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617" r:id="rId2"/>
    <p:sldId id="649" r:id="rId3"/>
    <p:sldId id="618" r:id="rId4"/>
    <p:sldId id="619" r:id="rId5"/>
    <p:sldId id="650" r:id="rId6"/>
    <p:sldId id="620" r:id="rId7"/>
    <p:sldId id="651" r:id="rId8"/>
    <p:sldId id="621" r:id="rId9"/>
    <p:sldId id="622" r:id="rId10"/>
    <p:sldId id="623" r:id="rId11"/>
    <p:sldId id="624" r:id="rId12"/>
    <p:sldId id="625" r:id="rId13"/>
    <p:sldId id="626" r:id="rId14"/>
    <p:sldId id="627" r:id="rId15"/>
    <p:sldId id="628" r:id="rId16"/>
    <p:sldId id="630" r:id="rId17"/>
    <p:sldId id="631" r:id="rId18"/>
    <p:sldId id="632" r:id="rId19"/>
    <p:sldId id="652" r:id="rId20"/>
    <p:sldId id="633" r:id="rId21"/>
    <p:sldId id="634" r:id="rId22"/>
    <p:sldId id="635" r:id="rId23"/>
    <p:sldId id="636" r:id="rId24"/>
    <p:sldId id="637" r:id="rId25"/>
    <p:sldId id="638" r:id="rId26"/>
    <p:sldId id="639" r:id="rId27"/>
    <p:sldId id="640" r:id="rId28"/>
    <p:sldId id="653" r:id="rId29"/>
    <p:sldId id="641" r:id="rId30"/>
    <p:sldId id="642" r:id="rId31"/>
    <p:sldId id="643" r:id="rId32"/>
    <p:sldId id="644" r:id="rId33"/>
    <p:sldId id="645" r:id="rId34"/>
    <p:sldId id="646" r:id="rId35"/>
    <p:sldId id="647" r:id="rId36"/>
    <p:sldId id="648" r:id="rId37"/>
    <p:sldId id="654" r:id="rId38"/>
    <p:sldId id="655" r:id="rId39"/>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FF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6314" autoAdjust="0"/>
  </p:normalViewPr>
  <p:slideViewPr>
    <p:cSldViewPr snapToGrid="0">
      <p:cViewPr varScale="1">
        <p:scale>
          <a:sx n="121" d="100"/>
          <a:sy n="121" d="100"/>
        </p:scale>
        <p:origin x="168" y="10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2020/11/30</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2020/11/30</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2020/11/30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2020/11/30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2020/11/30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2020/11/30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2020/11/30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2020/11/30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2020/11/30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2020/11/30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2020/11/30</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2020/11/30</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2020/11/30</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2020/11/30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2020/11/30</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8.xml"/><Relationship Id="rId5" Type="http://schemas.openxmlformats.org/officeDocument/2006/relationships/image" Target="../media/image33.WMF"/><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9.WMF"/><Relationship Id="rId7" Type="http://schemas.openxmlformats.org/officeDocument/2006/relationships/image" Target="../media/image52.WMF"/><Relationship Id="rId2" Type="http://schemas.openxmlformats.org/officeDocument/2006/relationships/image" Target="../media/image48.WMF"/><Relationship Id="rId1" Type="http://schemas.openxmlformats.org/officeDocument/2006/relationships/slideLayout" Target="../slideLayouts/slideLayout8.xml"/><Relationship Id="rId6" Type="http://schemas.openxmlformats.org/officeDocument/2006/relationships/image" Target="../media/image51.WMF"/><Relationship Id="rId5" Type="http://schemas.openxmlformats.org/officeDocument/2006/relationships/image" Target="../media/image29.emf"/><Relationship Id="rId4" Type="http://schemas.openxmlformats.org/officeDocument/2006/relationships/image" Target="../media/image50.WMF"/><Relationship Id="rId9" Type="http://schemas.openxmlformats.org/officeDocument/2006/relationships/image" Target="../media/image54.png"/></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ja-JP" altLang="en-US" sz="4800" b="1" dirty="0" smtClean="0">
                <a:latin typeface="+mn-ea"/>
              </a:rPr>
              <a:t>シン・テレワークシステム プライベート版</a:t>
            </a:r>
            <a:r>
              <a:rPr lang="en-US" altLang="ja-JP" sz="4800" b="1" dirty="0" smtClean="0">
                <a:latin typeface="+mn-ea"/>
              </a:rPr>
              <a:t/>
            </a:r>
            <a:br>
              <a:rPr lang="en-US" altLang="ja-JP" sz="4800" b="1" dirty="0" smtClean="0">
                <a:latin typeface="+mn-ea"/>
              </a:rPr>
            </a:br>
            <a:r>
              <a:rPr lang="ja-JP" altLang="en-US" sz="4800" b="1" dirty="0" smtClean="0">
                <a:latin typeface="+mn-ea"/>
              </a:rPr>
              <a:t>構築マニュアル</a:t>
            </a:r>
            <a:r>
              <a:rPr lang="en-US" altLang="ja-JP" sz="4800" b="1" dirty="0" smtClean="0">
                <a:latin typeface="+mn-ea"/>
              </a:rPr>
              <a:t/>
            </a:r>
            <a:br>
              <a:rPr lang="en-US" altLang="ja-JP" sz="4800" b="1" dirty="0" smtClean="0">
                <a:latin typeface="+mn-ea"/>
              </a:rPr>
            </a:b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54346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a:latin typeface="Consolas" panose="020B0609020204030204" pitchFamily="49" charset="0"/>
              </a:rPr>
              <a:t>201130_beta7preview5</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1946149" cy="523220"/>
          </a:xfrm>
          <a:prstGeom prst="rect">
            <a:avLst/>
          </a:prstGeom>
          <a:noFill/>
        </p:spPr>
        <p:txBody>
          <a:bodyPr wrap="square" rtlCol="0">
            <a:spAutoFit/>
          </a:bodyPr>
          <a:lstStyle/>
          <a:p>
            <a:r>
              <a:rPr kumimoji="1" lang="ja-JP" altLang="en-US" sz="2800" dirty="0" smtClean="0"/>
              <a:t>執筆</a:t>
            </a:r>
            <a:r>
              <a:rPr kumimoji="1" lang="en-US" altLang="ja-JP" sz="2800" dirty="0" smtClean="0"/>
              <a:t>:</a:t>
            </a:r>
            <a:r>
              <a:rPr kumimoji="1" lang="ja-JP" altLang="en-US" sz="2800" dirty="0" smtClean="0"/>
              <a:t>   登</a:t>
            </a:r>
            <a:endParaRPr kumimoji="1" lang="ja-JP" altLang="en-US" sz="2800"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22584" y="3745818"/>
            <a:ext cx="4810401" cy="86710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18.04 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0" name="図 9"/>
          <p:cNvPicPr>
            <a:picLocks noChangeAspect="1"/>
          </p:cNvPicPr>
          <p:nvPr/>
        </p:nvPicPr>
        <p:blipFill>
          <a:blip r:embed="rId3"/>
          <a:stretch>
            <a:fillRect/>
          </a:stretch>
        </p:blipFill>
        <p:spPr>
          <a:xfrm>
            <a:off x="878535" y="5373558"/>
            <a:ext cx="9300546" cy="1081630"/>
          </a:xfrm>
          <a:prstGeom prst="rect">
            <a:avLst/>
          </a:prstGeom>
        </p:spPr>
      </p:pic>
      <p:sp>
        <p:nvSpPr>
          <p:cNvPr id="11" name="正方形/長方形 10"/>
          <p:cNvSpPr/>
          <p:nvPr/>
        </p:nvSpPr>
        <p:spPr>
          <a:xfrm>
            <a:off x="874986" y="6016052"/>
            <a:ext cx="9348951"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77562" y="1062304"/>
            <a:ext cx="11444412" cy="2031325"/>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dirty="0"/>
              <a:t>「ステップ </a:t>
            </a:r>
            <a:r>
              <a:rPr lang="en-US" altLang="ja-JP" dirty="0"/>
              <a:t>4: </a:t>
            </a:r>
            <a:r>
              <a:rPr lang="ja-JP" altLang="en-US" dirty="0"/>
              <a:t>ストレージの追加」はデフォルトのままでよい</a:t>
            </a:r>
            <a:r>
              <a:rPr lang="ja-JP" altLang="en-US" dirty="0" smtClean="0"/>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endParaRPr lang="ja-JP" altLang="en-US" dirty="0" smtClean="0"/>
          </a:p>
        </p:txBody>
      </p:sp>
      <p:pic>
        <p:nvPicPr>
          <p:cNvPr id="6" name="図 5"/>
          <p:cNvPicPr>
            <a:picLocks noChangeAspect="1"/>
          </p:cNvPicPr>
          <p:nvPr/>
        </p:nvPicPr>
        <p:blipFill>
          <a:blip r:embed="rId2"/>
          <a:stretch>
            <a:fillRect/>
          </a:stretch>
        </p:blipFill>
        <p:spPr>
          <a:xfrm>
            <a:off x="1079040" y="3288134"/>
            <a:ext cx="9244505" cy="2391323"/>
          </a:xfrm>
          <a:prstGeom prst="rect">
            <a:avLst/>
          </a:prstGeom>
        </p:spPr>
      </p:pic>
      <p:sp>
        <p:nvSpPr>
          <p:cNvPr id="7" name="正方形/長方形 6"/>
          <p:cNvSpPr/>
          <p:nvPr/>
        </p:nvSpPr>
        <p:spPr>
          <a:xfrm>
            <a:off x="1125315" y="4494681"/>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117432" y="5346019"/>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待つといっても、数分間で完了するはずである。局内光ファイバのように、</a:t>
            </a:r>
            <a:r>
              <a:rPr lang="en-US" altLang="ja-JP" dirty="0" smtClean="0"/>
              <a:t>1.5 </a:t>
            </a:r>
            <a:r>
              <a:rPr lang="ja-JP" altLang="en-US" dirty="0" smtClean="0"/>
              <a:t>ヶ月かかることはない。</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アドレスの割当ては、即時に完了する。中継光ファイバ芯線のように、割当てに</a:t>
            </a:r>
            <a:r>
              <a:rPr lang="en-US" altLang="ja-JP" dirty="0" smtClean="0"/>
              <a:t>1 </a:t>
            </a:r>
            <a:r>
              <a:rPr lang="ja-JP" altLang="en-US" dirty="0" smtClean="0"/>
              <a:t>ヶ月かかるようなことはない。</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インスタンスにルーチングされるようになる。驚くべき迅速さである。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3" y="2516296"/>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201130_beta7preview5</a:t>
            </a:r>
            <a:endParaRPr kumimoji="1" lang="ja-JP" altLang="en-US" dirty="0">
              <a:solidFill>
                <a:schemeClr val="bg1"/>
              </a:solidFill>
              <a:latin typeface="Consolas" panose="020B0609020204030204" pitchFamily="49" charset="0"/>
            </a:endParaRPr>
          </a:p>
        </p:txBody>
      </p:sp>
      <p:sp>
        <p:nvSpPr>
          <p:cNvPr id="8" name="テキスト ボックス 7"/>
          <p:cNvSpPr txBox="1"/>
          <p:nvPr/>
        </p:nvSpPr>
        <p:spPr>
          <a:xfrm>
            <a:off x="654579" y="3182401"/>
            <a:ext cx="11122573" cy="369332"/>
          </a:xfrm>
          <a:prstGeom prst="rect">
            <a:avLst/>
          </a:prstGeom>
          <a:noFill/>
        </p:spPr>
        <p:txBody>
          <a:bodyPr wrap="square" rtlCol="0">
            <a:spAutoFit/>
          </a:bodyPr>
          <a:lstStyle/>
          <a:p>
            <a:r>
              <a:rPr kumimoji="1" lang="ja-JP" altLang="en-US" dirty="0" smtClean="0"/>
              <a:t>改行は削除して、</a:t>
            </a:r>
            <a:r>
              <a:rPr kumimoji="1" lang="en-US" altLang="ja-JP" dirty="0" smtClean="0"/>
              <a:t>1 </a:t>
            </a:r>
            <a:r>
              <a:rPr kumimoji="1" lang="ja-JP" altLang="en-US" dirty="0" smtClean="0"/>
              <a:t>行に続けて入力すること。うまくいけば、中継ゲートウェイのソースコードがダウンロードされる。</a:t>
            </a:r>
            <a:endParaRPr kumimoji="1" lang="ja-JP" altLang="en-US" dirty="0"/>
          </a:p>
        </p:txBody>
      </p:sp>
      <p:sp>
        <p:nvSpPr>
          <p:cNvPr id="9" name="テキスト ボックス 8"/>
          <p:cNvSpPr txBox="1"/>
          <p:nvPr/>
        </p:nvSpPr>
        <p:spPr>
          <a:xfrm>
            <a:off x="423373" y="3708869"/>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152632"/>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627681"/>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5016787"/>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図 8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72316" flipH="1">
            <a:off x="7555512" y="2723769"/>
            <a:ext cx="2146907" cy="2404760"/>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437" y="3018425"/>
            <a:ext cx="3283741" cy="3269707"/>
          </a:xfrm>
          <a:prstGeom prst="rect">
            <a:avLst/>
          </a:prstGeom>
        </p:spPr>
      </p:pic>
      <p:pic>
        <p:nvPicPr>
          <p:cNvPr id="82" name="図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708799" y="3431694"/>
            <a:ext cx="1957793" cy="2521400"/>
          </a:xfrm>
          <a:prstGeom prst="rect">
            <a:avLst/>
          </a:prstGeom>
        </p:spPr>
      </p:pic>
      <p:pic>
        <p:nvPicPr>
          <p:cNvPr id="84" name="図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1553" y="4382814"/>
            <a:ext cx="2809474" cy="184078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572" y="2995448"/>
            <a:ext cx="2148401" cy="3142702"/>
          </a:xfrm>
          <a:prstGeom prst="rect">
            <a:avLst/>
          </a:prstGeom>
        </p:spPr>
      </p:pic>
    </p:spTree>
    <p:extLst>
      <p:ext uri="{BB962C8B-B14F-4D97-AF65-F5344CB8AC3E}">
        <p14:creationId xmlns:p14="http://schemas.microsoft.com/office/powerpoint/2010/main" val="11645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201130_beta7preview5</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4997" y="2837158"/>
            <a:ext cx="2363562" cy="388431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4757" y="3848630"/>
            <a:ext cx="3250170" cy="2325414"/>
          </a:xfrm>
          <a:prstGeom prst="rect">
            <a:avLst/>
          </a:prstGeom>
        </p:spPr>
      </p:pic>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9269" y="4215597"/>
            <a:ext cx="2210185" cy="2216731"/>
          </a:xfrm>
          <a:prstGeom prst="rect">
            <a:avLst/>
          </a:prstGeom>
        </p:spPr>
      </p:pic>
      <p:pic>
        <p:nvPicPr>
          <p:cNvPr id="12" name="図 11"/>
          <p:cNvPicPr>
            <a:picLocks noChangeAspect="1"/>
          </p:cNvPicPr>
          <p:nvPr/>
        </p:nvPicPr>
        <p:blipFill>
          <a:blip r:embed="rId5"/>
          <a:stretch>
            <a:fillRect/>
          </a:stretch>
        </p:blipFill>
        <p:spPr>
          <a:xfrm rot="19295369" flipH="1">
            <a:off x="4719683" y="4370091"/>
            <a:ext cx="1534477" cy="968617"/>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837635">
            <a:off x="3056185" y="4948084"/>
            <a:ext cx="1634247" cy="894945"/>
          </a:xfrm>
          <a:prstGeom prst="rect">
            <a:avLst/>
          </a:prstGeom>
        </p:spPr>
      </p:pic>
      <p:pic>
        <p:nvPicPr>
          <p:cNvPr id="14" name="図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9188" y="2481761"/>
            <a:ext cx="1225399" cy="1225399"/>
          </a:xfrm>
          <a:prstGeom prst="rect">
            <a:avLst/>
          </a:prstGeom>
        </p:spPr>
      </p:pic>
      <p:pic>
        <p:nvPicPr>
          <p:cNvPr id="15" name="図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896" y="3160986"/>
            <a:ext cx="1575857" cy="1054611"/>
          </a:xfrm>
          <a:prstGeom prst="rect">
            <a:avLst/>
          </a:prstGeom>
        </p:spPr>
      </p:pic>
      <p:pic>
        <p:nvPicPr>
          <p:cNvPr id="16" name="Picture 7"/>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56798" y="2484405"/>
            <a:ext cx="1171903" cy="1181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42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180665"/>
            <a:ext cx="4647204" cy="5775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endParaRPr kumimoji="1" lang="ja-JP" altLang="en-US" sz="32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対応しておりません。</a:t>
            </a:r>
            <a:r>
              <a:rPr lang="en-US" altLang="ja-JP" sz="1000" dirty="0"/>
              <a:t>\</a:t>
            </a:r>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reboot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204" y="4435573"/>
            <a:ext cx="2019383" cy="2109996"/>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endParaRPr lang="ja-JP" altLang="en-US" dirty="0"/>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5" name="テキスト ボックス 314"/>
          <p:cNvSpPr txBox="1"/>
          <p:nvPr/>
        </p:nvSpPr>
        <p:spPr>
          <a:xfrm>
            <a:off x="667773" y="4600384"/>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商用サービスとして第三者に提供</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テキスト ボックス 323"/>
          <p:cNvSpPr txBox="1"/>
          <p:nvPr/>
        </p:nvSpPr>
        <p:spPr>
          <a:xfrm>
            <a:off x="586331" y="4064147"/>
            <a:ext cx="3013237" cy="369332"/>
          </a:xfrm>
          <a:prstGeom prst="rect">
            <a:avLst/>
          </a:prstGeom>
          <a:noFill/>
        </p:spPr>
        <p:txBody>
          <a:bodyPr wrap="square" rtlCol="0">
            <a:spAutoFit/>
          </a:bodyPr>
          <a:lstStyle/>
          <a:p>
            <a:r>
              <a:rPr lang="en-US" altLang="ja-JP" dirty="0" smtClean="0">
                <a:solidFill>
                  <a:srgbClr val="FF0000"/>
                </a:solidFill>
              </a:rPr>
              <a:t>※ </a:t>
            </a:r>
            <a:r>
              <a:rPr lang="ja-JP" altLang="en-US" dirty="0" smtClean="0">
                <a:solidFill>
                  <a:srgbClr val="FF0000"/>
                </a:solidFill>
              </a:rPr>
              <a:t>開発中</a:t>
            </a:r>
            <a:endParaRPr lang="ja-JP" altLang="en-US" dirty="0">
              <a:solidFill>
                <a:srgbClr val="FF0000"/>
              </a:solidFill>
            </a:endParaRPr>
          </a:p>
        </p:txBody>
      </p:sp>
    </p:spTree>
    <p:extLst>
      <p:ext uri="{BB962C8B-B14F-4D97-AF65-F5344CB8AC3E}">
        <p14:creationId xmlns:p14="http://schemas.microsoft.com/office/powerpoint/2010/main" val="166217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3140" y="2552938"/>
            <a:ext cx="3594271" cy="4090032"/>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10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en-US" altLang="ja-JP" dirty="0" smtClean="0"/>
          </a:p>
          <a:p>
            <a:r>
              <a:rPr kumimoji="1" lang="en-US" altLang="ja-JP" sz="1400" dirty="0" smtClean="0"/>
              <a:t>※ NTT </a:t>
            </a:r>
            <a:r>
              <a:rPr kumimoji="1" lang="ja-JP" altLang="en-US" sz="1400" dirty="0" smtClean="0"/>
              <a:t>東日本社内シンクラ、</a:t>
            </a:r>
            <a:r>
              <a:rPr kumimoji="1" lang="en-US" altLang="ja-JP" sz="1400" dirty="0" smtClean="0"/>
              <a:t>IPA </a:t>
            </a:r>
            <a:r>
              <a:rPr kumimoji="1" lang="ja-JP" altLang="en-US" sz="1400" dirty="0" smtClean="0"/>
              <a:t>機構内シンクラの利用は、お勧めいたしません。</a:t>
            </a:r>
            <a:r>
              <a:rPr kumimoji="1" lang="en-US" altLang="ja-JP" sz="1400" dirty="0" smtClean="0"/>
              <a:t>(2. </a:t>
            </a:r>
            <a:r>
              <a:rPr kumimoji="1" lang="ja-JP" altLang="en-US" sz="1400" dirty="0" smtClean="0"/>
              <a:t>のサーバーと </a:t>
            </a:r>
            <a:r>
              <a:rPr kumimoji="1" lang="en-US" altLang="ja-JP" sz="1400" dirty="0" smtClean="0"/>
              <a:t>SSH </a:t>
            </a:r>
            <a:r>
              <a:rPr kumimoji="1" lang="ja-JP" altLang="en-US" sz="1400" dirty="0" smtClean="0"/>
              <a:t>で通信ができないため。</a:t>
            </a:r>
            <a:r>
              <a:rPr kumimoji="1" lang="en-US" altLang="ja-JP" sz="1400" dirty="0" smtClean="0"/>
              <a:t>)</a:t>
            </a:r>
            <a:endParaRPr kumimoji="1" lang="ja-JP" altLang="en-US" sz="1400" dirty="0"/>
          </a:p>
        </p:txBody>
      </p:sp>
      <p:sp>
        <p:nvSpPr>
          <p:cNvPr id="93" name="テキスト ボックス 92"/>
          <p:cNvSpPr txBox="1"/>
          <p:nvPr/>
        </p:nvSpPr>
        <p:spPr>
          <a:xfrm>
            <a:off x="3258294" y="4099738"/>
            <a:ext cx="4321165" cy="255454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endParaRPr kumimoji="1" lang="en-US" altLang="ja-JP" sz="1600" dirty="0" smtClean="0"/>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18.04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Tree>
    <p:extLst>
      <p:ext uri="{BB962C8B-B14F-4D97-AF65-F5344CB8AC3E}">
        <p14:creationId xmlns:p14="http://schemas.microsoft.com/office/powerpoint/2010/main" val="195596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7480" y="2740079"/>
            <a:ext cx="2659930" cy="3720506"/>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74155">
            <a:off x="7148894" y="3117098"/>
            <a:ext cx="2057199" cy="1366671"/>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693066" y="3012824"/>
            <a:ext cx="2317333" cy="2491194"/>
          </a:xfrm>
          <a:prstGeom prst="rect">
            <a:avLst/>
          </a:prstGeom>
        </p:spPr>
      </p:pic>
      <p:grpSp>
        <p:nvGrpSpPr>
          <p:cNvPr id="9" name="Group 82"/>
          <p:cNvGrpSpPr>
            <a:grpSpLocks noChangeAspect="1"/>
          </p:cNvGrpSpPr>
          <p:nvPr/>
        </p:nvGrpSpPr>
        <p:grpSpPr bwMode="auto">
          <a:xfrm>
            <a:off x="9007705" y="2543235"/>
            <a:ext cx="1890463" cy="3846114"/>
            <a:chOff x="6422" y="1669"/>
            <a:chExt cx="928" cy="1888"/>
          </a:xfrm>
        </p:grpSpPr>
        <p:sp>
          <p:nvSpPr>
            <p:cNvPr id="10" name="AutoShape 81"/>
            <p:cNvSpPr>
              <a:spLocks noChangeAspect="1" noChangeArrowheads="1" noTextEdit="1"/>
            </p:cNvSpPr>
            <p:nvPr/>
          </p:nvSpPr>
          <p:spPr bwMode="auto">
            <a:xfrm>
              <a:off x="6422" y="1669"/>
              <a:ext cx="928" cy="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11" name="Group 152"/>
            <p:cNvGrpSpPr>
              <a:grpSpLocks/>
            </p:cNvGrpSpPr>
            <p:nvPr/>
          </p:nvGrpSpPr>
          <p:grpSpPr bwMode="auto">
            <a:xfrm>
              <a:off x="6427" y="1674"/>
              <a:ext cx="918" cy="1807"/>
              <a:chOff x="6427" y="1674"/>
              <a:chExt cx="918" cy="1807"/>
            </a:xfrm>
          </p:grpSpPr>
          <p:grpSp>
            <p:nvGrpSpPr>
              <p:cNvPr id="12" name="Group 89"/>
              <p:cNvGrpSpPr>
                <a:grpSpLocks/>
              </p:cNvGrpSpPr>
              <p:nvPr/>
            </p:nvGrpSpPr>
            <p:grpSpPr bwMode="auto">
              <a:xfrm>
                <a:off x="6852" y="3268"/>
                <a:ext cx="354" cy="213"/>
                <a:chOff x="6852" y="3268"/>
                <a:chExt cx="354" cy="213"/>
              </a:xfrm>
            </p:grpSpPr>
            <p:sp>
              <p:nvSpPr>
                <p:cNvPr id="75" name="Freeform 83"/>
                <p:cNvSpPr>
                  <a:spLocks/>
                </p:cNvSpPr>
                <p:nvPr/>
              </p:nvSpPr>
              <p:spPr bwMode="auto">
                <a:xfrm>
                  <a:off x="6852" y="3268"/>
                  <a:ext cx="354" cy="213"/>
                </a:xfrm>
                <a:custGeom>
                  <a:avLst/>
                  <a:gdLst>
                    <a:gd name="T0" fmla="*/ 247 w 707"/>
                    <a:gd name="T1" fmla="*/ 48 h 427"/>
                    <a:gd name="T2" fmla="*/ 151 w 707"/>
                    <a:gd name="T3" fmla="*/ 124 h 427"/>
                    <a:gd name="T4" fmla="*/ 0 w 707"/>
                    <a:gd name="T5" fmla="*/ 192 h 427"/>
                    <a:gd name="T6" fmla="*/ 0 w 707"/>
                    <a:gd name="T7" fmla="*/ 241 h 427"/>
                    <a:gd name="T8" fmla="*/ 82 w 707"/>
                    <a:gd name="T9" fmla="*/ 268 h 427"/>
                    <a:gd name="T10" fmla="*/ 220 w 707"/>
                    <a:gd name="T11" fmla="*/ 261 h 427"/>
                    <a:gd name="T12" fmla="*/ 364 w 707"/>
                    <a:gd name="T13" fmla="*/ 234 h 427"/>
                    <a:gd name="T14" fmla="*/ 460 w 707"/>
                    <a:gd name="T15" fmla="*/ 213 h 427"/>
                    <a:gd name="T16" fmla="*/ 440 w 707"/>
                    <a:gd name="T17" fmla="*/ 316 h 427"/>
                    <a:gd name="T18" fmla="*/ 419 w 707"/>
                    <a:gd name="T19" fmla="*/ 365 h 427"/>
                    <a:gd name="T20" fmla="*/ 426 w 707"/>
                    <a:gd name="T21" fmla="*/ 399 h 427"/>
                    <a:gd name="T22" fmla="*/ 536 w 707"/>
                    <a:gd name="T23" fmla="*/ 427 h 427"/>
                    <a:gd name="T24" fmla="*/ 653 w 707"/>
                    <a:gd name="T25" fmla="*/ 365 h 427"/>
                    <a:gd name="T26" fmla="*/ 680 w 707"/>
                    <a:gd name="T27" fmla="*/ 303 h 427"/>
                    <a:gd name="T28" fmla="*/ 680 w 707"/>
                    <a:gd name="T29" fmla="*/ 247 h 427"/>
                    <a:gd name="T30" fmla="*/ 707 w 707"/>
                    <a:gd name="T31" fmla="*/ 206 h 427"/>
                    <a:gd name="T32" fmla="*/ 694 w 707"/>
                    <a:gd name="T33" fmla="*/ 0 h 427"/>
                    <a:gd name="T34" fmla="*/ 247 w 707"/>
                    <a:gd name="T35" fmla="*/ 4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7" h="427">
                      <a:moveTo>
                        <a:pt x="247" y="48"/>
                      </a:moveTo>
                      <a:lnTo>
                        <a:pt x="151" y="124"/>
                      </a:lnTo>
                      <a:lnTo>
                        <a:pt x="0" y="192"/>
                      </a:lnTo>
                      <a:lnTo>
                        <a:pt x="0" y="241"/>
                      </a:lnTo>
                      <a:lnTo>
                        <a:pt x="82" y="268"/>
                      </a:lnTo>
                      <a:lnTo>
                        <a:pt x="220" y="261"/>
                      </a:lnTo>
                      <a:lnTo>
                        <a:pt x="364" y="234"/>
                      </a:lnTo>
                      <a:lnTo>
                        <a:pt x="460" y="213"/>
                      </a:lnTo>
                      <a:lnTo>
                        <a:pt x="440" y="316"/>
                      </a:lnTo>
                      <a:lnTo>
                        <a:pt x="419" y="365"/>
                      </a:lnTo>
                      <a:lnTo>
                        <a:pt x="426" y="399"/>
                      </a:lnTo>
                      <a:lnTo>
                        <a:pt x="536" y="427"/>
                      </a:lnTo>
                      <a:lnTo>
                        <a:pt x="653" y="365"/>
                      </a:lnTo>
                      <a:lnTo>
                        <a:pt x="680" y="303"/>
                      </a:lnTo>
                      <a:lnTo>
                        <a:pt x="680" y="247"/>
                      </a:lnTo>
                      <a:lnTo>
                        <a:pt x="707" y="206"/>
                      </a:lnTo>
                      <a:lnTo>
                        <a:pt x="694" y="0"/>
                      </a:lnTo>
                      <a:lnTo>
                        <a:pt x="247" y="48"/>
                      </a:lnTo>
                      <a:close/>
                    </a:path>
                  </a:pathLst>
                </a:custGeom>
                <a:solidFill>
                  <a:srgbClr val="404040"/>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grpSp>
              <p:nvGrpSpPr>
                <p:cNvPr id="76" name="Group 88"/>
                <p:cNvGrpSpPr>
                  <a:grpSpLocks/>
                </p:cNvGrpSpPr>
                <p:nvPr/>
              </p:nvGrpSpPr>
              <p:grpSpPr bwMode="auto">
                <a:xfrm>
                  <a:off x="6861" y="3312"/>
                  <a:ext cx="316" cy="146"/>
                  <a:chOff x="6861" y="3312"/>
                  <a:chExt cx="316" cy="146"/>
                </a:xfrm>
              </p:grpSpPr>
              <p:sp>
                <p:nvSpPr>
                  <p:cNvPr id="77" name="Freeform 84"/>
                  <p:cNvSpPr>
                    <a:spLocks/>
                  </p:cNvSpPr>
                  <p:nvPr/>
                </p:nvSpPr>
                <p:spPr bwMode="auto">
                  <a:xfrm>
                    <a:off x="6861" y="3334"/>
                    <a:ext cx="111" cy="36"/>
                  </a:xfrm>
                  <a:custGeom>
                    <a:avLst/>
                    <a:gdLst>
                      <a:gd name="T0" fmla="*/ 0 w 222"/>
                      <a:gd name="T1" fmla="*/ 65 h 71"/>
                      <a:gd name="T2" fmla="*/ 116 w 222"/>
                      <a:gd name="T3" fmla="*/ 71 h 71"/>
                      <a:gd name="T4" fmla="*/ 222 w 222"/>
                      <a:gd name="T5" fmla="*/ 43 h 71"/>
                      <a:gd name="T6" fmla="*/ 138 w 222"/>
                      <a:gd name="T7" fmla="*/ 0 h 71"/>
                      <a:gd name="T8" fmla="*/ 0 w 222"/>
                      <a:gd name="T9" fmla="*/ 65 h 71"/>
                    </a:gdLst>
                    <a:ahLst/>
                    <a:cxnLst>
                      <a:cxn ang="0">
                        <a:pos x="T0" y="T1"/>
                      </a:cxn>
                      <a:cxn ang="0">
                        <a:pos x="T2" y="T3"/>
                      </a:cxn>
                      <a:cxn ang="0">
                        <a:pos x="T4" y="T5"/>
                      </a:cxn>
                      <a:cxn ang="0">
                        <a:pos x="T6" y="T7"/>
                      </a:cxn>
                      <a:cxn ang="0">
                        <a:pos x="T8" y="T9"/>
                      </a:cxn>
                    </a:cxnLst>
                    <a:rect l="0" t="0" r="r" b="b"/>
                    <a:pathLst>
                      <a:path w="222" h="71">
                        <a:moveTo>
                          <a:pt x="0" y="65"/>
                        </a:moveTo>
                        <a:lnTo>
                          <a:pt x="116" y="71"/>
                        </a:lnTo>
                        <a:lnTo>
                          <a:pt x="222" y="43"/>
                        </a:lnTo>
                        <a:lnTo>
                          <a:pt x="138" y="0"/>
                        </a:lnTo>
                        <a:lnTo>
                          <a:pt x="0" y="6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8" name="Freeform 85"/>
                  <p:cNvSpPr>
                    <a:spLocks/>
                  </p:cNvSpPr>
                  <p:nvPr/>
                </p:nvSpPr>
                <p:spPr bwMode="auto">
                  <a:xfrm>
                    <a:off x="6935" y="3312"/>
                    <a:ext cx="121" cy="39"/>
                  </a:xfrm>
                  <a:custGeom>
                    <a:avLst/>
                    <a:gdLst>
                      <a:gd name="T0" fmla="*/ 50 w 243"/>
                      <a:gd name="T1" fmla="*/ 0 h 78"/>
                      <a:gd name="T2" fmla="*/ 0 w 243"/>
                      <a:gd name="T3" fmla="*/ 40 h 78"/>
                      <a:gd name="T4" fmla="*/ 72 w 243"/>
                      <a:gd name="T5" fmla="*/ 78 h 78"/>
                      <a:gd name="T6" fmla="*/ 129 w 243"/>
                      <a:gd name="T7" fmla="*/ 68 h 78"/>
                      <a:gd name="T8" fmla="*/ 192 w 243"/>
                      <a:gd name="T9" fmla="*/ 50 h 78"/>
                      <a:gd name="T10" fmla="*/ 243 w 243"/>
                      <a:gd name="T11" fmla="*/ 37 h 78"/>
                      <a:gd name="T12" fmla="*/ 130 w 243"/>
                      <a:gd name="T13" fmla="*/ 27 h 78"/>
                      <a:gd name="T14" fmla="*/ 50 w 243"/>
                      <a:gd name="T15" fmla="*/ 0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78">
                        <a:moveTo>
                          <a:pt x="50" y="0"/>
                        </a:moveTo>
                        <a:lnTo>
                          <a:pt x="0" y="40"/>
                        </a:lnTo>
                        <a:lnTo>
                          <a:pt x="72" y="78"/>
                        </a:lnTo>
                        <a:lnTo>
                          <a:pt x="129" y="68"/>
                        </a:lnTo>
                        <a:lnTo>
                          <a:pt x="192" y="50"/>
                        </a:lnTo>
                        <a:lnTo>
                          <a:pt x="243" y="37"/>
                        </a:lnTo>
                        <a:lnTo>
                          <a:pt x="130" y="27"/>
                        </a:lnTo>
                        <a:lnTo>
                          <a:pt x="5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9" name="Freeform 86"/>
                  <p:cNvSpPr>
                    <a:spLocks/>
                  </p:cNvSpPr>
                  <p:nvPr/>
                </p:nvSpPr>
                <p:spPr bwMode="auto">
                  <a:xfrm>
                    <a:off x="7071" y="3389"/>
                    <a:ext cx="106" cy="69"/>
                  </a:xfrm>
                  <a:custGeom>
                    <a:avLst/>
                    <a:gdLst>
                      <a:gd name="T0" fmla="*/ 31 w 212"/>
                      <a:gd name="T1" fmla="*/ 39 h 137"/>
                      <a:gd name="T2" fmla="*/ 24 w 212"/>
                      <a:gd name="T3" fmla="*/ 77 h 137"/>
                      <a:gd name="T4" fmla="*/ 0 w 212"/>
                      <a:gd name="T5" fmla="*/ 118 h 137"/>
                      <a:gd name="T6" fmla="*/ 62 w 212"/>
                      <a:gd name="T7" fmla="*/ 135 h 137"/>
                      <a:gd name="T8" fmla="*/ 120 w 212"/>
                      <a:gd name="T9" fmla="*/ 137 h 137"/>
                      <a:gd name="T10" fmla="*/ 174 w 212"/>
                      <a:gd name="T11" fmla="*/ 111 h 137"/>
                      <a:gd name="T12" fmla="*/ 199 w 212"/>
                      <a:gd name="T13" fmla="*/ 80 h 137"/>
                      <a:gd name="T14" fmla="*/ 212 w 212"/>
                      <a:gd name="T15" fmla="*/ 11 h 137"/>
                      <a:gd name="T16" fmla="*/ 151 w 212"/>
                      <a:gd name="T17" fmla="*/ 25 h 137"/>
                      <a:gd name="T18" fmla="*/ 88 w 212"/>
                      <a:gd name="T19" fmla="*/ 24 h 137"/>
                      <a:gd name="T20" fmla="*/ 37 w 212"/>
                      <a:gd name="T21" fmla="*/ 0 h 137"/>
                      <a:gd name="T22" fmla="*/ 31 w 212"/>
                      <a:gd name="T23" fmla="*/ 3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2" h="137">
                        <a:moveTo>
                          <a:pt x="31" y="39"/>
                        </a:moveTo>
                        <a:lnTo>
                          <a:pt x="24" y="77"/>
                        </a:lnTo>
                        <a:lnTo>
                          <a:pt x="0" y="118"/>
                        </a:lnTo>
                        <a:lnTo>
                          <a:pt x="62" y="135"/>
                        </a:lnTo>
                        <a:lnTo>
                          <a:pt x="120" y="137"/>
                        </a:lnTo>
                        <a:lnTo>
                          <a:pt x="174" y="111"/>
                        </a:lnTo>
                        <a:lnTo>
                          <a:pt x="199" y="80"/>
                        </a:lnTo>
                        <a:lnTo>
                          <a:pt x="212" y="11"/>
                        </a:lnTo>
                        <a:lnTo>
                          <a:pt x="151" y="25"/>
                        </a:lnTo>
                        <a:lnTo>
                          <a:pt x="88" y="24"/>
                        </a:lnTo>
                        <a:lnTo>
                          <a:pt x="37" y="0"/>
                        </a:lnTo>
                        <a:lnTo>
                          <a:pt x="31" y="3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0" name="Freeform 87"/>
                  <p:cNvSpPr>
                    <a:spLocks/>
                  </p:cNvSpPr>
                  <p:nvPr/>
                </p:nvSpPr>
                <p:spPr bwMode="auto">
                  <a:xfrm>
                    <a:off x="7091" y="3348"/>
                    <a:ext cx="84" cy="50"/>
                  </a:xfrm>
                  <a:custGeom>
                    <a:avLst/>
                    <a:gdLst>
                      <a:gd name="T0" fmla="*/ 0 w 170"/>
                      <a:gd name="T1" fmla="*/ 76 h 101"/>
                      <a:gd name="T2" fmla="*/ 45 w 170"/>
                      <a:gd name="T3" fmla="*/ 98 h 101"/>
                      <a:gd name="T4" fmla="*/ 118 w 170"/>
                      <a:gd name="T5" fmla="*/ 101 h 101"/>
                      <a:gd name="T6" fmla="*/ 170 w 170"/>
                      <a:gd name="T7" fmla="*/ 90 h 101"/>
                      <a:gd name="T8" fmla="*/ 165 w 170"/>
                      <a:gd name="T9" fmla="*/ 39 h 101"/>
                      <a:gd name="T10" fmla="*/ 165 w 170"/>
                      <a:gd name="T11" fmla="*/ 0 h 101"/>
                      <a:gd name="T12" fmla="*/ 132 w 170"/>
                      <a:gd name="T13" fmla="*/ 17 h 101"/>
                      <a:gd name="T14" fmla="*/ 31 w 170"/>
                      <a:gd name="T15" fmla="*/ 32 h 101"/>
                      <a:gd name="T16" fmla="*/ 14 w 170"/>
                      <a:gd name="T17" fmla="*/ 22 h 101"/>
                      <a:gd name="T18" fmla="*/ 0 w 170"/>
                      <a:gd name="T19" fmla="*/ 7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01">
                        <a:moveTo>
                          <a:pt x="0" y="76"/>
                        </a:moveTo>
                        <a:lnTo>
                          <a:pt x="45" y="98"/>
                        </a:lnTo>
                        <a:lnTo>
                          <a:pt x="118" y="101"/>
                        </a:lnTo>
                        <a:lnTo>
                          <a:pt x="170" y="90"/>
                        </a:lnTo>
                        <a:lnTo>
                          <a:pt x="165" y="39"/>
                        </a:lnTo>
                        <a:lnTo>
                          <a:pt x="165" y="0"/>
                        </a:lnTo>
                        <a:lnTo>
                          <a:pt x="132" y="17"/>
                        </a:lnTo>
                        <a:lnTo>
                          <a:pt x="31" y="32"/>
                        </a:lnTo>
                        <a:lnTo>
                          <a:pt x="14" y="22"/>
                        </a:lnTo>
                        <a:lnTo>
                          <a:pt x="0" y="7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grpSp>
            <p:nvGrpSpPr>
              <p:cNvPr id="13" name="Group 109"/>
              <p:cNvGrpSpPr>
                <a:grpSpLocks/>
              </p:cNvGrpSpPr>
              <p:nvPr/>
            </p:nvGrpSpPr>
            <p:grpSpPr bwMode="auto">
              <a:xfrm>
                <a:off x="6561" y="1862"/>
                <a:ext cx="784" cy="1497"/>
                <a:chOff x="6561" y="1862"/>
                <a:chExt cx="784" cy="1497"/>
              </a:xfrm>
            </p:grpSpPr>
            <p:sp>
              <p:nvSpPr>
                <p:cNvPr id="56" name="Freeform 90"/>
                <p:cNvSpPr>
                  <a:spLocks/>
                </p:cNvSpPr>
                <p:nvPr/>
              </p:nvSpPr>
              <p:spPr bwMode="auto">
                <a:xfrm>
                  <a:off x="6561" y="1887"/>
                  <a:ext cx="784" cy="1472"/>
                </a:xfrm>
                <a:custGeom>
                  <a:avLst/>
                  <a:gdLst>
                    <a:gd name="T0" fmla="*/ 0 w 1569"/>
                    <a:gd name="T1" fmla="*/ 332 h 2944"/>
                    <a:gd name="T2" fmla="*/ 76 w 1569"/>
                    <a:gd name="T3" fmla="*/ 300 h 2944"/>
                    <a:gd name="T4" fmla="*/ 102 w 1569"/>
                    <a:gd name="T5" fmla="*/ 225 h 2944"/>
                    <a:gd name="T6" fmla="*/ 116 w 1569"/>
                    <a:gd name="T7" fmla="*/ 206 h 2944"/>
                    <a:gd name="T8" fmla="*/ 384 w 1569"/>
                    <a:gd name="T9" fmla="*/ 389 h 2944"/>
                    <a:gd name="T10" fmla="*/ 418 w 1569"/>
                    <a:gd name="T11" fmla="*/ 382 h 2944"/>
                    <a:gd name="T12" fmla="*/ 452 w 1569"/>
                    <a:gd name="T13" fmla="*/ 369 h 2944"/>
                    <a:gd name="T14" fmla="*/ 573 w 1569"/>
                    <a:gd name="T15" fmla="*/ 227 h 2944"/>
                    <a:gd name="T16" fmla="*/ 623 w 1569"/>
                    <a:gd name="T17" fmla="*/ 152 h 2944"/>
                    <a:gd name="T18" fmla="*/ 678 w 1569"/>
                    <a:gd name="T19" fmla="*/ 97 h 2944"/>
                    <a:gd name="T20" fmla="*/ 788 w 1569"/>
                    <a:gd name="T21" fmla="*/ 69 h 2944"/>
                    <a:gd name="T22" fmla="*/ 1170 w 1569"/>
                    <a:gd name="T23" fmla="*/ 0 h 2944"/>
                    <a:gd name="T24" fmla="*/ 1281 w 1569"/>
                    <a:gd name="T25" fmla="*/ 86 h 2944"/>
                    <a:gd name="T26" fmla="*/ 1435 w 1569"/>
                    <a:gd name="T27" fmla="*/ 148 h 2944"/>
                    <a:gd name="T28" fmla="*/ 1466 w 1569"/>
                    <a:gd name="T29" fmla="*/ 293 h 2944"/>
                    <a:gd name="T30" fmla="*/ 1528 w 1569"/>
                    <a:gd name="T31" fmla="*/ 536 h 2944"/>
                    <a:gd name="T32" fmla="*/ 1569 w 1569"/>
                    <a:gd name="T33" fmla="*/ 777 h 2944"/>
                    <a:gd name="T34" fmla="*/ 1548 w 1569"/>
                    <a:gd name="T35" fmla="*/ 1053 h 2944"/>
                    <a:gd name="T36" fmla="*/ 1435 w 1569"/>
                    <a:gd name="T37" fmla="*/ 1226 h 2944"/>
                    <a:gd name="T38" fmla="*/ 1380 w 1569"/>
                    <a:gd name="T39" fmla="*/ 1509 h 2944"/>
                    <a:gd name="T40" fmla="*/ 1319 w 1569"/>
                    <a:gd name="T41" fmla="*/ 2465 h 2944"/>
                    <a:gd name="T42" fmla="*/ 1305 w 1569"/>
                    <a:gd name="T43" fmla="*/ 2768 h 2944"/>
                    <a:gd name="T44" fmla="*/ 1182 w 1569"/>
                    <a:gd name="T45" fmla="*/ 2930 h 2944"/>
                    <a:gd name="T46" fmla="*/ 1048 w 1569"/>
                    <a:gd name="T47" fmla="*/ 2872 h 2944"/>
                    <a:gd name="T48" fmla="*/ 876 w 1569"/>
                    <a:gd name="T49" fmla="*/ 2865 h 2944"/>
                    <a:gd name="T50" fmla="*/ 773 w 1569"/>
                    <a:gd name="T51" fmla="*/ 2741 h 2944"/>
                    <a:gd name="T52" fmla="*/ 699 w 1569"/>
                    <a:gd name="T53" fmla="*/ 2100 h 2944"/>
                    <a:gd name="T54" fmla="*/ 624 w 1569"/>
                    <a:gd name="T55" fmla="*/ 1406 h 2944"/>
                    <a:gd name="T56" fmla="*/ 683 w 1569"/>
                    <a:gd name="T57" fmla="*/ 785 h 2944"/>
                    <a:gd name="T58" fmla="*/ 514 w 1569"/>
                    <a:gd name="T59" fmla="*/ 665 h 2944"/>
                    <a:gd name="T60" fmla="*/ 396 w 1569"/>
                    <a:gd name="T61" fmla="*/ 678 h 2944"/>
                    <a:gd name="T62" fmla="*/ 202 w 1569"/>
                    <a:gd name="T63" fmla="*/ 541 h 2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9" h="2944">
                      <a:moveTo>
                        <a:pt x="4" y="348"/>
                      </a:moveTo>
                      <a:lnTo>
                        <a:pt x="0" y="332"/>
                      </a:lnTo>
                      <a:lnTo>
                        <a:pt x="35" y="331"/>
                      </a:lnTo>
                      <a:lnTo>
                        <a:pt x="76" y="300"/>
                      </a:lnTo>
                      <a:lnTo>
                        <a:pt x="102" y="255"/>
                      </a:lnTo>
                      <a:lnTo>
                        <a:pt x="102" y="225"/>
                      </a:lnTo>
                      <a:lnTo>
                        <a:pt x="98" y="212"/>
                      </a:lnTo>
                      <a:lnTo>
                        <a:pt x="116" y="206"/>
                      </a:lnTo>
                      <a:lnTo>
                        <a:pt x="370" y="393"/>
                      </a:lnTo>
                      <a:lnTo>
                        <a:pt x="384" y="389"/>
                      </a:lnTo>
                      <a:lnTo>
                        <a:pt x="418" y="400"/>
                      </a:lnTo>
                      <a:lnTo>
                        <a:pt x="418" y="382"/>
                      </a:lnTo>
                      <a:lnTo>
                        <a:pt x="449" y="382"/>
                      </a:lnTo>
                      <a:lnTo>
                        <a:pt x="452" y="369"/>
                      </a:lnTo>
                      <a:lnTo>
                        <a:pt x="497" y="317"/>
                      </a:lnTo>
                      <a:lnTo>
                        <a:pt x="573" y="227"/>
                      </a:lnTo>
                      <a:lnTo>
                        <a:pt x="592" y="207"/>
                      </a:lnTo>
                      <a:lnTo>
                        <a:pt x="623" y="152"/>
                      </a:lnTo>
                      <a:lnTo>
                        <a:pt x="647" y="117"/>
                      </a:lnTo>
                      <a:lnTo>
                        <a:pt x="678" y="97"/>
                      </a:lnTo>
                      <a:lnTo>
                        <a:pt x="736" y="76"/>
                      </a:lnTo>
                      <a:lnTo>
                        <a:pt x="788" y="69"/>
                      </a:lnTo>
                      <a:lnTo>
                        <a:pt x="843" y="35"/>
                      </a:lnTo>
                      <a:lnTo>
                        <a:pt x="1170" y="0"/>
                      </a:lnTo>
                      <a:lnTo>
                        <a:pt x="1185" y="38"/>
                      </a:lnTo>
                      <a:lnTo>
                        <a:pt x="1281" y="86"/>
                      </a:lnTo>
                      <a:lnTo>
                        <a:pt x="1388" y="117"/>
                      </a:lnTo>
                      <a:lnTo>
                        <a:pt x="1435" y="148"/>
                      </a:lnTo>
                      <a:lnTo>
                        <a:pt x="1453" y="179"/>
                      </a:lnTo>
                      <a:lnTo>
                        <a:pt x="1466" y="293"/>
                      </a:lnTo>
                      <a:lnTo>
                        <a:pt x="1491" y="409"/>
                      </a:lnTo>
                      <a:lnTo>
                        <a:pt x="1528" y="536"/>
                      </a:lnTo>
                      <a:lnTo>
                        <a:pt x="1562" y="667"/>
                      </a:lnTo>
                      <a:lnTo>
                        <a:pt x="1569" y="777"/>
                      </a:lnTo>
                      <a:lnTo>
                        <a:pt x="1555" y="922"/>
                      </a:lnTo>
                      <a:lnTo>
                        <a:pt x="1548" y="1053"/>
                      </a:lnTo>
                      <a:lnTo>
                        <a:pt x="1510" y="1240"/>
                      </a:lnTo>
                      <a:lnTo>
                        <a:pt x="1435" y="1226"/>
                      </a:lnTo>
                      <a:lnTo>
                        <a:pt x="1442" y="1460"/>
                      </a:lnTo>
                      <a:lnTo>
                        <a:pt x="1380" y="1509"/>
                      </a:lnTo>
                      <a:lnTo>
                        <a:pt x="1351" y="2114"/>
                      </a:lnTo>
                      <a:lnTo>
                        <a:pt x="1319" y="2465"/>
                      </a:lnTo>
                      <a:lnTo>
                        <a:pt x="1299" y="2679"/>
                      </a:lnTo>
                      <a:lnTo>
                        <a:pt x="1305" y="2768"/>
                      </a:lnTo>
                      <a:lnTo>
                        <a:pt x="1299" y="2868"/>
                      </a:lnTo>
                      <a:lnTo>
                        <a:pt x="1182" y="2930"/>
                      </a:lnTo>
                      <a:lnTo>
                        <a:pt x="1089" y="2944"/>
                      </a:lnTo>
                      <a:lnTo>
                        <a:pt x="1048" y="2872"/>
                      </a:lnTo>
                      <a:lnTo>
                        <a:pt x="993" y="2872"/>
                      </a:lnTo>
                      <a:lnTo>
                        <a:pt x="876" y="2865"/>
                      </a:lnTo>
                      <a:lnTo>
                        <a:pt x="790" y="2834"/>
                      </a:lnTo>
                      <a:lnTo>
                        <a:pt x="773" y="2741"/>
                      </a:lnTo>
                      <a:lnTo>
                        <a:pt x="777" y="2662"/>
                      </a:lnTo>
                      <a:lnTo>
                        <a:pt x="699" y="2100"/>
                      </a:lnTo>
                      <a:lnTo>
                        <a:pt x="700" y="1502"/>
                      </a:lnTo>
                      <a:lnTo>
                        <a:pt x="624" y="1406"/>
                      </a:lnTo>
                      <a:lnTo>
                        <a:pt x="693" y="901"/>
                      </a:lnTo>
                      <a:lnTo>
                        <a:pt x="683" y="785"/>
                      </a:lnTo>
                      <a:lnTo>
                        <a:pt x="686" y="551"/>
                      </a:lnTo>
                      <a:lnTo>
                        <a:pt x="514" y="665"/>
                      </a:lnTo>
                      <a:lnTo>
                        <a:pt x="458" y="682"/>
                      </a:lnTo>
                      <a:lnTo>
                        <a:pt x="396" y="678"/>
                      </a:lnTo>
                      <a:lnTo>
                        <a:pt x="290" y="630"/>
                      </a:lnTo>
                      <a:lnTo>
                        <a:pt x="202" y="541"/>
                      </a:lnTo>
                      <a:lnTo>
                        <a:pt x="4" y="348"/>
                      </a:lnTo>
                      <a:close/>
                    </a:path>
                  </a:pathLst>
                </a:custGeom>
                <a:solidFill>
                  <a:srgbClr val="606060"/>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7" name="Freeform 91"/>
                <p:cNvSpPr>
                  <a:spLocks/>
                </p:cNvSpPr>
                <p:nvPr/>
              </p:nvSpPr>
              <p:spPr bwMode="auto">
                <a:xfrm>
                  <a:off x="7000" y="1862"/>
                  <a:ext cx="143" cy="373"/>
                </a:xfrm>
                <a:custGeom>
                  <a:avLst/>
                  <a:gdLst>
                    <a:gd name="T0" fmla="*/ 0 w 286"/>
                    <a:gd name="T1" fmla="*/ 149 h 745"/>
                    <a:gd name="T2" fmla="*/ 0 w 286"/>
                    <a:gd name="T3" fmla="*/ 283 h 745"/>
                    <a:gd name="T4" fmla="*/ 7 w 286"/>
                    <a:gd name="T5" fmla="*/ 497 h 745"/>
                    <a:gd name="T6" fmla="*/ 52 w 286"/>
                    <a:gd name="T7" fmla="*/ 683 h 745"/>
                    <a:gd name="T8" fmla="*/ 69 w 286"/>
                    <a:gd name="T9" fmla="*/ 745 h 745"/>
                    <a:gd name="T10" fmla="*/ 90 w 286"/>
                    <a:gd name="T11" fmla="*/ 572 h 745"/>
                    <a:gd name="T12" fmla="*/ 121 w 286"/>
                    <a:gd name="T13" fmla="*/ 397 h 745"/>
                    <a:gd name="T14" fmla="*/ 165 w 286"/>
                    <a:gd name="T15" fmla="*/ 283 h 745"/>
                    <a:gd name="T16" fmla="*/ 207 w 286"/>
                    <a:gd name="T17" fmla="*/ 194 h 745"/>
                    <a:gd name="T18" fmla="*/ 227 w 286"/>
                    <a:gd name="T19" fmla="*/ 163 h 745"/>
                    <a:gd name="T20" fmla="*/ 286 w 286"/>
                    <a:gd name="T21" fmla="*/ 63 h 745"/>
                    <a:gd name="T22" fmla="*/ 269 w 286"/>
                    <a:gd name="T23" fmla="*/ 0 h 745"/>
                    <a:gd name="T24" fmla="*/ 4 w 286"/>
                    <a:gd name="T25" fmla="*/ 56 h 745"/>
                    <a:gd name="T26" fmla="*/ 0 w 286"/>
                    <a:gd name="T27" fmla="*/ 14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6" h="745">
                      <a:moveTo>
                        <a:pt x="0" y="149"/>
                      </a:moveTo>
                      <a:lnTo>
                        <a:pt x="0" y="283"/>
                      </a:lnTo>
                      <a:lnTo>
                        <a:pt x="7" y="497"/>
                      </a:lnTo>
                      <a:lnTo>
                        <a:pt x="52" y="683"/>
                      </a:lnTo>
                      <a:lnTo>
                        <a:pt x="69" y="745"/>
                      </a:lnTo>
                      <a:lnTo>
                        <a:pt x="90" y="572"/>
                      </a:lnTo>
                      <a:lnTo>
                        <a:pt x="121" y="397"/>
                      </a:lnTo>
                      <a:lnTo>
                        <a:pt x="165" y="283"/>
                      </a:lnTo>
                      <a:lnTo>
                        <a:pt x="207" y="194"/>
                      </a:lnTo>
                      <a:lnTo>
                        <a:pt x="227" y="163"/>
                      </a:lnTo>
                      <a:lnTo>
                        <a:pt x="286" y="63"/>
                      </a:lnTo>
                      <a:lnTo>
                        <a:pt x="269" y="0"/>
                      </a:lnTo>
                      <a:lnTo>
                        <a:pt x="4" y="56"/>
                      </a:lnTo>
                      <a:lnTo>
                        <a:pt x="0" y="149"/>
                      </a:lnTo>
                      <a:close/>
                    </a:path>
                  </a:pathLst>
                </a:custGeom>
                <a:solidFill>
                  <a:srgbClr val="C0C0C0"/>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8" name="Freeform 92"/>
                <p:cNvSpPr>
                  <a:spLocks/>
                </p:cNvSpPr>
                <p:nvPr/>
              </p:nvSpPr>
              <p:spPr bwMode="auto">
                <a:xfrm>
                  <a:off x="7009" y="1956"/>
                  <a:ext cx="55" cy="258"/>
                </a:xfrm>
                <a:custGeom>
                  <a:avLst/>
                  <a:gdLst>
                    <a:gd name="T0" fmla="*/ 57 w 109"/>
                    <a:gd name="T1" fmla="*/ 7 h 516"/>
                    <a:gd name="T2" fmla="*/ 44 w 109"/>
                    <a:gd name="T3" fmla="*/ 43 h 516"/>
                    <a:gd name="T4" fmla="*/ 50 w 109"/>
                    <a:gd name="T5" fmla="*/ 82 h 516"/>
                    <a:gd name="T6" fmla="*/ 23 w 109"/>
                    <a:gd name="T7" fmla="*/ 162 h 516"/>
                    <a:gd name="T8" fmla="*/ 3 w 109"/>
                    <a:gd name="T9" fmla="*/ 229 h 516"/>
                    <a:gd name="T10" fmla="*/ 0 w 109"/>
                    <a:gd name="T11" fmla="*/ 291 h 516"/>
                    <a:gd name="T12" fmla="*/ 9 w 109"/>
                    <a:gd name="T13" fmla="*/ 344 h 516"/>
                    <a:gd name="T14" fmla="*/ 47 w 109"/>
                    <a:gd name="T15" fmla="*/ 516 h 516"/>
                    <a:gd name="T16" fmla="*/ 67 w 109"/>
                    <a:gd name="T17" fmla="*/ 351 h 516"/>
                    <a:gd name="T18" fmla="*/ 81 w 109"/>
                    <a:gd name="T19" fmla="*/ 268 h 516"/>
                    <a:gd name="T20" fmla="*/ 81 w 109"/>
                    <a:gd name="T21" fmla="*/ 169 h 516"/>
                    <a:gd name="T22" fmla="*/ 81 w 109"/>
                    <a:gd name="T23" fmla="*/ 79 h 516"/>
                    <a:gd name="T24" fmla="*/ 109 w 109"/>
                    <a:gd name="T25" fmla="*/ 64 h 516"/>
                    <a:gd name="T26" fmla="*/ 99 w 109"/>
                    <a:gd name="T27" fmla="*/ 12 h 516"/>
                    <a:gd name="T28" fmla="*/ 81 w 109"/>
                    <a:gd name="T29" fmla="*/ 0 h 516"/>
                    <a:gd name="T30" fmla="*/ 57 w 109"/>
                    <a:gd name="T31" fmla="*/ 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516">
                      <a:moveTo>
                        <a:pt x="57" y="7"/>
                      </a:moveTo>
                      <a:lnTo>
                        <a:pt x="44" y="43"/>
                      </a:lnTo>
                      <a:lnTo>
                        <a:pt x="50" y="82"/>
                      </a:lnTo>
                      <a:lnTo>
                        <a:pt x="23" y="162"/>
                      </a:lnTo>
                      <a:lnTo>
                        <a:pt x="3" y="229"/>
                      </a:lnTo>
                      <a:lnTo>
                        <a:pt x="0" y="291"/>
                      </a:lnTo>
                      <a:lnTo>
                        <a:pt x="9" y="344"/>
                      </a:lnTo>
                      <a:lnTo>
                        <a:pt x="47" y="516"/>
                      </a:lnTo>
                      <a:lnTo>
                        <a:pt x="67" y="351"/>
                      </a:lnTo>
                      <a:lnTo>
                        <a:pt x="81" y="268"/>
                      </a:lnTo>
                      <a:lnTo>
                        <a:pt x="81" y="169"/>
                      </a:lnTo>
                      <a:lnTo>
                        <a:pt x="81" y="79"/>
                      </a:lnTo>
                      <a:lnTo>
                        <a:pt x="109" y="64"/>
                      </a:lnTo>
                      <a:lnTo>
                        <a:pt x="99" y="12"/>
                      </a:lnTo>
                      <a:lnTo>
                        <a:pt x="81" y="0"/>
                      </a:lnTo>
                      <a:lnTo>
                        <a:pt x="57" y="7"/>
                      </a:lnTo>
                      <a:close/>
                    </a:path>
                  </a:pathLst>
                </a:custGeom>
                <a:solidFill>
                  <a:srgbClr val="800000"/>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9" name="Freeform 93"/>
                <p:cNvSpPr>
                  <a:spLocks/>
                </p:cNvSpPr>
                <p:nvPr/>
              </p:nvSpPr>
              <p:spPr bwMode="auto">
                <a:xfrm>
                  <a:off x="6930" y="1913"/>
                  <a:ext cx="108" cy="452"/>
                </a:xfrm>
                <a:custGeom>
                  <a:avLst/>
                  <a:gdLst>
                    <a:gd name="T0" fmla="*/ 99 w 216"/>
                    <a:gd name="T1" fmla="*/ 0 h 904"/>
                    <a:gd name="T2" fmla="*/ 40 w 216"/>
                    <a:gd name="T3" fmla="*/ 34 h 904"/>
                    <a:gd name="T4" fmla="*/ 22 w 216"/>
                    <a:gd name="T5" fmla="*/ 69 h 904"/>
                    <a:gd name="T6" fmla="*/ 0 w 216"/>
                    <a:gd name="T7" fmla="*/ 141 h 904"/>
                    <a:gd name="T8" fmla="*/ 48 w 216"/>
                    <a:gd name="T9" fmla="*/ 168 h 904"/>
                    <a:gd name="T10" fmla="*/ 13 w 216"/>
                    <a:gd name="T11" fmla="*/ 206 h 904"/>
                    <a:gd name="T12" fmla="*/ 27 w 216"/>
                    <a:gd name="T13" fmla="*/ 292 h 904"/>
                    <a:gd name="T14" fmla="*/ 44 w 216"/>
                    <a:gd name="T15" fmla="*/ 375 h 904"/>
                    <a:gd name="T16" fmla="*/ 65 w 216"/>
                    <a:gd name="T17" fmla="*/ 489 h 904"/>
                    <a:gd name="T18" fmla="*/ 82 w 216"/>
                    <a:gd name="T19" fmla="*/ 554 h 904"/>
                    <a:gd name="T20" fmla="*/ 96 w 216"/>
                    <a:gd name="T21" fmla="*/ 637 h 904"/>
                    <a:gd name="T22" fmla="*/ 175 w 216"/>
                    <a:gd name="T23" fmla="*/ 904 h 904"/>
                    <a:gd name="T24" fmla="*/ 216 w 216"/>
                    <a:gd name="T25" fmla="*/ 804 h 904"/>
                    <a:gd name="T26" fmla="*/ 164 w 216"/>
                    <a:gd name="T27" fmla="*/ 582 h 904"/>
                    <a:gd name="T28" fmla="*/ 137 w 216"/>
                    <a:gd name="T29" fmla="*/ 454 h 904"/>
                    <a:gd name="T30" fmla="*/ 127 w 216"/>
                    <a:gd name="T31" fmla="*/ 337 h 904"/>
                    <a:gd name="T32" fmla="*/ 123 w 216"/>
                    <a:gd name="T33" fmla="*/ 193 h 904"/>
                    <a:gd name="T34" fmla="*/ 120 w 216"/>
                    <a:gd name="T35" fmla="*/ 107 h 904"/>
                    <a:gd name="T36" fmla="*/ 130 w 216"/>
                    <a:gd name="T37" fmla="*/ 72 h 904"/>
                    <a:gd name="T38" fmla="*/ 113 w 216"/>
                    <a:gd name="T39" fmla="*/ 41 h 904"/>
                    <a:gd name="T40" fmla="*/ 106 w 216"/>
                    <a:gd name="T41" fmla="*/ 24 h 904"/>
                    <a:gd name="T42" fmla="*/ 99 w 216"/>
                    <a:gd name="T43" fmla="*/ 0 h 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 h="904">
                      <a:moveTo>
                        <a:pt x="99" y="0"/>
                      </a:moveTo>
                      <a:lnTo>
                        <a:pt x="40" y="34"/>
                      </a:lnTo>
                      <a:lnTo>
                        <a:pt x="22" y="69"/>
                      </a:lnTo>
                      <a:lnTo>
                        <a:pt x="0" y="141"/>
                      </a:lnTo>
                      <a:lnTo>
                        <a:pt x="48" y="168"/>
                      </a:lnTo>
                      <a:lnTo>
                        <a:pt x="13" y="206"/>
                      </a:lnTo>
                      <a:lnTo>
                        <a:pt x="27" y="292"/>
                      </a:lnTo>
                      <a:lnTo>
                        <a:pt x="44" y="375"/>
                      </a:lnTo>
                      <a:lnTo>
                        <a:pt x="65" y="489"/>
                      </a:lnTo>
                      <a:lnTo>
                        <a:pt x="82" y="554"/>
                      </a:lnTo>
                      <a:lnTo>
                        <a:pt x="96" y="637"/>
                      </a:lnTo>
                      <a:lnTo>
                        <a:pt x="175" y="904"/>
                      </a:lnTo>
                      <a:lnTo>
                        <a:pt x="216" y="804"/>
                      </a:lnTo>
                      <a:lnTo>
                        <a:pt x="164" y="582"/>
                      </a:lnTo>
                      <a:lnTo>
                        <a:pt x="137" y="454"/>
                      </a:lnTo>
                      <a:lnTo>
                        <a:pt x="127" y="337"/>
                      </a:lnTo>
                      <a:lnTo>
                        <a:pt x="123" y="193"/>
                      </a:lnTo>
                      <a:lnTo>
                        <a:pt x="120" y="107"/>
                      </a:lnTo>
                      <a:lnTo>
                        <a:pt x="130" y="72"/>
                      </a:lnTo>
                      <a:lnTo>
                        <a:pt x="113" y="41"/>
                      </a:lnTo>
                      <a:lnTo>
                        <a:pt x="106" y="24"/>
                      </a:lnTo>
                      <a:lnTo>
                        <a:pt x="99"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0" name="Freeform 94"/>
                <p:cNvSpPr>
                  <a:spLocks/>
                </p:cNvSpPr>
                <p:nvPr/>
              </p:nvSpPr>
              <p:spPr bwMode="auto">
                <a:xfrm>
                  <a:off x="7021" y="1901"/>
                  <a:ext cx="154" cy="449"/>
                </a:xfrm>
                <a:custGeom>
                  <a:avLst/>
                  <a:gdLst>
                    <a:gd name="T0" fmla="*/ 254 w 309"/>
                    <a:gd name="T1" fmla="*/ 0 h 897"/>
                    <a:gd name="T2" fmla="*/ 257 w 309"/>
                    <a:gd name="T3" fmla="*/ 17 h 897"/>
                    <a:gd name="T4" fmla="*/ 309 w 309"/>
                    <a:gd name="T5" fmla="*/ 44 h 897"/>
                    <a:gd name="T6" fmla="*/ 288 w 309"/>
                    <a:gd name="T7" fmla="*/ 100 h 897"/>
                    <a:gd name="T8" fmla="*/ 278 w 309"/>
                    <a:gd name="T9" fmla="*/ 165 h 897"/>
                    <a:gd name="T10" fmla="*/ 223 w 309"/>
                    <a:gd name="T11" fmla="*/ 162 h 897"/>
                    <a:gd name="T12" fmla="*/ 271 w 309"/>
                    <a:gd name="T13" fmla="*/ 217 h 897"/>
                    <a:gd name="T14" fmla="*/ 230 w 309"/>
                    <a:gd name="T15" fmla="*/ 251 h 897"/>
                    <a:gd name="T16" fmla="*/ 182 w 309"/>
                    <a:gd name="T17" fmla="*/ 330 h 897"/>
                    <a:gd name="T18" fmla="*/ 151 w 309"/>
                    <a:gd name="T19" fmla="*/ 427 h 897"/>
                    <a:gd name="T20" fmla="*/ 127 w 309"/>
                    <a:gd name="T21" fmla="*/ 533 h 897"/>
                    <a:gd name="T22" fmla="*/ 106 w 309"/>
                    <a:gd name="T23" fmla="*/ 644 h 897"/>
                    <a:gd name="T24" fmla="*/ 55 w 309"/>
                    <a:gd name="T25" fmla="*/ 897 h 897"/>
                    <a:gd name="T26" fmla="*/ 0 w 309"/>
                    <a:gd name="T27" fmla="*/ 794 h 897"/>
                    <a:gd name="T28" fmla="*/ 51 w 309"/>
                    <a:gd name="T29" fmla="*/ 625 h 897"/>
                    <a:gd name="T30" fmla="*/ 61 w 309"/>
                    <a:gd name="T31" fmla="*/ 526 h 897"/>
                    <a:gd name="T32" fmla="*/ 79 w 309"/>
                    <a:gd name="T33" fmla="*/ 420 h 897"/>
                    <a:gd name="T34" fmla="*/ 96 w 309"/>
                    <a:gd name="T35" fmla="*/ 330 h 897"/>
                    <a:gd name="T36" fmla="*/ 127 w 309"/>
                    <a:gd name="T37" fmla="*/ 234 h 897"/>
                    <a:gd name="T38" fmla="*/ 165 w 309"/>
                    <a:gd name="T39" fmla="*/ 158 h 897"/>
                    <a:gd name="T40" fmla="*/ 213 w 309"/>
                    <a:gd name="T41" fmla="*/ 79 h 897"/>
                    <a:gd name="T42" fmla="*/ 254 w 309"/>
                    <a:gd name="T43" fmla="*/ 0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9" h="897">
                      <a:moveTo>
                        <a:pt x="254" y="0"/>
                      </a:moveTo>
                      <a:lnTo>
                        <a:pt x="257" y="17"/>
                      </a:lnTo>
                      <a:lnTo>
                        <a:pt x="309" y="44"/>
                      </a:lnTo>
                      <a:lnTo>
                        <a:pt x="288" y="100"/>
                      </a:lnTo>
                      <a:lnTo>
                        <a:pt x="278" y="165"/>
                      </a:lnTo>
                      <a:lnTo>
                        <a:pt x="223" y="162"/>
                      </a:lnTo>
                      <a:lnTo>
                        <a:pt x="271" y="217"/>
                      </a:lnTo>
                      <a:lnTo>
                        <a:pt x="230" y="251"/>
                      </a:lnTo>
                      <a:lnTo>
                        <a:pt x="182" y="330"/>
                      </a:lnTo>
                      <a:lnTo>
                        <a:pt x="151" y="427"/>
                      </a:lnTo>
                      <a:lnTo>
                        <a:pt x="127" y="533"/>
                      </a:lnTo>
                      <a:lnTo>
                        <a:pt x="106" y="644"/>
                      </a:lnTo>
                      <a:lnTo>
                        <a:pt x="55" y="897"/>
                      </a:lnTo>
                      <a:lnTo>
                        <a:pt x="0" y="794"/>
                      </a:lnTo>
                      <a:lnTo>
                        <a:pt x="51" y="625"/>
                      </a:lnTo>
                      <a:lnTo>
                        <a:pt x="61" y="526"/>
                      </a:lnTo>
                      <a:lnTo>
                        <a:pt x="79" y="420"/>
                      </a:lnTo>
                      <a:lnTo>
                        <a:pt x="96" y="330"/>
                      </a:lnTo>
                      <a:lnTo>
                        <a:pt x="127" y="234"/>
                      </a:lnTo>
                      <a:lnTo>
                        <a:pt x="165" y="158"/>
                      </a:lnTo>
                      <a:lnTo>
                        <a:pt x="213" y="79"/>
                      </a:lnTo>
                      <a:lnTo>
                        <a:pt x="254"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1" name="Freeform 95"/>
                <p:cNvSpPr>
                  <a:spLocks/>
                </p:cNvSpPr>
                <p:nvPr/>
              </p:nvSpPr>
              <p:spPr bwMode="auto">
                <a:xfrm>
                  <a:off x="7019" y="1925"/>
                  <a:ext cx="253" cy="734"/>
                </a:xfrm>
                <a:custGeom>
                  <a:avLst/>
                  <a:gdLst>
                    <a:gd name="T0" fmla="*/ 320 w 505"/>
                    <a:gd name="T1" fmla="*/ 0 h 1469"/>
                    <a:gd name="T2" fmla="*/ 306 w 505"/>
                    <a:gd name="T3" fmla="*/ 62 h 1469"/>
                    <a:gd name="T4" fmla="*/ 306 w 505"/>
                    <a:gd name="T5" fmla="*/ 120 h 1469"/>
                    <a:gd name="T6" fmla="*/ 292 w 505"/>
                    <a:gd name="T7" fmla="*/ 131 h 1469"/>
                    <a:gd name="T8" fmla="*/ 251 w 505"/>
                    <a:gd name="T9" fmla="*/ 124 h 1469"/>
                    <a:gd name="T10" fmla="*/ 272 w 505"/>
                    <a:gd name="T11" fmla="*/ 144 h 1469"/>
                    <a:gd name="T12" fmla="*/ 285 w 505"/>
                    <a:gd name="T13" fmla="*/ 165 h 1469"/>
                    <a:gd name="T14" fmla="*/ 282 w 505"/>
                    <a:gd name="T15" fmla="*/ 179 h 1469"/>
                    <a:gd name="T16" fmla="*/ 261 w 505"/>
                    <a:gd name="T17" fmla="*/ 186 h 1469"/>
                    <a:gd name="T18" fmla="*/ 223 w 505"/>
                    <a:gd name="T19" fmla="*/ 248 h 1469"/>
                    <a:gd name="T20" fmla="*/ 199 w 505"/>
                    <a:gd name="T21" fmla="*/ 286 h 1469"/>
                    <a:gd name="T22" fmla="*/ 179 w 505"/>
                    <a:gd name="T23" fmla="*/ 355 h 1469"/>
                    <a:gd name="T24" fmla="*/ 158 w 505"/>
                    <a:gd name="T25" fmla="*/ 437 h 1469"/>
                    <a:gd name="T26" fmla="*/ 141 w 505"/>
                    <a:gd name="T27" fmla="*/ 537 h 1469"/>
                    <a:gd name="T28" fmla="*/ 110 w 505"/>
                    <a:gd name="T29" fmla="*/ 605 h 1469"/>
                    <a:gd name="T30" fmla="*/ 72 w 505"/>
                    <a:gd name="T31" fmla="*/ 677 h 1469"/>
                    <a:gd name="T32" fmla="*/ 4 w 505"/>
                    <a:gd name="T33" fmla="*/ 839 h 1469"/>
                    <a:gd name="T34" fmla="*/ 0 w 505"/>
                    <a:gd name="T35" fmla="*/ 973 h 1469"/>
                    <a:gd name="T36" fmla="*/ 11 w 505"/>
                    <a:gd name="T37" fmla="*/ 1270 h 1469"/>
                    <a:gd name="T38" fmla="*/ 47 w 505"/>
                    <a:gd name="T39" fmla="*/ 1469 h 1469"/>
                    <a:gd name="T40" fmla="*/ 172 w 505"/>
                    <a:gd name="T41" fmla="*/ 1468 h 1469"/>
                    <a:gd name="T42" fmla="*/ 378 w 505"/>
                    <a:gd name="T43" fmla="*/ 1451 h 1469"/>
                    <a:gd name="T44" fmla="*/ 505 w 505"/>
                    <a:gd name="T45" fmla="*/ 1377 h 1469"/>
                    <a:gd name="T46" fmla="*/ 488 w 505"/>
                    <a:gd name="T47" fmla="*/ 1111 h 1469"/>
                    <a:gd name="T48" fmla="*/ 359 w 505"/>
                    <a:gd name="T49" fmla="*/ 1086 h 1469"/>
                    <a:gd name="T50" fmla="*/ 365 w 505"/>
                    <a:gd name="T51" fmla="*/ 1019 h 1469"/>
                    <a:gd name="T52" fmla="*/ 399 w 505"/>
                    <a:gd name="T53" fmla="*/ 831 h 1469"/>
                    <a:gd name="T54" fmla="*/ 409 w 505"/>
                    <a:gd name="T55" fmla="*/ 690 h 1469"/>
                    <a:gd name="T56" fmla="*/ 409 w 505"/>
                    <a:gd name="T57" fmla="*/ 641 h 1469"/>
                    <a:gd name="T58" fmla="*/ 388 w 505"/>
                    <a:gd name="T59" fmla="*/ 607 h 1469"/>
                    <a:gd name="T60" fmla="*/ 402 w 505"/>
                    <a:gd name="T61" fmla="*/ 590 h 1469"/>
                    <a:gd name="T62" fmla="*/ 388 w 505"/>
                    <a:gd name="T63" fmla="*/ 542 h 1469"/>
                    <a:gd name="T64" fmla="*/ 364 w 505"/>
                    <a:gd name="T65" fmla="*/ 442 h 1469"/>
                    <a:gd name="T66" fmla="*/ 347 w 505"/>
                    <a:gd name="T67" fmla="*/ 368 h 1469"/>
                    <a:gd name="T68" fmla="*/ 320 w 505"/>
                    <a:gd name="T69" fmla="*/ 317 h 1469"/>
                    <a:gd name="T70" fmla="*/ 347 w 505"/>
                    <a:gd name="T71" fmla="*/ 334 h 1469"/>
                    <a:gd name="T72" fmla="*/ 347 w 505"/>
                    <a:gd name="T73" fmla="*/ 268 h 1469"/>
                    <a:gd name="T74" fmla="*/ 361 w 505"/>
                    <a:gd name="T75" fmla="*/ 196 h 1469"/>
                    <a:gd name="T76" fmla="*/ 388 w 505"/>
                    <a:gd name="T77" fmla="*/ 138 h 1469"/>
                    <a:gd name="T78" fmla="*/ 419 w 505"/>
                    <a:gd name="T79" fmla="*/ 96 h 1469"/>
                    <a:gd name="T80" fmla="*/ 443 w 505"/>
                    <a:gd name="T81" fmla="*/ 69 h 1469"/>
                    <a:gd name="T82" fmla="*/ 464 w 505"/>
                    <a:gd name="T83" fmla="*/ 52 h 1469"/>
                    <a:gd name="T84" fmla="*/ 426 w 505"/>
                    <a:gd name="T85" fmla="*/ 38 h 1469"/>
                    <a:gd name="T86" fmla="*/ 378 w 505"/>
                    <a:gd name="T87" fmla="*/ 24 h 1469"/>
                    <a:gd name="T88" fmla="*/ 320 w 505"/>
                    <a:gd name="T89" fmla="*/ 0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5" h="1469">
                      <a:moveTo>
                        <a:pt x="320" y="0"/>
                      </a:moveTo>
                      <a:lnTo>
                        <a:pt x="306" y="62"/>
                      </a:lnTo>
                      <a:lnTo>
                        <a:pt x="306" y="120"/>
                      </a:lnTo>
                      <a:lnTo>
                        <a:pt x="292" y="131"/>
                      </a:lnTo>
                      <a:lnTo>
                        <a:pt x="251" y="124"/>
                      </a:lnTo>
                      <a:lnTo>
                        <a:pt x="272" y="144"/>
                      </a:lnTo>
                      <a:lnTo>
                        <a:pt x="285" y="165"/>
                      </a:lnTo>
                      <a:lnTo>
                        <a:pt x="282" y="179"/>
                      </a:lnTo>
                      <a:lnTo>
                        <a:pt x="261" y="186"/>
                      </a:lnTo>
                      <a:lnTo>
                        <a:pt x="223" y="248"/>
                      </a:lnTo>
                      <a:lnTo>
                        <a:pt x="199" y="286"/>
                      </a:lnTo>
                      <a:lnTo>
                        <a:pt x="179" y="355"/>
                      </a:lnTo>
                      <a:lnTo>
                        <a:pt x="158" y="437"/>
                      </a:lnTo>
                      <a:lnTo>
                        <a:pt x="141" y="537"/>
                      </a:lnTo>
                      <a:lnTo>
                        <a:pt x="110" y="605"/>
                      </a:lnTo>
                      <a:lnTo>
                        <a:pt x="72" y="677"/>
                      </a:lnTo>
                      <a:lnTo>
                        <a:pt x="4" y="839"/>
                      </a:lnTo>
                      <a:lnTo>
                        <a:pt x="0" y="973"/>
                      </a:lnTo>
                      <a:lnTo>
                        <a:pt x="11" y="1270"/>
                      </a:lnTo>
                      <a:lnTo>
                        <a:pt x="47" y="1469"/>
                      </a:lnTo>
                      <a:lnTo>
                        <a:pt x="172" y="1468"/>
                      </a:lnTo>
                      <a:lnTo>
                        <a:pt x="378" y="1451"/>
                      </a:lnTo>
                      <a:lnTo>
                        <a:pt x="505" y="1377"/>
                      </a:lnTo>
                      <a:lnTo>
                        <a:pt x="488" y="1111"/>
                      </a:lnTo>
                      <a:lnTo>
                        <a:pt x="359" y="1086"/>
                      </a:lnTo>
                      <a:lnTo>
                        <a:pt x="365" y="1019"/>
                      </a:lnTo>
                      <a:lnTo>
                        <a:pt x="399" y="831"/>
                      </a:lnTo>
                      <a:lnTo>
                        <a:pt x="409" y="690"/>
                      </a:lnTo>
                      <a:lnTo>
                        <a:pt x="409" y="641"/>
                      </a:lnTo>
                      <a:lnTo>
                        <a:pt x="388" y="607"/>
                      </a:lnTo>
                      <a:lnTo>
                        <a:pt x="402" y="590"/>
                      </a:lnTo>
                      <a:lnTo>
                        <a:pt x="388" y="542"/>
                      </a:lnTo>
                      <a:lnTo>
                        <a:pt x="364" y="442"/>
                      </a:lnTo>
                      <a:lnTo>
                        <a:pt x="347" y="368"/>
                      </a:lnTo>
                      <a:lnTo>
                        <a:pt x="320" y="317"/>
                      </a:lnTo>
                      <a:lnTo>
                        <a:pt x="347" y="334"/>
                      </a:lnTo>
                      <a:lnTo>
                        <a:pt x="347" y="268"/>
                      </a:lnTo>
                      <a:lnTo>
                        <a:pt x="361" y="196"/>
                      </a:lnTo>
                      <a:lnTo>
                        <a:pt x="388" y="138"/>
                      </a:lnTo>
                      <a:lnTo>
                        <a:pt x="419" y="96"/>
                      </a:lnTo>
                      <a:lnTo>
                        <a:pt x="443" y="69"/>
                      </a:lnTo>
                      <a:lnTo>
                        <a:pt x="464" y="52"/>
                      </a:lnTo>
                      <a:lnTo>
                        <a:pt x="426" y="38"/>
                      </a:lnTo>
                      <a:lnTo>
                        <a:pt x="378" y="24"/>
                      </a:lnTo>
                      <a:lnTo>
                        <a:pt x="32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2" name="Freeform 96"/>
                <p:cNvSpPr>
                  <a:spLocks/>
                </p:cNvSpPr>
                <p:nvPr/>
              </p:nvSpPr>
              <p:spPr bwMode="auto">
                <a:xfrm>
                  <a:off x="7198" y="1952"/>
                  <a:ext cx="141" cy="543"/>
                </a:xfrm>
                <a:custGeom>
                  <a:avLst/>
                  <a:gdLst>
                    <a:gd name="T0" fmla="*/ 117 w 282"/>
                    <a:gd name="T1" fmla="*/ 0 h 1086"/>
                    <a:gd name="T2" fmla="*/ 69 w 282"/>
                    <a:gd name="T3" fmla="*/ 52 h 1086"/>
                    <a:gd name="T4" fmla="*/ 35 w 282"/>
                    <a:gd name="T5" fmla="*/ 103 h 1086"/>
                    <a:gd name="T6" fmla="*/ 11 w 282"/>
                    <a:gd name="T7" fmla="*/ 148 h 1086"/>
                    <a:gd name="T8" fmla="*/ 4 w 282"/>
                    <a:gd name="T9" fmla="*/ 193 h 1086"/>
                    <a:gd name="T10" fmla="*/ 0 w 282"/>
                    <a:gd name="T11" fmla="*/ 234 h 1086"/>
                    <a:gd name="T12" fmla="*/ 4 w 282"/>
                    <a:gd name="T13" fmla="*/ 279 h 1086"/>
                    <a:gd name="T14" fmla="*/ 14 w 282"/>
                    <a:gd name="T15" fmla="*/ 308 h 1086"/>
                    <a:gd name="T16" fmla="*/ 28 w 282"/>
                    <a:gd name="T17" fmla="*/ 387 h 1086"/>
                    <a:gd name="T18" fmla="*/ 42 w 282"/>
                    <a:gd name="T19" fmla="*/ 459 h 1086"/>
                    <a:gd name="T20" fmla="*/ 62 w 282"/>
                    <a:gd name="T21" fmla="*/ 523 h 1086"/>
                    <a:gd name="T22" fmla="*/ 152 w 282"/>
                    <a:gd name="T23" fmla="*/ 545 h 1086"/>
                    <a:gd name="T24" fmla="*/ 62 w 282"/>
                    <a:gd name="T25" fmla="*/ 552 h 1086"/>
                    <a:gd name="T26" fmla="*/ 73 w 282"/>
                    <a:gd name="T27" fmla="*/ 569 h 1086"/>
                    <a:gd name="T28" fmla="*/ 128 w 282"/>
                    <a:gd name="T29" fmla="*/ 583 h 1086"/>
                    <a:gd name="T30" fmla="*/ 186 w 282"/>
                    <a:gd name="T31" fmla="*/ 611 h 1086"/>
                    <a:gd name="T32" fmla="*/ 103 w 282"/>
                    <a:gd name="T33" fmla="*/ 604 h 1086"/>
                    <a:gd name="T34" fmla="*/ 66 w 282"/>
                    <a:gd name="T35" fmla="*/ 600 h 1086"/>
                    <a:gd name="T36" fmla="*/ 73 w 282"/>
                    <a:gd name="T37" fmla="*/ 635 h 1086"/>
                    <a:gd name="T38" fmla="*/ 66 w 282"/>
                    <a:gd name="T39" fmla="*/ 704 h 1086"/>
                    <a:gd name="T40" fmla="*/ 55 w 282"/>
                    <a:gd name="T41" fmla="*/ 810 h 1086"/>
                    <a:gd name="T42" fmla="*/ 10 w 282"/>
                    <a:gd name="T43" fmla="*/ 1024 h 1086"/>
                    <a:gd name="T44" fmla="*/ 70 w 282"/>
                    <a:gd name="T45" fmla="*/ 1025 h 1086"/>
                    <a:gd name="T46" fmla="*/ 147 w 282"/>
                    <a:gd name="T47" fmla="*/ 1031 h 1086"/>
                    <a:gd name="T48" fmla="*/ 191 w 282"/>
                    <a:gd name="T49" fmla="*/ 1051 h 1086"/>
                    <a:gd name="T50" fmla="*/ 228 w 282"/>
                    <a:gd name="T51" fmla="*/ 1086 h 1086"/>
                    <a:gd name="T52" fmla="*/ 255 w 282"/>
                    <a:gd name="T53" fmla="*/ 914 h 1086"/>
                    <a:gd name="T54" fmla="*/ 258 w 282"/>
                    <a:gd name="T55" fmla="*/ 769 h 1086"/>
                    <a:gd name="T56" fmla="*/ 282 w 282"/>
                    <a:gd name="T57" fmla="*/ 614 h 1086"/>
                    <a:gd name="T58" fmla="*/ 272 w 282"/>
                    <a:gd name="T59" fmla="*/ 535 h 1086"/>
                    <a:gd name="T60" fmla="*/ 244 w 282"/>
                    <a:gd name="T61" fmla="*/ 428 h 1086"/>
                    <a:gd name="T62" fmla="*/ 210 w 282"/>
                    <a:gd name="T63" fmla="*/ 308 h 1086"/>
                    <a:gd name="T64" fmla="*/ 193 w 282"/>
                    <a:gd name="T65" fmla="*/ 225 h 1086"/>
                    <a:gd name="T66" fmla="*/ 182 w 282"/>
                    <a:gd name="T67" fmla="*/ 165 h 1086"/>
                    <a:gd name="T68" fmla="*/ 172 w 282"/>
                    <a:gd name="T69" fmla="*/ 100 h 1086"/>
                    <a:gd name="T70" fmla="*/ 169 w 282"/>
                    <a:gd name="T71" fmla="*/ 55 h 1086"/>
                    <a:gd name="T72" fmla="*/ 155 w 282"/>
                    <a:gd name="T73" fmla="*/ 28 h 1086"/>
                    <a:gd name="T74" fmla="*/ 117 w 282"/>
                    <a:gd name="T75" fmla="*/ 0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2" h="1086">
                      <a:moveTo>
                        <a:pt x="117" y="0"/>
                      </a:moveTo>
                      <a:lnTo>
                        <a:pt x="69" y="52"/>
                      </a:lnTo>
                      <a:lnTo>
                        <a:pt x="35" y="103"/>
                      </a:lnTo>
                      <a:lnTo>
                        <a:pt x="11" y="148"/>
                      </a:lnTo>
                      <a:lnTo>
                        <a:pt x="4" y="193"/>
                      </a:lnTo>
                      <a:lnTo>
                        <a:pt x="0" y="234"/>
                      </a:lnTo>
                      <a:lnTo>
                        <a:pt x="4" y="279"/>
                      </a:lnTo>
                      <a:lnTo>
                        <a:pt x="14" y="308"/>
                      </a:lnTo>
                      <a:lnTo>
                        <a:pt x="28" y="387"/>
                      </a:lnTo>
                      <a:lnTo>
                        <a:pt x="42" y="459"/>
                      </a:lnTo>
                      <a:lnTo>
                        <a:pt x="62" y="523"/>
                      </a:lnTo>
                      <a:lnTo>
                        <a:pt x="152" y="545"/>
                      </a:lnTo>
                      <a:lnTo>
                        <a:pt x="62" y="552"/>
                      </a:lnTo>
                      <a:lnTo>
                        <a:pt x="73" y="569"/>
                      </a:lnTo>
                      <a:lnTo>
                        <a:pt x="128" y="583"/>
                      </a:lnTo>
                      <a:lnTo>
                        <a:pt x="186" y="611"/>
                      </a:lnTo>
                      <a:lnTo>
                        <a:pt x="103" y="604"/>
                      </a:lnTo>
                      <a:lnTo>
                        <a:pt x="66" y="600"/>
                      </a:lnTo>
                      <a:lnTo>
                        <a:pt x="73" y="635"/>
                      </a:lnTo>
                      <a:lnTo>
                        <a:pt x="66" y="704"/>
                      </a:lnTo>
                      <a:lnTo>
                        <a:pt x="55" y="810"/>
                      </a:lnTo>
                      <a:lnTo>
                        <a:pt x="10" y="1024"/>
                      </a:lnTo>
                      <a:lnTo>
                        <a:pt x="70" y="1025"/>
                      </a:lnTo>
                      <a:lnTo>
                        <a:pt x="147" y="1031"/>
                      </a:lnTo>
                      <a:lnTo>
                        <a:pt x="191" y="1051"/>
                      </a:lnTo>
                      <a:lnTo>
                        <a:pt x="228" y="1086"/>
                      </a:lnTo>
                      <a:lnTo>
                        <a:pt x="255" y="914"/>
                      </a:lnTo>
                      <a:lnTo>
                        <a:pt x="258" y="769"/>
                      </a:lnTo>
                      <a:lnTo>
                        <a:pt x="282" y="614"/>
                      </a:lnTo>
                      <a:lnTo>
                        <a:pt x="272" y="535"/>
                      </a:lnTo>
                      <a:lnTo>
                        <a:pt x="244" y="428"/>
                      </a:lnTo>
                      <a:lnTo>
                        <a:pt x="210" y="308"/>
                      </a:lnTo>
                      <a:lnTo>
                        <a:pt x="193" y="225"/>
                      </a:lnTo>
                      <a:lnTo>
                        <a:pt x="182" y="165"/>
                      </a:lnTo>
                      <a:lnTo>
                        <a:pt x="172" y="100"/>
                      </a:lnTo>
                      <a:lnTo>
                        <a:pt x="169" y="55"/>
                      </a:lnTo>
                      <a:lnTo>
                        <a:pt x="155" y="28"/>
                      </a:lnTo>
                      <a:lnTo>
                        <a:pt x="11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3" name="Freeform 97"/>
                <p:cNvSpPr>
                  <a:spLocks/>
                </p:cNvSpPr>
                <p:nvPr/>
              </p:nvSpPr>
              <p:spPr bwMode="auto">
                <a:xfrm>
                  <a:off x="6567" y="1935"/>
                  <a:ext cx="354" cy="287"/>
                </a:xfrm>
                <a:custGeom>
                  <a:avLst/>
                  <a:gdLst>
                    <a:gd name="T0" fmla="*/ 706 w 706"/>
                    <a:gd name="T1" fmla="*/ 0 h 574"/>
                    <a:gd name="T2" fmla="*/ 683 w 706"/>
                    <a:gd name="T3" fmla="*/ 64 h 574"/>
                    <a:gd name="T4" fmla="*/ 670 w 706"/>
                    <a:gd name="T5" fmla="*/ 153 h 574"/>
                    <a:gd name="T6" fmla="*/ 670 w 706"/>
                    <a:gd name="T7" fmla="*/ 229 h 574"/>
                    <a:gd name="T8" fmla="*/ 666 w 706"/>
                    <a:gd name="T9" fmla="*/ 329 h 574"/>
                    <a:gd name="T10" fmla="*/ 673 w 706"/>
                    <a:gd name="T11" fmla="*/ 370 h 574"/>
                    <a:gd name="T12" fmla="*/ 673 w 706"/>
                    <a:gd name="T13" fmla="*/ 432 h 574"/>
                    <a:gd name="T14" fmla="*/ 501 w 706"/>
                    <a:gd name="T15" fmla="*/ 552 h 574"/>
                    <a:gd name="T16" fmla="*/ 417 w 706"/>
                    <a:gd name="T17" fmla="*/ 574 h 574"/>
                    <a:gd name="T18" fmla="*/ 362 w 706"/>
                    <a:gd name="T19" fmla="*/ 554 h 574"/>
                    <a:gd name="T20" fmla="*/ 286 w 706"/>
                    <a:gd name="T21" fmla="*/ 519 h 574"/>
                    <a:gd name="T22" fmla="*/ 172 w 706"/>
                    <a:gd name="T23" fmla="*/ 404 h 574"/>
                    <a:gd name="T24" fmla="*/ 80 w 706"/>
                    <a:gd name="T25" fmla="*/ 323 h 574"/>
                    <a:gd name="T26" fmla="*/ 57 w 706"/>
                    <a:gd name="T27" fmla="*/ 299 h 574"/>
                    <a:gd name="T28" fmla="*/ 0 w 706"/>
                    <a:gd name="T29" fmla="*/ 247 h 574"/>
                    <a:gd name="T30" fmla="*/ 23 w 706"/>
                    <a:gd name="T31" fmla="*/ 245 h 574"/>
                    <a:gd name="T32" fmla="*/ 51 w 706"/>
                    <a:gd name="T33" fmla="*/ 233 h 574"/>
                    <a:gd name="T34" fmla="*/ 80 w 706"/>
                    <a:gd name="T35" fmla="*/ 204 h 574"/>
                    <a:gd name="T36" fmla="*/ 103 w 706"/>
                    <a:gd name="T37" fmla="*/ 153 h 574"/>
                    <a:gd name="T38" fmla="*/ 98 w 706"/>
                    <a:gd name="T39" fmla="*/ 120 h 574"/>
                    <a:gd name="T40" fmla="*/ 323 w 706"/>
                    <a:gd name="T41" fmla="*/ 287 h 574"/>
                    <a:gd name="T42" fmla="*/ 330 w 706"/>
                    <a:gd name="T43" fmla="*/ 322 h 574"/>
                    <a:gd name="T44" fmla="*/ 336 w 706"/>
                    <a:gd name="T45" fmla="*/ 387 h 574"/>
                    <a:gd name="T46" fmla="*/ 347 w 706"/>
                    <a:gd name="T47" fmla="*/ 322 h 574"/>
                    <a:gd name="T48" fmla="*/ 357 w 706"/>
                    <a:gd name="T49" fmla="*/ 311 h 574"/>
                    <a:gd name="T50" fmla="*/ 398 w 706"/>
                    <a:gd name="T51" fmla="*/ 311 h 574"/>
                    <a:gd name="T52" fmla="*/ 405 w 706"/>
                    <a:gd name="T53" fmla="*/ 349 h 574"/>
                    <a:gd name="T54" fmla="*/ 443 w 706"/>
                    <a:gd name="T55" fmla="*/ 394 h 574"/>
                    <a:gd name="T56" fmla="*/ 422 w 706"/>
                    <a:gd name="T57" fmla="*/ 353 h 574"/>
                    <a:gd name="T58" fmla="*/ 419 w 706"/>
                    <a:gd name="T59" fmla="*/ 305 h 574"/>
                    <a:gd name="T60" fmla="*/ 436 w 706"/>
                    <a:gd name="T61" fmla="*/ 298 h 574"/>
                    <a:gd name="T62" fmla="*/ 460 w 706"/>
                    <a:gd name="T63" fmla="*/ 318 h 574"/>
                    <a:gd name="T64" fmla="*/ 501 w 706"/>
                    <a:gd name="T65" fmla="*/ 342 h 574"/>
                    <a:gd name="T66" fmla="*/ 484 w 706"/>
                    <a:gd name="T67" fmla="*/ 315 h 574"/>
                    <a:gd name="T68" fmla="*/ 457 w 706"/>
                    <a:gd name="T69" fmla="*/ 287 h 574"/>
                    <a:gd name="T70" fmla="*/ 488 w 706"/>
                    <a:gd name="T71" fmla="*/ 249 h 574"/>
                    <a:gd name="T72" fmla="*/ 512 w 706"/>
                    <a:gd name="T73" fmla="*/ 243 h 574"/>
                    <a:gd name="T74" fmla="*/ 560 w 706"/>
                    <a:gd name="T75" fmla="*/ 163 h 574"/>
                    <a:gd name="T76" fmla="*/ 577 w 706"/>
                    <a:gd name="T77" fmla="*/ 146 h 574"/>
                    <a:gd name="T78" fmla="*/ 622 w 706"/>
                    <a:gd name="T79" fmla="*/ 167 h 574"/>
                    <a:gd name="T80" fmla="*/ 604 w 706"/>
                    <a:gd name="T81" fmla="*/ 139 h 574"/>
                    <a:gd name="T82" fmla="*/ 594 w 706"/>
                    <a:gd name="T83" fmla="*/ 112 h 574"/>
                    <a:gd name="T84" fmla="*/ 611 w 706"/>
                    <a:gd name="T85" fmla="*/ 81 h 574"/>
                    <a:gd name="T86" fmla="*/ 628 w 706"/>
                    <a:gd name="T87" fmla="*/ 91 h 574"/>
                    <a:gd name="T88" fmla="*/ 632 w 706"/>
                    <a:gd name="T89" fmla="*/ 60 h 574"/>
                    <a:gd name="T90" fmla="*/ 652 w 706"/>
                    <a:gd name="T91" fmla="*/ 22 h 574"/>
                    <a:gd name="T92" fmla="*/ 706 w 706"/>
                    <a:gd name="T93" fmla="*/ 0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6" h="574">
                      <a:moveTo>
                        <a:pt x="706" y="0"/>
                      </a:moveTo>
                      <a:lnTo>
                        <a:pt x="683" y="64"/>
                      </a:lnTo>
                      <a:lnTo>
                        <a:pt x="670" y="153"/>
                      </a:lnTo>
                      <a:lnTo>
                        <a:pt x="670" y="229"/>
                      </a:lnTo>
                      <a:lnTo>
                        <a:pt x="666" y="329"/>
                      </a:lnTo>
                      <a:lnTo>
                        <a:pt x="673" y="370"/>
                      </a:lnTo>
                      <a:lnTo>
                        <a:pt x="673" y="432"/>
                      </a:lnTo>
                      <a:lnTo>
                        <a:pt x="501" y="552"/>
                      </a:lnTo>
                      <a:lnTo>
                        <a:pt x="417" y="574"/>
                      </a:lnTo>
                      <a:lnTo>
                        <a:pt x="362" y="554"/>
                      </a:lnTo>
                      <a:lnTo>
                        <a:pt x="286" y="519"/>
                      </a:lnTo>
                      <a:lnTo>
                        <a:pt x="172" y="404"/>
                      </a:lnTo>
                      <a:lnTo>
                        <a:pt x="80" y="323"/>
                      </a:lnTo>
                      <a:lnTo>
                        <a:pt x="57" y="299"/>
                      </a:lnTo>
                      <a:lnTo>
                        <a:pt x="0" y="247"/>
                      </a:lnTo>
                      <a:lnTo>
                        <a:pt x="23" y="245"/>
                      </a:lnTo>
                      <a:lnTo>
                        <a:pt x="51" y="233"/>
                      </a:lnTo>
                      <a:lnTo>
                        <a:pt x="80" y="204"/>
                      </a:lnTo>
                      <a:lnTo>
                        <a:pt x="103" y="153"/>
                      </a:lnTo>
                      <a:lnTo>
                        <a:pt x="98" y="120"/>
                      </a:lnTo>
                      <a:lnTo>
                        <a:pt x="323" y="287"/>
                      </a:lnTo>
                      <a:lnTo>
                        <a:pt x="330" y="322"/>
                      </a:lnTo>
                      <a:lnTo>
                        <a:pt x="336" y="387"/>
                      </a:lnTo>
                      <a:lnTo>
                        <a:pt x="347" y="322"/>
                      </a:lnTo>
                      <a:lnTo>
                        <a:pt x="357" y="311"/>
                      </a:lnTo>
                      <a:lnTo>
                        <a:pt x="398" y="311"/>
                      </a:lnTo>
                      <a:lnTo>
                        <a:pt x="405" y="349"/>
                      </a:lnTo>
                      <a:lnTo>
                        <a:pt x="443" y="394"/>
                      </a:lnTo>
                      <a:lnTo>
                        <a:pt x="422" y="353"/>
                      </a:lnTo>
                      <a:lnTo>
                        <a:pt x="419" y="305"/>
                      </a:lnTo>
                      <a:lnTo>
                        <a:pt x="436" y="298"/>
                      </a:lnTo>
                      <a:lnTo>
                        <a:pt x="460" y="318"/>
                      </a:lnTo>
                      <a:lnTo>
                        <a:pt x="501" y="342"/>
                      </a:lnTo>
                      <a:lnTo>
                        <a:pt x="484" y="315"/>
                      </a:lnTo>
                      <a:lnTo>
                        <a:pt x="457" y="287"/>
                      </a:lnTo>
                      <a:lnTo>
                        <a:pt x="488" y="249"/>
                      </a:lnTo>
                      <a:lnTo>
                        <a:pt x="512" y="243"/>
                      </a:lnTo>
                      <a:lnTo>
                        <a:pt x="560" y="163"/>
                      </a:lnTo>
                      <a:lnTo>
                        <a:pt x="577" y="146"/>
                      </a:lnTo>
                      <a:lnTo>
                        <a:pt x="622" y="167"/>
                      </a:lnTo>
                      <a:lnTo>
                        <a:pt x="604" y="139"/>
                      </a:lnTo>
                      <a:lnTo>
                        <a:pt x="594" y="112"/>
                      </a:lnTo>
                      <a:lnTo>
                        <a:pt x="611" y="81"/>
                      </a:lnTo>
                      <a:lnTo>
                        <a:pt x="628" y="91"/>
                      </a:lnTo>
                      <a:lnTo>
                        <a:pt x="632" y="60"/>
                      </a:lnTo>
                      <a:lnTo>
                        <a:pt x="652" y="22"/>
                      </a:lnTo>
                      <a:lnTo>
                        <a:pt x="706"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4" name="Freeform 98"/>
                <p:cNvSpPr>
                  <a:spLocks/>
                </p:cNvSpPr>
                <p:nvPr/>
              </p:nvSpPr>
              <p:spPr bwMode="auto">
                <a:xfrm>
                  <a:off x="6883" y="1930"/>
                  <a:ext cx="145" cy="724"/>
                </a:xfrm>
                <a:custGeom>
                  <a:avLst/>
                  <a:gdLst>
                    <a:gd name="T0" fmla="*/ 120 w 288"/>
                    <a:gd name="T1" fmla="*/ 0 h 1450"/>
                    <a:gd name="T2" fmla="*/ 96 w 288"/>
                    <a:gd name="T3" fmla="*/ 53 h 1450"/>
                    <a:gd name="T4" fmla="*/ 69 w 288"/>
                    <a:gd name="T5" fmla="*/ 111 h 1450"/>
                    <a:gd name="T6" fmla="*/ 117 w 288"/>
                    <a:gd name="T7" fmla="*/ 135 h 1450"/>
                    <a:gd name="T8" fmla="*/ 82 w 288"/>
                    <a:gd name="T9" fmla="*/ 187 h 1450"/>
                    <a:gd name="T10" fmla="*/ 96 w 288"/>
                    <a:gd name="T11" fmla="*/ 211 h 1450"/>
                    <a:gd name="T12" fmla="*/ 120 w 288"/>
                    <a:gd name="T13" fmla="*/ 352 h 1450"/>
                    <a:gd name="T14" fmla="*/ 148 w 288"/>
                    <a:gd name="T15" fmla="*/ 476 h 1450"/>
                    <a:gd name="T16" fmla="*/ 178 w 288"/>
                    <a:gd name="T17" fmla="*/ 590 h 1450"/>
                    <a:gd name="T18" fmla="*/ 288 w 288"/>
                    <a:gd name="T19" fmla="*/ 823 h 1450"/>
                    <a:gd name="T20" fmla="*/ 223 w 288"/>
                    <a:gd name="T21" fmla="*/ 1450 h 1450"/>
                    <a:gd name="T22" fmla="*/ 71 w 288"/>
                    <a:gd name="T23" fmla="*/ 1412 h 1450"/>
                    <a:gd name="T24" fmla="*/ 0 w 288"/>
                    <a:gd name="T25" fmla="*/ 1318 h 1450"/>
                    <a:gd name="T26" fmla="*/ 65 w 288"/>
                    <a:gd name="T27" fmla="*/ 816 h 1450"/>
                    <a:gd name="T28" fmla="*/ 48 w 288"/>
                    <a:gd name="T29" fmla="*/ 580 h 1450"/>
                    <a:gd name="T30" fmla="*/ 51 w 288"/>
                    <a:gd name="T31" fmla="*/ 487 h 1450"/>
                    <a:gd name="T32" fmla="*/ 58 w 288"/>
                    <a:gd name="T33" fmla="*/ 380 h 1450"/>
                    <a:gd name="T34" fmla="*/ 45 w 288"/>
                    <a:gd name="T35" fmla="*/ 311 h 1450"/>
                    <a:gd name="T36" fmla="*/ 45 w 288"/>
                    <a:gd name="T37" fmla="*/ 211 h 1450"/>
                    <a:gd name="T38" fmla="*/ 48 w 288"/>
                    <a:gd name="T39" fmla="*/ 146 h 1450"/>
                    <a:gd name="T40" fmla="*/ 55 w 288"/>
                    <a:gd name="T41" fmla="*/ 77 h 1450"/>
                    <a:gd name="T42" fmla="*/ 54 w 288"/>
                    <a:gd name="T43" fmla="*/ 25 h 1450"/>
                    <a:gd name="T44" fmla="*/ 75 w 288"/>
                    <a:gd name="T45" fmla="*/ 5 h 1450"/>
                    <a:gd name="T46" fmla="*/ 120 w 288"/>
                    <a:gd name="T4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8" h="1450">
                      <a:moveTo>
                        <a:pt x="120" y="0"/>
                      </a:moveTo>
                      <a:lnTo>
                        <a:pt x="96" y="53"/>
                      </a:lnTo>
                      <a:lnTo>
                        <a:pt x="69" y="111"/>
                      </a:lnTo>
                      <a:lnTo>
                        <a:pt x="117" y="135"/>
                      </a:lnTo>
                      <a:lnTo>
                        <a:pt x="82" y="187"/>
                      </a:lnTo>
                      <a:lnTo>
                        <a:pt x="96" y="211"/>
                      </a:lnTo>
                      <a:lnTo>
                        <a:pt x="120" y="352"/>
                      </a:lnTo>
                      <a:lnTo>
                        <a:pt x="148" y="476"/>
                      </a:lnTo>
                      <a:lnTo>
                        <a:pt x="178" y="590"/>
                      </a:lnTo>
                      <a:lnTo>
                        <a:pt x="288" y="823"/>
                      </a:lnTo>
                      <a:lnTo>
                        <a:pt x="223" y="1450"/>
                      </a:lnTo>
                      <a:lnTo>
                        <a:pt x="71" y="1412"/>
                      </a:lnTo>
                      <a:lnTo>
                        <a:pt x="0" y="1318"/>
                      </a:lnTo>
                      <a:lnTo>
                        <a:pt x="65" y="816"/>
                      </a:lnTo>
                      <a:lnTo>
                        <a:pt x="48" y="580"/>
                      </a:lnTo>
                      <a:lnTo>
                        <a:pt x="51" y="487"/>
                      </a:lnTo>
                      <a:lnTo>
                        <a:pt x="58" y="380"/>
                      </a:lnTo>
                      <a:lnTo>
                        <a:pt x="45" y="311"/>
                      </a:lnTo>
                      <a:lnTo>
                        <a:pt x="45" y="211"/>
                      </a:lnTo>
                      <a:lnTo>
                        <a:pt x="48" y="146"/>
                      </a:lnTo>
                      <a:lnTo>
                        <a:pt x="55" y="77"/>
                      </a:lnTo>
                      <a:lnTo>
                        <a:pt x="54" y="25"/>
                      </a:lnTo>
                      <a:lnTo>
                        <a:pt x="75" y="5"/>
                      </a:lnTo>
                      <a:lnTo>
                        <a:pt x="12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5" name="Freeform 99"/>
                <p:cNvSpPr>
                  <a:spLocks/>
                </p:cNvSpPr>
                <p:nvPr/>
              </p:nvSpPr>
              <p:spPr bwMode="auto">
                <a:xfrm>
                  <a:off x="7051" y="1873"/>
                  <a:ext cx="87" cy="126"/>
                </a:xfrm>
                <a:custGeom>
                  <a:avLst/>
                  <a:gdLst>
                    <a:gd name="T0" fmla="*/ 0 w 175"/>
                    <a:gd name="T1" fmla="*/ 152 h 253"/>
                    <a:gd name="T2" fmla="*/ 31 w 175"/>
                    <a:gd name="T3" fmla="*/ 177 h 253"/>
                    <a:gd name="T4" fmla="*/ 33 w 175"/>
                    <a:gd name="T5" fmla="*/ 205 h 253"/>
                    <a:gd name="T6" fmla="*/ 37 w 175"/>
                    <a:gd name="T7" fmla="*/ 235 h 253"/>
                    <a:gd name="T8" fmla="*/ 54 w 175"/>
                    <a:gd name="T9" fmla="*/ 253 h 253"/>
                    <a:gd name="T10" fmla="*/ 75 w 175"/>
                    <a:gd name="T11" fmla="*/ 219 h 253"/>
                    <a:gd name="T12" fmla="*/ 95 w 175"/>
                    <a:gd name="T13" fmla="*/ 173 h 253"/>
                    <a:gd name="T14" fmla="*/ 114 w 175"/>
                    <a:gd name="T15" fmla="*/ 138 h 253"/>
                    <a:gd name="T16" fmla="*/ 147 w 175"/>
                    <a:gd name="T17" fmla="*/ 90 h 253"/>
                    <a:gd name="T18" fmla="*/ 167 w 175"/>
                    <a:gd name="T19" fmla="*/ 57 h 253"/>
                    <a:gd name="T20" fmla="*/ 175 w 175"/>
                    <a:gd name="T21" fmla="*/ 43 h 253"/>
                    <a:gd name="T22" fmla="*/ 163 w 175"/>
                    <a:gd name="T23" fmla="*/ 0 h 253"/>
                    <a:gd name="T24" fmla="*/ 131 w 175"/>
                    <a:gd name="T25" fmla="*/ 56 h 253"/>
                    <a:gd name="T26" fmla="*/ 103 w 175"/>
                    <a:gd name="T27" fmla="*/ 95 h 253"/>
                    <a:gd name="T28" fmla="*/ 73 w 175"/>
                    <a:gd name="T29" fmla="*/ 124 h 253"/>
                    <a:gd name="T30" fmla="*/ 45 w 175"/>
                    <a:gd name="T31" fmla="*/ 139 h 253"/>
                    <a:gd name="T32" fmla="*/ 0 w 175"/>
                    <a:gd name="T33" fmla="*/ 15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253">
                      <a:moveTo>
                        <a:pt x="0" y="152"/>
                      </a:moveTo>
                      <a:lnTo>
                        <a:pt x="31" y="177"/>
                      </a:lnTo>
                      <a:lnTo>
                        <a:pt x="33" y="205"/>
                      </a:lnTo>
                      <a:lnTo>
                        <a:pt x="37" y="235"/>
                      </a:lnTo>
                      <a:lnTo>
                        <a:pt x="54" y="253"/>
                      </a:lnTo>
                      <a:lnTo>
                        <a:pt x="75" y="219"/>
                      </a:lnTo>
                      <a:lnTo>
                        <a:pt x="95" y="173"/>
                      </a:lnTo>
                      <a:lnTo>
                        <a:pt x="114" y="138"/>
                      </a:lnTo>
                      <a:lnTo>
                        <a:pt x="147" y="90"/>
                      </a:lnTo>
                      <a:lnTo>
                        <a:pt x="167" y="57"/>
                      </a:lnTo>
                      <a:lnTo>
                        <a:pt x="175" y="43"/>
                      </a:lnTo>
                      <a:lnTo>
                        <a:pt x="163" y="0"/>
                      </a:lnTo>
                      <a:lnTo>
                        <a:pt x="131" y="56"/>
                      </a:lnTo>
                      <a:lnTo>
                        <a:pt x="103" y="95"/>
                      </a:lnTo>
                      <a:lnTo>
                        <a:pt x="73" y="124"/>
                      </a:lnTo>
                      <a:lnTo>
                        <a:pt x="45" y="139"/>
                      </a:lnTo>
                      <a:lnTo>
                        <a:pt x="0" y="15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6" name="Freeform 100"/>
                <p:cNvSpPr>
                  <a:spLocks/>
                </p:cNvSpPr>
                <p:nvPr/>
              </p:nvSpPr>
              <p:spPr bwMode="auto">
                <a:xfrm>
                  <a:off x="7006" y="1934"/>
                  <a:ext cx="38" cy="60"/>
                </a:xfrm>
                <a:custGeom>
                  <a:avLst/>
                  <a:gdLst>
                    <a:gd name="T0" fmla="*/ 77 w 77"/>
                    <a:gd name="T1" fmla="*/ 30 h 121"/>
                    <a:gd name="T2" fmla="*/ 54 w 77"/>
                    <a:gd name="T3" fmla="*/ 47 h 121"/>
                    <a:gd name="T4" fmla="*/ 43 w 77"/>
                    <a:gd name="T5" fmla="*/ 71 h 121"/>
                    <a:gd name="T6" fmla="*/ 38 w 77"/>
                    <a:gd name="T7" fmla="*/ 90 h 121"/>
                    <a:gd name="T8" fmla="*/ 34 w 77"/>
                    <a:gd name="T9" fmla="*/ 121 h 121"/>
                    <a:gd name="T10" fmla="*/ 16 w 77"/>
                    <a:gd name="T11" fmla="*/ 102 h 121"/>
                    <a:gd name="T12" fmla="*/ 0 w 77"/>
                    <a:gd name="T13" fmla="*/ 82 h 121"/>
                    <a:gd name="T14" fmla="*/ 0 w 77"/>
                    <a:gd name="T15" fmla="*/ 44 h 121"/>
                    <a:gd name="T16" fmla="*/ 0 w 77"/>
                    <a:gd name="T17" fmla="*/ 2 h 121"/>
                    <a:gd name="T18" fmla="*/ 18 w 77"/>
                    <a:gd name="T19" fmla="*/ 0 h 121"/>
                    <a:gd name="T20" fmla="*/ 48 w 77"/>
                    <a:gd name="T21" fmla="*/ 0 h 121"/>
                    <a:gd name="T22" fmla="*/ 77 w 77"/>
                    <a:gd name="T23" fmla="*/ 3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21">
                      <a:moveTo>
                        <a:pt x="77" y="30"/>
                      </a:moveTo>
                      <a:lnTo>
                        <a:pt x="54" y="47"/>
                      </a:lnTo>
                      <a:lnTo>
                        <a:pt x="43" y="71"/>
                      </a:lnTo>
                      <a:lnTo>
                        <a:pt x="38" y="90"/>
                      </a:lnTo>
                      <a:lnTo>
                        <a:pt x="34" y="121"/>
                      </a:lnTo>
                      <a:lnTo>
                        <a:pt x="16" y="102"/>
                      </a:lnTo>
                      <a:lnTo>
                        <a:pt x="0" y="82"/>
                      </a:lnTo>
                      <a:lnTo>
                        <a:pt x="0" y="44"/>
                      </a:lnTo>
                      <a:lnTo>
                        <a:pt x="0" y="2"/>
                      </a:lnTo>
                      <a:lnTo>
                        <a:pt x="18" y="0"/>
                      </a:lnTo>
                      <a:lnTo>
                        <a:pt x="48" y="0"/>
                      </a:lnTo>
                      <a:lnTo>
                        <a:pt x="77" y="3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7" name="Freeform 101"/>
                <p:cNvSpPr>
                  <a:spLocks/>
                </p:cNvSpPr>
                <p:nvPr/>
              </p:nvSpPr>
              <p:spPr bwMode="auto">
                <a:xfrm>
                  <a:off x="7053" y="1993"/>
                  <a:ext cx="23" cy="82"/>
                </a:xfrm>
                <a:custGeom>
                  <a:avLst/>
                  <a:gdLst>
                    <a:gd name="T0" fmla="*/ 45 w 45"/>
                    <a:gd name="T1" fmla="*/ 21 h 163"/>
                    <a:gd name="T2" fmla="*/ 27 w 45"/>
                    <a:gd name="T3" fmla="*/ 0 h 163"/>
                    <a:gd name="T4" fmla="*/ 1 w 45"/>
                    <a:gd name="T5" fmla="*/ 12 h 163"/>
                    <a:gd name="T6" fmla="*/ 1 w 45"/>
                    <a:gd name="T7" fmla="*/ 59 h 163"/>
                    <a:gd name="T8" fmla="*/ 0 w 45"/>
                    <a:gd name="T9" fmla="*/ 112 h 163"/>
                    <a:gd name="T10" fmla="*/ 0 w 45"/>
                    <a:gd name="T11" fmla="*/ 163 h 163"/>
                    <a:gd name="T12" fmla="*/ 4 w 45"/>
                    <a:gd name="T13" fmla="*/ 126 h 163"/>
                    <a:gd name="T14" fmla="*/ 21 w 45"/>
                    <a:gd name="T15" fmla="*/ 84 h 163"/>
                    <a:gd name="T16" fmla="*/ 45 w 45"/>
                    <a:gd name="T17"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63">
                      <a:moveTo>
                        <a:pt x="45" y="21"/>
                      </a:moveTo>
                      <a:lnTo>
                        <a:pt x="27" y="0"/>
                      </a:lnTo>
                      <a:lnTo>
                        <a:pt x="1" y="12"/>
                      </a:lnTo>
                      <a:lnTo>
                        <a:pt x="1" y="59"/>
                      </a:lnTo>
                      <a:lnTo>
                        <a:pt x="0" y="112"/>
                      </a:lnTo>
                      <a:lnTo>
                        <a:pt x="0" y="163"/>
                      </a:lnTo>
                      <a:lnTo>
                        <a:pt x="4" y="126"/>
                      </a:lnTo>
                      <a:lnTo>
                        <a:pt x="21" y="84"/>
                      </a:lnTo>
                      <a:lnTo>
                        <a:pt x="45" y="2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8" name="Freeform 102"/>
                <p:cNvSpPr>
                  <a:spLocks/>
                </p:cNvSpPr>
                <p:nvPr/>
              </p:nvSpPr>
              <p:spPr bwMode="auto">
                <a:xfrm>
                  <a:off x="7004" y="1978"/>
                  <a:ext cx="23" cy="89"/>
                </a:xfrm>
                <a:custGeom>
                  <a:avLst/>
                  <a:gdLst>
                    <a:gd name="T0" fmla="*/ 3 w 45"/>
                    <a:gd name="T1" fmla="*/ 0 h 180"/>
                    <a:gd name="T2" fmla="*/ 24 w 45"/>
                    <a:gd name="T3" fmla="*/ 31 h 180"/>
                    <a:gd name="T4" fmla="*/ 37 w 45"/>
                    <a:gd name="T5" fmla="*/ 39 h 180"/>
                    <a:gd name="T6" fmla="*/ 45 w 45"/>
                    <a:gd name="T7" fmla="*/ 43 h 180"/>
                    <a:gd name="T8" fmla="*/ 35 w 45"/>
                    <a:gd name="T9" fmla="*/ 74 h 180"/>
                    <a:gd name="T10" fmla="*/ 23 w 45"/>
                    <a:gd name="T11" fmla="*/ 118 h 180"/>
                    <a:gd name="T12" fmla="*/ 7 w 45"/>
                    <a:gd name="T13" fmla="*/ 180 h 180"/>
                    <a:gd name="T14" fmla="*/ 6 w 45"/>
                    <a:gd name="T15" fmla="*/ 160 h 180"/>
                    <a:gd name="T16" fmla="*/ 3 w 45"/>
                    <a:gd name="T17" fmla="*/ 112 h 180"/>
                    <a:gd name="T18" fmla="*/ 0 w 45"/>
                    <a:gd name="T19" fmla="*/ 57 h 180"/>
                    <a:gd name="T20" fmla="*/ 3 w 45"/>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180">
                      <a:moveTo>
                        <a:pt x="3" y="0"/>
                      </a:moveTo>
                      <a:lnTo>
                        <a:pt x="24" y="31"/>
                      </a:lnTo>
                      <a:lnTo>
                        <a:pt x="37" y="39"/>
                      </a:lnTo>
                      <a:lnTo>
                        <a:pt x="45" y="43"/>
                      </a:lnTo>
                      <a:lnTo>
                        <a:pt x="35" y="74"/>
                      </a:lnTo>
                      <a:lnTo>
                        <a:pt x="23" y="118"/>
                      </a:lnTo>
                      <a:lnTo>
                        <a:pt x="7" y="180"/>
                      </a:lnTo>
                      <a:lnTo>
                        <a:pt x="6" y="160"/>
                      </a:lnTo>
                      <a:lnTo>
                        <a:pt x="3" y="112"/>
                      </a:lnTo>
                      <a:lnTo>
                        <a:pt x="0" y="5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9" name="Freeform 103"/>
                <p:cNvSpPr>
                  <a:spLocks/>
                </p:cNvSpPr>
                <p:nvPr/>
              </p:nvSpPr>
              <p:spPr bwMode="auto">
                <a:xfrm>
                  <a:off x="7243" y="2075"/>
                  <a:ext cx="48" cy="78"/>
                </a:xfrm>
                <a:custGeom>
                  <a:avLst/>
                  <a:gdLst>
                    <a:gd name="T0" fmla="*/ 96 w 96"/>
                    <a:gd name="T1" fmla="*/ 0 h 155"/>
                    <a:gd name="T2" fmla="*/ 48 w 96"/>
                    <a:gd name="T3" fmla="*/ 99 h 155"/>
                    <a:gd name="T4" fmla="*/ 0 w 96"/>
                    <a:gd name="T5" fmla="*/ 155 h 155"/>
                    <a:gd name="T6" fmla="*/ 34 w 96"/>
                    <a:gd name="T7" fmla="*/ 89 h 155"/>
                    <a:gd name="T8" fmla="*/ 51 w 96"/>
                    <a:gd name="T9" fmla="*/ 62 h 155"/>
                    <a:gd name="T10" fmla="*/ 96 w 96"/>
                    <a:gd name="T11" fmla="*/ 0 h 155"/>
                  </a:gdLst>
                  <a:ahLst/>
                  <a:cxnLst>
                    <a:cxn ang="0">
                      <a:pos x="T0" y="T1"/>
                    </a:cxn>
                    <a:cxn ang="0">
                      <a:pos x="T2" y="T3"/>
                    </a:cxn>
                    <a:cxn ang="0">
                      <a:pos x="T4" y="T5"/>
                    </a:cxn>
                    <a:cxn ang="0">
                      <a:pos x="T6" y="T7"/>
                    </a:cxn>
                    <a:cxn ang="0">
                      <a:pos x="T8" y="T9"/>
                    </a:cxn>
                    <a:cxn ang="0">
                      <a:pos x="T10" y="T11"/>
                    </a:cxn>
                  </a:cxnLst>
                  <a:rect l="0" t="0" r="r" b="b"/>
                  <a:pathLst>
                    <a:path w="96" h="155">
                      <a:moveTo>
                        <a:pt x="96" y="0"/>
                      </a:moveTo>
                      <a:lnTo>
                        <a:pt x="48" y="99"/>
                      </a:lnTo>
                      <a:lnTo>
                        <a:pt x="0" y="155"/>
                      </a:lnTo>
                      <a:lnTo>
                        <a:pt x="34" y="89"/>
                      </a:lnTo>
                      <a:lnTo>
                        <a:pt x="51" y="62"/>
                      </a:lnTo>
                      <a:lnTo>
                        <a:pt x="9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0" name="Oval 104"/>
                <p:cNvSpPr>
                  <a:spLocks noChangeArrowheads="1"/>
                </p:cNvSpPr>
                <p:nvPr/>
              </p:nvSpPr>
              <p:spPr bwMode="auto">
                <a:xfrm>
                  <a:off x="7021" y="2313"/>
                  <a:ext cx="17" cy="21"/>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1" name="Oval 105"/>
                <p:cNvSpPr>
                  <a:spLocks noChangeArrowheads="1"/>
                </p:cNvSpPr>
                <p:nvPr/>
              </p:nvSpPr>
              <p:spPr bwMode="auto">
                <a:xfrm>
                  <a:off x="7021" y="2382"/>
                  <a:ext cx="17" cy="21"/>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2" name="Freeform 106"/>
                <p:cNvSpPr>
                  <a:spLocks/>
                </p:cNvSpPr>
                <p:nvPr/>
              </p:nvSpPr>
              <p:spPr bwMode="auto">
                <a:xfrm>
                  <a:off x="6916" y="2489"/>
                  <a:ext cx="327" cy="856"/>
                </a:xfrm>
                <a:custGeom>
                  <a:avLst/>
                  <a:gdLst>
                    <a:gd name="T0" fmla="*/ 214 w 654"/>
                    <a:gd name="T1" fmla="*/ 562 h 1712"/>
                    <a:gd name="T2" fmla="*/ 276 w 654"/>
                    <a:gd name="T3" fmla="*/ 1010 h 1712"/>
                    <a:gd name="T4" fmla="*/ 297 w 654"/>
                    <a:gd name="T5" fmla="*/ 1203 h 1712"/>
                    <a:gd name="T6" fmla="*/ 352 w 654"/>
                    <a:gd name="T7" fmla="*/ 1533 h 1712"/>
                    <a:gd name="T8" fmla="*/ 345 w 654"/>
                    <a:gd name="T9" fmla="*/ 1623 h 1712"/>
                    <a:gd name="T10" fmla="*/ 379 w 654"/>
                    <a:gd name="T11" fmla="*/ 1712 h 1712"/>
                    <a:gd name="T12" fmla="*/ 448 w 654"/>
                    <a:gd name="T13" fmla="*/ 1712 h 1712"/>
                    <a:gd name="T14" fmla="*/ 565 w 654"/>
                    <a:gd name="T15" fmla="*/ 1664 h 1712"/>
                    <a:gd name="T16" fmla="*/ 585 w 654"/>
                    <a:gd name="T17" fmla="*/ 1533 h 1712"/>
                    <a:gd name="T18" fmla="*/ 530 w 654"/>
                    <a:gd name="T19" fmla="*/ 1533 h 1712"/>
                    <a:gd name="T20" fmla="*/ 448 w 654"/>
                    <a:gd name="T21" fmla="*/ 1513 h 1712"/>
                    <a:gd name="T22" fmla="*/ 537 w 654"/>
                    <a:gd name="T23" fmla="*/ 1513 h 1712"/>
                    <a:gd name="T24" fmla="*/ 578 w 654"/>
                    <a:gd name="T25" fmla="*/ 1499 h 1712"/>
                    <a:gd name="T26" fmla="*/ 592 w 654"/>
                    <a:gd name="T27" fmla="*/ 1196 h 1712"/>
                    <a:gd name="T28" fmla="*/ 620 w 654"/>
                    <a:gd name="T29" fmla="*/ 934 h 1712"/>
                    <a:gd name="T30" fmla="*/ 631 w 654"/>
                    <a:gd name="T31" fmla="*/ 779 h 1712"/>
                    <a:gd name="T32" fmla="*/ 634 w 654"/>
                    <a:gd name="T33" fmla="*/ 595 h 1712"/>
                    <a:gd name="T34" fmla="*/ 654 w 654"/>
                    <a:gd name="T35" fmla="*/ 328 h 1712"/>
                    <a:gd name="T36" fmla="*/ 555 w 654"/>
                    <a:gd name="T37" fmla="*/ 338 h 1712"/>
                    <a:gd name="T38" fmla="*/ 368 w 654"/>
                    <a:gd name="T39" fmla="*/ 349 h 1712"/>
                    <a:gd name="T40" fmla="*/ 239 w 654"/>
                    <a:gd name="T41" fmla="*/ 349 h 1712"/>
                    <a:gd name="T42" fmla="*/ 206 w 654"/>
                    <a:gd name="T43" fmla="*/ 145 h 1712"/>
                    <a:gd name="T44" fmla="*/ 199 w 654"/>
                    <a:gd name="T45" fmla="*/ 0 h 1712"/>
                    <a:gd name="T46" fmla="*/ 192 w 654"/>
                    <a:gd name="T47" fmla="*/ 108 h 1712"/>
                    <a:gd name="T48" fmla="*/ 167 w 654"/>
                    <a:gd name="T49" fmla="*/ 344 h 1712"/>
                    <a:gd name="T50" fmla="*/ 6 w 654"/>
                    <a:gd name="T51" fmla="*/ 303 h 1712"/>
                    <a:gd name="T52" fmla="*/ 0 w 654"/>
                    <a:gd name="T53" fmla="*/ 475 h 1712"/>
                    <a:gd name="T54" fmla="*/ 15 w 654"/>
                    <a:gd name="T55" fmla="*/ 748 h 1712"/>
                    <a:gd name="T56" fmla="*/ 1 w 654"/>
                    <a:gd name="T57" fmla="*/ 907 h 1712"/>
                    <a:gd name="T58" fmla="*/ 29 w 654"/>
                    <a:gd name="T59" fmla="*/ 1058 h 1712"/>
                    <a:gd name="T60" fmla="*/ 91 w 654"/>
                    <a:gd name="T61" fmla="*/ 1444 h 1712"/>
                    <a:gd name="T62" fmla="*/ 159 w 654"/>
                    <a:gd name="T63" fmla="*/ 1485 h 1712"/>
                    <a:gd name="T64" fmla="*/ 97 w 654"/>
                    <a:gd name="T65" fmla="*/ 1492 h 1712"/>
                    <a:gd name="T66" fmla="*/ 97 w 654"/>
                    <a:gd name="T67" fmla="*/ 1589 h 1712"/>
                    <a:gd name="T68" fmla="*/ 166 w 654"/>
                    <a:gd name="T69" fmla="*/ 1644 h 1712"/>
                    <a:gd name="T70" fmla="*/ 310 w 654"/>
                    <a:gd name="T71" fmla="*/ 1651 h 1712"/>
                    <a:gd name="T72" fmla="*/ 317 w 654"/>
                    <a:gd name="T73" fmla="*/ 1589 h 1712"/>
                    <a:gd name="T74" fmla="*/ 331 w 654"/>
                    <a:gd name="T75" fmla="*/ 1561 h 1712"/>
                    <a:gd name="T76" fmla="*/ 283 w 654"/>
                    <a:gd name="T77" fmla="*/ 1258 h 1712"/>
                    <a:gd name="T78" fmla="*/ 255 w 654"/>
                    <a:gd name="T79" fmla="*/ 1051 h 1712"/>
                    <a:gd name="T80" fmla="*/ 235 w 654"/>
                    <a:gd name="T81" fmla="*/ 872 h 1712"/>
                    <a:gd name="T82" fmla="*/ 214 w 654"/>
                    <a:gd name="T83" fmla="*/ 562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1712">
                      <a:moveTo>
                        <a:pt x="214" y="562"/>
                      </a:moveTo>
                      <a:lnTo>
                        <a:pt x="276" y="1010"/>
                      </a:lnTo>
                      <a:lnTo>
                        <a:pt x="297" y="1203"/>
                      </a:lnTo>
                      <a:lnTo>
                        <a:pt x="352" y="1533"/>
                      </a:lnTo>
                      <a:lnTo>
                        <a:pt x="345" y="1623"/>
                      </a:lnTo>
                      <a:lnTo>
                        <a:pt x="379" y="1712"/>
                      </a:lnTo>
                      <a:lnTo>
                        <a:pt x="448" y="1712"/>
                      </a:lnTo>
                      <a:lnTo>
                        <a:pt x="565" y="1664"/>
                      </a:lnTo>
                      <a:lnTo>
                        <a:pt x="585" y="1533"/>
                      </a:lnTo>
                      <a:lnTo>
                        <a:pt x="530" y="1533"/>
                      </a:lnTo>
                      <a:lnTo>
                        <a:pt x="448" y="1513"/>
                      </a:lnTo>
                      <a:lnTo>
                        <a:pt x="537" y="1513"/>
                      </a:lnTo>
                      <a:lnTo>
                        <a:pt x="578" y="1499"/>
                      </a:lnTo>
                      <a:lnTo>
                        <a:pt x="592" y="1196"/>
                      </a:lnTo>
                      <a:lnTo>
                        <a:pt x="620" y="934"/>
                      </a:lnTo>
                      <a:lnTo>
                        <a:pt x="631" y="779"/>
                      </a:lnTo>
                      <a:lnTo>
                        <a:pt x="634" y="595"/>
                      </a:lnTo>
                      <a:lnTo>
                        <a:pt x="654" y="328"/>
                      </a:lnTo>
                      <a:lnTo>
                        <a:pt x="555" y="338"/>
                      </a:lnTo>
                      <a:lnTo>
                        <a:pt x="368" y="349"/>
                      </a:lnTo>
                      <a:lnTo>
                        <a:pt x="239" y="349"/>
                      </a:lnTo>
                      <a:lnTo>
                        <a:pt x="206" y="145"/>
                      </a:lnTo>
                      <a:lnTo>
                        <a:pt x="199" y="0"/>
                      </a:lnTo>
                      <a:lnTo>
                        <a:pt x="192" y="108"/>
                      </a:lnTo>
                      <a:lnTo>
                        <a:pt x="167" y="344"/>
                      </a:lnTo>
                      <a:lnTo>
                        <a:pt x="6" y="303"/>
                      </a:lnTo>
                      <a:lnTo>
                        <a:pt x="0" y="475"/>
                      </a:lnTo>
                      <a:lnTo>
                        <a:pt x="15" y="748"/>
                      </a:lnTo>
                      <a:lnTo>
                        <a:pt x="1" y="907"/>
                      </a:lnTo>
                      <a:lnTo>
                        <a:pt x="29" y="1058"/>
                      </a:lnTo>
                      <a:lnTo>
                        <a:pt x="91" y="1444"/>
                      </a:lnTo>
                      <a:lnTo>
                        <a:pt x="159" y="1485"/>
                      </a:lnTo>
                      <a:lnTo>
                        <a:pt x="97" y="1492"/>
                      </a:lnTo>
                      <a:lnTo>
                        <a:pt x="97" y="1589"/>
                      </a:lnTo>
                      <a:lnTo>
                        <a:pt x="166" y="1644"/>
                      </a:lnTo>
                      <a:lnTo>
                        <a:pt x="310" y="1651"/>
                      </a:lnTo>
                      <a:lnTo>
                        <a:pt x="317" y="1589"/>
                      </a:lnTo>
                      <a:lnTo>
                        <a:pt x="331" y="1561"/>
                      </a:lnTo>
                      <a:lnTo>
                        <a:pt x="283" y="1258"/>
                      </a:lnTo>
                      <a:lnTo>
                        <a:pt x="255" y="1051"/>
                      </a:lnTo>
                      <a:lnTo>
                        <a:pt x="235" y="872"/>
                      </a:lnTo>
                      <a:lnTo>
                        <a:pt x="214" y="56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3" name="Freeform 107"/>
                <p:cNvSpPr>
                  <a:spLocks/>
                </p:cNvSpPr>
                <p:nvPr/>
              </p:nvSpPr>
              <p:spPr bwMode="auto">
                <a:xfrm>
                  <a:off x="7021" y="2673"/>
                  <a:ext cx="42" cy="56"/>
                </a:xfrm>
                <a:custGeom>
                  <a:avLst/>
                  <a:gdLst>
                    <a:gd name="T0" fmla="*/ 84 w 84"/>
                    <a:gd name="T1" fmla="*/ 0 h 111"/>
                    <a:gd name="T2" fmla="*/ 12 w 84"/>
                    <a:gd name="T3" fmla="*/ 41 h 111"/>
                    <a:gd name="T4" fmla="*/ 0 w 84"/>
                    <a:gd name="T5" fmla="*/ 111 h 111"/>
                    <a:gd name="T6" fmla="*/ 20 w 84"/>
                    <a:gd name="T7" fmla="*/ 55 h 111"/>
                    <a:gd name="T8" fmla="*/ 84 w 84"/>
                    <a:gd name="T9" fmla="*/ 0 h 111"/>
                  </a:gdLst>
                  <a:ahLst/>
                  <a:cxnLst>
                    <a:cxn ang="0">
                      <a:pos x="T0" y="T1"/>
                    </a:cxn>
                    <a:cxn ang="0">
                      <a:pos x="T2" y="T3"/>
                    </a:cxn>
                    <a:cxn ang="0">
                      <a:pos x="T4" y="T5"/>
                    </a:cxn>
                    <a:cxn ang="0">
                      <a:pos x="T6" y="T7"/>
                    </a:cxn>
                    <a:cxn ang="0">
                      <a:pos x="T8" y="T9"/>
                    </a:cxn>
                  </a:cxnLst>
                  <a:rect l="0" t="0" r="r" b="b"/>
                  <a:pathLst>
                    <a:path w="84" h="111">
                      <a:moveTo>
                        <a:pt x="84" y="0"/>
                      </a:moveTo>
                      <a:lnTo>
                        <a:pt x="12" y="41"/>
                      </a:lnTo>
                      <a:lnTo>
                        <a:pt x="0" y="111"/>
                      </a:lnTo>
                      <a:lnTo>
                        <a:pt x="20" y="55"/>
                      </a:lnTo>
                      <a:lnTo>
                        <a:pt x="84"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4" name="Freeform 108"/>
                <p:cNvSpPr>
                  <a:spLocks/>
                </p:cNvSpPr>
                <p:nvPr/>
              </p:nvSpPr>
              <p:spPr bwMode="auto">
                <a:xfrm>
                  <a:off x="7076" y="2837"/>
                  <a:ext cx="32" cy="404"/>
                </a:xfrm>
                <a:custGeom>
                  <a:avLst/>
                  <a:gdLst>
                    <a:gd name="T0" fmla="*/ 6 w 65"/>
                    <a:gd name="T1" fmla="*/ 0 h 809"/>
                    <a:gd name="T2" fmla="*/ 34 w 65"/>
                    <a:gd name="T3" fmla="*/ 454 h 809"/>
                    <a:gd name="T4" fmla="*/ 65 w 65"/>
                    <a:gd name="T5" fmla="*/ 671 h 809"/>
                    <a:gd name="T6" fmla="*/ 65 w 65"/>
                    <a:gd name="T7" fmla="*/ 809 h 809"/>
                    <a:gd name="T8" fmla="*/ 48 w 65"/>
                    <a:gd name="T9" fmla="*/ 664 h 809"/>
                    <a:gd name="T10" fmla="*/ 24 w 65"/>
                    <a:gd name="T11" fmla="*/ 454 h 809"/>
                    <a:gd name="T12" fmla="*/ 0 w 65"/>
                    <a:gd name="T13" fmla="*/ 210 h 809"/>
                    <a:gd name="T14" fmla="*/ 6 w 65"/>
                    <a:gd name="T15" fmla="*/ 0 h 8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809">
                      <a:moveTo>
                        <a:pt x="6" y="0"/>
                      </a:moveTo>
                      <a:lnTo>
                        <a:pt x="34" y="454"/>
                      </a:lnTo>
                      <a:lnTo>
                        <a:pt x="65" y="671"/>
                      </a:lnTo>
                      <a:lnTo>
                        <a:pt x="65" y="809"/>
                      </a:lnTo>
                      <a:lnTo>
                        <a:pt x="48" y="664"/>
                      </a:lnTo>
                      <a:lnTo>
                        <a:pt x="24" y="454"/>
                      </a:lnTo>
                      <a:lnTo>
                        <a:pt x="0" y="210"/>
                      </a:lnTo>
                      <a:lnTo>
                        <a:pt x="6"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14" name="Group 121"/>
              <p:cNvGrpSpPr>
                <a:grpSpLocks/>
              </p:cNvGrpSpPr>
              <p:nvPr/>
            </p:nvGrpSpPr>
            <p:grpSpPr bwMode="auto">
              <a:xfrm>
                <a:off x="6427" y="1938"/>
                <a:ext cx="190" cy="119"/>
                <a:chOff x="6427" y="1938"/>
                <a:chExt cx="190" cy="119"/>
              </a:xfrm>
            </p:grpSpPr>
            <p:grpSp>
              <p:nvGrpSpPr>
                <p:cNvPr id="45" name="Group 119"/>
                <p:cNvGrpSpPr>
                  <a:grpSpLocks/>
                </p:cNvGrpSpPr>
                <p:nvPr/>
              </p:nvGrpSpPr>
              <p:grpSpPr bwMode="auto">
                <a:xfrm>
                  <a:off x="6427" y="1938"/>
                  <a:ext cx="172" cy="105"/>
                  <a:chOff x="6427" y="1938"/>
                  <a:chExt cx="172" cy="105"/>
                </a:xfrm>
              </p:grpSpPr>
              <p:sp>
                <p:nvSpPr>
                  <p:cNvPr id="47" name="Freeform 110"/>
                  <p:cNvSpPr>
                    <a:spLocks/>
                  </p:cNvSpPr>
                  <p:nvPr/>
                </p:nvSpPr>
                <p:spPr bwMode="auto">
                  <a:xfrm>
                    <a:off x="6427" y="1938"/>
                    <a:ext cx="172" cy="105"/>
                  </a:xfrm>
                  <a:custGeom>
                    <a:avLst/>
                    <a:gdLst>
                      <a:gd name="T0" fmla="*/ 325 w 346"/>
                      <a:gd name="T1" fmla="*/ 102 h 211"/>
                      <a:gd name="T2" fmla="*/ 313 w 346"/>
                      <a:gd name="T3" fmla="*/ 76 h 211"/>
                      <a:gd name="T4" fmla="*/ 296 w 346"/>
                      <a:gd name="T5" fmla="*/ 60 h 211"/>
                      <a:gd name="T6" fmla="*/ 251 w 346"/>
                      <a:gd name="T7" fmla="*/ 32 h 211"/>
                      <a:gd name="T8" fmla="*/ 197 w 346"/>
                      <a:gd name="T9" fmla="*/ 12 h 211"/>
                      <a:gd name="T10" fmla="*/ 164 w 346"/>
                      <a:gd name="T11" fmla="*/ 6 h 211"/>
                      <a:gd name="T12" fmla="*/ 140 w 346"/>
                      <a:gd name="T13" fmla="*/ 6 h 211"/>
                      <a:gd name="T14" fmla="*/ 104 w 346"/>
                      <a:gd name="T15" fmla="*/ 0 h 211"/>
                      <a:gd name="T16" fmla="*/ 76 w 346"/>
                      <a:gd name="T17" fmla="*/ 2 h 211"/>
                      <a:gd name="T18" fmla="*/ 44 w 346"/>
                      <a:gd name="T19" fmla="*/ 4 h 211"/>
                      <a:gd name="T20" fmla="*/ 24 w 346"/>
                      <a:gd name="T21" fmla="*/ 10 h 211"/>
                      <a:gd name="T22" fmla="*/ 6 w 346"/>
                      <a:gd name="T23" fmla="*/ 18 h 211"/>
                      <a:gd name="T24" fmla="*/ 0 w 346"/>
                      <a:gd name="T25" fmla="*/ 27 h 211"/>
                      <a:gd name="T26" fmla="*/ 2 w 346"/>
                      <a:gd name="T27" fmla="*/ 38 h 211"/>
                      <a:gd name="T28" fmla="*/ 9 w 346"/>
                      <a:gd name="T29" fmla="*/ 43 h 211"/>
                      <a:gd name="T30" fmla="*/ 28 w 346"/>
                      <a:gd name="T31" fmla="*/ 44 h 211"/>
                      <a:gd name="T32" fmla="*/ 47 w 346"/>
                      <a:gd name="T33" fmla="*/ 39 h 211"/>
                      <a:gd name="T34" fmla="*/ 86 w 346"/>
                      <a:gd name="T35" fmla="*/ 40 h 211"/>
                      <a:gd name="T36" fmla="*/ 108 w 346"/>
                      <a:gd name="T37" fmla="*/ 46 h 211"/>
                      <a:gd name="T38" fmla="*/ 125 w 346"/>
                      <a:gd name="T39" fmla="*/ 58 h 211"/>
                      <a:gd name="T40" fmla="*/ 102 w 346"/>
                      <a:gd name="T41" fmla="*/ 71 h 211"/>
                      <a:gd name="T42" fmla="*/ 96 w 346"/>
                      <a:gd name="T43" fmla="*/ 82 h 211"/>
                      <a:gd name="T44" fmla="*/ 101 w 346"/>
                      <a:gd name="T45" fmla="*/ 95 h 211"/>
                      <a:gd name="T46" fmla="*/ 105 w 346"/>
                      <a:gd name="T47" fmla="*/ 101 h 211"/>
                      <a:gd name="T48" fmla="*/ 99 w 346"/>
                      <a:gd name="T49" fmla="*/ 116 h 211"/>
                      <a:gd name="T50" fmla="*/ 107 w 346"/>
                      <a:gd name="T51" fmla="*/ 132 h 211"/>
                      <a:gd name="T52" fmla="*/ 103 w 346"/>
                      <a:gd name="T53" fmla="*/ 147 h 211"/>
                      <a:gd name="T54" fmla="*/ 112 w 346"/>
                      <a:gd name="T55" fmla="*/ 163 h 211"/>
                      <a:gd name="T56" fmla="*/ 124 w 346"/>
                      <a:gd name="T57" fmla="*/ 191 h 211"/>
                      <a:gd name="T58" fmla="*/ 151 w 346"/>
                      <a:gd name="T59" fmla="*/ 195 h 211"/>
                      <a:gd name="T60" fmla="*/ 185 w 346"/>
                      <a:gd name="T61" fmla="*/ 195 h 211"/>
                      <a:gd name="T62" fmla="*/ 198 w 346"/>
                      <a:gd name="T63" fmla="*/ 184 h 211"/>
                      <a:gd name="T64" fmla="*/ 217 w 346"/>
                      <a:gd name="T65" fmla="*/ 201 h 211"/>
                      <a:gd name="T66" fmla="*/ 251 w 346"/>
                      <a:gd name="T67" fmla="*/ 202 h 211"/>
                      <a:gd name="T68" fmla="*/ 268 w 346"/>
                      <a:gd name="T69" fmla="*/ 208 h 211"/>
                      <a:gd name="T70" fmla="*/ 291 w 346"/>
                      <a:gd name="T71" fmla="*/ 211 h 211"/>
                      <a:gd name="T72" fmla="*/ 315 w 346"/>
                      <a:gd name="T73" fmla="*/ 193 h 211"/>
                      <a:gd name="T74" fmla="*/ 333 w 346"/>
                      <a:gd name="T75" fmla="*/ 175 h 211"/>
                      <a:gd name="T76" fmla="*/ 346 w 346"/>
                      <a:gd name="T77" fmla="*/ 139 h 211"/>
                      <a:gd name="T78" fmla="*/ 331 w 346"/>
                      <a:gd name="T79" fmla="*/ 123 h 211"/>
                      <a:gd name="T80" fmla="*/ 325 w 346"/>
                      <a:gd name="T81" fmla="*/ 10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6" h="211">
                        <a:moveTo>
                          <a:pt x="325" y="102"/>
                        </a:moveTo>
                        <a:lnTo>
                          <a:pt x="313" y="76"/>
                        </a:lnTo>
                        <a:lnTo>
                          <a:pt x="296" y="60"/>
                        </a:lnTo>
                        <a:lnTo>
                          <a:pt x="251" y="32"/>
                        </a:lnTo>
                        <a:lnTo>
                          <a:pt x="197" y="12"/>
                        </a:lnTo>
                        <a:lnTo>
                          <a:pt x="164" y="6"/>
                        </a:lnTo>
                        <a:lnTo>
                          <a:pt x="140" y="6"/>
                        </a:lnTo>
                        <a:lnTo>
                          <a:pt x="104" y="0"/>
                        </a:lnTo>
                        <a:lnTo>
                          <a:pt x="76" y="2"/>
                        </a:lnTo>
                        <a:lnTo>
                          <a:pt x="44" y="4"/>
                        </a:lnTo>
                        <a:lnTo>
                          <a:pt x="24" y="10"/>
                        </a:lnTo>
                        <a:lnTo>
                          <a:pt x="6" y="18"/>
                        </a:lnTo>
                        <a:lnTo>
                          <a:pt x="0" y="27"/>
                        </a:lnTo>
                        <a:lnTo>
                          <a:pt x="2" y="38"/>
                        </a:lnTo>
                        <a:lnTo>
                          <a:pt x="9" y="43"/>
                        </a:lnTo>
                        <a:lnTo>
                          <a:pt x="28" y="44"/>
                        </a:lnTo>
                        <a:lnTo>
                          <a:pt x="47" y="39"/>
                        </a:lnTo>
                        <a:lnTo>
                          <a:pt x="86" y="40"/>
                        </a:lnTo>
                        <a:lnTo>
                          <a:pt x="108" y="46"/>
                        </a:lnTo>
                        <a:lnTo>
                          <a:pt x="125" y="58"/>
                        </a:lnTo>
                        <a:lnTo>
                          <a:pt x="102" y="71"/>
                        </a:lnTo>
                        <a:lnTo>
                          <a:pt x="96" y="82"/>
                        </a:lnTo>
                        <a:lnTo>
                          <a:pt x="101" y="95"/>
                        </a:lnTo>
                        <a:lnTo>
                          <a:pt x="105" y="101"/>
                        </a:lnTo>
                        <a:lnTo>
                          <a:pt x="99" y="116"/>
                        </a:lnTo>
                        <a:lnTo>
                          <a:pt x="107" y="132"/>
                        </a:lnTo>
                        <a:lnTo>
                          <a:pt x="103" y="147"/>
                        </a:lnTo>
                        <a:lnTo>
                          <a:pt x="112" y="163"/>
                        </a:lnTo>
                        <a:lnTo>
                          <a:pt x="124" y="191"/>
                        </a:lnTo>
                        <a:lnTo>
                          <a:pt x="151" y="195"/>
                        </a:lnTo>
                        <a:lnTo>
                          <a:pt x="185" y="195"/>
                        </a:lnTo>
                        <a:lnTo>
                          <a:pt x="198" y="184"/>
                        </a:lnTo>
                        <a:lnTo>
                          <a:pt x="217" y="201"/>
                        </a:lnTo>
                        <a:lnTo>
                          <a:pt x="251" y="202"/>
                        </a:lnTo>
                        <a:lnTo>
                          <a:pt x="268" y="208"/>
                        </a:lnTo>
                        <a:lnTo>
                          <a:pt x="291" y="211"/>
                        </a:lnTo>
                        <a:lnTo>
                          <a:pt x="315" y="193"/>
                        </a:lnTo>
                        <a:lnTo>
                          <a:pt x="333" y="175"/>
                        </a:lnTo>
                        <a:lnTo>
                          <a:pt x="346" y="139"/>
                        </a:lnTo>
                        <a:lnTo>
                          <a:pt x="331" y="123"/>
                        </a:lnTo>
                        <a:lnTo>
                          <a:pt x="325" y="102"/>
                        </a:lnTo>
                        <a:close/>
                      </a:path>
                    </a:pathLst>
                  </a:custGeom>
                  <a:solidFill>
                    <a:srgbClr val="FFA040"/>
                  </a:solidFill>
                  <a:ln w="7938">
                    <a:solidFill>
                      <a:srgbClr val="402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8" name="Freeform 111"/>
                  <p:cNvSpPr>
                    <a:spLocks/>
                  </p:cNvSpPr>
                  <p:nvPr/>
                </p:nvSpPr>
                <p:spPr bwMode="auto">
                  <a:xfrm>
                    <a:off x="6494" y="1950"/>
                    <a:ext cx="57" cy="49"/>
                  </a:xfrm>
                  <a:custGeom>
                    <a:avLst/>
                    <a:gdLst>
                      <a:gd name="T0" fmla="*/ 115 w 115"/>
                      <a:gd name="T1" fmla="*/ 36 h 98"/>
                      <a:gd name="T2" fmla="*/ 59 w 115"/>
                      <a:gd name="T3" fmla="*/ 39 h 98"/>
                      <a:gd name="T4" fmla="*/ 47 w 115"/>
                      <a:gd name="T5" fmla="*/ 36 h 98"/>
                      <a:gd name="T6" fmla="*/ 27 w 115"/>
                      <a:gd name="T7" fmla="*/ 38 h 98"/>
                      <a:gd name="T8" fmla="*/ 23 w 115"/>
                      <a:gd name="T9" fmla="*/ 53 h 98"/>
                      <a:gd name="T10" fmla="*/ 4 w 115"/>
                      <a:gd name="T11" fmla="*/ 82 h 98"/>
                      <a:gd name="T12" fmla="*/ 9 w 115"/>
                      <a:gd name="T13" fmla="*/ 94 h 98"/>
                      <a:gd name="T14" fmla="*/ 35 w 115"/>
                      <a:gd name="T15" fmla="*/ 93 h 98"/>
                      <a:gd name="T16" fmla="*/ 45 w 115"/>
                      <a:gd name="T17" fmla="*/ 80 h 98"/>
                      <a:gd name="T18" fmla="*/ 58 w 115"/>
                      <a:gd name="T19" fmla="*/ 72 h 98"/>
                      <a:gd name="T20" fmla="*/ 79 w 115"/>
                      <a:gd name="T21" fmla="*/ 76 h 98"/>
                      <a:gd name="T22" fmla="*/ 83 w 115"/>
                      <a:gd name="T23" fmla="*/ 92 h 98"/>
                      <a:gd name="T24" fmla="*/ 56 w 115"/>
                      <a:gd name="T25" fmla="*/ 80 h 98"/>
                      <a:gd name="T26" fmla="*/ 39 w 115"/>
                      <a:gd name="T27" fmla="*/ 91 h 98"/>
                      <a:gd name="T28" fmla="*/ 21 w 115"/>
                      <a:gd name="T29" fmla="*/ 98 h 98"/>
                      <a:gd name="T30" fmla="*/ 5 w 115"/>
                      <a:gd name="T31" fmla="*/ 96 h 98"/>
                      <a:gd name="T32" fmla="*/ 1 w 115"/>
                      <a:gd name="T33" fmla="*/ 88 h 98"/>
                      <a:gd name="T34" fmla="*/ 0 w 115"/>
                      <a:gd name="T35" fmla="*/ 77 h 98"/>
                      <a:gd name="T36" fmla="*/ 11 w 115"/>
                      <a:gd name="T37" fmla="*/ 66 h 98"/>
                      <a:gd name="T38" fmla="*/ 20 w 115"/>
                      <a:gd name="T39" fmla="*/ 53 h 98"/>
                      <a:gd name="T40" fmla="*/ 21 w 115"/>
                      <a:gd name="T41" fmla="*/ 46 h 98"/>
                      <a:gd name="T42" fmla="*/ 24 w 115"/>
                      <a:gd name="T43" fmla="*/ 33 h 98"/>
                      <a:gd name="T44" fmla="*/ 39 w 115"/>
                      <a:gd name="T45" fmla="*/ 33 h 98"/>
                      <a:gd name="T46" fmla="*/ 67 w 115"/>
                      <a:gd name="T47" fmla="*/ 36 h 98"/>
                      <a:gd name="T48" fmla="*/ 61 w 115"/>
                      <a:gd name="T49" fmla="*/ 15 h 98"/>
                      <a:gd name="T50" fmla="*/ 58 w 115"/>
                      <a:gd name="T51" fmla="*/ 0 h 98"/>
                      <a:gd name="T52" fmla="*/ 62 w 115"/>
                      <a:gd name="T53" fmla="*/ 12 h 98"/>
                      <a:gd name="T54" fmla="*/ 72 w 115"/>
                      <a:gd name="T55" fmla="*/ 34 h 98"/>
                      <a:gd name="T56" fmla="*/ 86 w 115"/>
                      <a:gd name="T57" fmla="*/ 34 h 98"/>
                      <a:gd name="T58" fmla="*/ 102 w 115"/>
                      <a:gd name="T59" fmla="*/ 34 h 98"/>
                      <a:gd name="T60" fmla="*/ 115 w 115"/>
                      <a:gd name="T61" fmla="*/ 3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5" h="98">
                        <a:moveTo>
                          <a:pt x="115" y="36"/>
                        </a:moveTo>
                        <a:lnTo>
                          <a:pt x="59" y="39"/>
                        </a:lnTo>
                        <a:lnTo>
                          <a:pt x="47" y="36"/>
                        </a:lnTo>
                        <a:lnTo>
                          <a:pt x="27" y="38"/>
                        </a:lnTo>
                        <a:lnTo>
                          <a:pt x="23" y="53"/>
                        </a:lnTo>
                        <a:lnTo>
                          <a:pt x="4" y="82"/>
                        </a:lnTo>
                        <a:lnTo>
                          <a:pt x="9" y="94"/>
                        </a:lnTo>
                        <a:lnTo>
                          <a:pt x="35" y="93"/>
                        </a:lnTo>
                        <a:lnTo>
                          <a:pt x="45" y="80"/>
                        </a:lnTo>
                        <a:lnTo>
                          <a:pt x="58" y="72"/>
                        </a:lnTo>
                        <a:lnTo>
                          <a:pt x="79" y="76"/>
                        </a:lnTo>
                        <a:lnTo>
                          <a:pt x="83" y="92"/>
                        </a:lnTo>
                        <a:lnTo>
                          <a:pt x="56" y="80"/>
                        </a:lnTo>
                        <a:lnTo>
                          <a:pt x="39" y="91"/>
                        </a:lnTo>
                        <a:lnTo>
                          <a:pt x="21" y="98"/>
                        </a:lnTo>
                        <a:lnTo>
                          <a:pt x="5" y="96"/>
                        </a:lnTo>
                        <a:lnTo>
                          <a:pt x="1" y="88"/>
                        </a:lnTo>
                        <a:lnTo>
                          <a:pt x="0" y="77"/>
                        </a:lnTo>
                        <a:lnTo>
                          <a:pt x="11" y="66"/>
                        </a:lnTo>
                        <a:lnTo>
                          <a:pt x="20" y="53"/>
                        </a:lnTo>
                        <a:lnTo>
                          <a:pt x="21" y="46"/>
                        </a:lnTo>
                        <a:lnTo>
                          <a:pt x="24" y="33"/>
                        </a:lnTo>
                        <a:lnTo>
                          <a:pt x="39" y="33"/>
                        </a:lnTo>
                        <a:lnTo>
                          <a:pt x="67" y="36"/>
                        </a:lnTo>
                        <a:lnTo>
                          <a:pt x="61" y="15"/>
                        </a:lnTo>
                        <a:lnTo>
                          <a:pt x="58" y="0"/>
                        </a:lnTo>
                        <a:lnTo>
                          <a:pt x="62" y="12"/>
                        </a:lnTo>
                        <a:lnTo>
                          <a:pt x="72" y="34"/>
                        </a:lnTo>
                        <a:lnTo>
                          <a:pt x="86" y="34"/>
                        </a:lnTo>
                        <a:lnTo>
                          <a:pt x="102" y="34"/>
                        </a:lnTo>
                        <a:lnTo>
                          <a:pt x="115" y="3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Freeform 112"/>
                  <p:cNvSpPr>
                    <a:spLocks/>
                  </p:cNvSpPr>
                  <p:nvPr/>
                </p:nvSpPr>
                <p:spPr bwMode="auto">
                  <a:xfrm>
                    <a:off x="6523" y="1994"/>
                    <a:ext cx="16" cy="36"/>
                  </a:xfrm>
                  <a:custGeom>
                    <a:avLst/>
                    <a:gdLst>
                      <a:gd name="T0" fmla="*/ 0 w 31"/>
                      <a:gd name="T1" fmla="*/ 0 h 72"/>
                      <a:gd name="T2" fmla="*/ 11 w 31"/>
                      <a:gd name="T3" fmla="*/ 6 h 72"/>
                      <a:gd name="T4" fmla="*/ 13 w 31"/>
                      <a:gd name="T5" fmla="*/ 15 h 72"/>
                      <a:gd name="T6" fmla="*/ 12 w 31"/>
                      <a:gd name="T7" fmla="*/ 23 h 72"/>
                      <a:gd name="T8" fmla="*/ 20 w 31"/>
                      <a:gd name="T9" fmla="*/ 25 h 72"/>
                      <a:gd name="T10" fmla="*/ 25 w 31"/>
                      <a:gd name="T11" fmla="*/ 31 h 72"/>
                      <a:gd name="T12" fmla="*/ 25 w 31"/>
                      <a:gd name="T13" fmla="*/ 40 h 72"/>
                      <a:gd name="T14" fmla="*/ 21 w 31"/>
                      <a:gd name="T15" fmla="*/ 44 h 72"/>
                      <a:gd name="T16" fmla="*/ 3 w 31"/>
                      <a:gd name="T17" fmla="*/ 50 h 72"/>
                      <a:gd name="T18" fmla="*/ 7 w 31"/>
                      <a:gd name="T19" fmla="*/ 55 h 72"/>
                      <a:gd name="T20" fmla="*/ 7 w 31"/>
                      <a:gd name="T21" fmla="*/ 62 h 72"/>
                      <a:gd name="T22" fmla="*/ 0 w 31"/>
                      <a:gd name="T23" fmla="*/ 70 h 72"/>
                      <a:gd name="T24" fmla="*/ 10 w 31"/>
                      <a:gd name="T25" fmla="*/ 72 h 72"/>
                      <a:gd name="T26" fmla="*/ 10 w 31"/>
                      <a:gd name="T27" fmla="*/ 60 h 72"/>
                      <a:gd name="T28" fmla="*/ 18 w 31"/>
                      <a:gd name="T29" fmla="*/ 51 h 72"/>
                      <a:gd name="T30" fmla="*/ 27 w 31"/>
                      <a:gd name="T31" fmla="*/ 46 h 72"/>
                      <a:gd name="T32" fmla="*/ 31 w 31"/>
                      <a:gd name="T33" fmla="*/ 33 h 72"/>
                      <a:gd name="T34" fmla="*/ 26 w 31"/>
                      <a:gd name="T35" fmla="*/ 26 h 72"/>
                      <a:gd name="T36" fmla="*/ 17 w 31"/>
                      <a:gd name="T37" fmla="*/ 21 h 72"/>
                      <a:gd name="T38" fmla="*/ 17 w 31"/>
                      <a:gd name="T39" fmla="*/ 12 h 72"/>
                      <a:gd name="T40" fmla="*/ 15 w 31"/>
                      <a:gd name="T41" fmla="*/ 3 h 72"/>
                      <a:gd name="T42" fmla="*/ 0 w 31"/>
                      <a:gd name="T43"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72">
                        <a:moveTo>
                          <a:pt x="0" y="0"/>
                        </a:moveTo>
                        <a:lnTo>
                          <a:pt x="11" y="6"/>
                        </a:lnTo>
                        <a:lnTo>
                          <a:pt x="13" y="15"/>
                        </a:lnTo>
                        <a:lnTo>
                          <a:pt x="12" y="23"/>
                        </a:lnTo>
                        <a:lnTo>
                          <a:pt x="20" y="25"/>
                        </a:lnTo>
                        <a:lnTo>
                          <a:pt x="25" y="31"/>
                        </a:lnTo>
                        <a:lnTo>
                          <a:pt x="25" y="40"/>
                        </a:lnTo>
                        <a:lnTo>
                          <a:pt x="21" y="44"/>
                        </a:lnTo>
                        <a:lnTo>
                          <a:pt x="3" y="50"/>
                        </a:lnTo>
                        <a:lnTo>
                          <a:pt x="7" y="55"/>
                        </a:lnTo>
                        <a:lnTo>
                          <a:pt x="7" y="62"/>
                        </a:lnTo>
                        <a:lnTo>
                          <a:pt x="0" y="70"/>
                        </a:lnTo>
                        <a:lnTo>
                          <a:pt x="10" y="72"/>
                        </a:lnTo>
                        <a:lnTo>
                          <a:pt x="10" y="60"/>
                        </a:lnTo>
                        <a:lnTo>
                          <a:pt x="18" y="51"/>
                        </a:lnTo>
                        <a:lnTo>
                          <a:pt x="27" y="46"/>
                        </a:lnTo>
                        <a:lnTo>
                          <a:pt x="31" y="33"/>
                        </a:lnTo>
                        <a:lnTo>
                          <a:pt x="26" y="26"/>
                        </a:lnTo>
                        <a:lnTo>
                          <a:pt x="17" y="21"/>
                        </a:lnTo>
                        <a:lnTo>
                          <a:pt x="17" y="12"/>
                        </a:lnTo>
                        <a:lnTo>
                          <a:pt x="15" y="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0" name="Freeform 113"/>
                  <p:cNvSpPr>
                    <a:spLocks/>
                  </p:cNvSpPr>
                  <p:nvPr/>
                </p:nvSpPr>
                <p:spPr bwMode="auto">
                  <a:xfrm>
                    <a:off x="6514" y="1997"/>
                    <a:ext cx="8" cy="8"/>
                  </a:xfrm>
                  <a:custGeom>
                    <a:avLst/>
                    <a:gdLst>
                      <a:gd name="T0" fmla="*/ 7 w 16"/>
                      <a:gd name="T1" fmla="*/ 0 h 17"/>
                      <a:gd name="T2" fmla="*/ 6 w 16"/>
                      <a:gd name="T3" fmla="*/ 6 h 17"/>
                      <a:gd name="T4" fmla="*/ 7 w 16"/>
                      <a:gd name="T5" fmla="*/ 13 h 17"/>
                      <a:gd name="T6" fmla="*/ 16 w 16"/>
                      <a:gd name="T7" fmla="*/ 17 h 17"/>
                      <a:gd name="T8" fmla="*/ 0 w 16"/>
                      <a:gd name="T9" fmla="*/ 14 h 17"/>
                      <a:gd name="T10" fmla="*/ 7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7" y="0"/>
                        </a:moveTo>
                        <a:lnTo>
                          <a:pt x="6" y="6"/>
                        </a:lnTo>
                        <a:lnTo>
                          <a:pt x="7" y="13"/>
                        </a:lnTo>
                        <a:lnTo>
                          <a:pt x="16" y="17"/>
                        </a:lnTo>
                        <a:lnTo>
                          <a:pt x="0" y="14"/>
                        </a:lnTo>
                        <a:lnTo>
                          <a:pt x="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Freeform 114"/>
                  <p:cNvSpPr>
                    <a:spLocks/>
                  </p:cNvSpPr>
                  <p:nvPr/>
                </p:nvSpPr>
                <p:spPr bwMode="auto">
                  <a:xfrm>
                    <a:off x="6522" y="2009"/>
                    <a:ext cx="9" cy="7"/>
                  </a:xfrm>
                  <a:custGeom>
                    <a:avLst/>
                    <a:gdLst>
                      <a:gd name="T0" fmla="*/ 4 w 20"/>
                      <a:gd name="T1" fmla="*/ 0 h 12"/>
                      <a:gd name="T2" fmla="*/ 0 w 20"/>
                      <a:gd name="T3" fmla="*/ 5 h 12"/>
                      <a:gd name="T4" fmla="*/ 7 w 20"/>
                      <a:gd name="T5" fmla="*/ 12 h 12"/>
                      <a:gd name="T6" fmla="*/ 11 w 20"/>
                      <a:gd name="T7" fmla="*/ 12 h 12"/>
                      <a:gd name="T8" fmla="*/ 20 w 20"/>
                      <a:gd name="T9" fmla="*/ 12 h 12"/>
                      <a:gd name="T10" fmla="*/ 12 w 20"/>
                      <a:gd name="T11" fmla="*/ 10 h 12"/>
                      <a:gd name="T12" fmla="*/ 4 w 2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0" h="12">
                        <a:moveTo>
                          <a:pt x="4" y="0"/>
                        </a:moveTo>
                        <a:lnTo>
                          <a:pt x="0" y="5"/>
                        </a:lnTo>
                        <a:lnTo>
                          <a:pt x="7" y="12"/>
                        </a:lnTo>
                        <a:lnTo>
                          <a:pt x="11" y="12"/>
                        </a:lnTo>
                        <a:lnTo>
                          <a:pt x="20" y="12"/>
                        </a:lnTo>
                        <a:lnTo>
                          <a:pt x="12" y="10"/>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Freeform 115"/>
                  <p:cNvSpPr>
                    <a:spLocks/>
                  </p:cNvSpPr>
                  <p:nvPr/>
                </p:nvSpPr>
                <p:spPr bwMode="auto">
                  <a:xfrm>
                    <a:off x="6520" y="2022"/>
                    <a:ext cx="3" cy="9"/>
                  </a:xfrm>
                  <a:custGeom>
                    <a:avLst/>
                    <a:gdLst>
                      <a:gd name="T0" fmla="*/ 2 w 6"/>
                      <a:gd name="T1" fmla="*/ 0 h 18"/>
                      <a:gd name="T2" fmla="*/ 0 w 6"/>
                      <a:gd name="T3" fmla="*/ 6 h 18"/>
                      <a:gd name="T4" fmla="*/ 2 w 6"/>
                      <a:gd name="T5" fmla="*/ 18 h 18"/>
                      <a:gd name="T6" fmla="*/ 6 w 6"/>
                      <a:gd name="T7" fmla="*/ 12 h 18"/>
                      <a:gd name="T8" fmla="*/ 2 w 6"/>
                      <a:gd name="T9" fmla="*/ 0 h 18"/>
                    </a:gdLst>
                    <a:ahLst/>
                    <a:cxnLst>
                      <a:cxn ang="0">
                        <a:pos x="T0" y="T1"/>
                      </a:cxn>
                      <a:cxn ang="0">
                        <a:pos x="T2" y="T3"/>
                      </a:cxn>
                      <a:cxn ang="0">
                        <a:pos x="T4" y="T5"/>
                      </a:cxn>
                      <a:cxn ang="0">
                        <a:pos x="T6" y="T7"/>
                      </a:cxn>
                      <a:cxn ang="0">
                        <a:pos x="T8" y="T9"/>
                      </a:cxn>
                    </a:cxnLst>
                    <a:rect l="0" t="0" r="r" b="b"/>
                    <a:pathLst>
                      <a:path w="6" h="18">
                        <a:moveTo>
                          <a:pt x="2" y="0"/>
                        </a:moveTo>
                        <a:lnTo>
                          <a:pt x="0" y="6"/>
                        </a:lnTo>
                        <a:lnTo>
                          <a:pt x="2" y="18"/>
                        </a:lnTo>
                        <a:lnTo>
                          <a:pt x="6" y="12"/>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116"/>
                  <p:cNvSpPr>
                    <a:spLocks/>
                  </p:cNvSpPr>
                  <p:nvPr/>
                </p:nvSpPr>
                <p:spPr bwMode="auto">
                  <a:xfrm>
                    <a:off x="6491" y="2017"/>
                    <a:ext cx="27" cy="5"/>
                  </a:xfrm>
                  <a:custGeom>
                    <a:avLst/>
                    <a:gdLst>
                      <a:gd name="T0" fmla="*/ 54 w 54"/>
                      <a:gd name="T1" fmla="*/ 4 h 10"/>
                      <a:gd name="T2" fmla="*/ 35 w 54"/>
                      <a:gd name="T3" fmla="*/ 4 h 10"/>
                      <a:gd name="T4" fmla="*/ 0 w 54"/>
                      <a:gd name="T5" fmla="*/ 0 h 10"/>
                      <a:gd name="T6" fmla="*/ 16 w 54"/>
                      <a:gd name="T7" fmla="*/ 4 h 10"/>
                      <a:gd name="T8" fmla="*/ 40 w 54"/>
                      <a:gd name="T9" fmla="*/ 10 h 10"/>
                      <a:gd name="T10" fmla="*/ 54 w 54"/>
                      <a:gd name="T11" fmla="*/ 4 h 10"/>
                    </a:gdLst>
                    <a:ahLst/>
                    <a:cxnLst>
                      <a:cxn ang="0">
                        <a:pos x="T0" y="T1"/>
                      </a:cxn>
                      <a:cxn ang="0">
                        <a:pos x="T2" y="T3"/>
                      </a:cxn>
                      <a:cxn ang="0">
                        <a:pos x="T4" y="T5"/>
                      </a:cxn>
                      <a:cxn ang="0">
                        <a:pos x="T6" y="T7"/>
                      </a:cxn>
                      <a:cxn ang="0">
                        <a:pos x="T8" y="T9"/>
                      </a:cxn>
                      <a:cxn ang="0">
                        <a:pos x="T10" y="T11"/>
                      </a:cxn>
                    </a:cxnLst>
                    <a:rect l="0" t="0" r="r" b="b"/>
                    <a:pathLst>
                      <a:path w="54" h="10">
                        <a:moveTo>
                          <a:pt x="54" y="4"/>
                        </a:moveTo>
                        <a:lnTo>
                          <a:pt x="35" y="4"/>
                        </a:lnTo>
                        <a:lnTo>
                          <a:pt x="0" y="0"/>
                        </a:lnTo>
                        <a:lnTo>
                          <a:pt x="16" y="4"/>
                        </a:lnTo>
                        <a:lnTo>
                          <a:pt x="40" y="10"/>
                        </a:lnTo>
                        <a:lnTo>
                          <a:pt x="54" y="4"/>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117"/>
                  <p:cNvSpPr>
                    <a:spLocks/>
                  </p:cNvSpPr>
                  <p:nvPr/>
                </p:nvSpPr>
                <p:spPr bwMode="auto">
                  <a:xfrm>
                    <a:off x="6486" y="2004"/>
                    <a:ext cx="41" cy="7"/>
                  </a:xfrm>
                  <a:custGeom>
                    <a:avLst/>
                    <a:gdLst>
                      <a:gd name="T0" fmla="*/ 84 w 84"/>
                      <a:gd name="T1" fmla="*/ 6 h 14"/>
                      <a:gd name="T2" fmla="*/ 65 w 84"/>
                      <a:gd name="T3" fmla="*/ 11 h 14"/>
                      <a:gd name="T4" fmla="*/ 48 w 84"/>
                      <a:gd name="T5" fmla="*/ 12 h 14"/>
                      <a:gd name="T6" fmla="*/ 25 w 84"/>
                      <a:gd name="T7" fmla="*/ 5 h 14"/>
                      <a:gd name="T8" fmla="*/ 0 w 84"/>
                      <a:gd name="T9" fmla="*/ 0 h 14"/>
                      <a:gd name="T10" fmla="*/ 30 w 84"/>
                      <a:gd name="T11" fmla="*/ 11 h 14"/>
                      <a:gd name="T12" fmla="*/ 50 w 84"/>
                      <a:gd name="T13" fmla="*/ 14 h 14"/>
                      <a:gd name="T14" fmla="*/ 68 w 84"/>
                      <a:gd name="T15" fmla="*/ 14 h 14"/>
                      <a:gd name="T16" fmla="*/ 84 w 84"/>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14">
                        <a:moveTo>
                          <a:pt x="84" y="6"/>
                        </a:moveTo>
                        <a:lnTo>
                          <a:pt x="65" y="11"/>
                        </a:lnTo>
                        <a:lnTo>
                          <a:pt x="48" y="12"/>
                        </a:lnTo>
                        <a:lnTo>
                          <a:pt x="25" y="5"/>
                        </a:lnTo>
                        <a:lnTo>
                          <a:pt x="0" y="0"/>
                        </a:lnTo>
                        <a:lnTo>
                          <a:pt x="30" y="11"/>
                        </a:lnTo>
                        <a:lnTo>
                          <a:pt x="50" y="14"/>
                        </a:lnTo>
                        <a:lnTo>
                          <a:pt x="68" y="14"/>
                        </a:lnTo>
                        <a:lnTo>
                          <a:pt x="84" y="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Freeform 118"/>
                  <p:cNvSpPr>
                    <a:spLocks/>
                  </p:cNvSpPr>
                  <p:nvPr/>
                </p:nvSpPr>
                <p:spPr bwMode="auto">
                  <a:xfrm>
                    <a:off x="6499" y="1983"/>
                    <a:ext cx="12" cy="11"/>
                  </a:xfrm>
                  <a:custGeom>
                    <a:avLst/>
                    <a:gdLst>
                      <a:gd name="T0" fmla="*/ 13 w 22"/>
                      <a:gd name="T1" fmla="*/ 0 h 23"/>
                      <a:gd name="T2" fmla="*/ 19 w 22"/>
                      <a:gd name="T3" fmla="*/ 11 h 23"/>
                      <a:gd name="T4" fmla="*/ 10 w 22"/>
                      <a:gd name="T5" fmla="*/ 19 h 23"/>
                      <a:gd name="T6" fmla="*/ 0 w 22"/>
                      <a:gd name="T7" fmla="*/ 23 h 23"/>
                      <a:gd name="T8" fmla="*/ 10 w 22"/>
                      <a:gd name="T9" fmla="*/ 22 h 23"/>
                      <a:gd name="T10" fmla="*/ 20 w 22"/>
                      <a:gd name="T11" fmla="*/ 17 h 23"/>
                      <a:gd name="T12" fmla="*/ 22 w 22"/>
                      <a:gd name="T13" fmla="*/ 10 h 23"/>
                      <a:gd name="T14" fmla="*/ 13 w 2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3">
                        <a:moveTo>
                          <a:pt x="13" y="0"/>
                        </a:moveTo>
                        <a:lnTo>
                          <a:pt x="19" y="11"/>
                        </a:lnTo>
                        <a:lnTo>
                          <a:pt x="10" y="19"/>
                        </a:lnTo>
                        <a:lnTo>
                          <a:pt x="0" y="23"/>
                        </a:lnTo>
                        <a:lnTo>
                          <a:pt x="10" y="22"/>
                        </a:lnTo>
                        <a:lnTo>
                          <a:pt x="20" y="17"/>
                        </a:lnTo>
                        <a:lnTo>
                          <a:pt x="22" y="10"/>
                        </a:lnTo>
                        <a:lnTo>
                          <a:pt x="13"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6" name="Freeform 120"/>
                <p:cNvSpPr>
                  <a:spLocks/>
                </p:cNvSpPr>
                <p:nvPr/>
              </p:nvSpPr>
              <p:spPr bwMode="auto">
                <a:xfrm>
                  <a:off x="6559" y="1993"/>
                  <a:ext cx="58" cy="64"/>
                </a:xfrm>
                <a:custGeom>
                  <a:avLst/>
                  <a:gdLst>
                    <a:gd name="T0" fmla="*/ 8 w 114"/>
                    <a:gd name="T1" fmla="*/ 116 h 128"/>
                    <a:gd name="T2" fmla="*/ 22 w 114"/>
                    <a:gd name="T3" fmla="*/ 128 h 128"/>
                    <a:gd name="T4" fmla="*/ 89 w 114"/>
                    <a:gd name="T5" fmla="*/ 96 h 128"/>
                    <a:gd name="T6" fmla="*/ 114 w 114"/>
                    <a:gd name="T7" fmla="*/ 49 h 128"/>
                    <a:gd name="T8" fmla="*/ 110 w 114"/>
                    <a:gd name="T9" fmla="*/ 17 h 128"/>
                    <a:gd name="T10" fmla="*/ 83 w 114"/>
                    <a:gd name="T11" fmla="*/ 0 h 128"/>
                    <a:gd name="T12" fmla="*/ 68 w 114"/>
                    <a:gd name="T13" fmla="*/ 2 h 128"/>
                    <a:gd name="T14" fmla="*/ 74 w 114"/>
                    <a:gd name="T15" fmla="*/ 21 h 128"/>
                    <a:gd name="T16" fmla="*/ 73 w 114"/>
                    <a:gd name="T17" fmla="*/ 38 h 128"/>
                    <a:gd name="T18" fmla="*/ 64 w 114"/>
                    <a:gd name="T19" fmla="*/ 56 h 128"/>
                    <a:gd name="T20" fmla="*/ 42 w 114"/>
                    <a:gd name="T21" fmla="*/ 76 h 128"/>
                    <a:gd name="T22" fmla="*/ 22 w 114"/>
                    <a:gd name="T23" fmla="*/ 96 h 128"/>
                    <a:gd name="T24" fmla="*/ 0 w 114"/>
                    <a:gd name="T25" fmla="*/ 99 h 128"/>
                    <a:gd name="T26" fmla="*/ 2 w 114"/>
                    <a:gd name="T27" fmla="*/ 108 h 128"/>
                    <a:gd name="T28" fmla="*/ 8 w 114"/>
                    <a:gd name="T29"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 h="128">
                      <a:moveTo>
                        <a:pt x="8" y="116"/>
                      </a:moveTo>
                      <a:lnTo>
                        <a:pt x="22" y="128"/>
                      </a:lnTo>
                      <a:lnTo>
                        <a:pt x="89" y="96"/>
                      </a:lnTo>
                      <a:lnTo>
                        <a:pt x="114" y="49"/>
                      </a:lnTo>
                      <a:lnTo>
                        <a:pt x="110" y="17"/>
                      </a:lnTo>
                      <a:lnTo>
                        <a:pt x="83" y="0"/>
                      </a:lnTo>
                      <a:lnTo>
                        <a:pt x="68" y="2"/>
                      </a:lnTo>
                      <a:lnTo>
                        <a:pt x="74" y="21"/>
                      </a:lnTo>
                      <a:lnTo>
                        <a:pt x="73" y="38"/>
                      </a:lnTo>
                      <a:lnTo>
                        <a:pt x="64" y="56"/>
                      </a:lnTo>
                      <a:lnTo>
                        <a:pt x="42" y="76"/>
                      </a:lnTo>
                      <a:lnTo>
                        <a:pt x="22" y="96"/>
                      </a:lnTo>
                      <a:lnTo>
                        <a:pt x="0" y="99"/>
                      </a:lnTo>
                      <a:lnTo>
                        <a:pt x="2" y="108"/>
                      </a:lnTo>
                      <a:lnTo>
                        <a:pt x="8" y="116"/>
                      </a:lnTo>
                      <a:close/>
                    </a:path>
                  </a:pathLst>
                </a:custGeom>
                <a:solidFill>
                  <a:srgbClr val="E0E0E0"/>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grpSp>
          <p:grpSp>
            <p:nvGrpSpPr>
              <p:cNvPr id="15" name="Group 141"/>
              <p:cNvGrpSpPr>
                <a:grpSpLocks/>
              </p:cNvGrpSpPr>
              <p:nvPr/>
            </p:nvGrpSpPr>
            <p:grpSpPr bwMode="auto">
              <a:xfrm>
                <a:off x="6949" y="1674"/>
                <a:ext cx="193" cy="267"/>
                <a:chOff x="6949" y="1674"/>
                <a:chExt cx="193" cy="267"/>
              </a:xfrm>
            </p:grpSpPr>
            <p:sp>
              <p:nvSpPr>
                <p:cNvPr id="26" name="Freeform 122"/>
                <p:cNvSpPr>
                  <a:spLocks/>
                </p:cNvSpPr>
                <p:nvPr/>
              </p:nvSpPr>
              <p:spPr bwMode="auto">
                <a:xfrm>
                  <a:off x="6954" y="1700"/>
                  <a:ext cx="180" cy="241"/>
                </a:xfrm>
                <a:custGeom>
                  <a:avLst/>
                  <a:gdLst>
                    <a:gd name="T0" fmla="*/ 155 w 360"/>
                    <a:gd name="T1" fmla="*/ 18 h 482"/>
                    <a:gd name="T2" fmla="*/ 74 w 360"/>
                    <a:gd name="T3" fmla="*/ 46 h 482"/>
                    <a:gd name="T4" fmla="*/ 2 w 360"/>
                    <a:gd name="T5" fmla="*/ 89 h 482"/>
                    <a:gd name="T6" fmla="*/ 2 w 360"/>
                    <a:gd name="T7" fmla="*/ 145 h 482"/>
                    <a:gd name="T8" fmla="*/ 0 w 360"/>
                    <a:gd name="T9" fmla="*/ 204 h 482"/>
                    <a:gd name="T10" fmla="*/ 5 w 360"/>
                    <a:gd name="T11" fmla="*/ 220 h 482"/>
                    <a:gd name="T12" fmla="*/ 18 w 360"/>
                    <a:gd name="T13" fmla="*/ 236 h 482"/>
                    <a:gd name="T14" fmla="*/ 26 w 360"/>
                    <a:gd name="T15" fmla="*/ 289 h 482"/>
                    <a:gd name="T16" fmla="*/ 39 w 360"/>
                    <a:gd name="T17" fmla="*/ 331 h 482"/>
                    <a:gd name="T18" fmla="*/ 55 w 360"/>
                    <a:gd name="T19" fmla="*/ 367 h 482"/>
                    <a:gd name="T20" fmla="*/ 65 w 360"/>
                    <a:gd name="T21" fmla="*/ 399 h 482"/>
                    <a:gd name="T22" fmla="*/ 74 w 360"/>
                    <a:gd name="T23" fmla="*/ 420 h 482"/>
                    <a:gd name="T24" fmla="*/ 91 w 360"/>
                    <a:gd name="T25" fmla="*/ 453 h 482"/>
                    <a:gd name="T26" fmla="*/ 122 w 360"/>
                    <a:gd name="T27" fmla="*/ 459 h 482"/>
                    <a:gd name="T28" fmla="*/ 142 w 360"/>
                    <a:gd name="T29" fmla="*/ 457 h 482"/>
                    <a:gd name="T30" fmla="*/ 168 w 360"/>
                    <a:gd name="T31" fmla="*/ 466 h 482"/>
                    <a:gd name="T32" fmla="*/ 198 w 360"/>
                    <a:gd name="T33" fmla="*/ 482 h 482"/>
                    <a:gd name="T34" fmla="*/ 265 w 360"/>
                    <a:gd name="T35" fmla="*/ 453 h 482"/>
                    <a:gd name="T36" fmla="*/ 325 w 360"/>
                    <a:gd name="T37" fmla="*/ 374 h 482"/>
                    <a:gd name="T38" fmla="*/ 350 w 360"/>
                    <a:gd name="T39" fmla="*/ 327 h 482"/>
                    <a:gd name="T40" fmla="*/ 355 w 360"/>
                    <a:gd name="T41" fmla="*/ 303 h 482"/>
                    <a:gd name="T42" fmla="*/ 341 w 360"/>
                    <a:gd name="T43" fmla="*/ 269 h 482"/>
                    <a:gd name="T44" fmla="*/ 357 w 360"/>
                    <a:gd name="T45" fmla="*/ 233 h 482"/>
                    <a:gd name="T46" fmla="*/ 360 w 360"/>
                    <a:gd name="T47" fmla="*/ 190 h 482"/>
                    <a:gd name="T48" fmla="*/ 348 w 360"/>
                    <a:gd name="T49" fmla="*/ 146 h 482"/>
                    <a:gd name="T50" fmla="*/ 325 w 360"/>
                    <a:gd name="T51" fmla="*/ 138 h 482"/>
                    <a:gd name="T52" fmla="*/ 305 w 360"/>
                    <a:gd name="T53" fmla="*/ 149 h 482"/>
                    <a:gd name="T54" fmla="*/ 295 w 360"/>
                    <a:gd name="T55" fmla="*/ 178 h 482"/>
                    <a:gd name="T56" fmla="*/ 293 w 360"/>
                    <a:gd name="T57" fmla="*/ 208 h 482"/>
                    <a:gd name="T58" fmla="*/ 282 w 360"/>
                    <a:gd name="T59" fmla="*/ 243 h 482"/>
                    <a:gd name="T60" fmla="*/ 253 w 360"/>
                    <a:gd name="T61" fmla="*/ 233 h 482"/>
                    <a:gd name="T62" fmla="*/ 249 w 360"/>
                    <a:gd name="T63" fmla="*/ 184 h 482"/>
                    <a:gd name="T64" fmla="*/ 221 w 360"/>
                    <a:gd name="T65" fmla="*/ 131 h 482"/>
                    <a:gd name="T66" fmla="*/ 192 w 360"/>
                    <a:gd name="T67" fmla="*/ 89 h 482"/>
                    <a:gd name="T68" fmla="*/ 182 w 360"/>
                    <a:gd name="T69" fmla="*/ 34 h 482"/>
                    <a:gd name="T70" fmla="*/ 166 w 360"/>
                    <a:gd name="T71" fmla="*/ 28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0" h="482">
                      <a:moveTo>
                        <a:pt x="192" y="0"/>
                      </a:moveTo>
                      <a:lnTo>
                        <a:pt x="155" y="18"/>
                      </a:lnTo>
                      <a:lnTo>
                        <a:pt x="113" y="34"/>
                      </a:lnTo>
                      <a:lnTo>
                        <a:pt x="74" y="46"/>
                      </a:lnTo>
                      <a:lnTo>
                        <a:pt x="32" y="69"/>
                      </a:lnTo>
                      <a:lnTo>
                        <a:pt x="2" y="89"/>
                      </a:lnTo>
                      <a:lnTo>
                        <a:pt x="0" y="112"/>
                      </a:lnTo>
                      <a:lnTo>
                        <a:pt x="2" y="145"/>
                      </a:lnTo>
                      <a:lnTo>
                        <a:pt x="0" y="172"/>
                      </a:lnTo>
                      <a:lnTo>
                        <a:pt x="0" y="204"/>
                      </a:lnTo>
                      <a:lnTo>
                        <a:pt x="2" y="213"/>
                      </a:lnTo>
                      <a:lnTo>
                        <a:pt x="5" y="220"/>
                      </a:lnTo>
                      <a:lnTo>
                        <a:pt x="15" y="226"/>
                      </a:lnTo>
                      <a:lnTo>
                        <a:pt x="18" y="236"/>
                      </a:lnTo>
                      <a:lnTo>
                        <a:pt x="19" y="269"/>
                      </a:lnTo>
                      <a:lnTo>
                        <a:pt x="26" y="289"/>
                      </a:lnTo>
                      <a:lnTo>
                        <a:pt x="34" y="302"/>
                      </a:lnTo>
                      <a:lnTo>
                        <a:pt x="39" y="331"/>
                      </a:lnTo>
                      <a:lnTo>
                        <a:pt x="44" y="345"/>
                      </a:lnTo>
                      <a:lnTo>
                        <a:pt x="55" y="367"/>
                      </a:lnTo>
                      <a:lnTo>
                        <a:pt x="58" y="384"/>
                      </a:lnTo>
                      <a:lnTo>
                        <a:pt x="65" y="399"/>
                      </a:lnTo>
                      <a:lnTo>
                        <a:pt x="71" y="407"/>
                      </a:lnTo>
                      <a:lnTo>
                        <a:pt x="74" y="420"/>
                      </a:lnTo>
                      <a:lnTo>
                        <a:pt x="80" y="440"/>
                      </a:lnTo>
                      <a:lnTo>
                        <a:pt x="91" y="453"/>
                      </a:lnTo>
                      <a:lnTo>
                        <a:pt x="104" y="459"/>
                      </a:lnTo>
                      <a:lnTo>
                        <a:pt x="122" y="459"/>
                      </a:lnTo>
                      <a:lnTo>
                        <a:pt x="136" y="459"/>
                      </a:lnTo>
                      <a:lnTo>
                        <a:pt x="142" y="457"/>
                      </a:lnTo>
                      <a:lnTo>
                        <a:pt x="158" y="456"/>
                      </a:lnTo>
                      <a:lnTo>
                        <a:pt x="168" y="466"/>
                      </a:lnTo>
                      <a:lnTo>
                        <a:pt x="181" y="477"/>
                      </a:lnTo>
                      <a:lnTo>
                        <a:pt x="198" y="482"/>
                      </a:lnTo>
                      <a:lnTo>
                        <a:pt x="234" y="471"/>
                      </a:lnTo>
                      <a:lnTo>
                        <a:pt x="265" y="453"/>
                      </a:lnTo>
                      <a:lnTo>
                        <a:pt x="293" y="422"/>
                      </a:lnTo>
                      <a:lnTo>
                        <a:pt x="325" y="374"/>
                      </a:lnTo>
                      <a:lnTo>
                        <a:pt x="337" y="353"/>
                      </a:lnTo>
                      <a:lnTo>
                        <a:pt x="350" y="327"/>
                      </a:lnTo>
                      <a:lnTo>
                        <a:pt x="355" y="312"/>
                      </a:lnTo>
                      <a:lnTo>
                        <a:pt x="355" y="303"/>
                      </a:lnTo>
                      <a:lnTo>
                        <a:pt x="355" y="289"/>
                      </a:lnTo>
                      <a:lnTo>
                        <a:pt x="341" y="269"/>
                      </a:lnTo>
                      <a:lnTo>
                        <a:pt x="348" y="256"/>
                      </a:lnTo>
                      <a:lnTo>
                        <a:pt x="357" y="233"/>
                      </a:lnTo>
                      <a:lnTo>
                        <a:pt x="360" y="210"/>
                      </a:lnTo>
                      <a:lnTo>
                        <a:pt x="360" y="190"/>
                      </a:lnTo>
                      <a:lnTo>
                        <a:pt x="355" y="164"/>
                      </a:lnTo>
                      <a:lnTo>
                        <a:pt x="348" y="146"/>
                      </a:lnTo>
                      <a:lnTo>
                        <a:pt x="337" y="138"/>
                      </a:lnTo>
                      <a:lnTo>
                        <a:pt x="325" y="138"/>
                      </a:lnTo>
                      <a:lnTo>
                        <a:pt x="315" y="141"/>
                      </a:lnTo>
                      <a:lnTo>
                        <a:pt x="305" y="149"/>
                      </a:lnTo>
                      <a:lnTo>
                        <a:pt x="299" y="168"/>
                      </a:lnTo>
                      <a:lnTo>
                        <a:pt x="295" y="178"/>
                      </a:lnTo>
                      <a:lnTo>
                        <a:pt x="295" y="190"/>
                      </a:lnTo>
                      <a:lnTo>
                        <a:pt x="293" y="208"/>
                      </a:lnTo>
                      <a:lnTo>
                        <a:pt x="293" y="220"/>
                      </a:lnTo>
                      <a:lnTo>
                        <a:pt x="282" y="243"/>
                      </a:lnTo>
                      <a:lnTo>
                        <a:pt x="263" y="247"/>
                      </a:lnTo>
                      <a:lnTo>
                        <a:pt x="253" y="233"/>
                      </a:lnTo>
                      <a:lnTo>
                        <a:pt x="256" y="204"/>
                      </a:lnTo>
                      <a:lnTo>
                        <a:pt x="249" y="184"/>
                      </a:lnTo>
                      <a:lnTo>
                        <a:pt x="230" y="154"/>
                      </a:lnTo>
                      <a:lnTo>
                        <a:pt x="221" y="131"/>
                      </a:lnTo>
                      <a:lnTo>
                        <a:pt x="201" y="103"/>
                      </a:lnTo>
                      <a:lnTo>
                        <a:pt x="192" y="89"/>
                      </a:lnTo>
                      <a:lnTo>
                        <a:pt x="182" y="50"/>
                      </a:lnTo>
                      <a:lnTo>
                        <a:pt x="182" y="34"/>
                      </a:lnTo>
                      <a:lnTo>
                        <a:pt x="184" y="18"/>
                      </a:lnTo>
                      <a:lnTo>
                        <a:pt x="166" y="28"/>
                      </a:lnTo>
                      <a:lnTo>
                        <a:pt x="192" y="0"/>
                      </a:lnTo>
                      <a:close/>
                    </a:path>
                  </a:pathLst>
                </a:custGeom>
                <a:solidFill>
                  <a:srgbClr val="FFA040"/>
                </a:solidFill>
                <a:ln w="7938">
                  <a:solidFill>
                    <a:srgbClr val="402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7" name="Freeform 123"/>
                <p:cNvSpPr>
                  <a:spLocks/>
                </p:cNvSpPr>
                <p:nvPr/>
              </p:nvSpPr>
              <p:spPr bwMode="auto">
                <a:xfrm>
                  <a:off x="6994" y="1904"/>
                  <a:ext cx="32" cy="21"/>
                </a:xfrm>
                <a:custGeom>
                  <a:avLst/>
                  <a:gdLst>
                    <a:gd name="T0" fmla="*/ 0 w 64"/>
                    <a:gd name="T1" fmla="*/ 11 h 41"/>
                    <a:gd name="T2" fmla="*/ 10 w 64"/>
                    <a:gd name="T3" fmla="*/ 1 h 41"/>
                    <a:gd name="T4" fmla="*/ 20 w 64"/>
                    <a:gd name="T5" fmla="*/ 0 h 41"/>
                    <a:gd name="T6" fmla="*/ 40 w 64"/>
                    <a:gd name="T7" fmla="*/ 1 h 41"/>
                    <a:gd name="T8" fmla="*/ 44 w 64"/>
                    <a:gd name="T9" fmla="*/ 2 h 41"/>
                    <a:gd name="T10" fmla="*/ 50 w 64"/>
                    <a:gd name="T11" fmla="*/ 2 h 41"/>
                    <a:gd name="T12" fmla="*/ 58 w 64"/>
                    <a:gd name="T13" fmla="*/ 11 h 41"/>
                    <a:gd name="T14" fmla="*/ 64 w 64"/>
                    <a:gd name="T15" fmla="*/ 24 h 41"/>
                    <a:gd name="T16" fmla="*/ 63 w 64"/>
                    <a:gd name="T17" fmla="*/ 28 h 41"/>
                    <a:gd name="T18" fmla="*/ 55 w 64"/>
                    <a:gd name="T19" fmla="*/ 34 h 41"/>
                    <a:gd name="T20" fmla="*/ 47 w 64"/>
                    <a:gd name="T21" fmla="*/ 29 h 41"/>
                    <a:gd name="T22" fmla="*/ 32 w 64"/>
                    <a:gd name="T23" fmla="*/ 33 h 41"/>
                    <a:gd name="T24" fmla="*/ 24 w 64"/>
                    <a:gd name="T25" fmla="*/ 41 h 41"/>
                    <a:gd name="T26" fmla="*/ 14 w 64"/>
                    <a:gd name="T27" fmla="*/ 40 h 41"/>
                    <a:gd name="T28" fmla="*/ 3 w 64"/>
                    <a:gd name="T29" fmla="*/ 28 h 41"/>
                    <a:gd name="T30" fmla="*/ 0 w 64"/>
                    <a:gd name="T31" fmla="*/ 1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1">
                      <a:moveTo>
                        <a:pt x="0" y="11"/>
                      </a:moveTo>
                      <a:lnTo>
                        <a:pt x="10" y="1"/>
                      </a:lnTo>
                      <a:lnTo>
                        <a:pt x="20" y="0"/>
                      </a:lnTo>
                      <a:lnTo>
                        <a:pt x="40" y="1"/>
                      </a:lnTo>
                      <a:lnTo>
                        <a:pt x="44" y="2"/>
                      </a:lnTo>
                      <a:lnTo>
                        <a:pt x="50" y="2"/>
                      </a:lnTo>
                      <a:lnTo>
                        <a:pt x="58" y="11"/>
                      </a:lnTo>
                      <a:lnTo>
                        <a:pt x="64" y="24"/>
                      </a:lnTo>
                      <a:lnTo>
                        <a:pt x="63" y="28"/>
                      </a:lnTo>
                      <a:lnTo>
                        <a:pt x="55" y="34"/>
                      </a:lnTo>
                      <a:lnTo>
                        <a:pt x="47" y="29"/>
                      </a:lnTo>
                      <a:lnTo>
                        <a:pt x="32" y="33"/>
                      </a:lnTo>
                      <a:lnTo>
                        <a:pt x="24" y="41"/>
                      </a:lnTo>
                      <a:lnTo>
                        <a:pt x="14" y="40"/>
                      </a:lnTo>
                      <a:lnTo>
                        <a:pt x="3" y="28"/>
                      </a:lnTo>
                      <a:lnTo>
                        <a:pt x="0" y="11"/>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124"/>
                <p:cNvSpPr>
                  <a:spLocks/>
                </p:cNvSpPr>
                <p:nvPr/>
              </p:nvSpPr>
              <p:spPr bwMode="auto">
                <a:xfrm>
                  <a:off x="6985" y="1884"/>
                  <a:ext cx="38" cy="19"/>
                </a:xfrm>
                <a:custGeom>
                  <a:avLst/>
                  <a:gdLst>
                    <a:gd name="T0" fmla="*/ 11 w 75"/>
                    <a:gd name="T1" fmla="*/ 37 h 37"/>
                    <a:gd name="T2" fmla="*/ 18 w 75"/>
                    <a:gd name="T3" fmla="*/ 35 h 37"/>
                    <a:gd name="T4" fmla="*/ 10 w 75"/>
                    <a:gd name="T5" fmla="*/ 21 h 37"/>
                    <a:gd name="T6" fmla="*/ 17 w 75"/>
                    <a:gd name="T7" fmla="*/ 19 h 37"/>
                    <a:gd name="T8" fmla="*/ 29 w 75"/>
                    <a:gd name="T9" fmla="*/ 20 h 37"/>
                    <a:gd name="T10" fmla="*/ 37 w 75"/>
                    <a:gd name="T11" fmla="*/ 18 h 37"/>
                    <a:gd name="T12" fmla="*/ 44 w 75"/>
                    <a:gd name="T13" fmla="*/ 14 h 37"/>
                    <a:gd name="T14" fmla="*/ 58 w 75"/>
                    <a:gd name="T15" fmla="*/ 10 h 37"/>
                    <a:gd name="T16" fmla="*/ 64 w 75"/>
                    <a:gd name="T17" fmla="*/ 4 h 37"/>
                    <a:gd name="T18" fmla="*/ 75 w 75"/>
                    <a:gd name="T19" fmla="*/ 0 h 37"/>
                    <a:gd name="T20" fmla="*/ 61 w 75"/>
                    <a:gd name="T21" fmla="*/ 0 h 37"/>
                    <a:gd name="T22" fmla="*/ 50 w 75"/>
                    <a:gd name="T23" fmla="*/ 0 h 37"/>
                    <a:gd name="T24" fmla="*/ 44 w 75"/>
                    <a:gd name="T25" fmla="*/ 3 h 37"/>
                    <a:gd name="T26" fmla="*/ 28 w 75"/>
                    <a:gd name="T27" fmla="*/ 4 h 37"/>
                    <a:gd name="T28" fmla="*/ 21 w 75"/>
                    <a:gd name="T29" fmla="*/ 12 h 37"/>
                    <a:gd name="T30" fmla="*/ 16 w 75"/>
                    <a:gd name="T31" fmla="*/ 4 h 37"/>
                    <a:gd name="T32" fmla="*/ 9 w 75"/>
                    <a:gd name="T33" fmla="*/ 0 h 37"/>
                    <a:gd name="T34" fmla="*/ 2 w 75"/>
                    <a:gd name="T35" fmla="*/ 4 h 37"/>
                    <a:gd name="T36" fmla="*/ 0 w 75"/>
                    <a:gd name="T37" fmla="*/ 10 h 37"/>
                    <a:gd name="T38" fmla="*/ 2 w 75"/>
                    <a:gd name="T39" fmla="*/ 19 h 37"/>
                    <a:gd name="T40" fmla="*/ 3 w 75"/>
                    <a:gd name="T41" fmla="*/ 26 h 37"/>
                    <a:gd name="T42" fmla="*/ 11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11" y="37"/>
                      </a:moveTo>
                      <a:lnTo>
                        <a:pt x="18" y="35"/>
                      </a:lnTo>
                      <a:lnTo>
                        <a:pt x="10" y="21"/>
                      </a:lnTo>
                      <a:lnTo>
                        <a:pt x="17" y="19"/>
                      </a:lnTo>
                      <a:lnTo>
                        <a:pt x="29" y="20"/>
                      </a:lnTo>
                      <a:lnTo>
                        <a:pt x="37" y="18"/>
                      </a:lnTo>
                      <a:lnTo>
                        <a:pt x="44" y="14"/>
                      </a:lnTo>
                      <a:lnTo>
                        <a:pt x="58" y="10"/>
                      </a:lnTo>
                      <a:lnTo>
                        <a:pt x="64" y="4"/>
                      </a:lnTo>
                      <a:lnTo>
                        <a:pt x="75" y="0"/>
                      </a:lnTo>
                      <a:lnTo>
                        <a:pt x="61" y="0"/>
                      </a:lnTo>
                      <a:lnTo>
                        <a:pt x="50" y="0"/>
                      </a:lnTo>
                      <a:lnTo>
                        <a:pt x="44" y="3"/>
                      </a:lnTo>
                      <a:lnTo>
                        <a:pt x="28" y="4"/>
                      </a:lnTo>
                      <a:lnTo>
                        <a:pt x="21" y="12"/>
                      </a:lnTo>
                      <a:lnTo>
                        <a:pt x="16" y="4"/>
                      </a:lnTo>
                      <a:lnTo>
                        <a:pt x="9" y="0"/>
                      </a:lnTo>
                      <a:lnTo>
                        <a:pt x="2" y="4"/>
                      </a:lnTo>
                      <a:lnTo>
                        <a:pt x="0" y="10"/>
                      </a:lnTo>
                      <a:lnTo>
                        <a:pt x="2" y="19"/>
                      </a:lnTo>
                      <a:lnTo>
                        <a:pt x="3" y="26"/>
                      </a:lnTo>
                      <a:lnTo>
                        <a:pt x="11" y="37"/>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125"/>
                <p:cNvSpPr>
                  <a:spLocks/>
                </p:cNvSpPr>
                <p:nvPr/>
              </p:nvSpPr>
              <p:spPr bwMode="auto">
                <a:xfrm>
                  <a:off x="6964" y="1808"/>
                  <a:ext cx="108" cy="76"/>
                </a:xfrm>
                <a:custGeom>
                  <a:avLst/>
                  <a:gdLst>
                    <a:gd name="T0" fmla="*/ 30 w 217"/>
                    <a:gd name="T1" fmla="*/ 88 h 151"/>
                    <a:gd name="T2" fmla="*/ 59 w 217"/>
                    <a:gd name="T3" fmla="*/ 81 h 151"/>
                    <a:gd name="T4" fmla="*/ 56 w 217"/>
                    <a:gd name="T5" fmla="*/ 61 h 151"/>
                    <a:gd name="T6" fmla="*/ 60 w 217"/>
                    <a:gd name="T7" fmla="*/ 39 h 151"/>
                    <a:gd name="T8" fmla="*/ 40 w 217"/>
                    <a:gd name="T9" fmla="*/ 0 h 151"/>
                    <a:gd name="T10" fmla="*/ 33 w 217"/>
                    <a:gd name="T11" fmla="*/ 31 h 151"/>
                    <a:gd name="T12" fmla="*/ 32 w 217"/>
                    <a:gd name="T13" fmla="*/ 52 h 151"/>
                    <a:gd name="T14" fmla="*/ 31 w 217"/>
                    <a:gd name="T15" fmla="*/ 45 h 151"/>
                    <a:gd name="T16" fmla="*/ 15 w 217"/>
                    <a:gd name="T17" fmla="*/ 34 h 151"/>
                    <a:gd name="T18" fmla="*/ 6 w 217"/>
                    <a:gd name="T19" fmla="*/ 15 h 151"/>
                    <a:gd name="T20" fmla="*/ 1 w 217"/>
                    <a:gd name="T21" fmla="*/ 42 h 151"/>
                    <a:gd name="T22" fmla="*/ 13 w 217"/>
                    <a:gd name="T23" fmla="*/ 77 h 151"/>
                    <a:gd name="T24" fmla="*/ 20 w 217"/>
                    <a:gd name="T25" fmla="*/ 108 h 151"/>
                    <a:gd name="T26" fmla="*/ 37 w 217"/>
                    <a:gd name="T27" fmla="*/ 148 h 151"/>
                    <a:gd name="T28" fmla="*/ 53 w 217"/>
                    <a:gd name="T29" fmla="*/ 147 h 151"/>
                    <a:gd name="T30" fmla="*/ 85 w 217"/>
                    <a:gd name="T31" fmla="*/ 147 h 151"/>
                    <a:gd name="T32" fmla="*/ 109 w 217"/>
                    <a:gd name="T33" fmla="*/ 148 h 151"/>
                    <a:gd name="T34" fmla="*/ 112 w 217"/>
                    <a:gd name="T35" fmla="*/ 124 h 151"/>
                    <a:gd name="T36" fmla="*/ 135 w 217"/>
                    <a:gd name="T37" fmla="*/ 111 h 151"/>
                    <a:gd name="T38" fmla="*/ 112 w 217"/>
                    <a:gd name="T39" fmla="*/ 100 h 151"/>
                    <a:gd name="T40" fmla="*/ 142 w 217"/>
                    <a:gd name="T41" fmla="*/ 104 h 151"/>
                    <a:gd name="T42" fmla="*/ 134 w 217"/>
                    <a:gd name="T43" fmla="*/ 89 h 151"/>
                    <a:gd name="T44" fmla="*/ 148 w 217"/>
                    <a:gd name="T45" fmla="*/ 74 h 151"/>
                    <a:gd name="T46" fmla="*/ 130 w 217"/>
                    <a:gd name="T47" fmla="*/ 64 h 151"/>
                    <a:gd name="T48" fmla="*/ 153 w 217"/>
                    <a:gd name="T49" fmla="*/ 58 h 151"/>
                    <a:gd name="T50" fmla="*/ 217 w 217"/>
                    <a:gd name="T51" fmla="*/ 3 h 151"/>
                    <a:gd name="T52" fmla="*/ 166 w 217"/>
                    <a:gd name="T53" fmla="*/ 0 h 151"/>
                    <a:gd name="T54" fmla="*/ 130 w 217"/>
                    <a:gd name="T55" fmla="*/ 35 h 151"/>
                    <a:gd name="T56" fmla="*/ 108 w 217"/>
                    <a:gd name="T57" fmla="*/ 38 h 151"/>
                    <a:gd name="T58" fmla="*/ 98 w 217"/>
                    <a:gd name="T59" fmla="*/ 18 h 151"/>
                    <a:gd name="T60" fmla="*/ 77 w 217"/>
                    <a:gd name="T61" fmla="*/ 17 h 151"/>
                    <a:gd name="T62" fmla="*/ 74 w 217"/>
                    <a:gd name="T63" fmla="*/ 34 h 151"/>
                    <a:gd name="T64" fmla="*/ 80 w 217"/>
                    <a:gd name="T65" fmla="*/ 52 h 151"/>
                    <a:gd name="T66" fmla="*/ 99 w 217"/>
                    <a:gd name="T67" fmla="*/ 70 h 151"/>
                    <a:gd name="T68" fmla="*/ 102 w 217"/>
                    <a:gd name="T69" fmla="*/ 94 h 151"/>
                    <a:gd name="T70" fmla="*/ 62 w 217"/>
                    <a:gd name="T71" fmla="*/ 103 h 151"/>
                    <a:gd name="T72" fmla="*/ 30 w 217"/>
                    <a:gd name="T73" fmla="*/ 9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7" h="151">
                      <a:moveTo>
                        <a:pt x="30" y="93"/>
                      </a:moveTo>
                      <a:lnTo>
                        <a:pt x="30" y="88"/>
                      </a:lnTo>
                      <a:lnTo>
                        <a:pt x="47" y="87"/>
                      </a:lnTo>
                      <a:lnTo>
                        <a:pt x="59" y="81"/>
                      </a:lnTo>
                      <a:lnTo>
                        <a:pt x="63" y="68"/>
                      </a:lnTo>
                      <a:lnTo>
                        <a:pt x="56" y="61"/>
                      </a:lnTo>
                      <a:lnTo>
                        <a:pt x="60" y="52"/>
                      </a:lnTo>
                      <a:lnTo>
                        <a:pt x="60" y="39"/>
                      </a:lnTo>
                      <a:lnTo>
                        <a:pt x="60" y="8"/>
                      </a:lnTo>
                      <a:lnTo>
                        <a:pt x="40" y="0"/>
                      </a:lnTo>
                      <a:lnTo>
                        <a:pt x="37" y="22"/>
                      </a:lnTo>
                      <a:lnTo>
                        <a:pt x="33" y="31"/>
                      </a:lnTo>
                      <a:lnTo>
                        <a:pt x="36" y="47"/>
                      </a:lnTo>
                      <a:lnTo>
                        <a:pt x="32" y="52"/>
                      </a:lnTo>
                      <a:lnTo>
                        <a:pt x="25" y="47"/>
                      </a:lnTo>
                      <a:lnTo>
                        <a:pt x="31" y="45"/>
                      </a:lnTo>
                      <a:lnTo>
                        <a:pt x="29" y="34"/>
                      </a:lnTo>
                      <a:lnTo>
                        <a:pt x="15" y="34"/>
                      </a:lnTo>
                      <a:lnTo>
                        <a:pt x="13" y="27"/>
                      </a:lnTo>
                      <a:lnTo>
                        <a:pt x="6" y="15"/>
                      </a:lnTo>
                      <a:lnTo>
                        <a:pt x="0" y="15"/>
                      </a:lnTo>
                      <a:lnTo>
                        <a:pt x="1" y="42"/>
                      </a:lnTo>
                      <a:lnTo>
                        <a:pt x="3" y="56"/>
                      </a:lnTo>
                      <a:lnTo>
                        <a:pt x="13" y="77"/>
                      </a:lnTo>
                      <a:lnTo>
                        <a:pt x="17" y="85"/>
                      </a:lnTo>
                      <a:lnTo>
                        <a:pt x="20" y="108"/>
                      </a:lnTo>
                      <a:lnTo>
                        <a:pt x="25" y="126"/>
                      </a:lnTo>
                      <a:lnTo>
                        <a:pt x="37" y="148"/>
                      </a:lnTo>
                      <a:lnTo>
                        <a:pt x="42" y="151"/>
                      </a:lnTo>
                      <a:lnTo>
                        <a:pt x="53" y="147"/>
                      </a:lnTo>
                      <a:lnTo>
                        <a:pt x="67" y="143"/>
                      </a:lnTo>
                      <a:lnTo>
                        <a:pt x="85" y="147"/>
                      </a:lnTo>
                      <a:lnTo>
                        <a:pt x="100" y="148"/>
                      </a:lnTo>
                      <a:lnTo>
                        <a:pt x="109" y="148"/>
                      </a:lnTo>
                      <a:lnTo>
                        <a:pt x="119" y="138"/>
                      </a:lnTo>
                      <a:lnTo>
                        <a:pt x="112" y="124"/>
                      </a:lnTo>
                      <a:lnTo>
                        <a:pt x="129" y="119"/>
                      </a:lnTo>
                      <a:lnTo>
                        <a:pt x="135" y="111"/>
                      </a:lnTo>
                      <a:lnTo>
                        <a:pt x="125" y="102"/>
                      </a:lnTo>
                      <a:lnTo>
                        <a:pt x="112" y="100"/>
                      </a:lnTo>
                      <a:lnTo>
                        <a:pt x="132" y="95"/>
                      </a:lnTo>
                      <a:lnTo>
                        <a:pt x="142" y="104"/>
                      </a:lnTo>
                      <a:lnTo>
                        <a:pt x="156" y="104"/>
                      </a:lnTo>
                      <a:lnTo>
                        <a:pt x="134" y="89"/>
                      </a:lnTo>
                      <a:lnTo>
                        <a:pt x="148" y="80"/>
                      </a:lnTo>
                      <a:lnTo>
                        <a:pt x="148" y="74"/>
                      </a:lnTo>
                      <a:lnTo>
                        <a:pt x="133" y="68"/>
                      </a:lnTo>
                      <a:lnTo>
                        <a:pt x="130" y="64"/>
                      </a:lnTo>
                      <a:lnTo>
                        <a:pt x="133" y="61"/>
                      </a:lnTo>
                      <a:lnTo>
                        <a:pt x="153" y="58"/>
                      </a:lnTo>
                      <a:lnTo>
                        <a:pt x="198" y="45"/>
                      </a:lnTo>
                      <a:lnTo>
                        <a:pt x="217" y="3"/>
                      </a:lnTo>
                      <a:lnTo>
                        <a:pt x="196" y="1"/>
                      </a:lnTo>
                      <a:lnTo>
                        <a:pt x="166" y="0"/>
                      </a:lnTo>
                      <a:lnTo>
                        <a:pt x="151" y="18"/>
                      </a:lnTo>
                      <a:lnTo>
                        <a:pt x="130" y="35"/>
                      </a:lnTo>
                      <a:lnTo>
                        <a:pt x="115" y="41"/>
                      </a:lnTo>
                      <a:lnTo>
                        <a:pt x="108" y="38"/>
                      </a:lnTo>
                      <a:lnTo>
                        <a:pt x="98" y="27"/>
                      </a:lnTo>
                      <a:lnTo>
                        <a:pt x="98" y="18"/>
                      </a:lnTo>
                      <a:lnTo>
                        <a:pt x="91" y="3"/>
                      </a:lnTo>
                      <a:lnTo>
                        <a:pt x="77" y="17"/>
                      </a:lnTo>
                      <a:lnTo>
                        <a:pt x="79" y="23"/>
                      </a:lnTo>
                      <a:lnTo>
                        <a:pt x="74" y="34"/>
                      </a:lnTo>
                      <a:lnTo>
                        <a:pt x="76" y="41"/>
                      </a:lnTo>
                      <a:lnTo>
                        <a:pt x="80" y="52"/>
                      </a:lnTo>
                      <a:lnTo>
                        <a:pt x="94" y="62"/>
                      </a:lnTo>
                      <a:lnTo>
                        <a:pt x="99" y="70"/>
                      </a:lnTo>
                      <a:lnTo>
                        <a:pt x="104" y="86"/>
                      </a:lnTo>
                      <a:lnTo>
                        <a:pt x="102" y="94"/>
                      </a:lnTo>
                      <a:lnTo>
                        <a:pt x="83" y="100"/>
                      </a:lnTo>
                      <a:lnTo>
                        <a:pt x="62" y="103"/>
                      </a:lnTo>
                      <a:lnTo>
                        <a:pt x="42" y="100"/>
                      </a:lnTo>
                      <a:lnTo>
                        <a:pt x="30" y="93"/>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126"/>
                <p:cNvSpPr>
                  <a:spLocks/>
                </p:cNvSpPr>
                <p:nvPr/>
              </p:nvSpPr>
              <p:spPr bwMode="auto">
                <a:xfrm>
                  <a:off x="7013" y="1812"/>
                  <a:ext cx="31" cy="18"/>
                </a:xfrm>
                <a:custGeom>
                  <a:avLst/>
                  <a:gdLst>
                    <a:gd name="T0" fmla="*/ 0 w 60"/>
                    <a:gd name="T1" fmla="*/ 19 h 36"/>
                    <a:gd name="T2" fmla="*/ 3 w 60"/>
                    <a:gd name="T3" fmla="*/ 24 h 36"/>
                    <a:gd name="T4" fmla="*/ 10 w 60"/>
                    <a:gd name="T5" fmla="*/ 29 h 36"/>
                    <a:gd name="T6" fmla="*/ 17 w 60"/>
                    <a:gd name="T7" fmla="*/ 30 h 36"/>
                    <a:gd name="T8" fmla="*/ 26 w 60"/>
                    <a:gd name="T9" fmla="*/ 27 h 36"/>
                    <a:gd name="T10" fmla="*/ 36 w 60"/>
                    <a:gd name="T11" fmla="*/ 19 h 36"/>
                    <a:gd name="T12" fmla="*/ 47 w 60"/>
                    <a:gd name="T13" fmla="*/ 10 h 36"/>
                    <a:gd name="T14" fmla="*/ 55 w 60"/>
                    <a:gd name="T15" fmla="*/ 0 h 36"/>
                    <a:gd name="T16" fmla="*/ 60 w 60"/>
                    <a:gd name="T17" fmla="*/ 6 h 36"/>
                    <a:gd name="T18" fmla="*/ 47 w 60"/>
                    <a:gd name="T19" fmla="*/ 16 h 36"/>
                    <a:gd name="T20" fmla="*/ 38 w 60"/>
                    <a:gd name="T21" fmla="*/ 27 h 36"/>
                    <a:gd name="T22" fmla="*/ 31 w 60"/>
                    <a:gd name="T23" fmla="*/ 34 h 36"/>
                    <a:gd name="T24" fmla="*/ 23 w 60"/>
                    <a:gd name="T25" fmla="*/ 36 h 36"/>
                    <a:gd name="T26" fmla="*/ 16 w 60"/>
                    <a:gd name="T27" fmla="*/ 36 h 36"/>
                    <a:gd name="T28" fmla="*/ 3 w 60"/>
                    <a:gd name="T29" fmla="*/ 31 h 36"/>
                    <a:gd name="T30" fmla="*/ 0 w 60"/>
                    <a:gd name="T31" fmla="*/ 1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36">
                      <a:moveTo>
                        <a:pt x="0" y="19"/>
                      </a:moveTo>
                      <a:lnTo>
                        <a:pt x="3" y="24"/>
                      </a:lnTo>
                      <a:lnTo>
                        <a:pt x="10" y="29"/>
                      </a:lnTo>
                      <a:lnTo>
                        <a:pt x="17" y="30"/>
                      </a:lnTo>
                      <a:lnTo>
                        <a:pt x="26" y="27"/>
                      </a:lnTo>
                      <a:lnTo>
                        <a:pt x="36" y="19"/>
                      </a:lnTo>
                      <a:lnTo>
                        <a:pt x="47" y="10"/>
                      </a:lnTo>
                      <a:lnTo>
                        <a:pt x="55" y="0"/>
                      </a:lnTo>
                      <a:lnTo>
                        <a:pt x="60" y="6"/>
                      </a:lnTo>
                      <a:lnTo>
                        <a:pt x="47" y="16"/>
                      </a:lnTo>
                      <a:lnTo>
                        <a:pt x="38" y="27"/>
                      </a:lnTo>
                      <a:lnTo>
                        <a:pt x="31" y="34"/>
                      </a:lnTo>
                      <a:lnTo>
                        <a:pt x="23" y="36"/>
                      </a:lnTo>
                      <a:lnTo>
                        <a:pt x="16" y="36"/>
                      </a:lnTo>
                      <a:lnTo>
                        <a:pt x="3" y="31"/>
                      </a:lnTo>
                      <a:lnTo>
                        <a:pt x="0" y="19"/>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127"/>
                <p:cNvSpPr>
                  <a:spLocks/>
                </p:cNvSpPr>
                <p:nvPr/>
              </p:nvSpPr>
              <p:spPr bwMode="auto">
                <a:xfrm>
                  <a:off x="6954" y="1724"/>
                  <a:ext cx="59" cy="80"/>
                </a:xfrm>
                <a:custGeom>
                  <a:avLst/>
                  <a:gdLst>
                    <a:gd name="T0" fmla="*/ 4 w 117"/>
                    <a:gd name="T1" fmla="*/ 160 h 160"/>
                    <a:gd name="T2" fmla="*/ 17 w 117"/>
                    <a:gd name="T3" fmla="*/ 156 h 160"/>
                    <a:gd name="T4" fmla="*/ 27 w 117"/>
                    <a:gd name="T5" fmla="*/ 156 h 160"/>
                    <a:gd name="T6" fmla="*/ 41 w 117"/>
                    <a:gd name="T7" fmla="*/ 154 h 160"/>
                    <a:gd name="T8" fmla="*/ 48 w 117"/>
                    <a:gd name="T9" fmla="*/ 144 h 160"/>
                    <a:gd name="T10" fmla="*/ 56 w 117"/>
                    <a:gd name="T11" fmla="*/ 148 h 160"/>
                    <a:gd name="T12" fmla="*/ 63 w 117"/>
                    <a:gd name="T13" fmla="*/ 131 h 160"/>
                    <a:gd name="T14" fmla="*/ 64 w 117"/>
                    <a:gd name="T15" fmla="*/ 124 h 160"/>
                    <a:gd name="T16" fmla="*/ 74 w 117"/>
                    <a:gd name="T17" fmla="*/ 125 h 160"/>
                    <a:gd name="T18" fmla="*/ 75 w 117"/>
                    <a:gd name="T19" fmla="*/ 138 h 160"/>
                    <a:gd name="T20" fmla="*/ 88 w 117"/>
                    <a:gd name="T21" fmla="*/ 138 h 160"/>
                    <a:gd name="T22" fmla="*/ 89 w 117"/>
                    <a:gd name="T23" fmla="*/ 145 h 160"/>
                    <a:gd name="T24" fmla="*/ 104 w 117"/>
                    <a:gd name="T25" fmla="*/ 142 h 160"/>
                    <a:gd name="T26" fmla="*/ 106 w 117"/>
                    <a:gd name="T27" fmla="*/ 136 h 160"/>
                    <a:gd name="T28" fmla="*/ 117 w 117"/>
                    <a:gd name="T29" fmla="*/ 142 h 160"/>
                    <a:gd name="T30" fmla="*/ 113 w 117"/>
                    <a:gd name="T31" fmla="*/ 128 h 160"/>
                    <a:gd name="T32" fmla="*/ 107 w 117"/>
                    <a:gd name="T33" fmla="*/ 116 h 160"/>
                    <a:gd name="T34" fmla="*/ 107 w 117"/>
                    <a:gd name="T35" fmla="*/ 101 h 160"/>
                    <a:gd name="T36" fmla="*/ 112 w 117"/>
                    <a:gd name="T37" fmla="*/ 82 h 160"/>
                    <a:gd name="T38" fmla="*/ 115 w 117"/>
                    <a:gd name="T39" fmla="*/ 70 h 160"/>
                    <a:gd name="T40" fmla="*/ 115 w 117"/>
                    <a:gd name="T41" fmla="*/ 50 h 160"/>
                    <a:gd name="T42" fmla="*/ 110 w 117"/>
                    <a:gd name="T43" fmla="*/ 36 h 160"/>
                    <a:gd name="T44" fmla="*/ 96 w 117"/>
                    <a:gd name="T45" fmla="*/ 32 h 160"/>
                    <a:gd name="T46" fmla="*/ 80 w 117"/>
                    <a:gd name="T47" fmla="*/ 22 h 160"/>
                    <a:gd name="T48" fmla="*/ 74 w 117"/>
                    <a:gd name="T49" fmla="*/ 16 h 160"/>
                    <a:gd name="T50" fmla="*/ 77 w 117"/>
                    <a:gd name="T51" fmla="*/ 0 h 160"/>
                    <a:gd name="T52" fmla="*/ 54 w 117"/>
                    <a:gd name="T53" fmla="*/ 8 h 160"/>
                    <a:gd name="T54" fmla="*/ 23 w 117"/>
                    <a:gd name="T55" fmla="*/ 25 h 160"/>
                    <a:gd name="T56" fmla="*/ 8 w 117"/>
                    <a:gd name="T57" fmla="*/ 38 h 160"/>
                    <a:gd name="T58" fmla="*/ 0 w 117"/>
                    <a:gd name="T59" fmla="*/ 40 h 160"/>
                    <a:gd name="T60" fmla="*/ 3 w 117"/>
                    <a:gd name="T61" fmla="*/ 59 h 160"/>
                    <a:gd name="T62" fmla="*/ 3 w 117"/>
                    <a:gd name="T63" fmla="*/ 76 h 160"/>
                    <a:gd name="T64" fmla="*/ 4 w 117"/>
                    <a:gd name="T65" fmla="*/ 93 h 160"/>
                    <a:gd name="T66" fmla="*/ 4 w 117"/>
                    <a:gd name="T67" fmla="*/ 108 h 160"/>
                    <a:gd name="T68" fmla="*/ 3 w 117"/>
                    <a:gd name="T69" fmla="*/ 124 h 160"/>
                    <a:gd name="T70" fmla="*/ 3 w 117"/>
                    <a:gd name="T71" fmla="*/ 142 h 160"/>
                    <a:gd name="T72" fmla="*/ 4 w 117"/>
                    <a:gd name="T73"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7" h="160">
                      <a:moveTo>
                        <a:pt x="4" y="160"/>
                      </a:moveTo>
                      <a:lnTo>
                        <a:pt x="17" y="156"/>
                      </a:lnTo>
                      <a:lnTo>
                        <a:pt x="27" y="156"/>
                      </a:lnTo>
                      <a:lnTo>
                        <a:pt x="41" y="154"/>
                      </a:lnTo>
                      <a:lnTo>
                        <a:pt x="48" y="144"/>
                      </a:lnTo>
                      <a:lnTo>
                        <a:pt x="56" y="148"/>
                      </a:lnTo>
                      <a:lnTo>
                        <a:pt x="63" y="131"/>
                      </a:lnTo>
                      <a:lnTo>
                        <a:pt x="64" y="124"/>
                      </a:lnTo>
                      <a:lnTo>
                        <a:pt x="74" y="125"/>
                      </a:lnTo>
                      <a:lnTo>
                        <a:pt x="75" y="138"/>
                      </a:lnTo>
                      <a:lnTo>
                        <a:pt x="88" y="138"/>
                      </a:lnTo>
                      <a:lnTo>
                        <a:pt x="89" y="145"/>
                      </a:lnTo>
                      <a:lnTo>
                        <a:pt x="104" y="142"/>
                      </a:lnTo>
                      <a:lnTo>
                        <a:pt x="106" y="136"/>
                      </a:lnTo>
                      <a:lnTo>
                        <a:pt x="117" y="142"/>
                      </a:lnTo>
                      <a:lnTo>
                        <a:pt x="113" y="128"/>
                      </a:lnTo>
                      <a:lnTo>
                        <a:pt x="107" y="116"/>
                      </a:lnTo>
                      <a:lnTo>
                        <a:pt x="107" y="101"/>
                      </a:lnTo>
                      <a:lnTo>
                        <a:pt x="112" y="82"/>
                      </a:lnTo>
                      <a:lnTo>
                        <a:pt x="115" y="70"/>
                      </a:lnTo>
                      <a:lnTo>
                        <a:pt x="115" y="50"/>
                      </a:lnTo>
                      <a:lnTo>
                        <a:pt x="110" y="36"/>
                      </a:lnTo>
                      <a:lnTo>
                        <a:pt x="96" y="32"/>
                      </a:lnTo>
                      <a:lnTo>
                        <a:pt x="80" y="22"/>
                      </a:lnTo>
                      <a:lnTo>
                        <a:pt x="74" y="16"/>
                      </a:lnTo>
                      <a:lnTo>
                        <a:pt x="77" y="0"/>
                      </a:lnTo>
                      <a:lnTo>
                        <a:pt x="54" y="8"/>
                      </a:lnTo>
                      <a:lnTo>
                        <a:pt x="23" y="25"/>
                      </a:lnTo>
                      <a:lnTo>
                        <a:pt x="8" y="38"/>
                      </a:lnTo>
                      <a:lnTo>
                        <a:pt x="0" y="40"/>
                      </a:lnTo>
                      <a:lnTo>
                        <a:pt x="3" y="59"/>
                      </a:lnTo>
                      <a:lnTo>
                        <a:pt x="3" y="76"/>
                      </a:lnTo>
                      <a:lnTo>
                        <a:pt x="4" y="93"/>
                      </a:lnTo>
                      <a:lnTo>
                        <a:pt x="4" y="108"/>
                      </a:lnTo>
                      <a:lnTo>
                        <a:pt x="3" y="124"/>
                      </a:lnTo>
                      <a:lnTo>
                        <a:pt x="3" y="142"/>
                      </a:lnTo>
                      <a:lnTo>
                        <a:pt x="4" y="16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128"/>
                <p:cNvSpPr>
                  <a:spLocks/>
                </p:cNvSpPr>
                <p:nvPr/>
              </p:nvSpPr>
              <p:spPr bwMode="auto">
                <a:xfrm>
                  <a:off x="6992" y="1800"/>
                  <a:ext cx="59" cy="17"/>
                </a:xfrm>
                <a:custGeom>
                  <a:avLst/>
                  <a:gdLst>
                    <a:gd name="T0" fmla="*/ 58 w 118"/>
                    <a:gd name="T1" fmla="*/ 17 h 34"/>
                    <a:gd name="T2" fmla="*/ 62 w 118"/>
                    <a:gd name="T3" fmla="*/ 33 h 34"/>
                    <a:gd name="T4" fmla="*/ 51 w 118"/>
                    <a:gd name="T5" fmla="*/ 31 h 34"/>
                    <a:gd name="T6" fmla="*/ 43 w 118"/>
                    <a:gd name="T7" fmla="*/ 20 h 34"/>
                    <a:gd name="T8" fmla="*/ 34 w 118"/>
                    <a:gd name="T9" fmla="*/ 26 h 34"/>
                    <a:gd name="T10" fmla="*/ 27 w 118"/>
                    <a:gd name="T11" fmla="*/ 26 h 34"/>
                    <a:gd name="T12" fmla="*/ 28 w 118"/>
                    <a:gd name="T13" fmla="*/ 34 h 34"/>
                    <a:gd name="T14" fmla="*/ 15 w 118"/>
                    <a:gd name="T15" fmla="*/ 31 h 34"/>
                    <a:gd name="T16" fmla="*/ 11 w 118"/>
                    <a:gd name="T17" fmla="*/ 24 h 34"/>
                    <a:gd name="T18" fmla="*/ 0 w 118"/>
                    <a:gd name="T19" fmla="*/ 23 h 34"/>
                    <a:gd name="T20" fmla="*/ 7 w 118"/>
                    <a:gd name="T21" fmla="*/ 13 h 34"/>
                    <a:gd name="T22" fmla="*/ 5 w 118"/>
                    <a:gd name="T23" fmla="*/ 10 h 34"/>
                    <a:gd name="T24" fmla="*/ 34 w 118"/>
                    <a:gd name="T25" fmla="*/ 10 h 34"/>
                    <a:gd name="T26" fmla="*/ 43 w 118"/>
                    <a:gd name="T27" fmla="*/ 1 h 34"/>
                    <a:gd name="T28" fmla="*/ 54 w 118"/>
                    <a:gd name="T29" fmla="*/ 0 h 34"/>
                    <a:gd name="T30" fmla="*/ 82 w 118"/>
                    <a:gd name="T31" fmla="*/ 0 h 34"/>
                    <a:gd name="T32" fmla="*/ 99 w 118"/>
                    <a:gd name="T33" fmla="*/ 7 h 34"/>
                    <a:gd name="T34" fmla="*/ 108 w 118"/>
                    <a:gd name="T35" fmla="*/ 13 h 34"/>
                    <a:gd name="T36" fmla="*/ 118 w 118"/>
                    <a:gd name="T37" fmla="*/ 15 h 34"/>
                    <a:gd name="T38" fmla="*/ 102 w 118"/>
                    <a:gd name="T39" fmla="*/ 19 h 34"/>
                    <a:gd name="T40" fmla="*/ 85 w 118"/>
                    <a:gd name="T41" fmla="*/ 17 h 34"/>
                    <a:gd name="T42" fmla="*/ 99 w 118"/>
                    <a:gd name="T43" fmla="*/ 13 h 34"/>
                    <a:gd name="T44" fmla="*/ 92 w 118"/>
                    <a:gd name="T45" fmla="*/ 8 h 34"/>
                    <a:gd name="T46" fmla="*/ 77 w 118"/>
                    <a:gd name="T47" fmla="*/ 3 h 34"/>
                    <a:gd name="T48" fmla="*/ 43 w 118"/>
                    <a:gd name="T49" fmla="*/ 8 h 34"/>
                    <a:gd name="T50" fmla="*/ 58 w 118"/>
                    <a:gd name="T51"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34">
                      <a:moveTo>
                        <a:pt x="58" y="17"/>
                      </a:moveTo>
                      <a:lnTo>
                        <a:pt x="62" y="33"/>
                      </a:lnTo>
                      <a:lnTo>
                        <a:pt x="51" y="31"/>
                      </a:lnTo>
                      <a:lnTo>
                        <a:pt x="43" y="20"/>
                      </a:lnTo>
                      <a:lnTo>
                        <a:pt x="34" y="26"/>
                      </a:lnTo>
                      <a:lnTo>
                        <a:pt x="27" y="26"/>
                      </a:lnTo>
                      <a:lnTo>
                        <a:pt x="28" y="34"/>
                      </a:lnTo>
                      <a:lnTo>
                        <a:pt x="15" y="31"/>
                      </a:lnTo>
                      <a:lnTo>
                        <a:pt x="11" y="24"/>
                      </a:lnTo>
                      <a:lnTo>
                        <a:pt x="0" y="23"/>
                      </a:lnTo>
                      <a:lnTo>
                        <a:pt x="7" y="13"/>
                      </a:lnTo>
                      <a:lnTo>
                        <a:pt x="5" y="10"/>
                      </a:lnTo>
                      <a:lnTo>
                        <a:pt x="34" y="10"/>
                      </a:lnTo>
                      <a:lnTo>
                        <a:pt x="43" y="1"/>
                      </a:lnTo>
                      <a:lnTo>
                        <a:pt x="54" y="0"/>
                      </a:lnTo>
                      <a:lnTo>
                        <a:pt x="82" y="0"/>
                      </a:lnTo>
                      <a:lnTo>
                        <a:pt x="99" y="7"/>
                      </a:lnTo>
                      <a:lnTo>
                        <a:pt x="108" y="13"/>
                      </a:lnTo>
                      <a:lnTo>
                        <a:pt x="118" y="15"/>
                      </a:lnTo>
                      <a:lnTo>
                        <a:pt x="102" y="19"/>
                      </a:lnTo>
                      <a:lnTo>
                        <a:pt x="85" y="17"/>
                      </a:lnTo>
                      <a:lnTo>
                        <a:pt x="99" y="13"/>
                      </a:lnTo>
                      <a:lnTo>
                        <a:pt x="92" y="8"/>
                      </a:lnTo>
                      <a:lnTo>
                        <a:pt x="77" y="3"/>
                      </a:lnTo>
                      <a:lnTo>
                        <a:pt x="43" y="8"/>
                      </a:lnTo>
                      <a:lnTo>
                        <a:pt x="58" y="17"/>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129"/>
                <p:cNvSpPr>
                  <a:spLocks/>
                </p:cNvSpPr>
                <p:nvPr/>
              </p:nvSpPr>
              <p:spPr bwMode="auto">
                <a:xfrm>
                  <a:off x="6962" y="1805"/>
                  <a:ext cx="22" cy="13"/>
                </a:xfrm>
                <a:custGeom>
                  <a:avLst/>
                  <a:gdLst>
                    <a:gd name="T0" fmla="*/ 3 w 44"/>
                    <a:gd name="T1" fmla="*/ 16 h 26"/>
                    <a:gd name="T2" fmla="*/ 10 w 44"/>
                    <a:gd name="T3" fmla="*/ 26 h 26"/>
                    <a:gd name="T4" fmla="*/ 19 w 44"/>
                    <a:gd name="T5" fmla="*/ 26 h 26"/>
                    <a:gd name="T6" fmla="*/ 25 w 44"/>
                    <a:gd name="T7" fmla="*/ 21 h 26"/>
                    <a:gd name="T8" fmla="*/ 33 w 44"/>
                    <a:gd name="T9" fmla="*/ 20 h 26"/>
                    <a:gd name="T10" fmla="*/ 39 w 44"/>
                    <a:gd name="T11" fmla="*/ 26 h 26"/>
                    <a:gd name="T12" fmla="*/ 44 w 44"/>
                    <a:gd name="T13" fmla="*/ 26 h 26"/>
                    <a:gd name="T14" fmla="*/ 44 w 44"/>
                    <a:gd name="T15" fmla="*/ 16 h 26"/>
                    <a:gd name="T16" fmla="*/ 41 w 44"/>
                    <a:gd name="T17" fmla="*/ 5 h 26"/>
                    <a:gd name="T18" fmla="*/ 25 w 44"/>
                    <a:gd name="T19" fmla="*/ 0 h 26"/>
                    <a:gd name="T20" fmla="*/ 0 w 44"/>
                    <a:gd name="T21" fmla="*/ 0 h 26"/>
                    <a:gd name="T22" fmla="*/ 19 w 44"/>
                    <a:gd name="T23" fmla="*/ 9 h 26"/>
                    <a:gd name="T24" fmla="*/ 3 w 44"/>
                    <a:gd name="T25"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6">
                      <a:moveTo>
                        <a:pt x="3" y="16"/>
                      </a:moveTo>
                      <a:lnTo>
                        <a:pt x="10" y="26"/>
                      </a:lnTo>
                      <a:lnTo>
                        <a:pt x="19" y="26"/>
                      </a:lnTo>
                      <a:lnTo>
                        <a:pt x="25" y="21"/>
                      </a:lnTo>
                      <a:lnTo>
                        <a:pt x="33" y="20"/>
                      </a:lnTo>
                      <a:lnTo>
                        <a:pt x="39" y="26"/>
                      </a:lnTo>
                      <a:lnTo>
                        <a:pt x="44" y="26"/>
                      </a:lnTo>
                      <a:lnTo>
                        <a:pt x="44" y="16"/>
                      </a:lnTo>
                      <a:lnTo>
                        <a:pt x="41" y="5"/>
                      </a:lnTo>
                      <a:lnTo>
                        <a:pt x="25" y="0"/>
                      </a:lnTo>
                      <a:lnTo>
                        <a:pt x="0" y="0"/>
                      </a:lnTo>
                      <a:lnTo>
                        <a:pt x="19" y="9"/>
                      </a:lnTo>
                      <a:lnTo>
                        <a:pt x="3"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30"/>
                <p:cNvSpPr>
                  <a:spLocks/>
                </p:cNvSpPr>
                <p:nvPr/>
              </p:nvSpPr>
              <p:spPr bwMode="auto">
                <a:xfrm>
                  <a:off x="6980" y="1841"/>
                  <a:ext cx="42" cy="24"/>
                </a:xfrm>
                <a:custGeom>
                  <a:avLst/>
                  <a:gdLst>
                    <a:gd name="T0" fmla="*/ 0 w 85"/>
                    <a:gd name="T1" fmla="*/ 29 h 47"/>
                    <a:gd name="T2" fmla="*/ 9 w 85"/>
                    <a:gd name="T3" fmla="*/ 34 h 47"/>
                    <a:gd name="T4" fmla="*/ 29 w 85"/>
                    <a:gd name="T5" fmla="*/ 32 h 47"/>
                    <a:gd name="T6" fmla="*/ 33 w 85"/>
                    <a:gd name="T7" fmla="*/ 27 h 47"/>
                    <a:gd name="T8" fmla="*/ 46 w 85"/>
                    <a:gd name="T9" fmla="*/ 24 h 47"/>
                    <a:gd name="T10" fmla="*/ 55 w 85"/>
                    <a:gd name="T11" fmla="*/ 27 h 47"/>
                    <a:gd name="T12" fmla="*/ 56 w 85"/>
                    <a:gd name="T13" fmla="*/ 29 h 47"/>
                    <a:gd name="T14" fmla="*/ 67 w 85"/>
                    <a:gd name="T15" fmla="*/ 28 h 47"/>
                    <a:gd name="T16" fmla="*/ 71 w 85"/>
                    <a:gd name="T17" fmla="*/ 23 h 47"/>
                    <a:gd name="T18" fmla="*/ 70 w 85"/>
                    <a:gd name="T19" fmla="*/ 13 h 47"/>
                    <a:gd name="T20" fmla="*/ 67 w 85"/>
                    <a:gd name="T21" fmla="*/ 3 h 47"/>
                    <a:gd name="T22" fmla="*/ 65 w 85"/>
                    <a:gd name="T23" fmla="*/ 0 h 47"/>
                    <a:gd name="T24" fmla="*/ 73 w 85"/>
                    <a:gd name="T25" fmla="*/ 7 h 47"/>
                    <a:gd name="T26" fmla="*/ 76 w 85"/>
                    <a:gd name="T27" fmla="*/ 13 h 47"/>
                    <a:gd name="T28" fmla="*/ 77 w 85"/>
                    <a:gd name="T29" fmla="*/ 21 h 47"/>
                    <a:gd name="T30" fmla="*/ 85 w 85"/>
                    <a:gd name="T31" fmla="*/ 29 h 47"/>
                    <a:gd name="T32" fmla="*/ 77 w 85"/>
                    <a:gd name="T33" fmla="*/ 29 h 47"/>
                    <a:gd name="T34" fmla="*/ 63 w 85"/>
                    <a:gd name="T35" fmla="*/ 35 h 47"/>
                    <a:gd name="T36" fmla="*/ 51 w 85"/>
                    <a:gd name="T37" fmla="*/ 44 h 47"/>
                    <a:gd name="T38" fmla="*/ 36 w 85"/>
                    <a:gd name="T39" fmla="*/ 45 h 47"/>
                    <a:gd name="T40" fmla="*/ 31 w 85"/>
                    <a:gd name="T41" fmla="*/ 47 h 47"/>
                    <a:gd name="T42" fmla="*/ 23 w 85"/>
                    <a:gd name="T43" fmla="*/ 40 h 47"/>
                    <a:gd name="T44" fmla="*/ 14 w 85"/>
                    <a:gd name="T45" fmla="*/ 39 h 47"/>
                    <a:gd name="T46" fmla="*/ 0 w 85"/>
                    <a:gd name="T47"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47">
                      <a:moveTo>
                        <a:pt x="0" y="29"/>
                      </a:moveTo>
                      <a:lnTo>
                        <a:pt x="9" y="34"/>
                      </a:lnTo>
                      <a:lnTo>
                        <a:pt x="29" y="32"/>
                      </a:lnTo>
                      <a:lnTo>
                        <a:pt x="33" y="27"/>
                      </a:lnTo>
                      <a:lnTo>
                        <a:pt x="46" y="24"/>
                      </a:lnTo>
                      <a:lnTo>
                        <a:pt x="55" y="27"/>
                      </a:lnTo>
                      <a:lnTo>
                        <a:pt x="56" y="29"/>
                      </a:lnTo>
                      <a:lnTo>
                        <a:pt x="67" y="28"/>
                      </a:lnTo>
                      <a:lnTo>
                        <a:pt x="71" y="23"/>
                      </a:lnTo>
                      <a:lnTo>
                        <a:pt x="70" y="13"/>
                      </a:lnTo>
                      <a:lnTo>
                        <a:pt x="67" y="3"/>
                      </a:lnTo>
                      <a:lnTo>
                        <a:pt x="65" y="0"/>
                      </a:lnTo>
                      <a:lnTo>
                        <a:pt x="73" y="7"/>
                      </a:lnTo>
                      <a:lnTo>
                        <a:pt x="76" y="13"/>
                      </a:lnTo>
                      <a:lnTo>
                        <a:pt x="77" y="21"/>
                      </a:lnTo>
                      <a:lnTo>
                        <a:pt x="85" y="29"/>
                      </a:lnTo>
                      <a:lnTo>
                        <a:pt x="77" y="29"/>
                      </a:lnTo>
                      <a:lnTo>
                        <a:pt x="63" y="35"/>
                      </a:lnTo>
                      <a:lnTo>
                        <a:pt x="51" y="44"/>
                      </a:lnTo>
                      <a:lnTo>
                        <a:pt x="36" y="45"/>
                      </a:lnTo>
                      <a:lnTo>
                        <a:pt x="31" y="47"/>
                      </a:lnTo>
                      <a:lnTo>
                        <a:pt x="23" y="40"/>
                      </a:lnTo>
                      <a:lnTo>
                        <a:pt x="14" y="39"/>
                      </a:lnTo>
                      <a:lnTo>
                        <a:pt x="0" y="29"/>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131"/>
                <p:cNvSpPr>
                  <a:spLocks/>
                </p:cNvSpPr>
                <p:nvPr/>
              </p:nvSpPr>
              <p:spPr bwMode="auto">
                <a:xfrm>
                  <a:off x="6983" y="1878"/>
                  <a:ext cx="43" cy="12"/>
                </a:xfrm>
                <a:custGeom>
                  <a:avLst/>
                  <a:gdLst>
                    <a:gd name="T0" fmla="*/ 0 w 86"/>
                    <a:gd name="T1" fmla="*/ 3 h 23"/>
                    <a:gd name="T2" fmla="*/ 5 w 86"/>
                    <a:gd name="T3" fmla="*/ 10 h 23"/>
                    <a:gd name="T4" fmla="*/ 15 w 86"/>
                    <a:gd name="T5" fmla="*/ 1 h 23"/>
                    <a:gd name="T6" fmla="*/ 22 w 86"/>
                    <a:gd name="T7" fmla="*/ 3 h 23"/>
                    <a:gd name="T8" fmla="*/ 30 w 86"/>
                    <a:gd name="T9" fmla="*/ 0 h 23"/>
                    <a:gd name="T10" fmla="*/ 36 w 86"/>
                    <a:gd name="T11" fmla="*/ 1 h 23"/>
                    <a:gd name="T12" fmla="*/ 40 w 86"/>
                    <a:gd name="T13" fmla="*/ 5 h 23"/>
                    <a:gd name="T14" fmla="*/ 56 w 86"/>
                    <a:gd name="T15" fmla="*/ 7 h 23"/>
                    <a:gd name="T16" fmla="*/ 70 w 86"/>
                    <a:gd name="T17" fmla="*/ 9 h 23"/>
                    <a:gd name="T18" fmla="*/ 83 w 86"/>
                    <a:gd name="T19" fmla="*/ 7 h 23"/>
                    <a:gd name="T20" fmla="*/ 84 w 86"/>
                    <a:gd name="T21" fmla="*/ 6 h 23"/>
                    <a:gd name="T22" fmla="*/ 86 w 86"/>
                    <a:gd name="T23" fmla="*/ 9 h 23"/>
                    <a:gd name="T24" fmla="*/ 73 w 86"/>
                    <a:gd name="T25" fmla="*/ 10 h 23"/>
                    <a:gd name="T26" fmla="*/ 58 w 86"/>
                    <a:gd name="T27" fmla="*/ 10 h 23"/>
                    <a:gd name="T28" fmla="*/ 46 w 86"/>
                    <a:gd name="T29" fmla="*/ 14 h 23"/>
                    <a:gd name="T30" fmla="*/ 37 w 86"/>
                    <a:gd name="T31" fmla="*/ 17 h 23"/>
                    <a:gd name="T32" fmla="*/ 29 w 86"/>
                    <a:gd name="T33" fmla="*/ 23 h 23"/>
                    <a:gd name="T34" fmla="*/ 21 w 86"/>
                    <a:gd name="T35" fmla="*/ 17 h 23"/>
                    <a:gd name="T36" fmla="*/ 15 w 86"/>
                    <a:gd name="T37" fmla="*/ 13 h 23"/>
                    <a:gd name="T38" fmla="*/ 0 w 86"/>
                    <a:gd name="T3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3">
                      <a:moveTo>
                        <a:pt x="0" y="3"/>
                      </a:moveTo>
                      <a:lnTo>
                        <a:pt x="5" y="10"/>
                      </a:lnTo>
                      <a:lnTo>
                        <a:pt x="15" y="1"/>
                      </a:lnTo>
                      <a:lnTo>
                        <a:pt x="22" y="3"/>
                      </a:lnTo>
                      <a:lnTo>
                        <a:pt x="30" y="0"/>
                      </a:lnTo>
                      <a:lnTo>
                        <a:pt x="36" y="1"/>
                      </a:lnTo>
                      <a:lnTo>
                        <a:pt x="40" y="5"/>
                      </a:lnTo>
                      <a:lnTo>
                        <a:pt x="56" y="7"/>
                      </a:lnTo>
                      <a:lnTo>
                        <a:pt x="70" y="9"/>
                      </a:lnTo>
                      <a:lnTo>
                        <a:pt x="83" y="7"/>
                      </a:lnTo>
                      <a:lnTo>
                        <a:pt x="84" y="6"/>
                      </a:lnTo>
                      <a:lnTo>
                        <a:pt x="86" y="9"/>
                      </a:lnTo>
                      <a:lnTo>
                        <a:pt x="73" y="10"/>
                      </a:lnTo>
                      <a:lnTo>
                        <a:pt x="58" y="10"/>
                      </a:lnTo>
                      <a:lnTo>
                        <a:pt x="46" y="14"/>
                      </a:lnTo>
                      <a:lnTo>
                        <a:pt x="37" y="17"/>
                      </a:lnTo>
                      <a:lnTo>
                        <a:pt x="29" y="23"/>
                      </a:lnTo>
                      <a:lnTo>
                        <a:pt x="21" y="17"/>
                      </a:lnTo>
                      <a:lnTo>
                        <a:pt x="15" y="13"/>
                      </a:lnTo>
                      <a:lnTo>
                        <a:pt x="0" y="3"/>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132"/>
                <p:cNvSpPr>
                  <a:spLocks/>
                </p:cNvSpPr>
                <p:nvPr/>
              </p:nvSpPr>
              <p:spPr bwMode="auto">
                <a:xfrm>
                  <a:off x="7012" y="1713"/>
                  <a:ext cx="123" cy="210"/>
                </a:xfrm>
                <a:custGeom>
                  <a:avLst/>
                  <a:gdLst>
                    <a:gd name="T0" fmla="*/ 21 w 246"/>
                    <a:gd name="T1" fmla="*/ 209 h 420"/>
                    <a:gd name="T2" fmla="*/ 30 w 246"/>
                    <a:gd name="T3" fmla="*/ 192 h 420"/>
                    <a:gd name="T4" fmla="*/ 16 w 246"/>
                    <a:gd name="T5" fmla="*/ 179 h 420"/>
                    <a:gd name="T6" fmla="*/ 51 w 246"/>
                    <a:gd name="T7" fmla="*/ 171 h 420"/>
                    <a:gd name="T8" fmla="*/ 51 w 246"/>
                    <a:gd name="T9" fmla="*/ 157 h 420"/>
                    <a:gd name="T10" fmla="*/ 83 w 246"/>
                    <a:gd name="T11" fmla="*/ 155 h 420"/>
                    <a:gd name="T12" fmla="*/ 53 w 246"/>
                    <a:gd name="T13" fmla="*/ 149 h 420"/>
                    <a:gd name="T14" fmla="*/ 68 w 246"/>
                    <a:gd name="T15" fmla="*/ 137 h 420"/>
                    <a:gd name="T16" fmla="*/ 45 w 246"/>
                    <a:gd name="T17" fmla="*/ 122 h 420"/>
                    <a:gd name="T18" fmla="*/ 45 w 246"/>
                    <a:gd name="T19" fmla="*/ 90 h 420"/>
                    <a:gd name="T20" fmla="*/ 47 w 246"/>
                    <a:gd name="T21" fmla="*/ 42 h 420"/>
                    <a:gd name="T22" fmla="*/ 68 w 246"/>
                    <a:gd name="T23" fmla="*/ 30 h 420"/>
                    <a:gd name="T24" fmla="*/ 109 w 246"/>
                    <a:gd name="T25" fmla="*/ 117 h 420"/>
                    <a:gd name="T26" fmla="*/ 139 w 246"/>
                    <a:gd name="T27" fmla="*/ 199 h 420"/>
                    <a:gd name="T28" fmla="*/ 164 w 246"/>
                    <a:gd name="T29" fmla="*/ 217 h 420"/>
                    <a:gd name="T30" fmla="*/ 179 w 246"/>
                    <a:gd name="T31" fmla="*/ 149 h 420"/>
                    <a:gd name="T32" fmla="*/ 219 w 246"/>
                    <a:gd name="T33" fmla="*/ 110 h 420"/>
                    <a:gd name="T34" fmla="*/ 246 w 246"/>
                    <a:gd name="T35" fmla="*/ 168 h 420"/>
                    <a:gd name="T36" fmla="*/ 229 w 246"/>
                    <a:gd name="T37" fmla="*/ 239 h 420"/>
                    <a:gd name="T38" fmla="*/ 209 w 246"/>
                    <a:gd name="T39" fmla="*/ 269 h 420"/>
                    <a:gd name="T40" fmla="*/ 186 w 246"/>
                    <a:gd name="T41" fmla="*/ 270 h 420"/>
                    <a:gd name="T42" fmla="*/ 178 w 246"/>
                    <a:gd name="T43" fmla="*/ 288 h 420"/>
                    <a:gd name="T44" fmla="*/ 192 w 246"/>
                    <a:gd name="T45" fmla="*/ 306 h 420"/>
                    <a:gd name="T46" fmla="*/ 192 w 246"/>
                    <a:gd name="T47" fmla="*/ 322 h 420"/>
                    <a:gd name="T48" fmla="*/ 206 w 246"/>
                    <a:gd name="T49" fmla="*/ 326 h 420"/>
                    <a:gd name="T50" fmla="*/ 150 w 246"/>
                    <a:gd name="T51" fmla="*/ 420 h 420"/>
                    <a:gd name="T52" fmla="*/ 173 w 246"/>
                    <a:gd name="T53" fmla="*/ 351 h 420"/>
                    <a:gd name="T54" fmla="*/ 158 w 246"/>
                    <a:gd name="T55" fmla="*/ 306 h 420"/>
                    <a:gd name="T56" fmla="*/ 122 w 246"/>
                    <a:gd name="T57" fmla="*/ 343 h 420"/>
                    <a:gd name="T58" fmla="*/ 98 w 246"/>
                    <a:gd name="T59" fmla="*/ 381 h 420"/>
                    <a:gd name="T60" fmla="*/ 58 w 246"/>
                    <a:gd name="T61" fmla="*/ 364 h 420"/>
                    <a:gd name="T62" fmla="*/ 74 w 246"/>
                    <a:gd name="T63" fmla="*/ 347 h 420"/>
                    <a:gd name="T64" fmla="*/ 64 w 246"/>
                    <a:gd name="T65" fmla="*/ 320 h 420"/>
                    <a:gd name="T66" fmla="*/ 90 w 246"/>
                    <a:gd name="T67" fmla="*/ 312 h 420"/>
                    <a:gd name="T68" fmla="*/ 86 w 246"/>
                    <a:gd name="T69" fmla="*/ 283 h 420"/>
                    <a:gd name="T70" fmla="*/ 78 w 246"/>
                    <a:gd name="T71" fmla="*/ 260 h 420"/>
                    <a:gd name="T72" fmla="*/ 46 w 246"/>
                    <a:gd name="T73" fmla="*/ 252 h 420"/>
                    <a:gd name="T74" fmla="*/ 86 w 246"/>
                    <a:gd name="T75" fmla="*/ 232 h 420"/>
                    <a:gd name="T76" fmla="*/ 103 w 246"/>
                    <a:gd name="T77" fmla="*/ 214 h 420"/>
                    <a:gd name="T78" fmla="*/ 108 w 246"/>
                    <a:gd name="T79" fmla="*/ 171 h 420"/>
                    <a:gd name="T80" fmla="*/ 85 w 246"/>
                    <a:gd name="T81" fmla="*/ 184 h 420"/>
                    <a:gd name="T82" fmla="*/ 51 w 246"/>
                    <a:gd name="T83" fmla="*/ 199 h 420"/>
                    <a:gd name="T84" fmla="*/ 34 w 246"/>
                    <a:gd name="T85" fmla="*/ 218 h 420"/>
                    <a:gd name="T86" fmla="*/ 0 w 246"/>
                    <a:gd name="T87" fmla="*/ 205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6" h="420">
                      <a:moveTo>
                        <a:pt x="0" y="205"/>
                      </a:moveTo>
                      <a:lnTo>
                        <a:pt x="9" y="209"/>
                      </a:lnTo>
                      <a:lnTo>
                        <a:pt x="21" y="209"/>
                      </a:lnTo>
                      <a:lnTo>
                        <a:pt x="34" y="203"/>
                      </a:lnTo>
                      <a:lnTo>
                        <a:pt x="37" y="196"/>
                      </a:lnTo>
                      <a:lnTo>
                        <a:pt x="30" y="192"/>
                      </a:lnTo>
                      <a:lnTo>
                        <a:pt x="16" y="190"/>
                      </a:lnTo>
                      <a:lnTo>
                        <a:pt x="16" y="184"/>
                      </a:lnTo>
                      <a:lnTo>
                        <a:pt x="16" y="179"/>
                      </a:lnTo>
                      <a:lnTo>
                        <a:pt x="37" y="175"/>
                      </a:lnTo>
                      <a:lnTo>
                        <a:pt x="37" y="172"/>
                      </a:lnTo>
                      <a:lnTo>
                        <a:pt x="51" y="171"/>
                      </a:lnTo>
                      <a:lnTo>
                        <a:pt x="46" y="167"/>
                      </a:lnTo>
                      <a:lnTo>
                        <a:pt x="44" y="161"/>
                      </a:lnTo>
                      <a:lnTo>
                        <a:pt x="51" y="157"/>
                      </a:lnTo>
                      <a:lnTo>
                        <a:pt x="66" y="160"/>
                      </a:lnTo>
                      <a:lnTo>
                        <a:pt x="68" y="156"/>
                      </a:lnTo>
                      <a:lnTo>
                        <a:pt x="83" y="155"/>
                      </a:lnTo>
                      <a:lnTo>
                        <a:pt x="71" y="151"/>
                      </a:lnTo>
                      <a:lnTo>
                        <a:pt x="58" y="151"/>
                      </a:lnTo>
                      <a:lnTo>
                        <a:pt x="53" y="149"/>
                      </a:lnTo>
                      <a:lnTo>
                        <a:pt x="59" y="143"/>
                      </a:lnTo>
                      <a:lnTo>
                        <a:pt x="67" y="139"/>
                      </a:lnTo>
                      <a:lnTo>
                        <a:pt x="68" y="137"/>
                      </a:lnTo>
                      <a:lnTo>
                        <a:pt x="54" y="124"/>
                      </a:lnTo>
                      <a:lnTo>
                        <a:pt x="44" y="124"/>
                      </a:lnTo>
                      <a:lnTo>
                        <a:pt x="45" y="122"/>
                      </a:lnTo>
                      <a:lnTo>
                        <a:pt x="54" y="117"/>
                      </a:lnTo>
                      <a:lnTo>
                        <a:pt x="43" y="106"/>
                      </a:lnTo>
                      <a:lnTo>
                        <a:pt x="45" y="90"/>
                      </a:lnTo>
                      <a:lnTo>
                        <a:pt x="66" y="85"/>
                      </a:lnTo>
                      <a:lnTo>
                        <a:pt x="48" y="70"/>
                      </a:lnTo>
                      <a:lnTo>
                        <a:pt x="47" y="42"/>
                      </a:lnTo>
                      <a:lnTo>
                        <a:pt x="48" y="6"/>
                      </a:lnTo>
                      <a:lnTo>
                        <a:pt x="66" y="0"/>
                      </a:lnTo>
                      <a:lnTo>
                        <a:pt x="68" y="30"/>
                      </a:lnTo>
                      <a:lnTo>
                        <a:pt x="78" y="64"/>
                      </a:lnTo>
                      <a:lnTo>
                        <a:pt x="102" y="97"/>
                      </a:lnTo>
                      <a:lnTo>
                        <a:pt x="109" y="117"/>
                      </a:lnTo>
                      <a:lnTo>
                        <a:pt x="133" y="155"/>
                      </a:lnTo>
                      <a:lnTo>
                        <a:pt x="140" y="175"/>
                      </a:lnTo>
                      <a:lnTo>
                        <a:pt x="139" y="199"/>
                      </a:lnTo>
                      <a:lnTo>
                        <a:pt x="137" y="207"/>
                      </a:lnTo>
                      <a:lnTo>
                        <a:pt x="147" y="221"/>
                      </a:lnTo>
                      <a:lnTo>
                        <a:pt x="164" y="217"/>
                      </a:lnTo>
                      <a:lnTo>
                        <a:pt x="178" y="193"/>
                      </a:lnTo>
                      <a:lnTo>
                        <a:pt x="179" y="167"/>
                      </a:lnTo>
                      <a:lnTo>
                        <a:pt x="179" y="149"/>
                      </a:lnTo>
                      <a:lnTo>
                        <a:pt x="189" y="123"/>
                      </a:lnTo>
                      <a:lnTo>
                        <a:pt x="205" y="113"/>
                      </a:lnTo>
                      <a:lnTo>
                        <a:pt x="219" y="110"/>
                      </a:lnTo>
                      <a:lnTo>
                        <a:pt x="234" y="120"/>
                      </a:lnTo>
                      <a:lnTo>
                        <a:pt x="238" y="137"/>
                      </a:lnTo>
                      <a:lnTo>
                        <a:pt x="246" y="168"/>
                      </a:lnTo>
                      <a:lnTo>
                        <a:pt x="244" y="196"/>
                      </a:lnTo>
                      <a:lnTo>
                        <a:pt x="236" y="229"/>
                      </a:lnTo>
                      <a:lnTo>
                        <a:pt x="229" y="239"/>
                      </a:lnTo>
                      <a:lnTo>
                        <a:pt x="226" y="248"/>
                      </a:lnTo>
                      <a:lnTo>
                        <a:pt x="220" y="254"/>
                      </a:lnTo>
                      <a:lnTo>
                        <a:pt x="209" y="269"/>
                      </a:lnTo>
                      <a:lnTo>
                        <a:pt x="203" y="275"/>
                      </a:lnTo>
                      <a:lnTo>
                        <a:pt x="190" y="275"/>
                      </a:lnTo>
                      <a:lnTo>
                        <a:pt x="186" y="270"/>
                      </a:lnTo>
                      <a:lnTo>
                        <a:pt x="180" y="268"/>
                      </a:lnTo>
                      <a:lnTo>
                        <a:pt x="180" y="281"/>
                      </a:lnTo>
                      <a:lnTo>
                        <a:pt x="178" y="288"/>
                      </a:lnTo>
                      <a:lnTo>
                        <a:pt x="181" y="295"/>
                      </a:lnTo>
                      <a:lnTo>
                        <a:pt x="192" y="293"/>
                      </a:lnTo>
                      <a:lnTo>
                        <a:pt x="192" y="306"/>
                      </a:lnTo>
                      <a:lnTo>
                        <a:pt x="193" y="306"/>
                      </a:lnTo>
                      <a:lnTo>
                        <a:pt x="192" y="315"/>
                      </a:lnTo>
                      <a:lnTo>
                        <a:pt x="192" y="322"/>
                      </a:lnTo>
                      <a:lnTo>
                        <a:pt x="202" y="323"/>
                      </a:lnTo>
                      <a:lnTo>
                        <a:pt x="206" y="311"/>
                      </a:lnTo>
                      <a:lnTo>
                        <a:pt x="206" y="326"/>
                      </a:lnTo>
                      <a:lnTo>
                        <a:pt x="209" y="339"/>
                      </a:lnTo>
                      <a:lnTo>
                        <a:pt x="173" y="394"/>
                      </a:lnTo>
                      <a:lnTo>
                        <a:pt x="150" y="420"/>
                      </a:lnTo>
                      <a:lnTo>
                        <a:pt x="126" y="418"/>
                      </a:lnTo>
                      <a:lnTo>
                        <a:pt x="159" y="378"/>
                      </a:lnTo>
                      <a:lnTo>
                        <a:pt x="173" y="351"/>
                      </a:lnTo>
                      <a:lnTo>
                        <a:pt x="174" y="331"/>
                      </a:lnTo>
                      <a:lnTo>
                        <a:pt x="171" y="309"/>
                      </a:lnTo>
                      <a:lnTo>
                        <a:pt x="158" y="306"/>
                      </a:lnTo>
                      <a:lnTo>
                        <a:pt x="141" y="310"/>
                      </a:lnTo>
                      <a:lnTo>
                        <a:pt x="130" y="322"/>
                      </a:lnTo>
                      <a:lnTo>
                        <a:pt x="122" y="343"/>
                      </a:lnTo>
                      <a:lnTo>
                        <a:pt x="109" y="367"/>
                      </a:lnTo>
                      <a:lnTo>
                        <a:pt x="106" y="377"/>
                      </a:lnTo>
                      <a:lnTo>
                        <a:pt x="98" y="381"/>
                      </a:lnTo>
                      <a:lnTo>
                        <a:pt x="71" y="385"/>
                      </a:lnTo>
                      <a:lnTo>
                        <a:pt x="67" y="373"/>
                      </a:lnTo>
                      <a:lnTo>
                        <a:pt x="58" y="364"/>
                      </a:lnTo>
                      <a:lnTo>
                        <a:pt x="58" y="351"/>
                      </a:lnTo>
                      <a:lnTo>
                        <a:pt x="60" y="348"/>
                      </a:lnTo>
                      <a:lnTo>
                        <a:pt x="74" y="347"/>
                      </a:lnTo>
                      <a:lnTo>
                        <a:pt x="64" y="340"/>
                      </a:lnTo>
                      <a:lnTo>
                        <a:pt x="68" y="330"/>
                      </a:lnTo>
                      <a:lnTo>
                        <a:pt x="64" y="320"/>
                      </a:lnTo>
                      <a:lnTo>
                        <a:pt x="74" y="311"/>
                      </a:lnTo>
                      <a:lnTo>
                        <a:pt x="82" y="310"/>
                      </a:lnTo>
                      <a:lnTo>
                        <a:pt x="90" y="312"/>
                      </a:lnTo>
                      <a:lnTo>
                        <a:pt x="85" y="302"/>
                      </a:lnTo>
                      <a:lnTo>
                        <a:pt x="86" y="293"/>
                      </a:lnTo>
                      <a:lnTo>
                        <a:pt x="86" y="283"/>
                      </a:lnTo>
                      <a:lnTo>
                        <a:pt x="99" y="278"/>
                      </a:lnTo>
                      <a:lnTo>
                        <a:pt x="82" y="271"/>
                      </a:lnTo>
                      <a:lnTo>
                        <a:pt x="78" y="260"/>
                      </a:lnTo>
                      <a:lnTo>
                        <a:pt x="71" y="250"/>
                      </a:lnTo>
                      <a:lnTo>
                        <a:pt x="60" y="254"/>
                      </a:lnTo>
                      <a:lnTo>
                        <a:pt x="46" y="252"/>
                      </a:lnTo>
                      <a:lnTo>
                        <a:pt x="61" y="247"/>
                      </a:lnTo>
                      <a:lnTo>
                        <a:pt x="74" y="236"/>
                      </a:lnTo>
                      <a:lnTo>
                        <a:pt x="86" y="232"/>
                      </a:lnTo>
                      <a:lnTo>
                        <a:pt x="99" y="232"/>
                      </a:lnTo>
                      <a:lnTo>
                        <a:pt x="92" y="219"/>
                      </a:lnTo>
                      <a:lnTo>
                        <a:pt x="103" y="214"/>
                      </a:lnTo>
                      <a:lnTo>
                        <a:pt x="100" y="201"/>
                      </a:lnTo>
                      <a:lnTo>
                        <a:pt x="111" y="193"/>
                      </a:lnTo>
                      <a:lnTo>
                        <a:pt x="108" y="171"/>
                      </a:lnTo>
                      <a:lnTo>
                        <a:pt x="103" y="156"/>
                      </a:lnTo>
                      <a:lnTo>
                        <a:pt x="93" y="167"/>
                      </a:lnTo>
                      <a:lnTo>
                        <a:pt x="85" y="184"/>
                      </a:lnTo>
                      <a:lnTo>
                        <a:pt x="75" y="195"/>
                      </a:lnTo>
                      <a:lnTo>
                        <a:pt x="64" y="206"/>
                      </a:lnTo>
                      <a:lnTo>
                        <a:pt x="51" y="199"/>
                      </a:lnTo>
                      <a:lnTo>
                        <a:pt x="47" y="195"/>
                      </a:lnTo>
                      <a:lnTo>
                        <a:pt x="42" y="208"/>
                      </a:lnTo>
                      <a:lnTo>
                        <a:pt x="34" y="218"/>
                      </a:lnTo>
                      <a:lnTo>
                        <a:pt x="14" y="221"/>
                      </a:lnTo>
                      <a:lnTo>
                        <a:pt x="0" y="219"/>
                      </a:lnTo>
                      <a:lnTo>
                        <a:pt x="0" y="205"/>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Freeform 133"/>
                <p:cNvSpPr>
                  <a:spLocks/>
                </p:cNvSpPr>
                <p:nvPr/>
              </p:nvSpPr>
              <p:spPr bwMode="auto">
                <a:xfrm>
                  <a:off x="6969" y="1817"/>
                  <a:ext cx="15" cy="18"/>
                </a:xfrm>
                <a:custGeom>
                  <a:avLst/>
                  <a:gdLst>
                    <a:gd name="T0" fmla="*/ 0 w 31"/>
                    <a:gd name="T1" fmla="*/ 9 h 37"/>
                    <a:gd name="T2" fmla="*/ 7 w 31"/>
                    <a:gd name="T3" fmla="*/ 10 h 37"/>
                    <a:gd name="T4" fmla="*/ 16 w 31"/>
                    <a:gd name="T5" fmla="*/ 9 h 37"/>
                    <a:gd name="T6" fmla="*/ 21 w 31"/>
                    <a:gd name="T7" fmla="*/ 6 h 37"/>
                    <a:gd name="T8" fmla="*/ 23 w 31"/>
                    <a:gd name="T9" fmla="*/ 0 h 37"/>
                    <a:gd name="T10" fmla="*/ 31 w 31"/>
                    <a:gd name="T11" fmla="*/ 1 h 37"/>
                    <a:gd name="T12" fmla="*/ 27 w 31"/>
                    <a:gd name="T13" fmla="*/ 14 h 37"/>
                    <a:gd name="T14" fmla="*/ 27 w 31"/>
                    <a:gd name="T15" fmla="*/ 20 h 37"/>
                    <a:gd name="T16" fmla="*/ 27 w 31"/>
                    <a:gd name="T17" fmla="*/ 31 h 37"/>
                    <a:gd name="T18" fmla="*/ 23 w 31"/>
                    <a:gd name="T19" fmla="*/ 37 h 37"/>
                    <a:gd name="T20" fmla="*/ 20 w 31"/>
                    <a:gd name="T21" fmla="*/ 37 h 37"/>
                    <a:gd name="T22" fmla="*/ 16 w 31"/>
                    <a:gd name="T23" fmla="*/ 32 h 37"/>
                    <a:gd name="T24" fmla="*/ 12 w 31"/>
                    <a:gd name="T25" fmla="*/ 29 h 37"/>
                    <a:gd name="T26" fmla="*/ 20 w 31"/>
                    <a:gd name="T27" fmla="*/ 25 h 37"/>
                    <a:gd name="T28" fmla="*/ 18 w 31"/>
                    <a:gd name="T29" fmla="*/ 20 h 37"/>
                    <a:gd name="T30" fmla="*/ 5 w 31"/>
                    <a:gd name="T31" fmla="*/ 20 h 37"/>
                    <a:gd name="T32" fmla="*/ 0 w 31"/>
                    <a:gd name="T33" fmla="*/ 9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7">
                      <a:moveTo>
                        <a:pt x="0" y="9"/>
                      </a:moveTo>
                      <a:lnTo>
                        <a:pt x="7" y="10"/>
                      </a:lnTo>
                      <a:lnTo>
                        <a:pt x="16" y="9"/>
                      </a:lnTo>
                      <a:lnTo>
                        <a:pt x="21" y="6"/>
                      </a:lnTo>
                      <a:lnTo>
                        <a:pt x="23" y="0"/>
                      </a:lnTo>
                      <a:lnTo>
                        <a:pt x="31" y="1"/>
                      </a:lnTo>
                      <a:lnTo>
                        <a:pt x="27" y="14"/>
                      </a:lnTo>
                      <a:lnTo>
                        <a:pt x="27" y="20"/>
                      </a:lnTo>
                      <a:lnTo>
                        <a:pt x="27" y="31"/>
                      </a:lnTo>
                      <a:lnTo>
                        <a:pt x="23" y="37"/>
                      </a:lnTo>
                      <a:lnTo>
                        <a:pt x="20" y="37"/>
                      </a:lnTo>
                      <a:lnTo>
                        <a:pt x="16" y="32"/>
                      </a:lnTo>
                      <a:lnTo>
                        <a:pt x="12" y="29"/>
                      </a:lnTo>
                      <a:lnTo>
                        <a:pt x="20" y="25"/>
                      </a:lnTo>
                      <a:lnTo>
                        <a:pt x="18" y="20"/>
                      </a:lnTo>
                      <a:lnTo>
                        <a:pt x="5" y="20"/>
                      </a:lnTo>
                      <a:lnTo>
                        <a:pt x="0" y="9"/>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134"/>
                <p:cNvSpPr>
                  <a:spLocks/>
                </p:cNvSpPr>
                <p:nvPr/>
              </p:nvSpPr>
              <p:spPr bwMode="auto">
                <a:xfrm>
                  <a:off x="6991" y="1884"/>
                  <a:ext cx="37" cy="19"/>
                </a:xfrm>
                <a:custGeom>
                  <a:avLst/>
                  <a:gdLst>
                    <a:gd name="T0" fmla="*/ 0 w 73"/>
                    <a:gd name="T1" fmla="*/ 20 h 38"/>
                    <a:gd name="T2" fmla="*/ 13 w 73"/>
                    <a:gd name="T3" fmla="*/ 18 h 38"/>
                    <a:gd name="T4" fmla="*/ 23 w 73"/>
                    <a:gd name="T5" fmla="*/ 19 h 38"/>
                    <a:gd name="T6" fmla="*/ 32 w 73"/>
                    <a:gd name="T7" fmla="*/ 14 h 38"/>
                    <a:gd name="T8" fmla="*/ 47 w 73"/>
                    <a:gd name="T9" fmla="*/ 7 h 38"/>
                    <a:gd name="T10" fmla="*/ 52 w 73"/>
                    <a:gd name="T11" fmla="*/ 2 h 38"/>
                    <a:gd name="T12" fmla="*/ 64 w 73"/>
                    <a:gd name="T13" fmla="*/ 0 h 38"/>
                    <a:gd name="T14" fmla="*/ 72 w 73"/>
                    <a:gd name="T15" fmla="*/ 0 h 38"/>
                    <a:gd name="T16" fmla="*/ 73 w 73"/>
                    <a:gd name="T17" fmla="*/ 7 h 38"/>
                    <a:gd name="T18" fmla="*/ 64 w 73"/>
                    <a:gd name="T19" fmla="*/ 8 h 38"/>
                    <a:gd name="T20" fmla="*/ 54 w 73"/>
                    <a:gd name="T21" fmla="*/ 20 h 38"/>
                    <a:gd name="T22" fmla="*/ 45 w 73"/>
                    <a:gd name="T23" fmla="*/ 27 h 38"/>
                    <a:gd name="T24" fmla="*/ 41 w 73"/>
                    <a:gd name="T25" fmla="*/ 34 h 38"/>
                    <a:gd name="T26" fmla="*/ 37 w 73"/>
                    <a:gd name="T27" fmla="*/ 37 h 38"/>
                    <a:gd name="T28" fmla="*/ 20 w 73"/>
                    <a:gd name="T29" fmla="*/ 38 h 38"/>
                    <a:gd name="T30" fmla="*/ 9 w 73"/>
                    <a:gd name="T31" fmla="*/ 38 h 38"/>
                    <a:gd name="T32" fmla="*/ 6 w 73"/>
                    <a:gd name="T33" fmla="*/ 31 h 38"/>
                    <a:gd name="T34" fmla="*/ 0 w 73"/>
                    <a:gd name="T35" fmla="*/ 2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38">
                      <a:moveTo>
                        <a:pt x="0" y="20"/>
                      </a:moveTo>
                      <a:lnTo>
                        <a:pt x="13" y="18"/>
                      </a:lnTo>
                      <a:lnTo>
                        <a:pt x="23" y="19"/>
                      </a:lnTo>
                      <a:lnTo>
                        <a:pt x="32" y="14"/>
                      </a:lnTo>
                      <a:lnTo>
                        <a:pt x="47" y="7"/>
                      </a:lnTo>
                      <a:lnTo>
                        <a:pt x="52" y="2"/>
                      </a:lnTo>
                      <a:lnTo>
                        <a:pt x="64" y="0"/>
                      </a:lnTo>
                      <a:lnTo>
                        <a:pt x="72" y="0"/>
                      </a:lnTo>
                      <a:lnTo>
                        <a:pt x="73" y="7"/>
                      </a:lnTo>
                      <a:lnTo>
                        <a:pt x="64" y="8"/>
                      </a:lnTo>
                      <a:lnTo>
                        <a:pt x="54" y="20"/>
                      </a:lnTo>
                      <a:lnTo>
                        <a:pt x="45" y="27"/>
                      </a:lnTo>
                      <a:lnTo>
                        <a:pt x="41" y="34"/>
                      </a:lnTo>
                      <a:lnTo>
                        <a:pt x="37" y="37"/>
                      </a:lnTo>
                      <a:lnTo>
                        <a:pt x="20" y="38"/>
                      </a:lnTo>
                      <a:lnTo>
                        <a:pt x="9" y="38"/>
                      </a:lnTo>
                      <a:lnTo>
                        <a:pt x="6" y="31"/>
                      </a:lnTo>
                      <a:lnTo>
                        <a:pt x="0" y="20"/>
                      </a:lnTo>
                      <a:close/>
                    </a:path>
                  </a:pathLst>
                </a:custGeom>
                <a:solidFill>
                  <a:srgbClr val="804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135"/>
                <p:cNvSpPr>
                  <a:spLocks/>
                </p:cNvSpPr>
                <p:nvPr/>
              </p:nvSpPr>
              <p:spPr bwMode="auto">
                <a:xfrm>
                  <a:off x="7108" y="1792"/>
                  <a:ext cx="14" cy="30"/>
                </a:xfrm>
                <a:custGeom>
                  <a:avLst/>
                  <a:gdLst>
                    <a:gd name="T0" fmla="*/ 3 w 27"/>
                    <a:gd name="T1" fmla="*/ 0 h 59"/>
                    <a:gd name="T2" fmla="*/ 0 w 27"/>
                    <a:gd name="T3" fmla="*/ 12 h 59"/>
                    <a:gd name="T4" fmla="*/ 1 w 27"/>
                    <a:gd name="T5" fmla="*/ 25 h 59"/>
                    <a:gd name="T6" fmla="*/ 9 w 27"/>
                    <a:gd name="T7" fmla="*/ 34 h 59"/>
                    <a:gd name="T8" fmla="*/ 16 w 27"/>
                    <a:gd name="T9" fmla="*/ 34 h 59"/>
                    <a:gd name="T10" fmla="*/ 18 w 27"/>
                    <a:gd name="T11" fmla="*/ 44 h 59"/>
                    <a:gd name="T12" fmla="*/ 15 w 27"/>
                    <a:gd name="T13" fmla="*/ 59 h 59"/>
                    <a:gd name="T14" fmla="*/ 25 w 27"/>
                    <a:gd name="T15" fmla="*/ 58 h 59"/>
                    <a:gd name="T16" fmla="*/ 27 w 27"/>
                    <a:gd name="T17" fmla="*/ 46 h 59"/>
                    <a:gd name="T18" fmla="*/ 26 w 27"/>
                    <a:gd name="T19" fmla="*/ 31 h 59"/>
                    <a:gd name="T20" fmla="*/ 18 w 27"/>
                    <a:gd name="T21" fmla="*/ 23 h 59"/>
                    <a:gd name="T22" fmla="*/ 12 w 27"/>
                    <a:gd name="T23" fmla="*/ 23 h 59"/>
                    <a:gd name="T24" fmla="*/ 7 w 27"/>
                    <a:gd name="T25" fmla="*/ 18 h 59"/>
                    <a:gd name="T26" fmla="*/ 3 w 27"/>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59">
                      <a:moveTo>
                        <a:pt x="3" y="0"/>
                      </a:moveTo>
                      <a:lnTo>
                        <a:pt x="0" y="12"/>
                      </a:lnTo>
                      <a:lnTo>
                        <a:pt x="1" y="25"/>
                      </a:lnTo>
                      <a:lnTo>
                        <a:pt x="9" y="34"/>
                      </a:lnTo>
                      <a:lnTo>
                        <a:pt x="16" y="34"/>
                      </a:lnTo>
                      <a:lnTo>
                        <a:pt x="18" y="44"/>
                      </a:lnTo>
                      <a:lnTo>
                        <a:pt x="15" y="59"/>
                      </a:lnTo>
                      <a:lnTo>
                        <a:pt x="25" y="58"/>
                      </a:lnTo>
                      <a:lnTo>
                        <a:pt x="27" y="46"/>
                      </a:lnTo>
                      <a:lnTo>
                        <a:pt x="26" y="31"/>
                      </a:lnTo>
                      <a:lnTo>
                        <a:pt x="18" y="23"/>
                      </a:lnTo>
                      <a:lnTo>
                        <a:pt x="12" y="23"/>
                      </a:lnTo>
                      <a:lnTo>
                        <a:pt x="7" y="18"/>
                      </a:lnTo>
                      <a:lnTo>
                        <a:pt x="3" y="0"/>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Freeform 136"/>
                <p:cNvSpPr>
                  <a:spLocks/>
                </p:cNvSpPr>
                <p:nvPr/>
              </p:nvSpPr>
              <p:spPr bwMode="auto">
                <a:xfrm>
                  <a:off x="7115" y="1779"/>
                  <a:ext cx="15" cy="47"/>
                </a:xfrm>
                <a:custGeom>
                  <a:avLst/>
                  <a:gdLst>
                    <a:gd name="T0" fmla="*/ 0 w 31"/>
                    <a:gd name="T1" fmla="*/ 10 h 93"/>
                    <a:gd name="T2" fmla="*/ 7 w 31"/>
                    <a:gd name="T3" fmla="*/ 0 h 93"/>
                    <a:gd name="T4" fmla="*/ 14 w 31"/>
                    <a:gd name="T5" fmla="*/ 2 h 93"/>
                    <a:gd name="T6" fmla="*/ 19 w 31"/>
                    <a:gd name="T7" fmla="*/ 6 h 93"/>
                    <a:gd name="T8" fmla="*/ 28 w 31"/>
                    <a:gd name="T9" fmla="*/ 22 h 93"/>
                    <a:gd name="T10" fmla="*/ 31 w 31"/>
                    <a:gd name="T11" fmla="*/ 47 h 93"/>
                    <a:gd name="T12" fmla="*/ 30 w 31"/>
                    <a:gd name="T13" fmla="*/ 65 h 93"/>
                    <a:gd name="T14" fmla="*/ 26 w 31"/>
                    <a:gd name="T15" fmla="*/ 83 h 93"/>
                    <a:gd name="T16" fmla="*/ 8 w 31"/>
                    <a:gd name="T17" fmla="*/ 93 h 93"/>
                    <a:gd name="T18" fmla="*/ 20 w 31"/>
                    <a:gd name="T19" fmla="*/ 83 h 93"/>
                    <a:gd name="T20" fmla="*/ 26 w 31"/>
                    <a:gd name="T21" fmla="*/ 63 h 93"/>
                    <a:gd name="T22" fmla="*/ 23 w 31"/>
                    <a:gd name="T23" fmla="*/ 43 h 93"/>
                    <a:gd name="T24" fmla="*/ 21 w 31"/>
                    <a:gd name="T25" fmla="*/ 22 h 93"/>
                    <a:gd name="T26" fmla="*/ 15 w 31"/>
                    <a:gd name="T27" fmla="*/ 15 h 93"/>
                    <a:gd name="T28" fmla="*/ 0 w 31"/>
                    <a:gd name="T29"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93">
                      <a:moveTo>
                        <a:pt x="0" y="10"/>
                      </a:moveTo>
                      <a:lnTo>
                        <a:pt x="7" y="0"/>
                      </a:lnTo>
                      <a:lnTo>
                        <a:pt x="14" y="2"/>
                      </a:lnTo>
                      <a:lnTo>
                        <a:pt x="19" y="6"/>
                      </a:lnTo>
                      <a:lnTo>
                        <a:pt x="28" y="22"/>
                      </a:lnTo>
                      <a:lnTo>
                        <a:pt x="31" y="47"/>
                      </a:lnTo>
                      <a:lnTo>
                        <a:pt x="30" y="65"/>
                      </a:lnTo>
                      <a:lnTo>
                        <a:pt x="26" y="83"/>
                      </a:lnTo>
                      <a:lnTo>
                        <a:pt x="8" y="93"/>
                      </a:lnTo>
                      <a:lnTo>
                        <a:pt x="20" y="83"/>
                      </a:lnTo>
                      <a:lnTo>
                        <a:pt x="26" y="63"/>
                      </a:lnTo>
                      <a:lnTo>
                        <a:pt x="23" y="43"/>
                      </a:lnTo>
                      <a:lnTo>
                        <a:pt x="21" y="22"/>
                      </a:lnTo>
                      <a:lnTo>
                        <a:pt x="15" y="15"/>
                      </a:lnTo>
                      <a:lnTo>
                        <a:pt x="0" y="10"/>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137"/>
                <p:cNvSpPr>
                  <a:spLocks/>
                </p:cNvSpPr>
                <p:nvPr/>
              </p:nvSpPr>
              <p:spPr bwMode="auto">
                <a:xfrm>
                  <a:off x="6949" y="1674"/>
                  <a:ext cx="193" cy="176"/>
                </a:xfrm>
                <a:custGeom>
                  <a:avLst/>
                  <a:gdLst>
                    <a:gd name="T0" fmla="*/ 8 w 385"/>
                    <a:gd name="T1" fmla="*/ 152 h 354"/>
                    <a:gd name="T2" fmla="*/ 30 w 385"/>
                    <a:gd name="T3" fmla="*/ 131 h 354"/>
                    <a:gd name="T4" fmla="*/ 76 w 385"/>
                    <a:gd name="T5" fmla="*/ 109 h 354"/>
                    <a:gd name="T6" fmla="*/ 100 w 385"/>
                    <a:gd name="T7" fmla="*/ 97 h 354"/>
                    <a:gd name="T8" fmla="*/ 144 w 385"/>
                    <a:gd name="T9" fmla="*/ 83 h 354"/>
                    <a:gd name="T10" fmla="*/ 178 w 385"/>
                    <a:gd name="T11" fmla="*/ 68 h 354"/>
                    <a:gd name="T12" fmla="*/ 200 w 385"/>
                    <a:gd name="T13" fmla="*/ 54 h 354"/>
                    <a:gd name="T14" fmla="*/ 169 w 385"/>
                    <a:gd name="T15" fmla="*/ 82 h 354"/>
                    <a:gd name="T16" fmla="*/ 188 w 385"/>
                    <a:gd name="T17" fmla="*/ 82 h 354"/>
                    <a:gd name="T18" fmla="*/ 186 w 385"/>
                    <a:gd name="T19" fmla="*/ 106 h 354"/>
                    <a:gd name="T20" fmla="*/ 196 w 385"/>
                    <a:gd name="T21" fmla="*/ 134 h 354"/>
                    <a:gd name="T22" fmla="*/ 208 w 385"/>
                    <a:gd name="T23" fmla="*/ 159 h 354"/>
                    <a:gd name="T24" fmla="*/ 225 w 385"/>
                    <a:gd name="T25" fmla="*/ 178 h 354"/>
                    <a:gd name="T26" fmla="*/ 227 w 385"/>
                    <a:gd name="T27" fmla="*/ 193 h 354"/>
                    <a:gd name="T28" fmla="*/ 237 w 385"/>
                    <a:gd name="T29" fmla="*/ 207 h 354"/>
                    <a:gd name="T30" fmla="*/ 251 w 385"/>
                    <a:gd name="T31" fmla="*/ 229 h 354"/>
                    <a:gd name="T32" fmla="*/ 258 w 385"/>
                    <a:gd name="T33" fmla="*/ 246 h 354"/>
                    <a:gd name="T34" fmla="*/ 261 w 385"/>
                    <a:gd name="T35" fmla="*/ 263 h 354"/>
                    <a:gd name="T36" fmla="*/ 261 w 385"/>
                    <a:gd name="T37" fmla="*/ 281 h 354"/>
                    <a:gd name="T38" fmla="*/ 258 w 385"/>
                    <a:gd name="T39" fmla="*/ 287 h 354"/>
                    <a:gd name="T40" fmla="*/ 272 w 385"/>
                    <a:gd name="T41" fmla="*/ 301 h 354"/>
                    <a:gd name="T42" fmla="*/ 291 w 385"/>
                    <a:gd name="T43" fmla="*/ 296 h 354"/>
                    <a:gd name="T44" fmla="*/ 302 w 385"/>
                    <a:gd name="T45" fmla="*/ 273 h 354"/>
                    <a:gd name="T46" fmla="*/ 304 w 385"/>
                    <a:gd name="T47" fmla="*/ 246 h 354"/>
                    <a:gd name="T48" fmla="*/ 308 w 385"/>
                    <a:gd name="T49" fmla="*/ 221 h 354"/>
                    <a:gd name="T50" fmla="*/ 320 w 385"/>
                    <a:gd name="T51" fmla="*/ 200 h 354"/>
                    <a:gd name="T52" fmla="*/ 338 w 385"/>
                    <a:gd name="T53" fmla="*/ 192 h 354"/>
                    <a:gd name="T54" fmla="*/ 356 w 385"/>
                    <a:gd name="T55" fmla="*/ 199 h 354"/>
                    <a:gd name="T56" fmla="*/ 361 w 385"/>
                    <a:gd name="T57" fmla="*/ 215 h 354"/>
                    <a:gd name="T58" fmla="*/ 365 w 385"/>
                    <a:gd name="T59" fmla="*/ 233 h 354"/>
                    <a:gd name="T60" fmla="*/ 368 w 385"/>
                    <a:gd name="T61" fmla="*/ 248 h 354"/>
                    <a:gd name="T62" fmla="*/ 368 w 385"/>
                    <a:gd name="T63" fmla="*/ 269 h 354"/>
                    <a:gd name="T64" fmla="*/ 365 w 385"/>
                    <a:gd name="T65" fmla="*/ 288 h 354"/>
                    <a:gd name="T66" fmla="*/ 359 w 385"/>
                    <a:gd name="T67" fmla="*/ 307 h 354"/>
                    <a:gd name="T68" fmla="*/ 350 w 385"/>
                    <a:gd name="T69" fmla="*/ 324 h 354"/>
                    <a:gd name="T70" fmla="*/ 361 w 385"/>
                    <a:gd name="T71" fmla="*/ 354 h 354"/>
                    <a:gd name="T72" fmla="*/ 379 w 385"/>
                    <a:gd name="T73" fmla="*/ 323 h 354"/>
                    <a:gd name="T74" fmla="*/ 381 w 385"/>
                    <a:gd name="T75" fmla="*/ 295 h 354"/>
                    <a:gd name="T76" fmla="*/ 379 w 385"/>
                    <a:gd name="T77" fmla="*/ 247 h 354"/>
                    <a:gd name="T78" fmla="*/ 385 w 385"/>
                    <a:gd name="T79" fmla="*/ 217 h 354"/>
                    <a:gd name="T80" fmla="*/ 385 w 385"/>
                    <a:gd name="T81" fmla="*/ 168 h 354"/>
                    <a:gd name="T82" fmla="*/ 379 w 385"/>
                    <a:gd name="T83" fmla="*/ 120 h 354"/>
                    <a:gd name="T84" fmla="*/ 372 w 385"/>
                    <a:gd name="T85" fmla="*/ 82 h 354"/>
                    <a:gd name="T86" fmla="*/ 353 w 385"/>
                    <a:gd name="T87" fmla="*/ 54 h 354"/>
                    <a:gd name="T88" fmla="*/ 330 w 385"/>
                    <a:gd name="T89" fmla="*/ 33 h 354"/>
                    <a:gd name="T90" fmla="*/ 295 w 385"/>
                    <a:gd name="T91" fmla="*/ 17 h 354"/>
                    <a:gd name="T92" fmla="*/ 269 w 385"/>
                    <a:gd name="T93" fmla="*/ 13 h 354"/>
                    <a:gd name="T94" fmla="*/ 250 w 385"/>
                    <a:gd name="T95" fmla="*/ 14 h 354"/>
                    <a:gd name="T96" fmla="*/ 226 w 385"/>
                    <a:gd name="T97" fmla="*/ 2 h 354"/>
                    <a:gd name="T98" fmla="*/ 192 w 385"/>
                    <a:gd name="T99" fmla="*/ 0 h 354"/>
                    <a:gd name="T100" fmla="*/ 131 w 385"/>
                    <a:gd name="T101" fmla="*/ 14 h 354"/>
                    <a:gd name="T102" fmla="*/ 89 w 385"/>
                    <a:gd name="T103" fmla="*/ 27 h 354"/>
                    <a:gd name="T104" fmla="*/ 54 w 385"/>
                    <a:gd name="T105" fmla="*/ 40 h 354"/>
                    <a:gd name="T106" fmla="*/ 30 w 385"/>
                    <a:gd name="T107" fmla="*/ 62 h 354"/>
                    <a:gd name="T108" fmla="*/ 10 w 385"/>
                    <a:gd name="T109" fmla="*/ 89 h 354"/>
                    <a:gd name="T110" fmla="*/ 0 w 385"/>
                    <a:gd name="T111" fmla="*/ 124 h 354"/>
                    <a:gd name="T112" fmla="*/ 8 w 385"/>
                    <a:gd name="T113" fmla="*/ 1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5" h="354">
                      <a:moveTo>
                        <a:pt x="8" y="152"/>
                      </a:moveTo>
                      <a:lnTo>
                        <a:pt x="30" y="131"/>
                      </a:lnTo>
                      <a:lnTo>
                        <a:pt x="76" y="109"/>
                      </a:lnTo>
                      <a:lnTo>
                        <a:pt x="100" y="97"/>
                      </a:lnTo>
                      <a:lnTo>
                        <a:pt x="144" y="83"/>
                      </a:lnTo>
                      <a:lnTo>
                        <a:pt x="178" y="68"/>
                      </a:lnTo>
                      <a:lnTo>
                        <a:pt x="200" y="54"/>
                      </a:lnTo>
                      <a:lnTo>
                        <a:pt x="169" y="82"/>
                      </a:lnTo>
                      <a:lnTo>
                        <a:pt x="188" y="82"/>
                      </a:lnTo>
                      <a:lnTo>
                        <a:pt x="186" y="106"/>
                      </a:lnTo>
                      <a:lnTo>
                        <a:pt x="196" y="134"/>
                      </a:lnTo>
                      <a:lnTo>
                        <a:pt x="208" y="159"/>
                      </a:lnTo>
                      <a:lnTo>
                        <a:pt x="225" y="178"/>
                      </a:lnTo>
                      <a:lnTo>
                        <a:pt x="227" y="193"/>
                      </a:lnTo>
                      <a:lnTo>
                        <a:pt x="237" y="207"/>
                      </a:lnTo>
                      <a:lnTo>
                        <a:pt x="251" y="229"/>
                      </a:lnTo>
                      <a:lnTo>
                        <a:pt x="258" y="246"/>
                      </a:lnTo>
                      <a:lnTo>
                        <a:pt x="261" y="263"/>
                      </a:lnTo>
                      <a:lnTo>
                        <a:pt x="261" y="281"/>
                      </a:lnTo>
                      <a:lnTo>
                        <a:pt x="258" y="287"/>
                      </a:lnTo>
                      <a:lnTo>
                        <a:pt x="272" y="301"/>
                      </a:lnTo>
                      <a:lnTo>
                        <a:pt x="291" y="296"/>
                      </a:lnTo>
                      <a:lnTo>
                        <a:pt x="302" y="273"/>
                      </a:lnTo>
                      <a:lnTo>
                        <a:pt x="304" y="246"/>
                      </a:lnTo>
                      <a:lnTo>
                        <a:pt x="308" y="221"/>
                      </a:lnTo>
                      <a:lnTo>
                        <a:pt x="320" y="200"/>
                      </a:lnTo>
                      <a:lnTo>
                        <a:pt x="338" y="192"/>
                      </a:lnTo>
                      <a:lnTo>
                        <a:pt x="356" y="199"/>
                      </a:lnTo>
                      <a:lnTo>
                        <a:pt x="361" y="215"/>
                      </a:lnTo>
                      <a:lnTo>
                        <a:pt x="365" y="233"/>
                      </a:lnTo>
                      <a:lnTo>
                        <a:pt x="368" y="248"/>
                      </a:lnTo>
                      <a:lnTo>
                        <a:pt x="368" y="269"/>
                      </a:lnTo>
                      <a:lnTo>
                        <a:pt x="365" y="288"/>
                      </a:lnTo>
                      <a:lnTo>
                        <a:pt x="359" y="307"/>
                      </a:lnTo>
                      <a:lnTo>
                        <a:pt x="350" y="324"/>
                      </a:lnTo>
                      <a:lnTo>
                        <a:pt x="361" y="354"/>
                      </a:lnTo>
                      <a:lnTo>
                        <a:pt x="379" y="323"/>
                      </a:lnTo>
                      <a:lnTo>
                        <a:pt x="381" y="295"/>
                      </a:lnTo>
                      <a:lnTo>
                        <a:pt x="379" y="247"/>
                      </a:lnTo>
                      <a:lnTo>
                        <a:pt x="385" y="217"/>
                      </a:lnTo>
                      <a:lnTo>
                        <a:pt x="385" y="168"/>
                      </a:lnTo>
                      <a:lnTo>
                        <a:pt x="379" y="120"/>
                      </a:lnTo>
                      <a:lnTo>
                        <a:pt x="372" y="82"/>
                      </a:lnTo>
                      <a:lnTo>
                        <a:pt x="353" y="54"/>
                      </a:lnTo>
                      <a:lnTo>
                        <a:pt x="330" y="33"/>
                      </a:lnTo>
                      <a:lnTo>
                        <a:pt x="295" y="17"/>
                      </a:lnTo>
                      <a:lnTo>
                        <a:pt x="269" y="13"/>
                      </a:lnTo>
                      <a:lnTo>
                        <a:pt x="250" y="14"/>
                      </a:lnTo>
                      <a:lnTo>
                        <a:pt x="226" y="2"/>
                      </a:lnTo>
                      <a:lnTo>
                        <a:pt x="192" y="0"/>
                      </a:lnTo>
                      <a:lnTo>
                        <a:pt x="131" y="14"/>
                      </a:lnTo>
                      <a:lnTo>
                        <a:pt x="89" y="27"/>
                      </a:lnTo>
                      <a:lnTo>
                        <a:pt x="54" y="40"/>
                      </a:lnTo>
                      <a:lnTo>
                        <a:pt x="30" y="62"/>
                      </a:lnTo>
                      <a:lnTo>
                        <a:pt x="10" y="89"/>
                      </a:lnTo>
                      <a:lnTo>
                        <a:pt x="0" y="124"/>
                      </a:lnTo>
                      <a:lnTo>
                        <a:pt x="8" y="152"/>
                      </a:lnTo>
                      <a:close/>
                    </a:path>
                  </a:pathLst>
                </a:custGeom>
                <a:solidFill>
                  <a:srgbClr val="404040"/>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2" name="Freeform 138"/>
                <p:cNvSpPr>
                  <a:spLocks/>
                </p:cNvSpPr>
                <p:nvPr/>
              </p:nvSpPr>
              <p:spPr bwMode="auto">
                <a:xfrm>
                  <a:off x="6956" y="1676"/>
                  <a:ext cx="105" cy="51"/>
                </a:xfrm>
                <a:custGeom>
                  <a:avLst/>
                  <a:gdLst>
                    <a:gd name="T0" fmla="*/ 210 w 210"/>
                    <a:gd name="T1" fmla="*/ 8 h 101"/>
                    <a:gd name="T2" fmla="*/ 186 w 210"/>
                    <a:gd name="T3" fmla="*/ 31 h 101"/>
                    <a:gd name="T4" fmla="*/ 159 w 210"/>
                    <a:gd name="T5" fmla="*/ 53 h 101"/>
                    <a:gd name="T6" fmla="*/ 107 w 210"/>
                    <a:gd name="T7" fmla="*/ 70 h 101"/>
                    <a:gd name="T8" fmla="*/ 52 w 210"/>
                    <a:gd name="T9" fmla="*/ 76 h 101"/>
                    <a:gd name="T10" fmla="*/ 14 w 210"/>
                    <a:gd name="T11" fmla="*/ 89 h 101"/>
                    <a:gd name="T12" fmla="*/ 0 w 210"/>
                    <a:gd name="T13" fmla="*/ 101 h 101"/>
                    <a:gd name="T14" fmla="*/ 24 w 210"/>
                    <a:gd name="T15" fmla="*/ 77 h 101"/>
                    <a:gd name="T16" fmla="*/ 52 w 210"/>
                    <a:gd name="T17" fmla="*/ 62 h 101"/>
                    <a:gd name="T18" fmla="*/ 84 w 210"/>
                    <a:gd name="T19" fmla="*/ 48 h 101"/>
                    <a:gd name="T20" fmla="*/ 70 w 210"/>
                    <a:gd name="T21" fmla="*/ 48 h 101"/>
                    <a:gd name="T22" fmla="*/ 39 w 210"/>
                    <a:gd name="T23" fmla="*/ 55 h 101"/>
                    <a:gd name="T24" fmla="*/ 22 w 210"/>
                    <a:gd name="T25" fmla="*/ 63 h 101"/>
                    <a:gd name="T26" fmla="*/ 56 w 210"/>
                    <a:gd name="T27" fmla="*/ 42 h 101"/>
                    <a:gd name="T28" fmla="*/ 84 w 210"/>
                    <a:gd name="T29" fmla="*/ 31 h 101"/>
                    <a:gd name="T30" fmla="*/ 122 w 210"/>
                    <a:gd name="T31" fmla="*/ 21 h 101"/>
                    <a:gd name="T32" fmla="*/ 120 w 210"/>
                    <a:gd name="T33" fmla="*/ 15 h 101"/>
                    <a:gd name="T34" fmla="*/ 153 w 210"/>
                    <a:gd name="T35" fmla="*/ 11 h 101"/>
                    <a:gd name="T36" fmla="*/ 149 w 210"/>
                    <a:gd name="T37" fmla="*/ 7 h 101"/>
                    <a:gd name="T38" fmla="*/ 169 w 210"/>
                    <a:gd name="T39" fmla="*/ 1 h 101"/>
                    <a:gd name="T40" fmla="*/ 186 w 210"/>
                    <a:gd name="T41" fmla="*/ 0 h 101"/>
                    <a:gd name="T42" fmla="*/ 210 w 210"/>
                    <a:gd name="T43" fmla="*/ 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0" h="101">
                      <a:moveTo>
                        <a:pt x="210" y="8"/>
                      </a:moveTo>
                      <a:lnTo>
                        <a:pt x="186" y="31"/>
                      </a:lnTo>
                      <a:lnTo>
                        <a:pt x="159" y="53"/>
                      </a:lnTo>
                      <a:lnTo>
                        <a:pt x="107" y="70"/>
                      </a:lnTo>
                      <a:lnTo>
                        <a:pt x="52" y="76"/>
                      </a:lnTo>
                      <a:lnTo>
                        <a:pt x="14" y="89"/>
                      </a:lnTo>
                      <a:lnTo>
                        <a:pt x="0" y="101"/>
                      </a:lnTo>
                      <a:lnTo>
                        <a:pt x="24" y="77"/>
                      </a:lnTo>
                      <a:lnTo>
                        <a:pt x="52" y="62"/>
                      </a:lnTo>
                      <a:lnTo>
                        <a:pt x="84" y="48"/>
                      </a:lnTo>
                      <a:lnTo>
                        <a:pt x="70" y="48"/>
                      </a:lnTo>
                      <a:lnTo>
                        <a:pt x="39" y="55"/>
                      </a:lnTo>
                      <a:lnTo>
                        <a:pt x="22" y="63"/>
                      </a:lnTo>
                      <a:lnTo>
                        <a:pt x="56" y="42"/>
                      </a:lnTo>
                      <a:lnTo>
                        <a:pt x="84" y="31"/>
                      </a:lnTo>
                      <a:lnTo>
                        <a:pt x="122" y="21"/>
                      </a:lnTo>
                      <a:lnTo>
                        <a:pt x="120" y="15"/>
                      </a:lnTo>
                      <a:lnTo>
                        <a:pt x="153" y="11"/>
                      </a:lnTo>
                      <a:lnTo>
                        <a:pt x="149" y="7"/>
                      </a:lnTo>
                      <a:lnTo>
                        <a:pt x="169" y="1"/>
                      </a:lnTo>
                      <a:lnTo>
                        <a:pt x="186" y="0"/>
                      </a:lnTo>
                      <a:lnTo>
                        <a:pt x="210" y="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Freeform 139"/>
                <p:cNvSpPr>
                  <a:spLocks/>
                </p:cNvSpPr>
                <p:nvPr/>
              </p:nvSpPr>
              <p:spPr bwMode="auto">
                <a:xfrm>
                  <a:off x="7046" y="1683"/>
                  <a:ext cx="85" cy="97"/>
                </a:xfrm>
                <a:custGeom>
                  <a:avLst/>
                  <a:gdLst>
                    <a:gd name="T0" fmla="*/ 57 w 171"/>
                    <a:gd name="T1" fmla="*/ 0 h 193"/>
                    <a:gd name="T2" fmla="*/ 24 w 171"/>
                    <a:gd name="T3" fmla="*/ 27 h 193"/>
                    <a:gd name="T4" fmla="*/ 0 w 171"/>
                    <a:gd name="T5" fmla="*/ 49 h 193"/>
                    <a:gd name="T6" fmla="*/ 10 w 171"/>
                    <a:gd name="T7" fmla="*/ 46 h 193"/>
                    <a:gd name="T8" fmla="*/ 3 w 171"/>
                    <a:gd name="T9" fmla="*/ 58 h 193"/>
                    <a:gd name="T10" fmla="*/ 2 w 171"/>
                    <a:gd name="T11" fmla="*/ 72 h 193"/>
                    <a:gd name="T12" fmla="*/ 7 w 171"/>
                    <a:gd name="T13" fmla="*/ 93 h 193"/>
                    <a:gd name="T14" fmla="*/ 14 w 171"/>
                    <a:gd name="T15" fmla="*/ 118 h 193"/>
                    <a:gd name="T16" fmla="*/ 33 w 171"/>
                    <a:gd name="T17" fmla="*/ 132 h 193"/>
                    <a:gd name="T18" fmla="*/ 54 w 171"/>
                    <a:gd name="T19" fmla="*/ 159 h 193"/>
                    <a:gd name="T20" fmla="*/ 44 w 171"/>
                    <a:gd name="T21" fmla="*/ 124 h 193"/>
                    <a:gd name="T22" fmla="*/ 71 w 171"/>
                    <a:gd name="T23" fmla="*/ 132 h 193"/>
                    <a:gd name="T24" fmla="*/ 78 w 171"/>
                    <a:gd name="T25" fmla="*/ 151 h 193"/>
                    <a:gd name="T26" fmla="*/ 82 w 171"/>
                    <a:gd name="T27" fmla="*/ 193 h 193"/>
                    <a:gd name="T28" fmla="*/ 88 w 171"/>
                    <a:gd name="T29" fmla="*/ 159 h 193"/>
                    <a:gd name="T30" fmla="*/ 88 w 171"/>
                    <a:gd name="T31" fmla="*/ 135 h 193"/>
                    <a:gd name="T32" fmla="*/ 105 w 171"/>
                    <a:gd name="T33" fmla="*/ 158 h 193"/>
                    <a:gd name="T34" fmla="*/ 105 w 171"/>
                    <a:gd name="T35" fmla="*/ 189 h 193"/>
                    <a:gd name="T36" fmla="*/ 120 w 171"/>
                    <a:gd name="T37" fmla="*/ 155 h 193"/>
                    <a:gd name="T38" fmla="*/ 120 w 171"/>
                    <a:gd name="T39" fmla="*/ 118 h 193"/>
                    <a:gd name="T40" fmla="*/ 133 w 171"/>
                    <a:gd name="T41" fmla="*/ 132 h 193"/>
                    <a:gd name="T42" fmla="*/ 133 w 171"/>
                    <a:gd name="T43" fmla="*/ 158 h 193"/>
                    <a:gd name="T44" fmla="*/ 141 w 171"/>
                    <a:gd name="T45" fmla="*/ 104 h 193"/>
                    <a:gd name="T46" fmla="*/ 136 w 171"/>
                    <a:gd name="T47" fmla="*/ 79 h 193"/>
                    <a:gd name="T48" fmla="*/ 153 w 171"/>
                    <a:gd name="T49" fmla="*/ 86 h 193"/>
                    <a:gd name="T50" fmla="*/ 157 w 171"/>
                    <a:gd name="T51" fmla="*/ 103 h 193"/>
                    <a:gd name="T52" fmla="*/ 160 w 171"/>
                    <a:gd name="T53" fmla="*/ 80 h 193"/>
                    <a:gd name="T54" fmla="*/ 158 w 171"/>
                    <a:gd name="T55" fmla="*/ 65 h 193"/>
                    <a:gd name="T56" fmla="*/ 171 w 171"/>
                    <a:gd name="T57" fmla="*/ 66 h 193"/>
                    <a:gd name="T58" fmla="*/ 164 w 171"/>
                    <a:gd name="T59" fmla="*/ 51 h 193"/>
                    <a:gd name="T60" fmla="*/ 148 w 171"/>
                    <a:gd name="T61" fmla="*/ 35 h 193"/>
                    <a:gd name="T62" fmla="*/ 129 w 171"/>
                    <a:gd name="T63" fmla="*/ 20 h 193"/>
                    <a:gd name="T64" fmla="*/ 102 w 171"/>
                    <a:gd name="T65" fmla="*/ 8 h 193"/>
                    <a:gd name="T66" fmla="*/ 79 w 171"/>
                    <a:gd name="T67" fmla="*/ 1 h 193"/>
                    <a:gd name="T68" fmla="*/ 57 w 171"/>
                    <a:gd name="T6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1" h="193">
                      <a:moveTo>
                        <a:pt x="57" y="0"/>
                      </a:moveTo>
                      <a:lnTo>
                        <a:pt x="24" y="27"/>
                      </a:lnTo>
                      <a:lnTo>
                        <a:pt x="0" y="49"/>
                      </a:lnTo>
                      <a:lnTo>
                        <a:pt x="10" y="46"/>
                      </a:lnTo>
                      <a:lnTo>
                        <a:pt x="3" y="58"/>
                      </a:lnTo>
                      <a:lnTo>
                        <a:pt x="2" y="72"/>
                      </a:lnTo>
                      <a:lnTo>
                        <a:pt x="7" y="93"/>
                      </a:lnTo>
                      <a:lnTo>
                        <a:pt x="14" y="118"/>
                      </a:lnTo>
                      <a:lnTo>
                        <a:pt x="33" y="132"/>
                      </a:lnTo>
                      <a:lnTo>
                        <a:pt x="54" y="159"/>
                      </a:lnTo>
                      <a:lnTo>
                        <a:pt x="44" y="124"/>
                      </a:lnTo>
                      <a:lnTo>
                        <a:pt x="71" y="132"/>
                      </a:lnTo>
                      <a:lnTo>
                        <a:pt x="78" y="151"/>
                      </a:lnTo>
                      <a:lnTo>
                        <a:pt x="82" y="193"/>
                      </a:lnTo>
                      <a:lnTo>
                        <a:pt x="88" y="159"/>
                      </a:lnTo>
                      <a:lnTo>
                        <a:pt x="88" y="135"/>
                      </a:lnTo>
                      <a:lnTo>
                        <a:pt x="105" y="158"/>
                      </a:lnTo>
                      <a:lnTo>
                        <a:pt x="105" y="189"/>
                      </a:lnTo>
                      <a:lnTo>
                        <a:pt x="120" y="155"/>
                      </a:lnTo>
                      <a:lnTo>
                        <a:pt x="120" y="118"/>
                      </a:lnTo>
                      <a:lnTo>
                        <a:pt x="133" y="132"/>
                      </a:lnTo>
                      <a:lnTo>
                        <a:pt x="133" y="158"/>
                      </a:lnTo>
                      <a:lnTo>
                        <a:pt x="141" y="104"/>
                      </a:lnTo>
                      <a:lnTo>
                        <a:pt x="136" y="79"/>
                      </a:lnTo>
                      <a:lnTo>
                        <a:pt x="153" y="86"/>
                      </a:lnTo>
                      <a:lnTo>
                        <a:pt x="157" y="103"/>
                      </a:lnTo>
                      <a:lnTo>
                        <a:pt x="160" y="80"/>
                      </a:lnTo>
                      <a:lnTo>
                        <a:pt x="158" y="65"/>
                      </a:lnTo>
                      <a:lnTo>
                        <a:pt x="171" y="66"/>
                      </a:lnTo>
                      <a:lnTo>
                        <a:pt x="164" y="51"/>
                      </a:lnTo>
                      <a:lnTo>
                        <a:pt x="148" y="35"/>
                      </a:lnTo>
                      <a:lnTo>
                        <a:pt x="129" y="20"/>
                      </a:lnTo>
                      <a:lnTo>
                        <a:pt x="102" y="8"/>
                      </a:lnTo>
                      <a:lnTo>
                        <a:pt x="79" y="1"/>
                      </a:lnTo>
                      <a:lnTo>
                        <a:pt x="5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Freeform 140"/>
                <p:cNvSpPr>
                  <a:spLocks/>
                </p:cNvSpPr>
                <p:nvPr/>
              </p:nvSpPr>
              <p:spPr bwMode="auto">
                <a:xfrm>
                  <a:off x="7106" y="1827"/>
                  <a:ext cx="16" cy="16"/>
                </a:xfrm>
                <a:custGeom>
                  <a:avLst/>
                  <a:gdLst>
                    <a:gd name="T0" fmla="*/ 5 w 32"/>
                    <a:gd name="T1" fmla="*/ 12 h 31"/>
                    <a:gd name="T2" fmla="*/ 17 w 32"/>
                    <a:gd name="T3" fmla="*/ 10 h 31"/>
                    <a:gd name="T4" fmla="*/ 32 w 32"/>
                    <a:gd name="T5" fmla="*/ 0 h 31"/>
                    <a:gd name="T6" fmla="*/ 27 w 32"/>
                    <a:gd name="T7" fmla="*/ 20 h 31"/>
                    <a:gd name="T8" fmla="*/ 14 w 32"/>
                    <a:gd name="T9" fmla="*/ 31 h 31"/>
                    <a:gd name="T10" fmla="*/ 0 w 32"/>
                    <a:gd name="T11" fmla="*/ 28 h 31"/>
                    <a:gd name="T12" fmla="*/ 0 w 32"/>
                    <a:gd name="T13" fmla="*/ 18 h 31"/>
                    <a:gd name="T14" fmla="*/ 5 w 32"/>
                    <a:gd name="T15" fmla="*/ 12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1">
                      <a:moveTo>
                        <a:pt x="5" y="12"/>
                      </a:moveTo>
                      <a:lnTo>
                        <a:pt x="17" y="10"/>
                      </a:lnTo>
                      <a:lnTo>
                        <a:pt x="32" y="0"/>
                      </a:lnTo>
                      <a:lnTo>
                        <a:pt x="27" y="20"/>
                      </a:lnTo>
                      <a:lnTo>
                        <a:pt x="14" y="31"/>
                      </a:lnTo>
                      <a:lnTo>
                        <a:pt x="0" y="28"/>
                      </a:lnTo>
                      <a:lnTo>
                        <a:pt x="0" y="18"/>
                      </a:lnTo>
                      <a:lnTo>
                        <a:pt x="5" y="12"/>
                      </a:lnTo>
                      <a:close/>
                    </a:path>
                  </a:pathLst>
                </a:custGeom>
                <a:solidFill>
                  <a:srgbClr val="FFA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16" name="Group 151"/>
              <p:cNvGrpSpPr>
                <a:grpSpLocks/>
              </p:cNvGrpSpPr>
              <p:nvPr/>
            </p:nvGrpSpPr>
            <p:grpSpPr bwMode="auto">
              <a:xfrm>
                <a:off x="7183" y="2468"/>
                <a:ext cx="107" cy="181"/>
                <a:chOff x="7183" y="2468"/>
                <a:chExt cx="107" cy="181"/>
              </a:xfrm>
            </p:grpSpPr>
            <p:grpSp>
              <p:nvGrpSpPr>
                <p:cNvPr id="17" name="Group 149"/>
                <p:cNvGrpSpPr>
                  <a:grpSpLocks/>
                </p:cNvGrpSpPr>
                <p:nvPr/>
              </p:nvGrpSpPr>
              <p:grpSpPr bwMode="auto">
                <a:xfrm>
                  <a:off x="7183" y="2484"/>
                  <a:ext cx="96" cy="165"/>
                  <a:chOff x="7183" y="2484"/>
                  <a:chExt cx="96" cy="165"/>
                </a:xfrm>
              </p:grpSpPr>
              <p:sp>
                <p:nvSpPr>
                  <p:cNvPr id="19" name="Freeform 142"/>
                  <p:cNvSpPr>
                    <a:spLocks/>
                  </p:cNvSpPr>
                  <p:nvPr/>
                </p:nvSpPr>
                <p:spPr bwMode="auto">
                  <a:xfrm>
                    <a:off x="7183" y="2484"/>
                    <a:ext cx="96" cy="165"/>
                  </a:xfrm>
                  <a:custGeom>
                    <a:avLst/>
                    <a:gdLst>
                      <a:gd name="T0" fmla="*/ 104 w 191"/>
                      <a:gd name="T1" fmla="*/ 0 h 329"/>
                      <a:gd name="T2" fmla="*/ 74 w 191"/>
                      <a:gd name="T3" fmla="*/ 54 h 329"/>
                      <a:gd name="T4" fmla="*/ 50 w 191"/>
                      <a:gd name="T5" fmla="*/ 81 h 329"/>
                      <a:gd name="T6" fmla="*/ 38 w 191"/>
                      <a:gd name="T7" fmla="*/ 103 h 329"/>
                      <a:gd name="T8" fmla="*/ 24 w 191"/>
                      <a:gd name="T9" fmla="*/ 120 h 329"/>
                      <a:gd name="T10" fmla="*/ 15 w 191"/>
                      <a:gd name="T11" fmla="*/ 143 h 329"/>
                      <a:gd name="T12" fmla="*/ 10 w 191"/>
                      <a:gd name="T13" fmla="*/ 165 h 329"/>
                      <a:gd name="T14" fmla="*/ 0 w 191"/>
                      <a:gd name="T15" fmla="*/ 194 h 329"/>
                      <a:gd name="T16" fmla="*/ 8 w 191"/>
                      <a:gd name="T17" fmla="*/ 219 h 329"/>
                      <a:gd name="T18" fmla="*/ 8 w 191"/>
                      <a:gd name="T19" fmla="*/ 253 h 329"/>
                      <a:gd name="T20" fmla="*/ 19 w 191"/>
                      <a:gd name="T21" fmla="*/ 255 h 329"/>
                      <a:gd name="T22" fmla="*/ 33 w 191"/>
                      <a:gd name="T23" fmla="*/ 245 h 329"/>
                      <a:gd name="T24" fmla="*/ 42 w 191"/>
                      <a:gd name="T25" fmla="*/ 228 h 329"/>
                      <a:gd name="T26" fmla="*/ 42 w 191"/>
                      <a:gd name="T27" fmla="*/ 206 h 329"/>
                      <a:gd name="T28" fmla="*/ 49 w 191"/>
                      <a:gd name="T29" fmla="*/ 183 h 329"/>
                      <a:gd name="T30" fmla="*/ 59 w 191"/>
                      <a:gd name="T31" fmla="*/ 202 h 329"/>
                      <a:gd name="T32" fmla="*/ 62 w 191"/>
                      <a:gd name="T33" fmla="*/ 229 h 329"/>
                      <a:gd name="T34" fmla="*/ 50 w 191"/>
                      <a:gd name="T35" fmla="*/ 255 h 329"/>
                      <a:gd name="T36" fmla="*/ 38 w 191"/>
                      <a:gd name="T37" fmla="*/ 274 h 329"/>
                      <a:gd name="T38" fmla="*/ 26 w 191"/>
                      <a:gd name="T39" fmla="*/ 288 h 329"/>
                      <a:gd name="T40" fmla="*/ 23 w 191"/>
                      <a:gd name="T41" fmla="*/ 303 h 329"/>
                      <a:gd name="T42" fmla="*/ 30 w 191"/>
                      <a:gd name="T43" fmla="*/ 312 h 329"/>
                      <a:gd name="T44" fmla="*/ 36 w 191"/>
                      <a:gd name="T45" fmla="*/ 311 h 329"/>
                      <a:gd name="T46" fmla="*/ 33 w 191"/>
                      <a:gd name="T47" fmla="*/ 321 h 329"/>
                      <a:gd name="T48" fmla="*/ 39 w 191"/>
                      <a:gd name="T49" fmla="*/ 329 h 329"/>
                      <a:gd name="T50" fmla="*/ 50 w 191"/>
                      <a:gd name="T51" fmla="*/ 329 h 329"/>
                      <a:gd name="T52" fmla="*/ 66 w 191"/>
                      <a:gd name="T53" fmla="*/ 322 h 329"/>
                      <a:gd name="T54" fmla="*/ 81 w 191"/>
                      <a:gd name="T55" fmla="*/ 321 h 329"/>
                      <a:gd name="T56" fmla="*/ 101 w 191"/>
                      <a:gd name="T57" fmla="*/ 311 h 329"/>
                      <a:gd name="T58" fmla="*/ 119 w 191"/>
                      <a:gd name="T59" fmla="*/ 305 h 329"/>
                      <a:gd name="T60" fmla="*/ 129 w 191"/>
                      <a:gd name="T61" fmla="*/ 294 h 329"/>
                      <a:gd name="T62" fmla="*/ 149 w 191"/>
                      <a:gd name="T63" fmla="*/ 268 h 329"/>
                      <a:gd name="T64" fmla="*/ 180 w 191"/>
                      <a:gd name="T65" fmla="*/ 233 h 329"/>
                      <a:gd name="T66" fmla="*/ 183 w 191"/>
                      <a:gd name="T67" fmla="*/ 188 h 329"/>
                      <a:gd name="T68" fmla="*/ 190 w 191"/>
                      <a:gd name="T69" fmla="*/ 147 h 329"/>
                      <a:gd name="T70" fmla="*/ 186 w 191"/>
                      <a:gd name="T71" fmla="*/ 110 h 329"/>
                      <a:gd name="T72" fmla="*/ 184 w 191"/>
                      <a:gd name="T73" fmla="*/ 82 h 329"/>
                      <a:gd name="T74" fmla="*/ 191 w 191"/>
                      <a:gd name="T75" fmla="*/ 17 h 329"/>
                      <a:gd name="T76" fmla="*/ 162 w 191"/>
                      <a:gd name="T77" fmla="*/ 2 h 329"/>
                      <a:gd name="T78" fmla="*/ 104 w 191"/>
                      <a:gd name="T79"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 h="329">
                        <a:moveTo>
                          <a:pt x="104" y="0"/>
                        </a:moveTo>
                        <a:lnTo>
                          <a:pt x="74" y="54"/>
                        </a:lnTo>
                        <a:lnTo>
                          <a:pt x="50" y="81"/>
                        </a:lnTo>
                        <a:lnTo>
                          <a:pt x="38" y="103"/>
                        </a:lnTo>
                        <a:lnTo>
                          <a:pt x="24" y="120"/>
                        </a:lnTo>
                        <a:lnTo>
                          <a:pt x="15" y="143"/>
                        </a:lnTo>
                        <a:lnTo>
                          <a:pt x="10" y="165"/>
                        </a:lnTo>
                        <a:lnTo>
                          <a:pt x="0" y="194"/>
                        </a:lnTo>
                        <a:lnTo>
                          <a:pt x="8" y="219"/>
                        </a:lnTo>
                        <a:lnTo>
                          <a:pt x="8" y="253"/>
                        </a:lnTo>
                        <a:lnTo>
                          <a:pt x="19" y="255"/>
                        </a:lnTo>
                        <a:lnTo>
                          <a:pt x="33" y="245"/>
                        </a:lnTo>
                        <a:lnTo>
                          <a:pt x="42" y="228"/>
                        </a:lnTo>
                        <a:lnTo>
                          <a:pt x="42" y="206"/>
                        </a:lnTo>
                        <a:lnTo>
                          <a:pt x="49" y="183"/>
                        </a:lnTo>
                        <a:lnTo>
                          <a:pt x="59" y="202"/>
                        </a:lnTo>
                        <a:lnTo>
                          <a:pt x="62" y="229"/>
                        </a:lnTo>
                        <a:lnTo>
                          <a:pt x="50" y="255"/>
                        </a:lnTo>
                        <a:lnTo>
                          <a:pt x="38" y="274"/>
                        </a:lnTo>
                        <a:lnTo>
                          <a:pt x="26" y="288"/>
                        </a:lnTo>
                        <a:lnTo>
                          <a:pt x="23" y="303"/>
                        </a:lnTo>
                        <a:lnTo>
                          <a:pt x="30" y="312"/>
                        </a:lnTo>
                        <a:lnTo>
                          <a:pt x="36" y="311"/>
                        </a:lnTo>
                        <a:lnTo>
                          <a:pt x="33" y="321"/>
                        </a:lnTo>
                        <a:lnTo>
                          <a:pt x="39" y="329"/>
                        </a:lnTo>
                        <a:lnTo>
                          <a:pt x="50" y="329"/>
                        </a:lnTo>
                        <a:lnTo>
                          <a:pt x="66" y="322"/>
                        </a:lnTo>
                        <a:lnTo>
                          <a:pt x="81" y="321"/>
                        </a:lnTo>
                        <a:lnTo>
                          <a:pt x="101" y="311"/>
                        </a:lnTo>
                        <a:lnTo>
                          <a:pt x="119" y="305"/>
                        </a:lnTo>
                        <a:lnTo>
                          <a:pt x="129" y="294"/>
                        </a:lnTo>
                        <a:lnTo>
                          <a:pt x="149" y="268"/>
                        </a:lnTo>
                        <a:lnTo>
                          <a:pt x="180" y="233"/>
                        </a:lnTo>
                        <a:lnTo>
                          <a:pt x="183" y="188"/>
                        </a:lnTo>
                        <a:lnTo>
                          <a:pt x="190" y="147"/>
                        </a:lnTo>
                        <a:lnTo>
                          <a:pt x="186" y="110"/>
                        </a:lnTo>
                        <a:lnTo>
                          <a:pt x="184" y="82"/>
                        </a:lnTo>
                        <a:lnTo>
                          <a:pt x="191" y="17"/>
                        </a:lnTo>
                        <a:lnTo>
                          <a:pt x="162" y="2"/>
                        </a:lnTo>
                        <a:lnTo>
                          <a:pt x="104" y="0"/>
                        </a:lnTo>
                        <a:close/>
                      </a:path>
                    </a:pathLst>
                  </a:custGeom>
                  <a:solidFill>
                    <a:srgbClr val="FFA040"/>
                  </a:solidFill>
                  <a:ln w="7938">
                    <a:solidFill>
                      <a:srgbClr val="402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 name="Freeform 143"/>
                  <p:cNvSpPr>
                    <a:spLocks/>
                  </p:cNvSpPr>
                  <p:nvPr/>
                </p:nvSpPr>
                <p:spPr bwMode="auto">
                  <a:xfrm>
                    <a:off x="7210" y="2597"/>
                    <a:ext cx="28" cy="37"/>
                  </a:xfrm>
                  <a:custGeom>
                    <a:avLst/>
                    <a:gdLst>
                      <a:gd name="T0" fmla="*/ 55 w 55"/>
                      <a:gd name="T1" fmla="*/ 0 h 73"/>
                      <a:gd name="T2" fmla="*/ 43 w 55"/>
                      <a:gd name="T3" fmla="*/ 30 h 73"/>
                      <a:gd name="T4" fmla="*/ 33 w 55"/>
                      <a:gd name="T5" fmla="*/ 43 h 73"/>
                      <a:gd name="T6" fmla="*/ 23 w 55"/>
                      <a:gd name="T7" fmla="*/ 57 h 73"/>
                      <a:gd name="T8" fmla="*/ 0 w 55"/>
                      <a:gd name="T9" fmla="*/ 73 h 73"/>
                      <a:gd name="T10" fmla="*/ 29 w 55"/>
                      <a:gd name="T11" fmla="*/ 58 h 73"/>
                      <a:gd name="T12" fmla="*/ 47 w 55"/>
                      <a:gd name="T13" fmla="*/ 33 h 73"/>
                      <a:gd name="T14" fmla="*/ 55 w 55"/>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73">
                        <a:moveTo>
                          <a:pt x="55" y="0"/>
                        </a:moveTo>
                        <a:lnTo>
                          <a:pt x="43" y="30"/>
                        </a:lnTo>
                        <a:lnTo>
                          <a:pt x="33" y="43"/>
                        </a:lnTo>
                        <a:lnTo>
                          <a:pt x="23" y="57"/>
                        </a:lnTo>
                        <a:lnTo>
                          <a:pt x="0" y="73"/>
                        </a:lnTo>
                        <a:lnTo>
                          <a:pt x="29" y="58"/>
                        </a:lnTo>
                        <a:lnTo>
                          <a:pt x="47" y="33"/>
                        </a:lnTo>
                        <a:lnTo>
                          <a:pt x="5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144"/>
                  <p:cNvSpPr>
                    <a:spLocks/>
                  </p:cNvSpPr>
                  <p:nvPr/>
                </p:nvSpPr>
                <p:spPr bwMode="auto">
                  <a:xfrm>
                    <a:off x="7241" y="2598"/>
                    <a:ext cx="17" cy="33"/>
                  </a:xfrm>
                  <a:custGeom>
                    <a:avLst/>
                    <a:gdLst>
                      <a:gd name="T0" fmla="*/ 36 w 36"/>
                      <a:gd name="T1" fmla="*/ 0 h 67"/>
                      <a:gd name="T2" fmla="*/ 22 w 36"/>
                      <a:gd name="T3" fmla="*/ 26 h 67"/>
                      <a:gd name="T4" fmla="*/ 12 w 36"/>
                      <a:gd name="T5" fmla="*/ 42 h 67"/>
                      <a:gd name="T6" fmla="*/ 0 w 36"/>
                      <a:gd name="T7" fmla="*/ 67 h 67"/>
                      <a:gd name="T8" fmla="*/ 27 w 36"/>
                      <a:gd name="T9" fmla="*/ 29 h 67"/>
                      <a:gd name="T10" fmla="*/ 36 w 36"/>
                      <a:gd name="T11" fmla="*/ 0 h 67"/>
                    </a:gdLst>
                    <a:ahLst/>
                    <a:cxnLst>
                      <a:cxn ang="0">
                        <a:pos x="T0" y="T1"/>
                      </a:cxn>
                      <a:cxn ang="0">
                        <a:pos x="T2" y="T3"/>
                      </a:cxn>
                      <a:cxn ang="0">
                        <a:pos x="T4" y="T5"/>
                      </a:cxn>
                      <a:cxn ang="0">
                        <a:pos x="T6" y="T7"/>
                      </a:cxn>
                      <a:cxn ang="0">
                        <a:pos x="T8" y="T9"/>
                      </a:cxn>
                      <a:cxn ang="0">
                        <a:pos x="T10" y="T11"/>
                      </a:cxn>
                    </a:cxnLst>
                    <a:rect l="0" t="0" r="r" b="b"/>
                    <a:pathLst>
                      <a:path w="36" h="67">
                        <a:moveTo>
                          <a:pt x="36" y="0"/>
                        </a:moveTo>
                        <a:lnTo>
                          <a:pt x="22" y="26"/>
                        </a:lnTo>
                        <a:lnTo>
                          <a:pt x="12" y="42"/>
                        </a:lnTo>
                        <a:lnTo>
                          <a:pt x="0" y="67"/>
                        </a:lnTo>
                        <a:lnTo>
                          <a:pt x="27" y="29"/>
                        </a:lnTo>
                        <a:lnTo>
                          <a:pt x="3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145"/>
                  <p:cNvSpPr>
                    <a:spLocks/>
                  </p:cNvSpPr>
                  <p:nvPr/>
                </p:nvSpPr>
                <p:spPr bwMode="auto">
                  <a:xfrm>
                    <a:off x="7205" y="2556"/>
                    <a:ext cx="5" cy="20"/>
                  </a:xfrm>
                  <a:custGeom>
                    <a:avLst/>
                    <a:gdLst>
                      <a:gd name="T0" fmla="*/ 0 w 9"/>
                      <a:gd name="T1" fmla="*/ 0 h 42"/>
                      <a:gd name="T2" fmla="*/ 1 w 9"/>
                      <a:gd name="T3" fmla="*/ 20 h 42"/>
                      <a:gd name="T4" fmla="*/ 0 w 9"/>
                      <a:gd name="T5" fmla="*/ 42 h 42"/>
                      <a:gd name="T6" fmla="*/ 9 w 9"/>
                      <a:gd name="T7" fmla="*/ 40 h 42"/>
                      <a:gd name="T8" fmla="*/ 4 w 9"/>
                      <a:gd name="T9" fmla="*/ 24 h 42"/>
                      <a:gd name="T10" fmla="*/ 0 w 9"/>
                      <a:gd name="T11" fmla="*/ 0 h 42"/>
                    </a:gdLst>
                    <a:ahLst/>
                    <a:cxnLst>
                      <a:cxn ang="0">
                        <a:pos x="T0" y="T1"/>
                      </a:cxn>
                      <a:cxn ang="0">
                        <a:pos x="T2" y="T3"/>
                      </a:cxn>
                      <a:cxn ang="0">
                        <a:pos x="T4" y="T5"/>
                      </a:cxn>
                      <a:cxn ang="0">
                        <a:pos x="T6" y="T7"/>
                      </a:cxn>
                      <a:cxn ang="0">
                        <a:pos x="T8" y="T9"/>
                      </a:cxn>
                      <a:cxn ang="0">
                        <a:pos x="T10" y="T11"/>
                      </a:cxn>
                    </a:cxnLst>
                    <a:rect l="0" t="0" r="r" b="b"/>
                    <a:pathLst>
                      <a:path w="9" h="42">
                        <a:moveTo>
                          <a:pt x="0" y="0"/>
                        </a:moveTo>
                        <a:lnTo>
                          <a:pt x="1" y="20"/>
                        </a:lnTo>
                        <a:lnTo>
                          <a:pt x="0" y="42"/>
                        </a:lnTo>
                        <a:lnTo>
                          <a:pt x="9" y="40"/>
                        </a:lnTo>
                        <a:lnTo>
                          <a:pt x="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146"/>
                  <p:cNvSpPr>
                    <a:spLocks/>
                  </p:cNvSpPr>
                  <p:nvPr/>
                </p:nvSpPr>
                <p:spPr bwMode="auto">
                  <a:xfrm>
                    <a:off x="7238" y="2576"/>
                    <a:ext cx="7" cy="23"/>
                  </a:xfrm>
                  <a:custGeom>
                    <a:avLst/>
                    <a:gdLst>
                      <a:gd name="T0" fmla="*/ 3 w 13"/>
                      <a:gd name="T1" fmla="*/ 2 h 45"/>
                      <a:gd name="T2" fmla="*/ 0 w 13"/>
                      <a:gd name="T3" fmla="*/ 16 h 45"/>
                      <a:gd name="T4" fmla="*/ 0 w 13"/>
                      <a:gd name="T5" fmla="*/ 45 h 45"/>
                      <a:gd name="T6" fmla="*/ 4 w 13"/>
                      <a:gd name="T7" fmla="*/ 33 h 45"/>
                      <a:gd name="T8" fmla="*/ 13 w 13"/>
                      <a:gd name="T9" fmla="*/ 0 h 45"/>
                      <a:gd name="T10" fmla="*/ 3 w 13"/>
                      <a:gd name="T11" fmla="*/ 2 h 45"/>
                    </a:gdLst>
                    <a:ahLst/>
                    <a:cxnLst>
                      <a:cxn ang="0">
                        <a:pos x="T0" y="T1"/>
                      </a:cxn>
                      <a:cxn ang="0">
                        <a:pos x="T2" y="T3"/>
                      </a:cxn>
                      <a:cxn ang="0">
                        <a:pos x="T4" y="T5"/>
                      </a:cxn>
                      <a:cxn ang="0">
                        <a:pos x="T6" y="T7"/>
                      </a:cxn>
                      <a:cxn ang="0">
                        <a:pos x="T8" y="T9"/>
                      </a:cxn>
                      <a:cxn ang="0">
                        <a:pos x="T10" y="T11"/>
                      </a:cxn>
                    </a:cxnLst>
                    <a:rect l="0" t="0" r="r" b="b"/>
                    <a:pathLst>
                      <a:path w="13" h="45">
                        <a:moveTo>
                          <a:pt x="3" y="2"/>
                        </a:moveTo>
                        <a:lnTo>
                          <a:pt x="0" y="16"/>
                        </a:lnTo>
                        <a:lnTo>
                          <a:pt x="0" y="45"/>
                        </a:lnTo>
                        <a:lnTo>
                          <a:pt x="4" y="33"/>
                        </a:lnTo>
                        <a:lnTo>
                          <a:pt x="13" y="0"/>
                        </a:lnTo>
                        <a:lnTo>
                          <a:pt x="3"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47"/>
                  <p:cNvSpPr>
                    <a:spLocks/>
                  </p:cNvSpPr>
                  <p:nvPr/>
                </p:nvSpPr>
                <p:spPr bwMode="auto">
                  <a:xfrm>
                    <a:off x="7258" y="2579"/>
                    <a:ext cx="4" cy="20"/>
                  </a:xfrm>
                  <a:custGeom>
                    <a:avLst/>
                    <a:gdLst>
                      <a:gd name="T0" fmla="*/ 9 w 9"/>
                      <a:gd name="T1" fmla="*/ 0 h 40"/>
                      <a:gd name="T2" fmla="*/ 1 w 9"/>
                      <a:gd name="T3" fmla="*/ 8 h 40"/>
                      <a:gd name="T4" fmla="*/ 0 w 9"/>
                      <a:gd name="T5" fmla="*/ 40 h 40"/>
                      <a:gd name="T6" fmla="*/ 9 w 9"/>
                      <a:gd name="T7" fmla="*/ 0 h 40"/>
                    </a:gdLst>
                    <a:ahLst/>
                    <a:cxnLst>
                      <a:cxn ang="0">
                        <a:pos x="T0" y="T1"/>
                      </a:cxn>
                      <a:cxn ang="0">
                        <a:pos x="T2" y="T3"/>
                      </a:cxn>
                      <a:cxn ang="0">
                        <a:pos x="T4" y="T5"/>
                      </a:cxn>
                      <a:cxn ang="0">
                        <a:pos x="T6" y="T7"/>
                      </a:cxn>
                    </a:cxnLst>
                    <a:rect l="0" t="0" r="r" b="b"/>
                    <a:pathLst>
                      <a:path w="9" h="40">
                        <a:moveTo>
                          <a:pt x="9" y="0"/>
                        </a:moveTo>
                        <a:lnTo>
                          <a:pt x="1" y="8"/>
                        </a:lnTo>
                        <a:lnTo>
                          <a:pt x="0" y="40"/>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48"/>
                  <p:cNvSpPr>
                    <a:spLocks/>
                  </p:cNvSpPr>
                  <p:nvPr/>
                </p:nvSpPr>
                <p:spPr bwMode="auto">
                  <a:xfrm>
                    <a:off x="7192" y="2593"/>
                    <a:ext cx="6" cy="9"/>
                  </a:xfrm>
                  <a:custGeom>
                    <a:avLst/>
                    <a:gdLst>
                      <a:gd name="T0" fmla="*/ 0 w 11"/>
                      <a:gd name="T1" fmla="*/ 1 h 17"/>
                      <a:gd name="T2" fmla="*/ 6 w 11"/>
                      <a:gd name="T3" fmla="*/ 5 h 17"/>
                      <a:gd name="T4" fmla="*/ 7 w 11"/>
                      <a:gd name="T5" fmla="*/ 17 h 17"/>
                      <a:gd name="T6" fmla="*/ 11 w 11"/>
                      <a:gd name="T7" fmla="*/ 0 h 17"/>
                      <a:gd name="T8" fmla="*/ 0 w 11"/>
                      <a:gd name="T9" fmla="*/ 1 h 17"/>
                    </a:gdLst>
                    <a:ahLst/>
                    <a:cxnLst>
                      <a:cxn ang="0">
                        <a:pos x="T0" y="T1"/>
                      </a:cxn>
                      <a:cxn ang="0">
                        <a:pos x="T2" y="T3"/>
                      </a:cxn>
                      <a:cxn ang="0">
                        <a:pos x="T4" y="T5"/>
                      </a:cxn>
                      <a:cxn ang="0">
                        <a:pos x="T6" y="T7"/>
                      </a:cxn>
                      <a:cxn ang="0">
                        <a:pos x="T8" y="T9"/>
                      </a:cxn>
                    </a:cxnLst>
                    <a:rect l="0" t="0" r="r" b="b"/>
                    <a:pathLst>
                      <a:path w="11" h="17">
                        <a:moveTo>
                          <a:pt x="0" y="1"/>
                        </a:moveTo>
                        <a:lnTo>
                          <a:pt x="6" y="5"/>
                        </a:lnTo>
                        <a:lnTo>
                          <a:pt x="7" y="17"/>
                        </a:lnTo>
                        <a:lnTo>
                          <a:pt x="11" y="0"/>
                        </a:lnTo>
                        <a:lnTo>
                          <a:pt x="0" y="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8" name="Freeform 150"/>
                <p:cNvSpPr>
                  <a:spLocks/>
                </p:cNvSpPr>
                <p:nvPr/>
              </p:nvSpPr>
              <p:spPr bwMode="auto">
                <a:xfrm>
                  <a:off x="7221" y="2468"/>
                  <a:ext cx="69" cy="46"/>
                </a:xfrm>
                <a:custGeom>
                  <a:avLst/>
                  <a:gdLst>
                    <a:gd name="T0" fmla="*/ 0 w 140"/>
                    <a:gd name="T1" fmla="*/ 63 h 92"/>
                    <a:gd name="T2" fmla="*/ 19 w 140"/>
                    <a:gd name="T3" fmla="*/ 59 h 92"/>
                    <a:gd name="T4" fmla="*/ 44 w 140"/>
                    <a:gd name="T5" fmla="*/ 61 h 92"/>
                    <a:gd name="T6" fmla="*/ 64 w 140"/>
                    <a:gd name="T7" fmla="*/ 64 h 92"/>
                    <a:gd name="T8" fmla="*/ 99 w 140"/>
                    <a:gd name="T9" fmla="*/ 74 h 92"/>
                    <a:gd name="T10" fmla="*/ 122 w 140"/>
                    <a:gd name="T11" fmla="*/ 87 h 92"/>
                    <a:gd name="T12" fmla="*/ 128 w 140"/>
                    <a:gd name="T13" fmla="*/ 92 h 92"/>
                    <a:gd name="T14" fmla="*/ 140 w 140"/>
                    <a:gd name="T15" fmla="*/ 41 h 92"/>
                    <a:gd name="T16" fmla="*/ 119 w 140"/>
                    <a:gd name="T17" fmla="*/ 22 h 92"/>
                    <a:gd name="T18" fmla="*/ 92 w 140"/>
                    <a:gd name="T19" fmla="*/ 8 h 92"/>
                    <a:gd name="T20" fmla="*/ 64 w 140"/>
                    <a:gd name="T21" fmla="*/ 0 h 92"/>
                    <a:gd name="T22" fmla="*/ 40 w 140"/>
                    <a:gd name="T23" fmla="*/ 0 h 92"/>
                    <a:gd name="T24" fmla="*/ 16 w 140"/>
                    <a:gd name="T25" fmla="*/ 2 h 92"/>
                    <a:gd name="T26" fmla="*/ 0 w 140"/>
                    <a:gd name="T27" fmla="*/ 6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92">
                      <a:moveTo>
                        <a:pt x="0" y="63"/>
                      </a:moveTo>
                      <a:lnTo>
                        <a:pt x="19" y="59"/>
                      </a:lnTo>
                      <a:lnTo>
                        <a:pt x="44" y="61"/>
                      </a:lnTo>
                      <a:lnTo>
                        <a:pt x="64" y="64"/>
                      </a:lnTo>
                      <a:lnTo>
                        <a:pt x="99" y="74"/>
                      </a:lnTo>
                      <a:lnTo>
                        <a:pt x="122" y="87"/>
                      </a:lnTo>
                      <a:lnTo>
                        <a:pt x="128" y="92"/>
                      </a:lnTo>
                      <a:lnTo>
                        <a:pt x="140" y="41"/>
                      </a:lnTo>
                      <a:lnTo>
                        <a:pt x="119" y="22"/>
                      </a:lnTo>
                      <a:lnTo>
                        <a:pt x="92" y="8"/>
                      </a:lnTo>
                      <a:lnTo>
                        <a:pt x="64" y="0"/>
                      </a:lnTo>
                      <a:lnTo>
                        <a:pt x="40" y="0"/>
                      </a:lnTo>
                      <a:lnTo>
                        <a:pt x="16" y="2"/>
                      </a:lnTo>
                      <a:lnTo>
                        <a:pt x="0" y="63"/>
                      </a:lnTo>
                      <a:close/>
                    </a:path>
                  </a:pathLst>
                </a:custGeom>
                <a:solidFill>
                  <a:srgbClr val="FFFFFF"/>
                </a:solid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grpSp>
        </p:grpSp>
      </p:grpSp>
    </p:spTree>
    <p:extLst>
      <p:ext uri="{BB962C8B-B14F-4D97-AF65-F5344CB8AC3E}">
        <p14:creationId xmlns:p14="http://schemas.microsoft.com/office/powerpoint/2010/main" val="334510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Tree>
    <p:extLst>
      <p:ext uri="{BB962C8B-B14F-4D97-AF65-F5344CB8AC3E}">
        <p14:creationId xmlns:p14="http://schemas.microsoft.com/office/powerpoint/2010/main" val="9017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14555"/>
          </a:xfrm>
        </p:spPr>
        <p:txBody>
          <a:bodyPr>
            <a:normAutofit fontScale="77500" lnSpcReduction="20000"/>
          </a:bodyPr>
          <a:lstStyle/>
          <a:p>
            <a:r>
              <a:rPr kumimoji="1" lang="ja-JP" altLang="en-US" dirty="0" smtClean="0"/>
              <a:t>以下、</a:t>
            </a:r>
            <a:r>
              <a:rPr kumimoji="1" lang="en-US" altLang="ja-JP" dirty="0" smtClean="0"/>
              <a:t>AWS </a:t>
            </a:r>
            <a:r>
              <a:rPr kumimoji="1" lang="ja-JP" altLang="en-US" dirty="0" smtClean="0"/>
              <a:t>の無料枠を活用して </a:t>
            </a:r>
            <a:r>
              <a:rPr kumimoji="1" lang="en-US" altLang="ja-JP" dirty="0" smtClean="0"/>
              <a:t>Ubuntu Linux </a:t>
            </a:r>
            <a:r>
              <a:rPr kumimoji="1" lang="ja-JP" altLang="en-US" dirty="0" smtClean="0"/>
              <a:t>サーバーを起動する。</a:t>
            </a:r>
            <a:endParaRPr lang="en-US" altLang="ja-JP" dirty="0"/>
          </a:p>
          <a:p>
            <a:pPr lvl="1"/>
            <a:r>
              <a:rPr kumimoji="1" lang="en-US" altLang="ja-JP" dirty="0" smtClean="0"/>
              <a:t>AWS </a:t>
            </a:r>
            <a:r>
              <a:rPr kumimoji="1" lang="ja-JP" altLang="en-US" dirty="0" smtClean="0"/>
              <a:t>のアカウントは、個人でもクレジットカードがあれば即時に取得可能。</a:t>
            </a:r>
            <a:endParaRPr kumimoji="1" lang="en-US" altLang="ja-JP" dirty="0" smtClean="0"/>
          </a:p>
          <a:p>
            <a:pPr lvl="1"/>
            <a:r>
              <a:rPr kumimoji="1" lang="ja-JP" altLang="en-US" dirty="0" smtClean="0"/>
              <a:t>無料枠の詳細は、</a:t>
            </a:r>
            <a:r>
              <a:rPr kumimoji="1" lang="en-US" altLang="ja-JP" dirty="0" smtClean="0"/>
              <a:t>AWS </a:t>
            </a:r>
            <a:r>
              <a:rPr kumimoji="1" lang="ja-JP" altLang="en-US" dirty="0" smtClean="0"/>
              <a:t>の </a:t>
            </a:r>
            <a:r>
              <a:rPr kumimoji="1" lang="en-US" altLang="ja-JP" dirty="0" smtClean="0"/>
              <a:t>Web </a:t>
            </a:r>
            <a:r>
              <a:rPr kumimoji="1" lang="ja-JP" altLang="en-US" dirty="0" smtClean="0"/>
              <a:t>サイトを参照。</a:t>
            </a:r>
            <a:endParaRPr kumimoji="1" lang="en-US" altLang="ja-JP" dirty="0" smtClean="0"/>
          </a:p>
          <a:p>
            <a:pPr lvl="1"/>
            <a:r>
              <a:rPr lang="en-US" altLang="ja-JP" dirty="0" smtClean="0"/>
              <a:t>CPU </a:t>
            </a:r>
            <a:r>
              <a:rPr lang="ja-JP" altLang="en-US" dirty="0" smtClean="0"/>
              <a:t>時間は無料であるが、パケット通信料は発生する。短時間の実験的利用で、数十円程度課金されると考えられるが、自己責任で行なうこと。</a:t>
            </a:r>
            <a:endParaRPr lang="en-US" altLang="ja-JP" dirty="0" smtClean="0"/>
          </a:p>
          <a:p>
            <a:pPr lvl="1"/>
            <a:r>
              <a:rPr kumimoji="1" lang="en-US" altLang="ja-JP" dirty="0" smtClean="0"/>
              <a:t>AWS </a:t>
            </a:r>
            <a:r>
              <a:rPr kumimoji="1" lang="ja-JP" altLang="en-US" dirty="0" smtClean="0"/>
              <a:t>で無料枠範囲外のホストを立ち上げる等すると課金されるので、十分注意する。</a:t>
            </a:r>
            <a:endParaRPr kumimoji="1" lang="en-US" altLang="ja-JP" dirty="0" smtClean="0"/>
          </a:p>
          <a:p>
            <a:pPr lvl="1"/>
            <a:r>
              <a:rPr kumimoji="1" lang="ja-JP" altLang="en-US" dirty="0" smtClean="0"/>
              <a:t>本実験専用に </a:t>
            </a:r>
            <a:r>
              <a:rPr kumimoji="1" lang="en-US" altLang="ja-JP" dirty="0" smtClean="0"/>
              <a:t>AWS </a:t>
            </a:r>
            <a:r>
              <a:rPr kumimoji="1" lang="ja-JP" altLang="en-US" dirty="0" smtClean="0"/>
              <a:t>アカウントを作成した場合、不要になったら、アカウントを削除することをお勧めする。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pic>
        <p:nvPicPr>
          <p:cNvPr id="5" name="図 4"/>
          <p:cNvPicPr>
            <a:picLocks noChangeAspect="1"/>
          </p:cNvPicPr>
          <p:nvPr/>
        </p:nvPicPr>
        <p:blipFill>
          <a:blip r:embed="rId2"/>
          <a:stretch>
            <a:fillRect/>
          </a:stretch>
        </p:blipFill>
        <p:spPr>
          <a:xfrm>
            <a:off x="3360191" y="3961235"/>
            <a:ext cx="4262437" cy="2640738"/>
          </a:xfrm>
          <a:prstGeom prst="rect">
            <a:avLst/>
          </a:prstGeom>
        </p:spPr>
      </p:pic>
      <p:sp>
        <p:nvSpPr>
          <p:cNvPr id="6" name="テキスト ボックス 5"/>
          <p:cNvSpPr txBox="1"/>
          <p:nvPr/>
        </p:nvSpPr>
        <p:spPr>
          <a:xfrm>
            <a:off x="229277" y="3182766"/>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AWS </a:t>
            </a:r>
            <a:r>
              <a:rPr kumimoji="1" lang="ja-JP" altLang="en-US" dirty="0" smtClean="0"/>
              <a:t>コンソール </a:t>
            </a:r>
            <a:r>
              <a:rPr lang="en-US" altLang="ja-JP" dirty="0"/>
              <a:t>https://console.aws.amazon.com</a:t>
            </a:r>
            <a:r>
              <a:rPr lang="en-US" altLang="ja-JP" dirty="0" smtClean="0"/>
              <a:t>/ </a:t>
            </a:r>
            <a:r>
              <a:rPr lang="ja-JP" altLang="en-US" dirty="0" smtClean="0"/>
              <a:t>へアクセス。初めての場合は、ユーザー登録。</a:t>
            </a:r>
            <a:r>
              <a:rPr lang="en-US" altLang="ja-JP" dirty="0" smtClean="0"/>
              <a:t>(</a:t>
            </a:r>
            <a:r>
              <a:rPr lang="ja-JP" altLang="en-US" dirty="0" smtClean="0"/>
              <a:t>クレジットカードが必要</a:t>
            </a:r>
            <a:r>
              <a:rPr lang="en-US" altLang="ja-JP" dirty="0" smtClean="0"/>
              <a:t>)</a:t>
            </a:r>
          </a:p>
          <a:p>
            <a:r>
              <a:rPr lang="en-US" altLang="ja-JP" dirty="0" smtClean="0"/>
              <a:t>2. </a:t>
            </a:r>
            <a:r>
              <a:rPr lang="ja-JP" altLang="en-US" dirty="0" smtClean="0"/>
              <a:t>「リージョン」を、「</a:t>
            </a:r>
            <a:r>
              <a:rPr lang="ja-JP" altLang="en-US" dirty="0"/>
              <a:t>アジアパシフィック </a:t>
            </a:r>
            <a:r>
              <a:rPr lang="en-US" altLang="ja-JP" dirty="0"/>
              <a:t>(</a:t>
            </a:r>
            <a:r>
              <a:rPr lang="ja-JP" altLang="en-US" dirty="0"/>
              <a:t>東京</a:t>
            </a:r>
            <a:r>
              <a:rPr lang="en-US" altLang="ja-JP" dirty="0"/>
              <a:t>) </a:t>
            </a:r>
            <a:r>
              <a:rPr lang="en-US" altLang="ja-JP" dirty="0" smtClean="0"/>
              <a:t>ap-northeast-1</a:t>
            </a:r>
            <a:r>
              <a:rPr lang="ja-JP" altLang="en-US" dirty="0" smtClean="0"/>
              <a:t>」に必ず切替える。</a:t>
            </a:r>
            <a:r>
              <a:rPr lang="en-US" altLang="ja-JP" dirty="0" smtClean="0"/>
              <a:t>(</a:t>
            </a:r>
            <a:r>
              <a:rPr lang="ja-JP" altLang="en-US" dirty="0" smtClean="0"/>
              <a:t>そうしないと、遅延が大きくなる。</a:t>
            </a:r>
            <a:r>
              <a:rPr lang="en-US" altLang="ja-JP" dirty="0"/>
              <a:t>)</a:t>
            </a:r>
            <a:endParaRPr lang="ja-JP" altLang="en-US" dirty="0" smtClean="0"/>
          </a:p>
        </p:txBody>
      </p:sp>
      <p:sp>
        <p:nvSpPr>
          <p:cNvPr id="7" name="正方形/長方形 6"/>
          <p:cNvSpPr/>
          <p:nvPr/>
        </p:nvSpPr>
        <p:spPr>
          <a:xfrm>
            <a:off x="5925916" y="5415453"/>
            <a:ext cx="1838602"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5910</TotalTime>
  <Words>4686</Words>
  <Application>Microsoft Office PowerPoint</Application>
  <PresentationFormat>ワイド画面</PresentationFormat>
  <Paragraphs>392</Paragraphs>
  <Slides>38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38</vt:i4>
      </vt:variant>
    </vt:vector>
  </HeadingPairs>
  <TitlesOfParts>
    <vt:vector size="48"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シン・テレワークシステム プライベート版 構築マニュアル (スタンドアロン版)</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Nobori Daiyuu</cp:lastModifiedBy>
  <cp:revision>2452</cp:revision>
  <dcterms:created xsi:type="dcterms:W3CDTF">2017-10-22T02:50:05Z</dcterms:created>
  <dcterms:modified xsi:type="dcterms:W3CDTF">2020-11-30T12:00:48Z</dcterms:modified>
</cp:coreProperties>
</file>