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617" r:id="rId2"/>
    <p:sldId id="656" r:id="rId3"/>
    <p:sldId id="649" r:id="rId4"/>
    <p:sldId id="618" r:id="rId5"/>
    <p:sldId id="619" r:id="rId6"/>
    <p:sldId id="650" r:id="rId7"/>
    <p:sldId id="620" r:id="rId8"/>
    <p:sldId id="651" r:id="rId9"/>
    <p:sldId id="621" r:id="rId10"/>
    <p:sldId id="622" r:id="rId11"/>
    <p:sldId id="623" r:id="rId12"/>
    <p:sldId id="624" r:id="rId13"/>
    <p:sldId id="625" r:id="rId14"/>
    <p:sldId id="626" r:id="rId15"/>
    <p:sldId id="627" r:id="rId16"/>
    <p:sldId id="628" r:id="rId17"/>
    <p:sldId id="630" r:id="rId18"/>
    <p:sldId id="631" r:id="rId19"/>
    <p:sldId id="632" r:id="rId20"/>
    <p:sldId id="652" r:id="rId21"/>
    <p:sldId id="633" r:id="rId22"/>
    <p:sldId id="634" r:id="rId23"/>
    <p:sldId id="635" r:id="rId24"/>
    <p:sldId id="636" r:id="rId25"/>
    <p:sldId id="637" r:id="rId26"/>
    <p:sldId id="638" r:id="rId27"/>
    <p:sldId id="639" r:id="rId28"/>
    <p:sldId id="640" r:id="rId29"/>
    <p:sldId id="653" r:id="rId30"/>
    <p:sldId id="641" r:id="rId31"/>
    <p:sldId id="642" r:id="rId32"/>
    <p:sldId id="643" r:id="rId33"/>
    <p:sldId id="644" r:id="rId34"/>
    <p:sldId id="645" r:id="rId35"/>
    <p:sldId id="646" r:id="rId36"/>
    <p:sldId id="647" r:id="rId37"/>
    <p:sldId id="648" r:id="rId38"/>
    <p:sldId id="654" r:id="rId39"/>
    <p:sldId id="655" r:id="rId40"/>
    <p:sldId id="657" r:id="rId41"/>
    <p:sldId id="658" r:id="rId42"/>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FFCC"/>
    <a:srgbClr val="0000FF"/>
    <a:srgbClr val="FFCCFF"/>
    <a:srgbClr val="66FFFF"/>
    <a:srgbClr val="050505"/>
    <a:srgbClr val="1E2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6314" autoAdjust="0"/>
  </p:normalViewPr>
  <p:slideViewPr>
    <p:cSldViewPr snapToGrid="0">
      <p:cViewPr varScale="1">
        <p:scale>
          <a:sx n="121" d="100"/>
          <a:sy n="121" d="100"/>
        </p:scale>
        <p:origin x="174" y="3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26" d="100"/>
          <a:sy n="126" d="100"/>
        </p:scale>
        <p:origin x="2112" y="1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5179484" y="2"/>
            <a:ext cx="3962400" cy="344091"/>
          </a:xfrm>
          <a:prstGeom prst="rect">
            <a:avLst/>
          </a:prstGeom>
        </p:spPr>
        <p:txBody>
          <a:bodyPr vert="horz" lIns="91440" tIns="45720" rIns="91440" bIns="45720" rtlCol="0"/>
          <a:lstStyle>
            <a:lvl1pPr algn="r">
              <a:defRPr sz="1200"/>
            </a:lvl1pPr>
          </a:lstStyle>
          <a:p>
            <a:fld id="{43004559-E693-417D-832F-282830CA0F2C}" type="datetimeFigureOut">
              <a:rPr kumimoji="1" lang="ja-JP" altLang="en-US" smtClean="0"/>
              <a:t>2021/2/25</a:t>
            </a:fld>
            <a:endParaRPr kumimoji="1" lang="ja-JP" altLang="en-US" dirty="0"/>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0A583E-C166-4917-A0BF-D1BE5ACF047B}" type="slidenum">
              <a:rPr kumimoji="1" lang="ja-JP" altLang="en-US" smtClean="0"/>
              <a:t>‹#›</a:t>
            </a:fld>
            <a:endParaRPr kumimoji="1" lang="ja-JP" altLang="en-US" dirty="0"/>
          </a:p>
        </p:txBody>
      </p:sp>
    </p:spTree>
    <p:extLst>
      <p:ext uri="{BB962C8B-B14F-4D97-AF65-F5344CB8AC3E}">
        <p14:creationId xmlns:p14="http://schemas.microsoft.com/office/powerpoint/2010/main" val="191199790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2647D927-0592-4B54-A511-F775D23C7FAD}" type="datetimeFigureOut">
              <a:rPr kumimoji="1" lang="ja-JP" altLang="en-US" smtClean="0"/>
              <a:t>2021/2/25</a:t>
            </a:fld>
            <a:endParaRPr kumimoji="1" lang="ja-JP" altLang="en-US" dirty="0"/>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8560A76-A9AA-40A3-B9BD-8A5068D5FB20}" type="slidenum">
              <a:rPr kumimoji="1" lang="ja-JP" altLang="en-US" smtClean="0"/>
              <a:t>‹#›</a:t>
            </a:fld>
            <a:endParaRPr kumimoji="1" lang="ja-JP" altLang="en-US" dirty="0"/>
          </a:p>
        </p:txBody>
      </p:sp>
    </p:spTree>
    <p:extLst>
      <p:ext uri="{BB962C8B-B14F-4D97-AF65-F5344CB8AC3E}">
        <p14:creationId xmlns:p14="http://schemas.microsoft.com/office/powerpoint/2010/main" val="121313256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C76B12B-05AE-4C08-B2DB-0751F37B9E89}" type="datetime1">
              <a:rPr kumimoji="1" lang="ja-JP" altLang="en-US" smtClean="0"/>
              <a:t>2021/2/25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294695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619FE48-DA9A-4525-A7A6-03B3BAB20900}" type="datetime1">
              <a:rPr kumimoji="1" lang="ja-JP" altLang="en-US" smtClean="0"/>
              <a:t>2021/2/25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2674357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6EE422A-7189-49E7-8DCC-CAC2D968BFCD}" type="datetime1">
              <a:rPr kumimoji="1" lang="ja-JP" altLang="en-US" smtClean="0"/>
              <a:t>2021/2/25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3427976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CDE5988-4DE2-4EFC-A8DB-17FD59362483}" type="datetime1">
              <a:rPr kumimoji="1" lang="ja-JP" altLang="en-US" smtClean="0"/>
              <a:t>2021/2/25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795549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2021/2/25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grpSp>
        <p:nvGrpSpPr>
          <p:cNvPr id="7" name="Group 2"/>
          <p:cNvGrpSpPr>
            <a:grpSpLocks/>
          </p:cNvGrpSpPr>
          <p:nvPr userDrawn="1"/>
        </p:nvGrpSpPr>
        <p:grpSpPr bwMode="auto">
          <a:xfrm>
            <a:off x="248431" y="93926"/>
            <a:ext cx="10131299" cy="865318"/>
            <a:chOff x="240" y="228"/>
            <a:chExt cx="5768" cy="336"/>
          </a:xfrm>
        </p:grpSpPr>
        <p:sp>
          <p:nvSpPr>
            <p:cNvPr id="8" name="Rectangle 3"/>
            <p:cNvSpPr>
              <a:spLocks noChangeArrowheads="1"/>
            </p:cNvSpPr>
            <p:nvPr/>
          </p:nvSpPr>
          <p:spPr bwMode="auto">
            <a:xfrm>
              <a:off x="248" y="228"/>
              <a:ext cx="5760" cy="336"/>
            </a:xfrm>
            <a:prstGeom prst="rect">
              <a:avLst/>
            </a:prstGeom>
            <a:gradFill rotWithShape="0">
              <a:gsLst>
                <a:gs pos="0">
                  <a:schemeClr val="bg1"/>
                </a:gs>
                <a:gs pos="100000">
                  <a:srgbClr val="99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dirty="0"/>
            </a:p>
          </p:txBody>
        </p:sp>
        <p:sp>
          <p:nvSpPr>
            <p:cNvPr id="9" name="Line 4"/>
            <p:cNvSpPr>
              <a:spLocks noChangeShapeType="1"/>
            </p:cNvSpPr>
            <p:nvPr/>
          </p:nvSpPr>
          <p:spPr bwMode="auto">
            <a:xfrm>
              <a:off x="243" y="564"/>
              <a:ext cx="5757"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400"/>
            </a:p>
          </p:txBody>
        </p:sp>
        <p:sp>
          <p:nvSpPr>
            <p:cNvPr id="10" name="Rectangle 5"/>
            <p:cNvSpPr>
              <a:spLocks noChangeArrowheads="1"/>
            </p:cNvSpPr>
            <p:nvPr/>
          </p:nvSpPr>
          <p:spPr bwMode="auto">
            <a:xfrm>
              <a:off x="240" y="228"/>
              <a:ext cx="48" cy="33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gr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3522952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2021/2/25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23480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E08DC06-71B5-4D82-9EC9-2CDCDFC7E949}" type="datetime1">
              <a:rPr kumimoji="1" lang="ja-JP" altLang="en-US" smtClean="0"/>
              <a:t>2021/2/25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597332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E955005-761B-4B23-9C6F-D86728326A39}" type="datetime1">
              <a:rPr kumimoji="1" lang="ja-JP" altLang="en-US" smtClean="0"/>
              <a:t>2021/2/25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9506471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9442547" cy="1325563"/>
          </a:xfrm>
        </p:spPr>
        <p:txBody>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5D497FD-40DA-48BD-8DD0-EB755C7D6238}" type="datetime1">
              <a:rPr kumimoji="1" lang="ja-JP" altLang="en-US" smtClean="0"/>
              <a:t>2021/2/25</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56210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5101842-F394-43EE-B2A2-4C5CD8EF8ECB}" type="datetime1">
              <a:rPr kumimoji="1" lang="ja-JP" altLang="en-US" smtClean="0"/>
              <a:t>2021/2/25</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515598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9F0FA9D-8531-4AA2-9DAB-F3E4DE0A77C4}" type="datetime1">
              <a:rPr kumimoji="1" lang="ja-JP" altLang="en-US" smtClean="0"/>
              <a:t>2021/2/25</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6222390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1819469"/>
            <a:ext cx="6172200" cy="40415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CBB3051-103A-431A-A155-BC03D46EAC2E}" type="datetime1">
              <a:rPr kumimoji="1" lang="ja-JP" altLang="en-US" smtClean="0"/>
              <a:t>2021/2/25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706436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980694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382E3-DAC9-4085-B802-61A979310D0F}" type="datetime1">
              <a:rPr kumimoji="1" lang="ja-JP" altLang="en-US" smtClean="0"/>
              <a:t>2021/2/25</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3425890" cy="365125"/>
          </a:xfrm>
          <a:prstGeom prst="rect">
            <a:avLst/>
          </a:prstGeom>
        </p:spPr>
        <p:txBody>
          <a:bodyPr vert="horz" lIns="91440" tIns="45720" rIns="91440" bIns="45720" rtlCol="0" anchor="ctr"/>
          <a:lstStyle>
            <a:lvl1pPr algn="r">
              <a:defRPr sz="2000">
                <a:solidFill>
                  <a:schemeClr val="tx1">
                    <a:tint val="75000"/>
                  </a:schemeClr>
                </a:solidFill>
                <a:latin typeface="Segoe Condensed" panose="020B0606040200020203" pitchFamily="34" charset="0"/>
                <a:cs typeface="Segoe UI Light" panose="020B0502040204020203" pitchFamily="34" charset="0"/>
              </a:defRPr>
            </a:lvl1pPr>
          </a:lstStyle>
          <a:p>
            <a:fld id="{63DCA85F-F225-44A4-AEA8-9083CAE61796}" type="slidenum">
              <a:rPr lang="ja-JP" altLang="en-US" smtClean="0"/>
              <a:pPr/>
              <a:t>‹#›</a:t>
            </a:fld>
            <a:endParaRPr lang="ja-JP" altLang="en-US" dirty="0"/>
          </a:p>
        </p:txBody>
      </p:sp>
      <p:sp>
        <p:nvSpPr>
          <p:cNvPr id="13" name="テキスト ボックス 12"/>
          <p:cNvSpPr txBox="1"/>
          <p:nvPr userDrawn="1"/>
        </p:nvSpPr>
        <p:spPr>
          <a:xfrm>
            <a:off x="0" y="6582103"/>
            <a:ext cx="1072055" cy="307777"/>
          </a:xfrm>
          <a:prstGeom prst="rect">
            <a:avLst/>
          </a:prstGeom>
          <a:noFill/>
        </p:spPr>
        <p:txBody>
          <a:bodyPr wrap="square" rtlCol="0">
            <a:spAutoFit/>
          </a:bodyPr>
          <a:lstStyle/>
          <a:p>
            <a:r>
              <a:rPr kumimoji="1" lang="en-US" altLang="ja-JP" sz="1400" dirty="0" smtClean="0">
                <a:solidFill>
                  <a:schemeClr val="bg2"/>
                </a:solidFill>
              </a:rPr>
              <a:t>DN</a:t>
            </a:r>
            <a:endParaRPr kumimoji="1" lang="ja-JP" altLang="en-US" sz="1400" dirty="0">
              <a:solidFill>
                <a:schemeClr val="bg2"/>
              </a:solidFill>
            </a:endParaRPr>
          </a:p>
        </p:txBody>
      </p:sp>
      <p:sp>
        <p:nvSpPr>
          <p:cNvPr id="14" name="テキスト ボックス 13"/>
          <p:cNvSpPr txBox="1"/>
          <p:nvPr userDrawn="1"/>
        </p:nvSpPr>
        <p:spPr>
          <a:xfrm>
            <a:off x="10691447" y="260597"/>
            <a:ext cx="1148862" cy="246221"/>
          </a:xfrm>
          <a:prstGeom prst="rect">
            <a:avLst/>
          </a:prstGeom>
          <a:noFill/>
        </p:spPr>
        <p:txBody>
          <a:bodyPr wrap="square" rtlCol="0">
            <a:spAutoFit/>
          </a:bodyPr>
          <a:lstStyle/>
          <a:p>
            <a:pPr algn="dist"/>
            <a:r>
              <a:rPr kumimoji="1" lang="ja-JP" altLang="en-US" sz="1000" b="1" dirty="0" smtClean="0"/>
              <a:t>特殊局</a:t>
            </a:r>
            <a:endParaRPr kumimoji="1" lang="en-US" altLang="ja-JP" sz="1000" b="1" dirty="0"/>
          </a:p>
        </p:txBody>
      </p:sp>
      <p:sp>
        <p:nvSpPr>
          <p:cNvPr id="11" name="テキスト ボックス 10"/>
          <p:cNvSpPr txBox="1"/>
          <p:nvPr userDrawn="1"/>
        </p:nvSpPr>
        <p:spPr>
          <a:xfrm>
            <a:off x="11052670" y="641681"/>
            <a:ext cx="1154460" cy="230832"/>
          </a:xfrm>
          <a:prstGeom prst="rect">
            <a:avLst/>
          </a:prstGeom>
          <a:noFill/>
        </p:spPr>
        <p:txBody>
          <a:bodyPr wrap="square" rtlCol="0">
            <a:spAutoFit/>
          </a:bodyPr>
          <a:lstStyle/>
          <a:p>
            <a:pPr algn="dist"/>
            <a:r>
              <a:rPr kumimoji="1" lang="ja-JP" altLang="en-US" sz="900" b="1" dirty="0" smtClean="0"/>
              <a:t>サイバー技術研究室 </a:t>
            </a:r>
            <a:endParaRPr kumimoji="1" lang="en-US" altLang="ja-JP" sz="900" b="1" dirty="0"/>
          </a:p>
        </p:txBody>
      </p:sp>
      <p:pic>
        <p:nvPicPr>
          <p:cNvPr id="12" name="図 11"/>
          <p:cNvPicPr>
            <a:picLocks noChangeAspect="1"/>
          </p:cNvPicPr>
          <p:nvPr userDrawn="1"/>
        </p:nvPicPr>
        <p:blipFill>
          <a:blip r:embed="rId14"/>
          <a:stretch>
            <a:fillRect/>
          </a:stretch>
        </p:blipFill>
        <p:spPr>
          <a:xfrm>
            <a:off x="10754306" y="488150"/>
            <a:ext cx="1365298" cy="192683"/>
          </a:xfrm>
          <a:prstGeom prst="rect">
            <a:avLst/>
          </a:prstGeom>
        </p:spPr>
      </p:pic>
      <p:pic>
        <p:nvPicPr>
          <p:cNvPr id="34" name="Picture 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76521" y="48556"/>
            <a:ext cx="1358713" cy="30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図 34"/>
          <p:cNvPicPr>
            <a:picLocks noChangeAspect="1"/>
          </p:cNvPicPr>
          <p:nvPr userDrawn="1"/>
        </p:nvPicPr>
        <p:blipFill>
          <a:blip r:embed="rId16"/>
          <a:stretch>
            <a:fillRect/>
          </a:stretch>
        </p:blipFill>
        <p:spPr>
          <a:xfrm>
            <a:off x="797" y="6176963"/>
            <a:ext cx="572405" cy="681037"/>
          </a:xfrm>
          <a:prstGeom prst="rect">
            <a:avLst/>
          </a:prstGeom>
        </p:spPr>
      </p:pic>
    </p:spTree>
    <p:extLst>
      <p:ext uri="{BB962C8B-B14F-4D97-AF65-F5344CB8AC3E}">
        <p14:creationId xmlns:p14="http://schemas.microsoft.com/office/powerpoint/2010/main" val="343984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PA-CyberLab/IPA-DN-Ultra/"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8.xml"/><Relationship Id="rId4" Type="http://schemas.openxmlformats.org/officeDocument/2006/relationships/image" Target="../media/image47.WMF"/></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169" y="51913"/>
            <a:ext cx="11972321" cy="2157684"/>
          </a:xfrm>
        </p:spPr>
        <p:txBody>
          <a:bodyPr anchor="ctr">
            <a:normAutofit fontScale="90000"/>
          </a:bodyPr>
          <a:lstStyle/>
          <a:p>
            <a:pPr>
              <a:lnSpc>
                <a:spcPct val="100000"/>
              </a:lnSpc>
            </a:pPr>
            <a:r>
              <a:rPr lang="en-US" altLang="ja-JP" sz="4800" b="1" dirty="0" smtClean="0">
                <a:latin typeface="+mn-ea"/>
              </a:rPr>
              <a:t>NTT</a:t>
            </a:r>
            <a:r>
              <a:rPr lang="ja-JP" altLang="en-US" sz="4800" b="1" dirty="0" smtClean="0">
                <a:latin typeface="+mn-ea"/>
              </a:rPr>
              <a:t>東日本 </a:t>
            </a:r>
            <a:r>
              <a:rPr lang="en-US" altLang="ja-JP" sz="4800" b="1" dirty="0" smtClean="0">
                <a:latin typeface="+mn-ea"/>
              </a:rPr>
              <a:t>– IPA</a:t>
            </a:r>
            <a:r>
              <a:rPr lang="ja-JP" altLang="en-US" sz="4800" b="1" dirty="0" smtClean="0">
                <a:latin typeface="+mn-ea"/>
              </a:rPr>
              <a:t> シン・テレワークシステム</a:t>
            </a:r>
            <a:br>
              <a:rPr lang="ja-JP" altLang="en-US" sz="4800" b="1" dirty="0" smtClean="0">
                <a:latin typeface="+mn-ea"/>
              </a:rPr>
            </a:br>
            <a:r>
              <a:rPr lang="en-US" altLang="ja-JP" sz="4800" b="1" dirty="0" smtClean="0">
                <a:latin typeface="+mn-ea"/>
              </a:rPr>
              <a:t>Doc001.</a:t>
            </a:r>
            <a:r>
              <a:rPr lang="ja-JP" altLang="en-US" sz="4800" b="1" dirty="0" smtClean="0">
                <a:latin typeface="+mn-ea"/>
              </a:rPr>
              <a:t/>
            </a:r>
            <a:br>
              <a:rPr lang="ja-JP" altLang="en-US" sz="4800" b="1" dirty="0" smtClean="0">
                <a:latin typeface="+mn-ea"/>
              </a:rPr>
            </a:br>
            <a:r>
              <a:rPr lang="ja-JP" altLang="en-US" sz="4800" b="1" dirty="0" smtClean="0">
                <a:latin typeface="+mn-ea"/>
              </a:rPr>
              <a:t>プライベート版 構築マニュアル </a:t>
            </a:r>
            <a:r>
              <a:rPr lang="en-US" altLang="ja-JP" sz="4800" b="1" dirty="0" smtClean="0">
                <a:latin typeface="+mn-ea"/>
              </a:rPr>
              <a:t>(</a:t>
            </a:r>
            <a:r>
              <a:rPr lang="ja-JP" altLang="en-US" sz="4800" b="1" dirty="0" smtClean="0">
                <a:latin typeface="+mn-ea"/>
              </a:rPr>
              <a:t>スタンドアロン版</a:t>
            </a:r>
            <a:r>
              <a:rPr lang="en-US" altLang="ja-JP" sz="4800" b="1" dirty="0" smtClean="0">
                <a:latin typeface="+mn-ea"/>
              </a:rPr>
              <a:t>)</a:t>
            </a:r>
            <a:endParaRPr kumimoji="1" lang="ja-JP" altLang="en-US" sz="4800"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1</a:t>
            </a:fld>
            <a:endParaRPr kumimoji="1" lang="ja-JP" altLang="en-US" dirty="0"/>
          </a:p>
        </p:txBody>
      </p:sp>
      <p:sp>
        <p:nvSpPr>
          <p:cNvPr id="10" name="正方形/長方形 9">
            <a:extLst>
              <a:ext uri="{FF2B5EF4-FFF2-40B4-BE49-F238E27FC236}">
                <a16:creationId xmlns:a16="http://schemas.microsoft.com/office/drawing/2014/main" id="{1972D522-B0A5-4E15-A7B5-E02E250570A9}"/>
              </a:ext>
            </a:extLst>
          </p:cNvPr>
          <p:cNvSpPr/>
          <p:nvPr/>
        </p:nvSpPr>
        <p:spPr>
          <a:xfrm>
            <a:off x="4174391" y="4382970"/>
            <a:ext cx="3771430" cy="584775"/>
          </a:xfrm>
          <a:prstGeom prst="rect">
            <a:avLst/>
          </a:prstGeom>
          <a:solidFill>
            <a:srgbClr val="FFC000"/>
          </a:solid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3200" b="1" dirty="0" smtClean="0">
                <a:latin typeface="Consolas" panose="020B0609020204030204" pitchFamily="49" charset="0"/>
              </a:rPr>
              <a:t>beta7preview12</a:t>
            </a:r>
            <a:endParaRPr lang="ja-JP" altLang="en-US" b="1" dirty="0">
              <a:latin typeface="Consolas" panose="020B0609020204030204" pitchFamily="49" charset="0"/>
            </a:endParaRPr>
          </a:p>
        </p:txBody>
      </p:sp>
      <p:pic>
        <p:nvPicPr>
          <p:cNvPr id="13" name="図 12"/>
          <p:cNvPicPr>
            <a:picLocks noChangeAspect="1"/>
          </p:cNvPicPr>
          <p:nvPr/>
        </p:nvPicPr>
        <p:blipFill>
          <a:blip r:embed="rId2"/>
          <a:stretch>
            <a:fillRect/>
          </a:stretch>
        </p:blipFill>
        <p:spPr>
          <a:xfrm>
            <a:off x="2826883" y="5491157"/>
            <a:ext cx="3084272" cy="1230318"/>
          </a:xfrm>
          <a:prstGeom prst="rect">
            <a:avLst/>
          </a:prstGeom>
        </p:spPr>
      </p:pic>
      <p:sp>
        <p:nvSpPr>
          <p:cNvPr id="12" name="テキスト ボックス 11"/>
          <p:cNvSpPr txBox="1"/>
          <p:nvPr/>
        </p:nvSpPr>
        <p:spPr>
          <a:xfrm>
            <a:off x="5967330" y="5947892"/>
            <a:ext cx="3505827" cy="615553"/>
          </a:xfrm>
          <a:prstGeom prst="rect">
            <a:avLst/>
          </a:prstGeom>
          <a:noFill/>
        </p:spPr>
        <p:txBody>
          <a:bodyPr wrap="square" rtlCol="0">
            <a:spAutoFit/>
          </a:bodyPr>
          <a:lstStyle/>
          <a:p>
            <a:pPr algn="dist"/>
            <a:r>
              <a:rPr kumimoji="1" lang="ja-JP" altLang="en-US" sz="1600" b="1" dirty="0" smtClean="0"/>
              <a:t>産業サイバーセキュリティセンター</a:t>
            </a:r>
          </a:p>
          <a:p>
            <a:pPr algn="dist"/>
            <a:r>
              <a:rPr kumimoji="1" lang="ja-JP" altLang="en-US" b="1" dirty="0" smtClean="0"/>
              <a:t>サイバー技術研究室 </a:t>
            </a:r>
            <a:endParaRPr kumimoji="1" lang="en-US" altLang="ja-JP" b="1" dirty="0"/>
          </a:p>
        </p:txBody>
      </p:sp>
      <p:pic>
        <p:nvPicPr>
          <p:cNvPr id="14" name="図 13"/>
          <p:cNvPicPr>
            <a:picLocks noChangeAspect="1"/>
          </p:cNvPicPr>
          <p:nvPr/>
        </p:nvPicPr>
        <p:blipFill>
          <a:blip r:embed="rId3"/>
          <a:stretch>
            <a:fillRect/>
          </a:stretch>
        </p:blipFill>
        <p:spPr>
          <a:xfrm>
            <a:off x="5989061" y="5491157"/>
            <a:ext cx="3282757" cy="463293"/>
          </a:xfrm>
          <a:prstGeom prst="rect">
            <a:avLst/>
          </a:prstGeom>
        </p:spPr>
      </p:pic>
      <p:sp>
        <p:nvSpPr>
          <p:cNvPr id="3" name="テキスト ボックス 2"/>
          <p:cNvSpPr txBox="1"/>
          <p:nvPr/>
        </p:nvSpPr>
        <p:spPr>
          <a:xfrm>
            <a:off x="2598290" y="4413748"/>
            <a:ext cx="1674164" cy="523220"/>
          </a:xfrm>
          <a:prstGeom prst="rect">
            <a:avLst/>
          </a:prstGeom>
          <a:noFill/>
        </p:spPr>
        <p:txBody>
          <a:bodyPr wrap="square" rtlCol="0">
            <a:spAutoFit/>
          </a:bodyPr>
          <a:lstStyle/>
          <a:p>
            <a:r>
              <a:rPr kumimoji="1" lang="ja-JP" altLang="en-US" sz="2800" dirty="0" smtClean="0"/>
              <a:t>バージョン</a:t>
            </a:r>
            <a:r>
              <a:rPr kumimoji="1" lang="en-US" altLang="ja-JP" sz="2800" dirty="0" smtClean="0"/>
              <a:t>:</a:t>
            </a:r>
            <a:endParaRPr kumimoji="1" lang="ja-JP" altLang="en-US" sz="2800" dirty="0"/>
          </a:p>
        </p:txBody>
      </p:sp>
      <p:sp>
        <p:nvSpPr>
          <p:cNvPr id="16" name="テキスト ボックス 15"/>
          <p:cNvSpPr txBox="1"/>
          <p:nvPr/>
        </p:nvSpPr>
        <p:spPr>
          <a:xfrm>
            <a:off x="3217057" y="4987925"/>
            <a:ext cx="4350391" cy="523220"/>
          </a:xfrm>
          <a:prstGeom prst="rect">
            <a:avLst/>
          </a:prstGeom>
          <a:noFill/>
        </p:spPr>
        <p:txBody>
          <a:bodyPr wrap="square" rtlCol="0">
            <a:spAutoFit/>
          </a:bodyPr>
          <a:lstStyle/>
          <a:p>
            <a:r>
              <a:rPr kumimoji="1" lang="ja-JP" altLang="en-US" sz="2800" dirty="0" smtClean="0"/>
              <a:t>日付</a:t>
            </a:r>
            <a:r>
              <a:rPr kumimoji="1" lang="en-US" altLang="ja-JP" sz="2800" dirty="0" smtClean="0"/>
              <a:t>:</a:t>
            </a:r>
            <a:r>
              <a:rPr kumimoji="1" lang="ja-JP" altLang="en-US" sz="2800" b="1" dirty="0" smtClean="0"/>
              <a:t>   </a:t>
            </a:r>
            <a:r>
              <a:rPr kumimoji="1" lang="en-US" altLang="ja-JP" sz="2800" b="1" dirty="0" smtClean="0"/>
              <a:t>2021/02/25  </a:t>
            </a:r>
            <a:r>
              <a:rPr kumimoji="1" lang="en-US" altLang="ja-JP" sz="2800" b="1" dirty="0" smtClean="0"/>
              <a:t>(</a:t>
            </a:r>
            <a:r>
              <a:rPr kumimoji="1" lang="ja-JP" altLang="en-US" sz="2800" b="1" dirty="0" smtClean="0"/>
              <a:t>登</a:t>
            </a:r>
            <a:r>
              <a:rPr kumimoji="1" lang="en-US" altLang="ja-JP" sz="2800" b="1" dirty="0" smtClean="0"/>
              <a:t>)</a:t>
            </a:r>
            <a:endParaRPr kumimoji="1" lang="ja-JP" altLang="en-US" sz="2800" b="1" dirty="0"/>
          </a:p>
        </p:txBody>
      </p:sp>
      <p:pic>
        <p:nvPicPr>
          <p:cNvPr id="17" name="図 16"/>
          <p:cNvPicPr>
            <a:picLocks noChangeAspect="1"/>
          </p:cNvPicPr>
          <p:nvPr/>
        </p:nvPicPr>
        <p:blipFill>
          <a:blip r:embed="rId4"/>
          <a:stretch>
            <a:fillRect/>
          </a:stretch>
        </p:blipFill>
        <p:spPr>
          <a:xfrm>
            <a:off x="3735481" y="2201663"/>
            <a:ext cx="4898767" cy="2063117"/>
          </a:xfrm>
          <a:prstGeom prst="rect">
            <a:avLst/>
          </a:prstGeom>
        </p:spPr>
      </p:pic>
      <p:sp>
        <p:nvSpPr>
          <p:cNvPr id="5" name="角丸四角形 4"/>
          <p:cNvSpPr/>
          <p:nvPr/>
        </p:nvSpPr>
        <p:spPr>
          <a:xfrm>
            <a:off x="9697487" y="2389390"/>
            <a:ext cx="2213361" cy="92228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未公開・</a:t>
            </a:r>
            <a:endParaRPr kumimoji="1" lang="en-US" altLang="ja-JP" sz="2400" b="1" dirty="0" smtClean="0"/>
          </a:p>
          <a:p>
            <a:pPr algn="ctr"/>
            <a:r>
              <a:rPr kumimoji="1" lang="ja-JP" altLang="en-US" sz="2400" b="1" dirty="0" smtClean="0"/>
              <a:t>内部利用のみ</a:t>
            </a:r>
            <a:endParaRPr kumimoji="1" lang="ja-JP" altLang="en-US" sz="2400" b="1" dirty="0"/>
          </a:p>
        </p:txBody>
      </p:sp>
    </p:spTree>
    <p:extLst>
      <p:ext uri="{BB962C8B-B14F-4D97-AF65-F5344CB8AC3E}">
        <p14:creationId xmlns:p14="http://schemas.microsoft.com/office/powerpoint/2010/main" val="307289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14555"/>
          </a:xfrm>
        </p:spPr>
        <p:txBody>
          <a:bodyPr>
            <a:normAutofit fontScale="77500" lnSpcReduction="20000"/>
          </a:bodyPr>
          <a:lstStyle/>
          <a:p>
            <a:r>
              <a:rPr kumimoji="1" lang="ja-JP" altLang="en-US" dirty="0" smtClean="0"/>
              <a:t>以下、</a:t>
            </a:r>
            <a:r>
              <a:rPr kumimoji="1" lang="en-US" altLang="ja-JP" dirty="0" smtClean="0"/>
              <a:t>AWS </a:t>
            </a:r>
            <a:r>
              <a:rPr kumimoji="1" lang="ja-JP" altLang="en-US" dirty="0" smtClean="0"/>
              <a:t>の無料枠を活用して </a:t>
            </a:r>
            <a:r>
              <a:rPr kumimoji="1" lang="en-US" altLang="ja-JP" dirty="0" smtClean="0"/>
              <a:t>Ubuntu Linux </a:t>
            </a:r>
            <a:r>
              <a:rPr kumimoji="1" lang="ja-JP" altLang="en-US" dirty="0" smtClean="0"/>
              <a:t>サーバーを起動する。</a:t>
            </a:r>
            <a:endParaRPr lang="en-US" altLang="ja-JP" dirty="0"/>
          </a:p>
          <a:p>
            <a:pPr lvl="1"/>
            <a:r>
              <a:rPr kumimoji="1" lang="en-US" altLang="ja-JP" dirty="0" smtClean="0"/>
              <a:t>AWS </a:t>
            </a:r>
            <a:r>
              <a:rPr kumimoji="1" lang="ja-JP" altLang="en-US" dirty="0" smtClean="0"/>
              <a:t>のアカウントは、個人でもクレジットカードがあれば即時に取得可能。</a:t>
            </a:r>
            <a:endParaRPr kumimoji="1" lang="en-US" altLang="ja-JP" dirty="0" smtClean="0"/>
          </a:p>
          <a:p>
            <a:pPr lvl="1"/>
            <a:r>
              <a:rPr kumimoji="1" lang="ja-JP" altLang="en-US" dirty="0" smtClean="0"/>
              <a:t>無料枠の詳細は、</a:t>
            </a:r>
            <a:r>
              <a:rPr kumimoji="1" lang="en-US" altLang="ja-JP" dirty="0" smtClean="0"/>
              <a:t>AWS </a:t>
            </a:r>
            <a:r>
              <a:rPr kumimoji="1" lang="ja-JP" altLang="en-US" dirty="0" smtClean="0"/>
              <a:t>の </a:t>
            </a:r>
            <a:r>
              <a:rPr kumimoji="1" lang="en-US" altLang="ja-JP" dirty="0" smtClean="0"/>
              <a:t>Web </a:t>
            </a:r>
            <a:r>
              <a:rPr kumimoji="1" lang="ja-JP" altLang="en-US" dirty="0" smtClean="0"/>
              <a:t>サイトを参照。</a:t>
            </a:r>
            <a:endParaRPr kumimoji="1" lang="en-US" altLang="ja-JP" dirty="0" smtClean="0"/>
          </a:p>
          <a:p>
            <a:pPr lvl="1"/>
            <a:r>
              <a:rPr lang="en-US" altLang="ja-JP" dirty="0" smtClean="0"/>
              <a:t>CPU </a:t>
            </a:r>
            <a:r>
              <a:rPr lang="ja-JP" altLang="en-US" dirty="0" smtClean="0"/>
              <a:t>時間は無料であるが、パケット通信料は発生する。短時間の実験的利用で、数十円程度課金されると考えられるが、自己責任で行なうこと。</a:t>
            </a:r>
            <a:endParaRPr lang="en-US" altLang="ja-JP" dirty="0" smtClean="0"/>
          </a:p>
          <a:p>
            <a:pPr lvl="1"/>
            <a:r>
              <a:rPr kumimoji="1" lang="en-US" altLang="ja-JP" dirty="0" smtClean="0"/>
              <a:t>AWS </a:t>
            </a:r>
            <a:r>
              <a:rPr kumimoji="1" lang="ja-JP" altLang="en-US" dirty="0" smtClean="0"/>
              <a:t>で無料枠範囲外のホストを立ち上げる等すると課金されるので、十分注意する。</a:t>
            </a:r>
            <a:endParaRPr kumimoji="1" lang="en-US" altLang="ja-JP" dirty="0" smtClean="0"/>
          </a:p>
          <a:p>
            <a:pPr lvl="1"/>
            <a:r>
              <a:rPr kumimoji="1" lang="ja-JP" altLang="en-US" dirty="0" smtClean="0"/>
              <a:t>本実験専用に </a:t>
            </a:r>
            <a:r>
              <a:rPr kumimoji="1" lang="en-US" altLang="ja-JP" dirty="0" smtClean="0"/>
              <a:t>AWS </a:t>
            </a:r>
            <a:r>
              <a:rPr kumimoji="1" lang="ja-JP" altLang="en-US" dirty="0" smtClean="0"/>
              <a:t>アカウントを作成した場合、不要になったら、アカウントを削除することをお勧めする。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10</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3-2. AWS </a:t>
            </a:r>
            <a:r>
              <a:rPr kumimoji="1" lang="ja-JP" altLang="en-US" dirty="0" smtClean="0"/>
              <a:t>の </a:t>
            </a:r>
            <a:r>
              <a:rPr lang="en-US" altLang="ja-JP" dirty="0" smtClean="0"/>
              <a:t>Ubuntu Linux </a:t>
            </a:r>
            <a:r>
              <a:rPr lang="ja-JP" altLang="en-US" dirty="0" smtClean="0"/>
              <a:t>サーバーの起動</a:t>
            </a:r>
            <a:endParaRPr kumimoji="1" lang="ja-JP" altLang="en-US" dirty="0"/>
          </a:p>
        </p:txBody>
      </p:sp>
      <p:pic>
        <p:nvPicPr>
          <p:cNvPr id="5" name="図 4"/>
          <p:cNvPicPr>
            <a:picLocks noChangeAspect="1"/>
          </p:cNvPicPr>
          <p:nvPr/>
        </p:nvPicPr>
        <p:blipFill>
          <a:blip r:embed="rId2"/>
          <a:stretch>
            <a:fillRect/>
          </a:stretch>
        </p:blipFill>
        <p:spPr>
          <a:xfrm>
            <a:off x="3360191" y="3961235"/>
            <a:ext cx="4262437" cy="2640738"/>
          </a:xfrm>
          <a:prstGeom prst="rect">
            <a:avLst/>
          </a:prstGeom>
        </p:spPr>
      </p:pic>
      <p:sp>
        <p:nvSpPr>
          <p:cNvPr id="6" name="テキスト ボックス 5"/>
          <p:cNvSpPr txBox="1"/>
          <p:nvPr/>
        </p:nvSpPr>
        <p:spPr>
          <a:xfrm>
            <a:off x="229277" y="3182766"/>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AWS </a:t>
            </a:r>
            <a:r>
              <a:rPr kumimoji="1" lang="ja-JP" altLang="en-US" dirty="0" smtClean="0"/>
              <a:t>コンソール </a:t>
            </a:r>
            <a:r>
              <a:rPr lang="en-US" altLang="ja-JP" dirty="0"/>
              <a:t>https://console.aws.amazon.com</a:t>
            </a:r>
            <a:r>
              <a:rPr lang="en-US" altLang="ja-JP" dirty="0" smtClean="0"/>
              <a:t>/ </a:t>
            </a:r>
            <a:r>
              <a:rPr lang="ja-JP" altLang="en-US" dirty="0" smtClean="0"/>
              <a:t>へアクセス。初めての場合は、ユーザー登録。</a:t>
            </a:r>
            <a:r>
              <a:rPr lang="en-US" altLang="ja-JP" dirty="0" smtClean="0"/>
              <a:t>(</a:t>
            </a:r>
            <a:r>
              <a:rPr lang="ja-JP" altLang="en-US" dirty="0" smtClean="0"/>
              <a:t>クレジットカードが必要</a:t>
            </a:r>
            <a:r>
              <a:rPr lang="en-US" altLang="ja-JP" dirty="0" smtClean="0"/>
              <a:t>)</a:t>
            </a:r>
          </a:p>
          <a:p>
            <a:r>
              <a:rPr lang="en-US" altLang="ja-JP" dirty="0" smtClean="0"/>
              <a:t>2. </a:t>
            </a:r>
            <a:r>
              <a:rPr lang="ja-JP" altLang="en-US" dirty="0" smtClean="0"/>
              <a:t>「リージョン」を、「</a:t>
            </a:r>
            <a:r>
              <a:rPr lang="ja-JP" altLang="en-US" dirty="0"/>
              <a:t>アジアパシフィック </a:t>
            </a:r>
            <a:r>
              <a:rPr lang="en-US" altLang="ja-JP" dirty="0"/>
              <a:t>(</a:t>
            </a:r>
            <a:r>
              <a:rPr lang="ja-JP" altLang="en-US" dirty="0"/>
              <a:t>東京</a:t>
            </a:r>
            <a:r>
              <a:rPr lang="en-US" altLang="ja-JP" dirty="0"/>
              <a:t>) </a:t>
            </a:r>
            <a:r>
              <a:rPr lang="en-US" altLang="ja-JP" dirty="0" smtClean="0"/>
              <a:t>ap-northeast-1</a:t>
            </a:r>
            <a:r>
              <a:rPr lang="ja-JP" altLang="en-US" dirty="0" smtClean="0"/>
              <a:t>」に必ず切替える。</a:t>
            </a:r>
            <a:r>
              <a:rPr lang="en-US" altLang="ja-JP" dirty="0" smtClean="0"/>
              <a:t>(</a:t>
            </a:r>
            <a:r>
              <a:rPr lang="ja-JP" altLang="en-US" dirty="0" smtClean="0"/>
              <a:t>そうしないと、遅延が大きくなる。</a:t>
            </a:r>
            <a:r>
              <a:rPr lang="en-US" altLang="ja-JP" dirty="0"/>
              <a:t>)</a:t>
            </a:r>
            <a:endParaRPr lang="ja-JP" altLang="en-US" dirty="0" smtClean="0"/>
          </a:p>
        </p:txBody>
      </p:sp>
      <p:sp>
        <p:nvSpPr>
          <p:cNvPr id="7" name="正方形/長方形 6"/>
          <p:cNvSpPr/>
          <p:nvPr/>
        </p:nvSpPr>
        <p:spPr>
          <a:xfrm>
            <a:off x="5925916" y="5415453"/>
            <a:ext cx="1838602" cy="2286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318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11</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dirty="0"/>
          </a:p>
        </p:txBody>
      </p:sp>
      <p:sp>
        <p:nvSpPr>
          <p:cNvPr id="5" name="テキスト ボックス 4"/>
          <p:cNvSpPr txBox="1"/>
          <p:nvPr/>
        </p:nvSpPr>
        <p:spPr>
          <a:xfrm>
            <a:off x="332741" y="109383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a:t>
            </a:r>
            <a:r>
              <a:rPr lang="ja-JP" altLang="en-US" dirty="0"/>
              <a:t>キーペア」より、キーペアを作成する。ファイル形式は </a:t>
            </a:r>
            <a:r>
              <a:rPr lang="en-US" altLang="ja-JP" dirty="0" err="1"/>
              <a:t>pem</a:t>
            </a:r>
            <a:r>
              <a:rPr lang="en-US" altLang="ja-JP" dirty="0"/>
              <a:t> </a:t>
            </a:r>
            <a:r>
              <a:rPr lang="ja-JP" altLang="en-US" dirty="0"/>
              <a:t>形式がよい。</a:t>
            </a:r>
            <a:endParaRPr lang="ja-JP" altLang="en-US" dirty="0" smtClean="0"/>
          </a:p>
        </p:txBody>
      </p:sp>
      <p:pic>
        <p:nvPicPr>
          <p:cNvPr id="6" name="図 5"/>
          <p:cNvPicPr>
            <a:picLocks noChangeAspect="1"/>
          </p:cNvPicPr>
          <p:nvPr/>
        </p:nvPicPr>
        <p:blipFill>
          <a:blip r:embed="rId2"/>
          <a:stretch>
            <a:fillRect/>
          </a:stretch>
        </p:blipFill>
        <p:spPr>
          <a:xfrm>
            <a:off x="454081" y="1609126"/>
            <a:ext cx="4314990" cy="3000625"/>
          </a:xfrm>
          <a:prstGeom prst="rect">
            <a:avLst/>
          </a:prstGeom>
        </p:spPr>
      </p:pic>
      <p:sp>
        <p:nvSpPr>
          <p:cNvPr id="7" name="正方形/長方形 6"/>
          <p:cNvSpPr/>
          <p:nvPr/>
        </p:nvSpPr>
        <p:spPr>
          <a:xfrm>
            <a:off x="605053" y="2443653"/>
            <a:ext cx="3044663" cy="87498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2741" y="5074946"/>
            <a:ext cx="11444412" cy="369332"/>
          </a:xfrm>
          <a:prstGeom prst="rect">
            <a:avLst/>
          </a:prstGeom>
          <a:solidFill>
            <a:srgbClr val="FFFFCC"/>
          </a:solidFill>
          <a:ln w="19050">
            <a:solidFill>
              <a:schemeClr val="tx1"/>
            </a:solidFill>
          </a:ln>
        </p:spPr>
        <p:txBody>
          <a:bodyPr wrap="square" rtlCol="0">
            <a:spAutoFit/>
          </a:bodyPr>
          <a:lstStyle/>
          <a:p>
            <a:r>
              <a:rPr lang="en-US" altLang="ja-JP" dirty="0"/>
              <a:t>4. </a:t>
            </a:r>
            <a:r>
              <a:rPr lang="en-US" altLang="ja-JP" dirty="0" err="1"/>
              <a:t>pem</a:t>
            </a:r>
            <a:r>
              <a:rPr lang="en-US" altLang="ja-JP" dirty="0"/>
              <a:t> </a:t>
            </a:r>
            <a:r>
              <a:rPr lang="ja-JP" altLang="en-US" dirty="0"/>
              <a:t>ファイルが自動的に </a:t>
            </a:r>
            <a:r>
              <a:rPr lang="en-US" altLang="ja-JP" dirty="0"/>
              <a:t>Web </a:t>
            </a:r>
            <a:r>
              <a:rPr lang="ja-JP" altLang="en-US" dirty="0"/>
              <a:t>ブラウザでダウンロードされるので、どこか安全な</a:t>
            </a:r>
            <a:r>
              <a:rPr lang="ja-JP" altLang="en-US" dirty="0" smtClean="0"/>
              <a:t>場所 </a:t>
            </a:r>
            <a:r>
              <a:rPr lang="en-US" altLang="ja-JP" dirty="0" smtClean="0"/>
              <a:t>(</a:t>
            </a:r>
            <a:r>
              <a:rPr lang="ja-JP" altLang="en-US" dirty="0" smtClean="0"/>
              <a:t>デスクトップ等</a:t>
            </a:r>
            <a:r>
              <a:rPr lang="en-US" altLang="ja-JP" dirty="0" smtClean="0"/>
              <a:t>) </a:t>
            </a:r>
            <a:r>
              <a:rPr lang="ja-JP" altLang="en-US" dirty="0" err="1" smtClean="0"/>
              <a:t>に</a:t>
            </a:r>
            <a:r>
              <a:rPr lang="ja-JP" altLang="en-US" dirty="0" err="1"/>
              <a:t>保</a:t>
            </a:r>
            <a:r>
              <a:rPr lang="ja-JP" altLang="en-US" dirty="0"/>
              <a:t>存しておく。</a:t>
            </a:r>
            <a:endParaRPr lang="ja-JP" altLang="en-US" dirty="0" smtClean="0"/>
          </a:p>
        </p:txBody>
      </p:sp>
    </p:spTree>
    <p:extLst>
      <p:ext uri="{BB962C8B-B14F-4D97-AF65-F5344CB8AC3E}">
        <p14:creationId xmlns:p14="http://schemas.microsoft.com/office/powerpoint/2010/main" val="113493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748698" y="2017165"/>
            <a:ext cx="8174368" cy="2709370"/>
          </a:xfrm>
          <a:prstGeom prst="rect">
            <a:avLst/>
          </a:prstGeom>
        </p:spPr>
      </p:pic>
      <p:sp>
        <p:nvSpPr>
          <p:cNvPr id="7" name="正方形/長方形 6"/>
          <p:cNvSpPr/>
          <p:nvPr/>
        </p:nvSpPr>
        <p:spPr>
          <a:xfrm>
            <a:off x="2922584" y="3745818"/>
            <a:ext cx="4810401" cy="86710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890642" y="3745818"/>
            <a:ext cx="867102" cy="57544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1093835"/>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5. </a:t>
            </a:r>
            <a:r>
              <a:rPr lang="ja-JP" altLang="en-US" dirty="0"/>
              <a:t>「サービス </a:t>
            </a:r>
            <a:r>
              <a:rPr lang="en-US" altLang="ja-JP" dirty="0"/>
              <a:t>-&gt; EC2 -&gt; </a:t>
            </a:r>
            <a:r>
              <a:rPr lang="ja-JP" altLang="en-US" dirty="0"/>
              <a:t>インスタンス </a:t>
            </a:r>
            <a:r>
              <a:rPr lang="en-US" altLang="ja-JP" dirty="0"/>
              <a:t>-&gt; </a:t>
            </a:r>
            <a:r>
              <a:rPr lang="ja-JP" altLang="en-US" dirty="0"/>
              <a:t>インスタンス」 より、「インスタンスを起動」を実行する</a:t>
            </a:r>
            <a:r>
              <a:rPr lang="ja-JP" altLang="en-US" dirty="0" smtClean="0"/>
              <a:t>。</a:t>
            </a:r>
            <a:endParaRPr lang="en-US" altLang="ja-JP" dirty="0" smtClean="0"/>
          </a:p>
          <a:p>
            <a:r>
              <a:rPr lang="en-US" altLang="ja-JP" dirty="0" smtClean="0"/>
              <a:t>6. </a:t>
            </a:r>
            <a:r>
              <a:rPr lang="ja-JP" altLang="en-US" dirty="0"/>
              <a:t>「ステップ </a:t>
            </a:r>
            <a:r>
              <a:rPr lang="en-US" altLang="ja-JP" dirty="0"/>
              <a:t>1: Amazon </a:t>
            </a:r>
            <a:r>
              <a:rPr lang="ja-JP" altLang="en-US" dirty="0"/>
              <a:t>マシンイメージ </a:t>
            </a:r>
            <a:r>
              <a:rPr lang="en-US" altLang="ja-JP" dirty="0"/>
              <a:t>(AMI</a:t>
            </a:r>
            <a:r>
              <a:rPr lang="en-US" altLang="ja-JP" dirty="0" smtClean="0"/>
              <a:t>)</a:t>
            </a:r>
            <a:r>
              <a:rPr lang="ja-JP" altLang="en-US" dirty="0" smtClean="0"/>
              <a:t>」の検索ボックスで、</a:t>
            </a:r>
            <a:r>
              <a:rPr lang="en-US" altLang="ja-JP" dirty="0" smtClean="0"/>
              <a:t>”Ubuntu” </a:t>
            </a:r>
            <a:r>
              <a:rPr lang="ja-JP" altLang="en-US" dirty="0" smtClean="0"/>
              <a:t>と検索する。</a:t>
            </a:r>
            <a:endParaRPr lang="en-US" altLang="ja-JP" dirty="0" smtClean="0"/>
          </a:p>
          <a:p>
            <a:r>
              <a:rPr lang="en-US" altLang="ja-JP" dirty="0" smtClean="0"/>
              <a:t>7. </a:t>
            </a:r>
            <a:r>
              <a:rPr lang="ja-JP" altLang="en-US" dirty="0"/>
              <a:t>「</a:t>
            </a:r>
            <a:r>
              <a:rPr lang="en-US" altLang="ja-JP" dirty="0"/>
              <a:t>Ubuntu Server 18.04 LTS (HVM), SSD Volume Type</a:t>
            </a:r>
            <a:r>
              <a:rPr lang="ja-JP" altLang="en-US" dirty="0"/>
              <a:t>」の「</a:t>
            </a:r>
            <a:r>
              <a:rPr lang="en-US" altLang="ja-JP" dirty="0"/>
              <a:t>64 </a:t>
            </a:r>
            <a:r>
              <a:rPr lang="ja-JP" altLang="en-US" dirty="0"/>
              <a:t>ビット </a:t>
            </a:r>
            <a:r>
              <a:rPr lang="en-US" altLang="ja-JP" dirty="0"/>
              <a:t>(x86)</a:t>
            </a:r>
            <a:r>
              <a:rPr lang="ja-JP" altLang="en-US" dirty="0"/>
              <a:t>」を選択する。</a:t>
            </a:r>
            <a:endParaRPr lang="ja-JP" altLang="en-US" dirty="0" smtClean="0"/>
          </a:p>
        </p:txBody>
      </p:sp>
      <p:sp>
        <p:nvSpPr>
          <p:cNvPr id="9" name="テキスト ボックス 8"/>
          <p:cNvSpPr txBox="1"/>
          <p:nvPr/>
        </p:nvSpPr>
        <p:spPr>
          <a:xfrm>
            <a:off x="395803" y="483814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8. </a:t>
            </a:r>
            <a:r>
              <a:rPr lang="ja-JP" altLang="en-US" dirty="0"/>
              <a:t>「ステップ </a:t>
            </a:r>
            <a:r>
              <a:rPr lang="en-US" altLang="ja-JP" dirty="0"/>
              <a:t>2: </a:t>
            </a:r>
            <a:r>
              <a:rPr lang="ja-JP" altLang="en-US" dirty="0"/>
              <a:t>インスタンスタイプの選択」で「</a:t>
            </a:r>
            <a:r>
              <a:rPr lang="en-US" altLang="ja-JP" dirty="0"/>
              <a:t>t2.micro </a:t>
            </a:r>
            <a:r>
              <a:rPr lang="ja-JP" altLang="en-US" dirty="0"/>
              <a:t>無料利用枠の対象」を選択する。</a:t>
            </a:r>
            <a:endParaRPr lang="ja-JP" altLang="en-US" dirty="0" smtClean="0"/>
          </a:p>
        </p:txBody>
      </p:sp>
      <p:pic>
        <p:nvPicPr>
          <p:cNvPr id="10" name="図 9"/>
          <p:cNvPicPr>
            <a:picLocks noChangeAspect="1"/>
          </p:cNvPicPr>
          <p:nvPr/>
        </p:nvPicPr>
        <p:blipFill>
          <a:blip r:embed="rId3"/>
          <a:stretch>
            <a:fillRect/>
          </a:stretch>
        </p:blipFill>
        <p:spPr>
          <a:xfrm>
            <a:off x="878535" y="5373558"/>
            <a:ext cx="9300546" cy="1081630"/>
          </a:xfrm>
          <a:prstGeom prst="rect">
            <a:avLst/>
          </a:prstGeom>
        </p:spPr>
      </p:pic>
      <p:sp>
        <p:nvSpPr>
          <p:cNvPr id="11" name="正方形/長方形 10"/>
          <p:cNvSpPr/>
          <p:nvPr/>
        </p:nvSpPr>
        <p:spPr>
          <a:xfrm>
            <a:off x="874986" y="6016052"/>
            <a:ext cx="9348951" cy="45569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056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77562" y="1062304"/>
            <a:ext cx="11444412" cy="2031325"/>
          </a:xfrm>
          <a:prstGeom prst="rect">
            <a:avLst/>
          </a:prstGeom>
          <a:solidFill>
            <a:srgbClr val="FFFFCC"/>
          </a:solidFill>
          <a:ln w="19050">
            <a:solidFill>
              <a:schemeClr val="tx1"/>
            </a:solidFill>
          </a:ln>
        </p:spPr>
        <p:txBody>
          <a:bodyPr wrap="square" rtlCol="0">
            <a:spAutoFit/>
          </a:bodyPr>
          <a:lstStyle/>
          <a:p>
            <a:r>
              <a:rPr kumimoji="1" lang="en-US" altLang="ja-JP" dirty="0" smtClean="0"/>
              <a:t>9. </a:t>
            </a:r>
            <a:r>
              <a:rPr lang="ja-JP" altLang="en-US" dirty="0"/>
              <a:t>「ステップ </a:t>
            </a:r>
            <a:r>
              <a:rPr lang="en-US" altLang="ja-JP" dirty="0"/>
              <a:t>3: </a:t>
            </a:r>
            <a:r>
              <a:rPr lang="ja-JP" altLang="en-US" dirty="0"/>
              <a:t>インスタンスの詳細の設定」はデフォルトのままでよい</a:t>
            </a:r>
            <a:r>
              <a:rPr lang="ja-JP" altLang="en-US" dirty="0" smtClean="0"/>
              <a:t>。</a:t>
            </a:r>
            <a:endParaRPr lang="en-US" altLang="ja-JP" dirty="0" smtClean="0"/>
          </a:p>
          <a:p>
            <a:r>
              <a:rPr lang="en-US" altLang="ja-JP" dirty="0" smtClean="0"/>
              <a:t>10. </a:t>
            </a:r>
            <a:r>
              <a:rPr lang="ja-JP" altLang="en-US" dirty="0"/>
              <a:t>「ステップ </a:t>
            </a:r>
            <a:r>
              <a:rPr lang="en-US" altLang="ja-JP" dirty="0"/>
              <a:t>4: </a:t>
            </a:r>
            <a:r>
              <a:rPr lang="ja-JP" altLang="en-US" dirty="0"/>
              <a:t>ストレージの追加」はデフォルトのままでよい</a:t>
            </a:r>
            <a:r>
              <a:rPr lang="ja-JP" altLang="en-US" dirty="0" smtClean="0"/>
              <a:t>。</a:t>
            </a:r>
            <a:endParaRPr lang="en-US" altLang="ja-JP" dirty="0" smtClean="0"/>
          </a:p>
          <a:p>
            <a:r>
              <a:rPr lang="en-US" altLang="ja-JP" dirty="0" smtClean="0"/>
              <a:t>11. </a:t>
            </a:r>
            <a:r>
              <a:rPr lang="ja-JP" altLang="en-US" dirty="0"/>
              <a:t>「ステップ </a:t>
            </a:r>
            <a:r>
              <a:rPr lang="en-US" altLang="ja-JP" dirty="0"/>
              <a:t>5: </a:t>
            </a:r>
            <a:r>
              <a:rPr lang="ja-JP" altLang="en-US" dirty="0"/>
              <a:t>タグの追加」はデフォルトのままでよい</a:t>
            </a:r>
            <a:r>
              <a:rPr lang="ja-JP" altLang="en-US" dirty="0" smtClean="0"/>
              <a:t>。 </a:t>
            </a:r>
            <a:r>
              <a:rPr lang="en-US" altLang="ja-JP" dirty="0" smtClean="0"/>
              <a:t>(</a:t>
            </a:r>
            <a:r>
              <a:rPr lang="ja-JP" altLang="en-US" dirty="0" smtClean="0"/>
              <a:t>タグを付けてもよい。</a:t>
            </a:r>
            <a:r>
              <a:rPr lang="en-US" altLang="ja-JP" dirty="0" smtClean="0"/>
              <a:t>)</a:t>
            </a:r>
          </a:p>
          <a:p>
            <a:r>
              <a:rPr lang="en-US" altLang="ja-JP" dirty="0" smtClean="0"/>
              <a:t>12. </a:t>
            </a:r>
            <a:r>
              <a:rPr lang="ja-JP" altLang="en-US" b="1" dirty="0" smtClean="0">
                <a:solidFill>
                  <a:srgbClr val="FF0000"/>
                </a:solidFill>
              </a:rPr>
              <a:t>これが肝心。</a:t>
            </a:r>
            <a:r>
              <a:rPr lang="ja-JP" altLang="en-US" dirty="0" smtClean="0"/>
              <a:t>「</a:t>
            </a:r>
            <a:r>
              <a:rPr lang="ja-JP" altLang="en-US" dirty="0"/>
              <a:t>ステップ </a:t>
            </a:r>
            <a:r>
              <a:rPr lang="en-US" altLang="ja-JP" dirty="0"/>
              <a:t>6: </a:t>
            </a:r>
            <a:r>
              <a:rPr lang="ja-JP" altLang="en-US" dirty="0"/>
              <a:t>セキュリティグループの設定」で、新しいセキュリティグループを作成する</a:t>
            </a:r>
            <a:r>
              <a:rPr lang="ja-JP" altLang="en-US" dirty="0" smtClean="0"/>
              <a:t>。ルール</a:t>
            </a:r>
            <a:r>
              <a:rPr lang="ja-JP" altLang="en-US" dirty="0"/>
              <a:t>は、以下のようにする。</a:t>
            </a:r>
          </a:p>
          <a:p>
            <a:r>
              <a:rPr lang="ja-JP" altLang="en-US" dirty="0"/>
              <a:t>・ </a:t>
            </a:r>
            <a:r>
              <a:rPr lang="en-US" altLang="ja-JP" b="1" dirty="0">
                <a:solidFill>
                  <a:srgbClr val="0000FF"/>
                </a:solidFill>
              </a:rPr>
              <a:t>SSH (</a:t>
            </a:r>
            <a:r>
              <a:rPr lang="ja-JP" altLang="en-US" b="1" dirty="0">
                <a:solidFill>
                  <a:srgbClr val="0000FF"/>
                </a:solidFill>
              </a:rPr>
              <a:t>デフォルト</a:t>
            </a:r>
            <a:r>
              <a:rPr lang="en-US" altLang="ja-JP" b="1" dirty="0">
                <a:solidFill>
                  <a:srgbClr val="0000FF"/>
                </a:solidFill>
              </a:rPr>
              <a:t>) </a:t>
            </a:r>
            <a:r>
              <a:rPr lang="en-US" altLang="ja-JP" dirty="0"/>
              <a:t>※ </a:t>
            </a:r>
            <a:r>
              <a:rPr lang="ja-JP" altLang="en-US" dirty="0"/>
              <a:t>任意の場所から接続できるようにする</a:t>
            </a:r>
          </a:p>
          <a:p>
            <a:r>
              <a:rPr lang="ja-JP" altLang="en-US" dirty="0"/>
              <a:t>・ </a:t>
            </a:r>
            <a:r>
              <a:rPr lang="en-US" altLang="ja-JP" b="1" dirty="0">
                <a:solidFill>
                  <a:srgbClr val="0000FF"/>
                </a:solidFill>
              </a:rPr>
              <a:t>HTTPS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p>
          <a:p>
            <a:r>
              <a:rPr lang="ja-JP" altLang="en-US" dirty="0"/>
              <a:t>・ </a:t>
            </a:r>
            <a:r>
              <a:rPr lang="ja-JP" altLang="en-US" b="1" dirty="0">
                <a:solidFill>
                  <a:srgbClr val="0000FF"/>
                </a:solidFill>
              </a:rPr>
              <a:t>すべての </a:t>
            </a:r>
            <a:r>
              <a:rPr lang="en-US" altLang="ja-JP" b="1" dirty="0">
                <a:solidFill>
                  <a:srgbClr val="0000FF"/>
                </a:solidFill>
              </a:rPr>
              <a:t>ICMP - IPv4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endParaRPr lang="ja-JP" altLang="en-US" dirty="0" smtClean="0"/>
          </a:p>
        </p:txBody>
      </p:sp>
      <p:pic>
        <p:nvPicPr>
          <p:cNvPr id="6" name="図 5"/>
          <p:cNvPicPr>
            <a:picLocks noChangeAspect="1"/>
          </p:cNvPicPr>
          <p:nvPr/>
        </p:nvPicPr>
        <p:blipFill>
          <a:blip r:embed="rId2"/>
          <a:stretch>
            <a:fillRect/>
          </a:stretch>
        </p:blipFill>
        <p:spPr>
          <a:xfrm>
            <a:off x="1079040" y="3288134"/>
            <a:ext cx="9244505" cy="2391323"/>
          </a:xfrm>
          <a:prstGeom prst="rect">
            <a:avLst/>
          </a:prstGeom>
        </p:spPr>
      </p:pic>
      <p:sp>
        <p:nvSpPr>
          <p:cNvPr id="7" name="正方形/長方形 6"/>
          <p:cNvSpPr/>
          <p:nvPr/>
        </p:nvSpPr>
        <p:spPr>
          <a:xfrm>
            <a:off x="1125315" y="4494681"/>
            <a:ext cx="9208982" cy="82618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117432" y="5346019"/>
            <a:ext cx="876906" cy="3453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136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61796"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13. </a:t>
            </a:r>
            <a:r>
              <a:rPr lang="ja-JP" altLang="en-US" dirty="0"/>
              <a:t>「ステップ </a:t>
            </a:r>
            <a:r>
              <a:rPr lang="en-US" altLang="ja-JP" dirty="0"/>
              <a:t>7: </a:t>
            </a:r>
            <a:r>
              <a:rPr lang="ja-JP" altLang="en-US" dirty="0"/>
              <a:t>インスタンス作成の</a:t>
            </a:r>
            <a:r>
              <a:rPr lang="ja-JP" altLang="en-US" dirty="0" smtClean="0"/>
              <a:t>確認」 で、いよいよ、「</a:t>
            </a:r>
            <a:r>
              <a:rPr lang="ja-JP" altLang="en-US" dirty="0"/>
              <a:t>起動」をクリックする。先ほど作成したキーペアを選択して起動する。</a:t>
            </a:r>
            <a:endParaRPr lang="ja-JP" altLang="en-US" dirty="0" smtClean="0"/>
          </a:p>
        </p:txBody>
      </p:sp>
      <p:pic>
        <p:nvPicPr>
          <p:cNvPr id="6" name="図 5"/>
          <p:cNvPicPr>
            <a:picLocks noChangeAspect="1"/>
          </p:cNvPicPr>
          <p:nvPr/>
        </p:nvPicPr>
        <p:blipFill>
          <a:blip r:embed="rId2"/>
          <a:stretch>
            <a:fillRect/>
          </a:stretch>
        </p:blipFill>
        <p:spPr>
          <a:xfrm>
            <a:off x="669438" y="1431636"/>
            <a:ext cx="6401395" cy="3723621"/>
          </a:xfrm>
          <a:prstGeom prst="rect">
            <a:avLst/>
          </a:prstGeom>
        </p:spPr>
      </p:pic>
      <p:sp>
        <p:nvSpPr>
          <p:cNvPr id="7" name="正方形/長方形 6"/>
          <p:cNvSpPr/>
          <p:nvPr/>
        </p:nvSpPr>
        <p:spPr>
          <a:xfrm>
            <a:off x="6676696" y="4858342"/>
            <a:ext cx="465083"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stretch>
            <a:fillRect/>
          </a:stretch>
        </p:blipFill>
        <p:spPr>
          <a:xfrm>
            <a:off x="7639378" y="2596967"/>
            <a:ext cx="3822153" cy="2535750"/>
          </a:xfrm>
          <a:prstGeom prst="rect">
            <a:avLst/>
          </a:prstGeom>
        </p:spPr>
      </p:pic>
      <p:sp>
        <p:nvSpPr>
          <p:cNvPr id="9" name="正方形/長方形 8"/>
          <p:cNvSpPr/>
          <p:nvPr/>
        </p:nvSpPr>
        <p:spPr>
          <a:xfrm>
            <a:off x="7882758" y="3950667"/>
            <a:ext cx="3326524" cy="68317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0365826" y="4707412"/>
            <a:ext cx="867103" cy="28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57200" y="5228831"/>
            <a:ext cx="11335124"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14. AWS </a:t>
            </a:r>
            <a:r>
              <a:rPr kumimoji="1" lang="ja-JP" altLang="en-US" dirty="0" smtClean="0"/>
              <a:t>コンソールの「</a:t>
            </a:r>
            <a:r>
              <a:rPr lang="en-US" altLang="ja-JP" dirty="0" smtClean="0"/>
              <a:t>EC2</a:t>
            </a:r>
            <a:r>
              <a:rPr lang="ja-JP" altLang="en-US" dirty="0" smtClean="0"/>
              <a:t>」の「インスタント」で、</a:t>
            </a:r>
            <a:r>
              <a:rPr lang="en-US" altLang="ja-JP" dirty="0" smtClean="0"/>
              <a:t>13 </a:t>
            </a:r>
            <a:r>
              <a:rPr lang="ja-JP" altLang="en-US" dirty="0" smtClean="0"/>
              <a:t>で起動したインスタンスが</a:t>
            </a:r>
            <a:r>
              <a:rPr lang="ja-JP" altLang="en-US" b="1" dirty="0" smtClean="0">
                <a:solidFill>
                  <a:schemeClr val="accent6">
                    <a:lumMod val="75000"/>
                  </a:schemeClr>
                </a:solidFill>
              </a:rPr>
              <a:t>「実行中」</a:t>
            </a:r>
            <a:r>
              <a:rPr lang="ja-JP" altLang="en-US" dirty="0" smtClean="0"/>
              <a:t>になるまで待つ。</a:t>
            </a:r>
            <a:r>
              <a:rPr lang="en-US" altLang="ja-JP" dirty="0" smtClean="0"/>
              <a:t>(</a:t>
            </a:r>
            <a:r>
              <a:rPr lang="ja-JP" altLang="en-US" dirty="0" smtClean="0"/>
              <a:t>時々画面更新する</a:t>
            </a:r>
            <a:r>
              <a:rPr lang="en-US" altLang="ja-JP" dirty="0" smtClean="0"/>
              <a:t>)</a:t>
            </a:r>
          </a:p>
          <a:p>
            <a:r>
              <a:rPr lang="ja-JP" altLang="en-US" dirty="0" smtClean="0"/>
              <a:t>数分間で完了するはずである。</a:t>
            </a:r>
          </a:p>
        </p:txBody>
      </p:sp>
      <p:pic>
        <p:nvPicPr>
          <p:cNvPr id="12" name="図 11"/>
          <p:cNvPicPr>
            <a:picLocks noChangeAspect="1"/>
          </p:cNvPicPr>
          <p:nvPr/>
        </p:nvPicPr>
        <p:blipFill>
          <a:blip r:embed="rId4"/>
          <a:stretch>
            <a:fillRect/>
          </a:stretch>
        </p:blipFill>
        <p:spPr>
          <a:xfrm>
            <a:off x="1403951" y="5964478"/>
            <a:ext cx="9667875" cy="762000"/>
          </a:xfrm>
          <a:prstGeom prst="rect">
            <a:avLst/>
          </a:prstGeom>
        </p:spPr>
      </p:pic>
      <p:sp>
        <p:nvSpPr>
          <p:cNvPr id="13" name="正方形/長方形 12"/>
          <p:cNvSpPr/>
          <p:nvPr/>
        </p:nvSpPr>
        <p:spPr>
          <a:xfrm>
            <a:off x="5044965" y="6390454"/>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63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15</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816645"/>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15.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Elastic </a:t>
            </a:r>
            <a:r>
              <a:rPr lang="en-US" altLang="ja-JP" dirty="0" smtClean="0"/>
              <a:t>IP</a:t>
            </a:r>
            <a:r>
              <a:rPr lang="ja-JP" altLang="en-US" dirty="0"/>
              <a:t>」で</a:t>
            </a:r>
            <a:r>
              <a:rPr lang="ja-JP" altLang="en-US" dirty="0" smtClean="0"/>
              <a:t>、静的パブリック </a:t>
            </a:r>
            <a:r>
              <a:rPr lang="en-US" altLang="ja-JP" dirty="0"/>
              <a:t>IPv4 </a:t>
            </a:r>
            <a:r>
              <a:rPr lang="ja-JP" altLang="en-US" dirty="0"/>
              <a:t>アドレスを </a:t>
            </a:r>
            <a:r>
              <a:rPr lang="en-US" altLang="ja-JP" dirty="0"/>
              <a:t>1 </a:t>
            </a:r>
            <a:r>
              <a:rPr lang="ja-JP" altLang="en-US" dirty="0"/>
              <a:t>つ割当てを受ける</a:t>
            </a:r>
            <a:r>
              <a:rPr lang="ja-JP" altLang="en-US" dirty="0" smtClean="0"/>
              <a:t>。</a:t>
            </a:r>
            <a:endParaRPr lang="en-US" altLang="ja-JP" dirty="0" smtClean="0"/>
          </a:p>
          <a:p>
            <a:r>
              <a:rPr lang="en-US" altLang="ja-JP" dirty="0" smtClean="0"/>
              <a:t>IP </a:t>
            </a:r>
            <a:r>
              <a:rPr lang="ja-JP" altLang="en-US" dirty="0" smtClean="0"/>
              <a:t>アドレスの割当ては、即時に完了する。</a:t>
            </a:r>
          </a:p>
        </p:txBody>
      </p:sp>
      <p:pic>
        <p:nvPicPr>
          <p:cNvPr id="6" name="図 5"/>
          <p:cNvPicPr>
            <a:picLocks noChangeAspect="1"/>
          </p:cNvPicPr>
          <p:nvPr/>
        </p:nvPicPr>
        <p:blipFill>
          <a:blip r:embed="rId2"/>
          <a:stretch>
            <a:fillRect/>
          </a:stretch>
        </p:blipFill>
        <p:spPr>
          <a:xfrm>
            <a:off x="744265" y="1510081"/>
            <a:ext cx="3331122" cy="2723311"/>
          </a:xfrm>
          <a:prstGeom prst="rect">
            <a:avLst/>
          </a:prstGeom>
        </p:spPr>
      </p:pic>
      <p:sp>
        <p:nvSpPr>
          <p:cNvPr id="7" name="正方形/長方形 6"/>
          <p:cNvSpPr/>
          <p:nvPr/>
        </p:nvSpPr>
        <p:spPr>
          <a:xfrm>
            <a:off x="851337" y="2862468"/>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499945" y="4039462"/>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32741" y="4413923"/>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16. 15 </a:t>
            </a:r>
            <a:r>
              <a:rPr kumimoji="1" lang="ja-JP" altLang="en-US" dirty="0" smtClean="0"/>
              <a:t>で割当てられた静的パブリック </a:t>
            </a:r>
            <a:r>
              <a:rPr kumimoji="1" lang="en-US" altLang="ja-JP" dirty="0" smtClean="0"/>
              <a:t>IPv4 </a:t>
            </a:r>
            <a:r>
              <a:rPr kumimoji="1" lang="ja-JP" altLang="en-US" dirty="0" smtClean="0"/>
              <a:t>アドレスに</a:t>
            </a:r>
            <a:r>
              <a:rPr lang="ja-JP" altLang="en-US" dirty="0"/>
              <a:t>対して、「アクション」から「</a:t>
            </a:r>
            <a:r>
              <a:rPr lang="en-US" altLang="ja-JP" dirty="0"/>
              <a:t>Elastic IP </a:t>
            </a:r>
            <a:r>
              <a:rPr lang="ja-JP" altLang="en-US" dirty="0"/>
              <a:t>アドレスの関連付け」を</a:t>
            </a:r>
            <a:r>
              <a:rPr lang="ja-JP" altLang="en-US" dirty="0" smtClean="0"/>
              <a:t>クリックし、</a:t>
            </a:r>
            <a:r>
              <a:rPr lang="en-US" altLang="ja-JP" dirty="0" smtClean="0"/>
              <a:t>13 </a:t>
            </a:r>
            <a:r>
              <a:rPr lang="ja-JP" altLang="en-US" dirty="0" smtClean="0"/>
              <a:t>で作成した</a:t>
            </a:r>
            <a:r>
              <a:rPr lang="en-US" altLang="ja-JP" dirty="0"/>
              <a:t>EC2 </a:t>
            </a:r>
            <a:r>
              <a:rPr lang="ja-JP" altLang="en-US" dirty="0"/>
              <a:t>インスタンスに関連付ける</a:t>
            </a:r>
            <a:r>
              <a:rPr lang="ja-JP" altLang="en-US" dirty="0" smtClean="0"/>
              <a:t>。数秒後には工事が完了し、この </a:t>
            </a:r>
            <a:r>
              <a:rPr lang="en-US" altLang="ja-JP" dirty="0" smtClean="0"/>
              <a:t>IPv4 </a:t>
            </a:r>
            <a:r>
              <a:rPr lang="ja-JP" altLang="en-US" dirty="0" smtClean="0"/>
              <a:t>アドレス宛の通信が </a:t>
            </a:r>
            <a:r>
              <a:rPr lang="en-US" altLang="ja-JP" dirty="0" smtClean="0"/>
              <a:t>EC2 </a:t>
            </a:r>
            <a:r>
              <a:rPr lang="ja-JP" altLang="en-US" dirty="0" smtClean="0"/>
              <a:t>インスタンスにルーチングされるようになる。</a:t>
            </a:r>
            <a:endParaRPr lang="en-US" altLang="ja-JP" dirty="0" smtClean="0"/>
          </a:p>
        </p:txBody>
      </p:sp>
      <p:pic>
        <p:nvPicPr>
          <p:cNvPr id="12" name="図 11"/>
          <p:cNvPicPr>
            <a:picLocks noChangeAspect="1"/>
          </p:cNvPicPr>
          <p:nvPr/>
        </p:nvPicPr>
        <p:blipFill>
          <a:blip r:embed="rId3"/>
          <a:stretch>
            <a:fillRect/>
          </a:stretch>
        </p:blipFill>
        <p:spPr>
          <a:xfrm>
            <a:off x="1217885" y="5487932"/>
            <a:ext cx="3267405" cy="1317502"/>
          </a:xfrm>
          <a:prstGeom prst="rect">
            <a:avLst/>
          </a:prstGeom>
        </p:spPr>
      </p:pic>
      <p:sp>
        <p:nvSpPr>
          <p:cNvPr id="13" name="正方形/長方形 12"/>
          <p:cNvSpPr/>
          <p:nvPr/>
        </p:nvSpPr>
        <p:spPr>
          <a:xfrm>
            <a:off x="3886200" y="6601358"/>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785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16</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22382"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17. 16 </a:t>
            </a:r>
            <a:r>
              <a:rPr kumimoji="1" lang="ja-JP" altLang="en-US" dirty="0" smtClean="0"/>
              <a:t>で割当てられた </a:t>
            </a:r>
            <a:r>
              <a:rPr kumimoji="1" lang="en-US" altLang="ja-JP" dirty="0" smtClean="0"/>
              <a:t>Elastic IP </a:t>
            </a:r>
            <a:r>
              <a:rPr kumimoji="1" lang="ja-JP" altLang="en-US" dirty="0" smtClean="0"/>
              <a:t>アドレス宛に </a:t>
            </a:r>
            <a:r>
              <a:rPr kumimoji="1" lang="en-US" altLang="ja-JP" dirty="0" smtClean="0"/>
              <a:t>ping </a:t>
            </a:r>
            <a:r>
              <a:rPr kumimoji="1" lang="ja-JP" altLang="en-US" dirty="0" smtClean="0"/>
              <a:t>を打ってみて、応答があるかどうか確認する。</a:t>
            </a:r>
            <a:endParaRPr lang="en-US" altLang="ja-JP" dirty="0" smtClean="0"/>
          </a:p>
        </p:txBody>
      </p:sp>
      <p:pic>
        <p:nvPicPr>
          <p:cNvPr id="6" name="図 5"/>
          <p:cNvPicPr>
            <a:picLocks noChangeAspect="1"/>
          </p:cNvPicPr>
          <p:nvPr/>
        </p:nvPicPr>
        <p:blipFill>
          <a:blip r:embed="rId2"/>
          <a:stretch>
            <a:fillRect/>
          </a:stretch>
        </p:blipFill>
        <p:spPr>
          <a:xfrm>
            <a:off x="2045741" y="1285331"/>
            <a:ext cx="3598316" cy="2374019"/>
          </a:xfrm>
          <a:prstGeom prst="rect">
            <a:avLst/>
          </a:prstGeom>
        </p:spPr>
      </p:pic>
      <p:sp>
        <p:nvSpPr>
          <p:cNvPr id="7" name="正方形/長方形 6"/>
          <p:cNvSpPr/>
          <p:nvPr/>
        </p:nvSpPr>
        <p:spPr>
          <a:xfrm>
            <a:off x="2088931" y="1502372"/>
            <a:ext cx="2680138"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967248" y="1603339"/>
            <a:ext cx="3689131" cy="523220"/>
          </a:xfrm>
          <a:prstGeom prst="rect">
            <a:avLst/>
          </a:prstGeom>
          <a:noFill/>
        </p:spPr>
        <p:txBody>
          <a:bodyPr wrap="square" rtlCol="0">
            <a:spAutoFit/>
          </a:bodyPr>
          <a:lstStyle/>
          <a:p>
            <a:r>
              <a:rPr kumimoji="1" lang="en-US" altLang="ja-JP" sz="1400" dirty="0" smtClean="0">
                <a:solidFill>
                  <a:srgbClr val="FF0000"/>
                </a:solidFill>
              </a:rPr>
              <a:t>※ IP</a:t>
            </a:r>
            <a:r>
              <a:rPr kumimoji="1" lang="ja-JP" altLang="en-US" sz="1400" dirty="0" smtClean="0">
                <a:solidFill>
                  <a:srgbClr val="FF0000"/>
                </a:solidFill>
              </a:rPr>
              <a:t> アドレスは、サンプルである。</a:t>
            </a:r>
            <a:endParaRPr kumimoji="1" lang="en-US" altLang="ja-JP" sz="1400" dirty="0" smtClean="0">
              <a:solidFill>
                <a:srgbClr val="FF0000"/>
              </a:solidFill>
            </a:endParaRPr>
          </a:p>
          <a:p>
            <a:r>
              <a:rPr kumimoji="1" lang="ja-JP" altLang="en-US" sz="1400" dirty="0" smtClean="0">
                <a:solidFill>
                  <a:srgbClr val="FF0000"/>
                </a:solidFill>
              </a:rPr>
              <a:t>実際の構築中の </a:t>
            </a:r>
            <a:r>
              <a:rPr kumimoji="1" lang="en-US" altLang="ja-JP" sz="1400" dirty="0" smtClean="0">
                <a:solidFill>
                  <a:srgbClr val="FF0000"/>
                </a:solidFill>
              </a:rPr>
              <a:t>IP </a:t>
            </a:r>
            <a:r>
              <a:rPr kumimoji="1" lang="ja-JP" altLang="en-US" sz="1400" dirty="0" smtClean="0">
                <a:solidFill>
                  <a:srgbClr val="FF0000"/>
                </a:solidFill>
              </a:rPr>
              <a:t>アドレスに置換すること。</a:t>
            </a:r>
            <a:endParaRPr kumimoji="1" lang="ja-JP" altLang="en-US" sz="1400" dirty="0">
              <a:solidFill>
                <a:srgbClr val="FF0000"/>
              </a:solidFill>
            </a:endParaRPr>
          </a:p>
        </p:txBody>
      </p:sp>
      <p:sp>
        <p:nvSpPr>
          <p:cNvPr id="9" name="テキスト ボックス 8"/>
          <p:cNvSpPr txBox="1"/>
          <p:nvPr/>
        </p:nvSpPr>
        <p:spPr>
          <a:xfrm>
            <a:off x="222382" y="3767612"/>
            <a:ext cx="11444412"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18. </a:t>
            </a:r>
            <a:r>
              <a:rPr lang="ja-JP" altLang="en-US" dirty="0" smtClean="0"/>
              <a:t>任意の好きな </a:t>
            </a:r>
            <a:r>
              <a:rPr lang="en-US" altLang="ja-JP" dirty="0"/>
              <a:t>SSH </a:t>
            </a:r>
            <a:r>
              <a:rPr lang="ja-JP" altLang="en-US" dirty="0"/>
              <a:t>クライアント </a:t>
            </a:r>
            <a:r>
              <a:rPr lang="en-US" altLang="ja-JP" dirty="0"/>
              <a:t>(</a:t>
            </a:r>
            <a:r>
              <a:rPr lang="ja-JP" altLang="en-US" dirty="0"/>
              <a:t>例</a:t>
            </a:r>
            <a:r>
              <a:rPr lang="en-US" altLang="ja-JP" dirty="0"/>
              <a:t>: </a:t>
            </a:r>
            <a:r>
              <a:rPr lang="en-US" altLang="ja-JP" dirty="0" err="1"/>
              <a:t>Tera</a:t>
            </a:r>
            <a:r>
              <a:rPr lang="en-US" altLang="ja-JP" dirty="0"/>
              <a:t> Term) </a:t>
            </a:r>
            <a:r>
              <a:rPr lang="ja-JP" altLang="en-US" dirty="0" smtClean="0"/>
              <a:t>で、この </a:t>
            </a:r>
            <a:r>
              <a:rPr lang="en-US" altLang="ja-JP" dirty="0" smtClean="0"/>
              <a:t>IP </a:t>
            </a:r>
            <a:r>
              <a:rPr lang="ja-JP" altLang="en-US" dirty="0" smtClean="0"/>
              <a:t>アドレス宛に </a:t>
            </a:r>
            <a:r>
              <a:rPr lang="en-US" altLang="ja-JP" dirty="0" smtClean="0"/>
              <a:t>SSH </a:t>
            </a:r>
            <a:r>
              <a:rPr lang="ja-JP" altLang="en-US" dirty="0"/>
              <a:t>接続を行なう</a:t>
            </a:r>
            <a:r>
              <a:rPr lang="ja-JP" altLang="en-US" dirty="0" smtClean="0"/>
              <a:t>。</a:t>
            </a:r>
            <a:endParaRPr lang="en-US" altLang="ja-JP" dirty="0" smtClean="0"/>
          </a:p>
          <a:p>
            <a:r>
              <a:rPr lang="en-US" altLang="ja-JP" dirty="0" smtClean="0"/>
              <a:t>SSH </a:t>
            </a:r>
            <a:r>
              <a:rPr lang="ja-JP" altLang="en-US" dirty="0" smtClean="0"/>
              <a:t>のユーザー </a:t>
            </a:r>
            <a:r>
              <a:rPr lang="en-US" altLang="ja-JP" dirty="0" smtClean="0"/>
              <a:t>ID</a:t>
            </a:r>
            <a:r>
              <a:rPr lang="en-US" altLang="ja-JP" dirty="0"/>
              <a:t>: </a:t>
            </a:r>
            <a:r>
              <a:rPr lang="en-US" altLang="ja-JP" dirty="0" err="1" smtClean="0"/>
              <a:t>ubuntu</a:t>
            </a:r>
            <a:endParaRPr lang="en-US" altLang="ja-JP" dirty="0" smtClean="0"/>
          </a:p>
          <a:p>
            <a:r>
              <a:rPr lang="en-US" altLang="ja-JP" dirty="0" smtClean="0"/>
              <a:t>SSH </a:t>
            </a:r>
            <a:r>
              <a:rPr lang="ja-JP" altLang="en-US" dirty="0"/>
              <a:t>の認証方式は、秘密鍵とし、先ほど作成したキーペアの </a:t>
            </a:r>
            <a:r>
              <a:rPr lang="en-US" altLang="ja-JP" dirty="0" err="1"/>
              <a:t>pem</a:t>
            </a:r>
            <a:r>
              <a:rPr lang="en-US" altLang="ja-JP" dirty="0"/>
              <a:t> </a:t>
            </a:r>
            <a:r>
              <a:rPr lang="ja-JP" altLang="en-US" dirty="0"/>
              <a:t>ファイルを指定する</a:t>
            </a:r>
            <a:r>
              <a:rPr lang="ja-JP" altLang="en-US" dirty="0" smtClean="0"/>
              <a:t>。</a:t>
            </a:r>
            <a:endParaRPr lang="en-US" altLang="ja-JP" dirty="0" smtClean="0"/>
          </a:p>
          <a:p>
            <a:r>
              <a:rPr lang="en-US" altLang="ja-JP" dirty="0" err="1"/>
              <a:t>ubuntu</a:t>
            </a:r>
            <a:r>
              <a:rPr lang="en-US" altLang="ja-JP" dirty="0"/>
              <a:t> </a:t>
            </a:r>
            <a:r>
              <a:rPr lang="ja-JP" altLang="en-US" dirty="0"/>
              <a:t>というユーザーでログインできるはずである</a:t>
            </a:r>
            <a:r>
              <a:rPr lang="ja-JP" altLang="en-US" dirty="0" smtClean="0"/>
              <a:t>。</a:t>
            </a:r>
            <a:r>
              <a:rPr lang="en-US" altLang="ja-JP" dirty="0" smtClean="0"/>
              <a:t>(</a:t>
            </a:r>
            <a:r>
              <a:rPr lang="ja-JP" altLang="en-US" dirty="0" smtClean="0"/>
              <a:t>初回サーバー起動後は</a:t>
            </a:r>
            <a:r>
              <a:rPr lang="ja-JP" altLang="en-US" dirty="0"/>
              <a:t>、ログインできるまで</a:t>
            </a:r>
            <a:r>
              <a:rPr lang="ja-JP" altLang="en-US" dirty="0" smtClean="0"/>
              <a:t>数分かかる</a:t>
            </a:r>
            <a:r>
              <a:rPr lang="ja-JP" altLang="en-US" dirty="0"/>
              <a:t>ことがある。</a:t>
            </a:r>
            <a:r>
              <a:rPr lang="en-US" altLang="ja-JP" dirty="0"/>
              <a:t>)</a:t>
            </a:r>
            <a:endParaRPr lang="en-US" altLang="ja-JP" dirty="0" smtClean="0"/>
          </a:p>
        </p:txBody>
      </p:sp>
      <p:pic>
        <p:nvPicPr>
          <p:cNvPr id="10" name="図 9"/>
          <p:cNvPicPr>
            <a:picLocks noChangeAspect="1"/>
          </p:cNvPicPr>
          <p:nvPr/>
        </p:nvPicPr>
        <p:blipFill>
          <a:blip r:embed="rId3"/>
          <a:stretch>
            <a:fillRect/>
          </a:stretch>
        </p:blipFill>
        <p:spPr>
          <a:xfrm>
            <a:off x="5720993" y="5076203"/>
            <a:ext cx="2182047" cy="1609218"/>
          </a:xfrm>
          <a:prstGeom prst="rect">
            <a:avLst/>
          </a:prstGeom>
        </p:spPr>
      </p:pic>
      <p:pic>
        <p:nvPicPr>
          <p:cNvPr id="11" name="図 10"/>
          <p:cNvPicPr>
            <a:picLocks noChangeAspect="1"/>
          </p:cNvPicPr>
          <p:nvPr/>
        </p:nvPicPr>
        <p:blipFill>
          <a:blip r:embed="rId4"/>
          <a:stretch>
            <a:fillRect/>
          </a:stretch>
        </p:blipFill>
        <p:spPr>
          <a:xfrm>
            <a:off x="2455644" y="5076203"/>
            <a:ext cx="2557790" cy="1671584"/>
          </a:xfrm>
          <a:prstGeom prst="rect">
            <a:avLst/>
          </a:prstGeom>
        </p:spPr>
      </p:pic>
    </p:spTree>
    <p:extLst>
      <p:ext uri="{BB962C8B-B14F-4D97-AF65-F5344CB8AC3E}">
        <p14:creationId xmlns:p14="http://schemas.microsoft.com/office/powerpoint/2010/main" val="273937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3-3. </a:t>
            </a:r>
            <a:r>
              <a:rPr kumimoji="1" lang="ja-JP" altLang="en-US" dirty="0" smtClean="0"/>
              <a:t>中継ゲートウェイプログラムのビルドの実行</a:t>
            </a:r>
            <a:endParaRPr kumimoji="1" lang="ja-JP" altLang="en-US" dirty="0"/>
          </a:p>
        </p:txBody>
      </p:sp>
      <p:sp>
        <p:nvSpPr>
          <p:cNvPr id="5" name="テキスト ボックス 4"/>
          <p:cNvSpPr txBox="1"/>
          <p:nvPr/>
        </p:nvSpPr>
        <p:spPr>
          <a:xfrm>
            <a:off x="423373" y="1623848"/>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dirty="0"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apt-get -y update &amp;&amp; </a:t>
            </a:r>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apt-get -y install build-essential </a:t>
            </a:r>
            <a:r>
              <a:rPr lang="en-US" altLang="ja-JP" dirty="0" err="1">
                <a:solidFill>
                  <a:schemeClr val="bg1"/>
                </a:solidFill>
                <a:latin typeface="Consolas" panose="020B0609020204030204" pitchFamily="49" charset="0"/>
              </a:rPr>
              <a:t>libreadline</a:t>
            </a:r>
            <a:r>
              <a:rPr lang="en-US" altLang="ja-JP" dirty="0">
                <a:solidFill>
                  <a:schemeClr val="bg1"/>
                </a:solidFill>
                <a:latin typeface="Consolas" panose="020B0609020204030204" pitchFamily="49" charset="0"/>
              </a:rPr>
              <a:t>-dev</a:t>
            </a:r>
            <a:endParaRPr kumimoji="1" lang="ja-JP" altLang="en-US" dirty="0">
              <a:solidFill>
                <a:schemeClr val="bg1"/>
              </a:solidFill>
              <a:latin typeface="Consolas" panose="020B0609020204030204" pitchFamily="49" charset="0"/>
            </a:endParaRPr>
          </a:p>
        </p:txBody>
      </p:sp>
      <p:sp>
        <p:nvSpPr>
          <p:cNvPr id="6" name="テキスト ボックス 5"/>
          <p:cNvSpPr txBox="1"/>
          <p:nvPr/>
        </p:nvSpPr>
        <p:spPr>
          <a:xfrm>
            <a:off x="654580" y="2012954"/>
            <a:ext cx="11122573" cy="369332"/>
          </a:xfrm>
          <a:prstGeom prst="rect">
            <a:avLst/>
          </a:prstGeom>
          <a:noFill/>
        </p:spPr>
        <p:txBody>
          <a:bodyPr wrap="square" rtlCol="0">
            <a:spAutoFit/>
          </a:bodyPr>
          <a:lstStyle/>
          <a:p>
            <a:r>
              <a:rPr kumimoji="1" lang="ja-JP" altLang="en-US" dirty="0" smtClean="0"/>
              <a:t>うまくいけば、</a:t>
            </a:r>
            <a:r>
              <a:rPr kumimoji="1" lang="en-US" altLang="ja-JP" dirty="0" err="1" smtClean="0"/>
              <a:t>gcc</a:t>
            </a:r>
            <a:r>
              <a:rPr kumimoji="1" lang="en-US" altLang="ja-JP" dirty="0" smtClean="0"/>
              <a:t> </a:t>
            </a:r>
            <a:r>
              <a:rPr kumimoji="1" lang="ja-JP" altLang="en-US" dirty="0" smtClean="0"/>
              <a:t>等のコンパイラがインストールされる。</a:t>
            </a:r>
            <a:endParaRPr kumimoji="1" lang="ja-JP" altLang="en-US" dirty="0"/>
          </a:p>
        </p:txBody>
      </p:sp>
      <p:sp>
        <p:nvSpPr>
          <p:cNvPr id="7" name="テキスト ボックス 6"/>
          <p:cNvSpPr txBox="1"/>
          <p:nvPr/>
        </p:nvSpPr>
        <p:spPr>
          <a:xfrm>
            <a:off x="423373" y="2516296"/>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beta7preview12</a:t>
            </a:r>
            <a:endParaRPr kumimoji="1" lang="ja-JP" altLang="en-US" dirty="0">
              <a:solidFill>
                <a:schemeClr val="bg1"/>
              </a:solidFill>
              <a:latin typeface="Consolas" panose="020B0609020204030204" pitchFamily="49" charset="0"/>
            </a:endParaRPr>
          </a:p>
        </p:txBody>
      </p:sp>
      <p:sp>
        <p:nvSpPr>
          <p:cNvPr id="8" name="テキスト ボックス 7"/>
          <p:cNvSpPr txBox="1"/>
          <p:nvPr/>
        </p:nvSpPr>
        <p:spPr>
          <a:xfrm>
            <a:off x="654579" y="3182401"/>
            <a:ext cx="11122573" cy="369332"/>
          </a:xfrm>
          <a:prstGeom prst="rect">
            <a:avLst/>
          </a:prstGeom>
          <a:noFill/>
        </p:spPr>
        <p:txBody>
          <a:bodyPr wrap="square" rtlCol="0">
            <a:spAutoFit/>
          </a:bodyPr>
          <a:lstStyle/>
          <a:p>
            <a:r>
              <a:rPr kumimoji="1" lang="ja-JP" altLang="en-US" dirty="0" smtClean="0"/>
              <a:t>改行は削除して、</a:t>
            </a:r>
            <a:r>
              <a:rPr kumimoji="1" lang="en-US" altLang="ja-JP" dirty="0" smtClean="0"/>
              <a:t>1 </a:t>
            </a:r>
            <a:r>
              <a:rPr kumimoji="1" lang="ja-JP" altLang="en-US" dirty="0" smtClean="0"/>
              <a:t>行に続けて入力すること。うまくいけば、中継ゲートウェイのソースコードがダウンロードされる。</a:t>
            </a:r>
            <a:endParaRPr kumimoji="1" lang="ja-JP" altLang="en-US" dirty="0"/>
          </a:p>
        </p:txBody>
      </p:sp>
      <p:sp>
        <p:nvSpPr>
          <p:cNvPr id="9" name="テキスト ボックス 8"/>
          <p:cNvSpPr txBox="1"/>
          <p:nvPr/>
        </p:nvSpPr>
        <p:spPr>
          <a:xfrm>
            <a:off x="423373" y="3708869"/>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cd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 ; make -j 8</a:t>
            </a:r>
            <a:endParaRPr kumimoji="1" lang="ja-JP" altLang="en-US" dirty="0">
              <a:solidFill>
                <a:schemeClr val="bg1"/>
              </a:solidFill>
              <a:latin typeface="Consolas" panose="020B0609020204030204" pitchFamily="49" charset="0"/>
            </a:endParaRPr>
          </a:p>
        </p:txBody>
      </p:sp>
      <p:sp>
        <p:nvSpPr>
          <p:cNvPr id="10" name="テキスト ボックス 9"/>
          <p:cNvSpPr txBox="1"/>
          <p:nvPr/>
        </p:nvSpPr>
        <p:spPr>
          <a:xfrm>
            <a:off x="654579" y="4152632"/>
            <a:ext cx="11122573" cy="369332"/>
          </a:xfrm>
          <a:prstGeom prst="rect">
            <a:avLst/>
          </a:prstGeom>
          <a:noFill/>
        </p:spPr>
        <p:txBody>
          <a:bodyPr wrap="square" rtlCol="0">
            <a:spAutoFit/>
          </a:bodyPr>
          <a:lstStyle/>
          <a:p>
            <a:r>
              <a:rPr kumimoji="1" lang="ja-JP" altLang="en-US" dirty="0" smtClean="0"/>
              <a:t>ダウンロードした中継ゲートウェイのソースコードをビルドする。</a:t>
            </a:r>
            <a:endParaRPr kumimoji="1" lang="ja-JP" altLang="en-US" dirty="0"/>
          </a:p>
        </p:txBody>
      </p:sp>
      <p:sp>
        <p:nvSpPr>
          <p:cNvPr id="11" name="テキスト ボックス 10"/>
          <p:cNvSpPr txBox="1"/>
          <p:nvPr/>
        </p:nvSpPr>
        <p:spPr>
          <a:xfrm>
            <a:off x="423372" y="4627681"/>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endParaRPr kumimoji="1" lang="ja-JP" altLang="en-US" dirty="0">
              <a:solidFill>
                <a:schemeClr val="bg1"/>
              </a:solidFill>
              <a:latin typeface="Consolas" panose="020B0609020204030204" pitchFamily="49" charset="0"/>
            </a:endParaRPr>
          </a:p>
        </p:txBody>
      </p:sp>
      <p:sp>
        <p:nvSpPr>
          <p:cNvPr id="12" name="テキスト ボックス 11"/>
          <p:cNvSpPr txBox="1"/>
          <p:nvPr/>
        </p:nvSpPr>
        <p:spPr>
          <a:xfrm>
            <a:off x="654579" y="5016787"/>
            <a:ext cx="11122573" cy="1477328"/>
          </a:xfrm>
          <a:prstGeom prst="rect">
            <a:avLst/>
          </a:prstGeom>
          <a:noFill/>
        </p:spPr>
        <p:txBody>
          <a:bodyPr wrap="square" rtlCol="0">
            <a:spAutoFit/>
          </a:bodyPr>
          <a:lstStyle/>
          <a:p>
            <a:r>
              <a:rPr kumimoji="1" lang="ja-JP" altLang="en-US" dirty="0" smtClean="0"/>
              <a:t>ビルドが完了し、バイナリプログラム「</a:t>
            </a:r>
            <a:r>
              <a:rPr kumimoji="1" lang="en-US" altLang="ja-JP" dirty="0" err="1" smtClean="0"/>
              <a:t>thingate</a:t>
            </a:r>
            <a:r>
              <a:rPr kumimoji="1" lang="ja-JP" altLang="en-US" dirty="0" smtClean="0"/>
              <a:t>」が正しく動作することを確認する。以下のように表示される。</a:t>
            </a:r>
            <a:endParaRPr kumimoji="1" lang="en-US" altLang="ja-JP" dirty="0" smtClean="0"/>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program</a:t>
            </a:r>
          </a:p>
          <a:p>
            <a:r>
              <a:rPr lang="en-US" altLang="ja-JP" sz="1200" dirty="0">
                <a:solidFill>
                  <a:srgbClr val="0000FF"/>
                </a:solidFill>
                <a:latin typeface="Consolas" panose="020B0609020204030204" pitchFamily="49" charset="0"/>
              </a:rPr>
              <a:t>Copyright (c) NTT East Special Affairs </a:t>
            </a:r>
            <a:r>
              <a:rPr lang="en-US" altLang="ja-JP" sz="1200" dirty="0" smtClean="0">
                <a:solidFill>
                  <a:srgbClr val="0000FF"/>
                </a:solidFill>
                <a:latin typeface="Consolas" panose="020B0609020204030204" pitchFamily="49" charset="0"/>
              </a:rPr>
              <a:t>Bureau. Copyright </a:t>
            </a:r>
            <a:r>
              <a:rPr lang="en-US" altLang="ja-JP" sz="1200" dirty="0">
                <a:solidFill>
                  <a:srgbClr val="0000FF"/>
                </a:solidFill>
                <a:latin typeface="Consolas" panose="020B0609020204030204" pitchFamily="49" charset="0"/>
              </a:rPr>
              <a:t>(c) IPA </a:t>
            </a:r>
            <a:r>
              <a:rPr lang="en-US" altLang="ja-JP" sz="1200" dirty="0" err="1">
                <a:solidFill>
                  <a:srgbClr val="0000FF"/>
                </a:solidFill>
                <a:latin typeface="Consolas" panose="020B0609020204030204" pitchFamily="49" charset="0"/>
              </a:rPr>
              <a:t>CyberLab</a:t>
            </a:r>
            <a:r>
              <a:rPr lang="en-US" altLang="ja-JP" sz="1200" dirty="0">
                <a:solidFill>
                  <a:srgbClr val="0000FF"/>
                </a:solidFill>
                <a:latin typeface="Consolas" panose="020B0609020204030204" pitchFamily="49" charset="0"/>
              </a:rPr>
              <a:t> of Industrial Cyber Security Center.</a:t>
            </a:r>
          </a:p>
          <a:p>
            <a:r>
              <a:rPr lang="en-US" altLang="ja-JP" sz="1200" dirty="0">
                <a:solidFill>
                  <a:srgbClr val="0000FF"/>
                </a:solidFill>
                <a:latin typeface="Consolas" panose="020B0609020204030204" pitchFamily="49" charset="0"/>
              </a:rPr>
              <a:t>All Rights Reserved</a:t>
            </a:r>
            <a:r>
              <a:rPr lang="en-US" altLang="ja-JP" sz="1200" dirty="0" smtClean="0">
                <a:solidFill>
                  <a:srgbClr val="0000FF"/>
                </a:solidFill>
                <a:latin typeface="Consolas" panose="020B0609020204030204" pitchFamily="49" charset="0"/>
              </a:rPr>
              <a:t>.</a:t>
            </a:r>
            <a:endParaRPr lang="en-US" altLang="ja-JP" sz="1200" dirty="0">
              <a:solidFill>
                <a:srgbClr val="0000FF"/>
              </a:solidFill>
              <a:latin typeface="Consolas" panose="020B0609020204030204" pitchFamily="49" charset="0"/>
            </a:endParaRPr>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command usage: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start  - Start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stop   - Stop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if the service has been already started.</a:t>
            </a:r>
            <a:endParaRPr kumimoji="1" lang="ja-JP" altLang="en-US" sz="1200" dirty="0">
              <a:solidFill>
                <a:srgbClr val="0000FF"/>
              </a:solidFill>
              <a:latin typeface="Consolas" panose="020B0609020204030204" pitchFamily="49" charset="0"/>
            </a:endParaRPr>
          </a:p>
        </p:txBody>
      </p:sp>
      <p:sp>
        <p:nvSpPr>
          <p:cNvPr id="13" name="テキスト ボックス 12"/>
          <p:cNvSpPr txBox="1"/>
          <p:nvPr/>
        </p:nvSpPr>
        <p:spPr>
          <a:xfrm>
            <a:off x="277562" y="952772"/>
            <a:ext cx="11122573" cy="646331"/>
          </a:xfrm>
          <a:prstGeom prst="rect">
            <a:avLst/>
          </a:prstGeom>
          <a:noFill/>
        </p:spPr>
        <p:txBody>
          <a:bodyPr wrap="square" rtlCol="0">
            <a:spAutoFit/>
          </a:bodyPr>
          <a:lstStyle/>
          <a:p>
            <a:r>
              <a:rPr lang="ja-JP" altLang="en-US" dirty="0" smtClean="0"/>
              <a:t>以下</a:t>
            </a:r>
            <a:r>
              <a:rPr lang="ja-JP" altLang="en-US" dirty="0"/>
              <a:t>のコマンドを順に実行する。</a:t>
            </a:r>
          </a:p>
          <a:p>
            <a:r>
              <a:rPr lang="ja-JP" altLang="en-US" dirty="0"/>
              <a:t>あるコマンドを実行し、エラーが出ていないかどうか確認してから、次を実行すること。</a:t>
            </a:r>
          </a:p>
        </p:txBody>
      </p:sp>
    </p:spTree>
    <p:extLst>
      <p:ext uri="{BB962C8B-B14F-4D97-AF65-F5344CB8AC3E}">
        <p14:creationId xmlns:p14="http://schemas.microsoft.com/office/powerpoint/2010/main" val="3140135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3-4. </a:t>
            </a:r>
            <a:r>
              <a:rPr kumimoji="1" lang="ja-JP" altLang="en-US" dirty="0" smtClean="0"/>
              <a:t>中継ゲートウェイプログラムの起動と終了</a:t>
            </a:r>
            <a:endParaRPr kumimoji="1" lang="ja-JP" altLang="en-US" dirty="0"/>
          </a:p>
        </p:txBody>
      </p:sp>
      <p:sp>
        <p:nvSpPr>
          <p:cNvPr id="5" name="テキスト ボックス 4"/>
          <p:cNvSpPr txBox="1"/>
          <p:nvPr/>
        </p:nvSpPr>
        <p:spPr>
          <a:xfrm>
            <a:off x="391841" y="1607830"/>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endParaRPr kumimoji="1" lang="ja-JP" altLang="en-US" dirty="0">
              <a:solidFill>
                <a:schemeClr val="bg1"/>
              </a:solidFill>
              <a:latin typeface="Consolas" panose="020B0609020204030204" pitchFamily="49" charset="0"/>
            </a:endParaRPr>
          </a:p>
        </p:txBody>
      </p:sp>
      <p:sp>
        <p:nvSpPr>
          <p:cNvPr id="13" name="テキスト ボックス 12"/>
          <p:cNvSpPr txBox="1"/>
          <p:nvPr/>
        </p:nvSpPr>
        <p:spPr>
          <a:xfrm>
            <a:off x="246031" y="1149841"/>
            <a:ext cx="11122573" cy="369332"/>
          </a:xfrm>
          <a:prstGeom prst="rect">
            <a:avLst/>
          </a:prstGeom>
          <a:noFill/>
        </p:spPr>
        <p:txBody>
          <a:bodyPr wrap="square" rtlCol="0">
            <a:spAutoFit/>
          </a:bodyPr>
          <a:lstStyle/>
          <a:p>
            <a:r>
              <a:rPr lang="ja-JP" altLang="en-US" dirty="0" smtClean="0"/>
              <a:t>ビルドした中継ゲートウェイプログラム </a:t>
            </a:r>
            <a:r>
              <a:rPr lang="en-US" altLang="ja-JP" dirty="0" smtClean="0"/>
              <a:t>(UNIX </a:t>
            </a:r>
            <a:r>
              <a:rPr lang="ja-JP" altLang="en-US" dirty="0" smtClean="0"/>
              <a:t>デーモン</a:t>
            </a:r>
            <a:r>
              <a:rPr lang="en-US" altLang="ja-JP" dirty="0" smtClean="0"/>
              <a:t>) </a:t>
            </a:r>
            <a:r>
              <a:rPr lang="ja-JP" altLang="en-US" dirty="0" smtClean="0"/>
              <a:t>を、以下のようにして起動する。</a:t>
            </a:r>
            <a:endParaRPr lang="ja-JP" altLang="en-US" dirty="0"/>
          </a:p>
        </p:txBody>
      </p:sp>
      <p:sp>
        <p:nvSpPr>
          <p:cNvPr id="14" name="テキスト ボックス 13"/>
          <p:cNvSpPr txBox="1"/>
          <p:nvPr/>
        </p:nvSpPr>
        <p:spPr>
          <a:xfrm>
            <a:off x="332741" y="2143068"/>
            <a:ext cx="11035863" cy="1477328"/>
          </a:xfrm>
          <a:prstGeom prst="rect">
            <a:avLst/>
          </a:prstGeom>
          <a:noFill/>
        </p:spPr>
        <p:txBody>
          <a:bodyPr wrap="square" rtlCol="0">
            <a:spAutoFit/>
          </a:bodyPr>
          <a:lstStyle/>
          <a:p>
            <a:r>
              <a:rPr lang="ja-JP" altLang="en-US" dirty="0" smtClean="0"/>
              <a:t>起動に成功すると、</a:t>
            </a:r>
            <a:endParaRPr lang="en-US" altLang="ja-JP" dirty="0" smtClean="0"/>
          </a:p>
          <a:p>
            <a:r>
              <a:rPr lang="en-US" altLang="ja-JP" dirty="0">
                <a:solidFill>
                  <a:srgbClr val="0000FF"/>
                </a:solidFill>
              </a:rPr>
              <a:t>The </a:t>
            </a:r>
            <a:r>
              <a:rPr lang="en-US" altLang="ja-JP" dirty="0" err="1">
                <a:solidFill>
                  <a:srgbClr val="0000FF"/>
                </a:solidFill>
              </a:rPr>
              <a:t>ThinGate</a:t>
            </a:r>
            <a:r>
              <a:rPr lang="en-US" altLang="ja-JP" dirty="0">
                <a:solidFill>
                  <a:srgbClr val="0000FF"/>
                </a:solidFill>
              </a:rPr>
              <a:t> service has been started</a:t>
            </a:r>
            <a:r>
              <a:rPr lang="en-US" altLang="ja-JP" dirty="0" smtClean="0">
                <a:solidFill>
                  <a:srgbClr val="0000FF"/>
                </a:solidFill>
              </a:rPr>
              <a:t>.</a:t>
            </a:r>
          </a:p>
          <a:p>
            <a:r>
              <a:rPr lang="ja-JP" altLang="en-US" dirty="0" smtClean="0"/>
              <a:t>と表示される。</a:t>
            </a:r>
            <a:endParaRPr lang="en-US" altLang="ja-JP" dirty="0" smtClean="0"/>
          </a:p>
          <a:p>
            <a:r>
              <a:rPr lang="ja-JP" altLang="en-US" dirty="0"/>
              <a:t>中継ゲートウェイプログラムは、</a:t>
            </a:r>
            <a:r>
              <a:rPr lang="en-US" altLang="ja-JP" dirty="0"/>
              <a:t> UNIX </a:t>
            </a:r>
            <a:r>
              <a:rPr lang="ja-JP" altLang="en-US" dirty="0"/>
              <a:t>デーモンとして常時稼働する。</a:t>
            </a:r>
            <a:endParaRPr lang="en-US" altLang="ja-JP" dirty="0"/>
          </a:p>
          <a:p>
            <a:endParaRPr lang="ja-JP" altLang="en-US" dirty="0"/>
          </a:p>
        </p:txBody>
      </p:sp>
      <p:sp>
        <p:nvSpPr>
          <p:cNvPr id="15" name="テキスト ボックス 14"/>
          <p:cNvSpPr txBox="1"/>
          <p:nvPr/>
        </p:nvSpPr>
        <p:spPr>
          <a:xfrm>
            <a:off x="1955235" y="4174868"/>
            <a:ext cx="9145666" cy="646331"/>
          </a:xfrm>
          <a:prstGeom prst="rect">
            <a:avLst/>
          </a:prstGeom>
          <a:noFill/>
        </p:spPr>
        <p:txBody>
          <a:bodyPr wrap="square" rtlCol="0">
            <a:spAutoFit/>
          </a:bodyPr>
          <a:lstStyle/>
          <a:p>
            <a:r>
              <a:rPr lang="ja-JP" altLang="en-US" dirty="0" smtClean="0"/>
              <a:t>一度デーモンとして起動すると、通常、終了する必要はないが、何らかの理由で終了する場合は以下のようにする。</a:t>
            </a:r>
            <a:endParaRPr lang="ja-JP" altLang="en-US" dirty="0"/>
          </a:p>
        </p:txBody>
      </p:sp>
      <p:sp>
        <p:nvSpPr>
          <p:cNvPr id="16" name="テキスト ボックス 15"/>
          <p:cNvSpPr txBox="1"/>
          <p:nvPr/>
        </p:nvSpPr>
        <p:spPr>
          <a:xfrm>
            <a:off x="2089241" y="4893835"/>
            <a:ext cx="9400501"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a:t>
            </a:r>
            <a:r>
              <a:rPr lang="en-US" altLang="ja-JP" dirty="0" smtClean="0">
                <a:solidFill>
                  <a:schemeClr val="bg1"/>
                </a:solidFill>
                <a:latin typeface="Consolas" panose="020B0609020204030204" pitchFamily="49" charset="0"/>
              </a:rPr>
              <a:t>stop</a:t>
            </a:r>
            <a:endParaRPr kumimoji="1" lang="ja-JP" altLang="en-US" dirty="0">
              <a:solidFill>
                <a:schemeClr val="bg1"/>
              </a:solidFill>
              <a:latin typeface="Consolas" panose="020B0609020204030204" pitchFamily="49" charset="0"/>
            </a:endParaRPr>
          </a:p>
        </p:txBody>
      </p:sp>
      <p:sp>
        <p:nvSpPr>
          <p:cNvPr id="17" name="テキスト ボックス 16"/>
          <p:cNvSpPr txBox="1"/>
          <p:nvPr/>
        </p:nvSpPr>
        <p:spPr>
          <a:xfrm>
            <a:off x="2089241" y="5336740"/>
            <a:ext cx="9082585" cy="923330"/>
          </a:xfrm>
          <a:prstGeom prst="rect">
            <a:avLst/>
          </a:prstGeom>
          <a:noFill/>
        </p:spPr>
        <p:txBody>
          <a:bodyPr wrap="square" rtlCol="0">
            <a:spAutoFit/>
          </a:bodyPr>
          <a:lstStyle/>
          <a:p>
            <a:r>
              <a:rPr lang="ja-JP" altLang="en-US" dirty="0" smtClean="0"/>
              <a:t>終了に成功すると、</a:t>
            </a:r>
            <a:endParaRPr lang="en-US" altLang="ja-JP" dirty="0" smtClean="0"/>
          </a:p>
          <a:p>
            <a:r>
              <a:rPr lang="en-US" altLang="ja-JP" dirty="0" err="1" smtClean="0">
                <a:solidFill>
                  <a:srgbClr val="0000FF"/>
                </a:solidFill>
              </a:rPr>
              <a:t>ThinGate</a:t>
            </a:r>
            <a:r>
              <a:rPr lang="en-US" altLang="ja-JP" dirty="0" smtClean="0">
                <a:solidFill>
                  <a:srgbClr val="0000FF"/>
                </a:solidFill>
              </a:rPr>
              <a:t> </a:t>
            </a:r>
            <a:r>
              <a:rPr lang="en-US" altLang="ja-JP" dirty="0">
                <a:solidFill>
                  <a:srgbClr val="0000FF"/>
                </a:solidFill>
              </a:rPr>
              <a:t>service has been stopped.</a:t>
            </a:r>
            <a:endParaRPr lang="en-US" altLang="ja-JP" dirty="0" smtClean="0">
              <a:solidFill>
                <a:srgbClr val="0000FF"/>
              </a:solidFill>
            </a:endParaRPr>
          </a:p>
          <a:p>
            <a:r>
              <a:rPr lang="ja-JP" altLang="en-US" dirty="0" smtClean="0"/>
              <a:t>と表示される。</a:t>
            </a:r>
            <a:endParaRPr lang="ja-JP" altLang="en-US" dirty="0"/>
          </a:p>
        </p:txBody>
      </p:sp>
      <p:sp>
        <p:nvSpPr>
          <p:cNvPr id="2" name="角丸四角形 1"/>
          <p:cNvSpPr/>
          <p:nvPr/>
        </p:nvSpPr>
        <p:spPr>
          <a:xfrm>
            <a:off x="1687221" y="3917731"/>
            <a:ext cx="10058400" cy="25324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4406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3522637"/>
          </a:xfrm>
        </p:spPr>
        <p:txBody>
          <a:bodyPr/>
          <a:lstStyle/>
          <a:p>
            <a:r>
              <a:rPr lang="ja-JP" altLang="en-US" dirty="0"/>
              <a:t>中継</a:t>
            </a:r>
            <a:r>
              <a:rPr lang="ja-JP" altLang="en-US" dirty="0" smtClean="0"/>
              <a:t>ゲートウェイシステムが起動した後、正しく稼働しているかどうかは、以下の方法でチェックできる。</a:t>
            </a:r>
          </a:p>
          <a:p>
            <a:pPr marL="914400" lvl="1" indent="-457200">
              <a:buFont typeface="+mj-lt"/>
              <a:buAutoNum type="arabicPeriod"/>
            </a:pPr>
            <a:r>
              <a:rPr kumimoji="1" lang="ja-JP" altLang="en-US" dirty="0" smtClean="0"/>
              <a:t>インターネット上の任意の端末 </a:t>
            </a:r>
            <a:r>
              <a:rPr kumimoji="1" lang="en-US" altLang="ja-JP" dirty="0" smtClean="0"/>
              <a:t>(</a:t>
            </a:r>
            <a:r>
              <a:rPr kumimoji="1" lang="ja-JP" altLang="en-US" dirty="0" smtClean="0"/>
              <a:t>作業用マシンでもよい</a:t>
            </a:r>
            <a:r>
              <a:rPr kumimoji="1" lang="en-US" altLang="ja-JP" dirty="0" smtClean="0"/>
              <a:t>) </a:t>
            </a:r>
            <a:r>
              <a:rPr kumimoji="1" lang="ja-JP" altLang="en-US" dirty="0" smtClean="0"/>
              <a:t>で </a:t>
            </a:r>
            <a:r>
              <a:rPr kumimoji="1" lang="en-US" altLang="ja-JP" dirty="0" smtClean="0"/>
              <a:t>Web </a:t>
            </a:r>
            <a:r>
              <a:rPr kumimoji="1" lang="ja-JP" altLang="en-US" dirty="0" smtClean="0"/>
              <a:t>ブラウザを起動する。</a:t>
            </a:r>
            <a:endParaRPr kumimoji="1" lang="en-US" altLang="ja-JP" dirty="0" smtClean="0"/>
          </a:p>
          <a:p>
            <a:pPr marL="914400" lvl="1" indent="-457200">
              <a:buFont typeface="+mj-lt"/>
              <a:buAutoNum type="arabicPeriod"/>
            </a:pPr>
            <a:r>
              <a:rPr lang="en-US" altLang="ja-JP" dirty="0" smtClean="0"/>
              <a:t>Web </a:t>
            </a:r>
            <a:r>
              <a:rPr lang="ja-JP" altLang="en-US" dirty="0" smtClean="0"/>
              <a:t>ブラウザで、 </a:t>
            </a:r>
            <a:r>
              <a:rPr lang="en-US" altLang="ja-JP" dirty="0" smtClean="0">
                <a:solidFill>
                  <a:srgbClr val="0000FF"/>
                </a:solidFill>
                <a:latin typeface="Consolas" panose="020B0609020204030204" pitchFamily="49" charset="0"/>
              </a:rPr>
              <a:t>https://a.b.c.d/thingate/ </a:t>
            </a:r>
            <a:r>
              <a:rPr lang="ja-JP" altLang="en-US" dirty="0" smtClean="0"/>
              <a:t>という </a:t>
            </a:r>
            <a:r>
              <a:rPr lang="en-US" altLang="ja-JP" dirty="0" smtClean="0"/>
              <a:t>URL </a:t>
            </a:r>
            <a:r>
              <a:rPr lang="ja-JP" altLang="en-US" dirty="0" smtClean="0"/>
              <a:t>にアクセスする。</a:t>
            </a:r>
            <a:r>
              <a:rPr lang="en-US" altLang="ja-JP" dirty="0" smtClean="0"/>
              <a:t/>
            </a:r>
            <a:br>
              <a:rPr lang="en-US" altLang="ja-JP" dirty="0" smtClean="0"/>
            </a:br>
            <a:r>
              <a:rPr lang="en-US" altLang="ja-JP" dirty="0" smtClean="0"/>
              <a:t>(</a:t>
            </a:r>
            <a:r>
              <a:rPr lang="en-US" altLang="ja-JP" dirty="0" err="1" smtClean="0"/>
              <a:t>a.b.c.d</a:t>
            </a:r>
            <a:r>
              <a:rPr lang="en-US" altLang="ja-JP" dirty="0" smtClean="0"/>
              <a:t> </a:t>
            </a:r>
            <a:r>
              <a:rPr lang="ja-JP" altLang="en-US" dirty="0" smtClean="0"/>
              <a:t>の部分は、中継ゲートウェイシステムの </a:t>
            </a:r>
            <a:r>
              <a:rPr lang="en-US" altLang="ja-JP" dirty="0" smtClean="0"/>
              <a:t>IP</a:t>
            </a:r>
            <a:r>
              <a:rPr lang="ja-JP" altLang="en-US" dirty="0" smtClean="0"/>
              <a:t> アドレスに置換する。</a:t>
            </a:r>
            <a:r>
              <a:rPr lang="en-US" altLang="ja-JP" dirty="0" smtClean="0"/>
              <a:t>)</a:t>
            </a:r>
          </a:p>
          <a:p>
            <a:pPr marL="914400" lvl="1" indent="-457200">
              <a:buFont typeface="+mj-lt"/>
              <a:buAutoNum type="arabicPeriod"/>
            </a:pPr>
            <a:r>
              <a:rPr kumimoji="1" lang="en-US" altLang="ja-JP" dirty="0" smtClean="0"/>
              <a:t>SSL </a:t>
            </a:r>
            <a:r>
              <a:rPr kumimoji="1" lang="ja-JP" altLang="en-US" dirty="0" smtClean="0"/>
              <a:t>証明書エラーが発生するが、無視してページを表示する。</a:t>
            </a:r>
          </a:p>
          <a:p>
            <a:pPr marL="914400" lvl="1" indent="-457200">
              <a:buFont typeface="+mj-lt"/>
              <a:buAutoNum type="arabicPeriod"/>
            </a:pPr>
            <a:r>
              <a:rPr lang="en-US" altLang="ja-JP" dirty="0" smtClean="0"/>
              <a:t>“PACK” </a:t>
            </a:r>
            <a:r>
              <a:rPr lang="ja-JP" altLang="en-US" dirty="0" smtClean="0"/>
              <a:t>という文字で始まる </a:t>
            </a:r>
            <a:r>
              <a:rPr lang="en-US" altLang="ja-JP" dirty="0" smtClean="0"/>
              <a:t>1 </a:t>
            </a:r>
            <a:r>
              <a:rPr lang="ja-JP" altLang="en-US" dirty="0" smtClean="0"/>
              <a:t>行の複雑な文字列が表示された場合は、中継ゲートウェイシステムは正しく稼働している。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19</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3-5. </a:t>
            </a:r>
            <a:r>
              <a:rPr kumimoji="1" lang="ja-JP" altLang="en-US" sz="3600" dirty="0" smtClean="0"/>
              <a:t>中継ゲートウェイシステム起動後の稼働チェック</a:t>
            </a:r>
            <a:endParaRPr kumimoji="1" lang="ja-JP" altLang="en-US" sz="3600" dirty="0"/>
          </a:p>
        </p:txBody>
      </p:sp>
      <p:pic>
        <p:nvPicPr>
          <p:cNvPr id="5" name="図 4"/>
          <p:cNvPicPr>
            <a:picLocks noChangeAspect="1"/>
          </p:cNvPicPr>
          <p:nvPr/>
        </p:nvPicPr>
        <p:blipFill>
          <a:blip r:embed="rId2"/>
          <a:stretch>
            <a:fillRect/>
          </a:stretch>
        </p:blipFill>
        <p:spPr>
          <a:xfrm>
            <a:off x="1304598" y="4323667"/>
            <a:ext cx="4623238" cy="2367727"/>
          </a:xfrm>
          <a:prstGeom prst="rect">
            <a:avLst/>
          </a:prstGeom>
          <a:ln w="19050">
            <a:solidFill>
              <a:schemeClr val="tx1"/>
            </a:solidFill>
          </a:ln>
        </p:spPr>
      </p:pic>
      <p:sp>
        <p:nvSpPr>
          <p:cNvPr id="6" name="正方形/長方形 5"/>
          <p:cNvSpPr/>
          <p:nvPr/>
        </p:nvSpPr>
        <p:spPr>
          <a:xfrm>
            <a:off x="1340070" y="4349498"/>
            <a:ext cx="3578772"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388476" y="5645505"/>
            <a:ext cx="2987566" cy="369332"/>
          </a:xfrm>
          <a:prstGeom prst="rect">
            <a:avLst/>
          </a:prstGeom>
          <a:noFill/>
        </p:spPr>
        <p:txBody>
          <a:bodyPr wrap="square" rtlCol="0">
            <a:spAutoFit/>
          </a:bodyPr>
          <a:lstStyle/>
          <a:p>
            <a:r>
              <a:rPr kumimoji="1" lang="ja-JP" altLang="en-US" dirty="0" smtClean="0"/>
              <a:t>正常に稼働していることを示す。</a:t>
            </a:r>
            <a:endParaRPr kumimoji="1" lang="ja-JP" altLang="en-US" dirty="0"/>
          </a:p>
        </p:txBody>
      </p:sp>
      <p:sp>
        <p:nvSpPr>
          <p:cNvPr id="8" name="角丸四角形吹き出し 7"/>
          <p:cNvSpPr/>
          <p:nvPr/>
        </p:nvSpPr>
        <p:spPr>
          <a:xfrm>
            <a:off x="6124903" y="3979068"/>
            <a:ext cx="4879427" cy="2114303"/>
          </a:xfrm>
          <a:prstGeom prst="wedgeRoundRectCallout">
            <a:avLst>
              <a:gd name="adj1" fmla="val 32831"/>
              <a:gd name="adj2" fmla="val 64837"/>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うまくブラウザで接続できない場合は、以下の点を確認しよう。</a:t>
            </a:r>
            <a:endParaRPr kumimoji="1" lang="en-US" altLang="ja-JP" dirty="0" smtClean="0"/>
          </a:p>
          <a:p>
            <a:pPr marL="285750" indent="-285750">
              <a:buFont typeface="Arial" panose="020B0604020202020204" pitchFamily="34" charset="0"/>
              <a:buChar char="•"/>
            </a:pPr>
            <a:r>
              <a:rPr kumimoji="1" lang="ja-JP" altLang="en-US" dirty="0" smtClean="0"/>
              <a:t>クラウド </a:t>
            </a:r>
            <a:r>
              <a:rPr kumimoji="1" lang="en-US" altLang="ja-JP" dirty="0" smtClean="0"/>
              <a:t>(AWS) </a:t>
            </a:r>
            <a:r>
              <a:rPr kumimoji="1" lang="ja-JP" altLang="en-US" dirty="0" smtClean="0"/>
              <a:t>等の </a:t>
            </a:r>
            <a:r>
              <a:rPr kumimoji="1" lang="en-US" altLang="ja-JP" dirty="0" smtClean="0"/>
              <a:t>VM </a:t>
            </a:r>
            <a:r>
              <a:rPr kumimoji="1" lang="ja-JP" altLang="en-US" dirty="0" smtClean="0"/>
              <a:t>基盤でネットワーク側にファイアウォールがある場合は、</a:t>
            </a:r>
            <a:r>
              <a:rPr kumimoji="1" lang="en-US" altLang="ja-JP" dirty="0" smtClean="0"/>
              <a:t>TCP 443 (https) </a:t>
            </a:r>
            <a:r>
              <a:rPr kumimoji="1" lang="ja-JP" altLang="en-US" dirty="0" err="1" smtClean="0"/>
              <a:t>を開</a:t>
            </a:r>
            <a:r>
              <a:rPr kumimoji="1" lang="ja-JP" altLang="en-US" dirty="0" smtClean="0"/>
              <a:t>放しているか。</a:t>
            </a:r>
            <a:endParaRPr kumimoji="1" lang="en-US" altLang="ja-JP" dirty="0" smtClean="0"/>
          </a:p>
          <a:p>
            <a:pPr marL="285750" indent="-285750">
              <a:buFont typeface="Arial" panose="020B0604020202020204" pitchFamily="34" charset="0"/>
              <a:buChar char="•"/>
            </a:pPr>
            <a:r>
              <a:rPr kumimoji="1" lang="en-US" altLang="ja-JP" dirty="0" smtClean="0"/>
              <a:t>OS </a:t>
            </a:r>
            <a:r>
              <a:rPr kumimoji="1" lang="ja-JP" altLang="en-US" dirty="0" smtClean="0"/>
              <a:t>のファイアウォールを同様に開放しているか。</a:t>
            </a:r>
            <a:endParaRPr kumimoji="1" lang="ja-JP" altLang="en-US" dirty="0"/>
          </a:p>
        </p:txBody>
      </p:sp>
      <p:pic>
        <p:nvPicPr>
          <p:cNvPr id="9" name="図 8"/>
          <p:cNvPicPr>
            <a:picLocks noChangeAspect="1"/>
          </p:cNvPicPr>
          <p:nvPr/>
        </p:nvPicPr>
        <p:blipFill>
          <a:blip r:embed="rId3"/>
          <a:stretch>
            <a:fillRect/>
          </a:stretch>
        </p:blipFill>
        <p:spPr>
          <a:xfrm>
            <a:off x="10185521" y="5872041"/>
            <a:ext cx="1534477" cy="968617"/>
          </a:xfrm>
          <a:prstGeom prst="rect">
            <a:avLst/>
          </a:prstGeom>
        </p:spPr>
      </p:pic>
    </p:spTree>
    <p:extLst>
      <p:ext uri="{BB962C8B-B14F-4D97-AF65-F5344CB8AC3E}">
        <p14:creationId xmlns:p14="http://schemas.microsoft.com/office/powerpoint/2010/main" val="259483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本ドキュメントは、以下の</a:t>
            </a:r>
            <a:r>
              <a:rPr lang="ja-JP" altLang="en-US" dirty="0"/>
              <a:t>バージョンの</a:t>
            </a:r>
            <a:r>
              <a:rPr lang="ja-JP" altLang="en-US" dirty="0" smtClean="0"/>
              <a:t>「</a:t>
            </a:r>
            <a:r>
              <a:rPr lang="en-US" altLang="ja-JP" dirty="0" smtClean="0"/>
              <a:t>NTT</a:t>
            </a:r>
            <a:r>
              <a:rPr lang="ja-JP" altLang="en-US" dirty="0"/>
              <a:t>東日本 </a:t>
            </a:r>
            <a:r>
              <a:rPr lang="en-US" altLang="ja-JP" dirty="0"/>
              <a:t>– IPA </a:t>
            </a:r>
            <a:r>
              <a:rPr lang="ja-JP" altLang="en-US" dirty="0"/>
              <a:t>シン・</a:t>
            </a:r>
            <a:r>
              <a:rPr lang="ja-JP" altLang="en-US" dirty="0" smtClean="0"/>
              <a:t>テレワークシステム」のソースコード一式に関する解説書です。</a:t>
            </a:r>
            <a:endParaRPr lang="en-US" altLang="ja-JP" dirty="0" smtClean="0"/>
          </a:p>
          <a:p>
            <a:pPr lvl="1"/>
            <a:r>
              <a:rPr lang="ja-JP" altLang="en-US" dirty="0" smtClean="0"/>
              <a:t>バージョン</a:t>
            </a:r>
            <a:r>
              <a:rPr lang="en-US" altLang="ja-JP" dirty="0"/>
              <a:t>: </a:t>
            </a:r>
            <a:r>
              <a:rPr lang="en-US" altLang="ja-JP" b="1" u="sng" dirty="0" smtClean="0">
                <a:solidFill>
                  <a:schemeClr val="accent2">
                    <a:lumMod val="75000"/>
                  </a:schemeClr>
                </a:solidFill>
              </a:rPr>
              <a:t>beta7preview12</a:t>
            </a:r>
          </a:p>
          <a:p>
            <a:pPr lvl="1"/>
            <a:endParaRPr lang="en-US" altLang="ja-JP" b="1" u="sng" dirty="0" smtClean="0">
              <a:solidFill>
                <a:schemeClr val="accent2">
                  <a:lumMod val="75000"/>
                </a:schemeClr>
              </a:solidFill>
            </a:endParaRPr>
          </a:p>
          <a:p>
            <a:r>
              <a:rPr kumimoji="1" lang="ja-JP" altLang="en-US" dirty="0" smtClean="0"/>
              <a:t>バージョンごとの更新履歴・機能追加・バグ修正の履歴は、以下の </a:t>
            </a:r>
            <a:r>
              <a:rPr kumimoji="1" lang="en-US" altLang="ja-JP" dirty="0" smtClean="0"/>
              <a:t>URL </a:t>
            </a:r>
            <a:r>
              <a:rPr kumimoji="1" lang="ja-JP" altLang="en-US" dirty="0" smtClean="0"/>
              <a:t>のテキストファイル </a:t>
            </a:r>
            <a:r>
              <a:rPr kumimoji="1" lang="en-US" altLang="ja-JP" dirty="0" smtClean="0"/>
              <a:t>(README.md) </a:t>
            </a:r>
            <a:r>
              <a:rPr kumimoji="1" lang="ja-JP" altLang="en-US" dirty="0" smtClean="0"/>
              <a:t>に記載されています。</a:t>
            </a:r>
            <a:r>
              <a:rPr kumimoji="1" lang="en-US" altLang="ja-JP" dirty="0" smtClean="0"/>
              <a:t/>
            </a:r>
            <a:br>
              <a:rPr kumimoji="1" lang="en-US" altLang="ja-JP" dirty="0" smtClean="0"/>
            </a:br>
            <a:r>
              <a:rPr kumimoji="1" lang="ja-JP" altLang="en-US" dirty="0" smtClean="0"/>
              <a:t>本ドキュメントをお読みいただく前に、必ずご参照ください。</a:t>
            </a:r>
            <a:endParaRPr kumimoji="1" lang="en-US" altLang="ja-JP" dirty="0" smtClean="0"/>
          </a:p>
          <a:p>
            <a:pPr lvl="1"/>
            <a:r>
              <a:rPr lang="en-US" altLang="ja-JP" b="1" dirty="0" smtClean="0">
                <a:hlinkClick r:id="rId2"/>
              </a:rPr>
              <a:t>https://github.com/IPA-CyberLab/IPA-DN-Ultra/</a:t>
            </a:r>
            <a:endParaRPr lang="en-US" altLang="ja-JP" b="1" dirty="0" smtClean="0"/>
          </a:p>
          <a:p>
            <a:pPr lvl="1"/>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a:t>
            </a:fld>
            <a:endParaRPr kumimoji="1" lang="ja-JP" altLang="en-US" dirty="0"/>
          </a:p>
        </p:txBody>
      </p:sp>
      <p:sp>
        <p:nvSpPr>
          <p:cNvPr id="4" name="タイトル 3"/>
          <p:cNvSpPr>
            <a:spLocks noGrp="1"/>
          </p:cNvSpPr>
          <p:nvPr>
            <p:ph type="title"/>
          </p:nvPr>
        </p:nvSpPr>
        <p:spPr/>
        <p:txBody>
          <a:bodyPr>
            <a:normAutofit fontScale="90000"/>
          </a:bodyPr>
          <a:lstStyle/>
          <a:p>
            <a:r>
              <a:rPr kumimoji="1" lang="ja-JP" altLang="en-US" b="1" dirty="0" smtClean="0"/>
              <a:t>本バージョンについて・更新履歴</a:t>
            </a:r>
            <a:endParaRPr kumimoji="1" lang="ja-JP" altLang="en-US" b="1" dirty="0"/>
          </a:p>
        </p:txBody>
      </p:sp>
    </p:spTree>
    <p:extLst>
      <p:ext uri="{BB962C8B-B14F-4D97-AF65-F5344CB8AC3E}">
        <p14:creationId xmlns:p14="http://schemas.microsoft.com/office/powerpoint/2010/main" val="34813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20</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4. </a:t>
            </a:r>
            <a:r>
              <a:rPr kumimoji="1" lang="ja-JP" altLang="en-US" sz="6600" dirty="0" smtClean="0"/>
              <a:t>アプリケーションをビルドしよう</a:t>
            </a:r>
            <a:endParaRPr kumimoji="1" lang="ja-JP" altLang="en-US" sz="6600" dirty="0"/>
          </a:p>
        </p:txBody>
      </p:sp>
      <p:pic>
        <p:nvPicPr>
          <p:cNvPr id="81" name="図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103" y="3765785"/>
            <a:ext cx="1955605" cy="194724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6441" y="4855779"/>
            <a:ext cx="1768551" cy="1158767"/>
          </a:xfrm>
          <a:prstGeom prst="rect">
            <a:avLst/>
          </a:prstGeom>
        </p:spPr>
      </p:pic>
    </p:spTree>
    <p:extLst>
      <p:ext uri="{BB962C8B-B14F-4D97-AF65-F5344CB8AC3E}">
        <p14:creationId xmlns:p14="http://schemas.microsoft.com/office/powerpoint/2010/main" val="421416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a:bodyPr>
          <a:lstStyle/>
          <a:p>
            <a:pPr marL="514350" indent="-514350">
              <a:buFont typeface="+mj-lt"/>
              <a:buAutoNum type="arabicPeriod"/>
            </a:pPr>
            <a:r>
              <a:rPr lang="ja-JP" altLang="en-US" sz="4000" dirty="0" smtClean="0"/>
              <a:t>作業用マシンへの </a:t>
            </a:r>
            <a:r>
              <a:rPr lang="en-US" altLang="ja-JP" sz="4000" dirty="0" smtClean="0"/>
              <a:t>Visual Studio 2019 </a:t>
            </a:r>
            <a:r>
              <a:rPr lang="ja-JP" altLang="en-US" sz="4000" dirty="0" smtClean="0"/>
              <a:t>のインストール</a:t>
            </a:r>
            <a:br>
              <a:rPr lang="ja-JP" altLang="en-US"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ソースコード一式のダウンロード</a:t>
            </a:r>
            <a:br>
              <a:rPr kumimoji="1" lang="ja-JP" altLang="en-US" sz="4000" dirty="0" smtClean="0"/>
            </a:br>
            <a:r>
              <a:rPr kumimoji="1" lang="ja-JP" altLang="en-US" sz="4000" dirty="0" smtClean="0"/>
              <a:t>↓</a:t>
            </a:r>
          </a:p>
          <a:p>
            <a:pPr marL="514350" indent="-514350">
              <a:buFont typeface="+mj-lt"/>
              <a:buAutoNum type="arabicPeriod"/>
            </a:pPr>
            <a:r>
              <a:rPr kumimoji="1" lang="ja-JP" altLang="en-US" sz="4000" dirty="0" smtClean="0"/>
              <a:t>ソースコードのビルド</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21</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4-1. </a:t>
            </a:r>
            <a:r>
              <a:rPr kumimoji="1" lang="ja-JP" altLang="en-US" dirty="0" smtClean="0"/>
              <a:t>アプリケーション・インストーラ構築の流れ</a:t>
            </a:r>
            <a:endParaRPr kumimoji="1" lang="ja-JP" altLang="en-US" dirty="0"/>
          </a:p>
        </p:txBody>
      </p:sp>
    </p:spTree>
    <p:extLst>
      <p:ext uri="{BB962C8B-B14F-4D97-AF65-F5344CB8AC3E}">
        <p14:creationId xmlns:p14="http://schemas.microsoft.com/office/powerpoint/2010/main" val="431692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669079"/>
          </a:xfrm>
        </p:spPr>
        <p:txBody>
          <a:bodyPr>
            <a:normAutofit fontScale="85000" lnSpcReduction="20000"/>
          </a:bodyPr>
          <a:lstStyle/>
          <a:p>
            <a:r>
              <a:rPr kumimoji="1" lang="ja-JP" altLang="en-US" dirty="0" smtClean="0"/>
              <a:t>作業用マシンに、</a:t>
            </a:r>
            <a:r>
              <a:rPr kumimoji="1" lang="en-US" altLang="ja-JP" dirty="0" smtClean="0"/>
              <a:t>Microsoft </a:t>
            </a:r>
            <a:r>
              <a:rPr kumimoji="1" lang="ja-JP" altLang="en-US" dirty="0" smtClean="0"/>
              <a:t>社の </a:t>
            </a:r>
            <a:r>
              <a:rPr kumimoji="1" lang="en-US" altLang="ja-JP" dirty="0" smtClean="0"/>
              <a:t>Visual Studio 2019 </a:t>
            </a:r>
            <a:r>
              <a:rPr kumimoji="1" lang="ja-JP" altLang="en-US" dirty="0" smtClean="0"/>
              <a:t>をダウンロードしてインストールする。</a:t>
            </a:r>
            <a:r>
              <a:rPr lang="en-US" altLang="ja-JP" dirty="0"/>
              <a:t/>
            </a:r>
            <a:br>
              <a:rPr lang="en-US" altLang="ja-JP" dirty="0"/>
            </a:br>
            <a:r>
              <a:rPr lang="en-US" altLang="ja-JP" dirty="0"/>
              <a:t>https://visualstudio.microsoft.com/ja/downloads/</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22</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4-2.</a:t>
            </a:r>
            <a:r>
              <a:rPr lang="ja-JP" altLang="en-US" sz="3200" dirty="0"/>
              <a:t>作業用マシンへの </a:t>
            </a:r>
            <a:r>
              <a:rPr lang="en-US" altLang="ja-JP" sz="3200" dirty="0"/>
              <a:t>Visual Studio 2019 </a:t>
            </a:r>
            <a:r>
              <a:rPr lang="ja-JP" altLang="en-US" sz="3200" dirty="0"/>
              <a:t>のインストール</a:t>
            </a:r>
            <a:endParaRPr kumimoji="1" lang="ja-JP" altLang="en-US" sz="32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97" y="1805152"/>
            <a:ext cx="6182638" cy="3294993"/>
          </a:xfrm>
          <a:prstGeom prst="rect">
            <a:avLst/>
          </a:prstGeom>
          <a:ln w="12700">
            <a:solidFill>
              <a:schemeClr val="tx1"/>
            </a:solidFill>
          </a:ln>
        </p:spPr>
      </p:pic>
      <p:sp>
        <p:nvSpPr>
          <p:cNvPr id="9" name="正方形/長方形 8"/>
          <p:cNvSpPr/>
          <p:nvPr/>
        </p:nvSpPr>
        <p:spPr>
          <a:xfrm>
            <a:off x="1083389" y="3718877"/>
            <a:ext cx="5305095" cy="79006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7007772" y="1631731"/>
            <a:ext cx="4870192" cy="4121127"/>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dirty="0" smtClean="0"/>
              <a:t>VS2019 </a:t>
            </a:r>
            <a:r>
              <a:rPr kumimoji="1" lang="ja-JP" altLang="en-US" sz="1600" dirty="0" smtClean="0"/>
              <a:t>には、複数のエディションがある。</a:t>
            </a:r>
            <a:endParaRPr kumimoji="1" lang="en-US" altLang="ja-JP" sz="1600" dirty="0" smtClean="0"/>
          </a:p>
          <a:p>
            <a:r>
              <a:rPr kumimoji="1" lang="en-US" altLang="ja-JP" sz="1600" dirty="0" smtClean="0"/>
              <a:t>Community </a:t>
            </a:r>
            <a:r>
              <a:rPr kumimoji="1" lang="ja-JP" altLang="en-US" sz="1600" dirty="0" smtClean="0"/>
              <a:t>はほぼフル機能が利用できる。</a:t>
            </a:r>
            <a:endParaRPr kumimoji="1" lang="en-US" altLang="ja-JP" sz="1600" dirty="0" smtClean="0"/>
          </a:p>
          <a:p>
            <a:pPr marL="285750" indent="-285750">
              <a:buFont typeface="Arial" panose="020B0604020202020204" pitchFamily="34" charset="0"/>
              <a:buChar char="•"/>
            </a:pPr>
            <a:r>
              <a:rPr kumimoji="1" lang="ja-JP" altLang="en-US" sz="1600" dirty="0" smtClean="0"/>
              <a:t>小規模企業 </a:t>
            </a:r>
            <a:r>
              <a:rPr kumimoji="1" lang="en-US" altLang="ja-JP" sz="1600" dirty="0" smtClean="0"/>
              <a:t>(</a:t>
            </a:r>
            <a:r>
              <a:rPr kumimoji="1" lang="ja-JP" altLang="en-US" sz="1600" dirty="0" smtClean="0"/>
              <a:t>年売上 </a:t>
            </a:r>
            <a:r>
              <a:rPr kumimoji="1" lang="en-US" altLang="ja-JP" sz="1600" dirty="0" smtClean="0"/>
              <a:t>100 </a:t>
            </a:r>
            <a:r>
              <a:rPr kumimoji="1" lang="ja-JP" altLang="en-US" sz="1600" dirty="0" smtClean="0"/>
              <a:t>万ドル以下</a:t>
            </a:r>
            <a:r>
              <a:rPr kumimoji="1" lang="en-US" altLang="ja-JP" sz="1600" dirty="0" smtClean="0"/>
              <a:t>) </a:t>
            </a:r>
            <a:r>
              <a:rPr kumimoji="1" lang="ja-JP" altLang="en-US" sz="1600" dirty="0" err="1" smtClean="0"/>
              <a:t>での</a:t>
            </a:r>
            <a:r>
              <a:rPr kumimoji="1" lang="ja-JP" altLang="en-US" sz="1600" dirty="0" smtClean="0"/>
              <a:t>利用 または</a:t>
            </a:r>
            <a:endParaRPr kumimoji="1" lang="en-US" altLang="ja-JP" sz="1600" dirty="0" smtClean="0"/>
          </a:p>
          <a:p>
            <a:pPr marL="285750" indent="-285750">
              <a:buFont typeface="Arial" panose="020B0604020202020204" pitchFamily="34" charset="0"/>
              <a:buChar char="•"/>
            </a:pPr>
            <a:r>
              <a:rPr kumimoji="1" lang="ja-JP" altLang="en-US" sz="1600" dirty="0" smtClean="0"/>
              <a:t>オープンソースソフトウェア開発への貢献</a:t>
            </a:r>
            <a:endParaRPr kumimoji="1" lang="en-US" altLang="ja-JP" sz="1600" dirty="0" smtClean="0"/>
          </a:p>
          <a:p>
            <a:r>
              <a:rPr kumimoji="1" lang="ja-JP" altLang="en-US" sz="1600" dirty="0" smtClean="0"/>
              <a:t>の目的であれば、</a:t>
            </a:r>
            <a:r>
              <a:rPr kumimoji="1" lang="en-US" altLang="ja-JP" sz="1600" dirty="0" smtClean="0"/>
              <a:t>Community </a:t>
            </a:r>
            <a:r>
              <a:rPr kumimoji="1" lang="ja-JP" altLang="en-US" sz="1600" dirty="0" smtClean="0"/>
              <a:t>が利用可能である。</a:t>
            </a:r>
            <a:endParaRPr kumimoji="1" lang="en-US" altLang="ja-JP" sz="1600" dirty="0" smtClean="0"/>
          </a:p>
          <a:p>
            <a:endParaRPr lang="en-US" altLang="ja-JP" sz="1600" dirty="0"/>
          </a:p>
          <a:p>
            <a:r>
              <a:rPr kumimoji="1" lang="ja-JP" altLang="en-US" sz="1600" dirty="0" smtClean="0"/>
              <a:t>シン・テレワークシステムのソースコードはオープンソースであるので、評価・テストする目的であれば、</a:t>
            </a:r>
            <a:r>
              <a:rPr kumimoji="1" lang="en-US" altLang="ja-JP" sz="1600" dirty="0" smtClean="0"/>
              <a:t>Community </a:t>
            </a:r>
            <a:r>
              <a:rPr kumimoji="1" lang="ja-JP" altLang="en-US" sz="1600" dirty="0" smtClean="0"/>
              <a:t>エディションで良いと考えられる。</a:t>
            </a:r>
            <a:endParaRPr kumimoji="1" lang="en-US" altLang="ja-JP" sz="1600" dirty="0" smtClean="0"/>
          </a:p>
          <a:p>
            <a:endParaRPr lang="en-US" altLang="ja-JP" sz="1600" dirty="0"/>
          </a:p>
          <a:p>
            <a:r>
              <a:rPr kumimoji="1" lang="ja-JP" altLang="en-US" sz="1600" dirty="0" smtClean="0"/>
              <a:t>一方、年売上 </a:t>
            </a:r>
            <a:r>
              <a:rPr kumimoji="1" lang="en-US" altLang="ja-JP" sz="1600" dirty="0" smtClean="0"/>
              <a:t>100 </a:t>
            </a:r>
            <a:r>
              <a:rPr kumimoji="1" lang="ja-JP" altLang="en-US" sz="1600" dirty="0" smtClean="0"/>
              <a:t>万ドル以上の企業で、かつ、オープンソースへの貢献を意図していない利用の場合 </a:t>
            </a:r>
            <a:r>
              <a:rPr kumimoji="1" lang="en-US" altLang="ja-JP" sz="1600" dirty="0" smtClean="0"/>
              <a:t>(</a:t>
            </a:r>
            <a:r>
              <a:rPr kumimoji="1" lang="ja-JP" altLang="en-US" sz="1600" dirty="0" smtClean="0"/>
              <a:t>単に社内システムを構築する等</a:t>
            </a:r>
            <a:r>
              <a:rPr kumimoji="1" lang="en-US" altLang="ja-JP" sz="1600" dirty="0" smtClean="0"/>
              <a:t>) </a:t>
            </a:r>
            <a:r>
              <a:rPr kumimoji="1" lang="ja-JP" altLang="en-US" sz="1600" dirty="0" smtClean="0"/>
              <a:t>は </a:t>
            </a:r>
            <a:r>
              <a:rPr kumimoji="1" lang="en-US" altLang="ja-JP" sz="1600" dirty="0" smtClean="0"/>
              <a:t>Professional </a:t>
            </a:r>
            <a:r>
              <a:rPr kumimoji="1" lang="ja-JP" altLang="en-US" sz="1600" dirty="0" smtClean="0"/>
              <a:t>エディションが必要であると考えられる。</a:t>
            </a:r>
            <a:endParaRPr kumimoji="1" lang="ja-JP" altLang="en-US" sz="1600" dirty="0"/>
          </a:p>
        </p:txBody>
      </p:sp>
      <p:sp>
        <p:nvSpPr>
          <p:cNvPr id="12" name="テキスト ボックス 11"/>
          <p:cNvSpPr txBox="1"/>
          <p:nvPr/>
        </p:nvSpPr>
        <p:spPr>
          <a:xfrm>
            <a:off x="890752" y="5232121"/>
            <a:ext cx="6345621"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smtClean="0"/>
              <a:t>個人または小規模企業での利用</a:t>
            </a:r>
          </a:p>
          <a:p>
            <a:pPr marL="285750" indent="-285750">
              <a:buFont typeface="Arial" panose="020B0604020202020204" pitchFamily="34" charset="0"/>
              <a:buChar char="•"/>
            </a:pPr>
            <a:r>
              <a:rPr kumimoji="1" lang="ja-JP" altLang="en-US" sz="1600" dirty="0" smtClean="0"/>
              <a:t>大企業であっても、オープンソースへの貢献を目的としてシン・テレワークシステムをビルドし検証する場合</a:t>
            </a:r>
            <a:endParaRPr kumimoji="1" lang="en-US" altLang="ja-JP" sz="1600" dirty="0" smtClean="0"/>
          </a:p>
          <a:p>
            <a:r>
              <a:rPr kumimoji="1" lang="ja-JP" altLang="en-US" sz="1600" dirty="0" smtClean="0"/>
              <a:t>は </a:t>
            </a:r>
            <a:r>
              <a:rPr kumimoji="1" lang="en-US" altLang="ja-JP" sz="1600" dirty="0" smtClean="0"/>
              <a:t>Community </a:t>
            </a:r>
            <a:r>
              <a:rPr kumimoji="1" lang="ja-JP" altLang="en-US" sz="1600" dirty="0" smtClean="0"/>
              <a:t>エディションをダウンロードすればよい。</a:t>
            </a:r>
            <a:endParaRPr kumimoji="1" lang="en-US" altLang="ja-JP" sz="1600" dirty="0" smtClean="0"/>
          </a:p>
          <a:p>
            <a:r>
              <a:rPr kumimoji="1" lang="ja-JP" altLang="en-US" sz="1600" dirty="0" smtClean="0"/>
              <a:t>上記に該当せず、商用目的のみで利用する場合は、</a:t>
            </a:r>
            <a:r>
              <a:rPr kumimoji="1" lang="en-US" altLang="ja-JP" sz="1600" dirty="0" smtClean="0"/>
              <a:t>Professional </a:t>
            </a:r>
            <a:r>
              <a:rPr kumimoji="1" lang="ja-JP" altLang="en-US" sz="1600" dirty="0" smtClean="0"/>
              <a:t>エディションの体験版をダウンロードし、体験期間終了後に購入すること。</a:t>
            </a:r>
          </a:p>
        </p:txBody>
      </p:sp>
    </p:spTree>
    <p:extLst>
      <p:ext uri="{BB962C8B-B14F-4D97-AF65-F5344CB8AC3E}">
        <p14:creationId xmlns:p14="http://schemas.microsoft.com/office/powerpoint/2010/main" val="2483736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51338" y="5557345"/>
            <a:ext cx="11026626" cy="1164130"/>
          </a:xfrm>
        </p:spPr>
        <p:txBody>
          <a:bodyPr>
            <a:normAutofit fontScale="92500" lnSpcReduction="20000"/>
          </a:bodyPr>
          <a:lstStyle/>
          <a:p>
            <a:r>
              <a:rPr kumimoji="1" lang="en-US" altLang="ja-JP" dirty="0" smtClean="0"/>
              <a:t>Visual Studio 2019 </a:t>
            </a:r>
            <a:r>
              <a:rPr kumimoji="1" lang="ja-JP" altLang="en-US" dirty="0" smtClean="0"/>
              <a:t>のインストーラでは、最初に、「</a:t>
            </a:r>
            <a:r>
              <a:rPr kumimoji="1" lang="en-US" altLang="ja-JP" dirty="0" smtClean="0"/>
              <a:t>.NET </a:t>
            </a:r>
            <a:r>
              <a:rPr kumimoji="1" lang="ja-JP" altLang="en-US" dirty="0" smtClean="0"/>
              <a:t>デスクトップ開発」と「</a:t>
            </a:r>
            <a:r>
              <a:rPr kumimoji="1" lang="en-US" altLang="ja-JP" dirty="0" smtClean="0"/>
              <a:t>C++ </a:t>
            </a:r>
            <a:r>
              <a:rPr kumimoji="1" lang="ja-JP" altLang="en-US" dirty="0" smtClean="0"/>
              <a:t>によるデスクトップ開発」の </a:t>
            </a:r>
            <a:r>
              <a:rPr kumimoji="1" lang="en-US" altLang="ja-JP" dirty="0" smtClean="0"/>
              <a:t>2 </a:t>
            </a:r>
            <a:r>
              <a:rPr kumimoji="1" lang="ja-JP" altLang="en-US" dirty="0" err="1" smtClean="0"/>
              <a:t>つを</a:t>
            </a:r>
            <a:r>
              <a:rPr kumimoji="1" lang="ja-JP" altLang="en-US" dirty="0" smtClean="0"/>
              <a:t>チェックする。</a:t>
            </a:r>
            <a:endParaRPr kumimoji="1" lang="en-US" altLang="ja-JP" dirty="0" smtClean="0"/>
          </a:p>
          <a:p>
            <a:r>
              <a:rPr kumimoji="1" lang="ja-JP" altLang="en-US" b="1" dirty="0" smtClean="0">
                <a:solidFill>
                  <a:srgbClr val="C00000"/>
                </a:solidFill>
              </a:rPr>
              <a:t>次に、「個別のコンポーネント」画面に移動する。</a:t>
            </a:r>
            <a:endParaRPr kumimoji="1" lang="ja-JP" altLang="en-US" b="1" dirty="0">
              <a:solidFill>
                <a:srgbClr val="C00000"/>
              </a:solidFill>
            </a:endParaRPr>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8" y="176304"/>
            <a:ext cx="9480331" cy="5291347"/>
          </a:xfrm>
          <a:prstGeom prst="rect">
            <a:avLst/>
          </a:prstGeom>
        </p:spPr>
      </p:pic>
      <p:sp>
        <p:nvSpPr>
          <p:cNvPr id="6" name="正方形/長方形 5"/>
          <p:cNvSpPr/>
          <p:nvPr/>
        </p:nvSpPr>
        <p:spPr>
          <a:xfrm>
            <a:off x="618306" y="2828126"/>
            <a:ext cx="6145101" cy="89253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7552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922222" y="4249982"/>
            <a:ext cx="10947798" cy="2174465"/>
          </a:xfrm>
        </p:spPr>
        <p:txBody>
          <a:bodyPr>
            <a:normAutofit fontScale="85000" lnSpcReduction="20000"/>
          </a:bodyPr>
          <a:lstStyle/>
          <a:p>
            <a:r>
              <a:rPr kumimoji="1" lang="ja-JP" altLang="en-US" dirty="0" smtClean="0"/>
              <a:t>「個別のコンポーネント」として、上図のとおり、</a:t>
            </a:r>
            <a:endParaRPr kumimoji="1" lang="en-US" altLang="ja-JP" dirty="0" smtClean="0"/>
          </a:p>
          <a:p>
            <a:pPr lvl="1"/>
            <a:r>
              <a:rPr lang="en-US" altLang="ja-JP" dirty="0" err="1" smtClean="0"/>
              <a:t>Git</a:t>
            </a:r>
            <a:r>
              <a:rPr lang="en-US" altLang="ja-JP" dirty="0" smtClean="0"/>
              <a:t> for Windows</a:t>
            </a:r>
          </a:p>
          <a:p>
            <a:pPr lvl="1"/>
            <a:r>
              <a:rPr kumimoji="1" lang="en-US" altLang="ja-JP" dirty="0" smtClean="0"/>
              <a:t>VS 2017 (v141) </a:t>
            </a:r>
            <a:r>
              <a:rPr kumimoji="1" lang="ja-JP" altLang="en-US" dirty="0" smtClean="0"/>
              <a:t>ツールの </a:t>
            </a:r>
            <a:r>
              <a:rPr kumimoji="1" lang="en-US" altLang="ja-JP" dirty="0" smtClean="0"/>
              <a:t>C++ Windows XP </a:t>
            </a:r>
            <a:r>
              <a:rPr kumimoji="1" lang="ja-JP" altLang="en-US" dirty="0" smtClean="0"/>
              <a:t>サポート </a:t>
            </a:r>
            <a:r>
              <a:rPr kumimoji="1" lang="en-US" altLang="ja-JP" dirty="0" smtClean="0"/>
              <a:t>(</a:t>
            </a:r>
            <a:r>
              <a:rPr kumimoji="1" lang="ja-JP" altLang="en-US" dirty="0" smtClean="0"/>
              <a:t>非推奨</a:t>
            </a:r>
            <a:r>
              <a:rPr kumimoji="1" lang="en-US" altLang="ja-JP" dirty="0" smtClean="0"/>
              <a:t>)</a:t>
            </a:r>
          </a:p>
          <a:p>
            <a:pPr lvl="1"/>
            <a:r>
              <a:rPr lang="en-US" altLang="ja-JP" dirty="0" smtClean="0"/>
              <a:t>Windows Universal CRT SDK</a:t>
            </a:r>
          </a:p>
          <a:p>
            <a:pPr marL="457200" lvl="1" indent="0">
              <a:buNone/>
            </a:pPr>
            <a:r>
              <a:rPr kumimoji="1" lang="ja-JP" altLang="en-US" dirty="0" smtClean="0"/>
              <a:t>の </a:t>
            </a:r>
            <a:r>
              <a:rPr kumimoji="1" lang="en-US" altLang="ja-JP" dirty="0" smtClean="0"/>
              <a:t>3 </a:t>
            </a:r>
            <a:r>
              <a:rPr kumimoji="1" lang="ja-JP" altLang="en-US" dirty="0" err="1" smtClean="0"/>
              <a:t>つを</a:t>
            </a:r>
            <a:r>
              <a:rPr kumimoji="1" lang="ja-JP" altLang="en-US" dirty="0" smtClean="0"/>
              <a:t>忘れずに手動でチェックし、インストールを開始する。</a:t>
            </a:r>
            <a:endParaRPr kumimoji="1" lang="en-US" altLang="ja-JP" dirty="0" smtClean="0"/>
          </a:p>
          <a:p>
            <a:r>
              <a:rPr lang="en-US" altLang="ja-JP" dirty="0" smtClean="0"/>
              <a:t>Visual Studio 2019 </a:t>
            </a:r>
            <a:r>
              <a:rPr lang="ja-JP" altLang="en-US" dirty="0" smtClean="0"/>
              <a:t>のインストールが完了したら、</a:t>
            </a:r>
            <a:r>
              <a:rPr lang="en-US" altLang="ja-JP" dirty="0" smtClean="0"/>
              <a:t>VS2019 </a:t>
            </a:r>
            <a:r>
              <a:rPr lang="ja-JP" altLang="en-US" dirty="0" smtClean="0"/>
              <a:t>が自動で起動することがあるが、一度終了する。</a:t>
            </a:r>
            <a:endParaRPr lang="en-US" altLang="ja-JP" dirty="0" smtClean="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5" y="1"/>
            <a:ext cx="7104008" cy="3965028"/>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729" y="674506"/>
            <a:ext cx="6298324" cy="3515344"/>
          </a:xfrm>
          <a:prstGeom prst="rect">
            <a:avLst/>
          </a:prstGeom>
        </p:spPr>
      </p:pic>
      <p:sp>
        <p:nvSpPr>
          <p:cNvPr id="7" name="正方形/長方形 6"/>
          <p:cNvSpPr/>
          <p:nvPr/>
        </p:nvSpPr>
        <p:spPr>
          <a:xfrm>
            <a:off x="332741" y="1606299"/>
            <a:ext cx="1178962" cy="26979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992128" y="2489167"/>
            <a:ext cx="2038182" cy="3565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218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25</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4-3. </a:t>
            </a:r>
            <a:r>
              <a:rPr kumimoji="1" lang="ja-JP" altLang="en-US" sz="3600" dirty="0" smtClean="0"/>
              <a:t>シン・テレワークシステムのソースコードのダウンロード</a:t>
            </a:r>
            <a:endParaRPr kumimoji="1" lang="ja-JP" altLang="en-US" sz="3600" dirty="0"/>
          </a:p>
        </p:txBody>
      </p:sp>
      <p:pic>
        <p:nvPicPr>
          <p:cNvPr id="6" name="図 5"/>
          <p:cNvPicPr>
            <a:picLocks noChangeAspect="1"/>
          </p:cNvPicPr>
          <p:nvPr/>
        </p:nvPicPr>
        <p:blipFill>
          <a:blip r:embed="rId2"/>
          <a:stretch>
            <a:fillRect/>
          </a:stretch>
        </p:blipFill>
        <p:spPr>
          <a:xfrm>
            <a:off x="446525" y="1813198"/>
            <a:ext cx="2486025" cy="1323975"/>
          </a:xfrm>
          <a:prstGeom prst="rect">
            <a:avLst/>
          </a:prstGeom>
        </p:spPr>
      </p:pic>
      <p:sp>
        <p:nvSpPr>
          <p:cNvPr id="7" name="テキスト ボックス 6"/>
          <p:cNvSpPr txBox="1"/>
          <p:nvPr/>
        </p:nvSpPr>
        <p:spPr>
          <a:xfrm>
            <a:off x="277562" y="1053501"/>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デスクトップ等、適当な場所に、構築作業用の新しいフォルダを作成する。たとえば、デスクトップに </a:t>
            </a:r>
            <a:r>
              <a:rPr kumimoji="1" lang="en-US" altLang="ja-JP" dirty="0" smtClean="0"/>
              <a:t>“Thin” </a:t>
            </a:r>
            <a:r>
              <a:rPr kumimoji="1" lang="ja-JP" altLang="en-US" dirty="0" smtClean="0"/>
              <a:t>というフォルダを作成する。</a:t>
            </a:r>
            <a:endParaRPr lang="ja-JP" altLang="en-US" dirty="0" smtClean="0"/>
          </a:p>
        </p:txBody>
      </p:sp>
      <p:pic>
        <p:nvPicPr>
          <p:cNvPr id="10" name="図 9"/>
          <p:cNvPicPr>
            <a:picLocks noChangeAspect="1"/>
          </p:cNvPicPr>
          <p:nvPr/>
        </p:nvPicPr>
        <p:blipFill>
          <a:blip r:embed="rId3"/>
          <a:stretch>
            <a:fillRect/>
          </a:stretch>
        </p:blipFill>
        <p:spPr>
          <a:xfrm>
            <a:off x="3161400" y="1813199"/>
            <a:ext cx="5036669" cy="2136064"/>
          </a:xfrm>
          <a:prstGeom prst="rect">
            <a:avLst/>
          </a:prstGeom>
        </p:spPr>
      </p:pic>
      <p:pic>
        <p:nvPicPr>
          <p:cNvPr id="9" name="図 8"/>
          <p:cNvPicPr>
            <a:picLocks noChangeAspect="1"/>
          </p:cNvPicPr>
          <p:nvPr/>
        </p:nvPicPr>
        <p:blipFill>
          <a:blip r:embed="rId4"/>
          <a:stretch>
            <a:fillRect/>
          </a:stretch>
        </p:blipFill>
        <p:spPr>
          <a:xfrm>
            <a:off x="6970410" y="2288093"/>
            <a:ext cx="4585714" cy="2398249"/>
          </a:xfrm>
          <a:prstGeom prst="rect">
            <a:avLst/>
          </a:prstGeom>
        </p:spPr>
      </p:pic>
      <p:sp>
        <p:nvSpPr>
          <p:cNvPr id="11" name="右矢印 10"/>
          <p:cNvSpPr/>
          <p:nvPr/>
        </p:nvSpPr>
        <p:spPr>
          <a:xfrm>
            <a:off x="2144110" y="320040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999768" y="409409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32741" y="4807181"/>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コマンドプロンプト </a:t>
            </a:r>
            <a:r>
              <a:rPr kumimoji="1" lang="en-US" altLang="ja-JP" dirty="0" smtClean="0"/>
              <a:t>(Windows + R </a:t>
            </a:r>
            <a:r>
              <a:rPr kumimoji="1" lang="ja-JP" altLang="en-US" dirty="0" smtClean="0"/>
              <a:t>→ </a:t>
            </a:r>
            <a:r>
              <a:rPr kumimoji="1" lang="en-US" altLang="ja-JP" dirty="0" smtClean="0"/>
              <a:t>“</a:t>
            </a:r>
            <a:r>
              <a:rPr kumimoji="1" lang="en-US" altLang="ja-JP" dirty="0" err="1" smtClean="0"/>
              <a:t>cmd</a:t>
            </a:r>
            <a:r>
              <a:rPr kumimoji="1" lang="en-US" altLang="ja-JP" dirty="0" smtClean="0"/>
              <a:t>” </a:t>
            </a:r>
            <a:r>
              <a:rPr kumimoji="1" lang="ja-JP" altLang="en-US" dirty="0" smtClean="0"/>
              <a:t>を実行</a:t>
            </a:r>
            <a:r>
              <a:rPr kumimoji="1" lang="en-US" altLang="ja-JP" dirty="0" smtClean="0"/>
              <a:t>) </a:t>
            </a:r>
            <a:r>
              <a:rPr kumimoji="1" lang="ja-JP" altLang="en-US" dirty="0" smtClean="0"/>
              <a:t>を起動し、</a:t>
            </a:r>
            <a:r>
              <a:rPr kumimoji="1" lang="en-US" altLang="ja-JP" dirty="0" smtClean="0"/>
              <a:t>1 </a:t>
            </a:r>
            <a:r>
              <a:rPr kumimoji="1" lang="ja-JP" altLang="en-US" dirty="0" smtClean="0"/>
              <a:t>で作成したフォルダに </a:t>
            </a:r>
            <a:r>
              <a:rPr kumimoji="1" lang="en-US" altLang="ja-JP" dirty="0" smtClean="0"/>
              <a:t>CD (</a:t>
            </a:r>
            <a:r>
              <a:rPr kumimoji="1" lang="ja-JP" altLang="en-US" dirty="0" smtClean="0"/>
              <a:t>カレントディレクトリの移動</a:t>
            </a:r>
            <a:r>
              <a:rPr kumimoji="1" lang="en-US" altLang="ja-JP" dirty="0" smtClean="0"/>
              <a:t>) </a:t>
            </a:r>
            <a:r>
              <a:rPr kumimoji="1" lang="ja-JP" altLang="en-US" dirty="0" smtClean="0"/>
              <a:t>する。</a:t>
            </a:r>
            <a:endParaRPr lang="ja-JP" altLang="en-US" dirty="0" smtClean="0"/>
          </a:p>
        </p:txBody>
      </p:sp>
      <p:sp>
        <p:nvSpPr>
          <p:cNvPr id="15" name="テキスト ボックス 14"/>
          <p:cNvSpPr txBox="1"/>
          <p:nvPr/>
        </p:nvSpPr>
        <p:spPr>
          <a:xfrm>
            <a:off x="423373" y="5243557"/>
            <a:ext cx="11353780" cy="369332"/>
          </a:xfrm>
          <a:prstGeom prst="rect">
            <a:avLst/>
          </a:prstGeom>
          <a:solidFill>
            <a:schemeClr val="tx1"/>
          </a:solidFill>
        </p:spPr>
        <p:txBody>
          <a:bodyPr wrap="square" rtlCol="0">
            <a:spAutoFit/>
          </a:bodyPr>
          <a:lstStyle/>
          <a:p>
            <a:r>
              <a:rPr kumimoji="1" lang="ja-JP" altLang="en-US" dirty="0" smtClean="0">
                <a:solidFill>
                  <a:schemeClr val="bg1"/>
                </a:solidFill>
                <a:latin typeface="Consolas" panose="020B0609020204030204" pitchFamily="49" charset="0"/>
              </a:rPr>
              <a:t>例</a:t>
            </a:r>
            <a:r>
              <a:rPr kumimoji="1" lang="en-US" altLang="ja-JP" dirty="0" smtClean="0">
                <a:solidFill>
                  <a:schemeClr val="bg1"/>
                </a:solidFill>
                <a:latin typeface="Consolas" panose="020B0609020204030204" pitchFamily="49" charset="0"/>
              </a:rPr>
              <a:t>: cd C:\Users\&lt;</a:t>
            </a:r>
            <a:r>
              <a:rPr kumimoji="1" lang="ja-JP" altLang="en-US" dirty="0" smtClean="0">
                <a:solidFill>
                  <a:schemeClr val="bg1"/>
                </a:solidFill>
                <a:latin typeface="Consolas" panose="020B0609020204030204" pitchFamily="49" charset="0"/>
              </a:rPr>
              <a:t>ユーザー名</a:t>
            </a:r>
            <a:r>
              <a:rPr kumimoji="1" lang="en-US" altLang="ja-JP" dirty="0" smtClean="0">
                <a:solidFill>
                  <a:schemeClr val="bg1"/>
                </a:solidFill>
                <a:latin typeface="Consolas" panose="020B0609020204030204" pitchFamily="49" charset="0"/>
              </a:rPr>
              <a:t>&gt;\Desktop\Thin</a:t>
            </a:r>
            <a:endParaRPr kumimoji="1" lang="ja-JP" altLang="en-US" dirty="0">
              <a:solidFill>
                <a:schemeClr val="bg1"/>
              </a:solidFill>
              <a:latin typeface="Consolas" panose="020B0609020204030204" pitchFamily="49" charset="0"/>
            </a:endParaRPr>
          </a:p>
        </p:txBody>
      </p:sp>
      <p:sp>
        <p:nvSpPr>
          <p:cNvPr id="16" name="テキスト ボックス 15"/>
          <p:cNvSpPr txBox="1"/>
          <p:nvPr/>
        </p:nvSpPr>
        <p:spPr>
          <a:xfrm>
            <a:off x="332741" y="5735308"/>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en-US" altLang="ja-JP" dirty="0" err="1" smtClean="0"/>
              <a:t>Git</a:t>
            </a:r>
            <a:r>
              <a:rPr kumimoji="1" lang="en-US" altLang="ja-JP" dirty="0" smtClean="0"/>
              <a:t> </a:t>
            </a:r>
            <a:r>
              <a:rPr kumimoji="1" lang="ja-JP" altLang="en-US" dirty="0" smtClean="0"/>
              <a:t>を用いてソースコード一式をダウンロードする。 </a:t>
            </a:r>
            <a:r>
              <a:rPr kumimoji="1" lang="en-US" altLang="ja-JP" dirty="0" smtClean="0"/>
              <a:t>(</a:t>
            </a:r>
            <a:r>
              <a:rPr kumimoji="1" lang="ja-JP" altLang="en-US" dirty="0" smtClean="0"/>
              <a:t>下記の入力例の改行はなくし、</a:t>
            </a:r>
            <a:r>
              <a:rPr kumimoji="1" lang="en-US" altLang="ja-JP" dirty="0" smtClean="0"/>
              <a:t>1 </a:t>
            </a:r>
            <a:r>
              <a:rPr kumimoji="1" lang="ja-JP" altLang="en-US" dirty="0" smtClean="0"/>
              <a:t>行で入力すること。</a:t>
            </a:r>
            <a:r>
              <a:rPr kumimoji="1" lang="en-US" altLang="ja-JP" dirty="0" smtClean="0"/>
              <a:t>)</a:t>
            </a:r>
            <a:endParaRPr lang="ja-JP" altLang="en-US" dirty="0" smtClean="0"/>
          </a:p>
        </p:txBody>
      </p:sp>
      <p:sp>
        <p:nvSpPr>
          <p:cNvPr id="17" name="テキスト ボックス 16"/>
          <p:cNvSpPr txBox="1"/>
          <p:nvPr/>
        </p:nvSpPr>
        <p:spPr>
          <a:xfrm>
            <a:off x="446525" y="6133647"/>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beta7preview12</a:t>
            </a:r>
            <a:endParaRPr kumimoji="1" lang="ja-JP"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19352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58779" y="4572082"/>
            <a:ext cx="10933328" cy="2285917"/>
          </a:xfrm>
        </p:spPr>
        <p:txBody>
          <a:bodyPr>
            <a:normAutofit fontScale="92500" lnSpcReduction="10000"/>
          </a:bodyPr>
          <a:lstStyle/>
          <a:p>
            <a:pPr marL="457200" indent="-457200">
              <a:buFont typeface="+mj-lt"/>
              <a:buAutoNum type="arabicPeriod"/>
            </a:pPr>
            <a:r>
              <a:rPr kumimoji="1" lang="ja-JP" altLang="en-US" sz="2000" dirty="0" smtClean="0"/>
              <a:t>上図のように、ソースコード集の </a:t>
            </a:r>
            <a:r>
              <a:rPr kumimoji="1" lang="en-US" altLang="ja-JP" sz="2000" dirty="0" smtClean="0"/>
              <a:t>“</a:t>
            </a:r>
            <a:r>
              <a:rPr kumimoji="1" lang="en-US" altLang="ja-JP" sz="2000" dirty="0" err="1" smtClean="0"/>
              <a:t>src</a:t>
            </a:r>
            <a:r>
              <a:rPr kumimoji="1" lang="en-US" altLang="ja-JP" sz="2000" dirty="0" smtClean="0"/>
              <a:t>\bin\EntryPoint</a:t>
            </a:r>
            <a:r>
              <a:rPr lang="en-US" altLang="ja-JP" sz="2000" dirty="0" smtClean="0"/>
              <a:t>.dat” </a:t>
            </a:r>
            <a:r>
              <a:rPr lang="ja-JP" altLang="en-US" sz="2000" dirty="0" smtClean="0"/>
              <a:t>をメモ帳等のテキストエディタで開くと、下の方に </a:t>
            </a:r>
            <a:r>
              <a:rPr lang="en-US" altLang="ja-JP" sz="2000" dirty="0" smtClean="0"/>
              <a:t>https:// </a:t>
            </a:r>
            <a:r>
              <a:rPr lang="ja-JP" altLang="en-US" sz="2000" dirty="0" smtClean="0"/>
              <a:t>で始まる </a:t>
            </a:r>
            <a:r>
              <a:rPr lang="en-US" altLang="ja-JP" sz="2000" dirty="0" smtClean="0"/>
              <a:t>URL </a:t>
            </a:r>
            <a:r>
              <a:rPr lang="ja-JP" altLang="en-US" sz="2000" dirty="0" smtClean="0"/>
              <a:t>がある。</a:t>
            </a:r>
            <a:r>
              <a:rPr kumimoji="1" lang="ja-JP" altLang="en-US" sz="2000" dirty="0" smtClean="0"/>
              <a:t>これを、「</a:t>
            </a:r>
            <a:r>
              <a:rPr lang="en-US" altLang="ja-JP" sz="2000" dirty="0"/>
              <a:t>3-5. </a:t>
            </a:r>
            <a:r>
              <a:rPr lang="ja-JP" altLang="en-US" sz="2000" dirty="0"/>
              <a:t>中継ゲートウェイシステム起動後の稼働</a:t>
            </a:r>
            <a:r>
              <a:rPr lang="ja-JP" altLang="en-US" sz="2000" dirty="0" smtClean="0"/>
              <a:t>チェック」の </a:t>
            </a:r>
            <a:r>
              <a:rPr lang="en-US" altLang="ja-JP" sz="2000" dirty="0" smtClean="0"/>
              <a:t>URL </a:t>
            </a:r>
            <a:r>
              <a:rPr lang="ja-JP" altLang="en-US" sz="2000" dirty="0" smtClean="0"/>
              <a:t>と同じ文字列に置き換える。</a:t>
            </a:r>
            <a:endParaRPr lang="en-US" altLang="ja-JP" sz="2000" dirty="0" smtClean="0"/>
          </a:p>
          <a:p>
            <a:pPr marL="457200" indent="-457200">
              <a:buFont typeface="+mj-lt"/>
              <a:buAutoNum type="arabicPeriod"/>
            </a:pPr>
            <a:r>
              <a:rPr lang="en-US" altLang="ja-JP" sz="2000" dirty="0" smtClean="0"/>
              <a:t>“SYSTEM:” </a:t>
            </a:r>
            <a:r>
              <a:rPr lang="ja-JP" altLang="en-US" sz="2000" dirty="0" smtClean="0"/>
              <a:t>で始まる行がある。ここに、サンプルとして </a:t>
            </a:r>
            <a:r>
              <a:rPr lang="en-US" altLang="ja-JP" sz="2000" dirty="0" smtClean="0"/>
              <a:t>“</a:t>
            </a:r>
            <a:r>
              <a:rPr lang="en-US" altLang="ja-JP" sz="2000" dirty="0" err="1" smtClean="0"/>
              <a:t>MiKaKa</a:t>
            </a:r>
            <a:r>
              <a:rPr lang="en-US" altLang="ja-JP" sz="2000" dirty="0" smtClean="0"/>
              <a:t> Corporation Private Gateway 001” </a:t>
            </a:r>
            <a:r>
              <a:rPr lang="ja-JP" altLang="en-US" sz="2000" dirty="0" smtClean="0"/>
              <a:t>という文字列が書かれている。これを、自組織のシステムを意味する適当な文字列 </a:t>
            </a:r>
            <a:r>
              <a:rPr lang="en-US" altLang="ja-JP" sz="2000" dirty="0" smtClean="0"/>
              <a:t>(</a:t>
            </a:r>
            <a:r>
              <a:rPr lang="ja-JP" altLang="en-US" sz="2000" dirty="0" smtClean="0"/>
              <a:t>英数字のみ</a:t>
            </a:r>
            <a:r>
              <a:rPr lang="en-US" altLang="ja-JP" sz="2000" dirty="0" smtClean="0"/>
              <a:t>) </a:t>
            </a:r>
            <a:r>
              <a:rPr lang="ja-JP" altLang="en-US" sz="2000" dirty="0" smtClean="0"/>
              <a:t>に置換する。</a:t>
            </a:r>
            <a:r>
              <a:rPr lang="en-US" altLang="ja-JP" sz="2000" dirty="0" smtClean="0"/>
              <a:t/>
            </a:r>
            <a:br>
              <a:rPr lang="en-US" altLang="ja-JP" sz="2000" dirty="0" smtClean="0"/>
            </a:br>
            <a:r>
              <a:rPr lang="en-US" altLang="ja-JP" sz="2000" dirty="0" smtClean="0"/>
              <a:t>(</a:t>
            </a:r>
            <a:r>
              <a:rPr lang="ja-JP" altLang="en-US" sz="2000" dirty="0" smtClean="0"/>
              <a:t>置換しなくても動作するが、アプリケーションの起動画面に表示されるので、できれば置換したほうがよい。</a:t>
            </a:r>
            <a:r>
              <a:rPr lang="en-US" altLang="ja-JP" sz="2000" dirty="0" smtClean="0"/>
              <a:t>)</a:t>
            </a:r>
            <a:br>
              <a:rPr lang="en-US" altLang="ja-JP" sz="2000" dirty="0" smtClean="0"/>
            </a:br>
            <a:r>
              <a:rPr lang="en-US" altLang="ja-JP" sz="2000" dirty="0" smtClean="0"/>
              <a:t>※ “SYSTEM:”</a:t>
            </a:r>
            <a:r>
              <a:rPr lang="ja-JP" altLang="en-US" sz="2000" dirty="0" smtClean="0"/>
              <a:t> の文字は削除しないこと。</a:t>
            </a:r>
            <a:endParaRPr lang="en-US" altLang="ja-JP" sz="2000" dirty="0"/>
          </a:p>
          <a:p>
            <a:pPr marL="457200" indent="-457200">
              <a:buFont typeface="+mj-lt"/>
              <a:buAutoNum type="arabicPeriod"/>
            </a:pPr>
            <a:r>
              <a:rPr lang="en-US" altLang="ja-JP" sz="2000" dirty="0" smtClean="0"/>
              <a:t>EntryPoint.dat </a:t>
            </a:r>
            <a:r>
              <a:rPr lang="ja-JP" altLang="en-US" sz="2000" dirty="0" smtClean="0"/>
              <a:t>ファイルを保存して、テキストエディタを閉じる。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4-4. </a:t>
            </a:r>
            <a:r>
              <a:rPr kumimoji="1" lang="ja-JP" altLang="en-US" dirty="0" smtClean="0"/>
              <a:t>中継ゲートウェイの </a:t>
            </a:r>
            <a:r>
              <a:rPr kumimoji="1" lang="en-US" altLang="ja-JP" dirty="0" smtClean="0"/>
              <a:t>IP </a:t>
            </a:r>
            <a:r>
              <a:rPr kumimoji="1" lang="ja-JP" altLang="en-US" dirty="0" smtClean="0"/>
              <a:t>アドレス等の指定</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822" y="1135312"/>
            <a:ext cx="3466185" cy="2246391"/>
          </a:xfrm>
          <a:prstGeom prst="rect">
            <a:avLst/>
          </a:prstGeom>
          <a:ln>
            <a:solidFill>
              <a:schemeClr val="tx1"/>
            </a:solid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1704" y="1431231"/>
            <a:ext cx="4280338" cy="2406515"/>
          </a:xfrm>
          <a:prstGeom prst="rect">
            <a:avLst/>
          </a:prstGeom>
        </p:spPr>
      </p:pic>
      <p:sp>
        <p:nvSpPr>
          <p:cNvPr id="8" name="正方形/長方形 7"/>
          <p:cNvSpPr/>
          <p:nvPr/>
        </p:nvSpPr>
        <p:spPr>
          <a:xfrm>
            <a:off x="902087" y="1606299"/>
            <a:ext cx="2038182" cy="1436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204963" y="2079637"/>
            <a:ext cx="753292" cy="15906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756755" y="2956034"/>
            <a:ext cx="1462741" cy="18130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32741" y="3515710"/>
            <a:ext cx="2788831" cy="369332"/>
          </a:xfrm>
          <a:prstGeom prst="rect">
            <a:avLst/>
          </a:prstGeom>
          <a:noFill/>
        </p:spPr>
        <p:txBody>
          <a:bodyPr wrap="square" rtlCol="0">
            <a:spAutoFit/>
          </a:bodyPr>
          <a:lstStyle/>
          <a:p>
            <a:r>
              <a:rPr lang="en-US" altLang="ja-JP" dirty="0" err="1" smtClean="0"/>
              <a:t>src</a:t>
            </a:r>
            <a:r>
              <a:rPr lang="en-US" altLang="ja-JP" dirty="0" smtClean="0"/>
              <a:t>\bin </a:t>
            </a:r>
            <a:r>
              <a:rPr lang="ja-JP" altLang="en-US" dirty="0" smtClean="0"/>
              <a:t>ディレクトリを開く。</a:t>
            </a:r>
            <a:endParaRPr kumimoji="1" lang="ja-JP" altLang="en-US" dirty="0"/>
          </a:p>
        </p:txBody>
      </p:sp>
      <p:sp>
        <p:nvSpPr>
          <p:cNvPr id="14" name="テキスト ボックス 13"/>
          <p:cNvSpPr txBox="1"/>
          <p:nvPr/>
        </p:nvSpPr>
        <p:spPr>
          <a:xfrm>
            <a:off x="3485845" y="3917730"/>
            <a:ext cx="2788831" cy="646331"/>
          </a:xfrm>
          <a:prstGeom prst="rect">
            <a:avLst/>
          </a:prstGeom>
          <a:noFill/>
        </p:spPr>
        <p:txBody>
          <a:bodyPr wrap="square" rtlCol="0">
            <a:spAutoFit/>
          </a:bodyPr>
          <a:lstStyle/>
          <a:p>
            <a:r>
              <a:rPr lang="en-US" altLang="ja-JP" dirty="0" smtClean="0"/>
              <a:t>EntryPoint.dat </a:t>
            </a:r>
            <a:r>
              <a:rPr lang="ja-JP" altLang="en-US" dirty="0" smtClean="0"/>
              <a:t>をメモ帳などのテキストエディタで開く。</a:t>
            </a:r>
            <a:endParaRPr kumimoji="1" lang="ja-JP" altLang="en-US" dirty="0"/>
          </a:p>
        </p:txBody>
      </p:sp>
      <p:sp>
        <p:nvSpPr>
          <p:cNvPr id="15" name="右矢印 14"/>
          <p:cNvSpPr/>
          <p:nvPr/>
        </p:nvSpPr>
        <p:spPr>
          <a:xfrm>
            <a:off x="2339150" y="388224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6380846" y="4158154"/>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213556" y="4270298"/>
            <a:ext cx="4224465" cy="369332"/>
          </a:xfrm>
          <a:prstGeom prst="rect">
            <a:avLst/>
          </a:prstGeom>
          <a:noFill/>
        </p:spPr>
        <p:txBody>
          <a:bodyPr wrap="square" rtlCol="0">
            <a:spAutoFit/>
          </a:bodyPr>
          <a:lstStyle/>
          <a:p>
            <a:r>
              <a:rPr lang="en-US" altLang="ja-JP" dirty="0" smtClean="0"/>
              <a:t>URL </a:t>
            </a:r>
            <a:r>
              <a:rPr lang="ja-JP" altLang="en-US" dirty="0" smtClean="0"/>
              <a:t>およびシステム名を書換える。</a:t>
            </a:r>
            <a:endParaRPr kumimoji="1" lang="ja-JP" altLang="en-US" dirty="0"/>
          </a:p>
        </p:txBody>
      </p:sp>
      <p:pic>
        <p:nvPicPr>
          <p:cNvPr id="19" name="図 18"/>
          <p:cNvPicPr>
            <a:picLocks noChangeAspect="1"/>
          </p:cNvPicPr>
          <p:nvPr/>
        </p:nvPicPr>
        <p:blipFill>
          <a:blip r:embed="rId4"/>
          <a:stretch>
            <a:fillRect/>
          </a:stretch>
        </p:blipFill>
        <p:spPr>
          <a:xfrm>
            <a:off x="7213556" y="1626851"/>
            <a:ext cx="4043782" cy="2658365"/>
          </a:xfrm>
          <a:prstGeom prst="rect">
            <a:avLst/>
          </a:prstGeom>
        </p:spPr>
      </p:pic>
      <p:sp>
        <p:nvSpPr>
          <p:cNvPr id="12" name="正方形/長方形 11"/>
          <p:cNvSpPr/>
          <p:nvPr/>
        </p:nvSpPr>
        <p:spPr>
          <a:xfrm>
            <a:off x="7209400" y="3632431"/>
            <a:ext cx="1958663" cy="3620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3806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414344"/>
            <a:ext cx="11545223" cy="1693590"/>
          </a:xfrm>
        </p:spPr>
        <p:txBody>
          <a:bodyPr>
            <a:normAutofit fontScale="85000" lnSpcReduction="10000"/>
          </a:bodyPr>
          <a:lstStyle/>
          <a:p>
            <a:r>
              <a:rPr kumimoji="1" lang="ja-JP" altLang="en-US" dirty="0" smtClean="0"/>
              <a:t>ビルドは、 </a:t>
            </a:r>
            <a:r>
              <a:rPr kumimoji="1" lang="en-US" altLang="ja-JP" dirty="0" err="1" smtClean="0"/>
              <a:t>src</a:t>
            </a:r>
            <a:r>
              <a:rPr kumimoji="1" lang="en-US" altLang="ja-JP" dirty="0" smtClean="0"/>
              <a:t>\BuildAll.cmd (</a:t>
            </a:r>
            <a:r>
              <a:rPr kumimoji="1" lang="ja-JP" altLang="en-US" dirty="0" smtClean="0"/>
              <a:t>バッチファイル</a:t>
            </a:r>
            <a:r>
              <a:rPr kumimoji="1" lang="en-US" altLang="ja-JP" dirty="0" smtClean="0"/>
              <a:t>) </a:t>
            </a:r>
            <a:r>
              <a:rPr kumimoji="1" lang="ja-JP" altLang="en-US" dirty="0" smtClean="0"/>
              <a:t>をダブルクリックすることで開始される。</a:t>
            </a:r>
            <a:endParaRPr kumimoji="1" lang="en-US" altLang="ja-JP" dirty="0" smtClean="0"/>
          </a:p>
          <a:p>
            <a:r>
              <a:rPr kumimoji="1" lang="ja-JP" altLang="en-US" dirty="0" smtClean="0"/>
              <a:t>ビルドが開始されると、</a:t>
            </a:r>
            <a:r>
              <a:rPr kumimoji="1" lang="en-US" altLang="ja-JP" dirty="0" smtClean="0"/>
              <a:t>”Increments build number (y/n) ?” </a:t>
            </a:r>
            <a:r>
              <a:rPr kumimoji="1" lang="ja-JP" altLang="en-US" dirty="0" smtClean="0"/>
              <a:t>と表示される。</a:t>
            </a:r>
            <a:br>
              <a:rPr kumimoji="1" lang="ja-JP" altLang="en-US" dirty="0" smtClean="0"/>
            </a:br>
            <a:r>
              <a:rPr kumimoji="1" lang="ja-JP" altLang="en-US" dirty="0" smtClean="0"/>
              <a:t>ここでは、</a:t>
            </a:r>
            <a:r>
              <a:rPr kumimoji="1" lang="en-US" altLang="ja-JP" dirty="0" smtClean="0"/>
              <a:t>”y” </a:t>
            </a:r>
            <a:r>
              <a:rPr kumimoji="1" lang="ja-JP" altLang="en-US" dirty="0" smtClean="0"/>
              <a:t>と入力し、</a:t>
            </a:r>
            <a:r>
              <a:rPr lang="en-US" altLang="ja-JP" dirty="0" smtClean="0"/>
              <a:t>Enter </a:t>
            </a:r>
            <a:r>
              <a:rPr lang="ja-JP" altLang="en-US" dirty="0" smtClean="0"/>
              <a:t>キーを押す。</a:t>
            </a:r>
            <a:endParaRPr lang="en-US" altLang="ja-JP" dirty="0" smtClean="0"/>
          </a:p>
          <a:p>
            <a:r>
              <a:rPr kumimoji="1" lang="ja-JP" altLang="en-US" dirty="0" smtClean="0"/>
              <a:t>ビルドが完了すると、</a:t>
            </a:r>
            <a:r>
              <a:rPr kumimoji="1" lang="en-US" altLang="ja-JP" dirty="0" smtClean="0"/>
              <a:t>win32_outputs\Public\</a:t>
            </a:r>
            <a:r>
              <a:rPr lang="en-US" altLang="ja-JP" dirty="0" smtClean="0"/>
              <a:t>&lt;</a:t>
            </a:r>
            <a:r>
              <a:rPr lang="ja-JP" altLang="en-US" dirty="0" smtClean="0"/>
              <a:t>識別子</a:t>
            </a:r>
            <a:r>
              <a:rPr lang="en-US" altLang="ja-JP" dirty="0" smtClean="0"/>
              <a:t>&gt;\ </a:t>
            </a:r>
            <a:r>
              <a:rPr lang="ja-JP" altLang="en-US" dirty="0" smtClean="0"/>
              <a:t>にインストーラ一式が生成される。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4-5. </a:t>
            </a:r>
            <a:r>
              <a:rPr kumimoji="1" lang="ja-JP" altLang="en-US" dirty="0" smtClean="0"/>
              <a:t>ビルドの実施</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1" y="1081611"/>
            <a:ext cx="5297214" cy="2978229"/>
          </a:xfrm>
          <a:prstGeom prst="rect">
            <a:avLst/>
          </a:prstGeom>
        </p:spPr>
      </p:pic>
      <p:sp>
        <p:nvSpPr>
          <p:cNvPr id="6" name="正方形/長方形 5"/>
          <p:cNvSpPr/>
          <p:nvPr/>
        </p:nvSpPr>
        <p:spPr>
          <a:xfrm>
            <a:off x="1012446" y="2495419"/>
            <a:ext cx="524692" cy="1733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9433" y="1100481"/>
            <a:ext cx="5578919" cy="3136611"/>
          </a:xfrm>
          <a:prstGeom prst="rect">
            <a:avLst/>
          </a:prstGeom>
        </p:spPr>
      </p:pic>
      <p:sp>
        <p:nvSpPr>
          <p:cNvPr id="8" name="正方形/長方形 7"/>
          <p:cNvSpPr/>
          <p:nvPr/>
        </p:nvSpPr>
        <p:spPr>
          <a:xfrm>
            <a:off x="7176764" y="1596785"/>
            <a:ext cx="1202608"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778068" y="3654185"/>
            <a:ext cx="3399684"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5645782" y="2668786"/>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73312" y="2073166"/>
            <a:ext cx="1437288" cy="369332"/>
          </a:xfrm>
          <a:prstGeom prst="rect">
            <a:avLst/>
          </a:prstGeom>
          <a:noFill/>
        </p:spPr>
        <p:txBody>
          <a:bodyPr wrap="square" rtlCol="0">
            <a:spAutoFit/>
          </a:bodyPr>
          <a:lstStyle/>
          <a:p>
            <a:r>
              <a:rPr kumimoji="1" lang="ja-JP" altLang="en-US" dirty="0" smtClean="0">
                <a:solidFill>
                  <a:srgbClr val="FF0000"/>
                </a:solidFill>
              </a:rPr>
              <a:t>完了</a:t>
            </a:r>
            <a:r>
              <a:rPr kumimoji="1" lang="en-US" altLang="ja-JP" dirty="0" smtClean="0">
                <a:solidFill>
                  <a:srgbClr val="FF0000"/>
                </a:solidFill>
              </a:rPr>
              <a:t>!</a:t>
            </a:r>
            <a:endParaRPr kumimoji="1" lang="ja-JP" altLang="en-US" dirty="0">
              <a:solidFill>
                <a:srgbClr val="FF0000"/>
              </a:solidFill>
            </a:endParaRPr>
          </a:p>
        </p:txBody>
      </p:sp>
      <p:sp>
        <p:nvSpPr>
          <p:cNvPr id="12" name="テキスト ボックス 11"/>
          <p:cNvSpPr txBox="1"/>
          <p:nvPr/>
        </p:nvSpPr>
        <p:spPr>
          <a:xfrm>
            <a:off x="717332" y="2873477"/>
            <a:ext cx="1437288" cy="369332"/>
          </a:xfrm>
          <a:prstGeom prst="rect">
            <a:avLst/>
          </a:prstGeom>
          <a:noFill/>
        </p:spPr>
        <p:txBody>
          <a:bodyPr wrap="square" rtlCol="0">
            <a:spAutoFit/>
          </a:bodyPr>
          <a:lstStyle/>
          <a:p>
            <a:r>
              <a:rPr kumimoji="1" lang="ja-JP" altLang="en-US" dirty="0" smtClean="0">
                <a:solidFill>
                  <a:srgbClr val="FF0000"/>
                </a:solidFill>
              </a:rPr>
              <a:t>開始</a:t>
            </a:r>
            <a:r>
              <a:rPr kumimoji="1" lang="en-US" altLang="ja-JP" dirty="0" smtClean="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322188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11569" y="4755724"/>
            <a:ext cx="11545223" cy="994612"/>
          </a:xfrm>
        </p:spPr>
        <p:txBody>
          <a:bodyPr/>
          <a:lstStyle/>
          <a:p>
            <a:r>
              <a:rPr kumimoji="1" lang="ja-JP" altLang="en-US" dirty="0" smtClean="0"/>
              <a:t>ビルドされたインストーラを、任意の端末にインストールし、構築し稼働している中継ゲートウェイを経由してテレワーク通信が可能となっていることを確認する。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4-6. </a:t>
            </a:r>
            <a:r>
              <a:rPr kumimoji="1" lang="ja-JP" altLang="en-US" dirty="0" smtClean="0"/>
              <a:t>生成されたインストーラの動作の確認</a:t>
            </a:r>
            <a:endParaRPr kumimoji="1" lang="ja-JP" altLang="en-US" dirty="0"/>
          </a:p>
        </p:txBody>
      </p:sp>
      <p:pic>
        <p:nvPicPr>
          <p:cNvPr id="5" name="図 4"/>
          <p:cNvPicPr>
            <a:picLocks noChangeAspect="1"/>
          </p:cNvPicPr>
          <p:nvPr/>
        </p:nvPicPr>
        <p:blipFill>
          <a:blip r:embed="rId2"/>
          <a:stretch>
            <a:fillRect/>
          </a:stretch>
        </p:blipFill>
        <p:spPr>
          <a:xfrm>
            <a:off x="222382" y="1097186"/>
            <a:ext cx="3742645" cy="2756407"/>
          </a:xfrm>
          <a:prstGeom prst="rect">
            <a:avLst/>
          </a:prstGeom>
        </p:spPr>
      </p:pic>
      <p:pic>
        <p:nvPicPr>
          <p:cNvPr id="8" name="図 7"/>
          <p:cNvPicPr>
            <a:picLocks noChangeAspect="1"/>
          </p:cNvPicPr>
          <p:nvPr/>
        </p:nvPicPr>
        <p:blipFill>
          <a:blip r:embed="rId3"/>
          <a:stretch>
            <a:fillRect/>
          </a:stretch>
        </p:blipFill>
        <p:spPr>
          <a:xfrm>
            <a:off x="4084816" y="1097186"/>
            <a:ext cx="2863767" cy="3501340"/>
          </a:xfrm>
          <a:prstGeom prst="rect">
            <a:avLst/>
          </a:prstGeom>
        </p:spPr>
      </p:pic>
      <p:pic>
        <p:nvPicPr>
          <p:cNvPr id="9" name="図 8"/>
          <p:cNvPicPr>
            <a:picLocks noChangeAspect="1"/>
          </p:cNvPicPr>
          <p:nvPr/>
        </p:nvPicPr>
        <p:blipFill>
          <a:blip r:embed="rId4"/>
          <a:stretch>
            <a:fillRect/>
          </a:stretch>
        </p:blipFill>
        <p:spPr>
          <a:xfrm>
            <a:off x="7058025" y="2578658"/>
            <a:ext cx="4898767" cy="2063117"/>
          </a:xfrm>
          <a:prstGeom prst="rect">
            <a:avLst/>
          </a:prstGeom>
        </p:spPr>
      </p:pic>
    </p:spTree>
    <p:extLst>
      <p:ext uri="{BB962C8B-B14F-4D97-AF65-F5344CB8AC3E}">
        <p14:creationId xmlns:p14="http://schemas.microsoft.com/office/powerpoint/2010/main" val="4189204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5459" y="3833038"/>
            <a:ext cx="1699610" cy="2793167"/>
          </a:xfrm>
          <a:prstGeom prst="rect">
            <a:avLst/>
          </a:prstGeom>
        </p:spPr>
      </p:pic>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29</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5. </a:t>
            </a:r>
            <a:r>
              <a:rPr kumimoji="1" lang="ja-JP" altLang="en-US" sz="6600" dirty="0" smtClean="0"/>
              <a:t>高度な構築・運用手法</a:t>
            </a:r>
            <a:endParaRPr kumimoji="1" lang="ja-JP" altLang="en-US" sz="6600"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5264" y="4684171"/>
            <a:ext cx="2337160" cy="1672179"/>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7858" y="4008969"/>
            <a:ext cx="881170" cy="881170"/>
          </a:xfrm>
          <a:prstGeom prst="rect">
            <a:avLst/>
          </a:prstGeom>
        </p:spPr>
      </p:pic>
    </p:spTree>
    <p:extLst>
      <p:ext uri="{BB962C8B-B14F-4D97-AF65-F5344CB8AC3E}">
        <p14:creationId xmlns:p14="http://schemas.microsoft.com/office/powerpoint/2010/main" val="146564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3</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4">
              <a:lumMod val="40000"/>
              <a:lumOff val="60000"/>
            </a:schemeClr>
          </a:solidFill>
        </p:spPr>
        <p:txBody>
          <a:bodyPr wrap="square" rtlCol="0" anchor="ctr">
            <a:spAutoFit/>
          </a:bodyPr>
          <a:lstStyle/>
          <a:p>
            <a:pPr algn="ctr"/>
            <a:r>
              <a:rPr kumimoji="1" lang="en-US" altLang="ja-JP" sz="8800" dirty="0" smtClean="0"/>
              <a:t>1. </a:t>
            </a:r>
            <a:r>
              <a:rPr kumimoji="1" lang="ja-JP" altLang="en-US" sz="8800" dirty="0" smtClean="0"/>
              <a:t>はじめに</a:t>
            </a:r>
            <a:endParaRPr kumimoji="1" lang="ja-JP" altLang="en-US" sz="88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546" y="3854669"/>
            <a:ext cx="1311056" cy="1917826"/>
          </a:xfrm>
          <a:prstGeom prst="rect">
            <a:avLst/>
          </a:prstGeom>
        </p:spPr>
      </p:pic>
      <p:sp>
        <p:nvSpPr>
          <p:cNvPr id="4" name="テキスト ボックス 3"/>
          <p:cNvSpPr txBox="1"/>
          <p:nvPr/>
        </p:nvSpPr>
        <p:spPr>
          <a:xfrm>
            <a:off x="606972" y="3397470"/>
            <a:ext cx="7732986" cy="3200876"/>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kumimoji="1" lang="ja-JP" altLang="en-US" sz="1400" b="1" dirty="0" smtClean="0"/>
              <a:t>ソフトウェアの本バージョンは、現在未公開のソースコード・プレビュー版であり、</a:t>
            </a:r>
            <a:r>
              <a:rPr kumimoji="1" lang="en-US" altLang="ja-JP" sz="1400" b="1" dirty="0" smtClean="0"/>
              <a:t/>
            </a:r>
            <a:br>
              <a:rPr kumimoji="1" lang="en-US" altLang="ja-JP" sz="1400" b="1" dirty="0" smtClean="0"/>
            </a:br>
            <a:r>
              <a:rPr kumimoji="1" lang="ja-JP" altLang="en-US" sz="1400" b="1" dirty="0" smtClean="0"/>
              <a:t>本ドキュメントの配布先組織内における評価を目的として提供するものです。</a:t>
            </a:r>
            <a:r>
              <a:rPr kumimoji="1" lang="en-US" altLang="ja-JP" sz="1400" b="1" dirty="0" smtClean="0"/>
              <a:t/>
            </a:r>
            <a:br>
              <a:rPr kumimoji="1" lang="en-US" altLang="ja-JP" sz="1400" b="1" dirty="0" smtClean="0"/>
            </a:br>
            <a:endParaRPr kumimoji="1" lang="ja-JP" altLang="en-US" sz="1400" b="1" dirty="0" smtClean="0"/>
          </a:p>
          <a:p>
            <a:pPr marL="285750" indent="-285750">
              <a:buFont typeface="Arial" panose="020B0604020202020204" pitchFamily="34" charset="0"/>
              <a:buChar char="•"/>
            </a:pPr>
            <a:r>
              <a:rPr kumimoji="1" lang="ja-JP" altLang="en-US" sz="1400" b="1" dirty="0" smtClean="0"/>
              <a:t>本ドキュメントおよび本ドキュメントに記載されているクレデンシャル </a:t>
            </a:r>
            <a:r>
              <a:rPr kumimoji="1" lang="en-US" altLang="ja-JP" sz="1400" b="1" dirty="0" smtClean="0"/>
              <a:t>(</a:t>
            </a:r>
            <a:r>
              <a:rPr kumimoji="1" lang="ja-JP" altLang="en-US" sz="1400" b="1" dirty="0" smtClean="0"/>
              <a:t>認証情報</a:t>
            </a:r>
            <a:r>
              <a:rPr lang="en-US" altLang="ja-JP" sz="1400" b="1" dirty="0" smtClean="0"/>
              <a:t>) </a:t>
            </a:r>
            <a:r>
              <a:rPr lang="ja-JP" altLang="en-US" sz="1400" b="1" dirty="0" smtClean="0"/>
              <a:t>を用いて入手・ビルドしたプログラムの</a:t>
            </a:r>
            <a:r>
              <a:rPr kumimoji="1" lang="ja-JP" altLang="en-US" sz="1400" b="1" dirty="0" smtClean="0"/>
              <a:t>組織外への配布は、ご遠慮ください。</a:t>
            </a:r>
            <a:r>
              <a:rPr kumimoji="1" lang="en-US" altLang="ja-JP" sz="1200" dirty="0" smtClean="0"/>
              <a:t/>
            </a:r>
            <a:br>
              <a:rPr kumimoji="1" lang="en-US" altLang="ja-JP" sz="1200" dirty="0" smtClean="0"/>
            </a:br>
            <a:endParaRPr kumimoji="1" lang="en-US" altLang="ja-JP" sz="1200" dirty="0" smtClean="0"/>
          </a:p>
          <a:p>
            <a:pPr marL="285750" indent="-285750">
              <a:buFont typeface="Arial" panose="020B0604020202020204" pitchFamily="34" charset="0"/>
              <a:buChar char="•"/>
            </a:pPr>
            <a:r>
              <a:rPr kumimoji="1" lang="en-US" altLang="ja-JP" sz="1200" dirty="0" smtClean="0"/>
              <a:t>IPA </a:t>
            </a:r>
            <a:r>
              <a:rPr kumimoji="1" lang="ja-JP" altLang="en-US" sz="1200" dirty="0" smtClean="0"/>
              <a:t>サイバー技術研究室では、シン・テレワークシステムの中継ゲートウェイの動作状況の統計データを収集しています。</a:t>
            </a:r>
            <a:br>
              <a:rPr kumimoji="1" lang="ja-JP" altLang="en-US" sz="1200" dirty="0" smtClean="0"/>
            </a:br>
            <a:r>
              <a:rPr lang="ja-JP" altLang="en-US" sz="1200" dirty="0"/>
              <a:t>シン・テレワークシステム</a:t>
            </a:r>
            <a:r>
              <a:rPr kumimoji="1" lang="ja-JP" altLang="en-US" sz="1200" dirty="0" smtClean="0"/>
              <a:t>の中継ゲートウェイは、統計情報を </a:t>
            </a:r>
            <a:r>
              <a:rPr kumimoji="1" lang="en-US" altLang="ja-JP" sz="1200" dirty="0" smtClean="0"/>
              <a:t>IPA </a:t>
            </a:r>
            <a:r>
              <a:rPr kumimoji="1" lang="ja-JP" altLang="en-US" sz="1200" dirty="0" smtClean="0"/>
              <a:t>の統計サーバーに送付します。</a:t>
            </a:r>
            <a:r>
              <a:rPr kumimoji="1" lang="en-US" altLang="ja-JP" sz="1200" dirty="0" smtClean="0"/>
              <a:t/>
            </a:r>
            <a:br>
              <a:rPr kumimoji="1" lang="en-US" altLang="ja-JP" sz="1200" dirty="0" smtClean="0"/>
            </a:br>
            <a:r>
              <a:rPr lang="ja-JP" altLang="en-US" sz="1200" dirty="0" smtClean="0"/>
              <a:t>統計情報は、</a:t>
            </a:r>
            <a:r>
              <a:rPr lang="ja-JP" altLang="en-US" sz="1200" dirty="0"/>
              <a:t>シン・テレワークシステム</a:t>
            </a:r>
            <a:r>
              <a:rPr lang="ja-JP" altLang="en-US" sz="1200" dirty="0" smtClean="0"/>
              <a:t>が</a:t>
            </a:r>
            <a:r>
              <a:rPr lang="ja-JP" altLang="en-US" sz="1200" dirty="0"/>
              <a:t>日本国内でどの程度活用されているかを確認し、</a:t>
            </a:r>
            <a:r>
              <a:rPr lang="en-US" altLang="ja-JP" sz="1200" dirty="0"/>
              <a:t>IPA </a:t>
            </a:r>
            <a:r>
              <a:rPr lang="ja-JP" altLang="en-US" sz="1200" dirty="0"/>
              <a:t>サイバー技術研究室の活動に関する社会的理解や必要な予算の獲得等のために利用されます</a:t>
            </a:r>
            <a:r>
              <a:rPr lang="ja-JP" altLang="en-US" sz="1200" dirty="0" smtClean="0"/>
              <a:t>。</a:t>
            </a:r>
            <a:r>
              <a:rPr lang="en-US" altLang="ja-JP" sz="1200" dirty="0" smtClean="0"/>
              <a:t/>
            </a:r>
            <a:br>
              <a:rPr lang="en-US" altLang="ja-JP" sz="1200" dirty="0" smtClean="0"/>
            </a:br>
            <a:r>
              <a:rPr lang="ja-JP" altLang="en-US" sz="1200" dirty="0"/>
              <a:t>収集され保存される統計情報には、シン・テレワークシステムの中継ゲートウェイを経由するセッション数、接続コンピュータ台数、通信データ量、「中継ゲートウェイ」そのもの </a:t>
            </a:r>
            <a:r>
              <a:rPr lang="en-US" altLang="ja-JP" sz="1200" dirty="0"/>
              <a:t>(</a:t>
            </a:r>
            <a:r>
              <a:rPr lang="ja-JP" altLang="en-US" sz="1200" dirty="0"/>
              <a:t>統計情報の送付先</a:t>
            </a:r>
            <a:r>
              <a:rPr lang="en-US" altLang="ja-JP" sz="1200" dirty="0"/>
              <a:t>) </a:t>
            </a:r>
            <a:r>
              <a:rPr lang="ja-JP" altLang="en-US" sz="1200" dirty="0" smtClean="0"/>
              <a:t>の固有の </a:t>
            </a:r>
            <a:r>
              <a:rPr lang="en-US" altLang="ja-JP" sz="1200" dirty="0" smtClean="0"/>
              <a:t>ID</a:t>
            </a:r>
            <a:r>
              <a:rPr lang="ja-JP" altLang="en-US" sz="1200" dirty="0" err="1" smtClean="0"/>
              <a:t>、</a:t>
            </a:r>
            <a:r>
              <a:rPr lang="en-US" altLang="ja-JP" sz="1200" dirty="0" smtClean="0"/>
              <a:t>IP </a:t>
            </a:r>
            <a:r>
              <a:rPr lang="ja-JP" altLang="en-US" sz="1200" dirty="0"/>
              <a:t>アドレスおよび</a:t>
            </a:r>
            <a:r>
              <a:rPr lang="ja-JP" altLang="en-US" sz="1200" dirty="0" smtClean="0"/>
              <a:t>ホスト名、</a:t>
            </a:r>
            <a:r>
              <a:rPr lang="en-US" altLang="ja-JP" sz="1200" dirty="0" smtClean="0"/>
              <a:t>OS</a:t>
            </a:r>
            <a:r>
              <a:rPr lang="ja-JP" altLang="en-US" sz="1200" dirty="0" smtClean="0"/>
              <a:t> のバージョン、中継ゲートウェイのバージョン番号が</a:t>
            </a:r>
            <a:r>
              <a:rPr lang="ja-JP" altLang="en-US" sz="1200" dirty="0"/>
              <a:t>含まれます。</a:t>
            </a:r>
            <a:r>
              <a:rPr lang="en-US" altLang="ja-JP" sz="1200" dirty="0" smtClean="0"/>
              <a:t/>
            </a:r>
            <a:br>
              <a:rPr lang="en-US" altLang="ja-JP" sz="1200" dirty="0" smtClean="0"/>
            </a:br>
            <a:r>
              <a:rPr lang="ja-JP" altLang="en-US" sz="1200" dirty="0" smtClean="0"/>
              <a:t>個人</a:t>
            </a:r>
            <a:r>
              <a:rPr lang="ja-JP" altLang="en-US" sz="1200" dirty="0"/>
              <a:t>情報や認証</a:t>
            </a:r>
            <a:r>
              <a:rPr lang="ja-JP" altLang="en-US" sz="1200" dirty="0" smtClean="0"/>
              <a:t>情報、通信データ、ユーザー名、パスワード、秘密鍵等の秘密情報が収集されることはありません。</a:t>
            </a:r>
            <a:r>
              <a:rPr lang="en-US" altLang="ja-JP" sz="1200" dirty="0"/>
              <a:t/>
            </a:r>
            <a:br>
              <a:rPr lang="en-US" altLang="ja-JP" sz="1200" dirty="0"/>
            </a:br>
            <a:r>
              <a:rPr lang="ja-JP" altLang="en-US" sz="1200" dirty="0" smtClean="0"/>
              <a:t>また、ヘッダファイル中の </a:t>
            </a:r>
            <a:r>
              <a:rPr lang="en-US" altLang="ja-JP" sz="1200" dirty="0" smtClean="0"/>
              <a:t>WIDE_STAT_POST_URL </a:t>
            </a:r>
            <a:r>
              <a:rPr lang="ja-JP" altLang="en-US" sz="1200" dirty="0"/>
              <a:t>設定項目を空文字 </a:t>
            </a:r>
            <a:r>
              <a:rPr lang="en-US" altLang="ja-JP" sz="1200" dirty="0"/>
              <a:t>(“”) </a:t>
            </a:r>
            <a:r>
              <a:rPr lang="ja-JP" altLang="en-US" sz="1200" dirty="0"/>
              <a:t>に設定することにより</a:t>
            </a:r>
            <a:r>
              <a:rPr lang="ja-JP" altLang="en-US" sz="1200" dirty="0" smtClean="0"/>
              <a:t>、</a:t>
            </a:r>
            <a:r>
              <a:rPr lang="ja-JP" altLang="en-US" sz="1200" dirty="0"/>
              <a:t>統計情報の送信をオプトアウトする</a:t>
            </a:r>
            <a:r>
              <a:rPr lang="ja-JP" altLang="en-US" sz="1200" dirty="0" smtClean="0"/>
              <a:t>ことが可能です。</a:t>
            </a:r>
            <a:endParaRPr kumimoji="1" lang="ja-JP" altLang="en-US" sz="1200" dirty="0"/>
          </a:p>
        </p:txBody>
      </p:sp>
    </p:spTree>
    <p:extLst>
      <p:ext uri="{BB962C8B-B14F-4D97-AF65-F5344CB8AC3E}">
        <p14:creationId xmlns:p14="http://schemas.microsoft.com/office/powerpoint/2010/main" val="11645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942490"/>
            <a:ext cx="11545223" cy="1778985"/>
          </a:xfrm>
        </p:spPr>
        <p:txBody>
          <a:bodyPr>
            <a:normAutofit fontScale="92500"/>
          </a:bodyPr>
          <a:lstStyle/>
          <a:p>
            <a:r>
              <a:rPr lang="en-US" altLang="ja-JP" dirty="0" err="1" smtClean="0"/>
              <a:t>src</a:t>
            </a:r>
            <a:r>
              <a:rPr lang="en-US" altLang="ja-JP" dirty="0" smtClean="0"/>
              <a:t>\bin\</a:t>
            </a:r>
            <a:r>
              <a:rPr lang="en-US" altLang="ja-JP" dirty="0" err="1" smtClean="0"/>
              <a:t>hamcore</a:t>
            </a:r>
            <a:r>
              <a:rPr lang="en-US" altLang="ja-JP" dirty="0" smtClean="0"/>
              <a:t>\</a:t>
            </a:r>
            <a:r>
              <a:rPr lang="en-US" altLang="ja-JP" dirty="0" err="1" smtClean="0"/>
              <a:t>strtable_ja.patch.stb</a:t>
            </a:r>
            <a:r>
              <a:rPr lang="en-US" altLang="ja-JP" dirty="0" smtClean="0"/>
              <a:t> </a:t>
            </a:r>
            <a:r>
              <a:rPr lang="ja-JP" altLang="en-US" dirty="0" smtClean="0"/>
              <a:t>および </a:t>
            </a:r>
            <a:r>
              <a:rPr lang="en-US" altLang="ja-JP" dirty="0" err="1" smtClean="0"/>
              <a:t>strtable_en.patch.stb</a:t>
            </a:r>
            <a:r>
              <a:rPr lang="en-US" altLang="ja-JP" dirty="0" smtClean="0"/>
              <a:t> </a:t>
            </a:r>
            <a:r>
              <a:rPr lang="ja-JP" altLang="en-US" dirty="0" smtClean="0"/>
              <a:t>ファイルをテキストエディタで編集することにより、ソフトウェアのブランド名などを変更することができる。</a:t>
            </a:r>
            <a:endParaRPr lang="en-US" altLang="ja-JP" dirty="0" smtClean="0"/>
          </a:p>
          <a:p>
            <a:r>
              <a:rPr kumimoji="1" lang="ja-JP" altLang="en-US" dirty="0" smtClean="0"/>
              <a:t>また、</a:t>
            </a:r>
            <a:r>
              <a:rPr lang="en-US" altLang="ja-JP" dirty="0" err="1" smtClean="0"/>
              <a:t>src</a:t>
            </a:r>
            <a:r>
              <a:rPr lang="en-US" altLang="ja-JP" dirty="0" smtClean="0"/>
              <a:t>\bin\</a:t>
            </a:r>
            <a:r>
              <a:rPr lang="en-US" altLang="ja-JP" dirty="0" err="1" smtClean="0"/>
              <a:t>hamcore</a:t>
            </a:r>
            <a:r>
              <a:rPr lang="en-US" altLang="ja-JP" dirty="0" smtClean="0"/>
              <a:t>\ </a:t>
            </a:r>
            <a:r>
              <a:rPr lang="ja-JP" altLang="en-US" dirty="0" smtClean="0"/>
              <a:t>ディレクトリの </a:t>
            </a:r>
            <a:r>
              <a:rPr lang="en-US" altLang="ja-JP" dirty="0" smtClean="0"/>
              <a:t>BMP </a:t>
            </a:r>
            <a:r>
              <a:rPr lang="ja-JP" altLang="en-US" dirty="0" smtClean="0"/>
              <a:t>ファイルを編集することにより、ソフトウェア中の画像を変更することができる。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30</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 </a:t>
            </a:r>
            <a:r>
              <a:rPr kumimoji="1" lang="ja-JP" altLang="en-US" sz="3600" dirty="0" smtClean="0"/>
              <a:t>アプリケーションの </a:t>
            </a:r>
            <a:r>
              <a:rPr kumimoji="1" lang="en-US" altLang="ja-JP" sz="3600" dirty="0" smtClean="0"/>
              <a:t>UI </a:t>
            </a:r>
            <a:r>
              <a:rPr kumimoji="1" lang="ja-JP" altLang="en-US" sz="3600" dirty="0" smtClean="0"/>
              <a:t>の高度なカスタマイズ方法</a:t>
            </a:r>
            <a:endParaRPr kumimoji="1" lang="ja-JP" altLang="en-US" sz="36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620" y="1056669"/>
            <a:ext cx="6771290" cy="3806992"/>
          </a:xfrm>
          <a:prstGeom prst="rect">
            <a:avLst/>
          </a:prstGeom>
        </p:spPr>
      </p:pic>
    </p:spTree>
    <p:extLst>
      <p:ext uri="{BB962C8B-B14F-4D97-AF65-F5344CB8AC3E}">
        <p14:creationId xmlns:p14="http://schemas.microsoft.com/office/powerpoint/2010/main" val="28479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477561"/>
          </a:xfrm>
        </p:spPr>
        <p:txBody>
          <a:bodyPr>
            <a:normAutofit fontScale="92500" lnSpcReduction="10000"/>
          </a:bodyPr>
          <a:lstStyle/>
          <a:p>
            <a:r>
              <a:rPr kumimoji="1" lang="ja-JP" altLang="en-US" sz="2400" dirty="0" smtClean="0"/>
              <a:t>今後、本格的に、プライベートバージョンを構築し展開する場合は、アプリケーションの </a:t>
            </a:r>
            <a:r>
              <a:rPr kumimoji="1" lang="en-US" altLang="ja-JP" sz="2400" dirty="0" smtClean="0"/>
              <a:t>ID </a:t>
            </a:r>
            <a:r>
              <a:rPr kumimoji="1" lang="ja-JP" altLang="en-US" sz="2400" dirty="0" smtClean="0"/>
              <a:t>は、ソースコードから、他 </a:t>
            </a:r>
            <a:r>
              <a:rPr kumimoji="1" lang="en-US" altLang="ja-JP" sz="2400" dirty="0" smtClean="0"/>
              <a:t>(※) </a:t>
            </a:r>
            <a:r>
              <a:rPr kumimoji="1" lang="ja-JP" altLang="en-US" sz="2400" dirty="0" smtClean="0"/>
              <a:t>と重複のないように変更されるべきである。</a:t>
            </a:r>
            <a:r>
              <a:rPr kumimoji="1" lang="en-US" altLang="ja-JP" sz="2400" dirty="0" smtClean="0"/>
              <a:t/>
            </a:r>
            <a:br>
              <a:rPr kumimoji="1" lang="en-US" altLang="ja-JP" sz="2400" dirty="0" smtClean="0"/>
            </a:br>
            <a:r>
              <a:rPr kumimoji="1" lang="ja-JP" altLang="en-US" sz="2400" dirty="0" smtClean="0"/>
              <a:t>そうしないと、複数版を共存インストールすることができない。</a:t>
            </a:r>
            <a:r>
              <a:rPr kumimoji="1" lang="en-US" altLang="ja-JP" sz="2400" dirty="0" smtClean="0"/>
              <a:t/>
            </a:r>
            <a:br>
              <a:rPr kumimoji="1" lang="en-US" altLang="ja-JP" sz="2400" dirty="0" smtClean="0"/>
            </a:br>
            <a:r>
              <a:rPr kumimoji="1" lang="en-US" altLang="ja-JP" sz="2400" dirty="0" smtClean="0"/>
              <a:t>※</a:t>
            </a:r>
            <a:r>
              <a:rPr kumimoji="1" lang="ja-JP" altLang="en-US" sz="2400" dirty="0" smtClean="0"/>
              <a:t> ソースコードをそのまま用いて他の組織がビルドしたバージョン等。</a:t>
            </a:r>
            <a:endParaRPr kumimoji="1" lang="en-US" altLang="ja-JP" sz="2400" dirty="0" smtClean="0"/>
          </a:p>
          <a:p>
            <a:r>
              <a:rPr kumimoji="1" lang="ja-JP" altLang="en-US" sz="2400" dirty="0" smtClean="0"/>
              <a:t>ソースコード中には、デフォルトのアプリケーション </a:t>
            </a:r>
            <a:r>
              <a:rPr kumimoji="1" lang="en-US" altLang="ja-JP" sz="2400" dirty="0" smtClean="0"/>
              <a:t>ID </a:t>
            </a:r>
            <a:r>
              <a:rPr kumimoji="1" lang="ja-JP" altLang="en-US" sz="2400" dirty="0" smtClean="0"/>
              <a:t>として </a:t>
            </a:r>
            <a:r>
              <a:rPr kumimoji="1" lang="en-US" altLang="ja-JP" sz="2400" dirty="0" smtClean="0"/>
              <a:t>“Private” </a:t>
            </a:r>
            <a:r>
              <a:rPr kumimoji="1" lang="ja-JP" altLang="en-US" sz="2400" dirty="0" smtClean="0"/>
              <a:t>が設定されている。以下の </a:t>
            </a:r>
            <a:r>
              <a:rPr kumimoji="1" lang="en-US" altLang="ja-JP" sz="2400" dirty="0" smtClean="0"/>
              <a:t>5 </a:t>
            </a:r>
            <a:r>
              <a:rPr kumimoji="1" lang="ja-JP" altLang="en-US" sz="2400" dirty="0" err="1" smtClean="0"/>
              <a:t>つの</a:t>
            </a:r>
            <a:r>
              <a:rPr kumimoji="1" lang="ja-JP" altLang="en-US" sz="2400" dirty="0" smtClean="0"/>
              <a:t>ファイル中の文字列 </a:t>
            </a:r>
            <a:r>
              <a:rPr kumimoji="1" lang="en-US" altLang="ja-JP" sz="2400" dirty="0" smtClean="0"/>
              <a:t>“Private” </a:t>
            </a:r>
            <a:r>
              <a:rPr kumimoji="1" lang="ja-JP" altLang="en-US" sz="2400" dirty="0" smtClean="0"/>
              <a:t>を</a:t>
            </a:r>
            <a:r>
              <a:rPr lang="en-US" altLang="ja-JP" sz="2400" dirty="0"/>
              <a:t> </a:t>
            </a:r>
            <a:r>
              <a:rPr lang="en-US" altLang="ja-JP" sz="2400" dirty="0" smtClean="0"/>
              <a:t>8 </a:t>
            </a:r>
            <a:r>
              <a:rPr lang="ja-JP" altLang="en-US" sz="2400" dirty="0" smtClean="0"/>
              <a:t>文字以内の英数字の</a:t>
            </a:r>
            <a:r>
              <a:rPr kumimoji="1" lang="ja-JP" altLang="en-US" sz="2400" dirty="0" smtClean="0"/>
              <a:t>他のユニークな文字列 </a:t>
            </a:r>
            <a:r>
              <a:rPr kumimoji="1" lang="en-US" altLang="ja-JP" sz="2400" dirty="0" smtClean="0"/>
              <a:t>(</a:t>
            </a:r>
            <a:r>
              <a:rPr kumimoji="1" lang="ja-JP" altLang="en-US" sz="2400" dirty="0" smtClean="0"/>
              <a:t>例</a:t>
            </a:r>
            <a:r>
              <a:rPr kumimoji="1" lang="en-US" altLang="ja-JP" sz="2400" dirty="0" smtClean="0"/>
              <a:t>: </a:t>
            </a:r>
            <a:r>
              <a:rPr kumimoji="1" lang="en-US" altLang="ja-JP" sz="2400" dirty="0" err="1" smtClean="0"/>
              <a:t>Mikaka</a:t>
            </a:r>
            <a:r>
              <a:rPr kumimoji="1" lang="en-US" altLang="ja-JP" sz="2400" dirty="0" smtClean="0"/>
              <a:t>) </a:t>
            </a:r>
            <a:r>
              <a:rPr kumimoji="1" lang="ja-JP" altLang="en-US" sz="2400" dirty="0" smtClean="0"/>
              <a:t>に置換すること。</a:t>
            </a:r>
            <a:endParaRPr kumimoji="1" lang="en-US" altLang="ja-JP" sz="2400" dirty="0" smtClean="0"/>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Vars.cs</a:t>
            </a:r>
            <a:endParaRPr lang="ja-JP" altLang="en-US"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Vars.h</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Vars.props</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strtable_ja.patch.stb</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strtable_en.patch.stb</a:t>
            </a:r>
            <a:endParaRPr lang="en-US" altLang="ja-JP" sz="2000" dirty="0" smtClean="0">
              <a:latin typeface="Consolas" panose="020B0609020204030204" pitchFamily="49" charset="0"/>
            </a:endParaRPr>
          </a:p>
          <a:p>
            <a:r>
              <a:rPr lang="en-US" altLang="ja-JP" sz="2400" dirty="0" err="1" smtClean="0"/>
              <a:t>src</a:t>
            </a:r>
            <a:r>
              <a:rPr lang="en-US" altLang="ja-JP" sz="2400" dirty="0" smtClean="0"/>
              <a:t>\</a:t>
            </a:r>
            <a:r>
              <a:rPr lang="en-US" altLang="ja-JP" sz="2400" dirty="0" err="1" smtClean="0"/>
              <a:t>Vars</a:t>
            </a:r>
            <a:r>
              <a:rPr lang="en-US" altLang="ja-JP" sz="2400" dirty="0" smtClean="0"/>
              <a:t>\</a:t>
            </a:r>
            <a:r>
              <a:rPr lang="en-US" altLang="ja-JP" sz="2400" dirty="0" err="1" smtClean="0"/>
              <a:t>Vars.h</a:t>
            </a:r>
            <a:r>
              <a:rPr lang="ja-JP" altLang="en-US" sz="2400" dirty="0" smtClean="0"/>
              <a:t> ファイルには</a:t>
            </a:r>
            <a:br>
              <a:rPr lang="ja-JP" altLang="en-US" sz="2400" dirty="0" smtClean="0"/>
            </a:br>
            <a:r>
              <a:rPr lang="ja-JP" altLang="en-US" sz="2400" dirty="0" smtClean="0"/>
              <a:t>「</a:t>
            </a:r>
            <a:r>
              <a:rPr lang="en-US" altLang="ja-JP" sz="2400" dirty="0"/>
              <a:t>#define </a:t>
            </a:r>
            <a:r>
              <a:rPr lang="en-US" altLang="ja-JP" sz="2400" dirty="0" smtClean="0"/>
              <a:t>DS_RPC_PORT 9825</a:t>
            </a:r>
            <a:r>
              <a:rPr lang="ja-JP" altLang="en-US" sz="2400" dirty="0" smtClean="0"/>
              <a:t>」</a:t>
            </a:r>
            <a:r>
              <a:rPr lang="en-US" altLang="ja-JP" sz="2400" dirty="0" smtClean="0"/>
              <a:t/>
            </a:r>
            <a:br>
              <a:rPr lang="en-US" altLang="ja-JP" sz="2400" dirty="0" smtClean="0"/>
            </a:br>
            <a:r>
              <a:rPr lang="ja-JP" altLang="en-US" sz="2400" dirty="0" smtClean="0"/>
              <a:t>という定数がある。これは、シン・テレワークシステム サーバーのバックグラウンドプロセスと、サーバー設定ツールとの間の設定用通信に利用される </a:t>
            </a:r>
            <a:r>
              <a:rPr lang="en-US" altLang="ja-JP" sz="2400" dirty="0" smtClean="0"/>
              <a:t>localhost </a:t>
            </a:r>
            <a:r>
              <a:rPr lang="ja-JP" altLang="en-US" sz="2400" dirty="0" smtClean="0"/>
              <a:t>内 </a:t>
            </a:r>
            <a:r>
              <a:rPr lang="en-US" altLang="ja-JP" sz="2400" dirty="0" smtClean="0"/>
              <a:t>TCP </a:t>
            </a:r>
            <a:r>
              <a:rPr lang="ja-JP" altLang="en-US" sz="2400" dirty="0" smtClean="0"/>
              <a:t>ポートである。</a:t>
            </a:r>
            <a:r>
              <a:rPr lang="en-US" altLang="ja-JP" sz="2400" dirty="0" smtClean="0"/>
              <a:t>9826 </a:t>
            </a:r>
            <a:r>
              <a:rPr lang="ja-JP" altLang="en-US" sz="2400" dirty="0" smtClean="0"/>
              <a:t>以降の、他の組織とかぶりにくい、適当な整数に変更することを推奨する。</a:t>
            </a:r>
            <a:r>
              <a:rPr lang="en-US" altLang="ja-JP" sz="2400" dirty="0" smtClean="0"/>
              <a:t>※ </a:t>
            </a:r>
            <a:r>
              <a:rPr lang="ja-JP" altLang="en-US" sz="2400" dirty="0" smtClean="0"/>
              <a:t>「</a:t>
            </a:r>
            <a:r>
              <a:rPr lang="en-US" altLang="ja-JP" sz="2400" dirty="0"/>
              <a:t>#define DS_URDP_PORT </a:t>
            </a:r>
            <a:r>
              <a:rPr lang="en-US" altLang="ja-JP" sz="2400" dirty="0" smtClean="0"/>
              <a:t>3459</a:t>
            </a:r>
            <a:r>
              <a:rPr lang="ja-JP" altLang="en-US" sz="2400" dirty="0" smtClean="0"/>
              <a:t>」 は、変更しないこと。</a:t>
            </a:r>
            <a:endParaRPr lang="en-US" altLang="ja-JP"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31</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5-2. </a:t>
            </a:r>
            <a:r>
              <a:rPr kumimoji="1" lang="ja-JP" altLang="en-US" sz="3200" dirty="0" smtClean="0"/>
              <a:t>アプリケーションの </a:t>
            </a:r>
            <a:r>
              <a:rPr kumimoji="1" lang="en-US" altLang="ja-JP" sz="3200" dirty="0" smtClean="0"/>
              <a:t>ID (</a:t>
            </a:r>
            <a:r>
              <a:rPr kumimoji="1" lang="en-US" altLang="ja-JP" sz="3200" dirty="0" err="1" smtClean="0"/>
              <a:t>AppId</a:t>
            </a:r>
            <a:r>
              <a:rPr kumimoji="1" lang="en-US" altLang="ja-JP" sz="3200" dirty="0" smtClean="0"/>
              <a:t>) </a:t>
            </a:r>
            <a:r>
              <a:rPr kumimoji="1" lang="ja-JP" altLang="en-US" sz="3200" dirty="0" smtClean="0"/>
              <a:t>の変更によるユニーク化</a:t>
            </a:r>
            <a:endParaRPr kumimoji="1" lang="ja-JP" altLang="en-US" sz="3200" dirty="0"/>
          </a:p>
        </p:txBody>
      </p:sp>
    </p:spTree>
    <p:extLst>
      <p:ext uri="{BB962C8B-B14F-4D97-AF65-F5344CB8AC3E}">
        <p14:creationId xmlns:p14="http://schemas.microsoft.com/office/powerpoint/2010/main" val="1985749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32</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5-3. </a:t>
            </a:r>
            <a:r>
              <a:rPr kumimoji="1" lang="ja-JP" altLang="en-US" sz="3600" dirty="0" smtClean="0"/>
              <a:t>ゲートウェイに登録済みのサーバー一覧の管理</a:t>
            </a:r>
            <a:endParaRPr kumimoji="1" lang="ja-JP" altLang="en-US" sz="3600" dirty="0"/>
          </a:p>
        </p:txBody>
      </p:sp>
      <p:sp>
        <p:nvSpPr>
          <p:cNvPr id="6" name="テキスト ボックス 5"/>
          <p:cNvSpPr txBox="1"/>
          <p:nvPr/>
        </p:nvSpPr>
        <p:spPr>
          <a:xfrm>
            <a:off x="332741" y="2315824"/>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cat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MachineDatabase.config</a:t>
            </a:r>
            <a:endParaRPr kumimoji="1" lang="ja-JP" altLang="en-US" dirty="0">
              <a:solidFill>
                <a:schemeClr val="bg1"/>
              </a:solidFill>
              <a:latin typeface="Consolas" panose="020B0609020204030204" pitchFamily="49" charset="0"/>
            </a:endParaRPr>
          </a:p>
        </p:txBody>
      </p:sp>
      <p:sp>
        <p:nvSpPr>
          <p:cNvPr id="7" name="コンテンツ プレースホルダー 1"/>
          <p:cNvSpPr txBox="1">
            <a:spLocks/>
          </p:cNvSpPr>
          <p:nvPr/>
        </p:nvSpPr>
        <p:spPr>
          <a:xfrm>
            <a:off x="332741" y="1164764"/>
            <a:ext cx="11545223" cy="103876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中継ゲートウェイに登録されているサーバーの一覧は、以下のデータベースファイルに保存されている。</a:t>
            </a:r>
            <a:endParaRPr lang="en-US" altLang="ja-JP" dirty="0" smtClean="0"/>
          </a:p>
          <a:p>
            <a:r>
              <a:rPr lang="ja-JP" altLang="en-US" dirty="0" smtClean="0"/>
              <a:t>データベースはテキスト形式であり、</a:t>
            </a:r>
            <a:r>
              <a:rPr lang="en-US" altLang="ja-JP" dirty="0" smtClean="0"/>
              <a:t>cat </a:t>
            </a:r>
            <a:r>
              <a:rPr lang="ja-JP" altLang="en-US" dirty="0" smtClean="0"/>
              <a:t>コマンドで、内容を表示することができる。</a:t>
            </a:r>
            <a:endParaRPr lang="ja-JP" altLang="en-US" dirty="0"/>
          </a:p>
        </p:txBody>
      </p:sp>
      <p:pic>
        <p:nvPicPr>
          <p:cNvPr id="9" name="図 8"/>
          <p:cNvPicPr>
            <a:picLocks noChangeAspect="1"/>
          </p:cNvPicPr>
          <p:nvPr/>
        </p:nvPicPr>
        <p:blipFill>
          <a:blip r:embed="rId2"/>
          <a:stretch>
            <a:fillRect/>
          </a:stretch>
        </p:blipFill>
        <p:spPr>
          <a:xfrm>
            <a:off x="544225" y="2839654"/>
            <a:ext cx="5465406" cy="3516696"/>
          </a:xfrm>
          <a:prstGeom prst="rect">
            <a:avLst/>
          </a:prstGeom>
        </p:spPr>
      </p:pic>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6153512" y="2876245"/>
            <a:ext cx="4870192" cy="2804706"/>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en-US" altLang="ja-JP" sz="1400" dirty="0" err="1" smtClean="0"/>
              <a:t>thingate</a:t>
            </a:r>
            <a:r>
              <a:rPr kumimoji="1" lang="en-US" altLang="ja-JP" sz="1400" dirty="0" smtClean="0"/>
              <a:t> </a:t>
            </a:r>
            <a:r>
              <a:rPr kumimoji="1" lang="ja-JP" altLang="en-US" sz="1400" dirty="0" smtClean="0"/>
              <a:t>デーモンプロセスを停止中は、データベース </a:t>
            </a:r>
            <a:r>
              <a:rPr kumimoji="1" lang="en-US" altLang="ja-JP" sz="1400" dirty="0" smtClean="0"/>
              <a:t>(</a:t>
            </a:r>
            <a:r>
              <a:rPr kumimoji="1" lang="en-US" altLang="ja-JP" sz="1400" dirty="0" err="1" smtClean="0"/>
              <a:t>config</a:t>
            </a:r>
            <a:r>
              <a:rPr kumimoji="1" lang="en-US" altLang="ja-JP" sz="1400" dirty="0" smtClean="0"/>
              <a:t> </a:t>
            </a:r>
            <a:r>
              <a:rPr kumimoji="1" lang="ja-JP" altLang="en-US" sz="1400" dirty="0" smtClean="0"/>
              <a:t>ファイルの内容</a:t>
            </a:r>
            <a:r>
              <a:rPr kumimoji="1" lang="en-US" altLang="ja-JP" sz="1400" dirty="0" smtClean="0"/>
              <a:t>) </a:t>
            </a:r>
            <a:r>
              <a:rPr kumimoji="1" lang="ja-JP" altLang="en-US" sz="1400" dirty="0" smtClean="0"/>
              <a:t>をテキストエディタで書換えることができる。この方法により、コンピュータ </a:t>
            </a:r>
            <a:r>
              <a:rPr kumimoji="1" lang="en-US" altLang="ja-JP" sz="1400" dirty="0" smtClean="0"/>
              <a:t>ID </a:t>
            </a:r>
            <a:r>
              <a:rPr kumimoji="1" lang="ja-JP" altLang="en-US" sz="1400" dirty="0" smtClean="0"/>
              <a:t>を強制的に変更したり、登録を削除したりすることも可能である。</a:t>
            </a:r>
            <a:endParaRPr kumimoji="1" lang="en-US" altLang="ja-JP" sz="1400" dirty="0" smtClean="0"/>
          </a:p>
          <a:p>
            <a:pPr marL="285750" indent="-285750">
              <a:buFont typeface="Arial" panose="020B0604020202020204" pitchFamily="34" charset="0"/>
              <a:buChar char="•"/>
            </a:pPr>
            <a:r>
              <a:rPr lang="en-US" altLang="ja-JP" sz="1400" dirty="0" smtClean="0"/>
              <a:t>Date </a:t>
            </a:r>
            <a:r>
              <a:rPr lang="ja-JP" altLang="en-US" sz="1400" dirty="0" smtClean="0"/>
              <a:t>系の変数は、</a:t>
            </a:r>
            <a:r>
              <a:rPr lang="en-US" altLang="ja-JP" sz="1400" dirty="0" smtClean="0"/>
              <a:t>1970/01/01 09:00:00 (GMT) </a:t>
            </a:r>
            <a:r>
              <a:rPr lang="ja-JP" altLang="en-US" sz="1400" dirty="0" smtClean="0"/>
              <a:t>を </a:t>
            </a:r>
            <a:r>
              <a:rPr lang="en-US" altLang="ja-JP" sz="1400" dirty="0" smtClean="0"/>
              <a:t>0 </a:t>
            </a:r>
            <a:r>
              <a:rPr lang="ja-JP" altLang="en-US" sz="1400" dirty="0" smtClean="0"/>
              <a:t>としてミリ秒単位で増加する </a:t>
            </a:r>
            <a:r>
              <a:rPr lang="en-US" altLang="ja-JP" sz="1400" dirty="0" smtClean="0"/>
              <a:t>64 bit </a:t>
            </a:r>
            <a:r>
              <a:rPr lang="ja-JP" altLang="en-US" sz="1400" dirty="0" smtClean="0"/>
              <a:t>整数である。</a:t>
            </a:r>
            <a:r>
              <a:rPr lang="en-US" altLang="ja-JP" sz="1400" dirty="0" smtClean="0"/>
              <a:t/>
            </a:r>
            <a:br>
              <a:rPr lang="en-US" altLang="ja-JP" sz="1400" dirty="0" smtClean="0"/>
            </a:br>
            <a:r>
              <a:rPr lang="en-US" altLang="ja-JP" sz="1400" dirty="0" smtClean="0"/>
              <a:t>(JST </a:t>
            </a:r>
            <a:r>
              <a:rPr lang="ja-JP" altLang="en-US" sz="1400" dirty="0" smtClean="0"/>
              <a:t>ではないので注意</a:t>
            </a:r>
            <a:r>
              <a:rPr lang="en-US" altLang="ja-JP" sz="1400" dirty="0" smtClean="0"/>
              <a:t>)</a:t>
            </a:r>
          </a:p>
          <a:p>
            <a:pPr marL="285750" indent="-285750">
              <a:buFont typeface="Arial" panose="020B0604020202020204" pitchFamily="34" charset="0"/>
              <a:buChar char="•"/>
            </a:pPr>
            <a:r>
              <a:rPr kumimoji="1" lang="ja-JP" altLang="en-US" sz="1400" dirty="0" smtClean="0"/>
              <a:t>その他の変数の意味は、</a:t>
            </a:r>
            <a:r>
              <a:rPr lang="en-US" altLang="ja-JP" sz="1400" dirty="0"/>
              <a:t/>
            </a:r>
            <a:br>
              <a:rPr lang="en-US" altLang="ja-JP" sz="1400" dirty="0"/>
            </a:br>
            <a:r>
              <a:rPr lang="en-US" altLang="ja-JP" sz="1400" dirty="0"/>
              <a:t>https://</a:t>
            </a:r>
            <a:r>
              <a:rPr lang="en-US" altLang="ja-JP" sz="1400" dirty="0" smtClean="0"/>
              <a:t>github.com/IPA-CyberLab/IPA-DN-Ultra/blob/7de9d485817536826a2dab4f7edf9c98bd41d2b7/src/Cedar/WtGate.h#L179</a:t>
            </a:r>
            <a:br>
              <a:rPr lang="en-US" altLang="ja-JP" sz="1400" dirty="0" smtClean="0"/>
            </a:br>
            <a:r>
              <a:rPr lang="ja-JP" altLang="en-US" sz="1400" dirty="0" smtClean="0"/>
              <a:t>の </a:t>
            </a:r>
            <a:r>
              <a:rPr lang="en-US" altLang="ja-JP" sz="1400" dirty="0" smtClean="0"/>
              <a:t>WG_MACHINE </a:t>
            </a:r>
            <a:r>
              <a:rPr lang="ja-JP" altLang="en-US" sz="1400" dirty="0" smtClean="0"/>
              <a:t>のコメントを参照すること。</a:t>
            </a:r>
            <a:endParaRPr kumimoji="1" lang="ja-JP" altLang="en-US" sz="1400" dirty="0"/>
          </a:p>
        </p:txBody>
      </p:sp>
    </p:spTree>
    <p:extLst>
      <p:ext uri="{BB962C8B-B14F-4D97-AF65-F5344CB8AC3E}">
        <p14:creationId xmlns:p14="http://schemas.microsoft.com/office/powerpoint/2010/main" val="3364961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08037"/>
          </a:xfrm>
        </p:spPr>
        <p:txBody>
          <a:bodyPr/>
          <a:lstStyle/>
          <a:p>
            <a:r>
              <a:rPr lang="ja-JP" altLang="en-US" dirty="0"/>
              <a:t>中継ゲートウェイ</a:t>
            </a:r>
            <a:r>
              <a:rPr lang="ja-JP" altLang="en-US" dirty="0" smtClean="0"/>
              <a:t>に現在</a:t>
            </a:r>
            <a:r>
              <a:rPr lang="ja-JP" altLang="en-US" dirty="0"/>
              <a:t>接続しているサーバーセッション</a:t>
            </a:r>
            <a:r>
              <a:rPr lang="ja-JP" altLang="en-US" dirty="0" smtClean="0"/>
              <a:t>一覧は、中継ゲートウェイ上から以下のコマンドを実行することで表示することができる。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33</a:t>
            </a:fld>
            <a:endParaRPr kumimoji="1" lang="ja-JP" altLang="en-US" dirty="0"/>
          </a:p>
        </p:txBody>
      </p:sp>
      <p:sp>
        <p:nvSpPr>
          <p:cNvPr id="4" name="タイトル 3"/>
          <p:cNvSpPr>
            <a:spLocks noGrp="1"/>
          </p:cNvSpPr>
          <p:nvPr>
            <p:ph type="title"/>
          </p:nvPr>
        </p:nvSpPr>
        <p:spPr/>
        <p:txBody>
          <a:bodyPr>
            <a:noAutofit/>
          </a:bodyPr>
          <a:lstStyle/>
          <a:p>
            <a:r>
              <a:rPr kumimoji="1" lang="en-US" altLang="ja-JP" sz="2800" dirty="0" smtClean="0"/>
              <a:t>5-4. </a:t>
            </a:r>
            <a:r>
              <a:rPr kumimoji="1" lang="ja-JP" altLang="en-US" sz="2800" dirty="0" smtClean="0"/>
              <a:t>ゲートウェイに現在接続しているサーバーセッション一覧の表示</a:t>
            </a:r>
            <a:endParaRPr kumimoji="1" lang="ja-JP" altLang="en-US" sz="2800" dirty="0"/>
          </a:p>
        </p:txBody>
      </p:sp>
      <p:sp>
        <p:nvSpPr>
          <p:cNvPr id="5" name="テキスト ボックス 4"/>
          <p:cNvSpPr txBox="1"/>
          <p:nvPr/>
        </p:nvSpPr>
        <p:spPr>
          <a:xfrm>
            <a:off x="332741" y="2240226"/>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curl -k https://127.0.0.1/thinstat/</a:t>
            </a:r>
            <a:endParaRPr kumimoji="1" lang="ja-JP" altLang="en-US" dirty="0">
              <a:solidFill>
                <a:schemeClr val="bg1"/>
              </a:solidFill>
              <a:latin typeface="Consolas" panose="020B0609020204030204" pitchFamily="49" charset="0"/>
            </a:endParaRPr>
          </a:p>
        </p:txBody>
      </p:sp>
      <p:pic>
        <p:nvPicPr>
          <p:cNvPr id="6" name="図 5"/>
          <p:cNvPicPr>
            <a:picLocks noChangeAspect="1"/>
          </p:cNvPicPr>
          <p:nvPr/>
        </p:nvPicPr>
        <p:blipFill>
          <a:blip r:embed="rId2"/>
          <a:stretch>
            <a:fillRect/>
          </a:stretch>
        </p:blipFill>
        <p:spPr>
          <a:xfrm>
            <a:off x="261610" y="3139225"/>
            <a:ext cx="6233783" cy="2365523"/>
          </a:xfrm>
          <a:prstGeom prst="rect">
            <a:avLst/>
          </a:prstGeom>
        </p:spPr>
      </p:pic>
      <p:sp>
        <p:nvSpPr>
          <p:cNvPr id="7" name="テキスト ボックス 6"/>
          <p:cNvSpPr txBox="1"/>
          <p:nvPr/>
        </p:nvSpPr>
        <p:spPr>
          <a:xfrm>
            <a:off x="332741" y="2680138"/>
            <a:ext cx="6407018" cy="369332"/>
          </a:xfrm>
          <a:prstGeom prst="rect">
            <a:avLst/>
          </a:prstGeom>
          <a:noFill/>
        </p:spPr>
        <p:txBody>
          <a:bodyPr wrap="square" rtlCol="0">
            <a:spAutoFit/>
          </a:bodyPr>
          <a:lstStyle/>
          <a:p>
            <a:r>
              <a:rPr kumimoji="1" lang="ja-JP" altLang="en-US" dirty="0" smtClean="0"/>
              <a:t>実行例</a:t>
            </a:r>
            <a:endParaRPr kumimoji="1" lang="ja-JP" altLang="en-US" dirty="0"/>
          </a:p>
        </p:txBody>
      </p:sp>
      <p:sp>
        <p:nvSpPr>
          <p:cNvPr id="8" name="テキスト ボックス 7"/>
          <p:cNvSpPr txBox="1"/>
          <p:nvPr/>
        </p:nvSpPr>
        <p:spPr>
          <a:xfrm>
            <a:off x="6850117" y="2758966"/>
            <a:ext cx="4713890" cy="2585323"/>
          </a:xfrm>
          <a:prstGeom prst="rect">
            <a:avLst/>
          </a:prstGeom>
          <a:noFill/>
        </p:spPr>
        <p:txBody>
          <a:bodyPr wrap="square" rtlCol="0">
            <a:spAutoFit/>
          </a:bodyPr>
          <a:lstStyle/>
          <a:p>
            <a:r>
              <a:rPr kumimoji="1" lang="ja-JP" altLang="en-US" dirty="0" smtClean="0"/>
              <a:t>意味</a:t>
            </a:r>
            <a:endParaRPr kumimoji="1" lang="en-US" altLang="ja-JP" dirty="0" smtClean="0"/>
          </a:p>
          <a:p>
            <a:pPr marL="285750" indent="-285750">
              <a:buFont typeface="Arial" panose="020B0604020202020204" pitchFamily="34" charset="0"/>
              <a:buChar char="•"/>
            </a:pPr>
            <a:r>
              <a:rPr lang="en-US" altLang="ja-JP" dirty="0" err="1" smtClean="0"/>
              <a:t>EstablishedDateTime</a:t>
            </a:r>
            <a:r>
              <a:rPr lang="en-US" altLang="ja-JP" dirty="0" smtClean="0"/>
              <a:t>: </a:t>
            </a:r>
            <a:r>
              <a:rPr lang="ja-JP" altLang="en-US" dirty="0" smtClean="0"/>
              <a:t>接続確立日時。</a:t>
            </a:r>
            <a:r>
              <a:rPr lang="en-US" altLang="ja-JP" dirty="0" smtClean="0"/>
              <a:t/>
            </a:r>
            <a:br>
              <a:rPr lang="en-US" altLang="ja-JP" dirty="0" smtClean="0"/>
            </a:br>
            <a:r>
              <a:rPr lang="en-US" altLang="ja-JP" dirty="0" smtClean="0"/>
              <a:t>(</a:t>
            </a:r>
            <a:r>
              <a:rPr lang="ja-JP" altLang="en-US" dirty="0" smtClean="0"/>
              <a:t>数値の意味は </a:t>
            </a:r>
            <a:r>
              <a:rPr lang="en-US" altLang="ja-JP" dirty="0" smtClean="0"/>
              <a:t>5-3</a:t>
            </a:r>
            <a:r>
              <a:rPr lang="ja-JP" altLang="en-US" dirty="0" smtClean="0"/>
              <a:t> を参照のこと</a:t>
            </a:r>
            <a:r>
              <a:rPr lang="en-US" altLang="ja-JP" dirty="0" smtClean="0"/>
              <a:t>)</a:t>
            </a:r>
          </a:p>
          <a:p>
            <a:pPr marL="285750" indent="-285750">
              <a:buFont typeface="Arial" panose="020B0604020202020204" pitchFamily="34" charset="0"/>
              <a:buChar char="•"/>
            </a:pPr>
            <a:r>
              <a:rPr kumimoji="1" lang="en-US" altLang="ja-JP" dirty="0" smtClean="0"/>
              <a:t>Hostname: </a:t>
            </a:r>
            <a:r>
              <a:rPr kumimoji="1" lang="ja-JP" altLang="en-US" dirty="0" smtClean="0"/>
              <a:t>接続元ホスト </a:t>
            </a:r>
            <a:r>
              <a:rPr kumimoji="1" lang="en-US" altLang="ja-JP" dirty="0" smtClean="0"/>
              <a:t>FQDN</a:t>
            </a:r>
          </a:p>
          <a:p>
            <a:pPr marL="285750" indent="-285750">
              <a:buFont typeface="Arial" panose="020B0604020202020204" pitchFamily="34" charset="0"/>
              <a:buChar char="•"/>
            </a:pPr>
            <a:r>
              <a:rPr lang="en-US" altLang="ja-JP" dirty="0" err="1" smtClean="0"/>
              <a:t>IpAddress</a:t>
            </a:r>
            <a:r>
              <a:rPr lang="en-US" altLang="ja-JP" dirty="0" smtClean="0"/>
              <a:t>: </a:t>
            </a:r>
            <a:r>
              <a:rPr lang="ja-JP" altLang="en-US" dirty="0" smtClean="0"/>
              <a:t>接続元ホスト </a:t>
            </a:r>
            <a:r>
              <a:rPr lang="en-US" altLang="ja-JP" dirty="0" smtClean="0"/>
              <a:t>IP </a:t>
            </a:r>
            <a:r>
              <a:rPr lang="ja-JP" altLang="en-US" dirty="0" smtClean="0"/>
              <a:t>アドレス</a:t>
            </a:r>
            <a:endParaRPr lang="en-US" altLang="ja-JP" dirty="0" smtClean="0"/>
          </a:p>
          <a:p>
            <a:pPr marL="285750" indent="-285750">
              <a:buFont typeface="Arial" panose="020B0604020202020204" pitchFamily="34" charset="0"/>
              <a:buChar char="•"/>
            </a:pPr>
            <a:r>
              <a:rPr kumimoji="1" lang="en-US" altLang="ja-JP" dirty="0" err="1" smtClean="0"/>
              <a:t>Msid</a:t>
            </a:r>
            <a:r>
              <a:rPr kumimoji="1" lang="en-US" altLang="ja-JP" dirty="0" smtClean="0"/>
              <a:t>: </a:t>
            </a:r>
            <a:r>
              <a:rPr kumimoji="1" lang="ja-JP" altLang="en-US" dirty="0" smtClean="0"/>
              <a:t>固有 </a:t>
            </a:r>
            <a:r>
              <a:rPr kumimoji="1" lang="en-US" altLang="ja-JP" dirty="0" smtClean="0"/>
              <a:t>ID (MSID-DESK-</a:t>
            </a:r>
            <a:r>
              <a:rPr kumimoji="1" lang="ja-JP" altLang="en-US" dirty="0" smtClean="0"/>
              <a:t>固有</a:t>
            </a:r>
            <a:r>
              <a:rPr kumimoji="1" lang="en-US" altLang="ja-JP" dirty="0" smtClean="0"/>
              <a:t>ID)</a:t>
            </a:r>
          </a:p>
          <a:p>
            <a:pPr marL="285750" indent="-285750">
              <a:buFont typeface="Arial" panose="020B0604020202020204" pitchFamily="34" charset="0"/>
              <a:buChar char="•"/>
            </a:pPr>
            <a:r>
              <a:rPr kumimoji="1" lang="en-US" altLang="ja-JP" dirty="0" err="1" smtClean="0"/>
              <a:t>NumClients</a:t>
            </a:r>
            <a:r>
              <a:rPr kumimoji="1" lang="en-US" altLang="ja-JP" dirty="0" smtClean="0"/>
              <a:t>: </a:t>
            </a:r>
            <a:r>
              <a:rPr kumimoji="1" lang="ja-JP" altLang="en-US" dirty="0" smtClean="0"/>
              <a:t>現在接続中のクライアント数</a:t>
            </a:r>
            <a:endParaRPr kumimoji="1" lang="en-US" altLang="ja-JP" dirty="0" smtClean="0"/>
          </a:p>
          <a:p>
            <a:pPr marL="285750" indent="-285750">
              <a:buFont typeface="Arial" panose="020B0604020202020204" pitchFamily="34" charset="0"/>
              <a:buChar char="•"/>
            </a:pPr>
            <a:r>
              <a:rPr lang="en-US" altLang="ja-JP" dirty="0" smtClean="0"/>
              <a:t>ServerMask64: </a:t>
            </a:r>
            <a:r>
              <a:rPr lang="ja-JP" altLang="en-US" dirty="0" smtClean="0"/>
              <a:t>サーバー情報を示すビットマスク</a:t>
            </a:r>
            <a:endParaRPr lang="en-US" altLang="ja-JP" dirty="0" smtClean="0"/>
          </a:p>
          <a:p>
            <a:pPr marL="285750" indent="-285750">
              <a:buFont typeface="Arial" panose="020B0604020202020204" pitchFamily="34" charset="0"/>
              <a:buChar char="•"/>
            </a:pPr>
            <a:r>
              <a:rPr kumimoji="1" lang="en-US" altLang="ja-JP" dirty="0" err="1" smtClean="0"/>
              <a:t>SessionId</a:t>
            </a:r>
            <a:r>
              <a:rPr kumimoji="1" lang="en-US" altLang="ja-JP" dirty="0" smtClean="0"/>
              <a:t>: </a:t>
            </a:r>
            <a:r>
              <a:rPr kumimoji="1" lang="ja-JP" altLang="en-US" dirty="0" smtClean="0"/>
              <a:t>セッション固有の乱数 </a:t>
            </a:r>
            <a:r>
              <a:rPr kumimoji="1" lang="en-US" altLang="ja-JP" dirty="0" smtClean="0"/>
              <a:t>ID</a:t>
            </a:r>
            <a:endParaRPr kumimoji="1" lang="ja-JP" altLang="en-US" dirty="0"/>
          </a:p>
        </p:txBody>
      </p:sp>
      <p:sp>
        <p:nvSpPr>
          <p:cNvPr id="9" name="テキスト ボックス 8"/>
          <p:cNvSpPr txBox="1"/>
          <p:nvPr/>
        </p:nvSpPr>
        <p:spPr>
          <a:xfrm>
            <a:off x="6850117" y="5155324"/>
            <a:ext cx="4926724" cy="1200329"/>
          </a:xfrm>
          <a:prstGeom prst="rect">
            <a:avLst/>
          </a:prstGeom>
          <a:noFill/>
        </p:spPr>
        <p:txBody>
          <a:bodyPr wrap="square" rtlCol="0">
            <a:spAutoFit/>
          </a:bodyPr>
          <a:lstStyle/>
          <a:p>
            <a:r>
              <a:rPr kumimoji="1" lang="en-US" altLang="ja-JP" dirty="0" smtClean="0"/>
              <a:t>ServerMask64 </a:t>
            </a:r>
            <a:r>
              <a:rPr kumimoji="1" lang="ja-JP" altLang="en-US" dirty="0" smtClean="0"/>
              <a:t>のビットフラグの一覧</a:t>
            </a:r>
            <a:r>
              <a:rPr kumimoji="1" lang="en-US" altLang="ja-JP" dirty="0" smtClean="0"/>
              <a:t>:</a:t>
            </a:r>
          </a:p>
          <a:p>
            <a:r>
              <a:rPr lang="en-US" altLang="ja-JP" dirty="0"/>
              <a:t>https://</a:t>
            </a:r>
            <a:r>
              <a:rPr lang="en-US" altLang="ja-JP" dirty="0" smtClean="0"/>
              <a:t>github.com/IPA-CyberLab/IPA-DN-Ultra/blob/7de9d485817536826a2dab4f7edf9c98bd41d2b7/src/Cedar/Desk.h#L167</a:t>
            </a:r>
          </a:p>
        </p:txBody>
      </p:sp>
    </p:spTree>
    <p:extLst>
      <p:ext uri="{BB962C8B-B14F-4D97-AF65-F5344CB8AC3E}">
        <p14:creationId xmlns:p14="http://schemas.microsoft.com/office/powerpoint/2010/main" val="1977174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5-5. </a:t>
            </a:r>
            <a:r>
              <a:rPr kumimoji="1" lang="ja-JP" altLang="en-US" dirty="0" smtClean="0"/>
              <a:t>ゲートウェイの </a:t>
            </a:r>
            <a:r>
              <a:rPr kumimoji="1" lang="en-US" altLang="ja-JP" dirty="0" smtClean="0"/>
              <a:t>Linux </a:t>
            </a:r>
            <a:r>
              <a:rPr kumimoji="1" lang="ja-JP" altLang="en-US" dirty="0" smtClean="0"/>
              <a:t>カーネルの推奨設定</a:t>
            </a:r>
            <a:endParaRPr kumimoji="1" lang="ja-JP" altLang="en-US" dirty="0"/>
          </a:p>
        </p:txBody>
      </p:sp>
      <p:sp>
        <p:nvSpPr>
          <p:cNvPr id="5" name="テキスト ボックス 4"/>
          <p:cNvSpPr txBox="1"/>
          <p:nvPr/>
        </p:nvSpPr>
        <p:spPr>
          <a:xfrm>
            <a:off x="774175" y="1216481"/>
            <a:ext cx="3285445" cy="5139869"/>
          </a:xfrm>
          <a:prstGeom prst="rect">
            <a:avLst/>
          </a:prstGeom>
          <a:solidFill>
            <a:schemeClr val="tx1"/>
          </a:solidFill>
        </p:spPr>
        <p:txBody>
          <a:bodyPr wrap="square" rtlCol="0">
            <a:spAutoFit/>
          </a:bodyPr>
          <a:lstStyle/>
          <a:p>
            <a:r>
              <a:rPr lang="en-US" altLang="ja-JP" sz="800" dirty="0">
                <a:solidFill>
                  <a:schemeClr val="bg1"/>
                </a:solidFill>
                <a:latin typeface="Consolas" panose="020B0609020204030204" pitchFamily="49" charset="0"/>
              </a:rPr>
              <a:t># Kernel</a:t>
            </a:r>
          </a:p>
          <a:p>
            <a:r>
              <a:rPr lang="en-US" altLang="ja-JP" sz="800" dirty="0" err="1">
                <a:solidFill>
                  <a:schemeClr val="bg1"/>
                </a:solidFill>
                <a:latin typeface="Consolas" panose="020B0609020204030204" pitchFamily="49" charset="0"/>
              </a:rPr>
              <a:t>kernel.panic</a:t>
            </a:r>
            <a:r>
              <a:rPr lang="en-US" altLang="ja-JP" sz="800" dirty="0">
                <a:solidFill>
                  <a:schemeClr val="bg1"/>
                </a:solidFill>
                <a:latin typeface="Consolas" panose="020B0609020204030204" pitchFamily="49" charset="0"/>
              </a:rPr>
              <a:t>=15</a:t>
            </a:r>
          </a:p>
          <a:p>
            <a:r>
              <a:rPr lang="en-US" altLang="ja-JP" sz="800" dirty="0" err="1">
                <a:solidFill>
                  <a:schemeClr val="bg1"/>
                </a:solidFill>
                <a:latin typeface="Consolas" panose="020B0609020204030204" pitchFamily="49" charset="0"/>
              </a:rPr>
              <a:t>kernel.panic_on_oops</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vm.overcommit_memory</a:t>
            </a:r>
            <a:r>
              <a:rPr lang="en-US" altLang="ja-JP" sz="800" dirty="0">
                <a:solidFill>
                  <a:schemeClr val="bg1"/>
                </a:solidFill>
                <a:latin typeface="Consolas" panose="020B0609020204030204" pitchFamily="49" charset="0"/>
              </a:rPr>
              <a:t>=2</a:t>
            </a:r>
          </a:p>
          <a:p>
            <a:r>
              <a:rPr lang="en-US" altLang="ja-JP" sz="800" dirty="0" err="1">
                <a:solidFill>
                  <a:schemeClr val="bg1"/>
                </a:solidFill>
                <a:latin typeface="Consolas" panose="020B0609020204030204" pitchFamily="49" charset="0"/>
              </a:rPr>
              <a:t>vm.overcommit_ratio</a:t>
            </a:r>
            <a:r>
              <a:rPr lang="en-US" altLang="ja-JP" sz="800" dirty="0">
                <a:solidFill>
                  <a:schemeClr val="bg1"/>
                </a:solidFill>
                <a:latin typeface="Consolas" panose="020B0609020204030204" pitchFamily="49" charset="0"/>
              </a:rPr>
              <a:t>=90</a:t>
            </a:r>
          </a:p>
          <a:p>
            <a:r>
              <a:rPr lang="en-US" altLang="ja-JP" sz="800" dirty="0" err="1">
                <a:solidFill>
                  <a:schemeClr val="bg1"/>
                </a:solidFill>
                <a:latin typeface="Consolas" panose="020B0609020204030204" pitchFamily="49" charset="0"/>
              </a:rPr>
              <a:t>vm.panic_on_oom</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vm.oom_kill_allocating_task</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kernel.sysrq</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kernel.core_uses_pid</a:t>
            </a:r>
            <a:r>
              <a:rPr lang="en-US" altLang="ja-JP" sz="800" dirty="0">
                <a:solidFill>
                  <a:schemeClr val="bg1"/>
                </a:solidFill>
                <a:latin typeface="Consolas" panose="020B0609020204030204" pitchFamily="49" charset="0"/>
              </a:rPr>
              <a:t>=1</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Network</a:t>
            </a:r>
          </a:p>
          <a:p>
            <a:r>
              <a:rPr lang="en-US" altLang="ja-JP" sz="800" dirty="0" err="1">
                <a:solidFill>
                  <a:schemeClr val="bg1"/>
                </a:solidFill>
                <a:latin typeface="Consolas" panose="020B0609020204030204" pitchFamily="49" charset="0"/>
              </a:rPr>
              <a:t>net.core.rmem_default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net.core.rmem_max</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net.core.wmem_max</a:t>
            </a:r>
            <a:r>
              <a:rPr lang="en-US" altLang="ja-JP" sz="800" dirty="0">
                <a:solidFill>
                  <a:schemeClr val="bg1"/>
                </a:solidFill>
                <a:latin typeface="Consolas" panose="020B0609020204030204" pitchFamily="49" charset="0"/>
              </a:rPr>
              <a:t>=16777216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for busy servers</a:t>
            </a:r>
          </a:p>
          <a:p>
            <a:r>
              <a:rPr lang="en-US" altLang="ja-JP" sz="800" dirty="0" err="1">
                <a:solidFill>
                  <a:schemeClr val="bg1"/>
                </a:solidFill>
                <a:latin typeface="Consolas" panose="020B0609020204030204" pitchFamily="49" charset="0"/>
              </a:rPr>
              <a:t>net.core.somaxconn</a:t>
            </a:r>
            <a:r>
              <a:rPr lang="en-US" altLang="ja-JP" sz="800" dirty="0">
                <a:solidFill>
                  <a:schemeClr val="bg1"/>
                </a:solidFill>
                <a:latin typeface="Consolas" panose="020B0609020204030204" pitchFamily="49" charset="0"/>
              </a:rPr>
              <a:t>=1024</a:t>
            </a:r>
          </a:p>
          <a:p>
            <a:r>
              <a:rPr lang="en-US" altLang="ja-JP" sz="800" dirty="0">
                <a:solidFill>
                  <a:schemeClr val="bg1"/>
                </a:solidFill>
                <a:latin typeface="Consolas" panose="020B0609020204030204" pitchFamily="49" charset="0"/>
              </a:rPr>
              <a:t>net.ipv4.tcp_rfc1337=1</a:t>
            </a:r>
          </a:p>
          <a:p>
            <a:r>
              <a:rPr lang="en-US" altLang="ja-JP" sz="800" dirty="0">
                <a:solidFill>
                  <a:schemeClr val="bg1"/>
                </a:solidFill>
                <a:latin typeface="Consolas" panose="020B0609020204030204" pitchFamily="49" charset="0"/>
              </a:rPr>
              <a:t>net.ipv4.tcp_tw_reuse=1</a:t>
            </a:r>
          </a:p>
          <a:p>
            <a:r>
              <a:rPr lang="en-US" altLang="ja-JP" sz="800" dirty="0">
                <a:solidFill>
                  <a:schemeClr val="bg1"/>
                </a:solidFill>
                <a:latin typeface="Consolas" panose="020B0609020204030204" pitchFamily="49" charset="0"/>
              </a:rPr>
              <a:t>net.ipv4.tcp_max_syn_backlog=1024</a:t>
            </a:r>
          </a:p>
          <a:p>
            <a:r>
              <a:rPr lang="en-US" altLang="ja-JP" sz="800" dirty="0">
                <a:solidFill>
                  <a:schemeClr val="bg1"/>
                </a:solidFill>
                <a:latin typeface="Consolas" panose="020B0609020204030204" pitchFamily="49" charset="0"/>
              </a:rPr>
              <a:t>net.ipv4.tcp_fin_timeout=4</a:t>
            </a:r>
          </a:p>
          <a:p>
            <a:r>
              <a:rPr lang="en-US" altLang="ja-JP" sz="800" dirty="0">
                <a:solidFill>
                  <a:schemeClr val="bg1"/>
                </a:solidFill>
                <a:latin typeface="Consolas" panose="020B0609020204030204" pitchFamily="49" charset="0"/>
              </a:rPr>
              <a:t>net.ipv4.tcp_rmem=4096 87380 5955584</a:t>
            </a:r>
          </a:p>
          <a:p>
            <a:r>
              <a:rPr lang="en-US" altLang="ja-JP" sz="800" dirty="0">
                <a:solidFill>
                  <a:schemeClr val="bg1"/>
                </a:solidFill>
                <a:latin typeface="Consolas" panose="020B0609020204030204" pitchFamily="49" charset="0"/>
              </a:rPr>
              <a:t>net.ipv4.tcp_wmem=4096 65536 5955584</a:t>
            </a:r>
          </a:p>
          <a:p>
            <a:r>
              <a:rPr lang="en-US" altLang="ja-JP" sz="800" dirty="0">
                <a:solidFill>
                  <a:schemeClr val="bg1"/>
                </a:solidFill>
                <a:latin typeface="Consolas" panose="020B0609020204030204" pitchFamily="49" charset="0"/>
              </a:rPr>
              <a:t>net.ipv4.tcp_timestamps=0</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a:t>
            </a:r>
            <a:r>
              <a:rPr lang="en-US" altLang="ja-JP" sz="800" dirty="0" err="1">
                <a:solidFill>
                  <a:schemeClr val="bg1"/>
                </a:solidFill>
                <a:latin typeface="Consolas" panose="020B0609020204030204" pitchFamily="49" charset="0"/>
              </a:rPr>
              <a:t>Semaphones</a:t>
            </a:r>
            <a:endParaRPr lang="en-US" altLang="ja-JP" sz="800" dirty="0">
              <a:solidFill>
                <a:schemeClr val="bg1"/>
              </a:solidFill>
              <a:latin typeface="Consolas" panose="020B0609020204030204" pitchFamily="49" charset="0"/>
            </a:endParaRPr>
          </a:p>
          <a:p>
            <a:r>
              <a:rPr lang="en-US" altLang="ja-JP" sz="800" dirty="0" err="1">
                <a:solidFill>
                  <a:schemeClr val="bg1"/>
                </a:solidFill>
                <a:latin typeface="Consolas" panose="020B0609020204030204" pitchFamily="49" charset="0"/>
              </a:rPr>
              <a:t>kernel.sem</a:t>
            </a:r>
            <a:r>
              <a:rPr lang="en-US" altLang="ja-JP" sz="800" dirty="0">
                <a:solidFill>
                  <a:schemeClr val="bg1"/>
                </a:solidFill>
                <a:latin typeface="Consolas" panose="020B0609020204030204" pitchFamily="49" charset="0"/>
              </a:rPr>
              <a:t>=65536 655360 64 655360</a:t>
            </a:r>
          </a:p>
          <a:p>
            <a:r>
              <a:rPr lang="en-US" altLang="ja-JP" sz="800" dirty="0" err="1">
                <a:solidFill>
                  <a:schemeClr val="bg1"/>
                </a:solidFill>
                <a:latin typeface="Consolas" panose="020B0609020204030204" pitchFamily="49" charset="0"/>
              </a:rPr>
              <a:t>kernel.msgmni</a:t>
            </a:r>
            <a:r>
              <a:rPr lang="en-US" altLang="ja-JP" sz="800" dirty="0">
                <a:solidFill>
                  <a:schemeClr val="bg1"/>
                </a:solidFill>
                <a:latin typeface="Consolas" panose="020B0609020204030204" pitchFamily="49" charset="0"/>
              </a:rPr>
              <a:t>=65536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Files</a:t>
            </a:r>
          </a:p>
          <a:p>
            <a:r>
              <a:rPr lang="en-US" altLang="ja-JP" sz="800" dirty="0" err="1">
                <a:solidFill>
                  <a:schemeClr val="bg1"/>
                </a:solidFill>
                <a:latin typeface="Consolas" panose="020B0609020204030204" pitchFamily="49" charset="0"/>
              </a:rPr>
              <a:t>fs.inotify.max_queued_events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fs.inotify.max_user_instances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fs.inotify.max_user_watches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fs.file</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fs.aio</a:t>
            </a:r>
            <a:r>
              <a:rPr lang="en-US" altLang="ja-JP" sz="800" dirty="0">
                <a:solidFill>
                  <a:schemeClr val="bg1"/>
                </a:solidFill>
                <a:latin typeface="Consolas" panose="020B0609020204030204" pitchFamily="49" charset="0"/>
              </a:rPr>
              <a:t>-max-</a:t>
            </a:r>
            <a:r>
              <a:rPr lang="en-US" altLang="ja-JP" sz="800" dirty="0" err="1">
                <a:solidFill>
                  <a:schemeClr val="bg1"/>
                </a:solidFill>
                <a:latin typeface="Consolas" panose="020B0609020204030204" pitchFamily="49" charset="0"/>
              </a:rPr>
              <a:t>nr</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kernel.msgmax</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kernel.msgmnb</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kernel.threads</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net.core.netdev_max_backlog</a:t>
            </a:r>
            <a:r>
              <a:rPr lang="en-US" altLang="ja-JP" sz="800" dirty="0">
                <a:solidFill>
                  <a:schemeClr val="bg1"/>
                </a:solidFill>
                <a:latin typeface="Consolas" panose="020B0609020204030204" pitchFamily="49" charset="0"/>
              </a:rPr>
              <a:t>=182757</a:t>
            </a:r>
          </a:p>
          <a:p>
            <a:r>
              <a:rPr lang="en-US" altLang="ja-JP" sz="800" dirty="0" err="1">
                <a:solidFill>
                  <a:schemeClr val="bg1"/>
                </a:solidFill>
                <a:latin typeface="Consolas" panose="020B0609020204030204" pitchFamily="49" charset="0"/>
              </a:rPr>
              <a:t>vm.max_map_count</a:t>
            </a:r>
            <a:r>
              <a:rPr lang="en-US" altLang="ja-JP" sz="800" dirty="0">
                <a:solidFill>
                  <a:schemeClr val="bg1"/>
                </a:solidFill>
                <a:latin typeface="Consolas" panose="020B0609020204030204" pitchFamily="49" charset="0"/>
              </a:rPr>
              <a:t>=262144</a:t>
            </a:r>
          </a:p>
        </p:txBody>
      </p:sp>
      <p:sp>
        <p:nvSpPr>
          <p:cNvPr id="7" name="テキスト ボックス 6"/>
          <p:cNvSpPr txBox="1"/>
          <p:nvPr/>
        </p:nvSpPr>
        <p:spPr>
          <a:xfrm>
            <a:off x="4619297" y="1216481"/>
            <a:ext cx="6440213" cy="3970318"/>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a:t>
            </a:r>
            <a:r>
              <a:rPr lang="en-US" altLang="ja-JP" dirty="0" err="1" smtClean="0"/>
              <a:t>etc</a:t>
            </a:r>
            <a:r>
              <a:rPr lang="en-US" altLang="ja-JP" dirty="0" smtClean="0"/>
              <a:t>/</a:t>
            </a:r>
            <a:r>
              <a:rPr lang="en-US" altLang="ja-JP" dirty="0" err="1" smtClean="0"/>
              <a:t>sysctl.conf</a:t>
            </a:r>
            <a:r>
              <a:rPr lang="ja-JP" altLang="en-US" dirty="0" smtClean="0"/>
              <a:t> を編集することにより、</a:t>
            </a:r>
            <a:r>
              <a:rPr lang="en-US" altLang="ja-JP" dirty="0" smtClean="0"/>
              <a:t>Linux </a:t>
            </a:r>
            <a:r>
              <a:rPr kumimoji="1" lang="ja-JP" altLang="en-US" dirty="0" smtClean="0"/>
              <a:t>カーネルのパラメータをチューニングすることができる。</a:t>
            </a:r>
            <a:endParaRPr kumimoji="1" lang="en-US" altLang="ja-JP" dirty="0" smtClean="0"/>
          </a:p>
          <a:p>
            <a:pPr marL="285750" indent="-285750">
              <a:buFont typeface="Arial" panose="020B0604020202020204" pitchFamily="34" charset="0"/>
              <a:buChar char="•"/>
            </a:pPr>
            <a:r>
              <a:rPr kumimoji="1" lang="ja-JP" altLang="en-US" dirty="0" smtClean="0"/>
              <a:t>パラメータのチューニングには、色々な党派があるが、</a:t>
            </a:r>
            <a:r>
              <a:rPr lang="en-US" altLang="ja-JP" dirty="0" smtClean="0"/>
              <a:t>IPA </a:t>
            </a:r>
            <a:r>
              <a:rPr lang="ja-JP" altLang="en-US" dirty="0" smtClean="0"/>
              <a:t>で現在運用している「シン・テレワークシステム」のゲートウェイは、左のようなパラメータを指定している。</a:t>
            </a:r>
            <a:endParaRPr lang="en-US" altLang="ja-JP" dirty="0" smtClean="0"/>
          </a:p>
          <a:p>
            <a:pPr marL="285750" indent="-285750">
              <a:buFont typeface="Arial" panose="020B0604020202020204" pitchFamily="34" charset="0"/>
              <a:buChar char="•"/>
            </a:pPr>
            <a:r>
              <a:rPr kumimoji="1" lang="ja-JP" altLang="en-US" dirty="0" smtClean="0"/>
              <a:t>大量の </a:t>
            </a:r>
            <a:r>
              <a:rPr kumimoji="1" lang="en-US" altLang="ja-JP" dirty="0" smtClean="0"/>
              <a:t>FD (</a:t>
            </a:r>
            <a:r>
              <a:rPr kumimoji="1" lang="ja-JP" altLang="en-US" dirty="0" smtClean="0"/>
              <a:t>ファイル・ディスクリプタ</a:t>
            </a:r>
            <a:r>
              <a:rPr kumimoji="1" lang="en-US" altLang="ja-JP" dirty="0" smtClean="0"/>
              <a:t>) </a:t>
            </a:r>
            <a:r>
              <a:rPr kumimoji="1" lang="ja-JP" altLang="en-US" dirty="0" smtClean="0"/>
              <a:t>やソケットを使用した処理をエラーなく行なうために、左記を参考にして、十分なスケーラビリティ設定を行なうことがのぞましい。</a:t>
            </a:r>
            <a:endParaRPr kumimoji="1" lang="en-US" altLang="ja-JP" dirty="0" smtClean="0"/>
          </a:p>
          <a:p>
            <a:pPr marL="285750" indent="-285750">
              <a:buFont typeface="Arial" panose="020B0604020202020204" pitchFamily="34" charset="0"/>
              <a:buChar char="•"/>
            </a:pPr>
            <a:r>
              <a:rPr kumimoji="1" lang="ja-JP" altLang="en-US" dirty="0" smtClean="0"/>
              <a:t>また、カーネルの </a:t>
            </a:r>
            <a:r>
              <a:rPr kumimoji="1" lang="en-US" altLang="ja-JP" dirty="0" smtClean="0"/>
              <a:t>limits </a:t>
            </a:r>
            <a:r>
              <a:rPr kumimoji="1" lang="ja-JP" altLang="en-US" dirty="0" smtClean="0"/>
              <a:t>変数について、</a:t>
            </a:r>
            <a:r>
              <a:rPr kumimoji="1" lang="en-US" altLang="ja-JP" dirty="0" smtClean="0"/>
              <a:t/>
            </a:r>
            <a:br>
              <a:rPr kumimoji="1" lang="en-US" altLang="ja-JP" dirty="0" smtClean="0"/>
            </a:br>
            <a:r>
              <a:rPr kumimoji="1" lang="en-US" altLang="ja-JP" dirty="0" err="1" smtClean="0"/>
              <a:t>nofile</a:t>
            </a:r>
            <a:r>
              <a:rPr kumimoji="1" lang="en-US" altLang="ja-JP" dirty="0" smtClean="0"/>
              <a:t>, </a:t>
            </a:r>
            <a:r>
              <a:rPr kumimoji="1" lang="en-US" altLang="ja-JP" dirty="0" err="1" smtClean="0"/>
              <a:t>nproc</a:t>
            </a:r>
            <a:r>
              <a:rPr lang="en-US" altLang="ja-JP" dirty="0"/>
              <a:t>, </a:t>
            </a:r>
            <a:r>
              <a:rPr lang="en-US" altLang="ja-JP" dirty="0" err="1" smtClean="0"/>
              <a:t>sigpending</a:t>
            </a:r>
            <a:r>
              <a:rPr lang="en-US" altLang="ja-JP" dirty="0" smtClean="0"/>
              <a:t> </a:t>
            </a:r>
            <a:r>
              <a:rPr lang="ja-JP" altLang="en-US" dirty="0" smtClean="0"/>
              <a:t>はいずれも大きな値 </a:t>
            </a:r>
            <a:r>
              <a:rPr lang="en-US" altLang="ja-JP" dirty="0" smtClean="0"/>
              <a:t>(</a:t>
            </a:r>
            <a:r>
              <a:rPr lang="ja-JP" altLang="en-US" dirty="0" smtClean="0"/>
              <a:t>例</a:t>
            </a:r>
            <a:r>
              <a:rPr lang="en-US" altLang="ja-JP" dirty="0"/>
              <a:t>: </a:t>
            </a:r>
            <a:r>
              <a:rPr lang="en-US" altLang="ja-JP" dirty="0" smtClean="0"/>
              <a:t>1048575)</a:t>
            </a:r>
            <a:r>
              <a:rPr lang="ja-JP" altLang="en-US" dirty="0" err="1" smtClean="0"/>
              <a:t>、</a:t>
            </a:r>
            <a:r>
              <a:rPr lang="ja-JP" altLang="en-US" dirty="0" smtClean="0"/>
              <a:t/>
            </a:r>
            <a:br>
              <a:rPr lang="ja-JP" altLang="en-US" dirty="0" smtClean="0"/>
            </a:br>
            <a:r>
              <a:rPr lang="en-US" altLang="ja-JP" dirty="0" err="1" smtClean="0"/>
              <a:t>memlock</a:t>
            </a:r>
            <a:r>
              <a:rPr lang="en-US" altLang="ja-JP" dirty="0" smtClean="0"/>
              <a:t> </a:t>
            </a:r>
            <a:r>
              <a:rPr lang="ja-JP" altLang="en-US" dirty="0" smtClean="0"/>
              <a:t>は </a:t>
            </a:r>
            <a:r>
              <a:rPr lang="en-US" altLang="ja-JP" dirty="0" smtClean="0"/>
              <a:t>unlimited </a:t>
            </a:r>
            <a:r>
              <a:rPr lang="ja-JP" altLang="en-US" dirty="0" smtClean="0"/>
              <a:t>と指定することが望ましい。</a:t>
            </a:r>
            <a:endParaRPr lang="en-US" altLang="ja-JP" dirty="0" smtClean="0"/>
          </a:p>
          <a:p>
            <a:pPr marL="285750" indent="-285750">
              <a:buFont typeface="Arial" panose="020B0604020202020204" pitchFamily="34" charset="0"/>
              <a:buChar char="•"/>
            </a:pPr>
            <a:r>
              <a:rPr kumimoji="1" lang="ja-JP" altLang="en-US" dirty="0" smtClean="0"/>
              <a:t>これらのチューニングを行なわない場合、パフォーマンスが劣化したり、大量の接続が同時にあった場合に予期せぬ動作が発生したりすることがある。</a:t>
            </a:r>
            <a:endParaRPr kumimoji="1" lang="ja-JP" altLang="en-US" dirty="0"/>
          </a:p>
        </p:txBody>
      </p:sp>
    </p:spTree>
    <p:extLst>
      <p:ext uri="{BB962C8B-B14F-4D97-AF65-F5344CB8AC3E}">
        <p14:creationId xmlns:p14="http://schemas.microsoft.com/office/powerpoint/2010/main" val="3792123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47451"/>
          </a:xfrm>
        </p:spPr>
        <p:txBody>
          <a:bodyPr/>
          <a:lstStyle/>
          <a:p>
            <a:r>
              <a:rPr kumimoji="1" lang="ja-JP" altLang="en-US" dirty="0" smtClean="0"/>
              <a:t>中継ゲートウェイの </a:t>
            </a:r>
            <a:r>
              <a:rPr kumimoji="1" lang="en-US" altLang="ja-JP" dirty="0" smtClean="0"/>
              <a:t>bin </a:t>
            </a:r>
            <a:r>
              <a:rPr kumimoji="1" lang="ja-JP" altLang="en-US" dirty="0" smtClean="0"/>
              <a:t>ディレクトリにある </a:t>
            </a:r>
            <a:r>
              <a:rPr kumimoji="1" lang="en-US" altLang="ja-JP" dirty="0" smtClean="0"/>
              <a:t>“ThinGate.ini” </a:t>
            </a:r>
            <a:r>
              <a:rPr kumimoji="1" lang="ja-JP" altLang="en-US" dirty="0" smtClean="0"/>
              <a:t>ファイルを編集することで、中継ゲートウェイの動作を変更可能である。</a:t>
            </a:r>
            <a:r>
              <a:rPr kumimoji="1" lang="en-US" altLang="ja-JP" dirty="0" smtClean="0"/>
              <a:t>(</a:t>
            </a:r>
            <a:r>
              <a:rPr kumimoji="1" lang="ja-JP" altLang="en-US" dirty="0" smtClean="0"/>
              <a:t>いずれもデーモン再起動が必要</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5-6. </a:t>
            </a:r>
            <a:r>
              <a:rPr kumimoji="1" lang="ja-JP" altLang="en-US" dirty="0" smtClean="0"/>
              <a:t>中継ゲートウェイのより詳細な設定</a:t>
            </a:r>
            <a:endParaRPr kumimoji="1" lang="ja-JP" altLang="en-US" dirty="0"/>
          </a:p>
        </p:txBody>
      </p:sp>
      <p:sp>
        <p:nvSpPr>
          <p:cNvPr id="5" name="テキスト ボックス 4"/>
          <p:cNvSpPr txBox="1"/>
          <p:nvPr/>
        </p:nvSpPr>
        <p:spPr>
          <a:xfrm>
            <a:off x="717332" y="1995130"/>
            <a:ext cx="6976241" cy="4862870"/>
          </a:xfrm>
          <a:prstGeom prst="rect">
            <a:avLst/>
          </a:prstGeom>
          <a:noFill/>
        </p:spPr>
        <p:txBody>
          <a:bodyPr wrap="square" rtlCol="0">
            <a:spAutoFit/>
          </a:bodyPr>
          <a:lstStyle/>
          <a:p>
            <a:r>
              <a:rPr lang="en-US" altLang="ja-JP" sz="1000" dirty="0"/>
              <a:t>// </a:t>
            </a:r>
            <a:r>
              <a:rPr lang="ja-JP" altLang="en-US" sz="1000" dirty="0"/>
              <a:t>動作 </a:t>
            </a:r>
            <a:r>
              <a:rPr lang="en-US" altLang="ja-JP" sz="1000" dirty="0"/>
              <a:t>TCP </a:t>
            </a:r>
            <a:r>
              <a:rPr lang="ja-JP" altLang="en-US" sz="1000" dirty="0"/>
              <a:t>ポート</a:t>
            </a:r>
          </a:p>
          <a:p>
            <a:r>
              <a:rPr lang="en-US" altLang="ja-JP" sz="1000" dirty="0" err="1"/>
              <a:t>ListenPort</a:t>
            </a:r>
            <a:r>
              <a:rPr lang="en-US" altLang="ja-JP" sz="1000" dirty="0"/>
              <a:t> 		443</a:t>
            </a:r>
          </a:p>
          <a:p>
            <a:endParaRPr lang="en-US" altLang="ja-JP" sz="1000" dirty="0"/>
          </a:p>
          <a:p>
            <a:r>
              <a:rPr lang="en-US" altLang="ja-JP" sz="1000" dirty="0"/>
              <a:t>// </a:t>
            </a:r>
            <a:r>
              <a:rPr lang="ja-JP" altLang="en-US" sz="1000" dirty="0"/>
              <a:t>ゲートウェイ証明書</a:t>
            </a:r>
          </a:p>
          <a:p>
            <a:r>
              <a:rPr lang="en-US" altLang="ja-JP" sz="1000" dirty="0" err="1"/>
              <a:t>ServerCert</a:t>
            </a:r>
            <a:r>
              <a:rPr lang="en-US" altLang="ja-JP" sz="1000" dirty="0"/>
              <a:t>	@ThinGate.cer</a:t>
            </a:r>
          </a:p>
          <a:p>
            <a:r>
              <a:rPr lang="en-US" altLang="ja-JP" sz="1000" dirty="0" err="1"/>
              <a:t>ServerKey</a:t>
            </a:r>
            <a:r>
              <a:rPr lang="en-US" altLang="ja-JP" sz="1000" dirty="0"/>
              <a:t>	@</a:t>
            </a:r>
            <a:r>
              <a:rPr lang="en-US" altLang="ja-JP" sz="1000" dirty="0" err="1"/>
              <a:t>ThinGate.key</a:t>
            </a:r>
            <a:endParaRPr lang="en-US" altLang="ja-JP" sz="1000" dirty="0"/>
          </a:p>
          <a:p>
            <a:endParaRPr lang="en-US" altLang="ja-JP" sz="1000" dirty="0"/>
          </a:p>
          <a:p>
            <a:r>
              <a:rPr lang="en-US" altLang="ja-JP" sz="1000" dirty="0"/>
              <a:t>// </a:t>
            </a:r>
            <a:r>
              <a:rPr lang="ja-JP" altLang="en-US" sz="1000" dirty="0"/>
              <a:t>ゲートウェイ動作モード</a:t>
            </a:r>
          </a:p>
          <a:p>
            <a:r>
              <a:rPr lang="en-US" altLang="ja-JP" sz="1000" dirty="0" err="1"/>
              <a:t>StandaloneMode</a:t>
            </a:r>
            <a:r>
              <a:rPr lang="en-US" altLang="ja-JP" sz="1000" dirty="0"/>
              <a:t>	1</a:t>
            </a:r>
          </a:p>
          <a:p>
            <a:endParaRPr lang="en-US" altLang="ja-JP" sz="1000" dirty="0"/>
          </a:p>
          <a:p>
            <a:r>
              <a:rPr lang="en-US" altLang="ja-JP" sz="1000" dirty="0"/>
              <a:t>// DNS </a:t>
            </a:r>
            <a:r>
              <a:rPr lang="ja-JP" altLang="en-US" sz="1000" dirty="0"/>
              <a:t>逆引きをしない</a:t>
            </a:r>
          </a:p>
          <a:p>
            <a:r>
              <a:rPr lang="en-US" altLang="ja-JP" sz="1000" dirty="0" err="1"/>
              <a:t>NoLookupDnsHostname</a:t>
            </a:r>
            <a:r>
              <a:rPr lang="en-US" altLang="ja-JP" sz="1000" dirty="0"/>
              <a:t>	0</a:t>
            </a:r>
          </a:p>
          <a:p>
            <a:endParaRPr lang="en-US" altLang="ja-JP" sz="1000" dirty="0"/>
          </a:p>
          <a:p>
            <a:r>
              <a:rPr lang="en-US" altLang="ja-JP" sz="1000" dirty="0"/>
              <a:t>// </a:t>
            </a:r>
            <a:r>
              <a:rPr lang="en-US" altLang="ja-JP" sz="1000" dirty="0" err="1"/>
              <a:t>DoS</a:t>
            </a:r>
            <a:r>
              <a:rPr lang="en-US" altLang="ja-JP" sz="1000" dirty="0"/>
              <a:t> </a:t>
            </a:r>
            <a:r>
              <a:rPr lang="ja-JP" altLang="en-US" sz="1000" dirty="0"/>
              <a:t>攻撃防止を無効</a:t>
            </a:r>
          </a:p>
          <a:p>
            <a:r>
              <a:rPr lang="en-US" altLang="ja-JP" sz="1000" dirty="0" err="1"/>
              <a:t>DisableDoSProtection</a:t>
            </a:r>
            <a:r>
              <a:rPr lang="en-US" altLang="ja-JP" sz="1000" dirty="0"/>
              <a:t> 0</a:t>
            </a:r>
          </a:p>
          <a:p>
            <a:endParaRPr lang="en-US" altLang="ja-JP" sz="1000" dirty="0"/>
          </a:p>
          <a:p>
            <a:r>
              <a:rPr lang="en-US" altLang="ja-JP" sz="1000" dirty="0"/>
              <a:t>// </a:t>
            </a:r>
            <a:r>
              <a:rPr lang="ja-JP" altLang="en-US" sz="1000" dirty="0"/>
              <a:t>プライベート </a:t>
            </a:r>
            <a:r>
              <a:rPr lang="en-US" altLang="ja-JP" sz="1000" dirty="0"/>
              <a:t>IP LAN </a:t>
            </a:r>
            <a:r>
              <a:rPr lang="ja-JP" altLang="en-US" sz="1000" dirty="0"/>
              <a:t>内での登録</a:t>
            </a:r>
          </a:p>
          <a:p>
            <a:r>
              <a:rPr lang="en-US" altLang="ja-JP" sz="1000" dirty="0" err="1"/>
              <a:t>AllowPrivateIp</a:t>
            </a:r>
            <a:r>
              <a:rPr lang="en-US" altLang="ja-JP" sz="1000" dirty="0"/>
              <a:t>	1</a:t>
            </a:r>
          </a:p>
          <a:p>
            <a:endParaRPr lang="en-US" altLang="ja-JP" sz="1000" dirty="0"/>
          </a:p>
          <a:p>
            <a:r>
              <a:rPr lang="en-US" altLang="ja-JP" sz="1000" dirty="0"/>
              <a:t>// </a:t>
            </a:r>
            <a:r>
              <a:rPr lang="ja-JP" altLang="en-US" sz="1000" dirty="0"/>
              <a:t>通信タイムアウト設定 </a:t>
            </a:r>
            <a:r>
              <a:rPr lang="en-US" altLang="ja-JP" sz="1000" dirty="0"/>
              <a:t>(</a:t>
            </a:r>
            <a:r>
              <a:rPr lang="en-US" altLang="ja-JP" sz="1000" dirty="0" err="1"/>
              <a:t>msecs</a:t>
            </a:r>
            <a:r>
              <a:rPr lang="en-US" altLang="ja-JP" sz="1000" dirty="0"/>
              <a:t>)</a:t>
            </a:r>
          </a:p>
          <a:p>
            <a:r>
              <a:rPr lang="en-US" altLang="ja-JP" sz="1000" dirty="0" err="1"/>
              <a:t>TunnelTimeout</a:t>
            </a:r>
            <a:r>
              <a:rPr lang="en-US" altLang="ja-JP" sz="1000" dirty="0"/>
              <a:t>				30000</a:t>
            </a:r>
          </a:p>
          <a:p>
            <a:r>
              <a:rPr lang="en-US" altLang="ja-JP" sz="1000" dirty="0" err="1"/>
              <a:t>TunnelKeepAlive</a:t>
            </a:r>
            <a:r>
              <a:rPr lang="en-US" altLang="ja-JP" sz="1000" dirty="0"/>
              <a:t>				10000</a:t>
            </a:r>
          </a:p>
          <a:p>
            <a:r>
              <a:rPr lang="en-US" altLang="ja-JP" sz="1000" dirty="0" err="1"/>
              <a:t>TunnelUseAggressiveTimeout</a:t>
            </a:r>
            <a:r>
              <a:rPr lang="en-US" altLang="ja-JP" sz="1000" dirty="0"/>
              <a:t>	1</a:t>
            </a:r>
          </a:p>
          <a:p>
            <a:endParaRPr lang="en-US" altLang="ja-JP" sz="1000" dirty="0"/>
          </a:p>
          <a:p>
            <a:r>
              <a:rPr lang="en-US" altLang="ja-JP" sz="1000" dirty="0"/>
              <a:t>// OTP (</a:t>
            </a:r>
            <a:r>
              <a:rPr lang="ja-JP" altLang="en-US" sz="1000" dirty="0"/>
              <a:t>ワンタイムパスワード</a:t>
            </a:r>
            <a:r>
              <a:rPr lang="en-US" altLang="ja-JP" sz="1000" dirty="0"/>
              <a:t>) </a:t>
            </a:r>
            <a:r>
              <a:rPr lang="ja-JP" altLang="en-US" sz="1000" dirty="0"/>
              <a:t>送付用 </a:t>
            </a:r>
            <a:r>
              <a:rPr lang="en-US" altLang="ja-JP" sz="1000" dirty="0"/>
              <a:t>SMTP </a:t>
            </a:r>
            <a:r>
              <a:rPr lang="ja-JP" altLang="en-US" sz="1000" dirty="0"/>
              <a:t>サーバーの指定</a:t>
            </a:r>
          </a:p>
          <a:p>
            <a:r>
              <a:rPr lang="en-US" altLang="ja-JP" sz="1000" dirty="0"/>
              <a:t>// SMTP </a:t>
            </a:r>
            <a:r>
              <a:rPr lang="ja-JP" altLang="en-US" sz="1000" dirty="0"/>
              <a:t>における認証や </a:t>
            </a:r>
            <a:r>
              <a:rPr lang="en-US" altLang="ja-JP" sz="1000" dirty="0"/>
              <a:t>SSL </a:t>
            </a:r>
            <a:r>
              <a:rPr lang="ja-JP" altLang="en-US" sz="1000" dirty="0" err="1"/>
              <a:t>には</a:t>
            </a:r>
            <a:r>
              <a:rPr lang="ja-JP" altLang="en-US" sz="1000" dirty="0"/>
              <a:t>対応しておりません。</a:t>
            </a:r>
            <a:r>
              <a:rPr lang="en-US" altLang="ja-JP" sz="1000" dirty="0"/>
              <a:t>\</a:t>
            </a:r>
          </a:p>
          <a:p>
            <a:r>
              <a:rPr lang="en-US" altLang="ja-JP" sz="1000" dirty="0"/>
              <a:t>// SMTP </a:t>
            </a:r>
            <a:r>
              <a:rPr lang="ja-JP" altLang="en-US" sz="1000" dirty="0"/>
              <a:t>サーバー側の設定を適用に実施し、</a:t>
            </a:r>
          </a:p>
          <a:p>
            <a:r>
              <a:rPr lang="en-US" altLang="ja-JP" sz="1000" dirty="0"/>
              <a:t>// </a:t>
            </a:r>
            <a:r>
              <a:rPr lang="ja-JP" altLang="en-US" sz="1000" dirty="0"/>
              <a:t>このホストからの </a:t>
            </a:r>
            <a:r>
              <a:rPr lang="en-US" altLang="ja-JP" sz="1000" dirty="0"/>
              <a:t>SMTP </a:t>
            </a:r>
            <a:r>
              <a:rPr lang="ja-JP" altLang="en-US" sz="1000" dirty="0"/>
              <a:t>接続に対して、ユーザー認証・</a:t>
            </a:r>
            <a:r>
              <a:rPr lang="en-US" altLang="ja-JP" sz="1000" dirty="0"/>
              <a:t>SSL </a:t>
            </a:r>
            <a:r>
              <a:rPr lang="ja-JP" altLang="en-US" sz="1000" dirty="0"/>
              <a:t>なしで送付できる設定としてください。</a:t>
            </a:r>
          </a:p>
          <a:p>
            <a:r>
              <a:rPr lang="en-US" altLang="ja-JP" sz="1000" dirty="0" err="1"/>
              <a:t>SmtpServerHostname</a:t>
            </a:r>
            <a:r>
              <a:rPr lang="en-US" altLang="ja-JP" sz="1000" dirty="0"/>
              <a:t>			192.168.3.50</a:t>
            </a:r>
          </a:p>
          <a:p>
            <a:r>
              <a:rPr lang="en-US" altLang="ja-JP" sz="1000" dirty="0" err="1"/>
              <a:t>SmtpServerPort</a:t>
            </a:r>
            <a:r>
              <a:rPr lang="en-US" altLang="ja-JP" sz="1000" dirty="0"/>
              <a:t>				25</a:t>
            </a:r>
          </a:p>
          <a:p>
            <a:r>
              <a:rPr lang="en-US" altLang="ja-JP" sz="1000" dirty="0" err="1"/>
              <a:t>SmtpOtpFrom</a:t>
            </a:r>
            <a:r>
              <a:rPr lang="en-US" altLang="ja-JP" sz="1000" dirty="0"/>
              <a:t>					telework@example.org</a:t>
            </a:r>
            <a:endParaRPr kumimoji="1" lang="ja-JP" altLang="en-US" sz="1000" dirty="0"/>
          </a:p>
        </p:txBody>
      </p:sp>
      <p:sp>
        <p:nvSpPr>
          <p:cNvPr id="6" name="正方形/長方形 5"/>
          <p:cNvSpPr/>
          <p:nvPr/>
        </p:nvSpPr>
        <p:spPr>
          <a:xfrm>
            <a:off x="728667" y="2181740"/>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36550" y="37109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52315" y="41681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0198" y="5689568"/>
            <a:ext cx="5932264" cy="11132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3379488" y="218174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379487" y="357877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379486" y="420436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846176" y="5907235"/>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303985" y="2077198"/>
            <a:ext cx="6621829" cy="646331"/>
          </a:xfrm>
          <a:prstGeom prst="rect">
            <a:avLst/>
          </a:prstGeom>
          <a:solidFill>
            <a:srgbClr val="FFFFCC"/>
          </a:solidFill>
          <a:ln w="19050">
            <a:solidFill>
              <a:schemeClr val="tx1"/>
            </a:solidFill>
          </a:ln>
        </p:spPr>
        <p:txBody>
          <a:bodyPr wrap="square" rtlCol="0">
            <a:spAutoFit/>
          </a:bodyPr>
          <a:lstStyle/>
          <a:p>
            <a:r>
              <a:rPr kumimoji="1" lang="ja-JP" altLang="en-US" dirty="0" smtClean="0"/>
              <a:t>中継ゲートウェイの待受け </a:t>
            </a:r>
            <a:r>
              <a:rPr kumimoji="1" lang="en-US" altLang="ja-JP" dirty="0" smtClean="0"/>
              <a:t>TCP </a:t>
            </a:r>
            <a:r>
              <a:rPr kumimoji="1" lang="ja-JP" altLang="en-US" dirty="0" smtClean="0"/>
              <a:t>ポート </a:t>
            </a:r>
            <a:r>
              <a:rPr kumimoji="1" lang="en-US" altLang="ja-JP" dirty="0" smtClean="0"/>
              <a:t>(Listen </a:t>
            </a:r>
            <a:r>
              <a:rPr kumimoji="1" lang="ja-JP" altLang="en-US" dirty="0" smtClean="0"/>
              <a:t>するポート</a:t>
            </a:r>
            <a:r>
              <a:rPr kumimoji="1" lang="en-US" altLang="ja-JP" dirty="0" smtClean="0"/>
              <a:t>) </a:t>
            </a:r>
            <a:r>
              <a:rPr kumimoji="1" lang="ja-JP" altLang="en-US" dirty="0" smtClean="0"/>
              <a:t>を変更することができる。</a:t>
            </a:r>
            <a:endParaRPr lang="ja-JP" altLang="en-US" dirty="0" smtClean="0"/>
          </a:p>
        </p:txBody>
      </p:sp>
      <p:sp>
        <p:nvSpPr>
          <p:cNvPr id="15" name="テキスト ボックス 14"/>
          <p:cNvSpPr txBox="1"/>
          <p:nvPr/>
        </p:nvSpPr>
        <p:spPr>
          <a:xfrm>
            <a:off x="4303984" y="338782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a:t>
            </a:r>
            <a:r>
              <a:rPr kumimoji="1" lang="en-US" altLang="ja-JP" dirty="0" smtClean="0"/>
              <a:t>DNS </a:t>
            </a:r>
            <a:r>
              <a:rPr kumimoji="1" lang="ja-JP" altLang="en-US" dirty="0" smtClean="0"/>
              <a:t>逆引きを無効化できる。接続を受付ける際のパフォーマンスが向上する。</a:t>
            </a:r>
            <a:endParaRPr lang="ja-JP" altLang="en-US" dirty="0" smtClean="0"/>
          </a:p>
        </p:txBody>
      </p:sp>
      <p:sp>
        <p:nvSpPr>
          <p:cNvPr id="16" name="テキスト ボックス 15"/>
          <p:cNvSpPr txBox="1"/>
          <p:nvPr/>
        </p:nvSpPr>
        <p:spPr>
          <a:xfrm>
            <a:off x="4303984" y="414694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にすると、組み込みの </a:t>
            </a:r>
            <a:r>
              <a:rPr kumimoji="1" lang="en-US" altLang="ja-JP" dirty="0" err="1" smtClean="0"/>
              <a:t>DoS</a:t>
            </a:r>
            <a:r>
              <a:rPr kumimoji="1" lang="en-US" altLang="ja-JP" dirty="0" smtClean="0"/>
              <a:t> </a:t>
            </a:r>
            <a:r>
              <a:rPr kumimoji="1" lang="ja-JP" altLang="en-US" dirty="0" smtClean="0"/>
              <a:t>攻撃対策機能 </a:t>
            </a:r>
            <a:r>
              <a:rPr kumimoji="1" lang="en-US" altLang="ja-JP" dirty="0" smtClean="0"/>
              <a:t>(</a:t>
            </a:r>
            <a:r>
              <a:rPr kumimoji="1" lang="ja-JP" altLang="en-US" dirty="0" smtClean="0"/>
              <a:t>同じ </a:t>
            </a:r>
            <a:r>
              <a:rPr kumimoji="1" lang="en-US" altLang="ja-JP" dirty="0" smtClean="0"/>
              <a:t>IP </a:t>
            </a:r>
            <a:r>
              <a:rPr kumimoji="1" lang="ja-JP" altLang="en-US" dirty="0" smtClean="0"/>
              <a:t>アドレスから大量の接続要求がきた場合に無視する</a:t>
            </a:r>
            <a:r>
              <a:rPr kumimoji="1" lang="en-US" altLang="ja-JP" dirty="0" smtClean="0"/>
              <a:t>) </a:t>
            </a:r>
            <a:r>
              <a:rPr kumimoji="1" lang="ja-JP" altLang="en-US" dirty="0" smtClean="0"/>
              <a:t>を </a:t>
            </a:r>
            <a:r>
              <a:rPr kumimoji="1" lang="en-US" altLang="ja-JP" dirty="0" smtClean="0"/>
              <a:t>OFF </a:t>
            </a:r>
            <a:r>
              <a:rPr kumimoji="1" lang="ja-JP" altLang="en-US" dirty="0" smtClean="0"/>
              <a:t>にすることができる。</a:t>
            </a:r>
            <a:endParaRPr lang="ja-JP" altLang="en-US" dirty="0" smtClean="0"/>
          </a:p>
        </p:txBody>
      </p:sp>
      <p:sp>
        <p:nvSpPr>
          <p:cNvPr id="17" name="テキスト ボックス 16"/>
          <p:cNvSpPr txBox="1"/>
          <p:nvPr/>
        </p:nvSpPr>
        <p:spPr>
          <a:xfrm>
            <a:off x="7693573" y="5392706"/>
            <a:ext cx="3946119"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OTP (</a:t>
            </a:r>
            <a:r>
              <a:rPr kumimoji="1" lang="ja-JP" altLang="en-US" dirty="0" smtClean="0"/>
              <a:t>ワンタイムパスワード</a:t>
            </a:r>
            <a:r>
              <a:rPr kumimoji="1" lang="en-US" altLang="ja-JP" dirty="0" smtClean="0"/>
              <a:t>) </a:t>
            </a:r>
            <a:r>
              <a:rPr kumimoji="1" lang="ja-JP" altLang="en-US" dirty="0" smtClean="0"/>
              <a:t>機能を利用する場合の、</a:t>
            </a:r>
            <a:r>
              <a:rPr kumimoji="1" lang="en-US" altLang="ja-JP" dirty="0" smtClean="0"/>
              <a:t>OTP </a:t>
            </a:r>
            <a:r>
              <a:rPr kumimoji="1" lang="ja-JP" altLang="en-US" dirty="0" smtClean="0"/>
              <a:t>をメール送信するために必要な </a:t>
            </a:r>
            <a:r>
              <a:rPr kumimoji="1" lang="en-US" altLang="ja-JP" dirty="0" smtClean="0"/>
              <a:t>SMTP </a:t>
            </a:r>
            <a:r>
              <a:rPr kumimoji="1" lang="ja-JP" altLang="en-US" dirty="0" smtClean="0"/>
              <a:t>サーバーの設定である。</a:t>
            </a:r>
            <a:r>
              <a:rPr lang="en-US" altLang="ja-JP" dirty="0" smtClean="0"/>
              <a:t>OTP </a:t>
            </a:r>
            <a:r>
              <a:rPr lang="ja-JP" altLang="en-US" dirty="0" smtClean="0"/>
              <a:t>を利用する場合は、</a:t>
            </a:r>
            <a:r>
              <a:rPr kumimoji="1" lang="ja-JP" altLang="en-US" dirty="0" smtClean="0"/>
              <a:t>必ず設定をすること。</a:t>
            </a:r>
            <a:endParaRPr lang="ja-JP" altLang="en-US" dirty="0" smtClean="0"/>
          </a:p>
        </p:txBody>
      </p:sp>
    </p:spTree>
    <p:extLst>
      <p:ext uri="{BB962C8B-B14F-4D97-AF65-F5344CB8AC3E}">
        <p14:creationId xmlns:p14="http://schemas.microsoft.com/office/powerpoint/2010/main" val="3997933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38203"/>
          </a:xfrm>
        </p:spPr>
        <p:txBody>
          <a:bodyPr>
            <a:normAutofit lnSpcReduction="10000"/>
          </a:bodyPr>
          <a:lstStyle/>
          <a:p>
            <a:r>
              <a:rPr kumimoji="1" lang="ja-JP" altLang="en-US" sz="2000" dirty="0" smtClean="0"/>
              <a:t>シン・テレワークシステムでは、クライアントとサーバーは、接続先の中継ゲートウェイが真正であるかどうかを、</a:t>
            </a:r>
            <a:r>
              <a:rPr kumimoji="1" lang="en-US" altLang="ja-JP" sz="2000" dirty="0" smtClean="0"/>
              <a:t>X.509 </a:t>
            </a:r>
            <a:r>
              <a:rPr kumimoji="1" lang="ja-JP" altLang="en-US" sz="2000" dirty="0" smtClean="0"/>
              <a:t>デジタル証明書 </a:t>
            </a:r>
            <a:r>
              <a:rPr kumimoji="1" lang="en-US" altLang="ja-JP" sz="2000" dirty="0" smtClean="0"/>
              <a:t>(RSA </a:t>
            </a:r>
            <a:r>
              <a:rPr kumimoji="1" lang="ja-JP" altLang="en-US" sz="2000" dirty="0" smtClean="0"/>
              <a:t>形式</a:t>
            </a:r>
            <a:r>
              <a:rPr kumimoji="1" lang="en-US" altLang="ja-JP" sz="2000" dirty="0" smtClean="0"/>
              <a:t>) </a:t>
            </a:r>
            <a:r>
              <a:rPr kumimoji="1" lang="ja-JP" altLang="en-US" sz="2000" dirty="0" smtClean="0"/>
              <a:t>により検証する。</a:t>
            </a:r>
            <a:endParaRPr kumimoji="1" lang="en-US" altLang="ja-JP" sz="2000" dirty="0" smtClean="0"/>
          </a:p>
          <a:p>
            <a:r>
              <a:rPr kumimoji="1" lang="ja-JP" altLang="en-US" sz="2000" dirty="0" smtClean="0"/>
              <a:t>シン・テレワークシステムのソースコードには、デフォルトで、サンプル証明書が組み込まれている。</a:t>
            </a:r>
            <a:endParaRPr kumimoji="1" lang="en-US" altLang="ja-JP" sz="2000" dirty="0" smtClean="0"/>
          </a:p>
          <a:p>
            <a:r>
              <a:rPr kumimoji="1" lang="ja-JP" altLang="en-US" sz="2000" dirty="0" smtClean="0"/>
              <a:t>デフォルトのサンプル証明書でも動作するが、信頼できない回線でパケットが書換えられ、中継ゲートウェイの偽物が立てられる可能性を排除するため、独自の </a:t>
            </a:r>
            <a:r>
              <a:rPr kumimoji="1" lang="en-US" altLang="ja-JP" sz="2000" dirty="0" smtClean="0"/>
              <a:t>CA </a:t>
            </a:r>
            <a:r>
              <a:rPr kumimoji="1" lang="ja-JP" altLang="en-US" sz="2000" dirty="0" smtClean="0"/>
              <a:t>および </a:t>
            </a:r>
            <a:r>
              <a:rPr kumimoji="1" lang="en-US" altLang="ja-JP" sz="2000" dirty="0" smtClean="0"/>
              <a:t>CA </a:t>
            </a:r>
            <a:r>
              <a:rPr kumimoji="1" lang="ja-JP" altLang="en-US" sz="2000" dirty="0" smtClean="0"/>
              <a:t>で発行される証明書による検証を行なうことが推奨される。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36</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5-7. </a:t>
            </a:r>
            <a:r>
              <a:rPr kumimoji="1" lang="ja-JP" altLang="en-US" sz="3200" dirty="0" smtClean="0"/>
              <a:t>独自のプライベート </a:t>
            </a:r>
            <a:r>
              <a:rPr kumimoji="1" lang="en-US" altLang="ja-JP" sz="3200" dirty="0" smtClean="0"/>
              <a:t>CA (</a:t>
            </a:r>
            <a:r>
              <a:rPr kumimoji="1" lang="ja-JP" altLang="en-US" sz="3200" dirty="0" smtClean="0"/>
              <a:t>認証局</a:t>
            </a:r>
            <a:r>
              <a:rPr kumimoji="1" lang="en-US" altLang="ja-JP" sz="3200" dirty="0" smtClean="0"/>
              <a:t>) </a:t>
            </a:r>
            <a:r>
              <a:rPr kumimoji="1" lang="ja-JP" altLang="en-US" sz="3200" dirty="0" smtClean="0"/>
              <a:t>の証明書の利用</a:t>
            </a:r>
            <a:endParaRPr kumimoji="1" lang="ja-JP" altLang="en-US" sz="3200" dirty="0"/>
          </a:p>
        </p:txBody>
      </p:sp>
      <p:sp>
        <p:nvSpPr>
          <p:cNvPr id="5" name="テキスト ボックス 4"/>
          <p:cNvSpPr txBox="1"/>
          <p:nvPr/>
        </p:nvSpPr>
        <p:spPr>
          <a:xfrm>
            <a:off x="457200" y="2935824"/>
            <a:ext cx="5013434" cy="2031325"/>
          </a:xfrm>
          <a:prstGeom prst="rect">
            <a:avLst/>
          </a:prstGeom>
          <a:solidFill>
            <a:srgbClr val="FFFFCC"/>
          </a:solidFill>
          <a:ln w="19050">
            <a:solidFill>
              <a:schemeClr val="tx1"/>
            </a:solidFill>
          </a:ln>
        </p:spPr>
        <p:txBody>
          <a:bodyPr wrap="square" rtlCol="0">
            <a:spAutoFit/>
          </a:bodyPr>
          <a:lstStyle/>
          <a:p>
            <a:r>
              <a:rPr kumimoji="1" lang="ja-JP" altLang="en-US" dirty="0" smtClean="0"/>
              <a:t>ゲートウェイ側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\bin\ThinGate.cer</a:t>
            </a:r>
            <a:br>
              <a:rPr lang="en-US" altLang="ja-JP" dirty="0" smtClean="0"/>
            </a:br>
            <a:r>
              <a:rPr lang="ja-JP" altLang="en-US" dirty="0" smtClean="0"/>
              <a:t>に、ゲートウェイ用の </a:t>
            </a:r>
            <a:r>
              <a:rPr lang="en-US" altLang="ja-JP" dirty="0" smtClean="0"/>
              <a:t>X.509 </a:t>
            </a:r>
            <a:r>
              <a:rPr lang="ja-JP" altLang="en-US" dirty="0" smtClean="0"/>
              <a:t>証明書 </a:t>
            </a:r>
            <a:r>
              <a:rPr lang="en-US" altLang="ja-JP" dirty="0" smtClean="0"/>
              <a:t>(</a:t>
            </a:r>
            <a:r>
              <a:rPr lang="ja-JP" altLang="en-US" dirty="0" smtClean="0"/>
              <a:t>つまり、公開鍵</a:t>
            </a:r>
            <a:r>
              <a:rPr lang="en-US" altLang="ja-JP" dirty="0" smtClean="0"/>
              <a:t>) </a:t>
            </a:r>
            <a:r>
              <a:rPr lang="ja-JP" altLang="en-US" dirty="0" smtClean="0"/>
              <a:t>を置くこと。</a:t>
            </a:r>
            <a:endParaRPr lang="en-US" altLang="ja-JP" dirty="0" smtClean="0"/>
          </a:p>
          <a:p>
            <a:pPr marL="285750" indent="-285750">
              <a:buFont typeface="Arial" panose="020B0604020202020204" pitchFamily="34" charset="0"/>
              <a:buChar char="•"/>
            </a:pPr>
            <a:r>
              <a:rPr lang="en-US" altLang="ja-JP" dirty="0" err="1" smtClean="0"/>
              <a:t>src</a:t>
            </a:r>
            <a:r>
              <a:rPr lang="en-US" altLang="ja-JP" dirty="0" smtClean="0"/>
              <a:t>\bin\</a:t>
            </a:r>
            <a:r>
              <a:rPr lang="en-US" altLang="ja-JP" dirty="0" err="1" smtClean="0"/>
              <a:t>ThinGate.key</a:t>
            </a:r>
            <a:r>
              <a:rPr lang="en-US" altLang="ja-JP" dirty="0" smtClean="0"/>
              <a:t/>
            </a:r>
            <a:br>
              <a:rPr lang="en-US" altLang="ja-JP" dirty="0" smtClean="0"/>
            </a:br>
            <a:r>
              <a:rPr lang="ja-JP" altLang="en-US" dirty="0" smtClean="0"/>
              <a:t>に、ゲートウェイ用の </a:t>
            </a:r>
            <a:r>
              <a:rPr lang="en-US" altLang="ja-JP" dirty="0" smtClean="0"/>
              <a:t>X.509 </a:t>
            </a:r>
            <a:r>
              <a:rPr lang="ja-JP" altLang="en-US" dirty="0" smtClean="0"/>
              <a:t>証明書に対応する秘密鍵を置くこと。</a:t>
            </a:r>
            <a:endParaRPr kumimoji="1" lang="ja-JP" altLang="en-US" dirty="0"/>
          </a:p>
        </p:txBody>
      </p:sp>
      <p:sp>
        <p:nvSpPr>
          <p:cNvPr id="6" name="テキスト ボックス 5"/>
          <p:cNvSpPr txBox="1"/>
          <p:nvPr/>
        </p:nvSpPr>
        <p:spPr>
          <a:xfrm>
            <a:off x="6022428" y="3012381"/>
            <a:ext cx="4579882" cy="1754326"/>
          </a:xfrm>
          <a:prstGeom prst="rect">
            <a:avLst/>
          </a:prstGeom>
          <a:solidFill>
            <a:srgbClr val="99FFCC"/>
          </a:solidFill>
          <a:ln w="19050">
            <a:solidFill>
              <a:schemeClr val="tx1"/>
            </a:solidFill>
          </a:ln>
        </p:spPr>
        <p:txBody>
          <a:bodyPr wrap="square" rtlCol="0">
            <a:spAutoFit/>
          </a:bodyPr>
          <a:lstStyle/>
          <a:p>
            <a:r>
              <a:rPr kumimoji="1" lang="ja-JP" altLang="en-US" dirty="0" smtClean="0"/>
              <a:t>アプリケーション側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\bin\EntryPoint.dat </a:t>
            </a:r>
            <a:r>
              <a:rPr lang="ja-JP" altLang="en-US" dirty="0" smtClean="0"/>
              <a:t>の先頭部分の</a:t>
            </a:r>
            <a:r>
              <a:rPr lang="en-US" altLang="ja-JP" dirty="0"/>
              <a:t/>
            </a:r>
            <a:br>
              <a:rPr lang="en-US" altLang="ja-JP" dirty="0"/>
            </a:br>
            <a:r>
              <a:rPr lang="en-US" altLang="ja-JP" dirty="0"/>
              <a:t>-----BEGIN CERTIFICATE-----</a:t>
            </a:r>
            <a:br>
              <a:rPr lang="en-US" altLang="ja-JP" dirty="0"/>
            </a:br>
            <a:r>
              <a:rPr lang="en-US" altLang="ja-JP" dirty="0"/>
              <a:t>-----END CERTIFICATE-</a:t>
            </a:r>
            <a:r>
              <a:rPr lang="en-US" altLang="ja-JP" dirty="0" smtClean="0"/>
              <a:t>----</a:t>
            </a:r>
            <a:r>
              <a:rPr lang="ja-JP" altLang="en-US" dirty="0" smtClean="0"/>
              <a:t/>
            </a:r>
            <a:br>
              <a:rPr lang="ja-JP" altLang="en-US" dirty="0" smtClean="0"/>
            </a:br>
            <a:r>
              <a:rPr lang="ja-JP" altLang="en-US" dirty="0" smtClean="0"/>
              <a:t>で囲まれている部分を、</a:t>
            </a:r>
            <a:r>
              <a:rPr lang="en-US" altLang="ja-JP" dirty="0" smtClean="0"/>
              <a:t>CA </a:t>
            </a:r>
            <a:r>
              <a:rPr lang="ja-JP" altLang="en-US" dirty="0" smtClean="0"/>
              <a:t>の </a:t>
            </a:r>
            <a:r>
              <a:rPr lang="en-US" altLang="ja-JP" dirty="0" smtClean="0"/>
              <a:t>X.509 </a:t>
            </a:r>
            <a:r>
              <a:rPr lang="ja-JP" altLang="en-US" dirty="0" smtClean="0"/>
              <a:t>ルート証明書 </a:t>
            </a:r>
            <a:r>
              <a:rPr lang="ja-JP" altLang="en-US" dirty="0"/>
              <a:t> </a:t>
            </a:r>
            <a:r>
              <a:rPr lang="en-US" altLang="ja-JP" dirty="0"/>
              <a:t>(</a:t>
            </a:r>
            <a:r>
              <a:rPr lang="ja-JP" altLang="en-US" dirty="0"/>
              <a:t>つまり、公開鍵</a:t>
            </a:r>
            <a:r>
              <a:rPr lang="en-US" altLang="ja-JP" dirty="0" smtClean="0"/>
              <a:t>)</a:t>
            </a:r>
            <a:r>
              <a:rPr lang="ja-JP" altLang="en-US" dirty="0" smtClean="0"/>
              <a:t> に置換すること。</a:t>
            </a:r>
            <a:endParaRPr kumimoji="1" lang="ja-JP" altLang="en-US" dirty="0"/>
          </a:p>
        </p:txBody>
      </p:sp>
      <p:sp>
        <p:nvSpPr>
          <p:cNvPr id="7" name="テキスト ボックス 6"/>
          <p:cNvSpPr txBox="1"/>
          <p:nvPr/>
        </p:nvSpPr>
        <p:spPr>
          <a:xfrm>
            <a:off x="2136226" y="5030053"/>
            <a:ext cx="8868103" cy="1754326"/>
          </a:xfrm>
          <a:prstGeom prst="rect">
            <a:avLst/>
          </a:prstGeom>
          <a:solidFill>
            <a:schemeClr val="accent2">
              <a:lumMod val="20000"/>
              <a:lumOff val="80000"/>
            </a:schemeClr>
          </a:solidFill>
          <a:ln w="19050">
            <a:solidFill>
              <a:schemeClr val="tx1"/>
            </a:solidFill>
          </a:ln>
        </p:spPr>
        <p:txBody>
          <a:bodyPr wrap="square" rtlCol="0">
            <a:spAutoFit/>
          </a:bodyPr>
          <a:lstStyle/>
          <a:p>
            <a:r>
              <a:rPr kumimoji="1" lang="ja-JP" altLang="en-US" dirty="0" smtClean="0"/>
              <a:t>使用できる証明書の形式等</a:t>
            </a:r>
            <a:endParaRPr kumimoji="1" lang="en-US" altLang="ja-JP" dirty="0" smtClean="0"/>
          </a:p>
          <a:p>
            <a:pPr marL="285750" indent="-285750">
              <a:buFont typeface="Arial" panose="020B0604020202020204" pitchFamily="34" charset="0"/>
              <a:buChar char="•"/>
            </a:pPr>
            <a:r>
              <a:rPr lang="en-US" altLang="ja-JP" dirty="0" smtClean="0"/>
              <a:t>X.509 v3 </a:t>
            </a:r>
            <a:r>
              <a:rPr lang="ja-JP" altLang="en-US" dirty="0" smtClean="0"/>
              <a:t>証明書であること。</a:t>
            </a:r>
            <a:endParaRPr lang="en-US" altLang="ja-JP" dirty="0" smtClean="0"/>
          </a:p>
          <a:p>
            <a:pPr marL="285750" indent="-285750">
              <a:buFont typeface="Arial" panose="020B0604020202020204" pitchFamily="34" charset="0"/>
              <a:buChar char="•"/>
            </a:pPr>
            <a:r>
              <a:rPr kumimoji="1" lang="en-US" altLang="ja-JP" dirty="0" smtClean="0"/>
              <a:t>RSA 2048 </a:t>
            </a:r>
            <a:r>
              <a:rPr kumimoji="1" lang="ja-JP" altLang="en-US" dirty="0" smtClean="0"/>
              <a:t>～ </a:t>
            </a:r>
            <a:r>
              <a:rPr kumimoji="1" lang="en-US" altLang="ja-JP" dirty="0" smtClean="0"/>
              <a:t>4096 bit </a:t>
            </a:r>
            <a:r>
              <a:rPr kumimoji="1" lang="ja-JP" altLang="en-US" dirty="0" smtClean="0"/>
              <a:t>が利用されており、ダイジェスト形式が </a:t>
            </a:r>
            <a:r>
              <a:rPr kumimoji="1" lang="en-US" altLang="ja-JP" dirty="0" smtClean="0"/>
              <a:t>SHA-2 </a:t>
            </a:r>
            <a:r>
              <a:rPr kumimoji="1" lang="ja-JP" altLang="en-US" dirty="0" smtClean="0"/>
              <a:t>形式であること。</a:t>
            </a:r>
            <a:endParaRPr kumimoji="1" lang="en-US" altLang="ja-JP" dirty="0" smtClean="0"/>
          </a:p>
          <a:p>
            <a:pPr marL="285750" indent="-285750">
              <a:buFont typeface="Arial" panose="020B0604020202020204" pitchFamily="34" charset="0"/>
              <a:buChar char="•"/>
            </a:pPr>
            <a:r>
              <a:rPr kumimoji="1" lang="ja-JP" altLang="en-US" dirty="0" smtClean="0"/>
              <a:t>証明書の用途については、制限はない。</a:t>
            </a:r>
            <a:endParaRPr kumimoji="1" lang="en-US" altLang="ja-JP" dirty="0" smtClean="0"/>
          </a:p>
          <a:p>
            <a:pPr marL="285750" indent="-285750">
              <a:buFont typeface="Arial" panose="020B0604020202020204" pitchFamily="34" charset="0"/>
              <a:buChar char="•"/>
            </a:pPr>
            <a:r>
              <a:rPr kumimoji="1" lang="ja-JP" altLang="en-US" dirty="0" smtClean="0"/>
              <a:t>ゲートウェイ用の証明書の有効期限がチェックされる。</a:t>
            </a:r>
            <a:r>
              <a:rPr kumimoji="1" lang="en-US" altLang="ja-JP" dirty="0" smtClean="0"/>
              <a:t>CA </a:t>
            </a:r>
            <a:r>
              <a:rPr kumimoji="1" lang="ja-JP" altLang="en-US" dirty="0" smtClean="0"/>
              <a:t>の証明書の有効期限は検証しない。</a:t>
            </a:r>
            <a:endParaRPr kumimoji="1" lang="en-US" altLang="ja-JP" dirty="0" smtClean="0"/>
          </a:p>
          <a:p>
            <a:pPr marL="285750" indent="-285750">
              <a:buFont typeface="Arial" panose="020B0604020202020204" pitchFamily="34" charset="0"/>
              <a:buChar char="•"/>
            </a:pPr>
            <a:r>
              <a:rPr lang="en-US" altLang="ja-JP" dirty="0" smtClean="0"/>
              <a:t>CRL </a:t>
            </a:r>
            <a:r>
              <a:rPr lang="ja-JP" altLang="en-US" dirty="0" smtClean="0"/>
              <a:t>機能は利用できない。</a:t>
            </a:r>
            <a:endParaRPr kumimoji="1" lang="ja-JP" altLang="en-US" dirty="0"/>
          </a:p>
        </p:txBody>
      </p:sp>
    </p:spTree>
    <p:extLst>
      <p:ext uri="{BB962C8B-B14F-4D97-AF65-F5344CB8AC3E}">
        <p14:creationId xmlns:p14="http://schemas.microsoft.com/office/powerpoint/2010/main" val="1583533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585403"/>
          </a:xfrm>
        </p:spPr>
        <p:txBody>
          <a:bodyPr>
            <a:normAutofit lnSpcReduction="10000"/>
          </a:bodyPr>
          <a:lstStyle/>
          <a:p>
            <a:r>
              <a:rPr lang="ja-JP" altLang="en-US" dirty="0" smtClean="0"/>
              <a:t>アプリケーション側では、</a:t>
            </a:r>
            <a:r>
              <a:rPr kumimoji="1" lang="ja-JP" altLang="en-US" dirty="0" smtClean="0"/>
              <a:t>「</a:t>
            </a:r>
            <a:r>
              <a:rPr lang="en-US" altLang="ja-JP" dirty="0"/>
              <a:t>4-4. </a:t>
            </a:r>
            <a:r>
              <a:rPr lang="ja-JP" altLang="en-US" dirty="0"/>
              <a:t>中継ゲートウェイの </a:t>
            </a:r>
            <a:r>
              <a:rPr lang="en-US" altLang="ja-JP" dirty="0"/>
              <a:t>IP </a:t>
            </a:r>
            <a:r>
              <a:rPr lang="ja-JP" altLang="en-US" dirty="0"/>
              <a:t>アドレス等の</a:t>
            </a:r>
            <a:r>
              <a:rPr lang="ja-JP" altLang="en-US" dirty="0" smtClean="0"/>
              <a:t>指定」で </a:t>
            </a:r>
            <a:r>
              <a:rPr lang="en-US" altLang="ja-JP" dirty="0" smtClean="0"/>
              <a:t>EntryPoint.dat </a:t>
            </a:r>
            <a:r>
              <a:rPr lang="ja-JP" altLang="en-US" dirty="0" smtClean="0"/>
              <a:t>に中継ゲートウェイの </a:t>
            </a:r>
            <a:r>
              <a:rPr lang="en-US" altLang="ja-JP" dirty="0" smtClean="0"/>
              <a:t>IP </a:t>
            </a:r>
            <a:r>
              <a:rPr lang="ja-JP" altLang="en-US" dirty="0" smtClean="0"/>
              <a:t>アドレスを指定したが、</a:t>
            </a:r>
            <a:r>
              <a:rPr lang="en-US" altLang="ja-JP" dirty="0" smtClean="0"/>
              <a:t>DNS </a:t>
            </a:r>
            <a:r>
              <a:rPr lang="ja-JP" altLang="en-US" dirty="0" smtClean="0"/>
              <a:t>ホスト名 </a:t>
            </a:r>
            <a:r>
              <a:rPr lang="en-US" altLang="ja-JP" dirty="0" smtClean="0"/>
              <a:t>(FQDN) </a:t>
            </a:r>
            <a:r>
              <a:rPr lang="ja-JP" altLang="en-US" dirty="0" smtClean="0"/>
              <a:t>が利用可能であれば、</a:t>
            </a:r>
            <a:r>
              <a:rPr lang="en-US" altLang="ja-JP" dirty="0" smtClean="0"/>
              <a:t>DNS </a:t>
            </a:r>
            <a:r>
              <a:rPr lang="ja-JP" altLang="en-US" dirty="0" smtClean="0"/>
              <a:t>名を指定することも可能である。</a:t>
            </a:r>
            <a:r>
              <a:rPr lang="en-US" altLang="ja-JP" dirty="0" smtClean="0"/>
              <a:t/>
            </a:r>
            <a:br>
              <a:rPr lang="en-US" altLang="ja-JP" dirty="0" smtClean="0"/>
            </a:br>
            <a:r>
              <a:rPr lang="ja-JP" altLang="en-US" dirty="0" smtClean="0"/>
              <a:t>例</a:t>
            </a:r>
            <a:r>
              <a:rPr lang="en-US" altLang="ja-JP" dirty="0" smtClean="0"/>
              <a:t>: </a:t>
            </a:r>
            <a:r>
              <a:rPr lang="en-US" altLang="ja-JP" b="1" dirty="0" smtClean="0">
                <a:solidFill>
                  <a:schemeClr val="accent6">
                    <a:lumMod val="75000"/>
                  </a:schemeClr>
                </a:solidFill>
              </a:rPr>
              <a:t>https://</a:t>
            </a:r>
            <a:r>
              <a:rPr lang="en-US" altLang="ja-JP" b="1" dirty="0" smtClean="0">
                <a:solidFill>
                  <a:srgbClr val="FF0000"/>
                </a:solidFill>
              </a:rPr>
              <a:t>abc.example.org</a:t>
            </a:r>
            <a:r>
              <a:rPr lang="en-US" altLang="ja-JP" b="1" dirty="0" smtClean="0">
                <a:solidFill>
                  <a:schemeClr val="accent6">
                    <a:lumMod val="75000"/>
                  </a:schemeClr>
                </a:solidFill>
              </a:rPr>
              <a:t>/thingate/</a:t>
            </a:r>
          </a:p>
          <a:p>
            <a:pPr lvl="1"/>
            <a:r>
              <a:rPr lang="ja-JP" altLang="en-US" dirty="0" smtClean="0"/>
              <a:t>これにより、中継ゲートウェイが可変 </a:t>
            </a:r>
            <a:r>
              <a:rPr lang="en-US" altLang="ja-JP" dirty="0" smtClean="0"/>
              <a:t>IP </a:t>
            </a:r>
            <a:r>
              <a:rPr lang="ja-JP" altLang="en-US" dirty="0" smtClean="0"/>
              <a:t>アドレスであっても、</a:t>
            </a:r>
            <a:r>
              <a:rPr lang="en-US" altLang="ja-JP" dirty="0" smtClean="0"/>
              <a:t>Dynamic DNS </a:t>
            </a:r>
            <a:r>
              <a:rPr lang="ja-JP" altLang="en-US" dirty="0" smtClean="0"/>
              <a:t>による運用が可能となる。</a:t>
            </a:r>
            <a:endParaRPr lang="en-US" altLang="ja-JP" dirty="0" smtClean="0"/>
          </a:p>
          <a:p>
            <a:pPr lvl="1"/>
            <a:r>
              <a:rPr lang="ja-JP" altLang="en-US" dirty="0" smtClean="0"/>
              <a:t>長期的に利用される可能性があるサービスを構築するときは、</a:t>
            </a:r>
            <a:r>
              <a:rPr lang="en-US" altLang="ja-JP" dirty="0" smtClean="0"/>
              <a:t>IP </a:t>
            </a:r>
            <a:r>
              <a:rPr lang="ja-JP" altLang="en-US" dirty="0" smtClean="0"/>
              <a:t>アドレス直打ちではなく、</a:t>
            </a:r>
            <a:r>
              <a:rPr lang="en-US" altLang="ja-JP" dirty="0" smtClean="0"/>
              <a:t>DNS </a:t>
            </a:r>
            <a:r>
              <a:rPr lang="ja-JP" altLang="en-US" dirty="0" smtClean="0"/>
              <a:t>名による運用を推奨する。</a:t>
            </a:r>
            <a:r>
              <a:rPr lang="en-US" altLang="ja-JP" dirty="0" smtClean="0"/>
              <a:t/>
            </a:r>
            <a:br>
              <a:rPr lang="en-US" altLang="ja-JP" dirty="0" smtClean="0"/>
            </a:br>
            <a:endParaRPr lang="en-US" altLang="ja-JP" dirty="0" smtClean="0"/>
          </a:p>
          <a:p>
            <a:r>
              <a:rPr kumimoji="1" lang="ja-JP" altLang="en-US" dirty="0" smtClean="0"/>
              <a:t>中継ゲートウェイを </a:t>
            </a:r>
            <a:r>
              <a:rPr kumimoji="1" lang="en-US" altLang="ja-JP" dirty="0" smtClean="0"/>
              <a:t>443 (https) </a:t>
            </a:r>
            <a:r>
              <a:rPr kumimoji="1" lang="ja-JP" altLang="en-US" dirty="0" smtClean="0"/>
              <a:t>以外のポートで動作させる設定 </a:t>
            </a:r>
            <a:r>
              <a:rPr kumimoji="1" lang="en-US" altLang="ja-JP" dirty="0" smtClean="0"/>
              <a:t>(5-6)</a:t>
            </a:r>
            <a:r>
              <a:rPr kumimoji="1" lang="ja-JP" altLang="en-US" dirty="0" smtClean="0"/>
              <a:t> などを行なっている場合、アプリケーション側では、以下のような </a:t>
            </a:r>
            <a:r>
              <a:rPr kumimoji="1" lang="en-US" altLang="ja-JP" dirty="0" smtClean="0"/>
              <a:t>URL </a:t>
            </a:r>
            <a:r>
              <a:rPr kumimoji="1" lang="ja-JP" altLang="en-US" dirty="0" smtClean="0"/>
              <a:t>でポート番号を指定することが可能である。</a:t>
            </a:r>
            <a:r>
              <a:rPr kumimoji="1" lang="en-US" altLang="ja-JP" dirty="0" smtClean="0"/>
              <a:t/>
            </a:r>
            <a:br>
              <a:rPr kumimoji="1" lang="en-US" altLang="ja-JP" dirty="0" smtClean="0"/>
            </a:br>
            <a:r>
              <a:rPr kumimoji="1" lang="ja-JP" altLang="en-US" dirty="0" smtClean="0"/>
              <a:t>例</a:t>
            </a:r>
            <a:r>
              <a:rPr kumimoji="1" lang="en-US" altLang="ja-JP" dirty="0" smtClean="0"/>
              <a:t>: </a:t>
            </a:r>
            <a:r>
              <a:rPr kumimoji="1" lang="en-US" altLang="ja-JP" b="1" dirty="0" smtClean="0">
                <a:solidFill>
                  <a:schemeClr val="accent6">
                    <a:lumMod val="75000"/>
                  </a:schemeClr>
                </a:solidFill>
              </a:rPr>
              <a:t>https://abc.example.org</a:t>
            </a:r>
            <a:r>
              <a:rPr kumimoji="1" lang="en-US" altLang="ja-JP" b="1" dirty="0" smtClean="0">
                <a:solidFill>
                  <a:srgbClr val="FF0000"/>
                </a:solidFill>
              </a:rPr>
              <a:t>:1234</a:t>
            </a:r>
            <a:r>
              <a:rPr kumimoji="1" lang="en-US" altLang="ja-JP" b="1" dirty="0" smtClean="0">
                <a:solidFill>
                  <a:schemeClr val="accent6">
                    <a:lumMod val="75000"/>
                  </a:schemeClr>
                </a:solidFill>
              </a:rPr>
              <a:t>/thingate/</a:t>
            </a:r>
            <a:r>
              <a:rPr kumimoji="1" lang="en-US" altLang="ja-JP" dirty="0" smtClean="0"/>
              <a:t/>
            </a:r>
            <a:br>
              <a:rPr kumimoji="1" lang="en-US" altLang="ja-JP" dirty="0" smtClean="0"/>
            </a:br>
            <a:r>
              <a:rPr kumimoji="1" lang="ja-JP" altLang="en-US" dirty="0" smtClean="0"/>
              <a:t>ただし、サーバーまたはクライアントの利用環境で </a:t>
            </a:r>
            <a:r>
              <a:rPr kumimoji="1" lang="en-US" altLang="ja-JP" dirty="0" smtClean="0"/>
              <a:t>HTTP, HTTPS </a:t>
            </a:r>
            <a:r>
              <a:rPr kumimoji="1" lang="ja-JP" altLang="en-US" dirty="0" smtClean="0"/>
              <a:t>しか疎通しないようなファイアウォールやプロキシサーバーが想定されるので、中継ゲートウェイは、できる限り </a:t>
            </a:r>
            <a:r>
              <a:rPr kumimoji="1" lang="en-US" altLang="ja-JP" dirty="0" smtClean="0"/>
              <a:t>HTTPS (443) </a:t>
            </a:r>
            <a:r>
              <a:rPr kumimoji="1" lang="ja-JP" altLang="en-US" dirty="0" smtClean="0"/>
              <a:t>ポートで運用することを推奨する。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37</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5-8. IP </a:t>
            </a:r>
            <a:r>
              <a:rPr kumimoji="1" lang="ja-JP" altLang="en-US" sz="3200" dirty="0" smtClean="0"/>
              <a:t>アドレスの代わりに </a:t>
            </a:r>
            <a:r>
              <a:rPr lang="en-US" altLang="ja-JP" sz="3200" dirty="0" smtClean="0"/>
              <a:t>DNS FQDN </a:t>
            </a:r>
            <a:r>
              <a:rPr lang="ja-JP" altLang="en-US" sz="3200" dirty="0" smtClean="0"/>
              <a:t>を指定する方法 等</a:t>
            </a:r>
            <a:endParaRPr kumimoji="1" lang="ja-JP" altLang="en-US" sz="3200" dirty="0"/>
          </a:p>
        </p:txBody>
      </p:sp>
    </p:spTree>
    <p:extLst>
      <p:ext uri="{BB962C8B-B14F-4D97-AF65-F5344CB8AC3E}">
        <p14:creationId xmlns:p14="http://schemas.microsoft.com/office/powerpoint/2010/main" val="80617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97069" y="1136074"/>
            <a:ext cx="11895083" cy="2182568"/>
          </a:xfrm>
        </p:spPr>
        <p:txBody>
          <a:bodyPr>
            <a:normAutofit/>
          </a:bodyPr>
          <a:lstStyle/>
          <a:p>
            <a:r>
              <a:rPr kumimoji="1" lang="ja-JP" altLang="en-US" sz="1600" dirty="0" smtClean="0"/>
              <a:t>「</a:t>
            </a:r>
            <a:r>
              <a:rPr lang="en-US" altLang="ja-JP" sz="1600" dirty="0"/>
              <a:t>3-4. </a:t>
            </a:r>
            <a:r>
              <a:rPr lang="ja-JP" altLang="en-US" sz="1600" dirty="0"/>
              <a:t>中継ゲートウェイプログラムの起動と</a:t>
            </a:r>
            <a:r>
              <a:rPr lang="ja-JP" altLang="en-US" sz="1600" dirty="0" smtClean="0"/>
              <a:t>終了」で説明した </a:t>
            </a:r>
            <a:r>
              <a:rPr lang="en-US" altLang="ja-JP" sz="1600" dirty="0" err="1" smtClean="0"/>
              <a:t>thingate</a:t>
            </a:r>
            <a:r>
              <a:rPr lang="en-US" altLang="ja-JP" sz="1600" dirty="0" smtClean="0"/>
              <a:t> </a:t>
            </a:r>
            <a:r>
              <a:rPr lang="ja-JP" altLang="en-US" sz="1600" dirty="0" smtClean="0"/>
              <a:t>プロセスは、一度起動すると、終了するまで継続して稼働する。</a:t>
            </a:r>
            <a:r>
              <a:rPr kumimoji="1" lang="ja-JP" altLang="en-US" sz="1600" dirty="0" smtClean="0"/>
              <a:t>しかしながら、</a:t>
            </a:r>
            <a:r>
              <a:rPr lang="en-US" altLang="ja-JP" sz="1600" dirty="0" smtClean="0"/>
              <a:t>Linux </a:t>
            </a:r>
            <a:r>
              <a:rPr kumimoji="1" lang="ja-JP" altLang="en-US" sz="1600" dirty="0" smtClean="0"/>
              <a:t>を一度シャットダウンした場合、何らかの方法で、次回起動時に自動起動するようにしておく必要がある。</a:t>
            </a:r>
            <a:endParaRPr kumimoji="1" lang="en-US" altLang="ja-JP" sz="1600" dirty="0" smtClean="0"/>
          </a:p>
          <a:p>
            <a:r>
              <a:rPr lang="en-US" altLang="ja-JP" sz="1600" dirty="0" smtClean="0"/>
              <a:t>Linux </a:t>
            </a:r>
            <a:r>
              <a:rPr lang="ja-JP" altLang="en-US" sz="1600" dirty="0" smtClean="0"/>
              <a:t>の起動時に自動的に </a:t>
            </a:r>
            <a:r>
              <a:rPr lang="en-US" altLang="ja-JP" sz="1600" dirty="0" err="1" smtClean="0"/>
              <a:t>thingate</a:t>
            </a:r>
            <a:r>
              <a:rPr lang="en-US" altLang="ja-JP" sz="1600" dirty="0" smtClean="0"/>
              <a:t> </a:t>
            </a:r>
            <a:r>
              <a:rPr lang="ja-JP" altLang="en-US" sz="1600" dirty="0" smtClean="0"/>
              <a:t>プロセスを起動する方法は、</a:t>
            </a:r>
            <a:r>
              <a:rPr lang="en-US" altLang="ja-JP" sz="1600" dirty="0" smtClean="0"/>
              <a:t>OS </a:t>
            </a:r>
            <a:r>
              <a:rPr lang="ja-JP" altLang="en-US" sz="1600" dirty="0" smtClean="0"/>
              <a:t>のディストリビューションによって様々であるが、一般には以下の方法が利用される。</a:t>
            </a:r>
            <a:endParaRPr lang="en-US" altLang="ja-JP" sz="1600" dirty="0" smtClean="0"/>
          </a:p>
          <a:p>
            <a:pPr marL="800100" lvl="1" indent="-342900">
              <a:buFont typeface="+mj-lt"/>
              <a:buAutoNum type="arabicPeriod"/>
            </a:pPr>
            <a:r>
              <a:rPr kumimoji="1" lang="ja-JP" altLang="en-US" sz="1200" dirty="0" smtClean="0"/>
              <a:t>簡易</a:t>
            </a:r>
            <a:r>
              <a:rPr kumimoji="1" lang="en-US" altLang="ja-JP" sz="1200" dirty="0" smtClean="0"/>
              <a:t>: /</a:t>
            </a:r>
            <a:r>
              <a:rPr kumimoji="1" lang="en-US" altLang="ja-JP" sz="1200" dirty="0" err="1" smtClean="0"/>
              <a:t>etc</a:t>
            </a:r>
            <a:r>
              <a:rPr kumimoji="1" lang="en-US" altLang="ja-JP" sz="1200" dirty="0" smtClean="0"/>
              <a:t>/</a:t>
            </a:r>
            <a:r>
              <a:rPr kumimoji="1" lang="en-US" altLang="ja-JP" sz="1200" dirty="0" err="1" smtClean="0"/>
              <a:t>rc.local</a:t>
            </a:r>
            <a:r>
              <a:rPr kumimoji="1" lang="en-US" altLang="ja-JP" sz="1200" dirty="0" smtClean="0"/>
              <a:t> </a:t>
            </a:r>
            <a:r>
              <a:rPr kumimoji="1" lang="ja-JP" altLang="en-US" sz="1200" dirty="0" smtClean="0"/>
              <a:t>ファイル </a:t>
            </a:r>
            <a:r>
              <a:rPr kumimoji="1" lang="en-US" altLang="ja-JP" sz="1200" dirty="0" smtClean="0"/>
              <a:t>(</a:t>
            </a:r>
            <a:r>
              <a:rPr kumimoji="1" lang="ja-JP" altLang="en-US" sz="1200" dirty="0" smtClean="0"/>
              <a:t>シェルスクリプト</a:t>
            </a:r>
            <a:r>
              <a:rPr kumimoji="1" lang="en-US" altLang="ja-JP" sz="1200" dirty="0" smtClean="0"/>
              <a:t>)</a:t>
            </a:r>
            <a:r>
              <a:rPr kumimoji="1" lang="ja-JP" altLang="en-US" sz="1200" dirty="0" smtClean="0"/>
              <a:t> を作成し、これに記載しておく方法。</a:t>
            </a:r>
            <a:endParaRPr kumimoji="1" lang="en-US" altLang="ja-JP" sz="1200" dirty="0" smtClean="0"/>
          </a:p>
          <a:p>
            <a:pPr marL="800100" lvl="1" indent="-342900">
              <a:buFont typeface="+mj-lt"/>
              <a:buAutoNum type="arabicPeriod"/>
            </a:pPr>
            <a:r>
              <a:rPr kumimoji="1" lang="ja-JP" altLang="en-US" sz="1200" dirty="0" smtClean="0"/>
              <a:t>本格</a:t>
            </a:r>
            <a:r>
              <a:rPr kumimoji="1" lang="en-US" altLang="ja-JP" sz="1200" dirty="0" smtClean="0"/>
              <a:t>: UNIX </a:t>
            </a:r>
            <a:r>
              <a:rPr kumimoji="1" lang="ja-JP" altLang="en-US" sz="1200" dirty="0" smtClean="0"/>
              <a:t>用デーモンスクリプトを記述し、</a:t>
            </a:r>
            <a:r>
              <a:rPr kumimoji="1" lang="en-US" altLang="ja-JP" sz="1200" dirty="0" smtClean="0"/>
              <a:t>”/</a:t>
            </a:r>
            <a:r>
              <a:rPr kumimoji="1" lang="en-US" altLang="ja-JP" sz="1200" dirty="0" err="1" smtClean="0"/>
              <a:t>etc</a:t>
            </a:r>
            <a:r>
              <a:rPr kumimoji="1" lang="en-US" altLang="ja-JP" sz="1200" dirty="0" smtClean="0"/>
              <a:t>/</a:t>
            </a:r>
            <a:r>
              <a:rPr kumimoji="1" lang="en-US" altLang="ja-JP" sz="1200" dirty="0" err="1" smtClean="0"/>
              <a:t>init.d</a:t>
            </a:r>
            <a:r>
              <a:rPr kumimoji="1" lang="en-US" altLang="ja-JP" sz="1200" dirty="0" smtClean="0"/>
              <a:t>/</a:t>
            </a:r>
            <a:r>
              <a:rPr kumimoji="1" lang="ja-JP" altLang="en-US" sz="1200" dirty="0" smtClean="0"/>
              <a:t>デーモン名 </a:t>
            </a:r>
            <a:r>
              <a:rPr kumimoji="1" lang="en-US" altLang="ja-JP" sz="1200" dirty="0" smtClean="0"/>
              <a:t>start” </a:t>
            </a:r>
            <a:r>
              <a:rPr kumimoji="1" lang="ja-JP" altLang="en-US" sz="1200" dirty="0" smtClean="0"/>
              <a:t>や </a:t>
            </a:r>
            <a:r>
              <a:rPr kumimoji="1" lang="en-US" altLang="ja-JP" sz="1200" dirty="0" smtClean="0"/>
              <a:t>“</a:t>
            </a:r>
            <a:r>
              <a:rPr kumimoji="1" lang="en-US" altLang="ja-JP" sz="1200" dirty="0" err="1" smtClean="0"/>
              <a:t>chkconfig</a:t>
            </a:r>
            <a:r>
              <a:rPr kumimoji="1" lang="en-US" altLang="ja-JP" sz="1200" dirty="0" smtClean="0"/>
              <a:t> </a:t>
            </a:r>
            <a:r>
              <a:rPr kumimoji="1" lang="ja-JP" altLang="en-US" sz="1200" dirty="0" smtClean="0"/>
              <a:t>デーモン名 </a:t>
            </a:r>
            <a:r>
              <a:rPr kumimoji="1" lang="en-US" altLang="ja-JP" sz="1200" dirty="0" smtClean="0"/>
              <a:t>start</a:t>
            </a:r>
            <a:r>
              <a:rPr lang="en-US" altLang="ja-JP" sz="1200" dirty="0" smtClean="0"/>
              <a:t>” </a:t>
            </a:r>
            <a:r>
              <a:rPr lang="ja-JP" altLang="en-US" sz="1200" dirty="0" smtClean="0"/>
              <a:t>等で起動するようにして、</a:t>
            </a:r>
            <a:br>
              <a:rPr lang="ja-JP" altLang="en-US" sz="1200" dirty="0" smtClean="0"/>
            </a:br>
            <a:r>
              <a:rPr lang="ja-JP" altLang="en-US" sz="1200" dirty="0" smtClean="0"/>
              <a:t>デーモンを </a:t>
            </a:r>
            <a:r>
              <a:rPr lang="en-US" altLang="ja-JP" sz="1200" dirty="0" smtClean="0"/>
              <a:t>OS </a:t>
            </a:r>
            <a:r>
              <a:rPr lang="ja-JP" altLang="en-US" sz="1200" dirty="0" smtClean="0"/>
              <a:t>起動時に自動起動するように設定する方法。</a:t>
            </a:r>
            <a:endParaRPr lang="en-US" altLang="ja-JP" sz="1200" dirty="0" smtClean="0"/>
          </a:p>
          <a:p>
            <a:r>
              <a:rPr kumimoji="1" lang="ja-JP" altLang="en-US" sz="1600" dirty="0" smtClean="0"/>
              <a:t>上記 </a:t>
            </a:r>
            <a:r>
              <a:rPr lang="en-US" altLang="ja-JP" sz="1600" dirty="0" smtClean="0"/>
              <a:t>2. </a:t>
            </a:r>
            <a:r>
              <a:rPr lang="ja-JP" altLang="en-US" sz="1600" dirty="0" smtClean="0"/>
              <a:t>は </a:t>
            </a:r>
            <a:r>
              <a:rPr lang="en-US" altLang="ja-JP" sz="1600" dirty="0" smtClean="0"/>
              <a:t>OS </a:t>
            </a:r>
            <a:r>
              <a:rPr lang="ja-JP" altLang="en-US" sz="1600" dirty="0" smtClean="0"/>
              <a:t>によって異なるため、以下では、</a:t>
            </a:r>
            <a:r>
              <a:rPr lang="en-US" altLang="ja-JP" sz="1600" dirty="0" smtClean="0"/>
              <a:t>1 </a:t>
            </a:r>
            <a:r>
              <a:rPr lang="ja-JP" altLang="en-US" sz="1600" dirty="0" smtClean="0"/>
              <a:t>の方法を解説する。</a:t>
            </a:r>
            <a:endParaRPr kumimoji="1" lang="ja-JP" altLang="en-US" sz="16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5-9. </a:t>
            </a:r>
            <a:r>
              <a:rPr kumimoji="1" lang="ja-JP" altLang="en-US" dirty="0" smtClean="0"/>
              <a:t>中継ゲートウェイのプロセスの自動起動方法</a:t>
            </a:r>
            <a:endParaRPr kumimoji="1" lang="ja-JP" altLang="en-US" dirty="0"/>
          </a:p>
        </p:txBody>
      </p:sp>
      <p:sp>
        <p:nvSpPr>
          <p:cNvPr id="5" name="テキスト ボックス 4"/>
          <p:cNvSpPr txBox="1"/>
          <p:nvPr/>
        </p:nvSpPr>
        <p:spPr>
          <a:xfrm>
            <a:off x="197069" y="3318642"/>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テキストエディタで </a:t>
            </a:r>
            <a:r>
              <a:rPr kumimoji="1" lang="en-US" altLang="ja-JP" dirty="0" smtClean="0"/>
              <a:t>/</a:t>
            </a:r>
            <a:r>
              <a:rPr kumimoji="1" lang="en-US" altLang="ja-JP" dirty="0" err="1" smtClean="0"/>
              <a:t>etc</a:t>
            </a:r>
            <a:r>
              <a:rPr kumimoji="1" lang="en-US" altLang="ja-JP" dirty="0" smtClean="0"/>
              <a:t>/</a:t>
            </a:r>
            <a:r>
              <a:rPr kumimoji="1" lang="en-US" altLang="ja-JP" dirty="0" err="1" smtClean="0"/>
              <a:t>rc.local</a:t>
            </a:r>
            <a:r>
              <a:rPr kumimoji="1" lang="en-US" altLang="ja-JP" dirty="0" smtClean="0"/>
              <a:t> </a:t>
            </a:r>
            <a:r>
              <a:rPr kumimoji="1" lang="ja-JP" altLang="en-US" dirty="0" smtClean="0"/>
              <a:t>を開く </a:t>
            </a:r>
            <a:r>
              <a:rPr kumimoji="1" lang="en-US" altLang="ja-JP" dirty="0" smtClean="0"/>
              <a:t>(</a:t>
            </a:r>
            <a:r>
              <a:rPr kumimoji="1" lang="ja-JP" altLang="en-US" dirty="0" smtClean="0"/>
              <a:t>まだなければ作成する</a:t>
            </a:r>
            <a:r>
              <a:rPr kumimoji="1" lang="en-US" altLang="ja-JP" dirty="0" smtClean="0"/>
              <a:t>)</a:t>
            </a:r>
            <a:endParaRPr lang="ja-JP" altLang="en-US" dirty="0" smtClean="0"/>
          </a:p>
        </p:txBody>
      </p:sp>
      <p:sp>
        <p:nvSpPr>
          <p:cNvPr id="6" name="テキスト ボックス 5"/>
          <p:cNvSpPr txBox="1"/>
          <p:nvPr/>
        </p:nvSpPr>
        <p:spPr>
          <a:xfrm>
            <a:off x="287701" y="3801012"/>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nano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kumimoji="1" lang="ja-JP" altLang="en-US" dirty="0">
              <a:solidFill>
                <a:schemeClr val="bg1"/>
              </a:solidFill>
              <a:latin typeface="Consolas" panose="020B0609020204030204" pitchFamily="49" charset="0"/>
            </a:endParaRPr>
          </a:p>
        </p:txBody>
      </p:sp>
      <p:sp>
        <p:nvSpPr>
          <p:cNvPr id="7" name="テキスト ボックス 6"/>
          <p:cNvSpPr txBox="1"/>
          <p:nvPr/>
        </p:nvSpPr>
        <p:spPr>
          <a:xfrm>
            <a:off x="287701" y="4696297"/>
            <a:ext cx="11353780" cy="646331"/>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#!/bin/bash</a:t>
            </a:r>
          </a:p>
          <a:p>
            <a:r>
              <a:rPr lang="en-US" altLang="ja-JP" dirty="0">
                <a:solidFill>
                  <a:schemeClr val="bg1"/>
                </a:solidFill>
                <a:latin typeface="Consolas" panose="020B0609020204030204" pitchFamily="49" charset="0"/>
              </a:rPr>
              <a:t>/home/</a:t>
            </a:r>
            <a:r>
              <a:rPr lang="en-US" altLang="ja-JP" dirty="0" err="1">
                <a:solidFill>
                  <a:schemeClr val="bg1"/>
                </a:solidFill>
                <a:latin typeface="Consolas" panose="020B0609020204030204" pitchFamily="49" charset="0"/>
              </a:rPr>
              <a:t>ubuntu</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p>
        </p:txBody>
      </p:sp>
      <p:sp>
        <p:nvSpPr>
          <p:cNvPr id="8" name="テキスト ボックス 7"/>
          <p:cNvSpPr txBox="1"/>
          <p:nvPr/>
        </p:nvSpPr>
        <p:spPr>
          <a:xfrm>
            <a:off x="197069" y="4248654"/>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以下のような内容を記入 </a:t>
            </a:r>
            <a:r>
              <a:rPr kumimoji="1" lang="en-US" altLang="ja-JP" dirty="0" smtClean="0"/>
              <a:t>(</a:t>
            </a:r>
            <a:r>
              <a:rPr kumimoji="1" lang="ja-JP" altLang="en-US" dirty="0" smtClean="0"/>
              <a:t>必要に応じて追記</a:t>
            </a:r>
            <a:r>
              <a:rPr kumimoji="1" lang="en-US" altLang="ja-JP" dirty="0" smtClean="0"/>
              <a:t>)</a:t>
            </a:r>
            <a:r>
              <a:rPr kumimoji="1" lang="ja-JP" altLang="en-US" dirty="0" smtClean="0"/>
              <a:t> し、保存する。</a:t>
            </a:r>
            <a:endParaRPr lang="ja-JP" altLang="en-US" dirty="0" smtClean="0"/>
          </a:p>
        </p:txBody>
      </p:sp>
      <p:sp>
        <p:nvSpPr>
          <p:cNvPr id="9" name="テキスト ボックス 8"/>
          <p:cNvSpPr txBox="1"/>
          <p:nvPr/>
        </p:nvSpPr>
        <p:spPr>
          <a:xfrm>
            <a:off x="197069" y="542093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ja-JP" altLang="en-US" dirty="0" smtClean="0"/>
              <a:t>実行権限を付与する。</a:t>
            </a:r>
            <a:endParaRPr lang="ja-JP" altLang="en-US" dirty="0" smtClean="0"/>
          </a:p>
        </p:txBody>
      </p:sp>
      <p:sp>
        <p:nvSpPr>
          <p:cNvPr id="10" name="テキスト ボックス 9"/>
          <p:cNvSpPr txBox="1"/>
          <p:nvPr/>
        </p:nvSpPr>
        <p:spPr>
          <a:xfrm>
            <a:off x="332741" y="5869951"/>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chmod</a:t>
            </a:r>
            <a:r>
              <a:rPr lang="en-US" altLang="ja-JP" dirty="0">
                <a:solidFill>
                  <a:schemeClr val="bg1"/>
                </a:solidFill>
                <a:latin typeface="Consolas" panose="020B0609020204030204" pitchFamily="49" charset="0"/>
              </a:rPr>
              <a:t> 755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lang="en-US" altLang="ja-JP" dirty="0">
              <a:solidFill>
                <a:schemeClr val="bg1"/>
              </a:solidFill>
              <a:latin typeface="Consolas" panose="020B0609020204030204" pitchFamily="49" charset="0"/>
            </a:endParaRPr>
          </a:p>
        </p:txBody>
      </p:sp>
      <p:sp>
        <p:nvSpPr>
          <p:cNvPr id="11" name="テキスト ボックス 10"/>
          <p:cNvSpPr txBox="1"/>
          <p:nvPr/>
        </p:nvSpPr>
        <p:spPr>
          <a:xfrm>
            <a:off x="197069" y="6317593"/>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4. reboot </a:t>
            </a:r>
            <a:r>
              <a:rPr kumimoji="1" lang="ja-JP" altLang="en-US" dirty="0" smtClean="0"/>
              <a:t>コマンドで </a:t>
            </a:r>
            <a:r>
              <a:rPr kumimoji="1" lang="en-US" altLang="ja-JP" dirty="0" smtClean="0"/>
              <a:t>Linux </a:t>
            </a:r>
            <a:r>
              <a:rPr kumimoji="1" lang="ja-JP" altLang="en-US" dirty="0" smtClean="0"/>
              <a:t>を再起動し、再起動後、自動的にデーモンが起動するかどうかテストする。</a:t>
            </a:r>
            <a:endParaRPr lang="ja-JP" altLang="en-US" dirty="0" smtClean="0"/>
          </a:p>
        </p:txBody>
      </p:sp>
    </p:spTree>
    <p:extLst>
      <p:ext uri="{BB962C8B-B14F-4D97-AF65-F5344CB8AC3E}">
        <p14:creationId xmlns:p14="http://schemas.microsoft.com/office/powerpoint/2010/main" val="3748714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032641"/>
            <a:ext cx="11545223" cy="1671145"/>
          </a:xfrm>
        </p:spPr>
        <p:txBody>
          <a:bodyPr>
            <a:normAutofit/>
          </a:bodyPr>
          <a:lstStyle/>
          <a:p>
            <a:r>
              <a:rPr kumimoji="1" lang="ja-JP" altLang="en-US" sz="2400" dirty="0" smtClean="0"/>
              <a:t>第 </a:t>
            </a:r>
            <a:r>
              <a:rPr kumimoji="1" lang="en-US" altLang="ja-JP" sz="2400" dirty="0" smtClean="0"/>
              <a:t>4 </a:t>
            </a:r>
            <a:r>
              <a:rPr kumimoji="1" lang="ja-JP" altLang="en-US" sz="2400" dirty="0" smtClean="0"/>
              <a:t>章では、単純にソースコードをビルドしたが、せっかくインストールした </a:t>
            </a:r>
            <a:r>
              <a:rPr kumimoji="1" lang="en-US" altLang="ja-JP" sz="2400" dirty="0" smtClean="0"/>
              <a:t>Visual Studio 2019 </a:t>
            </a:r>
            <a:r>
              <a:rPr kumimoji="1" lang="ja-JP" altLang="en-US" sz="2400" dirty="0" smtClean="0"/>
              <a:t>を用いると、ソースコードを快適に表示して読解・分析することができる。「</a:t>
            </a:r>
            <a:r>
              <a:rPr lang="en-US" altLang="ja-JP" sz="2400" dirty="0" err="1" smtClean="0"/>
              <a:t>src</a:t>
            </a:r>
            <a:r>
              <a:rPr lang="en-US" altLang="ja-JP" sz="2400" dirty="0" smtClean="0"/>
              <a:t>\IPA-DNP-ThinApps-Private.sln</a:t>
            </a:r>
            <a:r>
              <a:rPr lang="ja-JP" altLang="en-US" sz="2400" dirty="0" smtClean="0"/>
              <a:t>」ファイルをダブルクリックして起動するとよい。</a:t>
            </a:r>
            <a:endParaRPr lang="en-US" altLang="ja-JP" sz="2400" dirty="0" smtClean="0"/>
          </a:p>
          <a:p>
            <a:r>
              <a:rPr kumimoji="1" lang="ja-JP" altLang="en-US" sz="2400" dirty="0" smtClean="0"/>
              <a:t>ある処理がどのように実装されているのか知りたい場合は、ソースコードを検索するとよい。</a:t>
            </a:r>
            <a:endParaRPr kumimoji="1" lang="ja-JP" altLang="en-US"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39</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5-10. </a:t>
            </a:r>
            <a:r>
              <a:rPr kumimoji="1" lang="ja-JP" altLang="en-US" sz="3600" dirty="0" smtClean="0"/>
              <a:t>シン・テレワークシステムのソースコードを分析する</a:t>
            </a:r>
            <a:endParaRPr kumimoji="1" lang="ja-JP" altLang="en-US" sz="3600" dirty="0"/>
          </a:p>
        </p:txBody>
      </p:sp>
      <p:pic>
        <p:nvPicPr>
          <p:cNvPr id="5" name="図 4"/>
          <p:cNvPicPr>
            <a:picLocks noChangeAspect="1"/>
          </p:cNvPicPr>
          <p:nvPr/>
        </p:nvPicPr>
        <p:blipFill>
          <a:blip r:embed="rId2"/>
          <a:stretch>
            <a:fillRect/>
          </a:stretch>
        </p:blipFill>
        <p:spPr>
          <a:xfrm>
            <a:off x="3768097" y="2641712"/>
            <a:ext cx="7102227" cy="3993053"/>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225" y="5174035"/>
            <a:ext cx="1397999" cy="1460730"/>
          </a:xfrm>
          <a:prstGeom prst="rect">
            <a:avLst/>
          </a:prstGeom>
        </p:spPr>
      </p:pic>
    </p:spTree>
    <p:extLst>
      <p:ext uri="{BB962C8B-B14F-4D97-AF65-F5344CB8AC3E}">
        <p14:creationId xmlns:p14="http://schemas.microsoft.com/office/powerpoint/2010/main" val="211176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図 414"/>
          <p:cNvPicPr>
            <a:picLocks noChangeAspect="1"/>
          </p:cNvPicPr>
          <p:nvPr/>
        </p:nvPicPr>
        <p:blipFill>
          <a:blip r:embed="rId2"/>
          <a:stretch>
            <a:fillRect/>
          </a:stretch>
        </p:blipFill>
        <p:spPr>
          <a:xfrm>
            <a:off x="2105931" y="3798231"/>
            <a:ext cx="926077" cy="617670"/>
          </a:xfrm>
          <a:prstGeom prst="rect">
            <a:avLst/>
          </a:prstGeom>
        </p:spPr>
      </p:pic>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1-1. </a:t>
            </a:r>
            <a:r>
              <a:rPr kumimoji="1" lang="ja-JP" altLang="en-US" dirty="0" smtClean="0"/>
              <a:t>「シン・テレワークシステム プライベート版」とは</a:t>
            </a:r>
            <a:endParaRPr kumimoji="1" lang="ja-JP" altLang="en-US" dirty="0"/>
          </a:p>
        </p:txBody>
      </p:sp>
      <p:pic>
        <p:nvPicPr>
          <p:cNvPr id="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6835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1473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3454509"/>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410089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1454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44964" y="367378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図 9"/>
          <p:cNvPicPr>
            <a:picLocks noChangeAspect="1"/>
          </p:cNvPicPr>
          <p:nvPr/>
        </p:nvPicPr>
        <p:blipFill>
          <a:blip r:embed="rId2"/>
          <a:stretch>
            <a:fillRect/>
          </a:stretch>
        </p:blipFill>
        <p:spPr>
          <a:xfrm>
            <a:off x="2104404" y="3475191"/>
            <a:ext cx="926077" cy="617670"/>
          </a:xfrm>
          <a:prstGeom prst="rect">
            <a:avLst/>
          </a:prstGeom>
        </p:spPr>
      </p:pic>
      <p:pic>
        <p:nvPicPr>
          <p:cNvPr id="15" name="図 14"/>
          <p:cNvPicPr>
            <a:picLocks noChangeAspect="1"/>
          </p:cNvPicPr>
          <p:nvPr/>
        </p:nvPicPr>
        <p:blipFill>
          <a:blip r:embed="rId2"/>
          <a:stretch>
            <a:fillRect/>
          </a:stretch>
        </p:blipFill>
        <p:spPr>
          <a:xfrm>
            <a:off x="2104403" y="3145674"/>
            <a:ext cx="926077" cy="617670"/>
          </a:xfrm>
          <a:prstGeom prst="rect">
            <a:avLst/>
          </a:prstGeom>
        </p:spPr>
      </p:pic>
      <p:pic>
        <p:nvPicPr>
          <p:cNvPr id="16" name="図 15"/>
          <p:cNvPicPr>
            <a:picLocks noChangeAspect="1"/>
          </p:cNvPicPr>
          <p:nvPr/>
        </p:nvPicPr>
        <p:blipFill>
          <a:blip r:embed="rId2"/>
          <a:stretch>
            <a:fillRect/>
          </a:stretch>
        </p:blipFill>
        <p:spPr>
          <a:xfrm>
            <a:off x="2104403" y="2762928"/>
            <a:ext cx="926077" cy="617670"/>
          </a:xfrm>
          <a:prstGeom prst="rect">
            <a:avLst/>
          </a:prstGeom>
        </p:spPr>
      </p:pic>
      <p:pic>
        <p:nvPicPr>
          <p:cNvPr id="37" name="図 36"/>
          <p:cNvPicPr>
            <a:picLocks noChangeAspect="1"/>
          </p:cNvPicPr>
          <p:nvPr/>
        </p:nvPicPr>
        <p:blipFill>
          <a:blip r:embed="rId2"/>
          <a:stretch>
            <a:fillRect/>
          </a:stretch>
        </p:blipFill>
        <p:spPr>
          <a:xfrm>
            <a:off x="2115994" y="2430933"/>
            <a:ext cx="926077" cy="617670"/>
          </a:xfrm>
          <a:prstGeom prst="rect">
            <a:avLst/>
          </a:prstGeom>
        </p:spPr>
      </p:pic>
      <p:cxnSp>
        <p:nvCxnSpPr>
          <p:cNvPr id="39" name="直線コネクタ 38"/>
          <p:cNvCxnSpPr>
            <a:stCxn id="18" idx="1"/>
            <a:endCxn id="10" idx="1"/>
          </p:cNvCxnSpPr>
          <p:nvPr/>
        </p:nvCxnSpPr>
        <p:spPr>
          <a:xfrm flipV="1">
            <a:off x="1418898" y="3784026"/>
            <a:ext cx="685506" cy="59661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endCxn id="15" idx="1"/>
          </p:cNvCxnSpPr>
          <p:nvPr/>
        </p:nvCxnSpPr>
        <p:spPr>
          <a:xfrm flipV="1">
            <a:off x="1407306" y="3454509"/>
            <a:ext cx="697097" cy="28778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1381711" y="2877354"/>
            <a:ext cx="708688" cy="16351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37" idx="1"/>
          </p:cNvCxnSpPr>
          <p:nvPr/>
        </p:nvCxnSpPr>
        <p:spPr>
          <a:xfrm>
            <a:off x="1407306" y="2252104"/>
            <a:ext cx="708688" cy="48766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3027386" y="2363517"/>
            <a:ext cx="688599" cy="409829"/>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3027386" y="2759805"/>
            <a:ext cx="711781" cy="24097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3018888" y="3489625"/>
            <a:ext cx="715529" cy="42768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3027386" y="3782713"/>
            <a:ext cx="712592" cy="65823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Group 3337"/>
          <p:cNvGrpSpPr>
            <a:grpSpLocks/>
          </p:cNvGrpSpPr>
          <p:nvPr/>
        </p:nvGrpSpPr>
        <p:grpSpPr bwMode="auto">
          <a:xfrm>
            <a:off x="3715985" y="1989938"/>
            <a:ext cx="794015" cy="562049"/>
            <a:chOff x="258" y="972"/>
            <a:chExt cx="780" cy="685"/>
          </a:xfrm>
        </p:grpSpPr>
        <p:sp>
          <p:nvSpPr>
            <p:cNvPr id="5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94" name="Group 3337"/>
          <p:cNvGrpSpPr>
            <a:grpSpLocks/>
          </p:cNvGrpSpPr>
          <p:nvPr/>
        </p:nvGrpSpPr>
        <p:grpSpPr bwMode="auto">
          <a:xfrm>
            <a:off x="3715985" y="2604930"/>
            <a:ext cx="794015" cy="562049"/>
            <a:chOff x="258" y="972"/>
            <a:chExt cx="780" cy="685"/>
          </a:xfrm>
        </p:grpSpPr>
        <p:sp>
          <p:nvSpPr>
            <p:cNvPr id="9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0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34" name="Group 3337"/>
          <p:cNvGrpSpPr>
            <a:grpSpLocks/>
          </p:cNvGrpSpPr>
          <p:nvPr/>
        </p:nvGrpSpPr>
        <p:grpSpPr bwMode="auto">
          <a:xfrm>
            <a:off x="3705805" y="3580901"/>
            <a:ext cx="794015" cy="562049"/>
            <a:chOff x="258" y="972"/>
            <a:chExt cx="780" cy="685"/>
          </a:xfrm>
        </p:grpSpPr>
        <p:sp>
          <p:nvSpPr>
            <p:cNvPr id="13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3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74" name="Group 3337"/>
          <p:cNvGrpSpPr>
            <a:grpSpLocks/>
          </p:cNvGrpSpPr>
          <p:nvPr/>
        </p:nvGrpSpPr>
        <p:grpSpPr bwMode="auto">
          <a:xfrm>
            <a:off x="3691553" y="4251051"/>
            <a:ext cx="794015" cy="562049"/>
            <a:chOff x="258" y="972"/>
            <a:chExt cx="780" cy="685"/>
          </a:xfrm>
        </p:grpSpPr>
        <p:sp>
          <p:nvSpPr>
            <p:cNvPr id="17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7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8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1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214" name="テキスト ボックス 213"/>
          <p:cNvSpPr txBox="1"/>
          <p:nvPr/>
        </p:nvSpPr>
        <p:spPr>
          <a:xfrm>
            <a:off x="4470767" y="2961686"/>
            <a:ext cx="851338" cy="461665"/>
          </a:xfrm>
          <a:prstGeom prst="rect">
            <a:avLst/>
          </a:prstGeom>
          <a:noFill/>
        </p:spPr>
        <p:txBody>
          <a:bodyPr wrap="square" rtlCol="0">
            <a:spAutoFit/>
          </a:bodyPr>
          <a:lstStyle/>
          <a:p>
            <a:r>
              <a:rPr kumimoji="1" lang="en-US" altLang="ja-JP" sz="2400" b="1" dirty="0" smtClean="0">
                <a:solidFill>
                  <a:srgbClr val="0000FF"/>
                </a:solidFill>
              </a:rPr>
              <a:t>A </a:t>
            </a:r>
            <a:r>
              <a:rPr kumimoji="1" lang="ja-JP" altLang="en-US" sz="2400" b="1" dirty="0" smtClean="0">
                <a:solidFill>
                  <a:srgbClr val="0000FF"/>
                </a:solidFill>
              </a:rPr>
              <a:t>社</a:t>
            </a:r>
            <a:endParaRPr kumimoji="1" lang="ja-JP" altLang="en-US" sz="2400" b="1" dirty="0">
              <a:solidFill>
                <a:srgbClr val="0000FF"/>
              </a:solidFill>
            </a:endParaRPr>
          </a:p>
        </p:txBody>
      </p:sp>
      <p:sp>
        <p:nvSpPr>
          <p:cNvPr id="215" name="テキスト ボックス 214"/>
          <p:cNvSpPr txBox="1"/>
          <p:nvPr/>
        </p:nvSpPr>
        <p:spPr>
          <a:xfrm>
            <a:off x="4495397" y="4586088"/>
            <a:ext cx="851338" cy="461665"/>
          </a:xfrm>
          <a:prstGeom prst="rect">
            <a:avLst/>
          </a:prstGeom>
          <a:noFill/>
        </p:spPr>
        <p:txBody>
          <a:bodyPr wrap="square" rtlCol="0">
            <a:spAutoFit/>
          </a:bodyPr>
          <a:lstStyle/>
          <a:p>
            <a:r>
              <a:rPr kumimoji="1" lang="en-US" altLang="ja-JP" sz="2400" b="1" dirty="0" smtClean="0">
                <a:solidFill>
                  <a:schemeClr val="accent6">
                    <a:lumMod val="75000"/>
                  </a:schemeClr>
                </a:solidFill>
              </a:rPr>
              <a:t>B </a:t>
            </a:r>
            <a:r>
              <a:rPr kumimoji="1" lang="ja-JP" altLang="en-US" sz="2400" b="1" dirty="0" smtClean="0">
                <a:solidFill>
                  <a:schemeClr val="accent6">
                    <a:lumMod val="75000"/>
                  </a:schemeClr>
                </a:solidFill>
              </a:rPr>
              <a:t>社</a:t>
            </a:r>
            <a:endParaRPr kumimoji="1" lang="ja-JP" altLang="en-US" sz="2400" b="1" dirty="0">
              <a:solidFill>
                <a:schemeClr val="accent6">
                  <a:lumMod val="75000"/>
                </a:schemeClr>
              </a:solidFill>
            </a:endParaRPr>
          </a:p>
        </p:txBody>
      </p:sp>
      <p:sp>
        <p:nvSpPr>
          <p:cNvPr id="217" name="角丸四角形 216"/>
          <p:cNvSpPr/>
          <p:nvPr/>
        </p:nvSpPr>
        <p:spPr>
          <a:xfrm>
            <a:off x="488984" y="1180665"/>
            <a:ext cx="4647204" cy="57758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通常版 </a:t>
            </a:r>
            <a:r>
              <a:rPr kumimoji="1" lang="en-US" altLang="ja-JP" sz="3200" b="1" dirty="0" smtClean="0"/>
              <a:t>(2020.4 </a:t>
            </a:r>
            <a:r>
              <a:rPr kumimoji="1" lang="ja-JP" altLang="en-US" sz="3200" b="1" dirty="0" smtClean="0"/>
              <a:t>～</a:t>
            </a:r>
            <a:r>
              <a:rPr kumimoji="1" lang="en-US" altLang="ja-JP" sz="3200" b="1" dirty="0" smtClean="0"/>
              <a:t>)</a:t>
            </a:r>
            <a:endParaRPr kumimoji="1" lang="ja-JP" altLang="en-US" sz="3200" b="1" dirty="0"/>
          </a:p>
        </p:txBody>
      </p:sp>
      <p:sp>
        <p:nvSpPr>
          <p:cNvPr id="218" name="正方形/長方形 217"/>
          <p:cNvSpPr/>
          <p:nvPr/>
        </p:nvSpPr>
        <p:spPr>
          <a:xfrm>
            <a:off x="1844566" y="1968352"/>
            <a:ext cx="1466193" cy="26749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テキスト ボックス 218"/>
          <p:cNvSpPr txBox="1"/>
          <p:nvPr/>
        </p:nvSpPr>
        <p:spPr>
          <a:xfrm>
            <a:off x="1531103" y="4779935"/>
            <a:ext cx="3521746" cy="646331"/>
          </a:xfrm>
          <a:prstGeom prst="rect">
            <a:avLst/>
          </a:prstGeom>
          <a:noFill/>
        </p:spPr>
        <p:txBody>
          <a:bodyPr wrap="square" rtlCol="0">
            <a:spAutoFit/>
          </a:bodyPr>
          <a:lstStyle/>
          <a:p>
            <a:r>
              <a:rPr kumimoji="1" lang="ja-JP" altLang="en-US" dirty="0" smtClean="0">
                <a:solidFill>
                  <a:srgbClr val="FF0000"/>
                </a:solidFill>
              </a:rPr>
              <a:t>大規模中継ゲートウェイ。</a:t>
            </a:r>
            <a:endParaRPr kumimoji="1" lang="en-US" altLang="ja-JP" dirty="0" smtClean="0">
              <a:solidFill>
                <a:srgbClr val="FF0000"/>
              </a:solidFill>
            </a:endParaRPr>
          </a:p>
          <a:p>
            <a:r>
              <a:rPr kumimoji="1" lang="en-US" altLang="ja-JP" dirty="0" smtClean="0">
                <a:solidFill>
                  <a:srgbClr val="FF0000"/>
                </a:solidFill>
              </a:rPr>
              <a:t>IPA </a:t>
            </a:r>
            <a:r>
              <a:rPr kumimoji="1" lang="ja-JP" altLang="en-US" dirty="0" smtClean="0">
                <a:solidFill>
                  <a:srgbClr val="FF0000"/>
                </a:solidFill>
              </a:rPr>
              <a:t>および </a:t>
            </a:r>
            <a:r>
              <a:rPr kumimoji="1" lang="en-US" altLang="ja-JP" dirty="0" smtClean="0">
                <a:solidFill>
                  <a:srgbClr val="FF0000"/>
                </a:solidFill>
              </a:rPr>
              <a:t>NTT </a:t>
            </a:r>
            <a:r>
              <a:rPr kumimoji="1" lang="ja-JP" altLang="en-US" dirty="0" smtClean="0">
                <a:solidFill>
                  <a:srgbClr val="FF0000"/>
                </a:solidFill>
              </a:rPr>
              <a:t>東日本で構築・運営。</a:t>
            </a:r>
            <a:endParaRPr kumimoji="1" lang="ja-JP" altLang="en-US" dirty="0">
              <a:solidFill>
                <a:srgbClr val="FF0000"/>
              </a:solidFill>
            </a:endParaRPr>
          </a:p>
        </p:txBody>
      </p:sp>
      <p:sp>
        <p:nvSpPr>
          <p:cNvPr id="222" name="テキスト ボックス 221"/>
          <p:cNvSpPr txBox="1"/>
          <p:nvPr/>
        </p:nvSpPr>
        <p:spPr>
          <a:xfrm>
            <a:off x="1531103" y="5371064"/>
            <a:ext cx="3147347" cy="646331"/>
          </a:xfrm>
          <a:prstGeom prst="rect">
            <a:avLst/>
          </a:prstGeom>
          <a:noFill/>
        </p:spPr>
        <p:txBody>
          <a:bodyPr wrap="square" rtlCol="0">
            <a:spAutoFit/>
          </a:bodyPr>
          <a:lstStyle/>
          <a:p>
            <a:r>
              <a:rPr kumimoji="1" lang="ja-JP" altLang="en-US" dirty="0" smtClean="0">
                <a:solidFill>
                  <a:schemeClr val="accent5">
                    <a:lumMod val="75000"/>
                  </a:schemeClr>
                </a:solidFill>
              </a:rPr>
              <a:t>膨大な数のユーザー・組織で</a:t>
            </a:r>
            <a:endParaRPr kumimoji="1" lang="en-US" altLang="ja-JP" dirty="0" smtClean="0">
              <a:solidFill>
                <a:schemeClr val="accent5">
                  <a:lumMod val="75000"/>
                </a:schemeClr>
              </a:solidFill>
            </a:endParaRPr>
          </a:p>
          <a:p>
            <a:r>
              <a:rPr kumimoji="1" lang="ja-JP" altLang="en-US" dirty="0" smtClean="0">
                <a:solidFill>
                  <a:schemeClr val="accent5">
                    <a:lumMod val="75000"/>
                  </a:schemeClr>
                </a:solidFill>
              </a:rPr>
              <a:t>単一のゲートウェイを共有。</a:t>
            </a:r>
            <a:endParaRPr kumimoji="1" lang="ja-JP" altLang="en-US" dirty="0">
              <a:solidFill>
                <a:schemeClr val="accent5">
                  <a:lumMod val="75000"/>
                </a:schemeClr>
              </a:solidFill>
            </a:endParaRPr>
          </a:p>
        </p:txBody>
      </p:sp>
      <p:sp>
        <p:nvSpPr>
          <p:cNvPr id="223" name="テキスト ボックス 222"/>
          <p:cNvSpPr txBox="1"/>
          <p:nvPr/>
        </p:nvSpPr>
        <p:spPr>
          <a:xfrm>
            <a:off x="1531102" y="5987018"/>
            <a:ext cx="4412498" cy="369332"/>
          </a:xfrm>
          <a:prstGeom prst="rect">
            <a:avLst/>
          </a:prstGeom>
          <a:noFill/>
        </p:spPr>
        <p:txBody>
          <a:bodyPr wrap="square" rtlCol="0">
            <a:spAutoFit/>
          </a:bodyPr>
          <a:lstStyle/>
          <a:p>
            <a:r>
              <a:rPr kumimoji="1" lang="en-US" altLang="ja-JP" dirty="0" smtClean="0">
                <a:solidFill>
                  <a:srgbClr val="7030A0"/>
                </a:solidFill>
              </a:rPr>
              <a:t>IPA </a:t>
            </a:r>
            <a:r>
              <a:rPr kumimoji="1" lang="ja-JP" altLang="en-US" dirty="0" smtClean="0">
                <a:solidFill>
                  <a:srgbClr val="7030A0"/>
                </a:solidFill>
              </a:rPr>
              <a:t>によるシステム停止時は全ユーザーが影響。</a:t>
            </a:r>
            <a:endParaRPr kumimoji="1" lang="ja-JP" altLang="en-US" dirty="0">
              <a:solidFill>
                <a:srgbClr val="7030A0"/>
              </a:solidFill>
            </a:endParaRPr>
          </a:p>
        </p:txBody>
      </p:sp>
      <p:sp>
        <p:nvSpPr>
          <p:cNvPr id="224" name="テキスト ボックス 223"/>
          <p:cNvSpPr txBox="1"/>
          <p:nvPr/>
        </p:nvSpPr>
        <p:spPr>
          <a:xfrm>
            <a:off x="411955" y="3126942"/>
            <a:ext cx="1214137" cy="338554"/>
          </a:xfrm>
          <a:prstGeom prst="rect">
            <a:avLst/>
          </a:prstGeom>
          <a:noFill/>
        </p:spPr>
        <p:txBody>
          <a:bodyPr wrap="square" rtlCol="0">
            <a:spAutoFit/>
          </a:bodyPr>
          <a:lstStyle/>
          <a:p>
            <a:r>
              <a:rPr kumimoji="1" lang="en-US" altLang="ja-JP" sz="1600" b="1" dirty="0" smtClean="0">
                <a:solidFill>
                  <a:srgbClr val="0000FF"/>
                </a:solidFill>
              </a:rPr>
              <a:t>A </a:t>
            </a:r>
            <a:r>
              <a:rPr kumimoji="1" lang="ja-JP" altLang="en-US" sz="1600" b="1" dirty="0" smtClean="0">
                <a:solidFill>
                  <a:srgbClr val="0000FF"/>
                </a:solidFill>
              </a:rPr>
              <a:t>社 社員</a:t>
            </a:r>
            <a:endParaRPr kumimoji="1" lang="ja-JP" altLang="en-US" sz="1600" b="1" dirty="0">
              <a:solidFill>
                <a:srgbClr val="0000FF"/>
              </a:solidFill>
            </a:endParaRPr>
          </a:p>
        </p:txBody>
      </p:sp>
      <p:sp>
        <p:nvSpPr>
          <p:cNvPr id="225" name="テキスト ボックス 224"/>
          <p:cNvSpPr txBox="1"/>
          <p:nvPr/>
        </p:nvSpPr>
        <p:spPr>
          <a:xfrm>
            <a:off x="442069" y="4654134"/>
            <a:ext cx="1313775" cy="338554"/>
          </a:xfrm>
          <a:prstGeom prst="rect">
            <a:avLst/>
          </a:prstGeom>
          <a:noFill/>
        </p:spPr>
        <p:txBody>
          <a:bodyPr wrap="square" rtlCol="0">
            <a:spAutoFit/>
          </a:bodyPr>
          <a:lstStyle/>
          <a:p>
            <a:r>
              <a:rPr kumimoji="1" lang="en-US" altLang="ja-JP" sz="1600" b="1" dirty="0" smtClean="0">
                <a:solidFill>
                  <a:schemeClr val="accent6">
                    <a:lumMod val="75000"/>
                  </a:schemeClr>
                </a:solidFill>
              </a:rPr>
              <a:t>B </a:t>
            </a:r>
            <a:r>
              <a:rPr kumimoji="1" lang="ja-JP" altLang="en-US" sz="1600" b="1" dirty="0" smtClean="0">
                <a:solidFill>
                  <a:schemeClr val="accent6">
                    <a:lumMod val="75000"/>
                  </a:schemeClr>
                </a:solidFill>
              </a:rPr>
              <a:t>社 社員</a:t>
            </a:r>
            <a:endParaRPr kumimoji="1" lang="ja-JP" altLang="en-US" sz="1600" b="1" dirty="0">
              <a:solidFill>
                <a:schemeClr val="accent6">
                  <a:lumMod val="75000"/>
                </a:schemeClr>
              </a:solidFill>
            </a:endParaRPr>
          </a:p>
        </p:txBody>
      </p:sp>
      <p:sp>
        <p:nvSpPr>
          <p:cNvPr id="226" name="右矢印 225"/>
          <p:cNvSpPr/>
          <p:nvPr/>
        </p:nvSpPr>
        <p:spPr>
          <a:xfrm>
            <a:off x="5471568" y="2704722"/>
            <a:ext cx="904293" cy="1032749"/>
          </a:xfrm>
          <a:prstGeom prst="rightArrow">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7" name="角丸四角形 226"/>
          <p:cNvSpPr/>
          <p:nvPr/>
        </p:nvSpPr>
        <p:spPr>
          <a:xfrm>
            <a:off x="6669067" y="1180477"/>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プライベート版</a:t>
            </a:r>
            <a:endParaRPr kumimoji="1" lang="ja-JP" altLang="en-US" sz="3200" b="1" dirty="0"/>
          </a:p>
        </p:txBody>
      </p:sp>
      <p:pic>
        <p:nvPicPr>
          <p:cNvPr id="22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9003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3641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3622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1" name="Group 3337"/>
          <p:cNvGrpSpPr>
            <a:grpSpLocks/>
          </p:cNvGrpSpPr>
          <p:nvPr/>
        </p:nvGrpSpPr>
        <p:grpSpPr bwMode="auto">
          <a:xfrm>
            <a:off x="3715985" y="2011618"/>
            <a:ext cx="794015" cy="562049"/>
            <a:chOff x="258" y="972"/>
            <a:chExt cx="780" cy="685"/>
          </a:xfrm>
        </p:grpSpPr>
        <p:sp>
          <p:nvSpPr>
            <p:cNvPr id="23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1" name="Group 3337"/>
          <p:cNvGrpSpPr>
            <a:grpSpLocks/>
          </p:cNvGrpSpPr>
          <p:nvPr/>
        </p:nvGrpSpPr>
        <p:grpSpPr bwMode="auto">
          <a:xfrm>
            <a:off x="3715985" y="2626610"/>
            <a:ext cx="794015" cy="562049"/>
            <a:chOff x="258" y="972"/>
            <a:chExt cx="780" cy="685"/>
          </a:xfrm>
        </p:grpSpPr>
        <p:sp>
          <p:nvSpPr>
            <p:cNvPr id="27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1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312" name="図 311"/>
          <p:cNvPicPr>
            <a:picLocks noChangeAspect="1"/>
          </p:cNvPicPr>
          <p:nvPr/>
        </p:nvPicPr>
        <p:blipFill>
          <a:blip r:embed="rId2"/>
          <a:stretch>
            <a:fillRect/>
          </a:stretch>
        </p:blipFill>
        <p:spPr>
          <a:xfrm>
            <a:off x="8405707" y="2274549"/>
            <a:ext cx="723381" cy="766322"/>
          </a:xfrm>
          <a:prstGeom prst="rect">
            <a:avLst/>
          </a:prstGeom>
        </p:spPr>
      </p:pic>
      <p:sp>
        <p:nvSpPr>
          <p:cNvPr id="314" name="テキスト ボックス 313"/>
          <p:cNvSpPr txBox="1"/>
          <p:nvPr/>
        </p:nvSpPr>
        <p:spPr>
          <a:xfrm>
            <a:off x="10758074" y="3046637"/>
            <a:ext cx="851338" cy="461665"/>
          </a:xfrm>
          <a:prstGeom prst="rect">
            <a:avLst/>
          </a:prstGeom>
          <a:noFill/>
        </p:spPr>
        <p:txBody>
          <a:bodyPr wrap="square" rtlCol="0">
            <a:spAutoFit/>
          </a:bodyPr>
          <a:lstStyle/>
          <a:p>
            <a:r>
              <a:rPr kumimoji="1" lang="en-US" altLang="ja-JP" sz="2400" b="1" dirty="0" smtClean="0">
                <a:solidFill>
                  <a:srgbClr val="0000FF"/>
                </a:solidFill>
              </a:rPr>
              <a:t>X </a:t>
            </a:r>
            <a:r>
              <a:rPr kumimoji="1" lang="ja-JP" altLang="en-US" sz="2400" b="1" dirty="0" smtClean="0">
                <a:solidFill>
                  <a:srgbClr val="0000FF"/>
                </a:solidFill>
              </a:rPr>
              <a:t>社</a:t>
            </a:r>
            <a:endParaRPr kumimoji="1" lang="ja-JP" altLang="en-US" sz="2400" b="1" dirty="0">
              <a:solidFill>
                <a:srgbClr val="0000FF"/>
              </a:solidFill>
            </a:endParaRPr>
          </a:p>
        </p:txBody>
      </p:sp>
      <p:pic>
        <p:nvPicPr>
          <p:cNvPr id="31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074982"/>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721368"/>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40770" y="222117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8" name="Group 3337"/>
          <p:cNvGrpSpPr>
            <a:grpSpLocks/>
          </p:cNvGrpSpPr>
          <p:nvPr/>
        </p:nvGrpSpPr>
        <p:grpSpPr bwMode="auto">
          <a:xfrm>
            <a:off x="10003292" y="2096569"/>
            <a:ext cx="794015" cy="562049"/>
            <a:chOff x="258" y="972"/>
            <a:chExt cx="780" cy="685"/>
          </a:xfrm>
        </p:grpSpPr>
        <p:sp>
          <p:nvSpPr>
            <p:cNvPr id="31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2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5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358" name="Group 3337"/>
          <p:cNvGrpSpPr>
            <a:grpSpLocks/>
          </p:cNvGrpSpPr>
          <p:nvPr/>
        </p:nvGrpSpPr>
        <p:grpSpPr bwMode="auto">
          <a:xfrm>
            <a:off x="10003292" y="2711561"/>
            <a:ext cx="794015" cy="562049"/>
            <a:chOff x="258" y="972"/>
            <a:chExt cx="780" cy="685"/>
          </a:xfrm>
        </p:grpSpPr>
        <p:sp>
          <p:nvSpPr>
            <p:cNvPr id="35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6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9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398" name="テキスト ボックス 397"/>
          <p:cNvSpPr txBox="1"/>
          <p:nvPr/>
        </p:nvSpPr>
        <p:spPr>
          <a:xfrm>
            <a:off x="6699262" y="3233573"/>
            <a:ext cx="1214137" cy="338554"/>
          </a:xfrm>
          <a:prstGeom prst="rect">
            <a:avLst/>
          </a:prstGeom>
          <a:noFill/>
        </p:spPr>
        <p:txBody>
          <a:bodyPr wrap="square" rtlCol="0">
            <a:spAutoFit/>
          </a:bodyPr>
          <a:lstStyle/>
          <a:p>
            <a:r>
              <a:rPr kumimoji="1" lang="en-US" altLang="ja-JP" sz="1600" b="1" dirty="0" smtClean="0">
                <a:solidFill>
                  <a:srgbClr val="0000FF"/>
                </a:solidFill>
              </a:rPr>
              <a:t>X </a:t>
            </a:r>
            <a:r>
              <a:rPr kumimoji="1" lang="ja-JP" altLang="en-US" sz="1600" b="1" dirty="0" smtClean="0">
                <a:solidFill>
                  <a:srgbClr val="0000FF"/>
                </a:solidFill>
              </a:rPr>
              <a:t>社 社員</a:t>
            </a:r>
            <a:endParaRPr kumimoji="1" lang="ja-JP" altLang="en-US" sz="1600" b="1" dirty="0">
              <a:solidFill>
                <a:srgbClr val="0000FF"/>
              </a:solidFill>
            </a:endParaRPr>
          </a:p>
        </p:txBody>
      </p:sp>
      <p:cxnSp>
        <p:nvCxnSpPr>
          <p:cNvPr id="399" name="直線コネクタ 398"/>
          <p:cNvCxnSpPr>
            <a:endCxn id="312" idx="1"/>
          </p:cNvCxnSpPr>
          <p:nvPr/>
        </p:nvCxnSpPr>
        <p:spPr>
          <a:xfrm>
            <a:off x="7680824" y="2371066"/>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1" name="直線コネクタ 400"/>
          <p:cNvCxnSpPr/>
          <p:nvPr/>
        </p:nvCxnSpPr>
        <p:spPr>
          <a:xfrm flipV="1">
            <a:off x="7663519" y="2791185"/>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3" name="直線コネクタ 402"/>
          <p:cNvCxnSpPr/>
          <p:nvPr/>
        </p:nvCxnSpPr>
        <p:spPr>
          <a:xfrm>
            <a:off x="9121685" y="2783148"/>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5" name="直線コネクタ 404"/>
          <p:cNvCxnSpPr/>
          <p:nvPr/>
        </p:nvCxnSpPr>
        <p:spPr>
          <a:xfrm flipV="1">
            <a:off x="9098992" y="2354731"/>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07" name="正方形/長方形 406"/>
          <p:cNvSpPr/>
          <p:nvPr/>
        </p:nvSpPr>
        <p:spPr>
          <a:xfrm>
            <a:off x="8199410" y="2089404"/>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 name="テキスト ボックス 409"/>
          <p:cNvSpPr txBox="1"/>
          <p:nvPr/>
        </p:nvSpPr>
        <p:spPr>
          <a:xfrm>
            <a:off x="7278595" y="3647062"/>
            <a:ext cx="4507250" cy="2308324"/>
          </a:xfrm>
          <a:prstGeom prst="rect">
            <a:avLst/>
          </a:prstGeom>
          <a:solidFill>
            <a:schemeClr val="accent4">
              <a:lumMod val="20000"/>
              <a:lumOff val="80000"/>
            </a:schemeClr>
          </a:solidFill>
          <a:ln w="28575">
            <a:solidFill>
              <a:schemeClr val="accent6">
                <a:lumMod val="75000"/>
              </a:schemeClr>
            </a:solidFill>
          </a:ln>
        </p:spPr>
        <p:txBody>
          <a:bodyPr wrap="square" rtlCol="0">
            <a:spAutoFit/>
          </a:bodyPr>
          <a:lstStyle/>
          <a:p>
            <a:r>
              <a:rPr lang="ja-JP" altLang="en-US" b="1" dirty="0">
                <a:solidFill>
                  <a:srgbClr val="FF0000"/>
                </a:solidFill>
              </a:rPr>
              <a:t>自社専用の中継</a:t>
            </a:r>
            <a:r>
              <a:rPr lang="ja-JP" altLang="en-US" b="1" dirty="0" smtClean="0">
                <a:solidFill>
                  <a:srgbClr val="FF0000"/>
                </a:solidFill>
              </a:rPr>
              <a:t>ゲートウェイ。</a:t>
            </a:r>
            <a:endParaRPr kumimoji="1" lang="en-US" altLang="ja-JP" b="1" dirty="0" smtClean="0">
              <a:solidFill>
                <a:schemeClr val="accent5">
                  <a:lumMod val="75000"/>
                </a:schemeClr>
              </a:solidFill>
            </a:endParaRPr>
          </a:p>
          <a:p>
            <a:r>
              <a:rPr kumimoji="1" lang="ja-JP" altLang="en-US" b="1" dirty="0" smtClean="0">
                <a:solidFill>
                  <a:schemeClr val="accent5">
                    <a:lumMod val="75000"/>
                  </a:schemeClr>
                </a:solidFill>
              </a:rPr>
              <a:t>単独で動作するソフトウェアとして提供。</a:t>
            </a:r>
            <a:endParaRPr kumimoji="1" lang="en-US" altLang="ja-JP" b="1" dirty="0" smtClean="0">
              <a:solidFill>
                <a:schemeClr val="accent5">
                  <a:lumMod val="75000"/>
                </a:schemeClr>
              </a:solidFill>
            </a:endParaRPr>
          </a:p>
          <a:p>
            <a:r>
              <a:rPr kumimoji="1" lang="en-US" altLang="ja-JP" b="1" dirty="0" smtClean="0">
                <a:solidFill>
                  <a:srgbClr val="7030A0"/>
                </a:solidFill>
              </a:rPr>
              <a:t>IPA </a:t>
            </a:r>
            <a:r>
              <a:rPr kumimoji="1" lang="ja-JP" altLang="en-US" b="1" dirty="0" smtClean="0">
                <a:solidFill>
                  <a:srgbClr val="7030A0"/>
                </a:solidFill>
              </a:rPr>
              <a:t>のシステムとは無関係で安定・永続的に動作可能。</a:t>
            </a:r>
          </a:p>
          <a:p>
            <a:r>
              <a:rPr kumimoji="1" lang="ja-JP" altLang="en-US" b="1" dirty="0" smtClean="0">
                <a:solidFill>
                  <a:srgbClr val="7030A0"/>
                </a:solidFill>
              </a:rPr>
              <a:t>利用する各社が構築。</a:t>
            </a:r>
            <a:endParaRPr kumimoji="1" lang="en-US" altLang="ja-JP" b="1" dirty="0" smtClean="0">
              <a:solidFill>
                <a:srgbClr val="7030A0"/>
              </a:solidFill>
            </a:endParaRPr>
          </a:p>
          <a:p>
            <a:r>
              <a:rPr lang="en-US" altLang="ja-JP" b="1" dirty="0" smtClean="0"/>
              <a:t>(</a:t>
            </a:r>
            <a:r>
              <a:rPr lang="ja-JP" altLang="en-US" b="1" dirty="0" smtClean="0"/>
              <a:t>クラウド </a:t>
            </a:r>
            <a:r>
              <a:rPr lang="en-US" altLang="ja-JP" b="1" dirty="0" smtClean="0"/>
              <a:t>/ DC / </a:t>
            </a:r>
            <a:r>
              <a:rPr lang="ja-JP" altLang="en-US" b="1" dirty="0" smtClean="0"/>
              <a:t>自社内サーバールーム </a:t>
            </a:r>
            <a:r>
              <a:rPr lang="en-US" altLang="ja-JP" b="1" dirty="0" smtClean="0"/>
              <a:t>/ </a:t>
            </a:r>
            <a:r>
              <a:rPr lang="ja-JP" altLang="en-US" b="1" dirty="0" smtClean="0"/>
              <a:t>自宅サーバー 等、</a:t>
            </a:r>
            <a:r>
              <a:rPr lang="en-US" altLang="ja-JP" b="1" dirty="0" smtClean="0"/>
              <a:t>Linux </a:t>
            </a:r>
            <a:r>
              <a:rPr lang="ja-JP" altLang="en-US" b="1" dirty="0" smtClean="0"/>
              <a:t>が動作すればどこにでも構築可能</a:t>
            </a:r>
            <a:r>
              <a:rPr lang="en-US" altLang="ja-JP" b="1" dirty="0" smtClean="0"/>
              <a:t>)</a:t>
            </a:r>
            <a:endParaRPr kumimoji="1" lang="ja-JP" altLang="en-US" b="1" dirty="0"/>
          </a:p>
        </p:txBody>
      </p:sp>
      <p:sp>
        <p:nvSpPr>
          <p:cNvPr id="411" name="テキスト ボックス 410"/>
          <p:cNvSpPr txBox="1"/>
          <p:nvPr/>
        </p:nvSpPr>
        <p:spPr>
          <a:xfrm>
            <a:off x="1838712" y="4348765"/>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412" name="テキスト ボックス 411"/>
          <p:cNvSpPr txBox="1"/>
          <p:nvPr/>
        </p:nvSpPr>
        <p:spPr>
          <a:xfrm>
            <a:off x="8208177" y="2984897"/>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pic>
        <p:nvPicPr>
          <p:cNvPr id="413" name="図 412"/>
          <p:cNvPicPr>
            <a:picLocks noChangeAspect="1"/>
          </p:cNvPicPr>
          <p:nvPr/>
        </p:nvPicPr>
        <p:blipFill>
          <a:blip r:embed="rId2"/>
          <a:stretch>
            <a:fillRect/>
          </a:stretch>
        </p:blipFill>
        <p:spPr>
          <a:xfrm>
            <a:off x="2122516" y="2093603"/>
            <a:ext cx="926077" cy="617670"/>
          </a:xfrm>
          <a:prstGeom prst="rect">
            <a:avLst/>
          </a:prstGeom>
        </p:spPr>
      </p:pic>
      <p:sp>
        <p:nvSpPr>
          <p:cNvPr id="416" name="上矢印 415"/>
          <p:cNvSpPr/>
          <p:nvPr/>
        </p:nvSpPr>
        <p:spPr>
          <a:xfrm>
            <a:off x="7680824" y="6113647"/>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テキスト ボックス 416"/>
          <p:cNvSpPr txBox="1"/>
          <p:nvPr/>
        </p:nvSpPr>
        <p:spPr>
          <a:xfrm>
            <a:off x="8387188" y="6195998"/>
            <a:ext cx="3200400" cy="523220"/>
          </a:xfrm>
          <a:prstGeom prst="rect">
            <a:avLst/>
          </a:prstGeom>
          <a:solidFill>
            <a:schemeClr val="accent4">
              <a:lumMod val="20000"/>
              <a:lumOff val="80000"/>
            </a:schemeClr>
          </a:solidFill>
        </p:spPr>
        <p:txBody>
          <a:bodyPr wrap="square" rtlCol="0">
            <a:spAutoFit/>
          </a:bodyPr>
          <a:lstStyle/>
          <a:p>
            <a:r>
              <a:rPr kumimoji="1" lang="ja-JP" altLang="en-US" sz="1400" b="1" dirty="0" smtClean="0">
                <a:solidFill>
                  <a:srgbClr val="C00000"/>
                </a:solidFill>
              </a:rPr>
              <a:t>本ドキュメントでは、利用企業側の視点で、プライベート版の構築方法を述べる。</a:t>
            </a:r>
            <a:endParaRPr kumimoji="1" lang="ja-JP" altLang="en-US" sz="1400" b="1" dirty="0">
              <a:solidFill>
                <a:srgbClr val="C00000"/>
              </a:solidFill>
            </a:endParaRPr>
          </a:p>
        </p:txBody>
      </p:sp>
      <p:sp>
        <p:nvSpPr>
          <p:cNvPr id="418" name="正方形/長方形 417"/>
          <p:cNvSpPr/>
          <p:nvPr/>
        </p:nvSpPr>
        <p:spPr>
          <a:xfrm>
            <a:off x="6548653" y="1106905"/>
            <a:ext cx="5487837" cy="491049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82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2253513"/>
          </a:xfrm>
        </p:spPr>
        <p:txBody>
          <a:bodyPr>
            <a:normAutofit fontScale="92500" lnSpcReduction="10000"/>
          </a:bodyPr>
          <a:lstStyle/>
          <a:p>
            <a:r>
              <a:rPr kumimoji="1" lang="ja-JP" altLang="en-US" dirty="0" smtClean="0"/>
              <a:t>第 </a:t>
            </a:r>
            <a:r>
              <a:rPr kumimoji="1" lang="en-US" altLang="ja-JP" dirty="0" smtClean="0"/>
              <a:t>3 </a:t>
            </a:r>
            <a:r>
              <a:rPr kumimoji="1" lang="ja-JP" altLang="en-US" dirty="0" smtClean="0"/>
              <a:t>章では、</a:t>
            </a:r>
            <a:r>
              <a:rPr kumimoji="1" lang="en-US" altLang="ja-JP" dirty="0" smtClean="0"/>
              <a:t>Linux</a:t>
            </a:r>
            <a:r>
              <a:rPr kumimoji="1" lang="ja-JP" altLang="en-US" dirty="0" smtClean="0"/>
              <a:t> 版中継ゲートウェイの構築方法を述べた。</a:t>
            </a:r>
          </a:p>
          <a:p>
            <a:r>
              <a:rPr kumimoji="1" lang="ja-JP" altLang="en-US" dirty="0" smtClean="0"/>
              <a:t>本節では、</a:t>
            </a:r>
            <a:r>
              <a:rPr kumimoji="1" lang="en-US" altLang="ja-JP" dirty="0" smtClean="0"/>
              <a:t>Windows </a:t>
            </a:r>
            <a:r>
              <a:rPr kumimoji="1" lang="ja-JP" altLang="en-US" dirty="0" smtClean="0"/>
              <a:t>版中継ゲートウェイの構築方法を述べる。</a:t>
            </a:r>
            <a:endParaRPr kumimoji="1" lang="en-US" altLang="ja-JP" dirty="0" smtClean="0"/>
          </a:p>
          <a:p>
            <a:pPr lvl="1"/>
            <a:r>
              <a:rPr lang="ja-JP" altLang="en-US" dirty="0" smtClean="0"/>
              <a:t>なお、</a:t>
            </a:r>
            <a:r>
              <a:rPr lang="en-US" altLang="ja-JP" dirty="0" smtClean="0"/>
              <a:t>Windows </a:t>
            </a:r>
            <a:r>
              <a:rPr lang="ja-JP" altLang="en-US" dirty="0" smtClean="0"/>
              <a:t>版中継ゲートウェイは、</a:t>
            </a:r>
            <a:r>
              <a:rPr lang="en-US" altLang="ja-JP" dirty="0" smtClean="0"/>
              <a:t>IPA </a:t>
            </a:r>
            <a:r>
              <a:rPr lang="ja-JP" altLang="en-US" dirty="0" err="1" smtClean="0"/>
              <a:t>にて</a:t>
            </a:r>
            <a:r>
              <a:rPr lang="ja-JP" altLang="en-US" dirty="0" smtClean="0"/>
              <a:t>動作の安定性の検証を行なっていない。</a:t>
            </a:r>
            <a:br>
              <a:rPr lang="ja-JP" altLang="en-US" dirty="0" smtClean="0"/>
            </a:br>
            <a:r>
              <a:rPr lang="ja-JP" altLang="en-US" dirty="0" smtClean="0"/>
              <a:t>シン・テレワークシステム パブリック版でも利用していない。</a:t>
            </a:r>
            <a:endParaRPr lang="en-US" altLang="ja-JP" dirty="0" smtClean="0"/>
          </a:p>
          <a:p>
            <a:pPr lvl="1"/>
            <a:r>
              <a:rPr kumimoji="1" lang="ja-JP" altLang="en-US" dirty="0" smtClean="0"/>
              <a:t>安定して動作する可能性が高いものの、現時点で、未知の不具合が存在する可能性がある。</a:t>
            </a:r>
            <a:r>
              <a:rPr kumimoji="1" lang="en-US" altLang="ja-JP" dirty="0" smtClean="0"/>
              <a:t/>
            </a:r>
            <a:br>
              <a:rPr kumimoji="1" lang="en-US" altLang="ja-JP" dirty="0" smtClean="0"/>
            </a:br>
            <a:r>
              <a:rPr kumimoji="1" lang="en-US" altLang="ja-JP" dirty="0" smtClean="0"/>
              <a:t>(</a:t>
            </a:r>
            <a:r>
              <a:rPr kumimoji="1" lang="ja-JP" altLang="en-US" dirty="0" smtClean="0"/>
              <a:t>不具合があった場合は、是非報告をお願いいたします。原因を究明して対応したいと思います。</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40</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5-11. Windows </a:t>
            </a:r>
            <a:r>
              <a:rPr kumimoji="1" lang="ja-JP" altLang="en-US" sz="3200" dirty="0" smtClean="0"/>
              <a:t>版中継ゲートウェイの動作方法について</a:t>
            </a:r>
            <a:r>
              <a:rPr kumimoji="1" lang="en-US" altLang="ja-JP" sz="3200" dirty="0" smtClean="0"/>
              <a:t/>
            </a:r>
            <a:br>
              <a:rPr kumimoji="1" lang="en-US" altLang="ja-JP" sz="3200" dirty="0" smtClean="0"/>
            </a:br>
            <a:r>
              <a:rPr lang="en-US" altLang="ja-JP" sz="2400" dirty="0" smtClean="0"/>
              <a:t>(2021/2/5 </a:t>
            </a:r>
            <a:r>
              <a:rPr lang="ja-JP" altLang="en-US" sz="2400" dirty="0" smtClean="0"/>
              <a:t>時点</a:t>
            </a:r>
            <a:r>
              <a:rPr lang="en-US" altLang="ja-JP" sz="2400" dirty="0" smtClean="0"/>
              <a:t>: </a:t>
            </a:r>
            <a:r>
              <a:rPr lang="ja-JP" altLang="en-US" sz="2400" dirty="0" smtClean="0"/>
              <a:t>安定性は未検証</a:t>
            </a:r>
            <a:r>
              <a:rPr lang="en-US" altLang="ja-JP" sz="2400" dirty="0" smtClean="0"/>
              <a:t>)</a:t>
            </a:r>
            <a:endParaRPr kumimoji="1" lang="ja-JP" altLang="en-US" sz="3200" dirty="0"/>
          </a:p>
        </p:txBody>
      </p:sp>
      <p:sp>
        <p:nvSpPr>
          <p:cNvPr id="5" name="角丸四角形 4"/>
          <p:cNvSpPr/>
          <p:nvPr/>
        </p:nvSpPr>
        <p:spPr>
          <a:xfrm>
            <a:off x="520262" y="3184633"/>
            <a:ext cx="2656490" cy="6779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rPr>
              <a:t>構築方法</a:t>
            </a:r>
            <a:endParaRPr kumimoji="1" lang="ja-JP" altLang="en-US" sz="2800" b="1" dirty="0">
              <a:solidFill>
                <a:schemeClr val="bg1"/>
              </a:solidFill>
            </a:endParaRPr>
          </a:p>
        </p:txBody>
      </p:sp>
      <p:sp>
        <p:nvSpPr>
          <p:cNvPr id="6" name="コンテンツ プレースホルダー 1"/>
          <p:cNvSpPr txBox="1">
            <a:spLocks/>
          </p:cNvSpPr>
          <p:nvPr/>
        </p:nvSpPr>
        <p:spPr>
          <a:xfrm>
            <a:off x="332742" y="3996559"/>
            <a:ext cx="6927280" cy="2724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sz="1800" dirty="0" smtClean="0"/>
              <a:t>手元にある適当な開発用 </a:t>
            </a:r>
            <a:r>
              <a:rPr lang="en-US" altLang="ja-JP" sz="1800" dirty="0" smtClean="0"/>
              <a:t>Windows PC </a:t>
            </a:r>
            <a:r>
              <a:rPr lang="ja-JP" altLang="en-US" sz="1800" dirty="0" smtClean="0"/>
              <a:t>で、「</a:t>
            </a:r>
            <a:r>
              <a:rPr lang="en-US" altLang="ja-JP" sz="1800" dirty="0" smtClean="0"/>
              <a:t>4</a:t>
            </a:r>
            <a:r>
              <a:rPr lang="en-US" altLang="ja-JP" sz="1800" dirty="0"/>
              <a:t>. </a:t>
            </a:r>
            <a:r>
              <a:rPr lang="ja-JP" altLang="en-US" sz="1800" dirty="0"/>
              <a:t>アプリケーションをビルド</a:t>
            </a:r>
            <a:r>
              <a:rPr lang="ja-JP" altLang="en-US" sz="1800" dirty="0" smtClean="0"/>
              <a:t>しよう」に基づき、アプリケーション一式をビルドします。</a:t>
            </a:r>
            <a:endParaRPr lang="en-US" altLang="ja-JP" sz="1800" dirty="0" smtClean="0"/>
          </a:p>
          <a:p>
            <a:pPr marL="514350" indent="-514350">
              <a:buFont typeface="+mj-lt"/>
              <a:buAutoNum type="arabicPeriod"/>
            </a:pPr>
            <a:r>
              <a:rPr lang="en-US" altLang="ja-JP" sz="1800" dirty="0"/>
              <a:t>“</a:t>
            </a:r>
            <a:r>
              <a:rPr lang="en-US" altLang="ja-JP" sz="1800" dirty="0" smtClean="0"/>
              <a:t>IPA-DN-</a:t>
            </a:r>
            <a:r>
              <a:rPr lang="en-US" altLang="ja-JP" sz="1800" dirty="0" err="1" smtClean="0"/>
              <a:t>ThinApps</a:t>
            </a:r>
            <a:r>
              <a:rPr lang="en-US" altLang="ja-JP" sz="1800" dirty="0" smtClean="0"/>
              <a:t>-Private\</a:t>
            </a:r>
            <a:r>
              <a:rPr lang="en-US" altLang="ja-JP" sz="1800" dirty="0" err="1" smtClean="0"/>
              <a:t>src</a:t>
            </a:r>
            <a:r>
              <a:rPr lang="en-US" altLang="ja-JP" sz="1800" dirty="0" smtClean="0"/>
              <a:t>\bin” </a:t>
            </a:r>
            <a:r>
              <a:rPr lang="ja-JP" altLang="en-US" sz="1800" dirty="0" smtClean="0"/>
              <a:t>ディレクトリ内に生成された以下の </a:t>
            </a:r>
            <a:r>
              <a:rPr lang="en-US" altLang="ja-JP" sz="1800" dirty="0" smtClean="0"/>
              <a:t>7 </a:t>
            </a:r>
            <a:r>
              <a:rPr lang="ja-JP" altLang="en-US" sz="1800" dirty="0" smtClean="0"/>
              <a:t>個のファイルを、任意の方法で抽出 </a:t>
            </a:r>
            <a:r>
              <a:rPr lang="en-US" altLang="ja-JP" sz="1800" dirty="0" smtClean="0"/>
              <a:t>(</a:t>
            </a:r>
            <a:r>
              <a:rPr lang="ja-JP" altLang="en-US" sz="1800" dirty="0" smtClean="0"/>
              <a:t>コピー</a:t>
            </a:r>
            <a:r>
              <a:rPr lang="en-US" altLang="ja-JP" sz="1800" dirty="0" smtClean="0"/>
              <a:t>) </a:t>
            </a:r>
            <a:r>
              <a:rPr lang="ja-JP" altLang="en-US" sz="1800" dirty="0" smtClean="0"/>
              <a:t>します。</a:t>
            </a:r>
            <a:endParaRPr lang="en-US" altLang="ja-JP" sz="1800" dirty="0" smtClean="0"/>
          </a:p>
          <a:p>
            <a:pPr lvl="1"/>
            <a:r>
              <a:rPr lang="en-US" altLang="ja-JP" sz="1400" dirty="0" smtClean="0"/>
              <a:t>EntryPoint.dat, hamcore.se2, ThinGate.cer</a:t>
            </a:r>
          </a:p>
          <a:p>
            <a:pPr lvl="1"/>
            <a:r>
              <a:rPr lang="en-US" altLang="ja-JP" sz="1400" dirty="0" smtClean="0"/>
              <a:t>ThinGate.exe, ThinGate.ini, </a:t>
            </a:r>
            <a:r>
              <a:rPr lang="en-US" altLang="ja-JP" sz="1400" dirty="0" err="1" smtClean="0"/>
              <a:t>ThinGate.key</a:t>
            </a:r>
            <a:r>
              <a:rPr lang="en-US" altLang="ja-JP" sz="1400" dirty="0" smtClean="0"/>
              <a:t>, ThinGate_x64.exe</a:t>
            </a:r>
            <a:endParaRPr lang="ja-JP" altLang="en-US" sz="1400" dirty="0"/>
          </a:p>
        </p:txBody>
      </p:sp>
      <p:pic>
        <p:nvPicPr>
          <p:cNvPr id="7" name="図 6"/>
          <p:cNvPicPr>
            <a:picLocks noChangeAspect="1"/>
          </p:cNvPicPr>
          <p:nvPr/>
        </p:nvPicPr>
        <p:blipFill>
          <a:blip r:embed="rId2"/>
          <a:stretch>
            <a:fillRect/>
          </a:stretch>
        </p:blipFill>
        <p:spPr>
          <a:xfrm>
            <a:off x="7542814" y="3389586"/>
            <a:ext cx="3761061" cy="3366090"/>
          </a:xfrm>
          <a:prstGeom prst="rect">
            <a:avLst/>
          </a:prstGeom>
        </p:spPr>
      </p:pic>
      <p:sp>
        <p:nvSpPr>
          <p:cNvPr id="8" name="右矢印 7"/>
          <p:cNvSpPr/>
          <p:nvPr/>
        </p:nvSpPr>
        <p:spPr>
          <a:xfrm>
            <a:off x="3618186" y="5951483"/>
            <a:ext cx="1150883" cy="404867"/>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918842" y="5969250"/>
            <a:ext cx="1513489" cy="369332"/>
          </a:xfrm>
          <a:prstGeom prst="rect">
            <a:avLst/>
          </a:prstGeom>
          <a:noFill/>
        </p:spPr>
        <p:txBody>
          <a:bodyPr wrap="square" rtlCol="0">
            <a:spAutoFit/>
          </a:bodyPr>
          <a:lstStyle/>
          <a:p>
            <a:r>
              <a:rPr kumimoji="1" lang="ja-JP" altLang="en-US" dirty="0" smtClean="0"/>
              <a:t>次ページに続く</a:t>
            </a:r>
            <a:endParaRPr kumimoji="1" lang="ja-JP" altLang="en-US" dirty="0"/>
          </a:p>
        </p:txBody>
      </p:sp>
      <p:sp>
        <p:nvSpPr>
          <p:cNvPr id="10" name="正方形/長方形 9"/>
          <p:cNvSpPr/>
          <p:nvPr/>
        </p:nvSpPr>
        <p:spPr>
          <a:xfrm>
            <a:off x="7594548" y="3633951"/>
            <a:ext cx="3709327" cy="30269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4973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06972" y="3011213"/>
            <a:ext cx="11270992" cy="3165749"/>
          </a:xfrm>
        </p:spPr>
        <p:txBody>
          <a:bodyPr>
            <a:normAutofit fontScale="85000" lnSpcReduction="20000"/>
          </a:bodyPr>
          <a:lstStyle/>
          <a:p>
            <a:pPr marL="514350" indent="-514350">
              <a:buFont typeface="+mj-lt"/>
              <a:buAutoNum type="arabicPeriod" startAt="3"/>
            </a:pPr>
            <a:r>
              <a:rPr lang="ja-JP" altLang="en-US" sz="2000" dirty="0" smtClean="0"/>
              <a:t>中継ゲートウェイにしたい </a:t>
            </a:r>
            <a:r>
              <a:rPr lang="en-US" altLang="ja-JP" sz="2000" dirty="0" smtClean="0"/>
              <a:t>Windows </a:t>
            </a:r>
            <a:r>
              <a:rPr lang="ja-JP" altLang="en-US" sz="2000" dirty="0" smtClean="0"/>
              <a:t>マシンで、</a:t>
            </a:r>
            <a:r>
              <a:rPr lang="en-US" altLang="ja-JP" sz="2000" dirty="0" smtClean="0"/>
              <a:t>2. </a:t>
            </a:r>
            <a:r>
              <a:rPr lang="ja-JP" altLang="en-US" sz="2000" dirty="0" smtClean="0"/>
              <a:t>で取り出した </a:t>
            </a:r>
            <a:r>
              <a:rPr lang="en-US" altLang="ja-JP" sz="2000" dirty="0" smtClean="0"/>
              <a:t>7 </a:t>
            </a:r>
            <a:r>
              <a:rPr lang="ja-JP" altLang="en-US" sz="2000" dirty="0" smtClean="0"/>
              <a:t>個のファイルを、適当なディレクトリ </a:t>
            </a:r>
            <a:r>
              <a:rPr lang="en-US" altLang="ja-JP" sz="2000" dirty="0" smtClean="0"/>
              <a:t>(</a:t>
            </a:r>
            <a:r>
              <a:rPr lang="ja-JP" altLang="en-US" sz="2000" dirty="0" smtClean="0"/>
              <a:t>例</a:t>
            </a:r>
            <a:r>
              <a:rPr lang="en-US" altLang="ja-JP" sz="2000" dirty="0" smtClean="0"/>
              <a:t>: C:\thin_gate\ </a:t>
            </a:r>
            <a:r>
              <a:rPr lang="ja-JP" altLang="en-US" sz="2000" dirty="0" smtClean="0"/>
              <a:t>等</a:t>
            </a:r>
            <a:r>
              <a:rPr lang="en-US" altLang="ja-JP" sz="2000" dirty="0" smtClean="0"/>
              <a:t>) </a:t>
            </a:r>
            <a:r>
              <a:rPr lang="ja-JP" altLang="en-US" sz="2000" dirty="0" err="1" smtClean="0"/>
              <a:t>に置</a:t>
            </a:r>
            <a:r>
              <a:rPr lang="ja-JP" altLang="en-US" sz="2000" dirty="0" smtClean="0"/>
              <a:t>きます。</a:t>
            </a:r>
            <a:endParaRPr lang="en-US" altLang="ja-JP" sz="2000" dirty="0" smtClean="0"/>
          </a:p>
          <a:p>
            <a:pPr marL="514350" indent="-514350">
              <a:buFont typeface="+mj-lt"/>
              <a:buAutoNum type="arabicPeriod" startAt="3"/>
            </a:pPr>
            <a:r>
              <a:rPr kumimoji="1" lang="en-US" altLang="ja-JP" sz="2000" dirty="0" smtClean="0"/>
              <a:t>ThinGate.exe (</a:t>
            </a:r>
            <a:r>
              <a:rPr kumimoji="1" lang="ja-JP" altLang="en-US" sz="2000" dirty="0" smtClean="0"/>
              <a:t>または </a:t>
            </a:r>
            <a:r>
              <a:rPr kumimoji="1" lang="en-US" altLang="ja-JP" sz="2000" dirty="0" smtClean="0"/>
              <a:t>ThinGate_x64.exe) ※ </a:t>
            </a:r>
            <a:r>
              <a:rPr kumimoji="1" lang="ja-JP" altLang="en-US" sz="2000" dirty="0" smtClean="0"/>
              <a:t>をダブルクリックすると、インストール方法等のメッセージが出ます。</a:t>
            </a:r>
            <a:endParaRPr kumimoji="1" lang="en-US" altLang="ja-JP" sz="2000" dirty="0" smtClean="0"/>
          </a:p>
          <a:p>
            <a:pPr marL="514350" indent="-514350">
              <a:buFont typeface="+mj-lt"/>
              <a:buAutoNum type="arabicPeriod" startAt="3"/>
            </a:pPr>
            <a:r>
              <a:rPr kumimoji="1" lang="ja-JP" altLang="en-US" sz="2000" dirty="0" smtClean="0"/>
              <a:t>コマンドプロンプト </a:t>
            </a:r>
            <a:r>
              <a:rPr kumimoji="1" lang="en-US" altLang="ja-JP" sz="2000" dirty="0" smtClean="0"/>
              <a:t>(</a:t>
            </a:r>
            <a:r>
              <a:rPr kumimoji="1" lang="en-US" altLang="ja-JP" sz="2000" dirty="0" err="1" smtClean="0"/>
              <a:t>cmd</a:t>
            </a:r>
            <a:r>
              <a:rPr kumimoji="1" lang="en-US" altLang="ja-JP" sz="2000" dirty="0" smtClean="0"/>
              <a:t>) </a:t>
            </a:r>
            <a:r>
              <a:rPr kumimoji="1" lang="ja-JP" altLang="en-US" sz="2000" dirty="0" smtClean="0"/>
              <a:t>を管理者権限で起動し、</a:t>
            </a:r>
            <a:r>
              <a:rPr kumimoji="1" lang="en-US" altLang="ja-JP" sz="2000" dirty="0" smtClean="0"/>
              <a:t>ThinGate.exe (</a:t>
            </a:r>
            <a:r>
              <a:rPr kumimoji="1" lang="ja-JP" altLang="en-US" sz="2000" dirty="0" smtClean="0"/>
              <a:t>または </a:t>
            </a:r>
            <a:r>
              <a:rPr kumimoji="1" lang="en-US" altLang="ja-JP" sz="2000" dirty="0" smtClean="0"/>
              <a:t>ThinGate_x64.exe) </a:t>
            </a:r>
            <a:r>
              <a:rPr kumimoji="1" lang="ja-JP" altLang="en-US" sz="2000" dirty="0" smtClean="0"/>
              <a:t>に </a:t>
            </a:r>
            <a:r>
              <a:rPr kumimoji="1" lang="en-US" altLang="ja-JP" sz="2000" dirty="0" smtClean="0"/>
              <a:t>/install </a:t>
            </a:r>
            <a:r>
              <a:rPr kumimoji="1" lang="ja-JP" altLang="en-US" sz="2000" dirty="0" smtClean="0"/>
              <a:t>オプションを付けて起動します。サービスとしてインストールに成功すると、その旨のメッセージが表示されます。</a:t>
            </a:r>
            <a:endParaRPr kumimoji="1" lang="en-US" altLang="ja-JP" sz="2000" dirty="0" smtClean="0"/>
          </a:p>
          <a:p>
            <a:pPr marL="514350" indent="-514350">
              <a:buFont typeface="+mj-lt"/>
              <a:buAutoNum type="arabicPeriod" startAt="3"/>
            </a:pPr>
            <a:r>
              <a:rPr kumimoji="1" lang="ja-JP" altLang="en-US" sz="2000" dirty="0" smtClean="0"/>
              <a:t>スタートメニューの「</a:t>
            </a:r>
            <a:r>
              <a:rPr kumimoji="1" lang="en-US" altLang="ja-JP" sz="2000" dirty="0" smtClean="0"/>
              <a:t>Windows </a:t>
            </a:r>
            <a:r>
              <a:rPr kumimoji="1" lang="ja-JP" altLang="en-US" sz="2000" dirty="0" smtClean="0"/>
              <a:t>管理ツール」→「サービス」を開き、「</a:t>
            </a:r>
            <a:r>
              <a:rPr kumimoji="1" lang="en-US" altLang="ja-JP" sz="2000" dirty="0" err="1" smtClean="0"/>
              <a:t>thingate</a:t>
            </a:r>
            <a:r>
              <a:rPr kumimoji="1" lang="ja-JP" altLang="en-US" sz="2000" dirty="0" smtClean="0"/>
              <a:t>」サービスがインストールされ、実行中になっていることを確認します。</a:t>
            </a:r>
            <a:endParaRPr kumimoji="1" lang="en-US" altLang="ja-JP" sz="2000" dirty="0" smtClean="0"/>
          </a:p>
          <a:p>
            <a:pPr marL="514350" indent="-514350">
              <a:buFont typeface="+mj-lt"/>
              <a:buAutoNum type="arabicPeriod" startAt="3"/>
            </a:pPr>
            <a:r>
              <a:rPr kumimoji="1" lang="ja-JP" altLang="en-US" sz="2000" dirty="0" smtClean="0"/>
              <a:t>この状態</a:t>
            </a:r>
            <a:r>
              <a:rPr lang="ja-JP" altLang="en-US" sz="2000" dirty="0"/>
              <a:t>で、 </a:t>
            </a:r>
            <a:r>
              <a:rPr lang="en-US" altLang="ja-JP" sz="2000" dirty="0"/>
              <a:t>Linux </a:t>
            </a:r>
            <a:r>
              <a:rPr lang="ja-JP" altLang="en-US" sz="2000" dirty="0"/>
              <a:t>版 「</a:t>
            </a:r>
            <a:r>
              <a:rPr lang="en-US" altLang="ja-JP" sz="2000" dirty="0"/>
              <a:t>3-4. </a:t>
            </a:r>
            <a:r>
              <a:rPr lang="ja-JP" altLang="en-US" sz="2000" dirty="0"/>
              <a:t>中継ゲートウェイプログラムの起動と終了」</a:t>
            </a:r>
            <a:r>
              <a:rPr lang="ja-JP" altLang="en-US" sz="2000" dirty="0" smtClean="0"/>
              <a:t>と全く均しい</a:t>
            </a:r>
            <a:r>
              <a:rPr lang="ja-JP" altLang="en-US" sz="2000" dirty="0"/>
              <a:t>状態になっていることになります</a:t>
            </a:r>
            <a:r>
              <a:rPr lang="ja-JP" altLang="en-US" sz="2000" dirty="0" smtClean="0"/>
              <a:t>。</a:t>
            </a:r>
            <a:r>
              <a:rPr lang="en-US" altLang="ja-JP" sz="2000" dirty="0" smtClean="0"/>
              <a:t/>
            </a:r>
            <a:br>
              <a:rPr lang="en-US" altLang="ja-JP" sz="2000" dirty="0" smtClean="0"/>
            </a:br>
            <a:r>
              <a:rPr lang="ja-JP" altLang="en-US" sz="2000" dirty="0" smtClean="0"/>
              <a:t>そこ</a:t>
            </a:r>
            <a:r>
              <a:rPr lang="ja-JP" altLang="en-US" sz="2000" dirty="0"/>
              <a:t>で、「</a:t>
            </a:r>
            <a:r>
              <a:rPr lang="en-US" altLang="ja-JP" sz="2000" dirty="0"/>
              <a:t>3-5. </a:t>
            </a:r>
            <a:r>
              <a:rPr lang="ja-JP" altLang="en-US" sz="2000" dirty="0"/>
              <a:t>中継ゲートウェイシステム起動後の稼働チェック」と同様に、動作をチェックします。</a:t>
            </a:r>
          </a:p>
          <a:p>
            <a:pPr marL="514350" indent="-514350">
              <a:buFont typeface="+mj-lt"/>
              <a:buAutoNum type="arabicPeriod" startAt="3"/>
            </a:pPr>
            <a:r>
              <a:rPr lang="ja-JP" altLang="en-US" sz="2000" dirty="0"/>
              <a:t>これ以降は、</a:t>
            </a:r>
            <a:r>
              <a:rPr lang="en-US" altLang="ja-JP" sz="2000" dirty="0"/>
              <a:t>Linux </a:t>
            </a:r>
            <a:r>
              <a:rPr lang="ja-JP" altLang="en-US" sz="2000" dirty="0"/>
              <a:t>版</a:t>
            </a:r>
            <a:r>
              <a:rPr lang="ja-JP" altLang="en-US" sz="2000" dirty="0" smtClean="0"/>
              <a:t>と全く同様</a:t>
            </a:r>
            <a:r>
              <a:rPr lang="ja-JP" altLang="en-US" sz="2000" dirty="0"/>
              <a:t>です。</a:t>
            </a:r>
          </a:p>
          <a:p>
            <a:pPr marL="514350" indent="-514350">
              <a:buFont typeface="+mj-lt"/>
              <a:buAutoNum type="arabicPeriod" startAt="3"/>
            </a:pPr>
            <a:r>
              <a:rPr lang="ja-JP" altLang="en-US" sz="2000" dirty="0"/>
              <a:t>サービスを停止するには、</a:t>
            </a:r>
            <a:r>
              <a:rPr lang="en-US" altLang="ja-JP" sz="2000" dirty="0"/>
              <a:t>Windows </a:t>
            </a:r>
            <a:r>
              <a:rPr lang="ja-JP" altLang="en-US" sz="2000" dirty="0"/>
              <a:t>のサービス画面または </a:t>
            </a:r>
            <a:r>
              <a:rPr lang="en-US" altLang="ja-JP" sz="2000" dirty="0"/>
              <a:t>net stop </a:t>
            </a:r>
            <a:r>
              <a:rPr lang="ja-JP" altLang="en-US" sz="2000" dirty="0"/>
              <a:t>コマンドを使用します。</a:t>
            </a:r>
          </a:p>
          <a:p>
            <a:pPr marL="514350" indent="-514350">
              <a:buFont typeface="+mj-lt"/>
              <a:buAutoNum type="arabicPeriod" startAt="3"/>
            </a:pPr>
            <a:r>
              <a:rPr lang="ja-JP" altLang="en-US" sz="2000" dirty="0"/>
              <a:t>サービスをアンインストールするには、</a:t>
            </a:r>
            <a:r>
              <a:rPr lang="en-US" altLang="ja-JP" sz="2000" dirty="0"/>
              <a:t>ThinGate.exe (</a:t>
            </a:r>
            <a:r>
              <a:rPr lang="ja-JP" altLang="en-US" sz="2000" dirty="0"/>
              <a:t>または </a:t>
            </a:r>
            <a:r>
              <a:rPr lang="en-US" altLang="ja-JP" sz="2000" dirty="0"/>
              <a:t>ThinGate_x64.exe) </a:t>
            </a:r>
            <a:r>
              <a:rPr lang="ja-JP" altLang="en-US" sz="2000" dirty="0"/>
              <a:t>に </a:t>
            </a:r>
            <a:r>
              <a:rPr lang="en-US" altLang="ja-JP" sz="2000" dirty="0"/>
              <a:t>/uninstall </a:t>
            </a:r>
            <a:r>
              <a:rPr lang="ja-JP" altLang="en-US" sz="2000" dirty="0"/>
              <a:t>オプションを付けて起動します。</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41</a:t>
            </a:fld>
            <a:endParaRPr kumimoji="1" lang="ja-JP" altLang="en-US" dirty="0"/>
          </a:p>
        </p:txBody>
      </p:sp>
      <p:pic>
        <p:nvPicPr>
          <p:cNvPr id="6" name="図 5"/>
          <p:cNvPicPr>
            <a:picLocks noChangeAspect="1"/>
          </p:cNvPicPr>
          <p:nvPr/>
        </p:nvPicPr>
        <p:blipFill>
          <a:blip r:embed="rId2"/>
          <a:stretch>
            <a:fillRect/>
          </a:stretch>
        </p:blipFill>
        <p:spPr>
          <a:xfrm>
            <a:off x="236143" y="274456"/>
            <a:ext cx="4856600" cy="2557369"/>
          </a:xfrm>
          <a:prstGeom prst="rect">
            <a:avLst/>
          </a:prstGeom>
        </p:spPr>
      </p:pic>
      <p:pic>
        <p:nvPicPr>
          <p:cNvPr id="7" name="図 6"/>
          <p:cNvPicPr>
            <a:picLocks noChangeAspect="1"/>
          </p:cNvPicPr>
          <p:nvPr/>
        </p:nvPicPr>
        <p:blipFill>
          <a:blip r:embed="rId3"/>
          <a:stretch>
            <a:fillRect/>
          </a:stretch>
        </p:blipFill>
        <p:spPr>
          <a:xfrm>
            <a:off x="5804995" y="294498"/>
            <a:ext cx="2243302" cy="2537327"/>
          </a:xfrm>
          <a:prstGeom prst="rect">
            <a:avLst/>
          </a:prstGeom>
        </p:spPr>
      </p:pic>
      <p:pic>
        <p:nvPicPr>
          <p:cNvPr id="8" name="図 7"/>
          <p:cNvPicPr>
            <a:picLocks noChangeAspect="1"/>
          </p:cNvPicPr>
          <p:nvPr/>
        </p:nvPicPr>
        <p:blipFill>
          <a:blip r:embed="rId4"/>
          <a:stretch>
            <a:fillRect/>
          </a:stretch>
        </p:blipFill>
        <p:spPr>
          <a:xfrm>
            <a:off x="8605039" y="1064173"/>
            <a:ext cx="3431451" cy="1699691"/>
          </a:xfrm>
          <a:prstGeom prst="rect">
            <a:avLst/>
          </a:prstGeom>
        </p:spPr>
      </p:pic>
      <p:sp>
        <p:nvSpPr>
          <p:cNvPr id="9" name="右矢印 8"/>
          <p:cNvSpPr/>
          <p:nvPr/>
        </p:nvSpPr>
        <p:spPr>
          <a:xfrm>
            <a:off x="5305907" y="1474077"/>
            <a:ext cx="343578" cy="338958"/>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8154879" y="1553140"/>
            <a:ext cx="343578" cy="338958"/>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256810" y="1387365"/>
            <a:ext cx="3709327"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240454" y="1763822"/>
            <a:ext cx="3709327"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986805" y="1176683"/>
            <a:ext cx="1974782"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258150" y="1615966"/>
            <a:ext cx="2707878"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1174530" y="6176962"/>
            <a:ext cx="10397359" cy="738664"/>
          </a:xfrm>
          <a:prstGeom prst="rect">
            <a:avLst/>
          </a:prstGeom>
          <a:noFill/>
        </p:spPr>
        <p:txBody>
          <a:bodyPr wrap="square" rtlCol="0">
            <a:spAutoFit/>
          </a:bodyPr>
          <a:lstStyle/>
          <a:p>
            <a:r>
              <a:rPr kumimoji="1" lang="en-US" altLang="ja-JP" sz="1400" dirty="0" smtClean="0"/>
              <a:t>※ ThinGate.exe </a:t>
            </a:r>
            <a:r>
              <a:rPr kumimoji="1" lang="ja-JP" altLang="en-US" sz="1400" dirty="0" smtClean="0"/>
              <a:t>は </a:t>
            </a:r>
            <a:r>
              <a:rPr kumimoji="1" lang="en-US" altLang="ja-JP" sz="1400" dirty="0" smtClean="0"/>
              <a:t>32</a:t>
            </a:r>
            <a:r>
              <a:rPr kumimoji="1" lang="ja-JP" altLang="en-US" sz="1400" dirty="0" smtClean="0"/>
              <a:t> ビット版、</a:t>
            </a:r>
            <a:r>
              <a:rPr kumimoji="1" lang="en-US" altLang="ja-JP" sz="1400" dirty="0" smtClean="0"/>
              <a:t>ThinGate_x64.exe </a:t>
            </a:r>
            <a:r>
              <a:rPr kumimoji="1" lang="ja-JP" altLang="en-US" sz="1400" dirty="0" smtClean="0"/>
              <a:t>は </a:t>
            </a:r>
            <a:r>
              <a:rPr kumimoji="1" lang="en-US" altLang="ja-JP" sz="1400" dirty="0" smtClean="0"/>
              <a:t>64 </a:t>
            </a:r>
            <a:r>
              <a:rPr kumimoji="1" lang="ja-JP" altLang="en-US" sz="1400" dirty="0" smtClean="0"/>
              <a:t>ビット版です。お使いのプロセッサに基づいて選択してください。いずれか一方のみをご使用ください。メモリが </a:t>
            </a:r>
            <a:r>
              <a:rPr kumimoji="1" lang="en-US" altLang="ja-JP" sz="1400" dirty="0" smtClean="0"/>
              <a:t>4GB </a:t>
            </a:r>
            <a:r>
              <a:rPr kumimoji="1" lang="ja-JP" altLang="en-US" sz="1400" dirty="0" smtClean="0"/>
              <a:t>以上ある場合、</a:t>
            </a:r>
            <a:r>
              <a:rPr lang="en-US" altLang="ja-JP" sz="1400" dirty="0" smtClean="0"/>
              <a:t>64 </a:t>
            </a:r>
            <a:r>
              <a:rPr lang="ja-JP" altLang="en-US" sz="1400" dirty="0" smtClean="0"/>
              <a:t>ビット版をお勧めします。</a:t>
            </a:r>
            <a:r>
              <a:rPr lang="en-US" altLang="ja-JP" sz="1400" dirty="0" smtClean="0"/>
              <a:t>(32 </a:t>
            </a:r>
            <a:r>
              <a:rPr lang="ja-JP" altLang="en-US" sz="1400" dirty="0" smtClean="0"/>
              <a:t>ビット版のほうが、メモリ消費量は若干少なくなりますが、問題になるほどではありません。</a:t>
            </a:r>
            <a:r>
              <a:rPr lang="en-US" altLang="ja-JP" sz="1400" dirty="0" smtClean="0"/>
              <a:t>)</a:t>
            </a:r>
            <a:endParaRPr kumimoji="1" lang="ja-JP" altLang="en-US" sz="1400" dirty="0"/>
          </a:p>
        </p:txBody>
      </p:sp>
    </p:spTree>
    <p:extLst>
      <p:ext uri="{BB962C8B-B14F-4D97-AF65-F5344CB8AC3E}">
        <p14:creationId xmlns:p14="http://schemas.microsoft.com/office/powerpoint/2010/main" val="1876557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1-2. </a:t>
            </a:r>
            <a:r>
              <a:rPr kumimoji="1" lang="ja-JP" altLang="en-US" dirty="0" smtClean="0"/>
              <a:t>プライベート版には </a:t>
            </a:r>
            <a:r>
              <a:rPr kumimoji="1" lang="en-US" altLang="ja-JP" dirty="0" smtClean="0"/>
              <a:t>2 </a:t>
            </a:r>
            <a:r>
              <a:rPr kumimoji="1" lang="ja-JP" altLang="en-US" dirty="0" smtClean="0"/>
              <a:t>種類が存在</a:t>
            </a:r>
            <a:endParaRPr kumimoji="1" lang="ja-JP" altLang="en-US" dirty="0"/>
          </a:p>
        </p:txBody>
      </p:sp>
      <p:pic>
        <p:nvPicPr>
          <p:cNvPr id="5" name="図 4"/>
          <p:cNvPicPr>
            <a:picLocks noChangeAspect="1"/>
          </p:cNvPicPr>
          <p:nvPr/>
        </p:nvPicPr>
        <p:blipFill>
          <a:blip r:embed="rId2"/>
          <a:stretch>
            <a:fillRect/>
          </a:stretch>
        </p:blipFill>
        <p:spPr>
          <a:xfrm>
            <a:off x="4727564" y="2008558"/>
            <a:ext cx="723381" cy="766322"/>
          </a:xfrm>
          <a:prstGeom prst="rect">
            <a:avLst/>
          </a:prstGeom>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180899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245537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62627" y="195518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3337"/>
          <p:cNvGrpSpPr>
            <a:grpSpLocks/>
          </p:cNvGrpSpPr>
          <p:nvPr/>
        </p:nvGrpSpPr>
        <p:grpSpPr bwMode="auto">
          <a:xfrm>
            <a:off x="6325149" y="1830578"/>
            <a:ext cx="794015" cy="562049"/>
            <a:chOff x="258" y="972"/>
            <a:chExt cx="780" cy="685"/>
          </a:xfrm>
        </p:grpSpPr>
        <p:sp>
          <p:nvSpPr>
            <p:cNvPr id="1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50" name="Group 3337"/>
          <p:cNvGrpSpPr>
            <a:grpSpLocks/>
          </p:cNvGrpSpPr>
          <p:nvPr/>
        </p:nvGrpSpPr>
        <p:grpSpPr bwMode="auto">
          <a:xfrm>
            <a:off x="6325149" y="2445570"/>
            <a:ext cx="794015" cy="562049"/>
            <a:chOff x="258" y="972"/>
            <a:chExt cx="780" cy="685"/>
          </a:xfrm>
        </p:grpSpPr>
        <p:sp>
          <p:nvSpPr>
            <p:cNvPr id="5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8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91" name="直線コネクタ 90"/>
          <p:cNvCxnSpPr>
            <a:endCxn id="5" idx="1"/>
          </p:cNvCxnSpPr>
          <p:nvPr/>
        </p:nvCxnSpPr>
        <p:spPr>
          <a:xfrm>
            <a:off x="4002681" y="2105075"/>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V="1">
            <a:off x="3985376" y="2525194"/>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5443542" y="2517157"/>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V="1">
            <a:off x="5420849" y="2088740"/>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4521267" y="1823413"/>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4530034" y="2718906"/>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97" name="角丸四角形 96"/>
          <p:cNvSpPr/>
          <p:nvPr/>
        </p:nvSpPr>
        <p:spPr>
          <a:xfrm>
            <a:off x="621990" y="1183086"/>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(1) </a:t>
            </a:r>
            <a:r>
              <a:rPr kumimoji="1" lang="ja-JP" altLang="en-US" sz="3200" b="1" dirty="0" smtClean="0"/>
              <a:t>スタンドアロン版</a:t>
            </a:r>
            <a:endParaRPr kumimoji="1" lang="ja-JP" altLang="en-US" sz="3200" b="1" dirty="0"/>
          </a:p>
        </p:txBody>
      </p:sp>
      <p:sp>
        <p:nvSpPr>
          <p:cNvPr id="98" name="左中かっこ 97"/>
          <p:cNvSpPr/>
          <p:nvPr/>
        </p:nvSpPr>
        <p:spPr>
          <a:xfrm rot="10800000">
            <a:off x="8503759" y="1629241"/>
            <a:ext cx="504497" cy="152184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テキスト ボックス 99"/>
          <p:cNvSpPr txBox="1"/>
          <p:nvPr/>
        </p:nvSpPr>
        <p:spPr>
          <a:xfrm>
            <a:off x="9332043" y="2025448"/>
            <a:ext cx="2238704" cy="923330"/>
          </a:xfrm>
          <a:prstGeom prst="rect">
            <a:avLst/>
          </a:prstGeom>
          <a:noFill/>
        </p:spPr>
        <p:txBody>
          <a:bodyPr wrap="square" rtlCol="0">
            <a:spAutoFit/>
          </a:bodyPr>
          <a:lstStyle/>
          <a:p>
            <a:r>
              <a:rPr kumimoji="1" lang="ja-JP" altLang="en-US" dirty="0" smtClean="0"/>
              <a:t>サーバー数に制限。</a:t>
            </a:r>
            <a:endParaRPr kumimoji="1" lang="en-US" altLang="ja-JP" dirty="0" smtClean="0"/>
          </a:p>
          <a:p>
            <a:r>
              <a:rPr kumimoji="1" lang="ja-JP" altLang="en-US" dirty="0" smtClean="0"/>
              <a:t>最大 </a:t>
            </a:r>
            <a:r>
              <a:rPr kumimoji="1" lang="en-US" altLang="ja-JP" dirty="0" smtClean="0"/>
              <a:t>500 </a:t>
            </a:r>
            <a:r>
              <a:rPr kumimoji="1" lang="ja-JP" altLang="en-US" dirty="0" smtClean="0"/>
              <a:t>ホストまで</a:t>
            </a:r>
          </a:p>
          <a:p>
            <a:r>
              <a:rPr kumimoji="1" lang="ja-JP" altLang="en-US" dirty="0" smtClean="0"/>
              <a:t>同時起動可能。</a:t>
            </a:r>
            <a:endParaRPr kumimoji="1" lang="ja-JP" altLang="en-US" dirty="0"/>
          </a:p>
        </p:txBody>
      </p:sp>
      <p:sp>
        <p:nvSpPr>
          <p:cNvPr id="101" name="テキスト ボックス 100"/>
          <p:cNvSpPr txBox="1"/>
          <p:nvPr/>
        </p:nvSpPr>
        <p:spPr>
          <a:xfrm>
            <a:off x="5374474" y="1163266"/>
            <a:ext cx="3013237" cy="646331"/>
          </a:xfrm>
          <a:prstGeom prst="rect">
            <a:avLst/>
          </a:prstGeom>
          <a:noFill/>
        </p:spPr>
        <p:txBody>
          <a:bodyPr wrap="square" rtlCol="0">
            <a:spAutoFit/>
          </a:bodyPr>
          <a:lstStyle/>
          <a:p>
            <a:r>
              <a:rPr kumimoji="1" lang="en-US" altLang="ja-JP" dirty="0" smtClean="0"/>
              <a:t>1 </a:t>
            </a:r>
            <a:r>
              <a:rPr kumimoji="1" lang="ja-JP" altLang="en-US" dirty="0" smtClean="0"/>
              <a:t>台の </a:t>
            </a:r>
            <a:r>
              <a:rPr kumimoji="1" lang="en-US" altLang="ja-JP" dirty="0" smtClean="0"/>
              <a:t>Linux </a:t>
            </a:r>
            <a:r>
              <a:rPr kumimoji="1" lang="ja-JP" altLang="en-US" dirty="0" smtClean="0"/>
              <a:t>ホストが</a:t>
            </a:r>
            <a:endParaRPr kumimoji="1" lang="en-US" altLang="ja-JP" dirty="0" smtClean="0"/>
          </a:p>
          <a:p>
            <a:r>
              <a:rPr kumimoji="1" lang="ja-JP" altLang="en-US" dirty="0" smtClean="0"/>
              <a:t>中継 </a:t>
            </a:r>
            <a:r>
              <a:rPr kumimoji="1" lang="en-US" altLang="ja-JP" dirty="0" smtClean="0"/>
              <a:t>GW </a:t>
            </a:r>
            <a:r>
              <a:rPr kumimoji="1" lang="ja-JP" altLang="en-US" dirty="0" smtClean="0"/>
              <a:t>になる。</a:t>
            </a:r>
            <a:endParaRPr kumimoji="1" lang="ja-JP" altLang="en-US" dirty="0"/>
          </a:p>
        </p:txBody>
      </p:sp>
      <p:pic>
        <p:nvPicPr>
          <p:cNvPr id="102" name="図 101"/>
          <p:cNvPicPr>
            <a:picLocks noChangeAspect="1"/>
          </p:cNvPicPr>
          <p:nvPr/>
        </p:nvPicPr>
        <p:blipFill>
          <a:blip r:embed="rId2"/>
          <a:stretch>
            <a:fillRect/>
          </a:stretch>
        </p:blipFill>
        <p:spPr>
          <a:xfrm>
            <a:off x="4727564" y="5576947"/>
            <a:ext cx="723381" cy="766322"/>
          </a:xfrm>
          <a:prstGeom prst="rect">
            <a:avLst/>
          </a:prstGeom>
        </p:spPr>
      </p:pic>
      <p:pic>
        <p:nvPicPr>
          <p:cNvPr id="104"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541367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6023766"/>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912516" y="4321029"/>
            <a:ext cx="1191224" cy="210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7" name="Group 3337"/>
          <p:cNvGrpSpPr>
            <a:grpSpLocks/>
          </p:cNvGrpSpPr>
          <p:nvPr/>
        </p:nvGrpSpPr>
        <p:grpSpPr bwMode="auto">
          <a:xfrm>
            <a:off x="6325149" y="5398967"/>
            <a:ext cx="794015" cy="562049"/>
            <a:chOff x="258" y="972"/>
            <a:chExt cx="780" cy="685"/>
          </a:xfrm>
        </p:grpSpPr>
        <p:sp>
          <p:nvSpPr>
            <p:cNvPr id="10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0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47" name="Group 3337"/>
          <p:cNvGrpSpPr>
            <a:grpSpLocks/>
          </p:cNvGrpSpPr>
          <p:nvPr/>
        </p:nvGrpSpPr>
        <p:grpSpPr bwMode="auto">
          <a:xfrm>
            <a:off x="6325149" y="6013959"/>
            <a:ext cx="794015" cy="562049"/>
            <a:chOff x="258" y="972"/>
            <a:chExt cx="780" cy="685"/>
          </a:xfrm>
        </p:grpSpPr>
        <p:sp>
          <p:nvSpPr>
            <p:cNvPr id="14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8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188" name="直線コネクタ 187"/>
          <p:cNvCxnSpPr>
            <a:endCxn id="102" idx="1"/>
          </p:cNvCxnSpPr>
          <p:nvPr/>
        </p:nvCxnSpPr>
        <p:spPr>
          <a:xfrm>
            <a:off x="4002681" y="567346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V="1">
            <a:off x="3985376" y="6093583"/>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5443542" y="6085546"/>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5420849" y="5657129"/>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2" name="正方形/長方形 191"/>
          <p:cNvSpPr/>
          <p:nvPr/>
        </p:nvSpPr>
        <p:spPr>
          <a:xfrm>
            <a:off x="4521267" y="4123722"/>
            <a:ext cx="1080502" cy="26309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4530034" y="6287295"/>
            <a:ext cx="825661" cy="461665"/>
          </a:xfrm>
          <a:prstGeom prst="rect">
            <a:avLst/>
          </a:prstGeom>
          <a:noFill/>
        </p:spPr>
        <p:txBody>
          <a:bodyPr wrap="square" rtlCol="0">
            <a:spAutoFit/>
          </a:bodyPr>
          <a:lstStyle/>
          <a:p>
            <a:r>
              <a:rPr kumimoji="1" lang="ja-JP" altLang="en-US" sz="1200" b="1" dirty="0" smtClean="0">
                <a:solidFill>
                  <a:srgbClr val="FF0000"/>
                </a:solidFill>
              </a:rPr>
              <a:t>中継ＧＷクラスタ</a:t>
            </a:r>
            <a:endParaRPr kumimoji="1" lang="ja-JP" altLang="en-US" sz="1200" b="1" dirty="0">
              <a:solidFill>
                <a:srgbClr val="FF0000"/>
              </a:solidFill>
            </a:endParaRPr>
          </a:p>
        </p:txBody>
      </p:sp>
      <p:sp>
        <p:nvSpPr>
          <p:cNvPr id="194" name="角丸四角形 193"/>
          <p:cNvSpPr/>
          <p:nvPr/>
        </p:nvSpPr>
        <p:spPr>
          <a:xfrm>
            <a:off x="621990" y="3472710"/>
            <a:ext cx="4647204" cy="57758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(2) </a:t>
            </a:r>
            <a:r>
              <a:rPr kumimoji="1" lang="ja-JP" altLang="en-US" sz="3200" b="1" dirty="0" smtClean="0"/>
              <a:t>ハイパースケール版</a:t>
            </a:r>
            <a:endParaRPr kumimoji="1" lang="ja-JP" altLang="en-US" sz="3200" b="1" dirty="0"/>
          </a:p>
        </p:txBody>
      </p:sp>
      <p:pic>
        <p:nvPicPr>
          <p:cNvPr id="198" name="図 197"/>
          <p:cNvPicPr>
            <a:picLocks noChangeAspect="1"/>
          </p:cNvPicPr>
          <p:nvPr/>
        </p:nvPicPr>
        <p:blipFill>
          <a:blip r:embed="rId2"/>
          <a:stretch>
            <a:fillRect/>
          </a:stretch>
        </p:blipFill>
        <p:spPr>
          <a:xfrm>
            <a:off x="4726777" y="5104464"/>
            <a:ext cx="723381" cy="766322"/>
          </a:xfrm>
          <a:prstGeom prst="rect">
            <a:avLst/>
          </a:prstGeom>
        </p:spPr>
      </p:pic>
      <p:pic>
        <p:nvPicPr>
          <p:cNvPr id="199" name="図 198"/>
          <p:cNvPicPr>
            <a:picLocks noChangeAspect="1"/>
          </p:cNvPicPr>
          <p:nvPr/>
        </p:nvPicPr>
        <p:blipFill>
          <a:blip r:embed="rId2"/>
          <a:stretch>
            <a:fillRect/>
          </a:stretch>
        </p:blipFill>
        <p:spPr>
          <a:xfrm>
            <a:off x="4720161" y="4597508"/>
            <a:ext cx="723381" cy="766322"/>
          </a:xfrm>
          <a:prstGeom prst="rect">
            <a:avLst/>
          </a:prstGeom>
        </p:spPr>
      </p:pic>
      <p:pic>
        <p:nvPicPr>
          <p:cNvPr id="200"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58733" y="483415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31347" y="4260800"/>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3" name="Group 4338"/>
          <p:cNvGrpSpPr>
            <a:grpSpLocks/>
          </p:cNvGrpSpPr>
          <p:nvPr/>
        </p:nvGrpSpPr>
        <p:grpSpPr bwMode="auto">
          <a:xfrm>
            <a:off x="4800559" y="4201500"/>
            <a:ext cx="633967" cy="306332"/>
            <a:chOff x="536" y="997"/>
            <a:chExt cx="492" cy="685"/>
          </a:xfrm>
        </p:grpSpPr>
        <p:sp>
          <p:nvSpPr>
            <p:cNvPr id="204" name="Rectangle 4339"/>
            <p:cNvSpPr>
              <a:spLocks noChangeArrowheads="1"/>
            </p:cNvSpPr>
            <p:nvPr/>
          </p:nvSpPr>
          <p:spPr bwMode="auto">
            <a:xfrm>
              <a:off x="539"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5" name="Rectangle 4340"/>
            <p:cNvSpPr>
              <a:spLocks noChangeArrowheads="1"/>
            </p:cNvSpPr>
            <p:nvPr/>
          </p:nvSpPr>
          <p:spPr bwMode="auto">
            <a:xfrm>
              <a:off x="539"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6" name="Rectangle 4341"/>
            <p:cNvSpPr>
              <a:spLocks noChangeArrowheads="1"/>
            </p:cNvSpPr>
            <p:nvPr/>
          </p:nvSpPr>
          <p:spPr bwMode="auto">
            <a:xfrm>
              <a:off x="539"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7" name="Rectangle 4342"/>
            <p:cNvSpPr>
              <a:spLocks noChangeArrowheads="1"/>
            </p:cNvSpPr>
            <p:nvPr/>
          </p:nvSpPr>
          <p:spPr bwMode="auto">
            <a:xfrm>
              <a:off x="580"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8" name="Rectangle 4343"/>
            <p:cNvSpPr>
              <a:spLocks noChangeArrowheads="1"/>
            </p:cNvSpPr>
            <p:nvPr/>
          </p:nvSpPr>
          <p:spPr bwMode="auto">
            <a:xfrm>
              <a:off x="539"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9" name="Line 4344"/>
            <p:cNvSpPr>
              <a:spLocks noChangeShapeType="1"/>
            </p:cNvSpPr>
            <p:nvPr/>
          </p:nvSpPr>
          <p:spPr bwMode="auto">
            <a:xfrm>
              <a:off x="539"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0" name="Rectangle 4345"/>
            <p:cNvSpPr>
              <a:spLocks noChangeArrowheads="1"/>
            </p:cNvSpPr>
            <p:nvPr/>
          </p:nvSpPr>
          <p:spPr bwMode="auto">
            <a:xfrm>
              <a:off x="58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1" name="Rectangle 4346"/>
            <p:cNvSpPr>
              <a:spLocks noChangeArrowheads="1"/>
            </p:cNvSpPr>
            <p:nvPr/>
          </p:nvSpPr>
          <p:spPr bwMode="auto">
            <a:xfrm>
              <a:off x="64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2" name="Rectangle 4347"/>
            <p:cNvSpPr>
              <a:spLocks noChangeArrowheads="1"/>
            </p:cNvSpPr>
            <p:nvPr/>
          </p:nvSpPr>
          <p:spPr bwMode="auto">
            <a:xfrm>
              <a:off x="708"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3" name="Freeform 4348"/>
            <p:cNvSpPr>
              <a:spLocks/>
            </p:cNvSpPr>
            <p:nvPr/>
          </p:nvSpPr>
          <p:spPr bwMode="auto">
            <a:xfrm>
              <a:off x="593" y="1156"/>
              <a:ext cx="41" cy="41"/>
            </a:xfrm>
            <a:custGeom>
              <a:avLst/>
              <a:gdLst>
                <a:gd name="T0" fmla="*/ 23 w 970"/>
                <a:gd name="T1" fmla="*/ 41 h 978"/>
                <a:gd name="T2" fmla="*/ 27 w 970"/>
                <a:gd name="T3" fmla="*/ 40 h 978"/>
                <a:gd name="T4" fmla="*/ 30 w 970"/>
                <a:gd name="T5" fmla="*/ 38 h 978"/>
                <a:gd name="T6" fmla="*/ 34 w 970"/>
                <a:gd name="T7" fmla="*/ 36 h 978"/>
                <a:gd name="T8" fmla="*/ 36 w 970"/>
                <a:gd name="T9" fmla="*/ 33 h 978"/>
                <a:gd name="T10" fmla="*/ 39 w 970"/>
                <a:gd name="T11" fmla="*/ 30 h 978"/>
                <a:gd name="T12" fmla="*/ 40 w 970"/>
                <a:gd name="T13" fmla="*/ 27 h 978"/>
                <a:gd name="T14" fmla="*/ 41 w 970"/>
                <a:gd name="T15" fmla="*/ 23 h 978"/>
                <a:gd name="T16" fmla="*/ 41 w 970"/>
                <a:gd name="T17" fmla="*/ 18 h 978"/>
                <a:gd name="T18" fmla="*/ 40 w 970"/>
                <a:gd name="T19" fmla="*/ 14 h 978"/>
                <a:gd name="T20" fmla="*/ 39 w 970"/>
                <a:gd name="T21" fmla="*/ 11 h 978"/>
                <a:gd name="T22" fmla="*/ 36 w 970"/>
                <a:gd name="T23" fmla="*/ 7 h 978"/>
                <a:gd name="T24" fmla="*/ 34 w 970"/>
                <a:gd name="T25" fmla="*/ 5 h 978"/>
                <a:gd name="T26" fmla="*/ 30 w 970"/>
                <a:gd name="T27" fmla="*/ 2 h 978"/>
                <a:gd name="T28" fmla="*/ 27 w 970"/>
                <a:gd name="T29" fmla="*/ 1 h 978"/>
                <a:gd name="T30" fmla="*/ 23 w 970"/>
                <a:gd name="T31" fmla="*/ 0 h 978"/>
                <a:gd name="T32" fmla="*/ 18 w 970"/>
                <a:gd name="T33" fmla="*/ 0 h 978"/>
                <a:gd name="T34" fmla="*/ 14 w 970"/>
                <a:gd name="T35" fmla="*/ 1 h 978"/>
                <a:gd name="T36" fmla="*/ 11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1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5" y="978"/>
                  </a:moveTo>
                  <a:lnTo>
                    <a:pt x="534" y="975"/>
                  </a:lnTo>
                  <a:lnTo>
                    <a:pt x="583" y="967"/>
                  </a:lnTo>
                  <a:lnTo>
                    <a:pt x="629" y="955"/>
                  </a:lnTo>
                  <a:lnTo>
                    <a:pt x="674" y="939"/>
                  </a:lnTo>
                  <a:lnTo>
                    <a:pt x="716" y="918"/>
                  </a:lnTo>
                  <a:lnTo>
                    <a:pt x="756" y="894"/>
                  </a:lnTo>
                  <a:lnTo>
                    <a:pt x="793" y="866"/>
                  </a:lnTo>
                  <a:lnTo>
                    <a:pt x="828" y="834"/>
                  </a:lnTo>
                  <a:lnTo>
                    <a:pt x="859" y="799"/>
                  </a:lnTo>
                  <a:lnTo>
                    <a:pt x="887" y="762"/>
                  </a:lnTo>
                  <a:lnTo>
                    <a:pt x="911" y="721"/>
                  </a:lnTo>
                  <a:lnTo>
                    <a:pt x="932" y="679"/>
                  </a:lnTo>
                  <a:lnTo>
                    <a:pt x="948" y="634"/>
                  </a:lnTo>
                  <a:lnTo>
                    <a:pt x="960" y="587"/>
                  </a:lnTo>
                  <a:lnTo>
                    <a:pt x="967" y="538"/>
                  </a:lnTo>
                  <a:lnTo>
                    <a:pt x="970" y="488"/>
                  </a:lnTo>
                  <a:lnTo>
                    <a:pt x="967" y="438"/>
                  </a:lnTo>
                  <a:lnTo>
                    <a:pt x="960" y="390"/>
                  </a:lnTo>
                  <a:lnTo>
                    <a:pt x="948" y="343"/>
                  </a:lnTo>
                  <a:lnTo>
                    <a:pt x="932" y="298"/>
                  </a:lnTo>
                  <a:lnTo>
                    <a:pt x="911" y="256"/>
                  </a:lnTo>
                  <a:lnTo>
                    <a:pt x="887" y="215"/>
                  </a:lnTo>
                  <a:lnTo>
                    <a:pt x="859" y="178"/>
                  </a:lnTo>
                  <a:lnTo>
                    <a:pt x="828" y="143"/>
                  </a:lnTo>
                  <a:lnTo>
                    <a:pt x="793" y="111"/>
                  </a:lnTo>
                  <a:lnTo>
                    <a:pt x="756" y="83"/>
                  </a:lnTo>
                  <a:lnTo>
                    <a:pt x="716" y="59"/>
                  </a:lnTo>
                  <a:lnTo>
                    <a:pt x="674" y="39"/>
                  </a:lnTo>
                  <a:lnTo>
                    <a:pt x="629" y="22"/>
                  </a:lnTo>
                  <a:lnTo>
                    <a:pt x="583" y="9"/>
                  </a:lnTo>
                  <a:lnTo>
                    <a:pt x="534" y="2"/>
                  </a:lnTo>
                  <a:lnTo>
                    <a:pt x="485" y="0"/>
                  </a:lnTo>
                  <a:lnTo>
                    <a:pt x="435" y="2"/>
                  </a:lnTo>
                  <a:lnTo>
                    <a:pt x="387" y="9"/>
                  </a:lnTo>
                  <a:lnTo>
                    <a:pt x="341" y="22"/>
                  </a:lnTo>
                  <a:lnTo>
                    <a:pt x="296" y="39"/>
                  </a:lnTo>
                  <a:lnTo>
                    <a:pt x="254" y="59"/>
                  </a:lnTo>
                  <a:lnTo>
                    <a:pt x="213" y="83"/>
                  </a:lnTo>
                  <a:lnTo>
                    <a:pt x="176" y="111"/>
                  </a:lnTo>
                  <a:lnTo>
                    <a:pt x="141"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1" y="834"/>
                  </a:lnTo>
                  <a:lnTo>
                    <a:pt x="176" y="866"/>
                  </a:lnTo>
                  <a:lnTo>
                    <a:pt x="213"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4" name="Freeform 4349"/>
            <p:cNvSpPr>
              <a:spLocks/>
            </p:cNvSpPr>
            <p:nvPr/>
          </p:nvSpPr>
          <p:spPr bwMode="auto">
            <a:xfrm>
              <a:off x="688" y="1156"/>
              <a:ext cx="40" cy="41"/>
            </a:xfrm>
            <a:custGeom>
              <a:avLst/>
              <a:gdLst>
                <a:gd name="T0" fmla="*/ 22 w 971"/>
                <a:gd name="T1" fmla="*/ 41 h 978"/>
                <a:gd name="T2" fmla="*/ 26 w 971"/>
                <a:gd name="T3" fmla="*/ 40 h 978"/>
                <a:gd name="T4" fmla="*/ 29 w 971"/>
                <a:gd name="T5" fmla="*/ 38 h 978"/>
                <a:gd name="T6" fmla="*/ 33 w 971"/>
                <a:gd name="T7" fmla="*/ 36 h 978"/>
                <a:gd name="T8" fmla="*/ 35 w 971"/>
                <a:gd name="T9" fmla="*/ 33 h 978"/>
                <a:gd name="T10" fmla="*/ 38 w 971"/>
                <a:gd name="T11" fmla="*/ 30 h 978"/>
                <a:gd name="T12" fmla="*/ 39 w 971"/>
                <a:gd name="T13" fmla="*/ 27 h 978"/>
                <a:gd name="T14" fmla="*/ 40 w 971"/>
                <a:gd name="T15" fmla="*/ 23 h 978"/>
                <a:gd name="T16" fmla="*/ 40 w 971"/>
                <a:gd name="T17" fmla="*/ 18 h 978"/>
                <a:gd name="T18" fmla="*/ 39 w 971"/>
                <a:gd name="T19" fmla="*/ 14 h 978"/>
                <a:gd name="T20" fmla="*/ 38 w 971"/>
                <a:gd name="T21" fmla="*/ 11 h 978"/>
                <a:gd name="T22" fmla="*/ 35 w 971"/>
                <a:gd name="T23" fmla="*/ 7 h 978"/>
                <a:gd name="T24" fmla="*/ 33 w 971"/>
                <a:gd name="T25" fmla="*/ 5 h 978"/>
                <a:gd name="T26" fmla="*/ 29 w 971"/>
                <a:gd name="T27" fmla="*/ 2 h 978"/>
                <a:gd name="T28" fmla="*/ 26 w 971"/>
                <a:gd name="T29" fmla="*/ 1 h 978"/>
                <a:gd name="T30" fmla="*/ 22 w 971"/>
                <a:gd name="T31" fmla="*/ 0 h 978"/>
                <a:gd name="T32" fmla="*/ 18 w 971"/>
                <a:gd name="T33" fmla="*/ 0 h 978"/>
                <a:gd name="T34" fmla="*/ 14 w 971"/>
                <a:gd name="T35" fmla="*/ 1 h 978"/>
                <a:gd name="T36" fmla="*/ 10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0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6" y="978"/>
                  </a:moveTo>
                  <a:lnTo>
                    <a:pt x="535" y="975"/>
                  </a:lnTo>
                  <a:lnTo>
                    <a:pt x="583" y="967"/>
                  </a:lnTo>
                  <a:lnTo>
                    <a:pt x="629" y="955"/>
                  </a:lnTo>
                  <a:lnTo>
                    <a:pt x="674" y="939"/>
                  </a:lnTo>
                  <a:lnTo>
                    <a:pt x="716" y="918"/>
                  </a:lnTo>
                  <a:lnTo>
                    <a:pt x="756" y="894"/>
                  </a:lnTo>
                  <a:lnTo>
                    <a:pt x="794" y="866"/>
                  </a:lnTo>
                  <a:lnTo>
                    <a:pt x="828" y="834"/>
                  </a:lnTo>
                  <a:lnTo>
                    <a:pt x="859" y="799"/>
                  </a:lnTo>
                  <a:lnTo>
                    <a:pt x="887"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7" y="215"/>
                  </a:lnTo>
                  <a:lnTo>
                    <a:pt x="859" y="178"/>
                  </a:lnTo>
                  <a:lnTo>
                    <a:pt x="828" y="143"/>
                  </a:lnTo>
                  <a:lnTo>
                    <a:pt x="794" y="111"/>
                  </a:lnTo>
                  <a:lnTo>
                    <a:pt x="756" y="83"/>
                  </a:lnTo>
                  <a:lnTo>
                    <a:pt x="716" y="59"/>
                  </a:lnTo>
                  <a:lnTo>
                    <a:pt x="674" y="39"/>
                  </a:lnTo>
                  <a:lnTo>
                    <a:pt x="629" y="22"/>
                  </a:lnTo>
                  <a:lnTo>
                    <a:pt x="583" y="9"/>
                  </a:lnTo>
                  <a:lnTo>
                    <a:pt x="535" y="2"/>
                  </a:lnTo>
                  <a:lnTo>
                    <a:pt x="486" y="0"/>
                  </a:lnTo>
                  <a:lnTo>
                    <a:pt x="436" y="2"/>
                  </a:lnTo>
                  <a:lnTo>
                    <a:pt x="387" y="9"/>
                  </a:lnTo>
                  <a:lnTo>
                    <a:pt x="340" y="22"/>
                  </a:lnTo>
                  <a:lnTo>
                    <a:pt x="296" y="39"/>
                  </a:lnTo>
                  <a:lnTo>
                    <a:pt x="253" y="59"/>
                  </a:lnTo>
                  <a:lnTo>
                    <a:pt x="213" y="83"/>
                  </a:lnTo>
                  <a:lnTo>
                    <a:pt x="176" y="111"/>
                  </a:lnTo>
                  <a:lnTo>
                    <a:pt x="142"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2" y="834"/>
                  </a:lnTo>
                  <a:lnTo>
                    <a:pt x="176" y="866"/>
                  </a:lnTo>
                  <a:lnTo>
                    <a:pt x="213" y="894"/>
                  </a:lnTo>
                  <a:lnTo>
                    <a:pt x="253" y="918"/>
                  </a:lnTo>
                  <a:lnTo>
                    <a:pt x="296" y="939"/>
                  </a:lnTo>
                  <a:lnTo>
                    <a:pt x="340" y="955"/>
                  </a:lnTo>
                  <a:lnTo>
                    <a:pt x="387" y="967"/>
                  </a:lnTo>
                  <a:lnTo>
                    <a:pt x="436" y="975"/>
                  </a:lnTo>
                  <a:lnTo>
                    <a:pt x="486"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5" name="Rectangle 4350"/>
            <p:cNvSpPr>
              <a:spLocks noChangeArrowheads="1"/>
            </p:cNvSpPr>
            <p:nvPr/>
          </p:nvSpPr>
          <p:spPr bwMode="auto">
            <a:xfrm>
              <a:off x="782"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6" name="Rectangle 4351"/>
            <p:cNvSpPr>
              <a:spLocks noChangeArrowheads="1"/>
            </p:cNvSpPr>
            <p:nvPr/>
          </p:nvSpPr>
          <p:spPr bwMode="auto">
            <a:xfrm>
              <a:off x="782"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7" name="Rectangle 4352"/>
            <p:cNvSpPr>
              <a:spLocks noChangeArrowheads="1"/>
            </p:cNvSpPr>
            <p:nvPr/>
          </p:nvSpPr>
          <p:spPr bwMode="auto">
            <a:xfrm>
              <a:off x="782"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8" name="Rectangle 4353"/>
            <p:cNvSpPr>
              <a:spLocks noChangeArrowheads="1"/>
            </p:cNvSpPr>
            <p:nvPr/>
          </p:nvSpPr>
          <p:spPr bwMode="auto">
            <a:xfrm>
              <a:off x="822"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9" name="Rectangle 4354"/>
            <p:cNvSpPr>
              <a:spLocks noChangeArrowheads="1"/>
            </p:cNvSpPr>
            <p:nvPr/>
          </p:nvSpPr>
          <p:spPr bwMode="auto">
            <a:xfrm>
              <a:off x="782"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0" name="Line 4355"/>
            <p:cNvSpPr>
              <a:spLocks noChangeShapeType="1"/>
            </p:cNvSpPr>
            <p:nvPr/>
          </p:nvSpPr>
          <p:spPr bwMode="auto">
            <a:xfrm>
              <a:off x="782"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1" name="Rectangle 4356"/>
            <p:cNvSpPr>
              <a:spLocks noChangeArrowheads="1"/>
            </p:cNvSpPr>
            <p:nvPr/>
          </p:nvSpPr>
          <p:spPr bwMode="auto">
            <a:xfrm>
              <a:off x="829"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2" name="Rectangle 4357"/>
            <p:cNvSpPr>
              <a:spLocks noChangeArrowheads="1"/>
            </p:cNvSpPr>
            <p:nvPr/>
          </p:nvSpPr>
          <p:spPr bwMode="auto">
            <a:xfrm>
              <a:off x="89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3" name="Rectangle 4358"/>
            <p:cNvSpPr>
              <a:spLocks noChangeArrowheads="1"/>
            </p:cNvSpPr>
            <p:nvPr/>
          </p:nvSpPr>
          <p:spPr bwMode="auto">
            <a:xfrm>
              <a:off x="95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4" name="Freeform 4359"/>
            <p:cNvSpPr>
              <a:spLocks/>
            </p:cNvSpPr>
            <p:nvPr/>
          </p:nvSpPr>
          <p:spPr bwMode="auto">
            <a:xfrm>
              <a:off x="836" y="1156"/>
              <a:ext cx="40" cy="41"/>
            </a:xfrm>
            <a:custGeom>
              <a:avLst/>
              <a:gdLst>
                <a:gd name="T0" fmla="*/ 22 w 970"/>
                <a:gd name="T1" fmla="*/ 41 h 978"/>
                <a:gd name="T2" fmla="*/ 26 w 970"/>
                <a:gd name="T3" fmla="*/ 40 h 978"/>
                <a:gd name="T4" fmla="*/ 30 w 970"/>
                <a:gd name="T5" fmla="*/ 38 h 978"/>
                <a:gd name="T6" fmla="*/ 33 w 970"/>
                <a:gd name="T7" fmla="*/ 36 h 978"/>
                <a:gd name="T8" fmla="*/ 35 w 970"/>
                <a:gd name="T9" fmla="*/ 33 h 978"/>
                <a:gd name="T10" fmla="*/ 38 w 970"/>
                <a:gd name="T11" fmla="*/ 30 h 978"/>
                <a:gd name="T12" fmla="*/ 39 w 970"/>
                <a:gd name="T13" fmla="*/ 27 h 978"/>
                <a:gd name="T14" fmla="*/ 40 w 970"/>
                <a:gd name="T15" fmla="*/ 23 h 978"/>
                <a:gd name="T16" fmla="*/ 40 w 970"/>
                <a:gd name="T17" fmla="*/ 18 h 978"/>
                <a:gd name="T18" fmla="*/ 39 w 970"/>
                <a:gd name="T19" fmla="*/ 14 h 978"/>
                <a:gd name="T20" fmla="*/ 38 w 970"/>
                <a:gd name="T21" fmla="*/ 11 h 978"/>
                <a:gd name="T22" fmla="*/ 35 w 970"/>
                <a:gd name="T23" fmla="*/ 7 h 978"/>
                <a:gd name="T24" fmla="*/ 33 w 970"/>
                <a:gd name="T25" fmla="*/ 5 h 978"/>
                <a:gd name="T26" fmla="*/ 30 w 970"/>
                <a:gd name="T27" fmla="*/ 2 h 978"/>
                <a:gd name="T28" fmla="*/ 26 w 970"/>
                <a:gd name="T29" fmla="*/ 1 h 978"/>
                <a:gd name="T30" fmla="*/ 22 w 970"/>
                <a:gd name="T31" fmla="*/ 0 h 978"/>
                <a:gd name="T32" fmla="*/ 18 w 970"/>
                <a:gd name="T33" fmla="*/ 0 h 978"/>
                <a:gd name="T34" fmla="*/ 14 w 970"/>
                <a:gd name="T35" fmla="*/ 1 h 978"/>
                <a:gd name="T36" fmla="*/ 10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0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4" y="978"/>
                  </a:moveTo>
                  <a:lnTo>
                    <a:pt x="533" y="975"/>
                  </a:lnTo>
                  <a:lnTo>
                    <a:pt x="582" y="967"/>
                  </a:lnTo>
                  <a:lnTo>
                    <a:pt x="629" y="955"/>
                  </a:lnTo>
                  <a:lnTo>
                    <a:pt x="673" y="939"/>
                  </a:lnTo>
                  <a:lnTo>
                    <a:pt x="716" y="918"/>
                  </a:lnTo>
                  <a:lnTo>
                    <a:pt x="756" y="894"/>
                  </a:lnTo>
                  <a:lnTo>
                    <a:pt x="793" y="866"/>
                  </a:lnTo>
                  <a:lnTo>
                    <a:pt x="828" y="834"/>
                  </a:lnTo>
                  <a:lnTo>
                    <a:pt x="859" y="799"/>
                  </a:lnTo>
                  <a:lnTo>
                    <a:pt x="887" y="762"/>
                  </a:lnTo>
                  <a:lnTo>
                    <a:pt x="911" y="721"/>
                  </a:lnTo>
                  <a:lnTo>
                    <a:pt x="931" y="679"/>
                  </a:lnTo>
                  <a:lnTo>
                    <a:pt x="948" y="634"/>
                  </a:lnTo>
                  <a:lnTo>
                    <a:pt x="960" y="587"/>
                  </a:lnTo>
                  <a:lnTo>
                    <a:pt x="967" y="538"/>
                  </a:lnTo>
                  <a:lnTo>
                    <a:pt x="970" y="488"/>
                  </a:lnTo>
                  <a:lnTo>
                    <a:pt x="967" y="438"/>
                  </a:lnTo>
                  <a:lnTo>
                    <a:pt x="960" y="390"/>
                  </a:lnTo>
                  <a:lnTo>
                    <a:pt x="948" y="343"/>
                  </a:lnTo>
                  <a:lnTo>
                    <a:pt x="931" y="298"/>
                  </a:lnTo>
                  <a:lnTo>
                    <a:pt x="911" y="256"/>
                  </a:lnTo>
                  <a:lnTo>
                    <a:pt x="887" y="215"/>
                  </a:lnTo>
                  <a:lnTo>
                    <a:pt x="859" y="178"/>
                  </a:lnTo>
                  <a:lnTo>
                    <a:pt x="828" y="143"/>
                  </a:lnTo>
                  <a:lnTo>
                    <a:pt x="793" y="111"/>
                  </a:lnTo>
                  <a:lnTo>
                    <a:pt x="756" y="83"/>
                  </a:lnTo>
                  <a:lnTo>
                    <a:pt x="716" y="59"/>
                  </a:lnTo>
                  <a:lnTo>
                    <a:pt x="673" y="39"/>
                  </a:lnTo>
                  <a:lnTo>
                    <a:pt x="629" y="22"/>
                  </a:lnTo>
                  <a:lnTo>
                    <a:pt x="582" y="9"/>
                  </a:lnTo>
                  <a:lnTo>
                    <a:pt x="533" y="2"/>
                  </a:lnTo>
                  <a:lnTo>
                    <a:pt x="484" y="0"/>
                  </a:lnTo>
                  <a:lnTo>
                    <a:pt x="434" y="2"/>
                  </a:lnTo>
                  <a:lnTo>
                    <a:pt x="386" y="9"/>
                  </a:lnTo>
                  <a:lnTo>
                    <a:pt x="339" y="22"/>
                  </a:lnTo>
                  <a:lnTo>
                    <a:pt x="295" y="39"/>
                  </a:lnTo>
                  <a:lnTo>
                    <a:pt x="252" y="59"/>
                  </a:lnTo>
                  <a:lnTo>
                    <a:pt x="213" y="83"/>
                  </a:lnTo>
                  <a:lnTo>
                    <a:pt x="175" y="111"/>
                  </a:lnTo>
                  <a:lnTo>
                    <a:pt x="141" y="143"/>
                  </a:lnTo>
                  <a:lnTo>
                    <a:pt x="110" y="178"/>
                  </a:lnTo>
                  <a:lnTo>
                    <a:pt x="82" y="215"/>
                  </a:lnTo>
                  <a:lnTo>
                    <a:pt x="58" y="256"/>
                  </a:lnTo>
                  <a:lnTo>
                    <a:pt x="37" y="298"/>
                  </a:lnTo>
                  <a:lnTo>
                    <a:pt x="21" y="343"/>
                  </a:lnTo>
                  <a:lnTo>
                    <a:pt x="9" y="390"/>
                  </a:lnTo>
                  <a:lnTo>
                    <a:pt x="2" y="438"/>
                  </a:lnTo>
                  <a:lnTo>
                    <a:pt x="0" y="488"/>
                  </a:lnTo>
                  <a:lnTo>
                    <a:pt x="2" y="538"/>
                  </a:lnTo>
                  <a:lnTo>
                    <a:pt x="9" y="587"/>
                  </a:lnTo>
                  <a:lnTo>
                    <a:pt x="21" y="634"/>
                  </a:lnTo>
                  <a:lnTo>
                    <a:pt x="37" y="679"/>
                  </a:lnTo>
                  <a:lnTo>
                    <a:pt x="58" y="721"/>
                  </a:lnTo>
                  <a:lnTo>
                    <a:pt x="82" y="762"/>
                  </a:lnTo>
                  <a:lnTo>
                    <a:pt x="110" y="799"/>
                  </a:lnTo>
                  <a:lnTo>
                    <a:pt x="141" y="834"/>
                  </a:lnTo>
                  <a:lnTo>
                    <a:pt x="175" y="866"/>
                  </a:lnTo>
                  <a:lnTo>
                    <a:pt x="213" y="894"/>
                  </a:lnTo>
                  <a:lnTo>
                    <a:pt x="252" y="918"/>
                  </a:lnTo>
                  <a:lnTo>
                    <a:pt x="295" y="939"/>
                  </a:lnTo>
                  <a:lnTo>
                    <a:pt x="339" y="955"/>
                  </a:lnTo>
                  <a:lnTo>
                    <a:pt x="386" y="967"/>
                  </a:lnTo>
                  <a:lnTo>
                    <a:pt x="434" y="975"/>
                  </a:lnTo>
                  <a:lnTo>
                    <a:pt x="484"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5" name="Freeform 4360"/>
            <p:cNvSpPr>
              <a:spLocks/>
            </p:cNvSpPr>
            <p:nvPr/>
          </p:nvSpPr>
          <p:spPr bwMode="auto">
            <a:xfrm>
              <a:off x="930" y="1156"/>
              <a:ext cx="41" cy="41"/>
            </a:xfrm>
            <a:custGeom>
              <a:avLst/>
              <a:gdLst>
                <a:gd name="T0" fmla="*/ 23 w 971"/>
                <a:gd name="T1" fmla="*/ 41 h 978"/>
                <a:gd name="T2" fmla="*/ 27 w 971"/>
                <a:gd name="T3" fmla="*/ 40 h 978"/>
                <a:gd name="T4" fmla="*/ 30 w 971"/>
                <a:gd name="T5" fmla="*/ 38 h 978"/>
                <a:gd name="T6" fmla="*/ 34 w 971"/>
                <a:gd name="T7" fmla="*/ 36 h 978"/>
                <a:gd name="T8" fmla="*/ 36 w 971"/>
                <a:gd name="T9" fmla="*/ 33 h 978"/>
                <a:gd name="T10" fmla="*/ 39 w 971"/>
                <a:gd name="T11" fmla="*/ 30 h 978"/>
                <a:gd name="T12" fmla="*/ 40 w 971"/>
                <a:gd name="T13" fmla="*/ 27 h 978"/>
                <a:gd name="T14" fmla="*/ 41 w 971"/>
                <a:gd name="T15" fmla="*/ 23 h 978"/>
                <a:gd name="T16" fmla="*/ 41 w 971"/>
                <a:gd name="T17" fmla="*/ 18 h 978"/>
                <a:gd name="T18" fmla="*/ 40 w 971"/>
                <a:gd name="T19" fmla="*/ 14 h 978"/>
                <a:gd name="T20" fmla="*/ 39 w 971"/>
                <a:gd name="T21" fmla="*/ 11 h 978"/>
                <a:gd name="T22" fmla="*/ 36 w 971"/>
                <a:gd name="T23" fmla="*/ 7 h 978"/>
                <a:gd name="T24" fmla="*/ 34 w 971"/>
                <a:gd name="T25" fmla="*/ 5 h 978"/>
                <a:gd name="T26" fmla="*/ 30 w 971"/>
                <a:gd name="T27" fmla="*/ 2 h 978"/>
                <a:gd name="T28" fmla="*/ 27 w 971"/>
                <a:gd name="T29" fmla="*/ 1 h 978"/>
                <a:gd name="T30" fmla="*/ 23 w 971"/>
                <a:gd name="T31" fmla="*/ 0 h 978"/>
                <a:gd name="T32" fmla="*/ 18 w 971"/>
                <a:gd name="T33" fmla="*/ 0 h 978"/>
                <a:gd name="T34" fmla="*/ 14 w 971"/>
                <a:gd name="T35" fmla="*/ 1 h 978"/>
                <a:gd name="T36" fmla="*/ 11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1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5" y="978"/>
                  </a:moveTo>
                  <a:lnTo>
                    <a:pt x="534" y="975"/>
                  </a:lnTo>
                  <a:lnTo>
                    <a:pt x="582" y="967"/>
                  </a:lnTo>
                  <a:lnTo>
                    <a:pt x="629" y="955"/>
                  </a:lnTo>
                  <a:lnTo>
                    <a:pt x="673" y="939"/>
                  </a:lnTo>
                  <a:lnTo>
                    <a:pt x="716" y="918"/>
                  </a:lnTo>
                  <a:lnTo>
                    <a:pt x="757" y="894"/>
                  </a:lnTo>
                  <a:lnTo>
                    <a:pt x="794" y="866"/>
                  </a:lnTo>
                  <a:lnTo>
                    <a:pt x="829" y="834"/>
                  </a:lnTo>
                  <a:lnTo>
                    <a:pt x="860" y="799"/>
                  </a:lnTo>
                  <a:lnTo>
                    <a:pt x="888"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8" y="215"/>
                  </a:lnTo>
                  <a:lnTo>
                    <a:pt x="860" y="178"/>
                  </a:lnTo>
                  <a:lnTo>
                    <a:pt x="829" y="143"/>
                  </a:lnTo>
                  <a:lnTo>
                    <a:pt x="794" y="111"/>
                  </a:lnTo>
                  <a:lnTo>
                    <a:pt x="757" y="83"/>
                  </a:lnTo>
                  <a:lnTo>
                    <a:pt x="716" y="59"/>
                  </a:lnTo>
                  <a:lnTo>
                    <a:pt x="673" y="39"/>
                  </a:lnTo>
                  <a:lnTo>
                    <a:pt x="629" y="22"/>
                  </a:lnTo>
                  <a:lnTo>
                    <a:pt x="582" y="9"/>
                  </a:lnTo>
                  <a:lnTo>
                    <a:pt x="534" y="2"/>
                  </a:lnTo>
                  <a:lnTo>
                    <a:pt x="485" y="0"/>
                  </a:lnTo>
                  <a:lnTo>
                    <a:pt x="435" y="2"/>
                  </a:lnTo>
                  <a:lnTo>
                    <a:pt x="387" y="9"/>
                  </a:lnTo>
                  <a:lnTo>
                    <a:pt x="341" y="22"/>
                  </a:lnTo>
                  <a:lnTo>
                    <a:pt x="296" y="39"/>
                  </a:lnTo>
                  <a:lnTo>
                    <a:pt x="254" y="59"/>
                  </a:lnTo>
                  <a:lnTo>
                    <a:pt x="214" y="83"/>
                  </a:lnTo>
                  <a:lnTo>
                    <a:pt x="176" y="111"/>
                  </a:lnTo>
                  <a:lnTo>
                    <a:pt x="142" y="143"/>
                  </a:lnTo>
                  <a:lnTo>
                    <a:pt x="111" y="178"/>
                  </a:lnTo>
                  <a:lnTo>
                    <a:pt x="83"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3" y="762"/>
                  </a:lnTo>
                  <a:lnTo>
                    <a:pt x="111" y="799"/>
                  </a:lnTo>
                  <a:lnTo>
                    <a:pt x="142" y="834"/>
                  </a:lnTo>
                  <a:lnTo>
                    <a:pt x="176" y="866"/>
                  </a:lnTo>
                  <a:lnTo>
                    <a:pt x="214"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6" name="Freeform 4361"/>
            <p:cNvSpPr>
              <a:spLocks/>
            </p:cNvSpPr>
            <p:nvPr/>
          </p:nvSpPr>
          <p:spPr bwMode="auto">
            <a:xfrm>
              <a:off x="782" y="1000"/>
              <a:ext cx="1" cy="679"/>
            </a:xfrm>
            <a:custGeom>
              <a:avLst/>
              <a:gdLst>
                <a:gd name="T0" fmla="*/ 0 w 1"/>
                <a:gd name="T1" fmla="*/ 0 h 16290"/>
                <a:gd name="T2" fmla="*/ 0 w 1"/>
                <a:gd name="T3" fmla="*/ 679 h 16290"/>
                <a:gd name="T4" fmla="*/ 0 w 1"/>
                <a:gd name="T5" fmla="*/ 0 h 16290"/>
                <a:gd name="T6" fmla="*/ 0 60000 65536"/>
                <a:gd name="T7" fmla="*/ 0 60000 65536"/>
                <a:gd name="T8" fmla="*/ 0 60000 65536"/>
              </a:gdLst>
              <a:ahLst/>
              <a:cxnLst>
                <a:cxn ang="T6">
                  <a:pos x="T0" y="T1"/>
                </a:cxn>
                <a:cxn ang="T7">
                  <a:pos x="T2" y="T3"/>
                </a:cxn>
                <a:cxn ang="T8">
                  <a:pos x="T4" y="T5"/>
                </a:cxn>
              </a:cxnLst>
              <a:rect l="0" t="0" r="r" b="b"/>
              <a:pathLst>
                <a:path w="1" h="16290">
                  <a:moveTo>
                    <a:pt x="0" y="0"/>
                  </a:moveTo>
                  <a:lnTo>
                    <a:pt x="0" y="16290"/>
                  </a:lnTo>
                  <a:lnTo>
                    <a:pt x="0" y="0"/>
                  </a:lnTo>
                  <a:close/>
                </a:path>
              </a:pathLst>
            </a:custGeom>
            <a:solidFill>
              <a:srgbClr val="E6E6DF"/>
            </a:solidFill>
            <a:ln w="6350">
              <a:solidFill>
                <a:srgbClr val="80807C"/>
              </a:solidFill>
              <a:prstDash val="solid"/>
              <a:round/>
              <a:headEnd/>
              <a:tailEnd/>
            </a:ln>
          </p:spPr>
          <p:txBody>
            <a:bodyPr/>
            <a:lstStyle/>
            <a:p>
              <a:endParaRPr lang="ja-JP" altLang="en-US"/>
            </a:p>
          </p:txBody>
        </p:sp>
        <p:sp>
          <p:nvSpPr>
            <p:cNvPr id="227" name="Freeform 4362"/>
            <p:cNvSpPr>
              <a:spLocks noEditPoints="1"/>
            </p:cNvSpPr>
            <p:nvPr/>
          </p:nvSpPr>
          <p:spPr bwMode="auto">
            <a:xfrm>
              <a:off x="536" y="997"/>
              <a:ext cx="492" cy="685"/>
            </a:xfrm>
            <a:custGeom>
              <a:avLst/>
              <a:gdLst>
                <a:gd name="T0" fmla="*/ 4 w 11815"/>
                <a:gd name="T1" fmla="*/ 0 h 16460"/>
                <a:gd name="T2" fmla="*/ 3 w 11815"/>
                <a:gd name="T3" fmla="*/ 0 h 16460"/>
                <a:gd name="T4" fmla="*/ 2 w 11815"/>
                <a:gd name="T5" fmla="*/ 0 h 16460"/>
                <a:gd name="T6" fmla="*/ 2 w 11815"/>
                <a:gd name="T7" fmla="*/ 1 h 16460"/>
                <a:gd name="T8" fmla="*/ 1 w 11815"/>
                <a:gd name="T9" fmla="*/ 1 h 16460"/>
                <a:gd name="T10" fmla="*/ 1 w 11815"/>
                <a:gd name="T11" fmla="*/ 2 h 16460"/>
                <a:gd name="T12" fmla="*/ 0 w 11815"/>
                <a:gd name="T13" fmla="*/ 2 h 16460"/>
                <a:gd name="T14" fmla="*/ 0 w 11815"/>
                <a:gd name="T15" fmla="*/ 3 h 16460"/>
                <a:gd name="T16" fmla="*/ 0 w 11815"/>
                <a:gd name="T17" fmla="*/ 4 h 16460"/>
                <a:gd name="T18" fmla="*/ 0 w 11815"/>
                <a:gd name="T19" fmla="*/ 682 h 16460"/>
                <a:gd name="T20" fmla="*/ 0 w 11815"/>
                <a:gd name="T21" fmla="*/ 683 h 16460"/>
                <a:gd name="T22" fmla="*/ 0 w 11815"/>
                <a:gd name="T23" fmla="*/ 683 h 16460"/>
                <a:gd name="T24" fmla="*/ 1 w 11815"/>
                <a:gd name="T25" fmla="*/ 684 h 16460"/>
                <a:gd name="T26" fmla="*/ 1 w 11815"/>
                <a:gd name="T27" fmla="*/ 684 h 16460"/>
                <a:gd name="T28" fmla="*/ 2 w 11815"/>
                <a:gd name="T29" fmla="*/ 685 h 16460"/>
                <a:gd name="T30" fmla="*/ 3 w 11815"/>
                <a:gd name="T31" fmla="*/ 685 h 16460"/>
                <a:gd name="T32" fmla="*/ 3 w 11815"/>
                <a:gd name="T33" fmla="*/ 685 h 16460"/>
                <a:gd name="T34" fmla="*/ 488 w 11815"/>
                <a:gd name="T35" fmla="*/ 685 h 16460"/>
                <a:gd name="T36" fmla="*/ 489 w 11815"/>
                <a:gd name="T37" fmla="*/ 685 h 16460"/>
                <a:gd name="T38" fmla="*/ 490 w 11815"/>
                <a:gd name="T39" fmla="*/ 685 h 16460"/>
                <a:gd name="T40" fmla="*/ 490 w 11815"/>
                <a:gd name="T41" fmla="*/ 684 h 16460"/>
                <a:gd name="T42" fmla="*/ 491 w 11815"/>
                <a:gd name="T43" fmla="*/ 684 h 16460"/>
                <a:gd name="T44" fmla="*/ 491 w 11815"/>
                <a:gd name="T45" fmla="*/ 683 h 16460"/>
                <a:gd name="T46" fmla="*/ 492 w 11815"/>
                <a:gd name="T47" fmla="*/ 683 h 16460"/>
                <a:gd name="T48" fmla="*/ 492 w 11815"/>
                <a:gd name="T49" fmla="*/ 682 h 16460"/>
                <a:gd name="T50" fmla="*/ 492 w 11815"/>
                <a:gd name="T51" fmla="*/ 681 h 16460"/>
                <a:gd name="T52" fmla="*/ 492 w 11815"/>
                <a:gd name="T53" fmla="*/ 3 h 16460"/>
                <a:gd name="T54" fmla="*/ 492 w 11815"/>
                <a:gd name="T55" fmla="*/ 2 h 16460"/>
                <a:gd name="T56" fmla="*/ 492 w 11815"/>
                <a:gd name="T57" fmla="*/ 2 h 16460"/>
                <a:gd name="T58" fmla="*/ 491 w 11815"/>
                <a:gd name="T59" fmla="*/ 1 h 16460"/>
                <a:gd name="T60" fmla="*/ 491 w 11815"/>
                <a:gd name="T61" fmla="*/ 1 h 16460"/>
                <a:gd name="T62" fmla="*/ 490 w 11815"/>
                <a:gd name="T63" fmla="*/ 0 h 16460"/>
                <a:gd name="T64" fmla="*/ 490 w 11815"/>
                <a:gd name="T65" fmla="*/ 0 h 16460"/>
                <a:gd name="T66" fmla="*/ 489 w 11815"/>
                <a:gd name="T67" fmla="*/ 0 h 16460"/>
                <a:gd name="T68" fmla="*/ 485 w 11815"/>
                <a:gd name="T69" fmla="*/ 7 h 16460"/>
                <a:gd name="T70" fmla="*/ 7 w 11815"/>
                <a:gd name="T71" fmla="*/ 678 h 16460"/>
                <a:gd name="T72" fmla="*/ 485 w 11815"/>
                <a:gd name="T73" fmla="*/ 7 h 164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15" h="16460">
                  <a:moveTo>
                    <a:pt x="11730" y="0"/>
                  </a:moveTo>
                  <a:lnTo>
                    <a:pt x="87" y="0"/>
                  </a:lnTo>
                  <a:lnTo>
                    <a:pt x="78" y="0"/>
                  </a:lnTo>
                  <a:lnTo>
                    <a:pt x="69" y="1"/>
                  </a:lnTo>
                  <a:lnTo>
                    <a:pt x="61" y="3"/>
                  </a:lnTo>
                  <a:lnTo>
                    <a:pt x="53" y="6"/>
                  </a:lnTo>
                  <a:lnTo>
                    <a:pt x="45" y="10"/>
                  </a:lnTo>
                  <a:lnTo>
                    <a:pt x="38" y="14"/>
                  </a:lnTo>
                  <a:lnTo>
                    <a:pt x="31" y="19"/>
                  </a:lnTo>
                  <a:lnTo>
                    <a:pt x="25" y="24"/>
                  </a:lnTo>
                  <a:lnTo>
                    <a:pt x="19" y="30"/>
                  </a:lnTo>
                  <a:lnTo>
                    <a:pt x="14" y="37"/>
                  </a:lnTo>
                  <a:lnTo>
                    <a:pt x="10" y="44"/>
                  </a:lnTo>
                  <a:lnTo>
                    <a:pt x="6" y="51"/>
                  </a:lnTo>
                  <a:lnTo>
                    <a:pt x="3" y="59"/>
                  </a:lnTo>
                  <a:lnTo>
                    <a:pt x="1" y="67"/>
                  </a:lnTo>
                  <a:lnTo>
                    <a:pt x="0" y="76"/>
                  </a:lnTo>
                  <a:lnTo>
                    <a:pt x="0" y="85"/>
                  </a:lnTo>
                  <a:lnTo>
                    <a:pt x="0" y="16375"/>
                  </a:lnTo>
                  <a:lnTo>
                    <a:pt x="0" y="16383"/>
                  </a:lnTo>
                  <a:lnTo>
                    <a:pt x="1" y="16392"/>
                  </a:lnTo>
                  <a:lnTo>
                    <a:pt x="3" y="16400"/>
                  </a:lnTo>
                  <a:lnTo>
                    <a:pt x="6" y="16408"/>
                  </a:lnTo>
                  <a:lnTo>
                    <a:pt x="10" y="16415"/>
                  </a:lnTo>
                  <a:lnTo>
                    <a:pt x="14" y="16422"/>
                  </a:lnTo>
                  <a:lnTo>
                    <a:pt x="19" y="16429"/>
                  </a:lnTo>
                  <a:lnTo>
                    <a:pt x="25" y="16435"/>
                  </a:lnTo>
                  <a:lnTo>
                    <a:pt x="31" y="16440"/>
                  </a:lnTo>
                  <a:lnTo>
                    <a:pt x="38" y="16445"/>
                  </a:lnTo>
                  <a:lnTo>
                    <a:pt x="45" y="16449"/>
                  </a:lnTo>
                  <a:lnTo>
                    <a:pt x="53" y="16453"/>
                  </a:lnTo>
                  <a:lnTo>
                    <a:pt x="61" y="16456"/>
                  </a:lnTo>
                  <a:lnTo>
                    <a:pt x="69" y="16458"/>
                  </a:lnTo>
                  <a:lnTo>
                    <a:pt x="78" y="16459"/>
                  </a:lnTo>
                  <a:lnTo>
                    <a:pt x="87" y="16460"/>
                  </a:lnTo>
                  <a:lnTo>
                    <a:pt x="11730" y="16460"/>
                  </a:lnTo>
                  <a:lnTo>
                    <a:pt x="11738" y="16459"/>
                  </a:lnTo>
                  <a:lnTo>
                    <a:pt x="11747" y="16458"/>
                  </a:lnTo>
                  <a:lnTo>
                    <a:pt x="11755" y="16456"/>
                  </a:lnTo>
                  <a:lnTo>
                    <a:pt x="11763" y="16453"/>
                  </a:lnTo>
                  <a:lnTo>
                    <a:pt x="11770" y="16449"/>
                  </a:lnTo>
                  <a:lnTo>
                    <a:pt x="11777" y="16445"/>
                  </a:lnTo>
                  <a:lnTo>
                    <a:pt x="11784" y="16440"/>
                  </a:lnTo>
                  <a:lnTo>
                    <a:pt x="11790" y="16435"/>
                  </a:lnTo>
                  <a:lnTo>
                    <a:pt x="11795" y="16429"/>
                  </a:lnTo>
                  <a:lnTo>
                    <a:pt x="11800" y="16422"/>
                  </a:lnTo>
                  <a:lnTo>
                    <a:pt x="11804" y="16415"/>
                  </a:lnTo>
                  <a:lnTo>
                    <a:pt x="11808" y="16408"/>
                  </a:lnTo>
                  <a:lnTo>
                    <a:pt x="11811" y="16400"/>
                  </a:lnTo>
                  <a:lnTo>
                    <a:pt x="11813" y="16392"/>
                  </a:lnTo>
                  <a:lnTo>
                    <a:pt x="11814" y="16383"/>
                  </a:lnTo>
                  <a:lnTo>
                    <a:pt x="11815" y="16375"/>
                  </a:lnTo>
                  <a:lnTo>
                    <a:pt x="11815" y="85"/>
                  </a:lnTo>
                  <a:lnTo>
                    <a:pt x="11814" y="76"/>
                  </a:lnTo>
                  <a:lnTo>
                    <a:pt x="11813" y="67"/>
                  </a:lnTo>
                  <a:lnTo>
                    <a:pt x="11811" y="59"/>
                  </a:lnTo>
                  <a:lnTo>
                    <a:pt x="11808" y="51"/>
                  </a:lnTo>
                  <a:lnTo>
                    <a:pt x="11804" y="44"/>
                  </a:lnTo>
                  <a:lnTo>
                    <a:pt x="11800" y="37"/>
                  </a:lnTo>
                  <a:lnTo>
                    <a:pt x="11795" y="30"/>
                  </a:lnTo>
                  <a:lnTo>
                    <a:pt x="11790" y="24"/>
                  </a:lnTo>
                  <a:lnTo>
                    <a:pt x="11784" y="19"/>
                  </a:lnTo>
                  <a:lnTo>
                    <a:pt x="11777" y="14"/>
                  </a:lnTo>
                  <a:lnTo>
                    <a:pt x="11770" y="10"/>
                  </a:lnTo>
                  <a:lnTo>
                    <a:pt x="11763" y="6"/>
                  </a:lnTo>
                  <a:lnTo>
                    <a:pt x="11755" y="3"/>
                  </a:lnTo>
                  <a:lnTo>
                    <a:pt x="11747" y="1"/>
                  </a:lnTo>
                  <a:lnTo>
                    <a:pt x="11738" y="0"/>
                  </a:lnTo>
                  <a:lnTo>
                    <a:pt x="11730" y="0"/>
                  </a:lnTo>
                  <a:close/>
                  <a:moveTo>
                    <a:pt x="11644" y="171"/>
                  </a:moveTo>
                  <a:lnTo>
                    <a:pt x="11644" y="16289"/>
                  </a:lnTo>
                  <a:lnTo>
                    <a:pt x="172" y="16289"/>
                  </a:lnTo>
                  <a:lnTo>
                    <a:pt x="172" y="171"/>
                  </a:lnTo>
                  <a:lnTo>
                    <a:pt x="11644"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cxnSp>
        <p:nvCxnSpPr>
          <p:cNvPr id="228" name="直線コネクタ 227"/>
          <p:cNvCxnSpPr/>
          <p:nvPr/>
        </p:nvCxnSpPr>
        <p:spPr>
          <a:xfrm>
            <a:off x="4009706" y="5129932"/>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a:off x="3985432" y="463503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30" name="Group 3337"/>
          <p:cNvGrpSpPr>
            <a:grpSpLocks/>
          </p:cNvGrpSpPr>
          <p:nvPr/>
        </p:nvGrpSpPr>
        <p:grpSpPr bwMode="auto">
          <a:xfrm>
            <a:off x="6325149" y="4776080"/>
            <a:ext cx="794015" cy="562049"/>
            <a:chOff x="258" y="972"/>
            <a:chExt cx="780" cy="685"/>
          </a:xfrm>
        </p:grpSpPr>
        <p:sp>
          <p:nvSpPr>
            <p:cNvPr id="23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6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0" name="Group 3337"/>
          <p:cNvGrpSpPr>
            <a:grpSpLocks/>
          </p:cNvGrpSpPr>
          <p:nvPr/>
        </p:nvGrpSpPr>
        <p:grpSpPr bwMode="auto">
          <a:xfrm>
            <a:off x="6304281" y="4066233"/>
            <a:ext cx="794015" cy="562049"/>
            <a:chOff x="258" y="972"/>
            <a:chExt cx="780" cy="685"/>
          </a:xfrm>
        </p:grpSpPr>
        <p:sp>
          <p:nvSpPr>
            <p:cNvPr id="27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0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310" name="直線コネクタ 309"/>
          <p:cNvCxnSpPr/>
          <p:nvPr/>
        </p:nvCxnSpPr>
        <p:spPr>
          <a:xfrm flipV="1">
            <a:off x="5452886" y="5223145"/>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a:endCxn id="279" idx="1"/>
          </p:cNvCxnSpPr>
          <p:nvPr/>
        </p:nvCxnSpPr>
        <p:spPr>
          <a:xfrm flipV="1">
            <a:off x="5468798" y="4497822"/>
            <a:ext cx="908777" cy="43534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13" name="テキスト ボックス 312"/>
          <p:cNvSpPr txBox="1"/>
          <p:nvPr/>
        </p:nvSpPr>
        <p:spPr>
          <a:xfrm>
            <a:off x="5287814" y="3478318"/>
            <a:ext cx="3013237" cy="646331"/>
          </a:xfrm>
          <a:prstGeom prst="rect">
            <a:avLst/>
          </a:prstGeom>
          <a:noFill/>
        </p:spPr>
        <p:txBody>
          <a:bodyPr wrap="square" rtlCol="0">
            <a:spAutoFit/>
          </a:bodyPr>
          <a:lstStyle/>
          <a:p>
            <a:r>
              <a:rPr lang="ja-JP" altLang="en-US" dirty="0"/>
              <a:t>数台～</a:t>
            </a:r>
            <a:r>
              <a:rPr lang="ja-JP" altLang="en-US" dirty="0" smtClean="0"/>
              <a:t>数百台規模の </a:t>
            </a:r>
            <a:r>
              <a:rPr lang="en-US" altLang="ja-JP" dirty="0"/>
              <a:t>GW </a:t>
            </a:r>
            <a:r>
              <a:rPr lang="ja-JP" altLang="en-US" dirty="0"/>
              <a:t>クラスタを構築できる。</a:t>
            </a:r>
          </a:p>
        </p:txBody>
      </p:sp>
      <p:sp>
        <p:nvSpPr>
          <p:cNvPr id="314" name="テキスト ボックス 313"/>
          <p:cNvSpPr txBox="1"/>
          <p:nvPr/>
        </p:nvSpPr>
        <p:spPr>
          <a:xfrm>
            <a:off x="621990" y="1866680"/>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中小企業で構築</a:t>
            </a:r>
          </a:p>
          <a:p>
            <a:pPr marL="285750" indent="-285750">
              <a:buFont typeface="Arial" panose="020B0604020202020204" pitchFamily="34" charset="0"/>
              <a:buChar char="•"/>
            </a:pPr>
            <a:r>
              <a:rPr kumimoji="1" lang="ja-JP" altLang="en-US" dirty="0" smtClean="0"/>
              <a:t>大企業の部署単位で構築</a:t>
            </a:r>
            <a:endParaRPr kumimoji="1" lang="ja-JP" altLang="en-US" dirty="0"/>
          </a:p>
        </p:txBody>
      </p:sp>
      <p:sp>
        <p:nvSpPr>
          <p:cNvPr id="315" name="テキスト ボックス 314"/>
          <p:cNvSpPr txBox="1"/>
          <p:nvPr/>
        </p:nvSpPr>
        <p:spPr>
          <a:xfrm>
            <a:off x="667773" y="4600384"/>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大企業全体で構築</a:t>
            </a:r>
            <a:endParaRPr kumimoji="1" lang="en-US" altLang="ja-JP" dirty="0" smtClean="0"/>
          </a:p>
          <a:p>
            <a:pPr marL="285750" indent="-285750">
              <a:buFont typeface="Arial" panose="020B0604020202020204" pitchFamily="34" charset="0"/>
              <a:buChar char="•"/>
            </a:pPr>
            <a:r>
              <a:rPr kumimoji="1" lang="ja-JP" altLang="en-US" dirty="0" smtClean="0"/>
              <a:t>商用サービスとして第三者に提供</a:t>
            </a:r>
            <a:endParaRPr kumimoji="1" lang="ja-JP" altLang="en-US" dirty="0"/>
          </a:p>
        </p:txBody>
      </p:sp>
      <p:sp>
        <p:nvSpPr>
          <p:cNvPr id="317" name="左中かっこ 316"/>
          <p:cNvSpPr/>
          <p:nvPr/>
        </p:nvSpPr>
        <p:spPr>
          <a:xfrm rot="10800000">
            <a:off x="8576108" y="3648253"/>
            <a:ext cx="504497" cy="28555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8" name="テキスト ボックス 317"/>
          <p:cNvSpPr txBox="1"/>
          <p:nvPr/>
        </p:nvSpPr>
        <p:spPr>
          <a:xfrm>
            <a:off x="9332043" y="4366133"/>
            <a:ext cx="2238704" cy="1200329"/>
          </a:xfrm>
          <a:prstGeom prst="rect">
            <a:avLst/>
          </a:prstGeom>
          <a:noFill/>
        </p:spPr>
        <p:txBody>
          <a:bodyPr wrap="square" rtlCol="0">
            <a:spAutoFit/>
          </a:bodyPr>
          <a:lstStyle/>
          <a:p>
            <a:r>
              <a:rPr kumimoji="1" lang="ja-JP" altLang="en-US" dirty="0" smtClean="0"/>
              <a:t>サーバー数が事実上無制限。</a:t>
            </a:r>
          </a:p>
          <a:p>
            <a:r>
              <a:rPr lang="en-US" altLang="ja-JP" dirty="0" smtClean="0"/>
              <a:t>(1 </a:t>
            </a:r>
            <a:r>
              <a:rPr lang="ja-JP" altLang="en-US" dirty="0" smtClean="0"/>
              <a:t>システムあたり最大 </a:t>
            </a:r>
            <a:r>
              <a:rPr lang="en-US" altLang="ja-JP" dirty="0" smtClean="0"/>
              <a:t>30 </a:t>
            </a:r>
            <a:r>
              <a:rPr lang="ja-JP" altLang="en-US" dirty="0" smtClean="0"/>
              <a:t>万台程度を想定</a:t>
            </a:r>
            <a:r>
              <a:rPr lang="en-US" altLang="ja-JP" dirty="0" smtClean="0"/>
              <a:t>)</a:t>
            </a:r>
            <a:endParaRPr kumimoji="1" lang="ja-JP" altLang="en-US" dirty="0"/>
          </a:p>
        </p:txBody>
      </p:sp>
      <p:sp>
        <p:nvSpPr>
          <p:cNvPr id="319" name="テキスト ボックス 318"/>
          <p:cNvSpPr txBox="1"/>
          <p:nvPr/>
        </p:nvSpPr>
        <p:spPr>
          <a:xfrm>
            <a:off x="8957471" y="5672443"/>
            <a:ext cx="3009940" cy="1200329"/>
          </a:xfrm>
          <a:prstGeom prst="rect">
            <a:avLst/>
          </a:prstGeom>
          <a:noFill/>
        </p:spPr>
        <p:txBody>
          <a:bodyPr wrap="square" rtlCol="0">
            <a:spAutoFit/>
          </a:bodyPr>
          <a:lstStyle/>
          <a:p>
            <a:r>
              <a:rPr lang="en-US" altLang="ja-JP" dirty="0" smtClean="0"/>
              <a:t>500 </a:t>
            </a:r>
            <a:r>
              <a:rPr lang="ja-JP" altLang="en-US" dirty="0" smtClean="0"/>
              <a:t>～ </a:t>
            </a:r>
            <a:r>
              <a:rPr lang="en-US" altLang="ja-JP" dirty="0" smtClean="0"/>
              <a:t>1000 </a:t>
            </a:r>
            <a:r>
              <a:rPr lang="ja-JP" altLang="en-US" dirty="0" smtClean="0"/>
              <a:t>ホスト </a:t>
            </a:r>
            <a:r>
              <a:rPr lang="en-US" altLang="ja-JP" dirty="0" smtClean="0"/>
              <a:t>/ 1GW</a:t>
            </a:r>
          </a:p>
          <a:p>
            <a:r>
              <a:rPr kumimoji="1" lang="ja-JP" altLang="en-US" dirty="0" smtClean="0"/>
              <a:t>で構成。</a:t>
            </a:r>
            <a:endParaRPr kumimoji="1" lang="en-US" altLang="ja-JP" dirty="0" smtClean="0"/>
          </a:p>
          <a:p>
            <a:r>
              <a:rPr kumimoji="1" lang="ja-JP" altLang="en-US" dirty="0" smtClean="0"/>
              <a:t>例えば </a:t>
            </a:r>
            <a:r>
              <a:rPr kumimoji="1" lang="en-US" altLang="ja-JP" dirty="0" smtClean="0"/>
              <a:t>300 </a:t>
            </a:r>
            <a:r>
              <a:rPr kumimoji="1" lang="ja-JP" altLang="en-US" dirty="0" smtClean="0"/>
              <a:t>台の </a:t>
            </a:r>
            <a:r>
              <a:rPr kumimoji="1" lang="en-US" altLang="ja-JP" dirty="0" smtClean="0"/>
              <a:t>GW </a:t>
            </a:r>
            <a:r>
              <a:rPr kumimoji="1" lang="ja-JP" altLang="en-US" dirty="0" smtClean="0"/>
              <a:t>を設置することで </a:t>
            </a:r>
            <a:r>
              <a:rPr kumimoji="1" lang="en-US" altLang="ja-JP" dirty="0" smtClean="0"/>
              <a:t>30 </a:t>
            </a:r>
            <a:r>
              <a:rPr kumimoji="1" lang="ja-JP" altLang="en-US" dirty="0" smtClean="0"/>
              <a:t>万台程度をサポート。</a:t>
            </a:r>
            <a:endParaRPr kumimoji="1" lang="ja-JP" altLang="en-US" dirty="0"/>
          </a:p>
        </p:txBody>
      </p:sp>
      <p:sp>
        <p:nvSpPr>
          <p:cNvPr id="320" name="テキスト ボックス 319"/>
          <p:cNvSpPr txBox="1"/>
          <p:nvPr/>
        </p:nvSpPr>
        <p:spPr>
          <a:xfrm>
            <a:off x="4574902" y="4436626"/>
            <a:ext cx="1021049" cy="253916"/>
          </a:xfrm>
          <a:prstGeom prst="rect">
            <a:avLst/>
          </a:prstGeom>
          <a:noFill/>
        </p:spPr>
        <p:txBody>
          <a:bodyPr wrap="square" rtlCol="0">
            <a:spAutoFit/>
          </a:bodyPr>
          <a:lstStyle/>
          <a:p>
            <a:r>
              <a:rPr kumimoji="1" lang="ja-JP" altLang="en-US" sz="1050" b="1" dirty="0" smtClean="0"/>
              <a:t>コントローラ</a:t>
            </a:r>
            <a:endParaRPr kumimoji="1" lang="ja-JP" altLang="en-US" sz="1050" b="1" dirty="0"/>
          </a:p>
        </p:txBody>
      </p:sp>
      <p:sp>
        <p:nvSpPr>
          <p:cNvPr id="321" name="上矢印 320"/>
          <p:cNvSpPr/>
          <p:nvPr/>
        </p:nvSpPr>
        <p:spPr>
          <a:xfrm rot="16200000">
            <a:off x="9043080" y="1294076"/>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テキスト ボックス 321"/>
          <p:cNvSpPr txBox="1"/>
          <p:nvPr/>
        </p:nvSpPr>
        <p:spPr>
          <a:xfrm>
            <a:off x="9835420" y="1492024"/>
            <a:ext cx="2222284" cy="338554"/>
          </a:xfrm>
          <a:prstGeom prst="rect">
            <a:avLst/>
          </a:prstGeom>
          <a:solidFill>
            <a:schemeClr val="accent4">
              <a:lumMod val="20000"/>
              <a:lumOff val="80000"/>
            </a:schemeClr>
          </a:solidFill>
        </p:spPr>
        <p:txBody>
          <a:bodyPr wrap="square" rtlCol="0">
            <a:spAutoFit/>
          </a:bodyPr>
          <a:lstStyle/>
          <a:p>
            <a:r>
              <a:rPr kumimoji="1" lang="ja-JP" altLang="en-US" sz="1600" b="1" dirty="0" smtClean="0">
                <a:solidFill>
                  <a:srgbClr val="C00000"/>
                </a:solidFill>
              </a:rPr>
              <a:t>本ドキュメントの対象。</a:t>
            </a:r>
            <a:endParaRPr kumimoji="1" lang="ja-JP" altLang="en-US" sz="1600" b="1" dirty="0">
              <a:solidFill>
                <a:srgbClr val="C00000"/>
              </a:solidFill>
            </a:endParaRPr>
          </a:p>
        </p:txBody>
      </p:sp>
      <p:sp>
        <p:nvSpPr>
          <p:cNvPr id="323" name="正方形/長方形 322"/>
          <p:cNvSpPr/>
          <p:nvPr/>
        </p:nvSpPr>
        <p:spPr>
          <a:xfrm>
            <a:off x="332741" y="1106905"/>
            <a:ext cx="11811133" cy="21857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テキスト ボックス 323"/>
          <p:cNvSpPr txBox="1"/>
          <p:nvPr/>
        </p:nvSpPr>
        <p:spPr>
          <a:xfrm>
            <a:off x="586331" y="4064147"/>
            <a:ext cx="3013237" cy="369332"/>
          </a:xfrm>
          <a:prstGeom prst="rect">
            <a:avLst/>
          </a:prstGeom>
          <a:noFill/>
        </p:spPr>
        <p:txBody>
          <a:bodyPr wrap="square" rtlCol="0">
            <a:spAutoFit/>
          </a:bodyPr>
          <a:lstStyle/>
          <a:p>
            <a:r>
              <a:rPr lang="en-US" altLang="ja-JP" dirty="0" smtClean="0">
                <a:solidFill>
                  <a:srgbClr val="FF0000"/>
                </a:solidFill>
              </a:rPr>
              <a:t>※ </a:t>
            </a:r>
            <a:r>
              <a:rPr lang="ja-JP" altLang="en-US" dirty="0" smtClean="0">
                <a:solidFill>
                  <a:srgbClr val="FF0000"/>
                </a:solidFill>
              </a:rPr>
              <a:t>開発中</a:t>
            </a:r>
            <a:endParaRPr lang="ja-JP" altLang="en-US" dirty="0">
              <a:solidFill>
                <a:srgbClr val="FF0000"/>
              </a:solidFill>
            </a:endParaRPr>
          </a:p>
        </p:txBody>
      </p:sp>
    </p:spTree>
    <p:extLst>
      <p:ext uri="{BB962C8B-B14F-4D97-AF65-F5344CB8AC3E}">
        <p14:creationId xmlns:p14="http://schemas.microsoft.com/office/powerpoint/2010/main" val="166217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6</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6">
              <a:lumMod val="40000"/>
              <a:lumOff val="60000"/>
            </a:schemeClr>
          </a:solidFill>
        </p:spPr>
        <p:txBody>
          <a:bodyPr wrap="square" rtlCol="0" anchor="ctr">
            <a:spAutoFit/>
          </a:bodyPr>
          <a:lstStyle/>
          <a:p>
            <a:pPr algn="ctr"/>
            <a:r>
              <a:rPr kumimoji="1" lang="en-US" altLang="ja-JP" sz="8800" dirty="0" smtClean="0"/>
              <a:t>2. </a:t>
            </a:r>
            <a:r>
              <a:rPr kumimoji="1" lang="ja-JP" altLang="en-US" sz="8800" dirty="0" smtClean="0"/>
              <a:t>必要な資源と時間</a:t>
            </a:r>
            <a:endParaRPr kumimoji="1" lang="ja-JP" altLang="en-US" sz="8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5368" y="3814179"/>
            <a:ext cx="2092982" cy="2381669"/>
          </a:xfrm>
          <a:prstGeom prst="rect">
            <a:avLst/>
          </a:prstGeom>
        </p:spPr>
      </p:pic>
    </p:spTree>
    <p:extLst>
      <p:ext uri="{BB962C8B-B14F-4D97-AF65-F5344CB8AC3E}">
        <p14:creationId xmlns:p14="http://schemas.microsoft.com/office/powerpoint/2010/main" val="379162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2. </a:t>
            </a:r>
            <a:r>
              <a:rPr kumimoji="1" lang="ja-JP" altLang="en-US" dirty="0" smtClean="0"/>
              <a:t>構築用環境・所要時間</a:t>
            </a:r>
            <a:endParaRPr kumimoji="1" lang="ja-JP" altLang="en-US" dirty="0"/>
          </a:p>
        </p:txBody>
      </p:sp>
      <p:grpSp>
        <p:nvGrpSpPr>
          <p:cNvPr id="5" name="Group 3337"/>
          <p:cNvGrpSpPr>
            <a:grpSpLocks/>
          </p:cNvGrpSpPr>
          <p:nvPr/>
        </p:nvGrpSpPr>
        <p:grpSpPr bwMode="auto">
          <a:xfrm>
            <a:off x="1490402" y="2224286"/>
            <a:ext cx="1777005" cy="1319129"/>
            <a:chOff x="258" y="972"/>
            <a:chExt cx="780" cy="685"/>
          </a:xfrm>
        </p:grpSpPr>
        <p:sp>
          <p:nvSpPr>
            <p:cNvPr id="6"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7"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6"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4"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45" name="図 4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1017" y="2346382"/>
            <a:ext cx="1029224" cy="646531"/>
          </a:xfrm>
          <a:prstGeom prst="rect">
            <a:avLst/>
          </a:prstGeom>
        </p:spPr>
      </p:pic>
      <p:sp>
        <p:nvSpPr>
          <p:cNvPr id="46" name="テキスト ボックス 45"/>
          <p:cNvSpPr txBox="1"/>
          <p:nvPr/>
        </p:nvSpPr>
        <p:spPr>
          <a:xfrm>
            <a:off x="460039" y="1644214"/>
            <a:ext cx="5614736" cy="461665"/>
          </a:xfrm>
          <a:prstGeom prst="rect">
            <a:avLst/>
          </a:prstGeom>
          <a:noFill/>
        </p:spPr>
        <p:txBody>
          <a:bodyPr wrap="square" rtlCol="0">
            <a:spAutoFit/>
          </a:bodyPr>
          <a:lstStyle/>
          <a:p>
            <a:r>
              <a:rPr kumimoji="1" lang="en-US" altLang="ja-JP" sz="2400" dirty="0" smtClean="0"/>
              <a:t>1. </a:t>
            </a:r>
            <a:r>
              <a:rPr kumimoji="1" lang="ja-JP" altLang="en-US" sz="2400" dirty="0" smtClean="0"/>
              <a:t>作業用マシン </a:t>
            </a:r>
            <a:r>
              <a:rPr kumimoji="1" lang="en-US" altLang="ja-JP" sz="2400" dirty="0" smtClean="0"/>
              <a:t>(Windows 10 or 8.1) × 1 </a:t>
            </a:r>
            <a:r>
              <a:rPr kumimoji="1" lang="ja-JP" altLang="en-US" sz="2400" dirty="0" smtClean="0"/>
              <a:t>台</a:t>
            </a:r>
            <a:endParaRPr kumimoji="1" lang="ja-JP" altLang="en-US" sz="2400" dirty="0"/>
          </a:p>
        </p:txBody>
      </p:sp>
      <p:sp>
        <p:nvSpPr>
          <p:cNvPr id="88" name="テキスト ボックス 87"/>
          <p:cNvSpPr txBox="1"/>
          <p:nvPr/>
        </p:nvSpPr>
        <p:spPr>
          <a:xfrm>
            <a:off x="460039" y="3666542"/>
            <a:ext cx="8150561" cy="461665"/>
          </a:xfrm>
          <a:prstGeom prst="rect">
            <a:avLst/>
          </a:prstGeom>
          <a:noFill/>
        </p:spPr>
        <p:txBody>
          <a:bodyPr wrap="square" rtlCol="0">
            <a:spAutoFit/>
          </a:bodyPr>
          <a:lstStyle/>
          <a:p>
            <a:r>
              <a:rPr kumimoji="1" lang="en-US" altLang="ja-JP" sz="2400" dirty="0" smtClean="0"/>
              <a:t>2. </a:t>
            </a:r>
            <a:r>
              <a:rPr kumimoji="1" lang="ja-JP" altLang="en-US" sz="2400" dirty="0" smtClean="0"/>
              <a:t>標準的な </a:t>
            </a:r>
            <a:r>
              <a:rPr kumimoji="1" lang="en-US" altLang="ja-JP" sz="2400" dirty="0" smtClean="0"/>
              <a:t>Linux </a:t>
            </a:r>
            <a:r>
              <a:rPr kumimoji="1" lang="ja-JP" altLang="en-US" sz="2400" dirty="0" smtClean="0"/>
              <a:t>が動作するインターネットサーバー </a:t>
            </a:r>
            <a:r>
              <a:rPr kumimoji="1" lang="en-US" altLang="ja-JP" sz="2400" dirty="0" smtClean="0"/>
              <a:t>× 1 </a:t>
            </a:r>
            <a:r>
              <a:rPr kumimoji="1" lang="ja-JP" altLang="en-US" sz="2400" dirty="0" smtClean="0"/>
              <a:t>台</a:t>
            </a:r>
            <a:endParaRPr kumimoji="1" lang="ja-JP" altLang="en-US" sz="2400" dirty="0"/>
          </a:p>
        </p:txBody>
      </p:sp>
      <p:pic>
        <p:nvPicPr>
          <p:cNvPr id="89" name="図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7520" y="4277211"/>
            <a:ext cx="1396544" cy="1953379"/>
          </a:xfrm>
          <a:prstGeom prst="rect">
            <a:avLst/>
          </a:prstGeom>
        </p:spPr>
      </p:pic>
      <p:sp>
        <p:nvSpPr>
          <p:cNvPr id="90" name="テキスト ボックス 89"/>
          <p:cNvSpPr txBox="1"/>
          <p:nvPr/>
        </p:nvSpPr>
        <p:spPr>
          <a:xfrm>
            <a:off x="332741" y="1034716"/>
            <a:ext cx="11578522" cy="461665"/>
          </a:xfrm>
          <a:prstGeom prst="rect">
            <a:avLst/>
          </a:prstGeom>
          <a:noFill/>
        </p:spPr>
        <p:txBody>
          <a:bodyPr wrap="square" rtlCol="0">
            <a:spAutoFit/>
          </a:bodyPr>
          <a:lstStyle/>
          <a:p>
            <a:r>
              <a:rPr kumimoji="1" lang="ja-JP" altLang="en-US" sz="2400" dirty="0" smtClean="0"/>
              <a:t>必要なリソースは、わずか </a:t>
            </a:r>
            <a:r>
              <a:rPr kumimoji="1" lang="en-US" altLang="ja-JP" sz="2400" dirty="0" smtClean="0"/>
              <a:t>2 </a:t>
            </a:r>
            <a:r>
              <a:rPr kumimoji="1" lang="ja-JP" altLang="en-US" sz="2400" dirty="0" smtClean="0"/>
              <a:t>台のホストのみ。</a:t>
            </a:r>
            <a:r>
              <a:rPr kumimoji="1" lang="ja-JP" altLang="en-US" sz="2400" b="1" dirty="0" smtClean="0">
                <a:solidFill>
                  <a:srgbClr val="0000FF"/>
                </a:solidFill>
              </a:rPr>
              <a:t>所要時間は、</a:t>
            </a:r>
            <a:r>
              <a:rPr kumimoji="1" lang="en-US" altLang="ja-JP" sz="2400" b="1" dirty="0" smtClean="0">
                <a:solidFill>
                  <a:srgbClr val="0000FF"/>
                </a:solidFill>
              </a:rPr>
              <a:t>1 </a:t>
            </a:r>
            <a:r>
              <a:rPr kumimoji="1" lang="ja-JP" altLang="en-US" sz="2400" b="1" dirty="0" smtClean="0">
                <a:solidFill>
                  <a:srgbClr val="0000FF"/>
                </a:solidFill>
              </a:rPr>
              <a:t>時間程度。</a:t>
            </a:r>
            <a:r>
              <a:rPr kumimoji="1" lang="en-US" altLang="ja-JP" sz="2400" b="1" dirty="0" smtClean="0">
                <a:solidFill>
                  <a:srgbClr val="0000FF"/>
                </a:solidFill>
              </a:rPr>
              <a:t>(</a:t>
            </a:r>
            <a:r>
              <a:rPr kumimoji="1" lang="ja-JP" altLang="en-US" sz="2400" b="1" dirty="0" smtClean="0">
                <a:solidFill>
                  <a:srgbClr val="0000FF"/>
                </a:solidFill>
              </a:rPr>
              <a:t>慣れれば </a:t>
            </a:r>
            <a:r>
              <a:rPr kumimoji="1" lang="en-US" altLang="ja-JP" sz="2400" b="1" dirty="0" smtClean="0">
                <a:solidFill>
                  <a:srgbClr val="0000FF"/>
                </a:solidFill>
              </a:rPr>
              <a:t>10 </a:t>
            </a:r>
            <a:r>
              <a:rPr kumimoji="1" lang="ja-JP" altLang="en-US" sz="2400" b="1" dirty="0" smtClean="0">
                <a:solidFill>
                  <a:srgbClr val="0000FF"/>
                </a:solidFill>
              </a:rPr>
              <a:t>分</a:t>
            </a:r>
            <a:r>
              <a:rPr kumimoji="1" lang="en-US" altLang="ja-JP" sz="2400" b="1" dirty="0" smtClean="0">
                <a:solidFill>
                  <a:srgbClr val="0000FF"/>
                </a:solidFill>
              </a:rPr>
              <a:t>)</a:t>
            </a:r>
          </a:p>
        </p:txBody>
      </p:sp>
      <p:sp>
        <p:nvSpPr>
          <p:cNvPr id="92" name="テキスト ボックス 91"/>
          <p:cNvSpPr txBox="1"/>
          <p:nvPr/>
        </p:nvSpPr>
        <p:spPr>
          <a:xfrm>
            <a:off x="3395087" y="2153076"/>
            <a:ext cx="4236789"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メモリ </a:t>
            </a:r>
            <a:r>
              <a:rPr kumimoji="1" lang="en-US" altLang="ja-JP" dirty="0" smtClean="0"/>
              <a:t>4GB </a:t>
            </a:r>
            <a:r>
              <a:rPr kumimoji="1" lang="ja-JP" altLang="en-US" dirty="0" smtClean="0"/>
              <a:t>以上。</a:t>
            </a:r>
            <a:endParaRPr kumimoji="1" lang="en-US" altLang="ja-JP" dirty="0" smtClean="0"/>
          </a:p>
          <a:p>
            <a:pPr marL="285750" indent="-285750">
              <a:buFont typeface="Arial" panose="020B0604020202020204" pitchFamily="34" charset="0"/>
              <a:buChar char="•"/>
            </a:pPr>
            <a:r>
              <a:rPr lang="en-US" altLang="ja-JP" dirty="0" smtClean="0"/>
              <a:t>Administrators </a:t>
            </a:r>
            <a:r>
              <a:rPr lang="ja-JP" altLang="en-US" dirty="0" smtClean="0"/>
              <a:t>権限。</a:t>
            </a:r>
            <a:endParaRPr kumimoji="1" lang="en-US" altLang="ja-JP" dirty="0" smtClean="0"/>
          </a:p>
          <a:p>
            <a:pPr marL="285750" indent="-285750">
              <a:buFont typeface="Arial" panose="020B0604020202020204" pitchFamily="34" charset="0"/>
              <a:buChar char="•"/>
            </a:pPr>
            <a:r>
              <a:rPr kumimoji="1" lang="en-US" altLang="ja-JP" dirty="0" smtClean="0"/>
              <a:t>2. </a:t>
            </a:r>
            <a:r>
              <a:rPr kumimoji="1" lang="ja-JP" altLang="en-US" dirty="0" smtClean="0"/>
              <a:t>のサーバーと </a:t>
            </a:r>
            <a:r>
              <a:rPr lang="en-US" altLang="ja-JP" dirty="0" smtClean="0"/>
              <a:t>SSH </a:t>
            </a:r>
            <a:r>
              <a:rPr kumimoji="1" lang="ja-JP" altLang="en-US" dirty="0" smtClean="0"/>
              <a:t>通信できること。</a:t>
            </a:r>
            <a:endParaRPr kumimoji="1" lang="ja-JP" altLang="en-US" sz="1400" dirty="0"/>
          </a:p>
        </p:txBody>
      </p:sp>
      <p:sp>
        <p:nvSpPr>
          <p:cNvPr id="93" name="テキスト ボックス 92"/>
          <p:cNvSpPr txBox="1"/>
          <p:nvPr/>
        </p:nvSpPr>
        <p:spPr>
          <a:xfrm>
            <a:off x="3258294" y="4099738"/>
            <a:ext cx="4321165" cy="2554545"/>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smtClean="0"/>
              <a:t>Intel x64 </a:t>
            </a:r>
            <a:r>
              <a:rPr lang="ja-JP" altLang="en-US" sz="1600" dirty="0" smtClean="0"/>
              <a:t>または </a:t>
            </a:r>
            <a:r>
              <a:rPr lang="en-US" altLang="ja-JP" sz="1600" dirty="0" smtClean="0"/>
              <a:t>ARM 64bit</a:t>
            </a:r>
            <a:r>
              <a:rPr lang="ja-JP" altLang="en-US" sz="1600" dirty="0" smtClean="0"/>
              <a:t> であること。</a:t>
            </a:r>
            <a:r>
              <a:rPr lang="en-US" altLang="ja-JP" sz="1600" dirty="0" smtClean="0"/>
              <a:t/>
            </a:r>
            <a:br>
              <a:rPr lang="en-US" altLang="ja-JP" sz="1600" dirty="0" smtClean="0"/>
            </a:br>
            <a:r>
              <a:rPr lang="en-US" altLang="ja-JP" sz="1600" dirty="0" smtClean="0"/>
              <a:t>(Raspberry Pi </a:t>
            </a:r>
            <a:r>
              <a:rPr lang="ja-JP" altLang="en-US" sz="1600" dirty="0" smtClean="0"/>
              <a:t>等の組み込み機器でも可</a:t>
            </a:r>
            <a:r>
              <a:rPr lang="en-US" altLang="ja-JP" sz="1600" dirty="0" smtClean="0"/>
              <a:t>)</a:t>
            </a:r>
          </a:p>
          <a:p>
            <a:pPr marL="285750" indent="-285750">
              <a:buFont typeface="Arial" panose="020B0604020202020204" pitchFamily="34" charset="0"/>
              <a:buChar char="•"/>
            </a:pPr>
            <a:r>
              <a:rPr lang="en-US" altLang="ja-JP" sz="1600" dirty="0" smtClean="0"/>
              <a:t>AWS, Azure, GCP, </a:t>
            </a:r>
            <a:r>
              <a:rPr lang="ja-JP" altLang="en-US" sz="1600" dirty="0" smtClean="0"/>
              <a:t>さくらのクラウド 等の </a:t>
            </a:r>
            <a:r>
              <a:rPr lang="en-US" altLang="ja-JP" sz="1600" dirty="0" smtClean="0"/>
              <a:t>VM</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VMware, Hyper-V, KVM </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Linux </a:t>
            </a:r>
            <a:r>
              <a:rPr lang="ja-JP" altLang="en-US" sz="1600" dirty="0" smtClean="0"/>
              <a:t>コンテナ内で動作可能。</a:t>
            </a:r>
            <a:r>
              <a:rPr lang="en-US" altLang="ja-JP" sz="1600" dirty="0" smtClean="0"/>
              <a:t>(LXD </a:t>
            </a:r>
            <a:r>
              <a:rPr lang="ja-JP" altLang="en-US" sz="1600" dirty="0" smtClean="0"/>
              <a:t>を検証済み</a:t>
            </a:r>
            <a:r>
              <a:rPr lang="en-US" altLang="ja-JP" sz="1600" dirty="0" smtClean="0"/>
              <a:t>)</a:t>
            </a:r>
          </a:p>
          <a:p>
            <a:pPr marL="285750" indent="-285750">
              <a:buFont typeface="Arial" panose="020B0604020202020204" pitchFamily="34" charset="0"/>
              <a:buChar char="•"/>
            </a:pPr>
            <a:r>
              <a:rPr kumimoji="1" lang="ja-JP" altLang="en-US" sz="1600" dirty="0" smtClean="0"/>
              <a:t>メモリ </a:t>
            </a:r>
            <a:r>
              <a:rPr kumimoji="1" lang="en-US" altLang="ja-JP" sz="1600" dirty="0" smtClean="0"/>
              <a:t>1GB </a:t>
            </a:r>
            <a:r>
              <a:rPr kumimoji="1" lang="ja-JP" altLang="en-US" sz="1600" dirty="0" smtClean="0"/>
              <a:t>以上。</a:t>
            </a:r>
            <a:r>
              <a:rPr kumimoji="1" lang="en-US" altLang="ja-JP" sz="1600" dirty="0" smtClean="0"/>
              <a:t>CPU 1 </a:t>
            </a:r>
            <a:r>
              <a:rPr kumimoji="1" lang="ja-JP" altLang="en-US" sz="1600" dirty="0" smtClean="0"/>
              <a:t>コア以上。</a:t>
            </a:r>
            <a:endParaRPr kumimoji="1" lang="en-US" altLang="ja-JP" sz="1600" dirty="0" smtClean="0"/>
          </a:p>
          <a:p>
            <a:pPr marL="285750" indent="-285750">
              <a:buFont typeface="Arial" panose="020B0604020202020204" pitchFamily="34" charset="0"/>
              <a:buChar char="•"/>
            </a:pPr>
            <a:r>
              <a:rPr kumimoji="1" lang="ja-JP" altLang="en-US" sz="1600" dirty="0" smtClean="0"/>
              <a:t>グローバル </a:t>
            </a:r>
            <a:r>
              <a:rPr kumimoji="1" lang="en-US" altLang="ja-JP" sz="1600" dirty="0" smtClean="0"/>
              <a:t>IPv4 </a:t>
            </a:r>
            <a:r>
              <a:rPr kumimoji="1" lang="ja-JP" altLang="en-US" sz="1600" dirty="0" smtClean="0"/>
              <a:t>アドレスが </a:t>
            </a:r>
            <a:r>
              <a:rPr kumimoji="1" lang="en-US" altLang="ja-JP" sz="1600" dirty="0" smtClean="0"/>
              <a:t>1 </a:t>
            </a:r>
            <a:r>
              <a:rPr kumimoji="1" lang="ja-JP" altLang="en-US" sz="1600" dirty="0" smtClean="0"/>
              <a:t>個必要。</a:t>
            </a:r>
            <a:r>
              <a:rPr kumimoji="1" lang="en-US" altLang="ja-JP" sz="1600" dirty="0" smtClean="0"/>
              <a:t/>
            </a:r>
            <a:br>
              <a:rPr kumimoji="1" lang="en-US" altLang="ja-JP" sz="1600" dirty="0" smtClean="0"/>
            </a:br>
            <a:r>
              <a:rPr kumimoji="1" lang="en-US" altLang="ja-JP" sz="1600" dirty="0" smtClean="0"/>
              <a:t>(</a:t>
            </a:r>
            <a:r>
              <a:rPr kumimoji="1" lang="ja-JP" altLang="en-US" sz="1600" dirty="0" smtClean="0"/>
              <a:t>静的 </a:t>
            </a:r>
            <a:r>
              <a:rPr kumimoji="1" lang="en-US" altLang="ja-JP" sz="1600" dirty="0" smtClean="0"/>
              <a:t>IP </a:t>
            </a:r>
            <a:r>
              <a:rPr kumimoji="1" lang="ja-JP" altLang="en-US" sz="1600" dirty="0" smtClean="0"/>
              <a:t>を推奨するが、別途 </a:t>
            </a:r>
            <a:r>
              <a:rPr kumimoji="1" lang="en-US" altLang="ja-JP" sz="1600" dirty="0" smtClean="0"/>
              <a:t>Dynamic DNS </a:t>
            </a:r>
            <a:r>
              <a:rPr kumimoji="1" lang="ja-JP" altLang="en-US" sz="1600" dirty="0" smtClean="0"/>
              <a:t>を利用するならば動的 </a:t>
            </a:r>
            <a:r>
              <a:rPr kumimoji="1" lang="en-US" altLang="ja-JP" sz="1600" dirty="0" smtClean="0"/>
              <a:t>IP </a:t>
            </a:r>
            <a:r>
              <a:rPr kumimoji="1" lang="ja-JP" altLang="en-US" sz="1600" dirty="0" smtClean="0"/>
              <a:t>でも可</a:t>
            </a:r>
            <a:r>
              <a:rPr kumimoji="1" lang="en-US" altLang="ja-JP" sz="1600" dirty="0" smtClean="0"/>
              <a:t>)</a:t>
            </a:r>
          </a:p>
        </p:txBody>
      </p:sp>
      <p:sp>
        <p:nvSpPr>
          <p:cNvPr id="94" name="テキスト ボックス 93"/>
          <p:cNvSpPr txBox="1"/>
          <p:nvPr/>
        </p:nvSpPr>
        <p:spPr>
          <a:xfrm>
            <a:off x="7792330" y="4041949"/>
            <a:ext cx="4321165"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Ubuntu 18.04 </a:t>
            </a:r>
            <a:r>
              <a:rPr lang="ja-JP" altLang="en-US" dirty="0" smtClean="0"/>
              <a:t>を利用。</a:t>
            </a:r>
          </a:p>
          <a:p>
            <a:pPr marL="285750" indent="-285750">
              <a:buFont typeface="Arial" panose="020B0604020202020204" pitchFamily="34" charset="0"/>
              <a:buChar char="•"/>
            </a:pPr>
            <a:r>
              <a:rPr kumimoji="1" lang="ja-JP" altLang="en-US" dirty="0" smtClean="0"/>
              <a:t>他の </a:t>
            </a:r>
            <a:r>
              <a:rPr lang="en-US" altLang="ja-JP" dirty="0" smtClean="0"/>
              <a:t>Linux </a:t>
            </a:r>
            <a:r>
              <a:rPr lang="ja-JP" altLang="en-US" dirty="0" smtClean="0"/>
              <a:t>でも動作するが、</a:t>
            </a:r>
            <a:r>
              <a:rPr lang="en-US" altLang="ja-JP" dirty="0" smtClean="0"/>
              <a:t>OS </a:t>
            </a:r>
            <a:r>
              <a:rPr lang="ja-JP" altLang="en-US" dirty="0" smtClean="0"/>
              <a:t>ディストリビューション固有の不具合が発生した場合は、利用側の責任で対応すること。</a:t>
            </a:r>
            <a:endParaRPr lang="en-US" altLang="ja-JP" dirty="0" smtClean="0"/>
          </a:p>
          <a:p>
            <a:pPr marL="285750" indent="-285750">
              <a:buFont typeface="Arial" panose="020B0604020202020204" pitchFamily="34" charset="0"/>
              <a:buChar char="•"/>
            </a:pPr>
            <a:r>
              <a:rPr kumimoji="1" lang="en-US" altLang="ja-JP" dirty="0" smtClean="0"/>
              <a:t>Linux </a:t>
            </a:r>
            <a:r>
              <a:rPr kumimoji="1" lang="ja-JP" altLang="en-US" dirty="0" smtClean="0"/>
              <a:t>コンテナを利用する場合は、多種多様な構成方法があるため、利用側の責任で対応すること。</a:t>
            </a:r>
            <a:endParaRPr kumimoji="1" lang="en-US" altLang="ja-JP" dirty="0" smtClean="0"/>
          </a:p>
        </p:txBody>
      </p:sp>
      <p:sp>
        <p:nvSpPr>
          <p:cNvPr id="95" name="テキスト ボックス 94"/>
          <p:cNvSpPr txBox="1"/>
          <p:nvPr/>
        </p:nvSpPr>
        <p:spPr>
          <a:xfrm>
            <a:off x="7711614" y="2148167"/>
            <a:ext cx="4321165"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Windows 10</a:t>
            </a:r>
            <a:r>
              <a:rPr lang="ja-JP" altLang="en-US" dirty="0" smtClean="0"/>
              <a:t> を利用。</a:t>
            </a:r>
            <a:endParaRPr kumimoji="1" lang="en-US" altLang="ja-JP" dirty="0" smtClean="0"/>
          </a:p>
        </p:txBody>
      </p:sp>
      <p:sp>
        <p:nvSpPr>
          <p:cNvPr id="2" name="角丸四角形 1"/>
          <p:cNvSpPr/>
          <p:nvPr/>
        </p:nvSpPr>
        <p:spPr>
          <a:xfrm>
            <a:off x="7900801" y="6075089"/>
            <a:ext cx="3812979" cy="646386"/>
          </a:xfrm>
          <a:prstGeom prst="roundRect">
            <a:avLst/>
          </a:prstGeom>
          <a:solidFill>
            <a:srgbClr val="FFFFCC"/>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smtClean="0">
                <a:solidFill>
                  <a:schemeClr val="accent6">
                    <a:lumMod val="75000"/>
                  </a:schemeClr>
                </a:solidFill>
              </a:rPr>
              <a:t>2021/02/25 </a:t>
            </a:r>
            <a:r>
              <a:rPr kumimoji="1" lang="en-US" altLang="ja-JP" sz="1200" b="1" dirty="0" smtClean="0">
                <a:solidFill>
                  <a:srgbClr val="FF0000"/>
                </a:solidFill>
              </a:rPr>
              <a:t>NEW!</a:t>
            </a:r>
            <a:r>
              <a:rPr kumimoji="1" lang="en-US" altLang="ja-JP" sz="1200" dirty="0" smtClean="0">
                <a:solidFill>
                  <a:srgbClr val="FF0000"/>
                </a:solidFill>
              </a:rPr>
              <a:t> </a:t>
            </a:r>
            <a:r>
              <a:rPr kumimoji="1" lang="en-US" altLang="ja-JP" sz="1200" dirty="0" smtClean="0">
                <a:solidFill>
                  <a:schemeClr val="tx1"/>
                </a:solidFill>
              </a:rPr>
              <a:t>Windows </a:t>
            </a:r>
            <a:r>
              <a:rPr kumimoji="1" lang="ja-JP" altLang="en-US" sz="1200" dirty="0" smtClean="0">
                <a:solidFill>
                  <a:schemeClr val="tx1"/>
                </a:solidFill>
              </a:rPr>
              <a:t>版中継ゲートウェイ </a:t>
            </a:r>
            <a:r>
              <a:rPr kumimoji="1" lang="en-US" altLang="ja-JP" sz="1200" dirty="0" smtClean="0">
                <a:solidFill>
                  <a:schemeClr val="tx1"/>
                </a:solidFill>
              </a:rPr>
              <a:t>(</a:t>
            </a:r>
            <a:r>
              <a:rPr kumimoji="1" lang="ja-JP" altLang="en-US" sz="1200" dirty="0" smtClean="0">
                <a:solidFill>
                  <a:schemeClr val="tx1"/>
                </a:solidFill>
              </a:rPr>
              <a:t>試作中</a:t>
            </a:r>
            <a:r>
              <a:rPr kumimoji="1" lang="en-US" altLang="ja-JP" sz="1200" dirty="0" smtClean="0">
                <a:solidFill>
                  <a:schemeClr val="tx1"/>
                </a:solidFill>
              </a:rPr>
              <a:t>) </a:t>
            </a:r>
            <a:r>
              <a:rPr kumimoji="1" lang="ja-JP" altLang="en-US" sz="1200" dirty="0" smtClean="0">
                <a:solidFill>
                  <a:schemeClr val="tx1"/>
                </a:solidFill>
              </a:rPr>
              <a:t>も利用可能です</a:t>
            </a:r>
            <a:r>
              <a:rPr lang="ja-JP" altLang="en-US" sz="1200" dirty="0" smtClean="0">
                <a:solidFill>
                  <a:schemeClr val="tx1"/>
                </a:solidFill>
              </a:rPr>
              <a:t>。構築方法は「 </a:t>
            </a:r>
            <a:r>
              <a:rPr lang="en-US" altLang="ja-JP" sz="1200" dirty="0">
                <a:solidFill>
                  <a:schemeClr val="tx1"/>
                </a:solidFill>
              </a:rPr>
              <a:t>5-11. Windows </a:t>
            </a:r>
            <a:r>
              <a:rPr lang="ja-JP" altLang="en-US" sz="1200" dirty="0">
                <a:solidFill>
                  <a:schemeClr val="tx1"/>
                </a:solidFill>
              </a:rPr>
              <a:t>版中継ゲートウェイの動作方法に</a:t>
            </a:r>
            <a:r>
              <a:rPr lang="ja-JP" altLang="en-US" sz="1200" dirty="0" smtClean="0">
                <a:solidFill>
                  <a:schemeClr val="tx1"/>
                </a:solidFill>
              </a:rPr>
              <a:t>ついて」をご参照ください。</a:t>
            </a:r>
            <a:endParaRPr kumimoji="1" lang="ja-JP" altLang="en-US" sz="1200" dirty="0">
              <a:solidFill>
                <a:schemeClr val="tx1"/>
              </a:solidFill>
            </a:endParaRPr>
          </a:p>
        </p:txBody>
      </p:sp>
    </p:spTree>
    <p:extLst>
      <p:ext uri="{BB962C8B-B14F-4D97-AF65-F5344CB8AC3E}">
        <p14:creationId xmlns:p14="http://schemas.microsoft.com/office/powerpoint/2010/main" val="195596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8</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2">
              <a:lumMod val="60000"/>
              <a:lumOff val="40000"/>
            </a:schemeClr>
          </a:solidFill>
        </p:spPr>
        <p:txBody>
          <a:bodyPr wrap="square" rtlCol="0" anchor="ctr">
            <a:spAutoFit/>
          </a:bodyPr>
          <a:lstStyle/>
          <a:p>
            <a:pPr algn="ctr"/>
            <a:r>
              <a:rPr kumimoji="1" lang="en-US" altLang="ja-JP" sz="6600" dirty="0" smtClean="0"/>
              <a:t>3. </a:t>
            </a:r>
            <a:r>
              <a:rPr kumimoji="1" lang="ja-JP" altLang="en-US" sz="6600" dirty="0" smtClean="0"/>
              <a:t>中継ゲートウェイを構築しよう</a:t>
            </a:r>
            <a:endParaRPr kumimoji="1" lang="ja-JP" altLang="en-US" sz="66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9681" y="4262210"/>
            <a:ext cx="1655556" cy="2315665"/>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872040" y="4101403"/>
            <a:ext cx="1442322" cy="1550534"/>
          </a:xfrm>
          <a:prstGeom prst="rect">
            <a:avLst/>
          </a:prstGeom>
        </p:spPr>
      </p:pic>
    </p:spTree>
    <p:extLst>
      <p:ext uri="{BB962C8B-B14F-4D97-AF65-F5344CB8AC3E}">
        <p14:creationId xmlns:p14="http://schemas.microsoft.com/office/powerpoint/2010/main" val="334510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lnSpcReduction="10000"/>
          </a:bodyPr>
          <a:lstStyle/>
          <a:p>
            <a:pPr marL="514350" indent="-514350">
              <a:buFont typeface="+mj-lt"/>
              <a:buAutoNum type="arabicPeriod"/>
            </a:pPr>
            <a:r>
              <a:rPr lang="en-US" altLang="ja-JP" sz="4000" dirty="0" smtClean="0"/>
              <a:t>Linux </a:t>
            </a:r>
            <a:r>
              <a:rPr lang="ja-JP" altLang="en-US" sz="4000" dirty="0" smtClean="0"/>
              <a:t>サーバーの準備とインターネットへの接続</a:t>
            </a:r>
            <a:r>
              <a:rPr lang="en-US" altLang="ja-JP" sz="4000" dirty="0" smtClean="0"/>
              <a:t/>
            </a:r>
            <a:br>
              <a:rPr lang="en-US" altLang="ja-JP" sz="4000" dirty="0" smtClean="0"/>
            </a:br>
            <a:r>
              <a:rPr lang="en-US" altLang="ja-JP" sz="4000" dirty="0" smtClean="0">
                <a:solidFill>
                  <a:schemeClr val="accent6">
                    <a:lumMod val="75000"/>
                  </a:schemeClr>
                </a:solidFill>
              </a:rPr>
              <a:t>(</a:t>
            </a:r>
            <a:r>
              <a:rPr lang="ja-JP" altLang="en-US" sz="4000" dirty="0" smtClean="0">
                <a:solidFill>
                  <a:schemeClr val="accent6">
                    <a:lumMod val="75000"/>
                  </a:schemeClr>
                </a:solidFill>
              </a:rPr>
              <a:t>本マニュアルでは、</a:t>
            </a:r>
            <a:r>
              <a:rPr lang="en-US" altLang="ja-JP" sz="4000" dirty="0" smtClean="0">
                <a:solidFill>
                  <a:schemeClr val="accent6">
                    <a:lumMod val="75000"/>
                  </a:schemeClr>
                </a:solidFill>
              </a:rPr>
              <a:t>AWS </a:t>
            </a:r>
            <a:r>
              <a:rPr lang="ja-JP" altLang="en-US" sz="4000" dirty="0" smtClean="0">
                <a:solidFill>
                  <a:schemeClr val="accent6">
                    <a:lumMod val="75000"/>
                  </a:schemeClr>
                </a:solidFill>
              </a:rPr>
              <a:t>を例に説明。</a:t>
            </a:r>
            <a:r>
              <a:rPr lang="en-US" altLang="ja-JP" sz="4000" dirty="0" smtClean="0">
                <a:solidFill>
                  <a:schemeClr val="accent6">
                    <a:lumMod val="75000"/>
                  </a:schemeClr>
                </a:solidFill>
              </a:rPr>
              <a:t>)</a:t>
            </a:r>
            <a:r>
              <a:rPr lang="en-US" altLang="ja-JP" sz="4000" dirty="0" smtClean="0"/>
              <a:t/>
            </a:r>
            <a:br>
              <a:rPr lang="en-US" altLang="ja-JP"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中継ゲートウェイプログラムのダウンロードとビルド</a:t>
            </a:r>
            <a:r>
              <a:rPr kumimoji="1" lang="en-US" altLang="ja-JP" sz="4000" dirty="0" smtClean="0"/>
              <a:t/>
            </a:r>
            <a:br>
              <a:rPr kumimoji="1" lang="en-US" altLang="ja-JP" sz="4000" dirty="0" smtClean="0"/>
            </a:br>
            <a:r>
              <a:rPr kumimoji="1" lang="ja-JP" altLang="en-US" sz="4000" dirty="0" smtClean="0"/>
              <a:t>↓</a:t>
            </a:r>
            <a:endParaRPr kumimoji="1" lang="en-US" altLang="ja-JP" sz="4000" dirty="0" smtClean="0"/>
          </a:p>
          <a:p>
            <a:pPr marL="514350" indent="-514350">
              <a:buFont typeface="+mj-lt"/>
              <a:buAutoNum type="arabicPeriod"/>
            </a:pPr>
            <a:r>
              <a:rPr kumimoji="1" lang="ja-JP" altLang="en-US" sz="4000" dirty="0" smtClean="0"/>
              <a:t>中継ゲートウェイプログラムの起動</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3-1. </a:t>
            </a:r>
            <a:r>
              <a:rPr kumimoji="1" lang="ja-JP" altLang="en-US" dirty="0" smtClean="0"/>
              <a:t>中継ゲートウェイ </a:t>
            </a:r>
            <a:r>
              <a:rPr lang="en-US" altLang="ja-JP" dirty="0" smtClean="0"/>
              <a:t>(Linux) </a:t>
            </a:r>
            <a:r>
              <a:rPr lang="ja-JP" altLang="en-US" dirty="0" smtClean="0"/>
              <a:t>の構築の流れ</a:t>
            </a:r>
            <a:endParaRPr kumimoji="1" lang="ja-JP" altLang="en-US" dirty="0"/>
          </a:p>
        </p:txBody>
      </p:sp>
      <p:sp>
        <p:nvSpPr>
          <p:cNvPr id="5" name="角丸四角形 4"/>
          <p:cNvSpPr/>
          <p:nvPr/>
        </p:nvSpPr>
        <p:spPr>
          <a:xfrm>
            <a:off x="6048352" y="5376370"/>
            <a:ext cx="5436827" cy="979980"/>
          </a:xfrm>
          <a:prstGeom prst="roundRect">
            <a:avLst/>
          </a:prstGeom>
          <a:solidFill>
            <a:srgbClr val="FFFFCC"/>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b="1" dirty="0" smtClean="0">
                <a:solidFill>
                  <a:schemeClr val="accent6">
                    <a:lumMod val="75000"/>
                  </a:schemeClr>
                </a:solidFill>
              </a:rPr>
              <a:t>2021/02/25 </a:t>
            </a:r>
            <a:r>
              <a:rPr kumimoji="1" lang="en-US" altLang="ja-JP" sz="1600" b="1" dirty="0" smtClean="0">
                <a:solidFill>
                  <a:srgbClr val="FF0000"/>
                </a:solidFill>
              </a:rPr>
              <a:t>NEW!</a:t>
            </a:r>
            <a:r>
              <a:rPr kumimoji="1" lang="en-US" altLang="ja-JP" sz="1600" dirty="0" smtClean="0">
                <a:solidFill>
                  <a:srgbClr val="FF0000"/>
                </a:solidFill>
              </a:rPr>
              <a:t> </a:t>
            </a:r>
            <a:r>
              <a:rPr kumimoji="1" lang="en-US" altLang="ja-JP" sz="1600" dirty="0" smtClean="0">
                <a:solidFill>
                  <a:schemeClr val="tx1"/>
                </a:solidFill>
              </a:rPr>
              <a:t>Windows </a:t>
            </a:r>
            <a:r>
              <a:rPr kumimoji="1" lang="ja-JP" altLang="en-US" sz="1600" dirty="0" smtClean="0">
                <a:solidFill>
                  <a:schemeClr val="tx1"/>
                </a:solidFill>
              </a:rPr>
              <a:t>版中継ゲートウェイ </a:t>
            </a:r>
            <a:r>
              <a:rPr kumimoji="1" lang="en-US" altLang="ja-JP" sz="1600" dirty="0" smtClean="0">
                <a:solidFill>
                  <a:schemeClr val="tx1"/>
                </a:solidFill>
              </a:rPr>
              <a:t>(</a:t>
            </a:r>
            <a:r>
              <a:rPr kumimoji="1" lang="ja-JP" altLang="en-US" sz="1600" dirty="0" smtClean="0">
                <a:solidFill>
                  <a:schemeClr val="tx1"/>
                </a:solidFill>
              </a:rPr>
              <a:t>試作中</a:t>
            </a:r>
            <a:r>
              <a:rPr kumimoji="1" lang="en-US" altLang="ja-JP" sz="1600" dirty="0" smtClean="0">
                <a:solidFill>
                  <a:schemeClr val="tx1"/>
                </a:solidFill>
              </a:rPr>
              <a:t>) </a:t>
            </a:r>
            <a:r>
              <a:rPr kumimoji="1" lang="ja-JP" altLang="en-US" sz="1600" dirty="0" smtClean="0">
                <a:solidFill>
                  <a:schemeClr val="tx1"/>
                </a:solidFill>
              </a:rPr>
              <a:t>も利用可能です</a:t>
            </a:r>
            <a:r>
              <a:rPr lang="ja-JP" altLang="en-US" sz="1600" dirty="0" smtClean="0">
                <a:solidFill>
                  <a:schemeClr val="tx1"/>
                </a:solidFill>
              </a:rPr>
              <a:t>。構築方法は「 </a:t>
            </a:r>
            <a:r>
              <a:rPr lang="en-US" altLang="ja-JP" sz="1600" dirty="0">
                <a:solidFill>
                  <a:schemeClr val="tx1"/>
                </a:solidFill>
              </a:rPr>
              <a:t>5-11. Windows </a:t>
            </a:r>
            <a:r>
              <a:rPr lang="ja-JP" altLang="en-US" sz="1600" dirty="0">
                <a:solidFill>
                  <a:schemeClr val="tx1"/>
                </a:solidFill>
              </a:rPr>
              <a:t>版中継ゲートウェイの動作方法に</a:t>
            </a:r>
            <a:r>
              <a:rPr lang="ja-JP" altLang="en-US" sz="1600" dirty="0" smtClean="0">
                <a:solidFill>
                  <a:schemeClr val="tx1"/>
                </a:solidFill>
              </a:rPr>
              <a:t>ついて」をご参照ください。</a:t>
            </a:r>
            <a:endParaRPr kumimoji="1" lang="ja-JP" altLang="en-US" sz="1600" dirty="0">
              <a:solidFill>
                <a:schemeClr val="tx1"/>
              </a:solidFill>
            </a:endParaRPr>
          </a:p>
        </p:txBody>
      </p:sp>
    </p:spTree>
    <p:extLst>
      <p:ext uri="{BB962C8B-B14F-4D97-AF65-F5344CB8AC3E}">
        <p14:creationId xmlns:p14="http://schemas.microsoft.com/office/powerpoint/2010/main" val="901767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ELAB">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5962</TotalTime>
  <Words>5541</Words>
  <Application>Microsoft Office PowerPoint</Application>
  <PresentationFormat>ワイド画面</PresentationFormat>
  <Paragraphs>427</Paragraphs>
  <Slides>41</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41</vt:i4>
      </vt:variant>
    </vt:vector>
  </HeadingPairs>
  <TitlesOfParts>
    <vt:vector size="51" baseType="lpstr">
      <vt:lpstr>Meiryo UI</vt:lpstr>
      <vt:lpstr>ＭＳ Ｐゴシック</vt:lpstr>
      <vt:lpstr>游ゴシック</vt:lpstr>
      <vt:lpstr>Arial</vt:lpstr>
      <vt:lpstr>Calibri</vt:lpstr>
      <vt:lpstr>Consolas</vt:lpstr>
      <vt:lpstr>Segoe Condensed</vt:lpstr>
      <vt:lpstr>Segoe UI Light</vt:lpstr>
      <vt:lpstr>Times New Roman</vt:lpstr>
      <vt:lpstr>Office テーマ</vt:lpstr>
      <vt:lpstr>NTT東日本 – IPA シン・テレワークシステム Doc001. プライベート版 構築マニュアル (スタンドアロン版)</vt:lpstr>
      <vt:lpstr>本バージョンについて・更新履歴</vt:lpstr>
      <vt:lpstr>PowerPoint プレゼンテーション</vt:lpstr>
      <vt:lpstr>1-1. 「シン・テレワークシステム プライベート版」とは</vt:lpstr>
      <vt:lpstr>1-2. プライベート版には 2 種類が存在</vt:lpstr>
      <vt:lpstr>PowerPoint プレゼンテーション</vt:lpstr>
      <vt:lpstr>2. 構築用環境・所要時間</vt:lpstr>
      <vt:lpstr>PowerPoint プレゼンテーション</vt:lpstr>
      <vt:lpstr>3-1. 中継ゲートウェイ (Linux) の構築の流れ</vt:lpstr>
      <vt:lpstr>3-2. AWS の Ubuntu Linux サーバーの起動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3-3. 中継ゲートウェイプログラムのビルドの実行</vt:lpstr>
      <vt:lpstr>3-4. 中継ゲートウェイプログラムの起動と終了</vt:lpstr>
      <vt:lpstr>3-5. 中継ゲートウェイシステム起動後の稼働チェック</vt:lpstr>
      <vt:lpstr>PowerPoint プレゼンテーション</vt:lpstr>
      <vt:lpstr>4-1. アプリケーション・インストーラ構築の流れ</vt:lpstr>
      <vt:lpstr>4-2.作業用マシンへの Visual Studio 2019 のインストール</vt:lpstr>
      <vt:lpstr>PowerPoint プレゼンテーション</vt:lpstr>
      <vt:lpstr>PowerPoint プレゼンテーション</vt:lpstr>
      <vt:lpstr>4-3. シン・テレワークシステムのソースコードのダウンロード</vt:lpstr>
      <vt:lpstr>4-4. 中継ゲートウェイの IP アドレス等の指定</vt:lpstr>
      <vt:lpstr>4-5. ビルドの実施</vt:lpstr>
      <vt:lpstr>4-6. 生成されたインストーラの動作の確認</vt:lpstr>
      <vt:lpstr>PowerPoint プレゼンテーション</vt:lpstr>
      <vt:lpstr>5-1. アプリケーションの UI の高度なカスタマイズ方法</vt:lpstr>
      <vt:lpstr>5-2. アプリケーションの ID (AppId) の変更によるユニーク化</vt:lpstr>
      <vt:lpstr>5-3. ゲートウェイに登録済みのサーバー一覧の管理</vt:lpstr>
      <vt:lpstr>5-4. ゲートウェイに現在接続しているサーバーセッション一覧の表示</vt:lpstr>
      <vt:lpstr>5-5. ゲートウェイの Linux カーネルの推奨設定</vt:lpstr>
      <vt:lpstr>5-6. 中継ゲートウェイのより詳細な設定</vt:lpstr>
      <vt:lpstr>5-7. 独自のプライベート CA (認証局) の証明書の利用</vt:lpstr>
      <vt:lpstr>5-8. IP アドレスの代わりに DNS FQDN を指定する方法 等</vt:lpstr>
      <vt:lpstr>5-9. 中継ゲートウェイのプロセスの自動起動方法</vt:lpstr>
      <vt:lpstr>5-10. シン・テレワークシステムのソースコードを分析する</vt:lpstr>
      <vt:lpstr>5-11. Windows 版中継ゲートウェイの動作方法について (2021/2/5 時点: 安定性は未検証)</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yagi</cp:lastModifiedBy>
  <cp:revision>2486</cp:revision>
  <dcterms:created xsi:type="dcterms:W3CDTF">2017-10-22T02:50:05Z</dcterms:created>
  <dcterms:modified xsi:type="dcterms:W3CDTF">2021-02-25T04:03:18Z</dcterms:modified>
</cp:coreProperties>
</file>