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617" r:id="rId2"/>
    <p:sldId id="656" r:id="rId3"/>
    <p:sldId id="649" r:id="rId4"/>
    <p:sldId id="618" r:id="rId5"/>
    <p:sldId id="619" r:id="rId6"/>
    <p:sldId id="650" r:id="rId7"/>
    <p:sldId id="620" r:id="rId8"/>
    <p:sldId id="651" r:id="rId9"/>
    <p:sldId id="621" r:id="rId10"/>
    <p:sldId id="622" r:id="rId11"/>
    <p:sldId id="623" r:id="rId12"/>
    <p:sldId id="624" r:id="rId13"/>
    <p:sldId id="625" r:id="rId14"/>
    <p:sldId id="626" r:id="rId15"/>
    <p:sldId id="627" r:id="rId16"/>
    <p:sldId id="628" r:id="rId17"/>
    <p:sldId id="659" r:id="rId18"/>
    <p:sldId id="630" r:id="rId19"/>
    <p:sldId id="631" r:id="rId20"/>
    <p:sldId id="632" r:id="rId21"/>
    <p:sldId id="652" r:id="rId22"/>
    <p:sldId id="633" r:id="rId23"/>
    <p:sldId id="634" r:id="rId24"/>
    <p:sldId id="635" r:id="rId25"/>
    <p:sldId id="636" r:id="rId26"/>
    <p:sldId id="637" r:id="rId27"/>
    <p:sldId id="638" r:id="rId28"/>
    <p:sldId id="639" r:id="rId29"/>
    <p:sldId id="640" r:id="rId30"/>
    <p:sldId id="653" r:id="rId31"/>
    <p:sldId id="641" r:id="rId32"/>
    <p:sldId id="642" r:id="rId33"/>
    <p:sldId id="643" r:id="rId34"/>
    <p:sldId id="644" r:id="rId35"/>
    <p:sldId id="645" r:id="rId36"/>
    <p:sldId id="646" r:id="rId37"/>
    <p:sldId id="647" r:id="rId38"/>
    <p:sldId id="648" r:id="rId39"/>
    <p:sldId id="654" r:id="rId40"/>
    <p:sldId id="655" r:id="rId41"/>
    <p:sldId id="657" r:id="rId42"/>
    <p:sldId id="658" r:id="rId43"/>
  </p:sldIdLst>
  <p:sldSz cx="12192000" cy="6858000"/>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9FFCC"/>
    <a:srgbClr val="0000FF"/>
    <a:srgbClr val="FFCCFF"/>
    <a:srgbClr val="66FFFF"/>
    <a:srgbClr val="050505"/>
    <a:srgbClr val="1E2E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6314" autoAdjust="0"/>
  </p:normalViewPr>
  <p:slideViewPr>
    <p:cSldViewPr snapToGrid="0">
      <p:cViewPr varScale="1">
        <p:scale>
          <a:sx n="123" d="100"/>
          <a:sy n="123" d="100"/>
        </p:scale>
        <p:origin x="96" y="174"/>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126" d="100"/>
          <a:sy n="126" d="100"/>
        </p:scale>
        <p:origin x="2112" y="1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5179484" y="2"/>
            <a:ext cx="3962400" cy="344091"/>
          </a:xfrm>
          <a:prstGeom prst="rect">
            <a:avLst/>
          </a:prstGeom>
        </p:spPr>
        <p:txBody>
          <a:bodyPr vert="horz" lIns="91440" tIns="45720" rIns="91440" bIns="45720" rtlCol="0"/>
          <a:lstStyle>
            <a:lvl1pPr algn="r">
              <a:defRPr sz="1200"/>
            </a:lvl1pPr>
          </a:lstStyle>
          <a:p>
            <a:fld id="{43004559-E693-417D-832F-282830CA0F2C}" type="datetimeFigureOut">
              <a:rPr kumimoji="1" lang="ja-JP" altLang="en-US" smtClean="0"/>
              <a:t>2021/9/18</a:t>
            </a:fld>
            <a:endParaRPr kumimoji="1" lang="ja-JP" altLang="en-US" dirty="0"/>
          </a:p>
        </p:txBody>
      </p:sp>
      <p:sp>
        <p:nvSpPr>
          <p:cNvPr id="4" name="フッター プレースホルダー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r>
              <a:rPr kumimoji="1" lang="en-US" altLang="ja-JP" dirty="0"/>
              <a:t>Confidential</a:t>
            </a:r>
            <a:endParaRPr kumimoji="1" lang="ja-JP" altLang="en-US" dirty="0"/>
          </a:p>
        </p:txBody>
      </p:sp>
      <p:sp>
        <p:nvSpPr>
          <p:cNvPr id="5" name="スライド番号プレースホルダー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0A583E-C166-4917-A0BF-D1BE5ACF047B}" type="slidenum">
              <a:rPr kumimoji="1" lang="ja-JP" altLang="en-US" smtClean="0"/>
              <a:t>‹#›</a:t>
            </a:fld>
            <a:endParaRPr kumimoji="1" lang="ja-JP" altLang="en-US" dirty="0"/>
          </a:p>
        </p:txBody>
      </p:sp>
    </p:spTree>
    <p:extLst>
      <p:ext uri="{BB962C8B-B14F-4D97-AF65-F5344CB8AC3E}">
        <p14:creationId xmlns:p14="http://schemas.microsoft.com/office/powerpoint/2010/main" val="191199790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5179484" y="2"/>
            <a:ext cx="3962400" cy="344091"/>
          </a:xfrm>
          <a:prstGeom prst="rect">
            <a:avLst/>
          </a:prstGeom>
        </p:spPr>
        <p:txBody>
          <a:bodyPr vert="horz" lIns="91440" tIns="45720" rIns="91440" bIns="45720" rtlCol="0"/>
          <a:lstStyle>
            <a:lvl1pPr algn="r">
              <a:defRPr sz="1200"/>
            </a:lvl1pPr>
          </a:lstStyle>
          <a:p>
            <a:fld id="{2647D927-0592-4B54-A511-F775D23C7FAD}" type="datetimeFigureOut">
              <a:rPr kumimoji="1" lang="ja-JP" altLang="en-US" smtClean="0"/>
              <a:t>2021/9/18</a:t>
            </a:fld>
            <a:endParaRPr kumimoji="1" lang="ja-JP" altLang="en-US" dirty="0"/>
          </a:p>
        </p:txBody>
      </p:sp>
      <p:sp>
        <p:nvSpPr>
          <p:cNvPr id="4" name="スライド イメージ プレースホルダー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r>
              <a:rPr kumimoji="1" lang="en-US" altLang="ja-JP" dirty="0"/>
              <a:t>Confidential</a:t>
            </a:r>
            <a:endParaRPr kumimoji="1" lang="ja-JP" altLang="en-US" dirty="0"/>
          </a:p>
        </p:txBody>
      </p:sp>
      <p:sp>
        <p:nvSpPr>
          <p:cNvPr id="7" name="スライド番号プレースホルダー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B8560A76-A9AA-40A3-B9BD-8A5068D5FB20}" type="slidenum">
              <a:rPr kumimoji="1" lang="ja-JP" altLang="en-US" smtClean="0"/>
              <a:t>‹#›</a:t>
            </a:fld>
            <a:endParaRPr kumimoji="1" lang="ja-JP" altLang="en-US" dirty="0"/>
          </a:p>
        </p:txBody>
      </p:sp>
    </p:spTree>
    <p:extLst>
      <p:ext uri="{BB962C8B-B14F-4D97-AF65-F5344CB8AC3E}">
        <p14:creationId xmlns:p14="http://schemas.microsoft.com/office/powerpoint/2010/main" val="121313256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FC76B12B-05AE-4C08-B2DB-0751F37B9E89}" type="datetime1">
              <a:rPr kumimoji="1" lang="ja-JP" altLang="en-US" smtClean="0"/>
              <a:t>2021/9/18</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0294695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619FE48-DA9A-4525-A7A6-03B3BAB20900}" type="datetime1">
              <a:rPr kumimoji="1" lang="ja-JP" altLang="en-US" smtClean="0"/>
              <a:t>2021/9/18</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2674357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6EE422A-7189-49E7-8DCC-CAC2D968BFCD}" type="datetime1">
              <a:rPr kumimoji="1" lang="ja-JP" altLang="en-US" smtClean="0"/>
              <a:t>2021/9/18</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34279765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CDE5988-4DE2-4EFC-A8DB-17FD59362483}" type="datetime1">
              <a:rPr kumimoji="1" lang="ja-JP" altLang="en-US" smtClean="0"/>
              <a:t>2021/9/18</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7795549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32741" y="1136073"/>
            <a:ext cx="11545223" cy="504089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433F5D8-019C-4B4E-B06F-664B0E73F44C}" type="datetime1">
              <a:rPr kumimoji="1" lang="ja-JP" altLang="en-US" smtClean="0"/>
              <a:t>2021/9/18</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grpSp>
        <p:nvGrpSpPr>
          <p:cNvPr id="7" name="Group 2"/>
          <p:cNvGrpSpPr>
            <a:grpSpLocks/>
          </p:cNvGrpSpPr>
          <p:nvPr userDrawn="1"/>
        </p:nvGrpSpPr>
        <p:grpSpPr bwMode="auto">
          <a:xfrm>
            <a:off x="248431" y="93926"/>
            <a:ext cx="10131299" cy="865318"/>
            <a:chOff x="240" y="228"/>
            <a:chExt cx="5768" cy="336"/>
          </a:xfrm>
        </p:grpSpPr>
        <p:sp>
          <p:nvSpPr>
            <p:cNvPr id="8" name="Rectangle 3"/>
            <p:cNvSpPr>
              <a:spLocks noChangeArrowheads="1"/>
            </p:cNvSpPr>
            <p:nvPr/>
          </p:nvSpPr>
          <p:spPr bwMode="auto">
            <a:xfrm>
              <a:off x="248" y="228"/>
              <a:ext cx="5760" cy="336"/>
            </a:xfrm>
            <a:prstGeom prst="rect">
              <a:avLst/>
            </a:prstGeom>
            <a:gradFill rotWithShape="0">
              <a:gsLst>
                <a:gs pos="0">
                  <a:schemeClr val="bg1"/>
                </a:gs>
                <a:gs pos="100000">
                  <a:srgbClr val="99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dirty="0"/>
            </a:p>
          </p:txBody>
        </p:sp>
        <p:sp>
          <p:nvSpPr>
            <p:cNvPr id="9" name="Line 4"/>
            <p:cNvSpPr>
              <a:spLocks noChangeShapeType="1"/>
            </p:cNvSpPr>
            <p:nvPr/>
          </p:nvSpPr>
          <p:spPr bwMode="auto">
            <a:xfrm>
              <a:off x="243" y="564"/>
              <a:ext cx="5757"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400"/>
            </a:p>
          </p:txBody>
        </p:sp>
        <p:sp>
          <p:nvSpPr>
            <p:cNvPr id="10" name="Rectangle 5"/>
            <p:cNvSpPr>
              <a:spLocks noChangeArrowheads="1"/>
            </p:cNvSpPr>
            <p:nvPr/>
          </p:nvSpPr>
          <p:spPr bwMode="auto">
            <a:xfrm>
              <a:off x="240" y="228"/>
              <a:ext cx="48" cy="336"/>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grpSp>
      <p:sp>
        <p:nvSpPr>
          <p:cNvPr id="2" name="タイトル 1"/>
          <p:cNvSpPr>
            <a:spLocks noGrp="1"/>
          </p:cNvSpPr>
          <p:nvPr>
            <p:ph type="title"/>
          </p:nvPr>
        </p:nvSpPr>
        <p:spPr>
          <a:xfrm>
            <a:off x="332741" y="184309"/>
            <a:ext cx="10046989" cy="683490"/>
          </a:xfrm>
        </p:spPr>
        <p:txBody>
          <a:bodyPr>
            <a:normAutofit/>
          </a:bodyPr>
          <a:lstStyle/>
          <a:p>
            <a:r>
              <a:rPr kumimoji="1" lang="ja-JP" altLang="en-US" dirty="0"/>
              <a:t>マスター タイトルの書式設定</a:t>
            </a:r>
          </a:p>
        </p:txBody>
      </p:sp>
    </p:spTree>
    <p:extLst>
      <p:ext uri="{BB962C8B-B14F-4D97-AF65-F5344CB8AC3E}">
        <p14:creationId xmlns:p14="http://schemas.microsoft.com/office/powerpoint/2010/main" val="3522952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32741" y="1136073"/>
            <a:ext cx="11545223" cy="504089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433F5D8-019C-4B4E-B06F-664B0E73F44C}" type="datetime1">
              <a:rPr kumimoji="1" lang="ja-JP" altLang="en-US" smtClean="0"/>
              <a:t>2021/9/18</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
        <p:nvSpPr>
          <p:cNvPr id="2" name="タイトル 1"/>
          <p:cNvSpPr>
            <a:spLocks noGrp="1"/>
          </p:cNvSpPr>
          <p:nvPr>
            <p:ph type="title"/>
          </p:nvPr>
        </p:nvSpPr>
        <p:spPr>
          <a:xfrm>
            <a:off x="332741" y="184309"/>
            <a:ext cx="10046989" cy="683490"/>
          </a:xfrm>
        </p:spPr>
        <p:txBody>
          <a:bodyPr>
            <a:normAutofit/>
          </a:bodyPr>
          <a:lstStyle/>
          <a:p>
            <a:r>
              <a:rPr kumimoji="1" lang="ja-JP" altLang="en-US" dirty="0"/>
              <a:t>マスター タイトルの書式設定</a:t>
            </a:r>
          </a:p>
        </p:txBody>
      </p:sp>
    </p:spTree>
    <p:extLst>
      <p:ext uri="{BB962C8B-B14F-4D97-AF65-F5344CB8AC3E}">
        <p14:creationId xmlns:p14="http://schemas.microsoft.com/office/powerpoint/2010/main" val="234803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E08DC06-71B5-4D82-9EC9-2CDCDFC7E949}" type="datetime1">
              <a:rPr kumimoji="1" lang="ja-JP" altLang="en-US" smtClean="0"/>
              <a:t>2021/9/18</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5973326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E955005-761B-4B23-9C6F-D86728326A39}" type="datetime1">
              <a:rPr kumimoji="1" lang="ja-JP" altLang="en-US" smtClean="0"/>
              <a:t>2021/9/18</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9506471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9442547" cy="1325563"/>
          </a:xfrm>
        </p:spPr>
        <p:txBody>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5D497FD-40DA-48BD-8DD0-EB755C7D6238}" type="datetime1">
              <a:rPr kumimoji="1" lang="ja-JP" altLang="en-US" smtClean="0"/>
              <a:t>2021/9/18</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056210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5101842-F394-43EE-B2A2-4C5CD8EF8ECB}" type="datetime1">
              <a:rPr kumimoji="1" lang="ja-JP" altLang="en-US" smtClean="0"/>
              <a:t>2021/9/18</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7515598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9F0FA9D-8531-4AA2-9DAB-F3E4DE0A77C4}" type="datetime1">
              <a:rPr kumimoji="1" lang="ja-JP" altLang="en-US" smtClean="0"/>
              <a:t>2021/9/18</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62223900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1819469"/>
            <a:ext cx="6172200" cy="404158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CBB3051-103A-431A-A155-BC03D46EAC2E}" type="datetime1">
              <a:rPr kumimoji="1" lang="ja-JP" altLang="en-US" smtClean="0"/>
              <a:t>2021/9/18</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706436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980694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382E3-DAC9-4085-B802-61A979310D0F}" type="datetime1">
              <a:rPr kumimoji="1" lang="ja-JP" altLang="en-US" smtClean="0"/>
              <a:t>2021/9/18</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3425890" cy="365125"/>
          </a:xfrm>
          <a:prstGeom prst="rect">
            <a:avLst/>
          </a:prstGeom>
        </p:spPr>
        <p:txBody>
          <a:bodyPr vert="horz" lIns="91440" tIns="45720" rIns="91440" bIns="45720" rtlCol="0" anchor="ctr"/>
          <a:lstStyle>
            <a:lvl1pPr algn="r">
              <a:defRPr sz="2000">
                <a:solidFill>
                  <a:schemeClr val="tx1">
                    <a:tint val="75000"/>
                  </a:schemeClr>
                </a:solidFill>
                <a:latin typeface="Segoe Condensed" panose="020B0606040200020203" pitchFamily="34" charset="0"/>
                <a:cs typeface="Segoe UI Light" panose="020B0502040204020203" pitchFamily="34" charset="0"/>
              </a:defRPr>
            </a:lvl1pPr>
          </a:lstStyle>
          <a:p>
            <a:fld id="{63DCA85F-F225-44A4-AEA8-9083CAE61796}" type="slidenum">
              <a:rPr lang="ja-JP" altLang="en-US" smtClean="0"/>
              <a:pPr/>
              <a:t>‹#›</a:t>
            </a:fld>
            <a:endParaRPr lang="ja-JP" altLang="en-US" dirty="0"/>
          </a:p>
        </p:txBody>
      </p:sp>
      <p:sp>
        <p:nvSpPr>
          <p:cNvPr id="13" name="テキスト ボックス 12"/>
          <p:cNvSpPr txBox="1"/>
          <p:nvPr userDrawn="1"/>
        </p:nvSpPr>
        <p:spPr>
          <a:xfrm>
            <a:off x="0" y="6582103"/>
            <a:ext cx="1072055" cy="307777"/>
          </a:xfrm>
          <a:prstGeom prst="rect">
            <a:avLst/>
          </a:prstGeom>
          <a:noFill/>
        </p:spPr>
        <p:txBody>
          <a:bodyPr wrap="square" rtlCol="0">
            <a:spAutoFit/>
          </a:bodyPr>
          <a:lstStyle/>
          <a:p>
            <a:r>
              <a:rPr kumimoji="1" lang="en-US" altLang="ja-JP" sz="1400" dirty="0" smtClean="0">
                <a:solidFill>
                  <a:schemeClr val="bg2"/>
                </a:solidFill>
              </a:rPr>
              <a:t>DN</a:t>
            </a:r>
            <a:endParaRPr kumimoji="1" lang="ja-JP" altLang="en-US" sz="1400" dirty="0">
              <a:solidFill>
                <a:schemeClr val="bg2"/>
              </a:solidFill>
            </a:endParaRPr>
          </a:p>
        </p:txBody>
      </p:sp>
      <p:sp>
        <p:nvSpPr>
          <p:cNvPr id="14" name="テキスト ボックス 13"/>
          <p:cNvSpPr txBox="1"/>
          <p:nvPr userDrawn="1"/>
        </p:nvSpPr>
        <p:spPr>
          <a:xfrm>
            <a:off x="10691447" y="260597"/>
            <a:ext cx="1148862" cy="246221"/>
          </a:xfrm>
          <a:prstGeom prst="rect">
            <a:avLst/>
          </a:prstGeom>
          <a:noFill/>
        </p:spPr>
        <p:txBody>
          <a:bodyPr wrap="square" rtlCol="0">
            <a:spAutoFit/>
          </a:bodyPr>
          <a:lstStyle/>
          <a:p>
            <a:pPr algn="dist"/>
            <a:r>
              <a:rPr kumimoji="1" lang="ja-JP" altLang="en-US" sz="1000" b="1" dirty="0" smtClean="0"/>
              <a:t>特殊局</a:t>
            </a:r>
            <a:endParaRPr kumimoji="1" lang="en-US" altLang="ja-JP" sz="1000" b="1" dirty="0"/>
          </a:p>
        </p:txBody>
      </p:sp>
      <p:sp>
        <p:nvSpPr>
          <p:cNvPr id="11" name="テキスト ボックス 10"/>
          <p:cNvSpPr txBox="1"/>
          <p:nvPr userDrawn="1"/>
        </p:nvSpPr>
        <p:spPr>
          <a:xfrm>
            <a:off x="11052670" y="641681"/>
            <a:ext cx="1154460" cy="230832"/>
          </a:xfrm>
          <a:prstGeom prst="rect">
            <a:avLst/>
          </a:prstGeom>
          <a:noFill/>
        </p:spPr>
        <p:txBody>
          <a:bodyPr wrap="square" rtlCol="0">
            <a:spAutoFit/>
          </a:bodyPr>
          <a:lstStyle/>
          <a:p>
            <a:pPr algn="dist"/>
            <a:r>
              <a:rPr kumimoji="1" lang="ja-JP" altLang="en-US" sz="900" b="1" dirty="0" smtClean="0"/>
              <a:t>サイバー技術研究室 </a:t>
            </a:r>
            <a:endParaRPr kumimoji="1" lang="en-US" altLang="ja-JP" sz="900" b="1" dirty="0"/>
          </a:p>
        </p:txBody>
      </p:sp>
      <p:pic>
        <p:nvPicPr>
          <p:cNvPr id="12" name="図 11"/>
          <p:cNvPicPr>
            <a:picLocks noChangeAspect="1"/>
          </p:cNvPicPr>
          <p:nvPr userDrawn="1"/>
        </p:nvPicPr>
        <p:blipFill>
          <a:blip r:embed="rId14"/>
          <a:stretch>
            <a:fillRect/>
          </a:stretch>
        </p:blipFill>
        <p:spPr>
          <a:xfrm>
            <a:off x="10754306" y="488150"/>
            <a:ext cx="1365298" cy="192683"/>
          </a:xfrm>
          <a:prstGeom prst="rect">
            <a:avLst/>
          </a:prstGeom>
        </p:spPr>
      </p:pic>
      <p:pic>
        <p:nvPicPr>
          <p:cNvPr id="34" name="Picture 7"/>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776521" y="48556"/>
            <a:ext cx="1358713" cy="303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図 34"/>
          <p:cNvPicPr>
            <a:picLocks noChangeAspect="1"/>
          </p:cNvPicPr>
          <p:nvPr userDrawn="1"/>
        </p:nvPicPr>
        <p:blipFill>
          <a:blip r:embed="rId16"/>
          <a:stretch>
            <a:fillRect/>
          </a:stretch>
        </p:blipFill>
        <p:spPr>
          <a:xfrm>
            <a:off x="797" y="6176963"/>
            <a:ext cx="572405" cy="681037"/>
          </a:xfrm>
          <a:prstGeom prst="rect">
            <a:avLst/>
          </a:prstGeom>
        </p:spPr>
      </p:pic>
    </p:spTree>
    <p:extLst>
      <p:ext uri="{BB962C8B-B14F-4D97-AF65-F5344CB8AC3E}">
        <p14:creationId xmlns:p14="http://schemas.microsoft.com/office/powerpoint/2010/main" val="343984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IPA-CyberLab/IPA-DN-Ultra/"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8.xml"/><Relationship Id="rId4" Type="http://schemas.openxmlformats.org/officeDocument/2006/relationships/image" Target="../media/image47.WMF"/></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40.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4169" y="51913"/>
            <a:ext cx="11972321" cy="2157684"/>
          </a:xfrm>
        </p:spPr>
        <p:txBody>
          <a:bodyPr anchor="ctr">
            <a:normAutofit fontScale="90000"/>
          </a:bodyPr>
          <a:lstStyle/>
          <a:p>
            <a:pPr>
              <a:lnSpc>
                <a:spcPct val="100000"/>
              </a:lnSpc>
            </a:pPr>
            <a:r>
              <a:rPr lang="en-US" altLang="ja-JP" sz="4800" b="1" dirty="0" smtClean="0">
                <a:latin typeface="+mn-ea"/>
              </a:rPr>
              <a:t>NTT</a:t>
            </a:r>
            <a:r>
              <a:rPr lang="ja-JP" altLang="en-US" sz="4800" b="1" dirty="0" smtClean="0">
                <a:latin typeface="+mn-ea"/>
              </a:rPr>
              <a:t>東日本 </a:t>
            </a:r>
            <a:r>
              <a:rPr lang="en-US" altLang="ja-JP" sz="4800" b="1" dirty="0" smtClean="0">
                <a:latin typeface="+mn-ea"/>
              </a:rPr>
              <a:t>– IPA</a:t>
            </a:r>
            <a:r>
              <a:rPr lang="ja-JP" altLang="en-US" sz="4800" b="1" dirty="0" smtClean="0">
                <a:latin typeface="+mn-ea"/>
              </a:rPr>
              <a:t> シン・テレワークシステム</a:t>
            </a:r>
            <a:br>
              <a:rPr lang="ja-JP" altLang="en-US" sz="4800" b="1" dirty="0" smtClean="0">
                <a:latin typeface="+mn-ea"/>
              </a:rPr>
            </a:br>
            <a:r>
              <a:rPr lang="en-US" altLang="ja-JP" sz="4800" b="1" dirty="0" smtClean="0">
                <a:latin typeface="+mn-ea"/>
              </a:rPr>
              <a:t>Doc001.</a:t>
            </a:r>
            <a:r>
              <a:rPr lang="ja-JP" altLang="en-US" sz="4800" b="1" dirty="0" smtClean="0">
                <a:latin typeface="+mn-ea"/>
              </a:rPr>
              <a:t/>
            </a:r>
            <a:br>
              <a:rPr lang="ja-JP" altLang="en-US" sz="4800" b="1" dirty="0" smtClean="0">
                <a:latin typeface="+mn-ea"/>
              </a:rPr>
            </a:br>
            <a:r>
              <a:rPr lang="ja-JP" altLang="en-US" sz="4800" b="1" dirty="0" smtClean="0">
                <a:latin typeface="+mn-ea"/>
              </a:rPr>
              <a:t>プライベート版 構築マニュアル </a:t>
            </a:r>
            <a:r>
              <a:rPr lang="en-US" altLang="ja-JP" sz="4800" b="1" dirty="0" smtClean="0">
                <a:latin typeface="+mn-ea"/>
              </a:rPr>
              <a:t>(</a:t>
            </a:r>
            <a:r>
              <a:rPr lang="ja-JP" altLang="en-US" sz="4800" b="1" dirty="0" smtClean="0">
                <a:latin typeface="+mn-ea"/>
              </a:rPr>
              <a:t>スタンドアロン版</a:t>
            </a:r>
            <a:r>
              <a:rPr lang="en-US" altLang="ja-JP" sz="4800" b="1" dirty="0" smtClean="0">
                <a:latin typeface="+mn-ea"/>
              </a:rPr>
              <a:t>)</a:t>
            </a:r>
            <a:endParaRPr kumimoji="1" lang="ja-JP" altLang="en-US" sz="4800" dirty="0"/>
          </a:p>
        </p:txBody>
      </p:sp>
      <p:sp>
        <p:nvSpPr>
          <p:cNvPr id="4" name="スライド番号プレースホルダー 3"/>
          <p:cNvSpPr>
            <a:spLocks noGrp="1"/>
          </p:cNvSpPr>
          <p:nvPr>
            <p:ph type="sldNum" sz="quarter" idx="12"/>
          </p:nvPr>
        </p:nvSpPr>
        <p:spPr/>
        <p:txBody>
          <a:bodyPr/>
          <a:lstStyle/>
          <a:p>
            <a:fld id="{63DCA85F-F225-44A4-AEA8-9083CAE61796}" type="slidenum">
              <a:rPr kumimoji="1" lang="ja-JP" altLang="en-US" smtClean="0"/>
              <a:t>1</a:t>
            </a:fld>
            <a:endParaRPr kumimoji="1" lang="ja-JP" altLang="en-US" dirty="0"/>
          </a:p>
        </p:txBody>
      </p:sp>
      <p:sp>
        <p:nvSpPr>
          <p:cNvPr id="10" name="正方形/長方形 9">
            <a:extLst>
              <a:ext uri="{FF2B5EF4-FFF2-40B4-BE49-F238E27FC236}">
                <a16:creationId xmlns:a16="http://schemas.microsoft.com/office/drawing/2014/main" id="{1972D522-B0A5-4E15-A7B5-E02E250570A9}"/>
              </a:ext>
            </a:extLst>
          </p:cNvPr>
          <p:cNvSpPr/>
          <p:nvPr/>
        </p:nvSpPr>
        <p:spPr>
          <a:xfrm>
            <a:off x="4174391" y="4382970"/>
            <a:ext cx="3771430" cy="584775"/>
          </a:xfrm>
          <a:prstGeom prst="rect">
            <a:avLst/>
          </a:prstGeom>
          <a:solidFill>
            <a:srgbClr val="FFC000"/>
          </a:solid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sz="3200" b="1" dirty="0" smtClean="0">
                <a:latin typeface="Consolas" panose="020B0609020204030204" pitchFamily="49" charset="0"/>
              </a:rPr>
              <a:t>beta8preview2</a:t>
            </a:r>
            <a:endParaRPr lang="ja-JP" altLang="en-US" b="1" dirty="0">
              <a:latin typeface="Consolas" panose="020B0609020204030204" pitchFamily="49" charset="0"/>
            </a:endParaRPr>
          </a:p>
        </p:txBody>
      </p:sp>
      <p:pic>
        <p:nvPicPr>
          <p:cNvPr id="13" name="図 12"/>
          <p:cNvPicPr>
            <a:picLocks noChangeAspect="1"/>
          </p:cNvPicPr>
          <p:nvPr/>
        </p:nvPicPr>
        <p:blipFill>
          <a:blip r:embed="rId2"/>
          <a:stretch>
            <a:fillRect/>
          </a:stretch>
        </p:blipFill>
        <p:spPr>
          <a:xfrm>
            <a:off x="2826883" y="5491157"/>
            <a:ext cx="3084272" cy="1230318"/>
          </a:xfrm>
          <a:prstGeom prst="rect">
            <a:avLst/>
          </a:prstGeom>
        </p:spPr>
      </p:pic>
      <p:sp>
        <p:nvSpPr>
          <p:cNvPr id="12" name="テキスト ボックス 11"/>
          <p:cNvSpPr txBox="1"/>
          <p:nvPr/>
        </p:nvSpPr>
        <p:spPr>
          <a:xfrm>
            <a:off x="5967330" y="5947892"/>
            <a:ext cx="3505827" cy="615553"/>
          </a:xfrm>
          <a:prstGeom prst="rect">
            <a:avLst/>
          </a:prstGeom>
          <a:noFill/>
        </p:spPr>
        <p:txBody>
          <a:bodyPr wrap="square" rtlCol="0">
            <a:spAutoFit/>
          </a:bodyPr>
          <a:lstStyle/>
          <a:p>
            <a:pPr algn="dist"/>
            <a:r>
              <a:rPr kumimoji="1" lang="ja-JP" altLang="en-US" sz="1600" b="1" dirty="0" smtClean="0"/>
              <a:t>産業サイバーセキュリティセンター</a:t>
            </a:r>
          </a:p>
          <a:p>
            <a:pPr algn="dist"/>
            <a:r>
              <a:rPr kumimoji="1" lang="ja-JP" altLang="en-US" b="1" dirty="0" smtClean="0"/>
              <a:t>サイバー技術研究室 </a:t>
            </a:r>
            <a:endParaRPr kumimoji="1" lang="en-US" altLang="ja-JP" b="1" dirty="0"/>
          </a:p>
        </p:txBody>
      </p:sp>
      <p:pic>
        <p:nvPicPr>
          <p:cNvPr id="14" name="図 13"/>
          <p:cNvPicPr>
            <a:picLocks noChangeAspect="1"/>
          </p:cNvPicPr>
          <p:nvPr/>
        </p:nvPicPr>
        <p:blipFill>
          <a:blip r:embed="rId3"/>
          <a:stretch>
            <a:fillRect/>
          </a:stretch>
        </p:blipFill>
        <p:spPr>
          <a:xfrm>
            <a:off x="5989061" y="5491157"/>
            <a:ext cx="3282757" cy="463293"/>
          </a:xfrm>
          <a:prstGeom prst="rect">
            <a:avLst/>
          </a:prstGeom>
        </p:spPr>
      </p:pic>
      <p:sp>
        <p:nvSpPr>
          <p:cNvPr id="3" name="テキスト ボックス 2"/>
          <p:cNvSpPr txBox="1"/>
          <p:nvPr/>
        </p:nvSpPr>
        <p:spPr>
          <a:xfrm>
            <a:off x="2598290" y="4413748"/>
            <a:ext cx="1674164" cy="523220"/>
          </a:xfrm>
          <a:prstGeom prst="rect">
            <a:avLst/>
          </a:prstGeom>
          <a:noFill/>
        </p:spPr>
        <p:txBody>
          <a:bodyPr wrap="square" rtlCol="0">
            <a:spAutoFit/>
          </a:bodyPr>
          <a:lstStyle/>
          <a:p>
            <a:r>
              <a:rPr kumimoji="1" lang="ja-JP" altLang="en-US" sz="2800" dirty="0" smtClean="0"/>
              <a:t>バージョン</a:t>
            </a:r>
            <a:r>
              <a:rPr kumimoji="1" lang="en-US" altLang="ja-JP" sz="2800" dirty="0" smtClean="0"/>
              <a:t>:</a:t>
            </a:r>
            <a:endParaRPr kumimoji="1" lang="ja-JP" altLang="en-US" sz="2800" dirty="0"/>
          </a:p>
        </p:txBody>
      </p:sp>
      <p:sp>
        <p:nvSpPr>
          <p:cNvPr id="16" name="テキスト ボックス 15"/>
          <p:cNvSpPr txBox="1"/>
          <p:nvPr/>
        </p:nvSpPr>
        <p:spPr>
          <a:xfrm>
            <a:off x="3217057" y="4987925"/>
            <a:ext cx="4350391" cy="523220"/>
          </a:xfrm>
          <a:prstGeom prst="rect">
            <a:avLst/>
          </a:prstGeom>
          <a:noFill/>
        </p:spPr>
        <p:txBody>
          <a:bodyPr wrap="square" rtlCol="0">
            <a:spAutoFit/>
          </a:bodyPr>
          <a:lstStyle/>
          <a:p>
            <a:r>
              <a:rPr kumimoji="1" lang="ja-JP" altLang="en-US" sz="2800" dirty="0" smtClean="0"/>
              <a:t>日付</a:t>
            </a:r>
            <a:r>
              <a:rPr kumimoji="1" lang="en-US" altLang="ja-JP" sz="2800" dirty="0" smtClean="0"/>
              <a:t>:</a:t>
            </a:r>
            <a:r>
              <a:rPr kumimoji="1" lang="ja-JP" altLang="en-US" sz="2800" b="1" dirty="0" smtClean="0"/>
              <a:t>   </a:t>
            </a:r>
            <a:r>
              <a:rPr kumimoji="1" lang="en-US" altLang="ja-JP" sz="2800" b="1" dirty="0" smtClean="0"/>
              <a:t>2021/09/17  (</a:t>
            </a:r>
            <a:r>
              <a:rPr kumimoji="1" lang="ja-JP" altLang="en-US" sz="2800" b="1" dirty="0" smtClean="0"/>
              <a:t>登</a:t>
            </a:r>
            <a:r>
              <a:rPr kumimoji="1" lang="en-US" altLang="ja-JP" sz="2800" b="1" dirty="0" smtClean="0"/>
              <a:t>)</a:t>
            </a:r>
            <a:endParaRPr kumimoji="1" lang="ja-JP" altLang="en-US" sz="2800" b="1" dirty="0"/>
          </a:p>
        </p:txBody>
      </p:sp>
      <p:pic>
        <p:nvPicPr>
          <p:cNvPr id="17" name="図 16"/>
          <p:cNvPicPr>
            <a:picLocks noChangeAspect="1"/>
          </p:cNvPicPr>
          <p:nvPr/>
        </p:nvPicPr>
        <p:blipFill>
          <a:blip r:embed="rId4"/>
          <a:stretch>
            <a:fillRect/>
          </a:stretch>
        </p:blipFill>
        <p:spPr>
          <a:xfrm>
            <a:off x="3735481" y="2201663"/>
            <a:ext cx="4898767" cy="2063117"/>
          </a:xfrm>
          <a:prstGeom prst="rect">
            <a:avLst/>
          </a:prstGeom>
        </p:spPr>
      </p:pic>
      <p:sp>
        <p:nvSpPr>
          <p:cNvPr id="5" name="角丸四角形 4"/>
          <p:cNvSpPr/>
          <p:nvPr/>
        </p:nvSpPr>
        <p:spPr>
          <a:xfrm>
            <a:off x="9697487" y="2389390"/>
            <a:ext cx="2213361" cy="92228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t>未公開・</a:t>
            </a:r>
            <a:endParaRPr kumimoji="1" lang="en-US" altLang="ja-JP" sz="2400" b="1" dirty="0" smtClean="0"/>
          </a:p>
          <a:p>
            <a:pPr algn="ctr"/>
            <a:r>
              <a:rPr kumimoji="1" lang="ja-JP" altLang="en-US" sz="2400" b="1" dirty="0" smtClean="0"/>
              <a:t>内部利用のみ</a:t>
            </a:r>
            <a:endParaRPr kumimoji="1" lang="ja-JP" altLang="en-US" sz="2400" b="1" dirty="0"/>
          </a:p>
        </p:txBody>
      </p:sp>
    </p:spTree>
    <p:extLst>
      <p:ext uri="{BB962C8B-B14F-4D97-AF65-F5344CB8AC3E}">
        <p14:creationId xmlns:p14="http://schemas.microsoft.com/office/powerpoint/2010/main" val="3072891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10</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3-2. AWS </a:t>
            </a:r>
            <a:r>
              <a:rPr kumimoji="1" lang="ja-JP" altLang="en-US" dirty="0" smtClean="0"/>
              <a:t>の </a:t>
            </a:r>
            <a:r>
              <a:rPr lang="en-US" altLang="ja-JP" dirty="0" smtClean="0"/>
              <a:t>Ubuntu Linux </a:t>
            </a:r>
            <a:r>
              <a:rPr lang="ja-JP" altLang="en-US" dirty="0" smtClean="0"/>
              <a:t>サーバーの起動</a:t>
            </a:r>
            <a:endParaRPr kumimoji="1" lang="ja-JP" altLang="en-US" dirty="0"/>
          </a:p>
        </p:txBody>
      </p:sp>
      <p:sp>
        <p:nvSpPr>
          <p:cNvPr id="13" name="コンテンツ プレースホルダー 1"/>
          <p:cNvSpPr>
            <a:spLocks noGrp="1"/>
          </p:cNvSpPr>
          <p:nvPr>
            <p:ph idx="1"/>
          </p:nvPr>
        </p:nvSpPr>
        <p:spPr>
          <a:xfrm>
            <a:off x="332741" y="950693"/>
            <a:ext cx="11545223" cy="2289121"/>
          </a:xfrm>
        </p:spPr>
        <p:txBody>
          <a:bodyPr>
            <a:noAutofit/>
          </a:bodyPr>
          <a:lstStyle/>
          <a:p>
            <a:pPr>
              <a:lnSpc>
                <a:spcPct val="120000"/>
              </a:lnSpc>
            </a:pPr>
            <a:r>
              <a:rPr kumimoji="1" lang="ja-JP" altLang="en-US" sz="1600" dirty="0" smtClean="0"/>
              <a:t>本ドキュメントでは、</a:t>
            </a:r>
            <a:r>
              <a:rPr kumimoji="1" lang="en-US" altLang="ja-JP" sz="1600" dirty="0" smtClean="0"/>
              <a:t>AWS </a:t>
            </a:r>
            <a:r>
              <a:rPr kumimoji="1" lang="ja-JP" altLang="en-US" sz="1600" dirty="0" smtClean="0"/>
              <a:t>を活用して今すぐ </a:t>
            </a:r>
            <a:r>
              <a:rPr kumimoji="1" lang="en-US" altLang="ja-JP" sz="1600" dirty="0" smtClean="0"/>
              <a:t>(30 </a:t>
            </a:r>
            <a:r>
              <a:rPr kumimoji="1" lang="ja-JP" altLang="en-US" sz="1600" dirty="0" smtClean="0"/>
              <a:t>分程度で</a:t>
            </a:r>
            <a:r>
              <a:rPr kumimoji="1" lang="en-US" altLang="ja-JP" sz="1600" dirty="0" smtClean="0"/>
              <a:t>) </a:t>
            </a:r>
            <a:r>
              <a:rPr kumimoji="1" lang="ja-JP" altLang="en-US" sz="1600" dirty="0" smtClean="0"/>
              <a:t>コントローラを構築する方法を説明する。</a:t>
            </a:r>
            <a:endParaRPr lang="en-US" altLang="ja-JP" sz="1600" dirty="0"/>
          </a:p>
          <a:p>
            <a:pPr lvl="1">
              <a:lnSpc>
                <a:spcPct val="120000"/>
              </a:lnSpc>
            </a:pPr>
            <a:r>
              <a:rPr kumimoji="1" lang="en-US" altLang="ja-JP" sz="1400" dirty="0" smtClean="0"/>
              <a:t>AWS </a:t>
            </a:r>
            <a:r>
              <a:rPr kumimoji="1" lang="ja-JP" altLang="en-US" sz="1400" dirty="0" smtClean="0"/>
              <a:t>のアカウントは、個人でもクレジットカードがあれば即時に取得可能。</a:t>
            </a:r>
            <a:endParaRPr kumimoji="1" lang="en-US" altLang="ja-JP" sz="1400" dirty="0" smtClean="0"/>
          </a:p>
          <a:p>
            <a:pPr lvl="1">
              <a:lnSpc>
                <a:spcPct val="120000"/>
              </a:lnSpc>
            </a:pPr>
            <a:r>
              <a:rPr kumimoji="1" lang="ja-JP" altLang="en-US" sz="1400" dirty="0" smtClean="0"/>
              <a:t>短時間実験を行ない、実験完了後に </a:t>
            </a:r>
            <a:r>
              <a:rPr kumimoji="1" lang="en-US" altLang="ja-JP" sz="1400" dirty="0" smtClean="0"/>
              <a:t>VM </a:t>
            </a:r>
            <a:r>
              <a:rPr kumimoji="1" lang="ja-JP" altLang="en-US" sz="1400" dirty="0" smtClean="0"/>
              <a:t>を停止・削除することにより、課金額はわずかとなるので、個人レベルでも試しに実験してみることは気軽に可能である</a:t>
            </a:r>
            <a:r>
              <a:rPr kumimoji="1" lang="ja-JP" altLang="en-US" sz="1400" dirty="0" smtClean="0"/>
              <a:t>。</a:t>
            </a:r>
            <a:r>
              <a:rPr kumimoji="1" lang="ja-JP" altLang="en-US" sz="1400" b="1" dirty="0" smtClean="0"/>
              <a:t>短時間で実験をする場合、</a:t>
            </a:r>
            <a:r>
              <a:rPr kumimoji="1" lang="en-US" altLang="ja-JP" sz="1400" b="1" dirty="0" smtClean="0"/>
              <a:t>100 </a:t>
            </a:r>
            <a:r>
              <a:rPr kumimoji="1" lang="ja-JP" altLang="en-US" sz="1400" b="1" dirty="0" smtClean="0"/>
              <a:t>円程度の </a:t>
            </a:r>
            <a:r>
              <a:rPr kumimoji="1" lang="en-US" altLang="ja-JP" sz="1400" b="1" dirty="0" smtClean="0"/>
              <a:t>AWS </a:t>
            </a:r>
            <a:r>
              <a:rPr kumimoji="1" lang="ja-JP" altLang="en-US" sz="1400" b="1" dirty="0" smtClean="0"/>
              <a:t>課金で実験できると考えられる。</a:t>
            </a:r>
            <a:endParaRPr kumimoji="1" lang="en-US" altLang="ja-JP" sz="1400" b="1" dirty="0" smtClean="0"/>
          </a:p>
          <a:p>
            <a:pPr lvl="2">
              <a:lnSpc>
                <a:spcPct val="120000"/>
              </a:lnSpc>
            </a:pPr>
            <a:r>
              <a:rPr kumimoji="1" lang="en-US" altLang="ja-JP" sz="1200" dirty="0" smtClean="0"/>
              <a:t>1 </a:t>
            </a:r>
            <a:r>
              <a:rPr kumimoji="1" lang="ja-JP" altLang="en-US" sz="1200" dirty="0" smtClean="0"/>
              <a:t>台の </a:t>
            </a:r>
            <a:r>
              <a:rPr lang="en-US" altLang="ja-JP" sz="1200" dirty="0" smtClean="0"/>
              <a:t>t2.medium VM </a:t>
            </a:r>
            <a:r>
              <a:rPr lang="ja-JP" altLang="en-US" sz="1200" dirty="0" smtClean="0"/>
              <a:t>について、</a:t>
            </a:r>
            <a:r>
              <a:rPr lang="en-US" altLang="ja-JP" sz="1200" dirty="0" smtClean="0"/>
              <a:t>1 </a:t>
            </a:r>
            <a:r>
              <a:rPr lang="ja-JP" altLang="en-US" sz="1200" dirty="0" smtClean="0"/>
              <a:t>時間あたり </a:t>
            </a:r>
            <a:r>
              <a:rPr lang="en-US" altLang="ja-JP" sz="1200" dirty="0" smtClean="0"/>
              <a:t>10 </a:t>
            </a:r>
            <a:r>
              <a:rPr lang="ja-JP" altLang="en-US" sz="1200" dirty="0" smtClean="0"/>
              <a:t>円程度 </a:t>
            </a:r>
            <a:r>
              <a:rPr lang="en-US" altLang="ja-JP" sz="1200" dirty="0" smtClean="0"/>
              <a:t>(Windows)</a:t>
            </a:r>
            <a:r>
              <a:rPr lang="ja-JP" altLang="en-US" sz="1200" dirty="0"/>
              <a:t> </a:t>
            </a:r>
            <a:r>
              <a:rPr lang="ja-JP" altLang="en-US" sz="1200" dirty="0" smtClean="0"/>
              <a:t>または </a:t>
            </a:r>
            <a:r>
              <a:rPr lang="en-US" altLang="ja-JP" sz="1200" dirty="0" smtClean="0"/>
              <a:t>8 </a:t>
            </a:r>
            <a:r>
              <a:rPr lang="ja-JP" altLang="en-US" sz="1200" dirty="0" smtClean="0"/>
              <a:t>円程度 </a:t>
            </a:r>
            <a:r>
              <a:rPr lang="en-US" altLang="ja-JP" sz="1200" dirty="0" smtClean="0"/>
              <a:t>(Linux) </a:t>
            </a:r>
            <a:r>
              <a:rPr lang="ja-JP" altLang="en-US" sz="1200" dirty="0" smtClean="0"/>
              <a:t>が課金される。</a:t>
            </a:r>
            <a:r>
              <a:rPr lang="en-US" altLang="ja-JP" sz="1200" dirty="0" smtClean="0"/>
              <a:t/>
            </a:r>
            <a:br>
              <a:rPr lang="en-US" altLang="ja-JP" sz="1200" dirty="0" smtClean="0"/>
            </a:br>
            <a:r>
              <a:rPr lang="en-US" altLang="ja-JP" sz="1200" dirty="0" smtClean="0"/>
              <a:t>(</a:t>
            </a:r>
            <a:r>
              <a:rPr lang="ja-JP" altLang="en-US" sz="1200" dirty="0" smtClean="0"/>
              <a:t>本ページの </a:t>
            </a:r>
            <a:r>
              <a:rPr lang="en-US" altLang="ja-JP" sz="1200" dirty="0" smtClean="0"/>
              <a:t>AWS </a:t>
            </a:r>
            <a:r>
              <a:rPr lang="ja-JP" altLang="en-US" sz="1200" dirty="0" smtClean="0"/>
              <a:t>価格は、</a:t>
            </a:r>
            <a:r>
              <a:rPr lang="en-US" altLang="ja-JP" sz="1200" dirty="0" smtClean="0"/>
              <a:t>2020/12/25 </a:t>
            </a:r>
            <a:r>
              <a:rPr lang="ja-JP" altLang="en-US" sz="1200" dirty="0" smtClean="0"/>
              <a:t>時点の価格表によるものである。正確な金額は </a:t>
            </a:r>
            <a:r>
              <a:rPr lang="en-US" altLang="ja-JP" sz="1200" dirty="0"/>
              <a:t>https://aws.amazon.com/jp/ec2/pricing/on-demand</a:t>
            </a:r>
            <a:r>
              <a:rPr lang="en-US" altLang="ja-JP" sz="1200" dirty="0" smtClean="0"/>
              <a:t>/ </a:t>
            </a:r>
            <a:r>
              <a:rPr lang="ja-JP" altLang="en-US" sz="1200" dirty="0" smtClean="0"/>
              <a:t>を参照すること。</a:t>
            </a:r>
            <a:r>
              <a:rPr lang="en-US" altLang="ja-JP" sz="1200" dirty="0" smtClean="0"/>
              <a:t>)</a:t>
            </a:r>
          </a:p>
          <a:p>
            <a:pPr lvl="2">
              <a:lnSpc>
                <a:spcPct val="120000"/>
              </a:lnSpc>
            </a:pPr>
            <a:r>
              <a:rPr kumimoji="1" lang="en-US" altLang="ja-JP" sz="1200" dirty="0" smtClean="0"/>
              <a:t>AWS </a:t>
            </a:r>
            <a:r>
              <a:rPr kumimoji="1" lang="ja-JP" altLang="en-US" sz="1200" dirty="0" smtClean="0"/>
              <a:t>では、月 </a:t>
            </a:r>
            <a:r>
              <a:rPr kumimoji="1" lang="en-US" altLang="ja-JP" sz="1200" dirty="0" smtClean="0"/>
              <a:t>1GB </a:t>
            </a:r>
            <a:r>
              <a:rPr kumimoji="1" lang="ja-JP" altLang="en-US" sz="1200" dirty="0" smtClean="0"/>
              <a:t>を超えるトラフィックについて、別途課金される。</a:t>
            </a:r>
            <a:r>
              <a:rPr kumimoji="1" lang="en-US" altLang="ja-JP" sz="1200" dirty="0" smtClean="0"/>
              <a:t>1G</a:t>
            </a:r>
            <a:r>
              <a:rPr lang="en-US" altLang="ja-JP" sz="1200" dirty="0" smtClean="0"/>
              <a:t>B </a:t>
            </a:r>
            <a:r>
              <a:rPr lang="ja-JP" altLang="en-US" sz="1200" dirty="0" smtClean="0"/>
              <a:t>の送信トラフィックあたり </a:t>
            </a:r>
            <a:r>
              <a:rPr lang="en-US" altLang="ja-JP" sz="1200" dirty="0" smtClean="0"/>
              <a:t>13 </a:t>
            </a:r>
            <a:r>
              <a:rPr lang="ja-JP" altLang="en-US" sz="1200" dirty="0" smtClean="0"/>
              <a:t>円程度である。</a:t>
            </a:r>
            <a:r>
              <a:rPr kumimoji="1" lang="ja-JP" altLang="en-US" sz="1200" dirty="0" smtClean="0"/>
              <a:t>本実験程度であれば、課金が発生しても、数十円程度のわずかな金額であると考えられるが、何らかの原因で大量にトラフィックが発生すると、多額の課金がなされるので、十分注意する。</a:t>
            </a:r>
            <a:endParaRPr kumimoji="1" lang="en-US" altLang="ja-JP" sz="1200" dirty="0" smtClean="0"/>
          </a:p>
          <a:p>
            <a:pPr lvl="1">
              <a:lnSpc>
                <a:spcPct val="120000"/>
              </a:lnSpc>
            </a:pPr>
            <a:r>
              <a:rPr lang="ja-JP" altLang="en-US" sz="1400" dirty="0"/>
              <a:t>実験完了後に </a:t>
            </a:r>
            <a:r>
              <a:rPr lang="en-US" altLang="ja-JP" sz="1400" dirty="0"/>
              <a:t>VM </a:t>
            </a:r>
            <a:r>
              <a:rPr lang="ja-JP" altLang="en-US" sz="1400" dirty="0"/>
              <a:t>を停止・</a:t>
            </a:r>
            <a:r>
              <a:rPr lang="ja-JP" altLang="en-US" sz="1400" dirty="0" smtClean="0"/>
              <a:t>削除しなければ、課金が継続される。</a:t>
            </a:r>
            <a:r>
              <a:rPr lang="en-US" altLang="ja-JP" sz="1400" dirty="0" smtClean="0"/>
              <a:t>VM </a:t>
            </a:r>
            <a:r>
              <a:rPr lang="ja-JP" altLang="en-US" sz="1400" dirty="0" smtClean="0"/>
              <a:t>が数台ある場合、月額数万円を超える場合もある。個人で試してみる場合は、十分に注意する。また、</a:t>
            </a:r>
            <a:r>
              <a:rPr kumimoji="1" lang="ja-JP" altLang="en-US" sz="1400" dirty="0" smtClean="0"/>
              <a:t>本実験専用に </a:t>
            </a:r>
            <a:r>
              <a:rPr kumimoji="1" lang="en-US" altLang="ja-JP" sz="1400" dirty="0" smtClean="0"/>
              <a:t>AWS </a:t>
            </a:r>
            <a:r>
              <a:rPr kumimoji="1" lang="ja-JP" altLang="en-US" sz="1400" dirty="0" smtClean="0"/>
              <a:t>アカウントを作成した場合、不要になったら、アカウントを削除することをお勧めする。</a:t>
            </a:r>
            <a:endParaRPr kumimoji="1" lang="en-US" altLang="ja-JP" sz="1400" dirty="0" smtClean="0"/>
          </a:p>
          <a:p>
            <a:pPr lvl="1">
              <a:lnSpc>
                <a:spcPct val="120000"/>
              </a:lnSpc>
            </a:pPr>
            <a:r>
              <a:rPr kumimoji="1" lang="en-US" altLang="ja-JP" sz="1400" dirty="0" smtClean="0"/>
              <a:t>AWS </a:t>
            </a:r>
            <a:r>
              <a:rPr kumimoji="1" lang="ja-JP" altLang="en-US" sz="1400" dirty="0" smtClean="0"/>
              <a:t>は、自己責任で利用すること。著者は、読者が </a:t>
            </a:r>
            <a:r>
              <a:rPr kumimoji="1" lang="en-US" altLang="ja-JP" sz="1400" dirty="0" smtClean="0"/>
              <a:t>AWS </a:t>
            </a:r>
            <a:r>
              <a:rPr kumimoji="1" lang="ja-JP" altLang="en-US" sz="1400" dirty="0" smtClean="0"/>
              <a:t>アカウントを取得して色々な利用をした結果、色々な課金が発生しても、一切責任を負わない。</a:t>
            </a:r>
            <a:endParaRPr kumimoji="1" lang="ja-JP" altLang="en-US" sz="1400" dirty="0"/>
          </a:p>
        </p:txBody>
      </p:sp>
      <p:pic>
        <p:nvPicPr>
          <p:cNvPr id="14" name="図 13"/>
          <p:cNvPicPr>
            <a:picLocks noChangeAspect="1"/>
          </p:cNvPicPr>
          <p:nvPr/>
        </p:nvPicPr>
        <p:blipFill>
          <a:blip r:embed="rId2"/>
          <a:stretch>
            <a:fillRect/>
          </a:stretch>
        </p:blipFill>
        <p:spPr>
          <a:xfrm>
            <a:off x="3707032" y="4080737"/>
            <a:ext cx="4262437" cy="2640738"/>
          </a:xfrm>
          <a:prstGeom prst="rect">
            <a:avLst/>
          </a:prstGeom>
        </p:spPr>
      </p:pic>
      <p:sp>
        <p:nvSpPr>
          <p:cNvPr id="15" name="テキスト ボックス 14"/>
          <p:cNvSpPr txBox="1"/>
          <p:nvPr/>
        </p:nvSpPr>
        <p:spPr>
          <a:xfrm>
            <a:off x="332741" y="4080737"/>
            <a:ext cx="11444412" cy="584775"/>
          </a:xfrm>
          <a:prstGeom prst="rect">
            <a:avLst/>
          </a:prstGeom>
          <a:solidFill>
            <a:srgbClr val="FFFFCC"/>
          </a:solidFill>
          <a:ln w="19050">
            <a:solidFill>
              <a:schemeClr val="tx1"/>
            </a:solidFill>
          </a:ln>
        </p:spPr>
        <p:txBody>
          <a:bodyPr wrap="square" rtlCol="0">
            <a:spAutoFit/>
          </a:bodyPr>
          <a:lstStyle/>
          <a:p>
            <a:r>
              <a:rPr kumimoji="1" lang="en-US" altLang="ja-JP" sz="1600" dirty="0" smtClean="0"/>
              <a:t>1. AWS </a:t>
            </a:r>
            <a:r>
              <a:rPr kumimoji="1" lang="ja-JP" altLang="en-US" sz="1600" dirty="0" smtClean="0"/>
              <a:t>コンソール </a:t>
            </a:r>
            <a:r>
              <a:rPr lang="en-US" altLang="ja-JP" sz="1600" dirty="0"/>
              <a:t>https://console.aws.amazon.com</a:t>
            </a:r>
            <a:r>
              <a:rPr lang="en-US" altLang="ja-JP" sz="1600" dirty="0" smtClean="0"/>
              <a:t>/ </a:t>
            </a:r>
            <a:r>
              <a:rPr lang="ja-JP" altLang="en-US" sz="1600" dirty="0" smtClean="0"/>
              <a:t>へアクセス。初めての場合は、ユーザー登録。</a:t>
            </a:r>
            <a:r>
              <a:rPr lang="en-US" altLang="ja-JP" sz="1600" dirty="0" smtClean="0"/>
              <a:t>(</a:t>
            </a:r>
            <a:r>
              <a:rPr lang="ja-JP" altLang="en-US" sz="1600" dirty="0" smtClean="0"/>
              <a:t>クレジットカードが必要</a:t>
            </a:r>
            <a:r>
              <a:rPr lang="en-US" altLang="ja-JP" sz="1600" dirty="0" smtClean="0"/>
              <a:t>)</a:t>
            </a:r>
          </a:p>
          <a:p>
            <a:r>
              <a:rPr lang="en-US" altLang="ja-JP" sz="1600" dirty="0" smtClean="0"/>
              <a:t>2. </a:t>
            </a:r>
            <a:r>
              <a:rPr lang="ja-JP" altLang="en-US" sz="1600" dirty="0" smtClean="0"/>
              <a:t>「リージョン」を、「</a:t>
            </a:r>
            <a:r>
              <a:rPr lang="ja-JP" altLang="en-US" sz="1600" dirty="0"/>
              <a:t>アジアパシフィック </a:t>
            </a:r>
            <a:r>
              <a:rPr lang="en-US" altLang="ja-JP" sz="1600" dirty="0"/>
              <a:t>(</a:t>
            </a:r>
            <a:r>
              <a:rPr lang="ja-JP" altLang="en-US" sz="1600" dirty="0"/>
              <a:t>東京</a:t>
            </a:r>
            <a:r>
              <a:rPr lang="en-US" altLang="ja-JP" sz="1600" dirty="0"/>
              <a:t>) </a:t>
            </a:r>
            <a:r>
              <a:rPr lang="en-US" altLang="ja-JP" sz="1600" dirty="0" smtClean="0"/>
              <a:t>ap-northeast-1</a:t>
            </a:r>
            <a:r>
              <a:rPr lang="ja-JP" altLang="en-US" sz="1600" dirty="0" smtClean="0"/>
              <a:t>」に必ず切替える。</a:t>
            </a:r>
            <a:r>
              <a:rPr lang="en-US" altLang="ja-JP" sz="1600" dirty="0" smtClean="0"/>
              <a:t>(</a:t>
            </a:r>
            <a:r>
              <a:rPr lang="ja-JP" altLang="en-US" sz="1600" dirty="0" smtClean="0"/>
              <a:t>そうしないと、遅延が大きくなる。</a:t>
            </a:r>
            <a:r>
              <a:rPr lang="en-US" altLang="ja-JP" sz="1600" dirty="0"/>
              <a:t>)</a:t>
            </a:r>
            <a:endParaRPr lang="ja-JP" altLang="en-US" sz="1600" dirty="0" smtClean="0"/>
          </a:p>
        </p:txBody>
      </p:sp>
      <p:sp>
        <p:nvSpPr>
          <p:cNvPr id="16" name="正方形/長方形 15"/>
          <p:cNvSpPr/>
          <p:nvPr/>
        </p:nvSpPr>
        <p:spPr>
          <a:xfrm>
            <a:off x="6272757" y="5534955"/>
            <a:ext cx="1539057" cy="22860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03184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11</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dirty="0"/>
          </a:p>
        </p:txBody>
      </p:sp>
      <p:sp>
        <p:nvSpPr>
          <p:cNvPr id="5" name="テキスト ボックス 4"/>
          <p:cNvSpPr txBox="1"/>
          <p:nvPr/>
        </p:nvSpPr>
        <p:spPr>
          <a:xfrm>
            <a:off x="332741" y="1093835"/>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lang="ja-JP" altLang="en-US" dirty="0"/>
              <a:t>「サービス </a:t>
            </a:r>
            <a:r>
              <a:rPr lang="en-US" altLang="ja-JP" dirty="0"/>
              <a:t>-&gt; EC2 -&gt; </a:t>
            </a:r>
            <a:r>
              <a:rPr lang="ja-JP" altLang="en-US" dirty="0"/>
              <a:t>ネットワーク </a:t>
            </a:r>
            <a:r>
              <a:rPr lang="en-US" altLang="ja-JP" dirty="0"/>
              <a:t>&amp; </a:t>
            </a:r>
            <a:r>
              <a:rPr lang="ja-JP" altLang="en-US" dirty="0"/>
              <a:t>セキュリティ </a:t>
            </a:r>
            <a:r>
              <a:rPr lang="en-US" altLang="ja-JP" dirty="0"/>
              <a:t>-&gt; </a:t>
            </a:r>
            <a:r>
              <a:rPr lang="ja-JP" altLang="en-US" dirty="0"/>
              <a:t>キーペア」より、キーペアを作成する。ファイル形式は </a:t>
            </a:r>
            <a:r>
              <a:rPr lang="en-US" altLang="ja-JP" dirty="0" err="1"/>
              <a:t>pem</a:t>
            </a:r>
            <a:r>
              <a:rPr lang="en-US" altLang="ja-JP" dirty="0"/>
              <a:t> </a:t>
            </a:r>
            <a:r>
              <a:rPr lang="ja-JP" altLang="en-US" dirty="0"/>
              <a:t>形式がよい。</a:t>
            </a:r>
            <a:endParaRPr lang="ja-JP" altLang="en-US" dirty="0" smtClean="0"/>
          </a:p>
        </p:txBody>
      </p:sp>
      <p:pic>
        <p:nvPicPr>
          <p:cNvPr id="6" name="図 5"/>
          <p:cNvPicPr>
            <a:picLocks noChangeAspect="1"/>
          </p:cNvPicPr>
          <p:nvPr/>
        </p:nvPicPr>
        <p:blipFill>
          <a:blip r:embed="rId2"/>
          <a:stretch>
            <a:fillRect/>
          </a:stretch>
        </p:blipFill>
        <p:spPr>
          <a:xfrm>
            <a:off x="454081" y="1609126"/>
            <a:ext cx="4314990" cy="3000625"/>
          </a:xfrm>
          <a:prstGeom prst="rect">
            <a:avLst/>
          </a:prstGeom>
        </p:spPr>
      </p:pic>
      <p:sp>
        <p:nvSpPr>
          <p:cNvPr id="7" name="正方形/長方形 6"/>
          <p:cNvSpPr/>
          <p:nvPr/>
        </p:nvSpPr>
        <p:spPr>
          <a:xfrm>
            <a:off x="605053" y="2443653"/>
            <a:ext cx="3044663" cy="87498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32741" y="5074946"/>
            <a:ext cx="11444412" cy="369332"/>
          </a:xfrm>
          <a:prstGeom prst="rect">
            <a:avLst/>
          </a:prstGeom>
          <a:solidFill>
            <a:srgbClr val="FFFFCC"/>
          </a:solidFill>
          <a:ln w="19050">
            <a:solidFill>
              <a:schemeClr val="tx1"/>
            </a:solidFill>
          </a:ln>
        </p:spPr>
        <p:txBody>
          <a:bodyPr wrap="square" rtlCol="0">
            <a:spAutoFit/>
          </a:bodyPr>
          <a:lstStyle/>
          <a:p>
            <a:r>
              <a:rPr lang="en-US" altLang="ja-JP" dirty="0"/>
              <a:t>4. </a:t>
            </a:r>
            <a:r>
              <a:rPr lang="en-US" altLang="ja-JP" dirty="0" err="1"/>
              <a:t>pem</a:t>
            </a:r>
            <a:r>
              <a:rPr lang="en-US" altLang="ja-JP" dirty="0"/>
              <a:t> </a:t>
            </a:r>
            <a:r>
              <a:rPr lang="ja-JP" altLang="en-US" dirty="0"/>
              <a:t>ファイルが自動的に </a:t>
            </a:r>
            <a:r>
              <a:rPr lang="en-US" altLang="ja-JP" dirty="0"/>
              <a:t>Web </a:t>
            </a:r>
            <a:r>
              <a:rPr lang="ja-JP" altLang="en-US" dirty="0"/>
              <a:t>ブラウザでダウンロードされるので、どこか安全な</a:t>
            </a:r>
            <a:r>
              <a:rPr lang="ja-JP" altLang="en-US" dirty="0" smtClean="0"/>
              <a:t>場所 </a:t>
            </a:r>
            <a:r>
              <a:rPr lang="en-US" altLang="ja-JP" dirty="0" smtClean="0"/>
              <a:t>(</a:t>
            </a:r>
            <a:r>
              <a:rPr lang="ja-JP" altLang="en-US" dirty="0" smtClean="0"/>
              <a:t>デスクトップ等</a:t>
            </a:r>
            <a:r>
              <a:rPr lang="en-US" altLang="ja-JP" dirty="0" smtClean="0"/>
              <a:t>) </a:t>
            </a:r>
            <a:r>
              <a:rPr lang="ja-JP" altLang="en-US" dirty="0" err="1" smtClean="0"/>
              <a:t>に</a:t>
            </a:r>
            <a:r>
              <a:rPr lang="ja-JP" altLang="en-US" dirty="0" err="1"/>
              <a:t>保</a:t>
            </a:r>
            <a:r>
              <a:rPr lang="ja-JP" altLang="en-US" dirty="0"/>
              <a:t>存しておく。</a:t>
            </a:r>
            <a:endParaRPr lang="ja-JP" altLang="en-US" dirty="0" smtClean="0"/>
          </a:p>
        </p:txBody>
      </p:sp>
    </p:spTree>
    <p:extLst>
      <p:ext uri="{BB962C8B-B14F-4D97-AF65-F5344CB8AC3E}">
        <p14:creationId xmlns:p14="http://schemas.microsoft.com/office/powerpoint/2010/main" val="1134931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748698" y="2017165"/>
            <a:ext cx="8174368" cy="2709370"/>
          </a:xfrm>
          <a:prstGeom prst="rect">
            <a:avLst/>
          </a:prstGeom>
        </p:spPr>
      </p:pic>
      <p:sp>
        <p:nvSpPr>
          <p:cNvPr id="7" name="正方形/長方形 6"/>
          <p:cNvSpPr/>
          <p:nvPr/>
        </p:nvSpPr>
        <p:spPr>
          <a:xfrm>
            <a:off x="2951034" y="2766448"/>
            <a:ext cx="4810401" cy="922332"/>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890642" y="3745818"/>
            <a:ext cx="867102" cy="57544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12</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332741" y="1093835"/>
            <a:ext cx="11444412" cy="923330"/>
          </a:xfrm>
          <a:prstGeom prst="rect">
            <a:avLst/>
          </a:prstGeom>
          <a:solidFill>
            <a:srgbClr val="FFFFCC"/>
          </a:solidFill>
          <a:ln w="19050">
            <a:solidFill>
              <a:schemeClr val="tx1"/>
            </a:solidFill>
          </a:ln>
        </p:spPr>
        <p:txBody>
          <a:bodyPr wrap="square" rtlCol="0">
            <a:spAutoFit/>
          </a:bodyPr>
          <a:lstStyle/>
          <a:p>
            <a:r>
              <a:rPr kumimoji="1" lang="en-US" altLang="ja-JP" dirty="0" smtClean="0"/>
              <a:t>5. </a:t>
            </a:r>
            <a:r>
              <a:rPr lang="ja-JP" altLang="en-US" dirty="0"/>
              <a:t>「サービス </a:t>
            </a:r>
            <a:r>
              <a:rPr lang="en-US" altLang="ja-JP" dirty="0"/>
              <a:t>-&gt; EC2 -&gt; </a:t>
            </a:r>
            <a:r>
              <a:rPr lang="ja-JP" altLang="en-US" dirty="0"/>
              <a:t>インスタンス </a:t>
            </a:r>
            <a:r>
              <a:rPr lang="en-US" altLang="ja-JP" dirty="0"/>
              <a:t>-&gt; </a:t>
            </a:r>
            <a:r>
              <a:rPr lang="ja-JP" altLang="en-US" dirty="0"/>
              <a:t>インスタンス」 より、「インスタンスを起動」を実行する</a:t>
            </a:r>
            <a:r>
              <a:rPr lang="ja-JP" altLang="en-US" dirty="0" smtClean="0"/>
              <a:t>。</a:t>
            </a:r>
            <a:endParaRPr lang="en-US" altLang="ja-JP" dirty="0" smtClean="0"/>
          </a:p>
          <a:p>
            <a:r>
              <a:rPr lang="en-US" altLang="ja-JP" dirty="0" smtClean="0"/>
              <a:t>6. </a:t>
            </a:r>
            <a:r>
              <a:rPr lang="ja-JP" altLang="en-US" dirty="0"/>
              <a:t>「ステップ </a:t>
            </a:r>
            <a:r>
              <a:rPr lang="en-US" altLang="ja-JP" dirty="0"/>
              <a:t>1: Amazon </a:t>
            </a:r>
            <a:r>
              <a:rPr lang="ja-JP" altLang="en-US" dirty="0"/>
              <a:t>マシンイメージ </a:t>
            </a:r>
            <a:r>
              <a:rPr lang="en-US" altLang="ja-JP" dirty="0"/>
              <a:t>(AMI</a:t>
            </a:r>
            <a:r>
              <a:rPr lang="en-US" altLang="ja-JP" dirty="0" smtClean="0"/>
              <a:t>)</a:t>
            </a:r>
            <a:r>
              <a:rPr lang="ja-JP" altLang="en-US" dirty="0" smtClean="0"/>
              <a:t>」の検索ボックスで、</a:t>
            </a:r>
            <a:r>
              <a:rPr lang="en-US" altLang="ja-JP" dirty="0" smtClean="0"/>
              <a:t>”Ubuntu” </a:t>
            </a:r>
            <a:r>
              <a:rPr lang="ja-JP" altLang="en-US" dirty="0" smtClean="0"/>
              <a:t>と検索する。</a:t>
            </a:r>
            <a:endParaRPr lang="en-US" altLang="ja-JP" dirty="0" smtClean="0"/>
          </a:p>
          <a:p>
            <a:r>
              <a:rPr lang="en-US" altLang="ja-JP" dirty="0" smtClean="0"/>
              <a:t>7. </a:t>
            </a:r>
            <a:r>
              <a:rPr lang="ja-JP" altLang="en-US" dirty="0"/>
              <a:t>「</a:t>
            </a:r>
            <a:r>
              <a:rPr lang="en-US" altLang="ja-JP" dirty="0"/>
              <a:t>Ubuntu Server </a:t>
            </a:r>
            <a:r>
              <a:rPr lang="en-US" altLang="ja-JP" dirty="0" smtClean="0"/>
              <a:t>20.04 </a:t>
            </a:r>
            <a:r>
              <a:rPr lang="en-US" altLang="ja-JP" dirty="0"/>
              <a:t>LTS (HVM), SSD Volume Type</a:t>
            </a:r>
            <a:r>
              <a:rPr lang="ja-JP" altLang="en-US" dirty="0"/>
              <a:t>」の「</a:t>
            </a:r>
            <a:r>
              <a:rPr lang="en-US" altLang="ja-JP" dirty="0"/>
              <a:t>64 </a:t>
            </a:r>
            <a:r>
              <a:rPr lang="ja-JP" altLang="en-US" dirty="0"/>
              <a:t>ビット </a:t>
            </a:r>
            <a:r>
              <a:rPr lang="en-US" altLang="ja-JP" dirty="0"/>
              <a:t>(x86)</a:t>
            </a:r>
            <a:r>
              <a:rPr lang="ja-JP" altLang="en-US" dirty="0"/>
              <a:t>」を選択する。</a:t>
            </a:r>
            <a:endParaRPr lang="ja-JP" altLang="en-US" dirty="0" smtClean="0"/>
          </a:p>
        </p:txBody>
      </p:sp>
      <p:sp>
        <p:nvSpPr>
          <p:cNvPr id="9" name="テキスト ボックス 8"/>
          <p:cNvSpPr txBox="1"/>
          <p:nvPr/>
        </p:nvSpPr>
        <p:spPr>
          <a:xfrm>
            <a:off x="395803" y="4838145"/>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8. </a:t>
            </a:r>
            <a:r>
              <a:rPr lang="ja-JP" altLang="en-US" dirty="0"/>
              <a:t>「ステップ </a:t>
            </a:r>
            <a:r>
              <a:rPr lang="en-US" altLang="ja-JP" dirty="0"/>
              <a:t>2: </a:t>
            </a:r>
            <a:r>
              <a:rPr lang="ja-JP" altLang="en-US" dirty="0"/>
              <a:t>インスタンスタイプの選択」で「</a:t>
            </a:r>
            <a:r>
              <a:rPr lang="en-US" altLang="ja-JP" dirty="0"/>
              <a:t>t2.micro </a:t>
            </a:r>
            <a:r>
              <a:rPr lang="ja-JP" altLang="en-US" dirty="0"/>
              <a:t>無料利用枠の対象」を選択する。</a:t>
            </a:r>
            <a:endParaRPr lang="ja-JP" altLang="en-US" dirty="0" smtClean="0"/>
          </a:p>
        </p:txBody>
      </p:sp>
      <p:pic>
        <p:nvPicPr>
          <p:cNvPr id="12" name="図 11"/>
          <p:cNvPicPr>
            <a:picLocks noChangeAspect="1"/>
          </p:cNvPicPr>
          <p:nvPr/>
        </p:nvPicPr>
        <p:blipFill>
          <a:blip r:embed="rId3"/>
          <a:stretch>
            <a:fillRect/>
          </a:stretch>
        </p:blipFill>
        <p:spPr>
          <a:xfrm>
            <a:off x="874986" y="5808790"/>
            <a:ext cx="10582275" cy="514350"/>
          </a:xfrm>
          <a:prstGeom prst="rect">
            <a:avLst/>
          </a:prstGeom>
        </p:spPr>
      </p:pic>
      <p:sp>
        <p:nvSpPr>
          <p:cNvPr id="13" name="正方形/長方形 12"/>
          <p:cNvSpPr/>
          <p:nvPr/>
        </p:nvSpPr>
        <p:spPr>
          <a:xfrm>
            <a:off x="804041" y="5850666"/>
            <a:ext cx="10783614" cy="45569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0560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13</a:t>
            </a:fld>
            <a:endParaRPr kumimoji="1" lang="ja-JP" altLang="en-US" dirty="0"/>
          </a:p>
        </p:txBody>
      </p:sp>
      <p:sp>
        <p:nvSpPr>
          <p:cNvPr id="5" name="テキスト ボックス 4"/>
          <p:cNvSpPr txBox="1"/>
          <p:nvPr/>
        </p:nvSpPr>
        <p:spPr>
          <a:xfrm>
            <a:off x="231067" y="441385"/>
            <a:ext cx="11444412" cy="2585323"/>
          </a:xfrm>
          <a:prstGeom prst="rect">
            <a:avLst/>
          </a:prstGeom>
          <a:solidFill>
            <a:srgbClr val="FFFFCC"/>
          </a:solidFill>
          <a:ln w="19050">
            <a:solidFill>
              <a:schemeClr val="tx1"/>
            </a:solidFill>
          </a:ln>
        </p:spPr>
        <p:txBody>
          <a:bodyPr wrap="square" rtlCol="0">
            <a:spAutoFit/>
          </a:bodyPr>
          <a:lstStyle/>
          <a:p>
            <a:r>
              <a:rPr kumimoji="1" lang="en-US" altLang="ja-JP" dirty="0" smtClean="0"/>
              <a:t>9. </a:t>
            </a:r>
            <a:r>
              <a:rPr lang="ja-JP" altLang="en-US" dirty="0"/>
              <a:t>「ステップ </a:t>
            </a:r>
            <a:r>
              <a:rPr lang="en-US" altLang="ja-JP" dirty="0"/>
              <a:t>3: </a:t>
            </a:r>
            <a:r>
              <a:rPr lang="ja-JP" altLang="en-US" dirty="0"/>
              <a:t>インスタンスの詳細の設定」はデフォルトのままでよい</a:t>
            </a:r>
            <a:r>
              <a:rPr lang="ja-JP" altLang="en-US" dirty="0" smtClean="0"/>
              <a:t>。</a:t>
            </a:r>
            <a:endParaRPr lang="en-US" altLang="ja-JP" dirty="0" smtClean="0"/>
          </a:p>
          <a:p>
            <a:r>
              <a:rPr lang="en-US" altLang="ja-JP" dirty="0" smtClean="0"/>
              <a:t>10. </a:t>
            </a:r>
            <a:r>
              <a:rPr lang="ja-JP" altLang="en-US" b="1" dirty="0">
                <a:solidFill>
                  <a:srgbClr val="0000FF"/>
                </a:solidFill>
              </a:rPr>
              <a:t>「ステップ </a:t>
            </a:r>
            <a:r>
              <a:rPr lang="en-US" altLang="ja-JP" b="1" dirty="0">
                <a:solidFill>
                  <a:srgbClr val="0000FF"/>
                </a:solidFill>
              </a:rPr>
              <a:t>4: </a:t>
            </a:r>
            <a:r>
              <a:rPr lang="ja-JP" altLang="en-US" b="1" dirty="0">
                <a:solidFill>
                  <a:srgbClr val="0000FF"/>
                </a:solidFill>
              </a:rPr>
              <a:t>ストレージの追加」では、ディスク容量を念のため </a:t>
            </a:r>
            <a:r>
              <a:rPr lang="en-US" altLang="ja-JP" b="1" dirty="0">
                <a:solidFill>
                  <a:srgbClr val="0000FF"/>
                </a:solidFill>
              </a:rPr>
              <a:t>60GB </a:t>
            </a:r>
            <a:r>
              <a:rPr lang="ja-JP" altLang="en-US" b="1" dirty="0">
                <a:solidFill>
                  <a:srgbClr val="0000FF"/>
                </a:solidFill>
              </a:rPr>
              <a:t>程度に増加する。</a:t>
            </a:r>
            <a:r>
              <a:rPr lang="en-US" altLang="ja-JP" b="1" dirty="0">
                <a:solidFill>
                  <a:srgbClr val="0000FF"/>
                </a:solidFill>
              </a:rPr>
              <a:t/>
            </a:r>
            <a:br>
              <a:rPr lang="en-US" altLang="ja-JP" b="1" dirty="0">
                <a:solidFill>
                  <a:srgbClr val="0000FF"/>
                </a:solidFill>
              </a:rPr>
            </a:br>
            <a:r>
              <a:rPr lang="en-US" altLang="ja-JP" b="1" dirty="0">
                <a:solidFill>
                  <a:srgbClr val="0000FF"/>
                </a:solidFill>
              </a:rPr>
              <a:t>      (</a:t>
            </a:r>
            <a:r>
              <a:rPr lang="ja-JP" altLang="en-US" b="1" dirty="0">
                <a:solidFill>
                  <a:srgbClr val="0000FF"/>
                </a:solidFill>
              </a:rPr>
              <a:t>デフォルトは </a:t>
            </a:r>
            <a:r>
              <a:rPr lang="en-US" altLang="ja-JP" b="1" dirty="0">
                <a:solidFill>
                  <a:srgbClr val="0000FF"/>
                </a:solidFill>
              </a:rPr>
              <a:t>8GB </a:t>
            </a:r>
            <a:r>
              <a:rPr lang="ja-JP" altLang="en-US" b="1" dirty="0">
                <a:solidFill>
                  <a:srgbClr val="0000FF"/>
                </a:solidFill>
              </a:rPr>
              <a:t>であるが、これでは </a:t>
            </a:r>
            <a:r>
              <a:rPr lang="en-US" altLang="ja-JP" b="1" dirty="0">
                <a:solidFill>
                  <a:srgbClr val="0000FF"/>
                </a:solidFill>
              </a:rPr>
              <a:t>Swap </a:t>
            </a:r>
            <a:r>
              <a:rPr lang="ja-JP" altLang="en-US" b="1" dirty="0">
                <a:solidFill>
                  <a:srgbClr val="0000FF"/>
                </a:solidFill>
              </a:rPr>
              <a:t>を作成すると不足する。また、各種ログが溜まってきたときに、ディスク容量が不足するおそれがある。</a:t>
            </a:r>
            <a:r>
              <a:rPr lang="en-US" altLang="ja-JP" b="1" dirty="0" smtClean="0">
                <a:solidFill>
                  <a:srgbClr val="0000FF"/>
                </a:solidFill>
              </a:rPr>
              <a:t>)</a:t>
            </a:r>
            <a:endParaRPr lang="en-US" altLang="ja-JP" dirty="0" smtClean="0"/>
          </a:p>
          <a:p>
            <a:r>
              <a:rPr lang="en-US" altLang="ja-JP" dirty="0" smtClean="0"/>
              <a:t>11. </a:t>
            </a:r>
            <a:r>
              <a:rPr lang="ja-JP" altLang="en-US" dirty="0"/>
              <a:t>「ステップ </a:t>
            </a:r>
            <a:r>
              <a:rPr lang="en-US" altLang="ja-JP" dirty="0"/>
              <a:t>5: </a:t>
            </a:r>
            <a:r>
              <a:rPr lang="ja-JP" altLang="en-US" dirty="0"/>
              <a:t>タグの追加」はデフォルトのままでよい</a:t>
            </a:r>
            <a:r>
              <a:rPr lang="ja-JP" altLang="en-US" dirty="0" smtClean="0"/>
              <a:t>。 </a:t>
            </a:r>
            <a:r>
              <a:rPr lang="en-US" altLang="ja-JP" dirty="0" smtClean="0"/>
              <a:t>(</a:t>
            </a:r>
            <a:r>
              <a:rPr lang="ja-JP" altLang="en-US" dirty="0" smtClean="0"/>
              <a:t>タグを付けてもよい。</a:t>
            </a:r>
            <a:r>
              <a:rPr lang="en-US" altLang="ja-JP" dirty="0" smtClean="0"/>
              <a:t>)</a:t>
            </a:r>
          </a:p>
          <a:p>
            <a:r>
              <a:rPr lang="en-US" altLang="ja-JP" dirty="0" smtClean="0"/>
              <a:t>12. </a:t>
            </a:r>
            <a:r>
              <a:rPr lang="ja-JP" altLang="en-US" b="1" dirty="0" smtClean="0">
                <a:solidFill>
                  <a:srgbClr val="FF0000"/>
                </a:solidFill>
              </a:rPr>
              <a:t>これが肝心。</a:t>
            </a:r>
            <a:r>
              <a:rPr lang="ja-JP" altLang="en-US" dirty="0" smtClean="0"/>
              <a:t>「</a:t>
            </a:r>
            <a:r>
              <a:rPr lang="ja-JP" altLang="en-US" dirty="0"/>
              <a:t>ステップ </a:t>
            </a:r>
            <a:r>
              <a:rPr lang="en-US" altLang="ja-JP" dirty="0"/>
              <a:t>6: </a:t>
            </a:r>
            <a:r>
              <a:rPr lang="ja-JP" altLang="en-US" dirty="0"/>
              <a:t>セキュリティグループの設定」で、新しいセキュリティグループを作成する</a:t>
            </a:r>
            <a:r>
              <a:rPr lang="ja-JP" altLang="en-US" dirty="0" smtClean="0"/>
              <a:t>。ルール</a:t>
            </a:r>
            <a:r>
              <a:rPr lang="ja-JP" altLang="en-US" dirty="0"/>
              <a:t>は、以下のようにする。</a:t>
            </a:r>
          </a:p>
          <a:p>
            <a:r>
              <a:rPr lang="ja-JP" altLang="en-US" dirty="0"/>
              <a:t>・ </a:t>
            </a:r>
            <a:r>
              <a:rPr lang="en-US" altLang="ja-JP" b="1" dirty="0">
                <a:solidFill>
                  <a:srgbClr val="0000FF"/>
                </a:solidFill>
              </a:rPr>
              <a:t>SSH (</a:t>
            </a:r>
            <a:r>
              <a:rPr lang="ja-JP" altLang="en-US" b="1" dirty="0">
                <a:solidFill>
                  <a:srgbClr val="0000FF"/>
                </a:solidFill>
              </a:rPr>
              <a:t>デフォルト</a:t>
            </a:r>
            <a:r>
              <a:rPr lang="en-US" altLang="ja-JP" b="1" dirty="0">
                <a:solidFill>
                  <a:srgbClr val="0000FF"/>
                </a:solidFill>
              </a:rPr>
              <a:t>) </a:t>
            </a:r>
            <a:r>
              <a:rPr lang="en-US" altLang="ja-JP" dirty="0"/>
              <a:t>※ </a:t>
            </a:r>
            <a:r>
              <a:rPr lang="ja-JP" altLang="en-US" dirty="0"/>
              <a:t>任意の場所から接続できるようにする</a:t>
            </a:r>
          </a:p>
          <a:p>
            <a:r>
              <a:rPr lang="ja-JP" altLang="en-US" dirty="0"/>
              <a:t>・ </a:t>
            </a:r>
            <a:r>
              <a:rPr lang="en-US" altLang="ja-JP" b="1" dirty="0">
                <a:solidFill>
                  <a:srgbClr val="0000FF"/>
                </a:solidFill>
              </a:rPr>
              <a:t>HTTPS (</a:t>
            </a:r>
            <a:r>
              <a:rPr lang="ja-JP" altLang="en-US" b="1" dirty="0" smtClean="0">
                <a:solidFill>
                  <a:srgbClr val="0000FF"/>
                </a:solidFill>
              </a:rPr>
              <a:t>追加すること</a:t>
            </a:r>
            <a:r>
              <a:rPr lang="en-US" altLang="ja-JP" b="1" dirty="0" smtClean="0">
                <a:solidFill>
                  <a:srgbClr val="0000FF"/>
                </a:solidFill>
              </a:rPr>
              <a:t>) </a:t>
            </a:r>
            <a:r>
              <a:rPr lang="en-US" altLang="ja-JP" dirty="0"/>
              <a:t>※ </a:t>
            </a:r>
            <a:r>
              <a:rPr lang="ja-JP" altLang="en-US" dirty="0"/>
              <a:t>任意の場所から接続できるようにする</a:t>
            </a:r>
          </a:p>
          <a:p>
            <a:r>
              <a:rPr lang="ja-JP" altLang="en-US" dirty="0"/>
              <a:t>・ </a:t>
            </a:r>
            <a:r>
              <a:rPr lang="ja-JP" altLang="en-US" b="1" dirty="0">
                <a:solidFill>
                  <a:srgbClr val="0000FF"/>
                </a:solidFill>
              </a:rPr>
              <a:t>すべての </a:t>
            </a:r>
            <a:r>
              <a:rPr lang="en-US" altLang="ja-JP" b="1" dirty="0">
                <a:solidFill>
                  <a:srgbClr val="0000FF"/>
                </a:solidFill>
              </a:rPr>
              <a:t>ICMP - IPv4 (</a:t>
            </a:r>
            <a:r>
              <a:rPr lang="ja-JP" altLang="en-US" b="1" dirty="0" smtClean="0">
                <a:solidFill>
                  <a:srgbClr val="0000FF"/>
                </a:solidFill>
              </a:rPr>
              <a:t>追加すること</a:t>
            </a:r>
            <a:r>
              <a:rPr lang="en-US" altLang="ja-JP" b="1" dirty="0" smtClean="0">
                <a:solidFill>
                  <a:srgbClr val="0000FF"/>
                </a:solidFill>
              </a:rPr>
              <a:t>) </a:t>
            </a:r>
            <a:r>
              <a:rPr lang="en-US" altLang="ja-JP" dirty="0"/>
              <a:t>※ </a:t>
            </a:r>
            <a:r>
              <a:rPr lang="ja-JP" altLang="en-US" dirty="0"/>
              <a:t>任意の場所から接続できるように</a:t>
            </a:r>
            <a:r>
              <a:rPr lang="ja-JP" altLang="en-US" dirty="0" smtClean="0"/>
              <a:t>する</a:t>
            </a:r>
          </a:p>
        </p:txBody>
      </p:sp>
      <p:pic>
        <p:nvPicPr>
          <p:cNvPr id="9" name="図 8"/>
          <p:cNvPicPr>
            <a:picLocks noChangeAspect="1"/>
          </p:cNvPicPr>
          <p:nvPr/>
        </p:nvPicPr>
        <p:blipFill>
          <a:blip r:embed="rId2"/>
          <a:stretch>
            <a:fillRect/>
          </a:stretch>
        </p:blipFill>
        <p:spPr>
          <a:xfrm>
            <a:off x="1241773" y="3953132"/>
            <a:ext cx="9244505" cy="2391323"/>
          </a:xfrm>
          <a:prstGeom prst="rect">
            <a:avLst/>
          </a:prstGeom>
          <a:ln>
            <a:solidFill>
              <a:schemeClr val="tx1"/>
            </a:solidFill>
          </a:ln>
        </p:spPr>
      </p:pic>
      <p:sp>
        <p:nvSpPr>
          <p:cNvPr id="10" name="正方形/長方形 9"/>
          <p:cNvSpPr/>
          <p:nvPr/>
        </p:nvSpPr>
        <p:spPr>
          <a:xfrm>
            <a:off x="1288048" y="5159679"/>
            <a:ext cx="9208982" cy="826182"/>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1280165" y="6011017"/>
            <a:ext cx="876906" cy="3453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1361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14</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61796" y="86779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13. </a:t>
            </a:r>
            <a:r>
              <a:rPr lang="ja-JP" altLang="en-US" dirty="0"/>
              <a:t>「ステップ </a:t>
            </a:r>
            <a:r>
              <a:rPr lang="en-US" altLang="ja-JP" dirty="0"/>
              <a:t>7: </a:t>
            </a:r>
            <a:r>
              <a:rPr lang="ja-JP" altLang="en-US" dirty="0"/>
              <a:t>インスタンス作成の</a:t>
            </a:r>
            <a:r>
              <a:rPr lang="ja-JP" altLang="en-US" dirty="0" smtClean="0"/>
              <a:t>確認」 で、いよいよ、「</a:t>
            </a:r>
            <a:r>
              <a:rPr lang="ja-JP" altLang="en-US" dirty="0"/>
              <a:t>起動」をクリックする。先ほど作成したキーペアを選択して起動する。</a:t>
            </a:r>
            <a:endParaRPr lang="ja-JP" altLang="en-US" dirty="0" smtClean="0"/>
          </a:p>
        </p:txBody>
      </p:sp>
      <p:pic>
        <p:nvPicPr>
          <p:cNvPr id="6" name="図 5"/>
          <p:cNvPicPr>
            <a:picLocks noChangeAspect="1"/>
          </p:cNvPicPr>
          <p:nvPr/>
        </p:nvPicPr>
        <p:blipFill>
          <a:blip r:embed="rId2"/>
          <a:stretch>
            <a:fillRect/>
          </a:stretch>
        </p:blipFill>
        <p:spPr>
          <a:xfrm>
            <a:off x="669438" y="1431636"/>
            <a:ext cx="6401395" cy="3723621"/>
          </a:xfrm>
          <a:prstGeom prst="rect">
            <a:avLst/>
          </a:prstGeom>
        </p:spPr>
      </p:pic>
      <p:sp>
        <p:nvSpPr>
          <p:cNvPr id="7" name="正方形/長方形 6"/>
          <p:cNvSpPr/>
          <p:nvPr/>
        </p:nvSpPr>
        <p:spPr>
          <a:xfrm>
            <a:off x="6676696" y="4858342"/>
            <a:ext cx="465083"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3"/>
          <a:stretch>
            <a:fillRect/>
          </a:stretch>
        </p:blipFill>
        <p:spPr>
          <a:xfrm>
            <a:off x="7639378" y="2596967"/>
            <a:ext cx="3822153" cy="2535750"/>
          </a:xfrm>
          <a:prstGeom prst="rect">
            <a:avLst/>
          </a:prstGeom>
        </p:spPr>
      </p:pic>
      <p:sp>
        <p:nvSpPr>
          <p:cNvPr id="9" name="正方形/長方形 8"/>
          <p:cNvSpPr/>
          <p:nvPr/>
        </p:nvSpPr>
        <p:spPr>
          <a:xfrm>
            <a:off x="7882758" y="3950667"/>
            <a:ext cx="3326524" cy="68317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0365826" y="4707412"/>
            <a:ext cx="867103" cy="2890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57200" y="5228831"/>
            <a:ext cx="11335124"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14. AWS </a:t>
            </a:r>
            <a:r>
              <a:rPr kumimoji="1" lang="ja-JP" altLang="en-US" dirty="0" smtClean="0"/>
              <a:t>コンソールの「</a:t>
            </a:r>
            <a:r>
              <a:rPr lang="en-US" altLang="ja-JP" dirty="0" smtClean="0"/>
              <a:t>EC2</a:t>
            </a:r>
            <a:r>
              <a:rPr lang="ja-JP" altLang="en-US" dirty="0" smtClean="0"/>
              <a:t>」の「インスタント」で、</a:t>
            </a:r>
            <a:r>
              <a:rPr lang="en-US" altLang="ja-JP" dirty="0" smtClean="0"/>
              <a:t>13 </a:t>
            </a:r>
            <a:r>
              <a:rPr lang="ja-JP" altLang="en-US" dirty="0" smtClean="0"/>
              <a:t>で起動したインスタンスが</a:t>
            </a:r>
            <a:r>
              <a:rPr lang="ja-JP" altLang="en-US" b="1" dirty="0" smtClean="0">
                <a:solidFill>
                  <a:schemeClr val="accent6">
                    <a:lumMod val="75000"/>
                  </a:schemeClr>
                </a:solidFill>
              </a:rPr>
              <a:t>「実行中」</a:t>
            </a:r>
            <a:r>
              <a:rPr lang="ja-JP" altLang="en-US" dirty="0" smtClean="0"/>
              <a:t>になるまで待つ。</a:t>
            </a:r>
            <a:r>
              <a:rPr lang="en-US" altLang="ja-JP" dirty="0" smtClean="0"/>
              <a:t>(</a:t>
            </a:r>
            <a:r>
              <a:rPr lang="ja-JP" altLang="en-US" dirty="0" smtClean="0"/>
              <a:t>時々画面更新する</a:t>
            </a:r>
            <a:r>
              <a:rPr lang="en-US" altLang="ja-JP" dirty="0" smtClean="0"/>
              <a:t>)</a:t>
            </a:r>
          </a:p>
          <a:p>
            <a:r>
              <a:rPr lang="ja-JP" altLang="en-US" dirty="0" smtClean="0"/>
              <a:t>数分間で完了するはずである。</a:t>
            </a:r>
          </a:p>
        </p:txBody>
      </p:sp>
      <p:pic>
        <p:nvPicPr>
          <p:cNvPr id="12" name="図 11"/>
          <p:cNvPicPr>
            <a:picLocks noChangeAspect="1"/>
          </p:cNvPicPr>
          <p:nvPr/>
        </p:nvPicPr>
        <p:blipFill>
          <a:blip r:embed="rId4"/>
          <a:stretch>
            <a:fillRect/>
          </a:stretch>
        </p:blipFill>
        <p:spPr>
          <a:xfrm>
            <a:off x="1403951" y="5964478"/>
            <a:ext cx="9667875" cy="762000"/>
          </a:xfrm>
          <a:prstGeom prst="rect">
            <a:avLst/>
          </a:prstGeom>
        </p:spPr>
      </p:pic>
      <p:sp>
        <p:nvSpPr>
          <p:cNvPr id="13" name="正方形/長方形 12"/>
          <p:cNvSpPr/>
          <p:nvPr/>
        </p:nvSpPr>
        <p:spPr>
          <a:xfrm>
            <a:off x="5044965" y="6390454"/>
            <a:ext cx="1647497"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5630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15</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332741" y="816645"/>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15. </a:t>
            </a:r>
            <a:r>
              <a:rPr lang="ja-JP" altLang="en-US" dirty="0"/>
              <a:t>「サービス </a:t>
            </a:r>
            <a:r>
              <a:rPr lang="en-US" altLang="ja-JP" dirty="0"/>
              <a:t>-&gt; EC2 -&gt; </a:t>
            </a:r>
            <a:r>
              <a:rPr lang="ja-JP" altLang="en-US" dirty="0"/>
              <a:t>ネットワーク </a:t>
            </a:r>
            <a:r>
              <a:rPr lang="en-US" altLang="ja-JP" dirty="0"/>
              <a:t>&amp; </a:t>
            </a:r>
            <a:r>
              <a:rPr lang="ja-JP" altLang="en-US" dirty="0"/>
              <a:t>セキュリティ </a:t>
            </a:r>
            <a:r>
              <a:rPr lang="en-US" altLang="ja-JP" dirty="0"/>
              <a:t>-&gt; Elastic </a:t>
            </a:r>
            <a:r>
              <a:rPr lang="en-US" altLang="ja-JP" dirty="0" smtClean="0"/>
              <a:t>IP</a:t>
            </a:r>
            <a:r>
              <a:rPr lang="ja-JP" altLang="en-US" dirty="0"/>
              <a:t>」で</a:t>
            </a:r>
            <a:r>
              <a:rPr lang="ja-JP" altLang="en-US" dirty="0" smtClean="0"/>
              <a:t>、静的パブリック </a:t>
            </a:r>
            <a:r>
              <a:rPr lang="en-US" altLang="ja-JP" dirty="0"/>
              <a:t>IPv4 </a:t>
            </a:r>
            <a:r>
              <a:rPr lang="ja-JP" altLang="en-US" dirty="0"/>
              <a:t>アドレスを </a:t>
            </a:r>
            <a:r>
              <a:rPr lang="en-US" altLang="ja-JP" dirty="0"/>
              <a:t>1 </a:t>
            </a:r>
            <a:r>
              <a:rPr lang="ja-JP" altLang="en-US" dirty="0"/>
              <a:t>つ割当てを受ける</a:t>
            </a:r>
            <a:r>
              <a:rPr lang="ja-JP" altLang="en-US" dirty="0" smtClean="0"/>
              <a:t>。</a:t>
            </a:r>
            <a:endParaRPr lang="en-US" altLang="ja-JP" dirty="0" smtClean="0"/>
          </a:p>
          <a:p>
            <a:r>
              <a:rPr lang="en-US" altLang="ja-JP" dirty="0" smtClean="0"/>
              <a:t>IP </a:t>
            </a:r>
            <a:r>
              <a:rPr lang="ja-JP" altLang="en-US" dirty="0" smtClean="0"/>
              <a:t>アドレスの割当ては、即時に完了する。</a:t>
            </a:r>
          </a:p>
        </p:txBody>
      </p:sp>
      <p:pic>
        <p:nvPicPr>
          <p:cNvPr id="6" name="図 5"/>
          <p:cNvPicPr>
            <a:picLocks noChangeAspect="1"/>
          </p:cNvPicPr>
          <p:nvPr/>
        </p:nvPicPr>
        <p:blipFill>
          <a:blip r:embed="rId2"/>
          <a:stretch>
            <a:fillRect/>
          </a:stretch>
        </p:blipFill>
        <p:spPr>
          <a:xfrm>
            <a:off x="744265" y="1510081"/>
            <a:ext cx="3331122" cy="2723311"/>
          </a:xfrm>
          <a:prstGeom prst="rect">
            <a:avLst/>
          </a:prstGeom>
        </p:spPr>
      </p:pic>
      <p:sp>
        <p:nvSpPr>
          <p:cNvPr id="7" name="正方形/長方形 6"/>
          <p:cNvSpPr/>
          <p:nvPr/>
        </p:nvSpPr>
        <p:spPr>
          <a:xfrm>
            <a:off x="851337" y="2862468"/>
            <a:ext cx="1647497"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3499945" y="4039462"/>
            <a:ext cx="756744" cy="191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332741" y="4413923"/>
            <a:ext cx="11444412" cy="923330"/>
          </a:xfrm>
          <a:prstGeom prst="rect">
            <a:avLst/>
          </a:prstGeom>
          <a:solidFill>
            <a:srgbClr val="FFFFCC"/>
          </a:solidFill>
          <a:ln w="19050">
            <a:solidFill>
              <a:schemeClr val="tx1"/>
            </a:solidFill>
          </a:ln>
        </p:spPr>
        <p:txBody>
          <a:bodyPr wrap="square" rtlCol="0">
            <a:spAutoFit/>
          </a:bodyPr>
          <a:lstStyle/>
          <a:p>
            <a:r>
              <a:rPr kumimoji="1" lang="en-US" altLang="ja-JP" dirty="0" smtClean="0"/>
              <a:t>16. 15 </a:t>
            </a:r>
            <a:r>
              <a:rPr kumimoji="1" lang="ja-JP" altLang="en-US" dirty="0" smtClean="0"/>
              <a:t>で割当てられた静的パブリック </a:t>
            </a:r>
            <a:r>
              <a:rPr kumimoji="1" lang="en-US" altLang="ja-JP" dirty="0" smtClean="0"/>
              <a:t>IPv4 </a:t>
            </a:r>
            <a:r>
              <a:rPr kumimoji="1" lang="ja-JP" altLang="en-US" dirty="0" smtClean="0"/>
              <a:t>アドレスに</a:t>
            </a:r>
            <a:r>
              <a:rPr lang="ja-JP" altLang="en-US" dirty="0"/>
              <a:t>対して、「アクション」から「</a:t>
            </a:r>
            <a:r>
              <a:rPr lang="en-US" altLang="ja-JP" dirty="0"/>
              <a:t>Elastic IP </a:t>
            </a:r>
            <a:r>
              <a:rPr lang="ja-JP" altLang="en-US" dirty="0"/>
              <a:t>アドレスの関連付け」を</a:t>
            </a:r>
            <a:r>
              <a:rPr lang="ja-JP" altLang="en-US" dirty="0" smtClean="0"/>
              <a:t>クリックし、</a:t>
            </a:r>
            <a:r>
              <a:rPr lang="en-US" altLang="ja-JP" dirty="0" smtClean="0"/>
              <a:t>13 </a:t>
            </a:r>
            <a:r>
              <a:rPr lang="ja-JP" altLang="en-US" dirty="0" smtClean="0"/>
              <a:t>で作成した</a:t>
            </a:r>
            <a:r>
              <a:rPr lang="en-US" altLang="ja-JP" dirty="0"/>
              <a:t>EC2 </a:t>
            </a:r>
            <a:r>
              <a:rPr lang="ja-JP" altLang="en-US" dirty="0"/>
              <a:t>インスタンスに関連付ける</a:t>
            </a:r>
            <a:r>
              <a:rPr lang="ja-JP" altLang="en-US" dirty="0" smtClean="0"/>
              <a:t>。数秒後には工事が完了し、この </a:t>
            </a:r>
            <a:r>
              <a:rPr lang="en-US" altLang="ja-JP" dirty="0" smtClean="0"/>
              <a:t>IPv4 </a:t>
            </a:r>
            <a:r>
              <a:rPr lang="ja-JP" altLang="en-US" dirty="0" smtClean="0"/>
              <a:t>アドレス宛の通信が </a:t>
            </a:r>
            <a:r>
              <a:rPr lang="en-US" altLang="ja-JP" dirty="0" smtClean="0"/>
              <a:t>EC2 </a:t>
            </a:r>
            <a:r>
              <a:rPr lang="ja-JP" altLang="en-US" dirty="0" smtClean="0"/>
              <a:t>インスタンスにルーチングされるようになる。</a:t>
            </a:r>
            <a:endParaRPr lang="en-US" altLang="ja-JP" dirty="0" smtClean="0"/>
          </a:p>
        </p:txBody>
      </p:sp>
      <p:pic>
        <p:nvPicPr>
          <p:cNvPr id="12" name="図 11"/>
          <p:cNvPicPr>
            <a:picLocks noChangeAspect="1"/>
          </p:cNvPicPr>
          <p:nvPr/>
        </p:nvPicPr>
        <p:blipFill>
          <a:blip r:embed="rId3"/>
          <a:stretch>
            <a:fillRect/>
          </a:stretch>
        </p:blipFill>
        <p:spPr>
          <a:xfrm>
            <a:off x="1217885" y="5487932"/>
            <a:ext cx="3267405" cy="1317502"/>
          </a:xfrm>
          <a:prstGeom prst="rect">
            <a:avLst/>
          </a:prstGeom>
        </p:spPr>
      </p:pic>
      <p:sp>
        <p:nvSpPr>
          <p:cNvPr id="13" name="正方形/長方形 12"/>
          <p:cNvSpPr/>
          <p:nvPr/>
        </p:nvSpPr>
        <p:spPr>
          <a:xfrm>
            <a:off x="3886200" y="6601358"/>
            <a:ext cx="756744" cy="191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7859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16</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22382" y="86779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17. 16 </a:t>
            </a:r>
            <a:r>
              <a:rPr kumimoji="1" lang="ja-JP" altLang="en-US" dirty="0" smtClean="0"/>
              <a:t>で割当てられた </a:t>
            </a:r>
            <a:r>
              <a:rPr kumimoji="1" lang="en-US" altLang="ja-JP" dirty="0" smtClean="0"/>
              <a:t>Elastic IP </a:t>
            </a:r>
            <a:r>
              <a:rPr kumimoji="1" lang="ja-JP" altLang="en-US" dirty="0" smtClean="0"/>
              <a:t>アドレス宛に </a:t>
            </a:r>
            <a:r>
              <a:rPr kumimoji="1" lang="en-US" altLang="ja-JP" dirty="0" smtClean="0"/>
              <a:t>ping </a:t>
            </a:r>
            <a:r>
              <a:rPr kumimoji="1" lang="ja-JP" altLang="en-US" dirty="0" smtClean="0"/>
              <a:t>を打ってみて、応答があるかどうか確認する。</a:t>
            </a:r>
            <a:endParaRPr lang="en-US" altLang="ja-JP" dirty="0" smtClean="0"/>
          </a:p>
        </p:txBody>
      </p:sp>
      <p:pic>
        <p:nvPicPr>
          <p:cNvPr id="6" name="図 5"/>
          <p:cNvPicPr>
            <a:picLocks noChangeAspect="1"/>
          </p:cNvPicPr>
          <p:nvPr/>
        </p:nvPicPr>
        <p:blipFill>
          <a:blip r:embed="rId2"/>
          <a:stretch>
            <a:fillRect/>
          </a:stretch>
        </p:blipFill>
        <p:spPr>
          <a:xfrm>
            <a:off x="2045741" y="1285331"/>
            <a:ext cx="3598316" cy="2374019"/>
          </a:xfrm>
          <a:prstGeom prst="rect">
            <a:avLst/>
          </a:prstGeom>
        </p:spPr>
      </p:pic>
      <p:sp>
        <p:nvSpPr>
          <p:cNvPr id="7" name="正方形/長方形 6"/>
          <p:cNvSpPr/>
          <p:nvPr/>
        </p:nvSpPr>
        <p:spPr>
          <a:xfrm>
            <a:off x="2088931" y="1502372"/>
            <a:ext cx="2680138" cy="11493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5967248" y="1603339"/>
            <a:ext cx="3689131" cy="523220"/>
          </a:xfrm>
          <a:prstGeom prst="rect">
            <a:avLst/>
          </a:prstGeom>
          <a:noFill/>
        </p:spPr>
        <p:txBody>
          <a:bodyPr wrap="square" rtlCol="0">
            <a:spAutoFit/>
          </a:bodyPr>
          <a:lstStyle/>
          <a:p>
            <a:r>
              <a:rPr kumimoji="1" lang="en-US" altLang="ja-JP" sz="1400" dirty="0" smtClean="0">
                <a:solidFill>
                  <a:srgbClr val="FF0000"/>
                </a:solidFill>
              </a:rPr>
              <a:t>※ IP</a:t>
            </a:r>
            <a:r>
              <a:rPr kumimoji="1" lang="ja-JP" altLang="en-US" sz="1400" dirty="0" smtClean="0">
                <a:solidFill>
                  <a:srgbClr val="FF0000"/>
                </a:solidFill>
              </a:rPr>
              <a:t> アドレスは、サンプルである。</a:t>
            </a:r>
            <a:endParaRPr kumimoji="1" lang="en-US" altLang="ja-JP" sz="1400" dirty="0" smtClean="0">
              <a:solidFill>
                <a:srgbClr val="FF0000"/>
              </a:solidFill>
            </a:endParaRPr>
          </a:p>
          <a:p>
            <a:r>
              <a:rPr kumimoji="1" lang="ja-JP" altLang="en-US" sz="1400" dirty="0" smtClean="0">
                <a:solidFill>
                  <a:srgbClr val="FF0000"/>
                </a:solidFill>
              </a:rPr>
              <a:t>実際の構築中の </a:t>
            </a:r>
            <a:r>
              <a:rPr kumimoji="1" lang="en-US" altLang="ja-JP" sz="1400" dirty="0" smtClean="0">
                <a:solidFill>
                  <a:srgbClr val="FF0000"/>
                </a:solidFill>
              </a:rPr>
              <a:t>IP </a:t>
            </a:r>
            <a:r>
              <a:rPr kumimoji="1" lang="ja-JP" altLang="en-US" sz="1400" dirty="0" smtClean="0">
                <a:solidFill>
                  <a:srgbClr val="FF0000"/>
                </a:solidFill>
              </a:rPr>
              <a:t>アドレスに置換すること。</a:t>
            </a:r>
            <a:endParaRPr kumimoji="1" lang="ja-JP" altLang="en-US" sz="1400" dirty="0">
              <a:solidFill>
                <a:srgbClr val="FF0000"/>
              </a:solidFill>
            </a:endParaRPr>
          </a:p>
        </p:txBody>
      </p:sp>
      <p:sp>
        <p:nvSpPr>
          <p:cNvPr id="9" name="テキスト ボックス 8"/>
          <p:cNvSpPr txBox="1"/>
          <p:nvPr/>
        </p:nvSpPr>
        <p:spPr>
          <a:xfrm>
            <a:off x="222382" y="3767612"/>
            <a:ext cx="11444412" cy="1200329"/>
          </a:xfrm>
          <a:prstGeom prst="rect">
            <a:avLst/>
          </a:prstGeom>
          <a:solidFill>
            <a:srgbClr val="FFFFCC"/>
          </a:solidFill>
          <a:ln w="19050">
            <a:solidFill>
              <a:schemeClr val="tx1"/>
            </a:solidFill>
          </a:ln>
        </p:spPr>
        <p:txBody>
          <a:bodyPr wrap="square" rtlCol="0">
            <a:spAutoFit/>
          </a:bodyPr>
          <a:lstStyle/>
          <a:p>
            <a:r>
              <a:rPr kumimoji="1" lang="en-US" altLang="ja-JP" dirty="0" smtClean="0"/>
              <a:t>18. </a:t>
            </a:r>
            <a:r>
              <a:rPr lang="ja-JP" altLang="en-US" dirty="0" smtClean="0"/>
              <a:t>任意の好きな </a:t>
            </a:r>
            <a:r>
              <a:rPr lang="en-US" altLang="ja-JP" dirty="0"/>
              <a:t>SSH </a:t>
            </a:r>
            <a:r>
              <a:rPr lang="ja-JP" altLang="en-US" dirty="0"/>
              <a:t>クライアント </a:t>
            </a:r>
            <a:r>
              <a:rPr lang="en-US" altLang="ja-JP" dirty="0"/>
              <a:t>(</a:t>
            </a:r>
            <a:r>
              <a:rPr lang="ja-JP" altLang="en-US" dirty="0"/>
              <a:t>例</a:t>
            </a:r>
            <a:r>
              <a:rPr lang="en-US" altLang="ja-JP" dirty="0"/>
              <a:t>: </a:t>
            </a:r>
            <a:r>
              <a:rPr lang="en-US" altLang="ja-JP" dirty="0" err="1"/>
              <a:t>Tera</a:t>
            </a:r>
            <a:r>
              <a:rPr lang="en-US" altLang="ja-JP" dirty="0"/>
              <a:t> Term) </a:t>
            </a:r>
            <a:r>
              <a:rPr lang="ja-JP" altLang="en-US" dirty="0" smtClean="0"/>
              <a:t>で、この </a:t>
            </a:r>
            <a:r>
              <a:rPr lang="en-US" altLang="ja-JP" dirty="0" smtClean="0"/>
              <a:t>IP </a:t>
            </a:r>
            <a:r>
              <a:rPr lang="ja-JP" altLang="en-US" dirty="0" smtClean="0"/>
              <a:t>アドレス宛に </a:t>
            </a:r>
            <a:r>
              <a:rPr lang="en-US" altLang="ja-JP" dirty="0" smtClean="0"/>
              <a:t>SSH </a:t>
            </a:r>
            <a:r>
              <a:rPr lang="ja-JP" altLang="en-US" dirty="0"/>
              <a:t>接続を行なう</a:t>
            </a:r>
            <a:r>
              <a:rPr lang="ja-JP" altLang="en-US" dirty="0" smtClean="0"/>
              <a:t>。</a:t>
            </a:r>
            <a:endParaRPr lang="en-US" altLang="ja-JP" dirty="0" smtClean="0"/>
          </a:p>
          <a:p>
            <a:r>
              <a:rPr lang="en-US" altLang="ja-JP" dirty="0" smtClean="0"/>
              <a:t>SSH </a:t>
            </a:r>
            <a:r>
              <a:rPr lang="ja-JP" altLang="en-US" dirty="0" smtClean="0"/>
              <a:t>のユーザー </a:t>
            </a:r>
            <a:r>
              <a:rPr lang="en-US" altLang="ja-JP" dirty="0" smtClean="0"/>
              <a:t>ID</a:t>
            </a:r>
            <a:r>
              <a:rPr lang="en-US" altLang="ja-JP" dirty="0"/>
              <a:t>: </a:t>
            </a:r>
            <a:r>
              <a:rPr lang="en-US" altLang="ja-JP" dirty="0" err="1" smtClean="0"/>
              <a:t>ubuntu</a:t>
            </a:r>
            <a:endParaRPr lang="en-US" altLang="ja-JP" dirty="0" smtClean="0"/>
          </a:p>
          <a:p>
            <a:r>
              <a:rPr lang="en-US" altLang="ja-JP" dirty="0" smtClean="0"/>
              <a:t>SSH </a:t>
            </a:r>
            <a:r>
              <a:rPr lang="ja-JP" altLang="en-US" dirty="0"/>
              <a:t>の認証方式は、秘密鍵とし、先ほど作成したキーペアの </a:t>
            </a:r>
            <a:r>
              <a:rPr lang="en-US" altLang="ja-JP" dirty="0" err="1"/>
              <a:t>pem</a:t>
            </a:r>
            <a:r>
              <a:rPr lang="en-US" altLang="ja-JP" dirty="0"/>
              <a:t> </a:t>
            </a:r>
            <a:r>
              <a:rPr lang="ja-JP" altLang="en-US" dirty="0"/>
              <a:t>ファイルを指定する</a:t>
            </a:r>
            <a:r>
              <a:rPr lang="ja-JP" altLang="en-US" dirty="0" smtClean="0"/>
              <a:t>。</a:t>
            </a:r>
            <a:endParaRPr lang="en-US" altLang="ja-JP" dirty="0" smtClean="0"/>
          </a:p>
          <a:p>
            <a:r>
              <a:rPr lang="en-US" altLang="ja-JP" dirty="0" err="1"/>
              <a:t>ubuntu</a:t>
            </a:r>
            <a:r>
              <a:rPr lang="en-US" altLang="ja-JP" dirty="0"/>
              <a:t> </a:t>
            </a:r>
            <a:r>
              <a:rPr lang="ja-JP" altLang="en-US" dirty="0"/>
              <a:t>というユーザーでログインできるはずである</a:t>
            </a:r>
            <a:r>
              <a:rPr lang="ja-JP" altLang="en-US" dirty="0" smtClean="0"/>
              <a:t>。</a:t>
            </a:r>
            <a:r>
              <a:rPr lang="en-US" altLang="ja-JP" dirty="0" smtClean="0"/>
              <a:t>(</a:t>
            </a:r>
            <a:r>
              <a:rPr lang="ja-JP" altLang="en-US" dirty="0" smtClean="0"/>
              <a:t>初回サーバー起動後は</a:t>
            </a:r>
            <a:r>
              <a:rPr lang="ja-JP" altLang="en-US" dirty="0"/>
              <a:t>、ログインできるまで</a:t>
            </a:r>
            <a:r>
              <a:rPr lang="ja-JP" altLang="en-US" dirty="0" smtClean="0"/>
              <a:t>数分かかる</a:t>
            </a:r>
            <a:r>
              <a:rPr lang="ja-JP" altLang="en-US" dirty="0"/>
              <a:t>ことがある。</a:t>
            </a:r>
            <a:r>
              <a:rPr lang="en-US" altLang="ja-JP" dirty="0"/>
              <a:t>)</a:t>
            </a:r>
            <a:endParaRPr lang="en-US" altLang="ja-JP" dirty="0" smtClean="0"/>
          </a:p>
        </p:txBody>
      </p:sp>
      <p:pic>
        <p:nvPicPr>
          <p:cNvPr id="10" name="図 9"/>
          <p:cNvPicPr>
            <a:picLocks noChangeAspect="1"/>
          </p:cNvPicPr>
          <p:nvPr/>
        </p:nvPicPr>
        <p:blipFill>
          <a:blip r:embed="rId3"/>
          <a:stretch>
            <a:fillRect/>
          </a:stretch>
        </p:blipFill>
        <p:spPr>
          <a:xfrm>
            <a:off x="5720993" y="5076203"/>
            <a:ext cx="2182047" cy="1609218"/>
          </a:xfrm>
          <a:prstGeom prst="rect">
            <a:avLst/>
          </a:prstGeom>
        </p:spPr>
      </p:pic>
      <p:pic>
        <p:nvPicPr>
          <p:cNvPr id="11" name="図 10"/>
          <p:cNvPicPr>
            <a:picLocks noChangeAspect="1"/>
          </p:cNvPicPr>
          <p:nvPr/>
        </p:nvPicPr>
        <p:blipFill>
          <a:blip r:embed="rId4"/>
          <a:stretch>
            <a:fillRect/>
          </a:stretch>
        </p:blipFill>
        <p:spPr>
          <a:xfrm>
            <a:off x="2455644" y="5076203"/>
            <a:ext cx="2557790" cy="1671584"/>
          </a:xfrm>
          <a:prstGeom prst="rect">
            <a:avLst/>
          </a:prstGeom>
        </p:spPr>
      </p:pic>
    </p:spTree>
    <p:extLst>
      <p:ext uri="{BB962C8B-B14F-4D97-AF65-F5344CB8AC3E}">
        <p14:creationId xmlns:p14="http://schemas.microsoft.com/office/powerpoint/2010/main" val="2739379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17</a:t>
            </a:fld>
            <a:endParaRPr kumimoji="1" lang="ja-JP" altLang="en-US" dirty="0"/>
          </a:p>
        </p:txBody>
      </p:sp>
      <p:sp>
        <p:nvSpPr>
          <p:cNvPr id="5" name="テキスト ボックス 4"/>
          <p:cNvSpPr txBox="1"/>
          <p:nvPr/>
        </p:nvSpPr>
        <p:spPr>
          <a:xfrm>
            <a:off x="269678" y="237441"/>
            <a:ext cx="1009352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19. </a:t>
            </a:r>
            <a:r>
              <a:rPr kumimoji="1" lang="ja-JP" altLang="en-US" dirty="0" smtClean="0"/>
              <a:t>以下のコマンドを実行し、タイムゾーンを </a:t>
            </a:r>
            <a:r>
              <a:rPr kumimoji="1" lang="en-US" altLang="ja-JP" dirty="0" smtClean="0"/>
              <a:t>JST (</a:t>
            </a:r>
            <a:r>
              <a:rPr kumimoji="1" lang="ja-JP" altLang="en-US" dirty="0" smtClean="0"/>
              <a:t>日本標準時</a:t>
            </a:r>
            <a:r>
              <a:rPr kumimoji="1" lang="en-US" altLang="ja-JP" dirty="0" smtClean="0"/>
              <a:t>) </a:t>
            </a:r>
            <a:r>
              <a:rPr kumimoji="1" lang="ja-JP" altLang="en-US" dirty="0" smtClean="0"/>
              <a:t>に変更する。</a:t>
            </a:r>
            <a:endParaRPr lang="en-US" altLang="ja-JP" dirty="0" smtClean="0"/>
          </a:p>
        </p:txBody>
      </p:sp>
      <p:sp>
        <p:nvSpPr>
          <p:cNvPr id="6" name="テキスト ボックス 5"/>
          <p:cNvSpPr txBox="1"/>
          <p:nvPr/>
        </p:nvSpPr>
        <p:spPr>
          <a:xfrm>
            <a:off x="360310" y="737541"/>
            <a:ext cx="10002890" cy="307777"/>
          </a:xfrm>
          <a:prstGeom prst="rect">
            <a:avLst/>
          </a:prstGeom>
          <a:solidFill>
            <a:schemeClr val="tx1"/>
          </a:solidFill>
        </p:spPr>
        <p:txBody>
          <a:bodyPr wrap="square" rtlCol="0">
            <a:spAutoFit/>
          </a:bodyPr>
          <a:lstStyle/>
          <a:p>
            <a:r>
              <a:rPr lang="en-US" altLang="ja-JP" sz="1400" dirty="0" err="1">
                <a:solidFill>
                  <a:schemeClr val="bg1"/>
                </a:solidFill>
                <a:latin typeface="Consolas" panose="020B0609020204030204" pitchFamily="49" charset="0"/>
              </a:rPr>
              <a:t>sudo</a:t>
            </a:r>
            <a:r>
              <a:rPr lang="en-US" altLang="ja-JP" sz="1400" dirty="0">
                <a:solidFill>
                  <a:schemeClr val="bg1"/>
                </a:solidFill>
                <a:latin typeface="Consolas" panose="020B0609020204030204" pitchFamily="49" charset="0"/>
              </a:rPr>
              <a:t> </a:t>
            </a:r>
            <a:r>
              <a:rPr lang="en-US" altLang="ja-JP" sz="1400" dirty="0" err="1">
                <a:solidFill>
                  <a:schemeClr val="bg1"/>
                </a:solidFill>
                <a:latin typeface="Consolas" panose="020B0609020204030204" pitchFamily="49" charset="0"/>
              </a:rPr>
              <a:t>timedatectl</a:t>
            </a:r>
            <a:r>
              <a:rPr lang="en-US" altLang="ja-JP" sz="1400" dirty="0">
                <a:solidFill>
                  <a:schemeClr val="bg1"/>
                </a:solidFill>
                <a:latin typeface="Consolas" panose="020B0609020204030204" pitchFamily="49" charset="0"/>
              </a:rPr>
              <a:t> set-</a:t>
            </a:r>
            <a:r>
              <a:rPr lang="en-US" altLang="ja-JP" sz="1400" dirty="0" err="1">
                <a:solidFill>
                  <a:schemeClr val="bg1"/>
                </a:solidFill>
                <a:latin typeface="Consolas" panose="020B0609020204030204" pitchFamily="49" charset="0"/>
              </a:rPr>
              <a:t>timezone</a:t>
            </a:r>
            <a:r>
              <a:rPr lang="en-US" altLang="ja-JP" sz="1400" dirty="0">
                <a:solidFill>
                  <a:schemeClr val="bg1"/>
                </a:solidFill>
                <a:latin typeface="Consolas" panose="020B0609020204030204" pitchFamily="49" charset="0"/>
              </a:rPr>
              <a:t> Asia/Tokyo</a:t>
            </a:r>
            <a:endParaRPr kumimoji="1" lang="ja-JP" altLang="en-US" sz="1400" dirty="0">
              <a:solidFill>
                <a:schemeClr val="bg1"/>
              </a:solidFill>
              <a:latin typeface="Consolas" panose="020B0609020204030204" pitchFamily="49" charset="0"/>
            </a:endParaRPr>
          </a:p>
        </p:txBody>
      </p:sp>
      <p:sp>
        <p:nvSpPr>
          <p:cNvPr id="7" name="テキスト ボックス 6"/>
          <p:cNvSpPr txBox="1"/>
          <p:nvPr/>
        </p:nvSpPr>
        <p:spPr>
          <a:xfrm>
            <a:off x="269678" y="1792880"/>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20. AWS </a:t>
            </a:r>
            <a:r>
              <a:rPr lang="en-US" altLang="ja-JP" dirty="0" smtClean="0"/>
              <a:t>EC2 </a:t>
            </a:r>
            <a:r>
              <a:rPr lang="ja-JP" altLang="en-US" dirty="0" smtClean="0"/>
              <a:t>の </a:t>
            </a:r>
            <a:r>
              <a:rPr lang="en-US" altLang="ja-JP" dirty="0" smtClean="0"/>
              <a:t>Linux </a:t>
            </a:r>
            <a:r>
              <a:rPr lang="ja-JP" altLang="en-US" dirty="0" smtClean="0"/>
              <a:t>イメージは、デフォルトで </a:t>
            </a:r>
            <a:r>
              <a:rPr lang="en-US" altLang="ja-JP" dirty="0" smtClean="0"/>
              <a:t>Swap </a:t>
            </a:r>
            <a:r>
              <a:rPr lang="ja-JP" altLang="en-US" dirty="0" smtClean="0"/>
              <a:t>が存在しない。この場合、</a:t>
            </a:r>
            <a:r>
              <a:rPr lang="en-US" altLang="ja-JP" dirty="0" smtClean="0"/>
              <a:t>RAM </a:t>
            </a:r>
            <a:r>
              <a:rPr lang="ja-JP" altLang="en-US" dirty="0" smtClean="0"/>
              <a:t>不足が発生すると直ちにプログラムが終了してしまう恐れがある。そこで、必ず、以下の方法で </a:t>
            </a:r>
            <a:r>
              <a:rPr lang="en-US" altLang="ja-JP" dirty="0"/>
              <a:t>Swap</a:t>
            </a:r>
            <a:r>
              <a:rPr lang="en-US" altLang="ja-JP" dirty="0" smtClean="0"/>
              <a:t> </a:t>
            </a:r>
            <a:r>
              <a:rPr lang="ja-JP" altLang="en-US" dirty="0" smtClean="0"/>
              <a:t>をディスク上に作成する。</a:t>
            </a:r>
            <a:endParaRPr lang="en-US" altLang="ja-JP" dirty="0" smtClean="0"/>
          </a:p>
        </p:txBody>
      </p:sp>
      <p:sp>
        <p:nvSpPr>
          <p:cNvPr id="8" name="テキスト ボックス 7"/>
          <p:cNvSpPr txBox="1"/>
          <p:nvPr/>
        </p:nvSpPr>
        <p:spPr>
          <a:xfrm>
            <a:off x="360310" y="1394012"/>
            <a:ext cx="10002890" cy="307777"/>
          </a:xfrm>
          <a:prstGeom prst="rect">
            <a:avLst/>
          </a:prstGeom>
          <a:solidFill>
            <a:schemeClr val="tx1"/>
          </a:solidFill>
        </p:spPr>
        <p:txBody>
          <a:bodyPr wrap="square" rtlCol="0">
            <a:spAutoFit/>
          </a:bodyPr>
          <a:lstStyle/>
          <a:p>
            <a:r>
              <a:rPr lang="en-US" altLang="ja-JP" sz="1400" dirty="0" smtClean="0">
                <a:solidFill>
                  <a:schemeClr val="bg1"/>
                </a:solidFill>
                <a:latin typeface="Consolas" panose="020B0609020204030204" pitchFamily="49" charset="0"/>
              </a:rPr>
              <a:t>date</a:t>
            </a:r>
            <a:endParaRPr kumimoji="1" lang="ja-JP" altLang="en-US" sz="1400" dirty="0">
              <a:solidFill>
                <a:schemeClr val="bg1"/>
              </a:solidFill>
              <a:latin typeface="Consolas" panose="020B0609020204030204" pitchFamily="49" charset="0"/>
            </a:endParaRPr>
          </a:p>
        </p:txBody>
      </p:sp>
      <p:sp>
        <p:nvSpPr>
          <p:cNvPr id="9" name="テキスト ボックス 8"/>
          <p:cNvSpPr txBox="1"/>
          <p:nvPr/>
        </p:nvSpPr>
        <p:spPr>
          <a:xfrm>
            <a:off x="269678" y="1038828"/>
            <a:ext cx="10093522" cy="369332"/>
          </a:xfrm>
          <a:prstGeom prst="rect">
            <a:avLst/>
          </a:prstGeom>
          <a:noFill/>
          <a:ln w="19050">
            <a:noFill/>
          </a:ln>
        </p:spPr>
        <p:txBody>
          <a:bodyPr wrap="square" rtlCol="0">
            <a:spAutoFit/>
          </a:bodyPr>
          <a:lstStyle/>
          <a:p>
            <a:r>
              <a:rPr kumimoji="1" lang="ja-JP" altLang="en-US" dirty="0" smtClean="0"/>
              <a:t>以下のコマンドを実行し、タイムゾーンが </a:t>
            </a:r>
            <a:r>
              <a:rPr kumimoji="1" lang="en-US" altLang="ja-JP" dirty="0" smtClean="0"/>
              <a:t>JST (</a:t>
            </a:r>
            <a:r>
              <a:rPr kumimoji="1" lang="ja-JP" altLang="en-US" dirty="0" smtClean="0"/>
              <a:t>日本標準時</a:t>
            </a:r>
            <a:r>
              <a:rPr kumimoji="1" lang="en-US" altLang="ja-JP" dirty="0" smtClean="0"/>
              <a:t>) </a:t>
            </a:r>
            <a:r>
              <a:rPr kumimoji="1" lang="ja-JP" altLang="en-US" dirty="0" smtClean="0"/>
              <a:t>に変更されたことを確認する。</a:t>
            </a:r>
            <a:endParaRPr lang="en-US" altLang="ja-JP" dirty="0" smtClean="0"/>
          </a:p>
        </p:txBody>
      </p:sp>
      <p:sp>
        <p:nvSpPr>
          <p:cNvPr id="10" name="テキスト ボックス 9"/>
          <p:cNvSpPr txBox="1"/>
          <p:nvPr/>
        </p:nvSpPr>
        <p:spPr>
          <a:xfrm>
            <a:off x="360310" y="2719400"/>
            <a:ext cx="11353780" cy="307777"/>
          </a:xfrm>
          <a:prstGeom prst="rect">
            <a:avLst/>
          </a:prstGeom>
          <a:solidFill>
            <a:schemeClr val="tx1"/>
          </a:solidFill>
        </p:spPr>
        <p:txBody>
          <a:bodyPr wrap="square" rtlCol="0">
            <a:spAutoFit/>
          </a:bodyPr>
          <a:lstStyle/>
          <a:p>
            <a:r>
              <a:rPr lang="en-US" altLang="ja-JP" sz="1400" dirty="0" smtClean="0">
                <a:solidFill>
                  <a:schemeClr val="bg1"/>
                </a:solidFill>
                <a:latin typeface="Consolas" panose="020B0609020204030204" pitchFamily="49" charset="0"/>
              </a:rPr>
              <a:t>free</a:t>
            </a:r>
            <a:endParaRPr kumimoji="1" lang="ja-JP" altLang="en-US" sz="1400" dirty="0">
              <a:solidFill>
                <a:schemeClr val="bg1"/>
              </a:solidFill>
              <a:latin typeface="Consolas" panose="020B0609020204030204" pitchFamily="49" charset="0"/>
            </a:endParaRPr>
          </a:p>
        </p:txBody>
      </p:sp>
      <p:sp>
        <p:nvSpPr>
          <p:cNvPr id="11" name="テキスト ボックス 10"/>
          <p:cNvSpPr txBox="1"/>
          <p:nvPr/>
        </p:nvSpPr>
        <p:spPr>
          <a:xfrm>
            <a:off x="269678" y="2403850"/>
            <a:ext cx="11444412" cy="369332"/>
          </a:xfrm>
          <a:prstGeom prst="rect">
            <a:avLst/>
          </a:prstGeom>
          <a:noFill/>
          <a:ln w="19050">
            <a:noFill/>
          </a:ln>
        </p:spPr>
        <p:txBody>
          <a:bodyPr wrap="square" rtlCol="0">
            <a:spAutoFit/>
          </a:bodyPr>
          <a:lstStyle/>
          <a:p>
            <a:r>
              <a:rPr kumimoji="1" lang="ja-JP" altLang="en-US" dirty="0" smtClean="0"/>
              <a:t>まず、以下のコマンドを実行し、</a:t>
            </a:r>
            <a:r>
              <a:rPr lang="en-US" altLang="ja-JP" dirty="0" smtClean="0"/>
              <a:t>Swap</a:t>
            </a:r>
            <a:r>
              <a:rPr kumimoji="1" lang="en-US" altLang="ja-JP" dirty="0" smtClean="0"/>
              <a:t> </a:t>
            </a:r>
            <a:r>
              <a:rPr kumimoji="1" lang="ja-JP" altLang="en-US" dirty="0" smtClean="0"/>
              <a:t>が存在するかどうか確認する。</a:t>
            </a:r>
            <a:endParaRPr lang="en-US" altLang="ja-JP" dirty="0" smtClean="0"/>
          </a:p>
        </p:txBody>
      </p:sp>
      <p:sp>
        <p:nvSpPr>
          <p:cNvPr id="12" name="テキスト ボックス 11"/>
          <p:cNvSpPr txBox="1"/>
          <p:nvPr/>
        </p:nvSpPr>
        <p:spPr>
          <a:xfrm>
            <a:off x="269678" y="3027177"/>
            <a:ext cx="11664819" cy="369332"/>
          </a:xfrm>
          <a:prstGeom prst="rect">
            <a:avLst/>
          </a:prstGeom>
          <a:noFill/>
        </p:spPr>
        <p:txBody>
          <a:bodyPr wrap="square" rtlCol="0">
            <a:spAutoFit/>
          </a:bodyPr>
          <a:lstStyle/>
          <a:p>
            <a:r>
              <a:rPr kumimoji="1" lang="en-US" altLang="ja-JP" dirty="0" smtClean="0"/>
              <a:t>AWS </a:t>
            </a:r>
            <a:r>
              <a:rPr kumimoji="1" lang="ja-JP" altLang="en-US" dirty="0" smtClean="0"/>
              <a:t>では、</a:t>
            </a:r>
            <a:r>
              <a:rPr kumimoji="1" lang="en-US" altLang="ja-JP" dirty="0" smtClean="0"/>
              <a:t>Swap </a:t>
            </a:r>
            <a:r>
              <a:rPr kumimoji="1" lang="ja-JP" altLang="en-US" dirty="0" smtClean="0"/>
              <a:t>が存在しない可能性が高い。以下のように、「</a:t>
            </a:r>
            <a:r>
              <a:rPr kumimoji="1" lang="en-US" altLang="ja-JP" dirty="0" smtClean="0"/>
              <a:t>Swap: 0</a:t>
            </a:r>
            <a:r>
              <a:rPr kumimoji="1" lang="ja-JP" altLang="en-US" dirty="0" smtClean="0"/>
              <a:t>」と表示されていれば、</a:t>
            </a:r>
            <a:r>
              <a:rPr lang="en-US" altLang="ja-JP" dirty="0" smtClean="0"/>
              <a:t>Swap </a:t>
            </a:r>
            <a:r>
              <a:rPr lang="ja-JP" altLang="en-US" dirty="0" smtClean="0"/>
              <a:t>が存在しないことを意味する。</a:t>
            </a:r>
            <a:endParaRPr kumimoji="1" lang="ja-JP" altLang="en-US" dirty="0"/>
          </a:p>
        </p:txBody>
      </p:sp>
      <p:sp>
        <p:nvSpPr>
          <p:cNvPr id="13" name="テキスト ボックス 12"/>
          <p:cNvSpPr txBox="1"/>
          <p:nvPr/>
        </p:nvSpPr>
        <p:spPr>
          <a:xfrm>
            <a:off x="961697" y="3363947"/>
            <a:ext cx="10972800" cy="646331"/>
          </a:xfrm>
          <a:prstGeom prst="rect">
            <a:avLst/>
          </a:prstGeom>
          <a:solidFill>
            <a:schemeClr val="accent5">
              <a:lumMod val="75000"/>
            </a:schemeClr>
          </a:solidFill>
        </p:spPr>
        <p:txBody>
          <a:bodyPr wrap="square" rtlCol="0">
            <a:spAutoFit/>
          </a:bodyPr>
          <a:lstStyle/>
          <a:p>
            <a:r>
              <a:rPr lang="en-US" altLang="ja-JP" sz="1200" dirty="0">
                <a:solidFill>
                  <a:schemeClr val="bg1"/>
                </a:solidFill>
                <a:latin typeface="Consolas" panose="020B0609020204030204" pitchFamily="49" charset="0"/>
              </a:rPr>
              <a:t> </a:t>
            </a:r>
            <a:r>
              <a:rPr lang="en-US" altLang="ja-JP" sz="1200" dirty="0" smtClean="0">
                <a:solidFill>
                  <a:schemeClr val="bg1"/>
                </a:solidFill>
                <a:latin typeface="Consolas" panose="020B0609020204030204" pitchFamily="49" charset="0"/>
              </a:rPr>
              <a:t>             total        </a:t>
            </a:r>
            <a:r>
              <a:rPr lang="en-US" altLang="ja-JP" sz="1200" dirty="0">
                <a:solidFill>
                  <a:schemeClr val="bg1"/>
                </a:solidFill>
                <a:latin typeface="Consolas" panose="020B0609020204030204" pitchFamily="49" charset="0"/>
              </a:rPr>
              <a:t>used        free      shared  buff/cache   available</a:t>
            </a:r>
          </a:p>
          <a:p>
            <a:r>
              <a:rPr lang="en-US" altLang="ja-JP" sz="1200" dirty="0">
                <a:solidFill>
                  <a:schemeClr val="bg1"/>
                </a:solidFill>
                <a:latin typeface="Consolas" panose="020B0609020204030204" pitchFamily="49" charset="0"/>
              </a:rPr>
              <a:t>Mem:        4028136      822244     1555544         796     1650348     2968092</a:t>
            </a:r>
          </a:p>
          <a:p>
            <a:r>
              <a:rPr lang="en-US" altLang="ja-JP" sz="1200" dirty="0">
                <a:solidFill>
                  <a:schemeClr val="bg1"/>
                </a:solidFill>
                <a:latin typeface="Consolas" panose="020B0609020204030204" pitchFamily="49" charset="0"/>
              </a:rPr>
              <a:t>Swap:             0           0           0</a:t>
            </a:r>
            <a:endParaRPr lang="en-US" altLang="ja-JP" sz="1200" dirty="0" smtClean="0">
              <a:solidFill>
                <a:schemeClr val="bg1"/>
              </a:solidFill>
              <a:latin typeface="Consolas" panose="020B0609020204030204" pitchFamily="49" charset="0"/>
            </a:endParaRPr>
          </a:p>
        </p:txBody>
      </p:sp>
      <p:sp>
        <p:nvSpPr>
          <p:cNvPr id="14" name="テキスト ボックス 13"/>
          <p:cNvSpPr txBox="1"/>
          <p:nvPr/>
        </p:nvSpPr>
        <p:spPr>
          <a:xfrm>
            <a:off x="360310" y="4347048"/>
            <a:ext cx="11353780" cy="1938992"/>
          </a:xfrm>
          <a:prstGeom prst="rect">
            <a:avLst/>
          </a:prstGeom>
          <a:solidFill>
            <a:schemeClr val="tx1"/>
          </a:solidFill>
        </p:spPr>
        <p:txBody>
          <a:bodyPr wrap="square" rtlCol="0">
            <a:spAutoFit/>
          </a:bodyPr>
          <a:lstStyle/>
          <a:p>
            <a:r>
              <a:rPr lang="en-US" altLang="ja-JP" sz="1200" dirty="0" err="1" smtClean="0">
                <a:solidFill>
                  <a:schemeClr val="bg1"/>
                </a:solidFill>
                <a:latin typeface="Consolas" panose="020B0609020204030204" pitchFamily="49" charset="0"/>
              </a:rPr>
              <a:t>sudo</a:t>
            </a:r>
            <a:r>
              <a:rPr lang="en-US" altLang="ja-JP" sz="1200" dirty="0" smtClean="0">
                <a:solidFill>
                  <a:schemeClr val="bg1"/>
                </a:solidFill>
                <a:latin typeface="Consolas" panose="020B0609020204030204" pitchFamily="49" charset="0"/>
              </a:rPr>
              <a:t> </a:t>
            </a:r>
            <a:r>
              <a:rPr lang="en-US" altLang="ja-JP" sz="1200" dirty="0" err="1" smtClean="0">
                <a:solidFill>
                  <a:schemeClr val="bg1"/>
                </a:solidFill>
                <a:latin typeface="Consolas" panose="020B0609020204030204" pitchFamily="49" charset="0"/>
              </a:rPr>
              <a:t>dd</a:t>
            </a:r>
            <a:r>
              <a:rPr lang="en-US" altLang="ja-JP" sz="1200" dirty="0" smtClean="0">
                <a:solidFill>
                  <a:schemeClr val="bg1"/>
                </a:solidFill>
                <a:latin typeface="Consolas" panose="020B0609020204030204" pitchFamily="49" charset="0"/>
              </a:rPr>
              <a:t> </a:t>
            </a:r>
            <a:r>
              <a:rPr lang="en-US" altLang="ja-JP" sz="1200" dirty="0">
                <a:solidFill>
                  <a:schemeClr val="bg1"/>
                </a:solidFill>
                <a:latin typeface="Consolas" panose="020B0609020204030204" pitchFamily="49" charset="0"/>
              </a:rPr>
              <a:t>if=/dev/zero of=/</a:t>
            </a:r>
            <a:r>
              <a:rPr lang="en-US" altLang="ja-JP" sz="1200" dirty="0" err="1">
                <a:solidFill>
                  <a:schemeClr val="bg1"/>
                </a:solidFill>
                <a:latin typeface="Consolas" panose="020B0609020204030204" pitchFamily="49" charset="0"/>
              </a:rPr>
              <a:t>swapfile</a:t>
            </a:r>
            <a:r>
              <a:rPr lang="en-US" altLang="ja-JP" sz="1200" dirty="0">
                <a:solidFill>
                  <a:schemeClr val="bg1"/>
                </a:solidFill>
                <a:latin typeface="Consolas" panose="020B0609020204030204" pitchFamily="49" charset="0"/>
              </a:rPr>
              <a:t> </a:t>
            </a:r>
            <a:r>
              <a:rPr lang="en-US" altLang="ja-JP" sz="1200" dirty="0" err="1">
                <a:solidFill>
                  <a:schemeClr val="bg1"/>
                </a:solidFill>
                <a:latin typeface="Consolas" panose="020B0609020204030204" pitchFamily="49" charset="0"/>
              </a:rPr>
              <a:t>bs</a:t>
            </a:r>
            <a:r>
              <a:rPr lang="en-US" altLang="ja-JP" sz="1200" dirty="0">
                <a:solidFill>
                  <a:schemeClr val="bg1"/>
                </a:solidFill>
                <a:latin typeface="Consolas" panose="020B0609020204030204" pitchFamily="49" charset="0"/>
              </a:rPr>
              <a:t>=16M </a:t>
            </a:r>
            <a:r>
              <a:rPr lang="en-US" altLang="ja-JP" sz="1200" dirty="0" smtClean="0">
                <a:solidFill>
                  <a:schemeClr val="bg1"/>
                </a:solidFill>
                <a:latin typeface="Consolas" panose="020B0609020204030204" pitchFamily="49" charset="0"/>
              </a:rPr>
              <a:t>count=250</a:t>
            </a:r>
            <a:endParaRPr lang="en-US" altLang="ja-JP" sz="1200" dirty="0">
              <a:solidFill>
                <a:schemeClr val="bg1"/>
              </a:solidFill>
              <a:latin typeface="Consolas" panose="020B0609020204030204" pitchFamily="49" charset="0"/>
            </a:endParaRPr>
          </a:p>
          <a:p>
            <a:r>
              <a:rPr lang="en-US" altLang="ja-JP" sz="1200" dirty="0" err="1">
                <a:solidFill>
                  <a:schemeClr val="bg1"/>
                </a:solidFill>
                <a:latin typeface="Consolas" panose="020B0609020204030204" pitchFamily="49" charset="0"/>
              </a:rPr>
              <a:t>sudo</a:t>
            </a:r>
            <a:r>
              <a:rPr lang="en-US" altLang="ja-JP" sz="1200" dirty="0">
                <a:solidFill>
                  <a:schemeClr val="bg1"/>
                </a:solidFill>
                <a:latin typeface="Consolas" panose="020B0609020204030204" pitchFamily="49" charset="0"/>
              </a:rPr>
              <a:t> </a:t>
            </a:r>
            <a:r>
              <a:rPr lang="en-US" altLang="ja-JP" sz="1200" dirty="0" err="1" smtClean="0">
                <a:solidFill>
                  <a:schemeClr val="bg1"/>
                </a:solidFill>
                <a:latin typeface="Consolas" panose="020B0609020204030204" pitchFamily="49" charset="0"/>
              </a:rPr>
              <a:t>chmod</a:t>
            </a:r>
            <a:r>
              <a:rPr lang="en-US" altLang="ja-JP" sz="1200" dirty="0" smtClean="0">
                <a:solidFill>
                  <a:schemeClr val="bg1"/>
                </a:solidFill>
                <a:latin typeface="Consolas" panose="020B0609020204030204" pitchFamily="49" charset="0"/>
              </a:rPr>
              <a:t> </a:t>
            </a:r>
            <a:r>
              <a:rPr lang="en-US" altLang="ja-JP" sz="1200" dirty="0">
                <a:solidFill>
                  <a:schemeClr val="bg1"/>
                </a:solidFill>
                <a:latin typeface="Consolas" panose="020B0609020204030204" pitchFamily="49" charset="0"/>
              </a:rPr>
              <a:t>600 /</a:t>
            </a:r>
            <a:r>
              <a:rPr lang="en-US" altLang="ja-JP" sz="1200" dirty="0" err="1">
                <a:solidFill>
                  <a:schemeClr val="bg1"/>
                </a:solidFill>
                <a:latin typeface="Consolas" panose="020B0609020204030204" pitchFamily="49" charset="0"/>
              </a:rPr>
              <a:t>swapfile</a:t>
            </a:r>
            <a:endParaRPr lang="en-US" altLang="ja-JP" sz="1200" dirty="0">
              <a:solidFill>
                <a:schemeClr val="bg1"/>
              </a:solidFill>
              <a:latin typeface="Consolas" panose="020B0609020204030204" pitchFamily="49" charset="0"/>
            </a:endParaRPr>
          </a:p>
          <a:p>
            <a:r>
              <a:rPr lang="en-US" altLang="ja-JP" sz="1200" dirty="0" err="1">
                <a:solidFill>
                  <a:schemeClr val="bg1"/>
                </a:solidFill>
                <a:latin typeface="Consolas" panose="020B0609020204030204" pitchFamily="49" charset="0"/>
              </a:rPr>
              <a:t>sudo</a:t>
            </a:r>
            <a:r>
              <a:rPr lang="en-US" altLang="ja-JP" sz="1200" dirty="0">
                <a:solidFill>
                  <a:schemeClr val="bg1"/>
                </a:solidFill>
                <a:latin typeface="Consolas" panose="020B0609020204030204" pitchFamily="49" charset="0"/>
              </a:rPr>
              <a:t> </a:t>
            </a:r>
            <a:r>
              <a:rPr lang="en-US" altLang="ja-JP" sz="1200" dirty="0" err="1" smtClean="0">
                <a:solidFill>
                  <a:schemeClr val="bg1"/>
                </a:solidFill>
                <a:latin typeface="Consolas" panose="020B0609020204030204" pitchFamily="49" charset="0"/>
              </a:rPr>
              <a:t>mkswap</a:t>
            </a:r>
            <a:r>
              <a:rPr lang="en-US" altLang="ja-JP" sz="1200" dirty="0" smtClean="0">
                <a:solidFill>
                  <a:schemeClr val="bg1"/>
                </a:solidFill>
                <a:latin typeface="Consolas" panose="020B0609020204030204" pitchFamily="49" charset="0"/>
              </a:rPr>
              <a:t> </a:t>
            </a:r>
            <a:r>
              <a:rPr lang="en-US" altLang="ja-JP" sz="1200" dirty="0">
                <a:solidFill>
                  <a:schemeClr val="bg1"/>
                </a:solidFill>
                <a:latin typeface="Consolas" panose="020B0609020204030204" pitchFamily="49" charset="0"/>
              </a:rPr>
              <a:t>/</a:t>
            </a:r>
            <a:r>
              <a:rPr lang="en-US" altLang="ja-JP" sz="1200" dirty="0" err="1">
                <a:solidFill>
                  <a:schemeClr val="bg1"/>
                </a:solidFill>
                <a:latin typeface="Consolas" panose="020B0609020204030204" pitchFamily="49" charset="0"/>
              </a:rPr>
              <a:t>swapfile</a:t>
            </a:r>
            <a:endParaRPr lang="en-US" altLang="ja-JP" sz="1200" dirty="0">
              <a:solidFill>
                <a:schemeClr val="bg1"/>
              </a:solidFill>
              <a:latin typeface="Consolas" panose="020B0609020204030204" pitchFamily="49" charset="0"/>
            </a:endParaRPr>
          </a:p>
          <a:p>
            <a:r>
              <a:rPr lang="en-US" altLang="ja-JP" sz="1200" dirty="0" err="1">
                <a:solidFill>
                  <a:schemeClr val="bg1"/>
                </a:solidFill>
                <a:latin typeface="Consolas" panose="020B0609020204030204" pitchFamily="49" charset="0"/>
              </a:rPr>
              <a:t>sudo</a:t>
            </a:r>
            <a:r>
              <a:rPr lang="en-US" altLang="ja-JP" sz="1200" dirty="0">
                <a:solidFill>
                  <a:schemeClr val="bg1"/>
                </a:solidFill>
                <a:latin typeface="Consolas" panose="020B0609020204030204" pitchFamily="49" charset="0"/>
              </a:rPr>
              <a:t> </a:t>
            </a:r>
            <a:r>
              <a:rPr lang="en-US" altLang="ja-JP" sz="1200" dirty="0" err="1" smtClean="0">
                <a:solidFill>
                  <a:schemeClr val="bg1"/>
                </a:solidFill>
                <a:latin typeface="Consolas" panose="020B0609020204030204" pitchFamily="49" charset="0"/>
              </a:rPr>
              <a:t>swapon</a:t>
            </a:r>
            <a:r>
              <a:rPr lang="en-US" altLang="ja-JP" sz="1200" dirty="0" smtClean="0">
                <a:solidFill>
                  <a:schemeClr val="bg1"/>
                </a:solidFill>
                <a:latin typeface="Consolas" panose="020B0609020204030204" pitchFamily="49" charset="0"/>
              </a:rPr>
              <a:t> </a:t>
            </a:r>
            <a:r>
              <a:rPr lang="en-US" altLang="ja-JP" sz="1200" dirty="0">
                <a:solidFill>
                  <a:schemeClr val="bg1"/>
                </a:solidFill>
                <a:latin typeface="Consolas" panose="020B0609020204030204" pitchFamily="49" charset="0"/>
              </a:rPr>
              <a:t>/</a:t>
            </a:r>
            <a:r>
              <a:rPr lang="en-US" altLang="ja-JP" sz="1200" dirty="0" err="1" smtClean="0">
                <a:solidFill>
                  <a:schemeClr val="bg1"/>
                </a:solidFill>
                <a:latin typeface="Consolas" panose="020B0609020204030204" pitchFamily="49" charset="0"/>
              </a:rPr>
              <a:t>swapfile</a:t>
            </a:r>
            <a:endParaRPr lang="en-US" altLang="ja-JP" sz="1200" dirty="0" smtClean="0">
              <a:solidFill>
                <a:schemeClr val="bg1"/>
              </a:solidFill>
              <a:latin typeface="Consolas" panose="020B0609020204030204" pitchFamily="49" charset="0"/>
            </a:endParaRPr>
          </a:p>
          <a:p>
            <a:r>
              <a:rPr lang="en-US" altLang="ja-JP" sz="1200" dirty="0" err="1" smtClean="0">
                <a:solidFill>
                  <a:schemeClr val="bg1"/>
                </a:solidFill>
                <a:latin typeface="Consolas" panose="020B0609020204030204" pitchFamily="49" charset="0"/>
              </a:rPr>
              <a:t>sudo</a:t>
            </a:r>
            <a:r>
              <a:rPr lang="en-US" altLang="ja-JP" sz="1200" dirty="0" smtClean="0">
                <a:solidFill>
                  <a:schemeClr val="bg1"/>
                </a:solidFill>
                <a:latin typeface="Consolas" panose="020B0609020204030204" pitchFamily="49" charset="0"/>
              </a:rPr>
              <a:t> </a:t>
            </a:r>
            <a:r>
              <a:rPr lang="en-US" altLang="ja-JP" sz="1200" dirty="0" err="1" smtClean="0">
                <a:solidFill>
                  <a:schemeClr val="bg1"/>
                </a:solidFill>
                <a:latin typeface="Consolas" panose="020B0609020204030204" pitchFamily="49" charset="0"/>
              </a:rPr>
              <a:t>cp</a:t>
            </a:r>
            <a:r>
              <a:rPr lang="en-US" altLang="ja-JP" sz="1200" dirty="0" smtClean="0">
                <a:solidFill>
                  <a:schemeClr val="bg1"/>
                </a:solidFill>
                <a:latin typeface="Consolas" panose="020B0609020204030204" pitchFamily="49" charset="0"/>
              </a:rPr>
              <a:t> -n </a:t>
            </a:r>
            <a:r>
              <a:rPr lang="en-US" altLang="ja-JP" sz="1200" dirty="0">
                <a:solidFill>
                  <a:schemeClr val="bg1"/>
                </a:solidFill>
                <a:latin typeface="Consolas" panose="020B0609020204030204" pitchFamily="49" charset="0"/>
              </a:rPr>
              <a:t>/</a:t>
            </a:r>
            <a:r>
              <a:rPr lang="en-US" altLang="ja-JP" sz="1200" dirty="0" err="1" smtClean="0">
                <a:solidFill>
                  <a:schemeClr val="bg1"/>
                </a:solidFill>
                <a:latin typeface="Consolas" panose="020B0609020204030204" pitchFamily="49" charset="0"/>
              </a:rPr>
              <a:t>etc</a:t>
            </a:r>
            <a:r>
              <a:rPr lang="en-US" altLang="ja-JP" sz="1200" dirty="0" smtClean="0">
                <a:solidFill>
                  <a:schemeClr val="bg1"/>
                </a:solidFill>
                <a:latin typeface="Consolas" panose="020B0609020204030204" pitchFamily="49" charset="0"/>
              </a:rPr>
              <a:t>/</a:t>
            </a:r>
            <a:r>
              <a:rPr lang="en-US" altLang="ja-JP" sz="1200" dirty="0" err="1" smtClean="0">
                <a:solidFill>
                  <a:schemeClr val="bg1"/>
                </a:solidFill>
                <a:latin typeface="Consolas" panose="020B0609020204030204" pitchFamily="49" charset="0"/>
              </a:rPr>
              <a:t>fstab</a:t>
            </a:r>
            <a:r>
              <a:rPr lang="en-US" altLang="ja-JP" sz="1200" dirty="0" smtClean="0">
                <a:solidFill>
                  <a:schemeClr val="bg1"/>
                </a:solidFill>
                <a:latin typeface="Consolas" panose="020B0609020204030204" pitchFamily="49" charset="0"/>
              </a:rPr>
              <a:t> </a:t>
            </a:r>
            <a:r>
              <a:rPr lang="en-US" altLang="ja-JP" sz="1200" dirty="0">
                <a:solidFill>
                  <a:schemeClr val="bg1"/>
                </a:solidFill>
                <a:latin typeface="Consolas" panose="020B0609020204030204" pitchFamily="49" charset="0"/>
              </a:rPr>
              <a:t>/</a:t>
            </a:r>
            <a:r>
              <a:rPr lang="en-US" altLang="ja-JP" sz="1200" dirty="0" err="1" smtClean="0">
                <a:solidFill>
                  <a:schemeClr val="bg1"/>
                </a:solidFill>
                <a:latin typeface="Consolas" panose="020B0609020204030204" pitchFamily="49" charset="0"/>
              </a:rPr>
              <a:t>etc</a:t>
            </a:r>
            <a:r>
              <a:rPr lang="en-US" altLang="ja-JP" sz="1200" dirty="0" smtClean="0">
                <a:solidFill>
                  <a:schemeClr val="bg1"/>
                </a:solidFill>
                <a:latin typeface="Consolas" panose="020B0609020204030204" pitchFamily="49" charset="0"/>
              </a:rPr>
              <a:t>/</a:t>
            </a:r>
            <a:r>
              <a:rPr lang="en-US" altLang="ja-JP" sz="1200" dirty="0" err="1" smtClean="0">
                <a:solidFill>
                  <a:schemeClr val="bg1"/>
                </a:solidFill>
                <a:latin typeface="Consolas" panose="020B0609020204030204" pitchFamily="49" charset="0"/>
              </a:rPr>
              <a:t>fstab.original</a:t>
            </a:r>
            <a:endParaRPr lang="en-US" altLang="ja-JP" sz="1200" dirty="0" smtClean="0">
              <a:solidFill>
                <a:schemeClr val="bg1"/>
              </a:solidFill>
              <a:latin typeface="Consolas" panose="020B0609020204030204" pitchFamily="49" charset="0"/>
            </a:endParaRPr>
          </a:p>
          <a:p>
            <a:endParaRPr lang="en-US" altLang="ja-JP" sz="1200" dirty="0" smtClean="0">
              <a:solidFill>
                <a:schemeClr val="bg1"/>
              </a:solidFill>
              <a:latin typeface="Consolas" panose="020B0609020204030204" pitchFamily="49" charset="0"/>
            </a:endParaRPr>
          </a:p>
          <a:p>
            <a:r>
              <a:rPr lang="en-US" altLang="ja-JP" sz="1200" dirty="0" err="1" smtClean="0">
                <a:solidFill>
                  <a:schemeClr val="bg1"/>
                </a:solidFill>
                <a:latin typeface="Consolas" panose="020B0609020204030204" pitchFamily="49" charset="0"/>
              </a:rPr>
              <a:t>sudo</a:t>
            </a:r>
            <a:r>
              <a:rPr lang="en-US" altLang="ja-JP" sz="1200" dirty="0" smtClean="0">
                <a:solidFill>
                  <a:schemeClr val="bg1"/>
                </a:solidFill>
                <a:latin typeface="Consolas" panose="020B0609020204030204" pitchFamily="49" charset="0"/>
              </a:rPr>
              <a:t> </a:t>
            </a:r>
            <a:r>
              <a:rPr lang="en-US" altLang="ja-JP" sz="1200" dirty="0" err="1" smtClean="0">
                <a:solidFill>
                  <a:schemeClr val="bg1"/>
                </a:solidFill>
                <a:latin typeface="Consolas" panose="020B0609020204030204" pitchFamily="49" charset="0"/>
              </a:rPr>
              <a:t>dd</a:t>
            </a:r>
            <a:r>
              <a:rPr lang="en-US" altLang="ja-JP" sz="1200" dirty="0" smtClean="0">
                <a:solidFill>
                  <a:schemeClr val="bg1"/>
                </a:solidFill>
                <a:latin typeface="Consolas" panose="020B0609020204030204" pitchFamily="49" charset="0"/>
              </a:rPr>
              <a:t> of=/</a:t>
            </a:r>
            <a:r>
              <a:rPr lang="en-US" altLang="ja-JP" sz="1200" dirty="0" err="1" smtClean="0">
                <a:solidFill>
                  <a:schemeClr val="bg1"/>
                </a:solidFill>
                <a:latin typeface="Consolas" panose="020B0609020204030204" pitchFamily="49" charset="0"/>
              </a:rPr>
              <a:t>etc</a:t>
            </a:r>
            <a:r>
              <a:rPr lang="en-US" altLang="ja-JP" sz="1200" dirty="0" smtClean="0">
                <a:solidFill>
                  <a:schemeClr val="bg1"/>
                </a:solidFill>
                <a:latin typeface="Consolas" panose="020B0609020204030204" pitchFamily="49" charset="0"/>
              </a:rPr>
              <a:t>/</a:t>
            </a:r>
            <a:r>
              <a:rPr lang="en-US" altLang="ja-JP" sz="1200" dirty="0" err="1" smtClean="0">
                <a:solidFill>
                  <a:schemeClr val="bg1"/>
                </a:solidFill>
                <a:latin typeface="Consolas" panose="020B0609020204030204" pitchFamily="49" charset="0"/>
              </a:rPr>
              <a:t>fstab</a:t>
            </a:r>
            <a:r>
              <a:rPr lang="en-US" altLang="ja-JP" sz="1200" dirty="0" smtClean="0">
                <a:solidFill>
                  <a:schemeClr val="bg1"/>
                </a:solidFill>
                <a:latin typeface="Consolas" panose="020B0609020204030204" pitchFamily="49" charset="0"/>
              </a:rPr>
              <a:t> </a:t>
            </a:r>
            <a:r>
              <a:rPr lang="en-US" altLang="ja-JP" sz="1200" dirty="0" err="1" smtClean="0">
                <a:solidFill>
                  <a:schemeClr val="bg1"/>
                </a:solidFill>
                <a:latin typeface="Consolas" panose="020B0609020204030204" pitchFamily="49" charset="0"/>
              </a:rPr>
              <a:t>oflag</a:t>
            </a:r>
            <a:r>
              <a:rPr lang="en-US" altLang="ja-JP" sz="1200" dirty="0" smtClean="0">
                <a:solidFill>
                  <a:schemeClr val="bg1"/>
                </a:solidFill>
                <a:latin typeface="Consolas" panose="020B0609020204030204" pitchFamily="49" charset="0"/>
              </a:rPr>
              <a:t>=append </a:t>
            </a:r>
            <a:r>
              <a:rPr lang="en-US" altLang="ja-JP" sz="1200" dirty="0" err="1" smtClean="0">
                <a:solidFill>
                  <a:schemeClr val="bg1"/>
                </a:solidFill>
                <a:latin typeface="Consolas" panose="020B0609020204030204" pitchFamily="49" charset="0"/>
              </a:rPr>
              <a:t>conv</a:t>
            </a:r>
            <a:r>
              <a:rPr lang="en-US" altLang="ja-JP" sz="1200" dirty="0" smtClean="0">
                <a:solidFill>
                  <a:schemeClr val="bg1"/>
                </a:solidFill>
                <a:latin typeface="Consolas" panose="020B0609020204030204" pitchFamily="49" charset="0"/>
              </a:rPr>
              <a:t>=</a:t>
            </a:r>
            <a:r>
              <a:rPr lang="en-US" altLang="ja-JP" sz="1200" dirty="0" err="1" smtClean="0">
                <a:solidFill>
                  <a:schemeClr val="bg1"/>
                </a:solidFill>
                <a:latin typeface="Consolas" panose="020B0609020204030204" pitchFamily="49" charset="0"/>
              </a:rPr>
              <a:t>notrunc</a:t>
            </a:r>
            <a:r>
              <a:rPr lang="en-US" altLang="ja-JP" sz="1200" dirty="0" smtClean="0">
                <a:solidFill>
                  <a:schemeClr val="bg1"/>
                </a:solidFill>
                <a:latin typeface="Consolas" panose="020B0609020204030204" pitchFamily="49" charset="0"/>
              </a:rPr>
              <a:t> &lt;&lt;\EOF</a:t>
            </a:r>
          </a:p>
          <a:p>
            <a:r>
              <a:rPr lang="en-US" altLang="ja-JP" sz="1200" dirty="0" smtClean="0">
                <a:solidFill>
                  <a:schemeClr val="bg1"/>
                </a:solidFill>
                <a:latin typeface="Consolas" panose="020B0609020204030204" pitchFamily="49" charset="0"/>
              </a:rPr>
              <a:t>/</a:t>
            </a:r>
            <a:r>
              <a:rPr lang="en-US" altLang="ja-JP" sz="1200" dirty="0" err="1" smtClean="0">
                <a:solidFill>
                  <a:schemeClr val="bg1"/>
                </a:solidFill>
                <a:latin typeface="Consolas" panose="020B0609020204030204" pitchFamily="49" charset="0"/>
              </a:rPr>
              <a:t>swapfile</a:t>
            </a:r>
            <a:r>
              <a:rPr lang="en-US" altLang="ja-JP" sz="1200" dirty="0" smtClean="0">
                <a:solidFill>
                  <a:schemeClr val="bg1"/>
                </a:solidFill>
                <a:latin typeface="Consolas" panose="020B0609020204030204" pitchFamily="49" charset="0"/>
              </a:rPr>
              <a:t> swap </a:t>
            </a:r>
            <a:r>
              <a:rPr lang="en-US" altLang="ja-JP" sz="1200" dirty="0" err="1" smtClean="0">
                <a:solidFill>
                  <a:schemeClr val="bg1"/>
                </a:solidFill>
                <a:latin typeface="Consolas" panose="020B0609020204030204" pitchFamily="49" charset="0"/>
              </a:rPr>
              <a:t>swap</a:t>
            </a:r>
            <a:r>
              <a:rPr lang="en-US" altLang="ja-JP" sz="1200" dirty="0" smtClean="0">
                <a:solidFill>
                  <a:schemeClr val="bg1"/>
                </a:solidFill>
                <a:latin typeface="Consolas" panose="020B0609020204030204" pitchFamily="49" charset="0"/>
              </a:rPr>
              <a:t> defaults 0 0</a:t>
            </a:r>
          </a:p>
          <a:p>
            <a:r>
              <a:rPr lang="en-US" altLang="ja-JP" sz="1200" dirty="0" smtClean="0">
                <a:solidFill>
                  <a:schemeClr val="bg1"/>
                </a:solidFill>
                <a:latin typeface="Consolas" panose="020B0609020204030204" pitchFamily="49" charset="0"/>
              </a:rPr>
              <a:t>EOF</a:t>
            </a:r>
          </a:p>
          <a:p>
            <a:endParaRPr lang="en-US" altLang="ja-JP" sz="1200" dirty="0">
              <a:solidFill>
                <a:schemeClr val="bg1"/>
              </a:solidFill>
              <a:latin typeface="Consolas" panose="020B0609020204030204" pitchFamily="49" charset="0"/>
            </a:endParaRPr>
          </a:p>
        </p:txBody>
      </p:sp>
      <p:sp>
        <p:nvSpPr>
          <p:cNvPr id="15" name="テキスト ボックス 14"/>
          <p:cNvSpPr txBox="1"/>
          <p:nvPr/>
        </p:nvSpPr>
        <p:spPr>
          <a:xfrm>
            <a:off x="269677" y="3977716"/>
            <a:ext cx="11664819" cy="338554"/>
          </a:xfrm>
          <a:prstGeom prst="rect">
            <a:avLst/>
          </a:prstGeom>
          <a:noFill/>
        </p:spPr>
        <p:txBody>
          <a:bodyPr wrap="square" rtlCol="0">
            <a:spAutoFit/>
          </a:bodyPr>
          <a:lstStyle/>
          <a:p>
            <a:r>
              <a:rPr lang="en-US" altLang="ja-JP" sz="1600" dirty="0" smtClean="0"/>
              <a:t>Swap </a:t>
            </a:r>
            <a:r>
              <a:rPr lang="ja-JP" altLang="en-US" sz="1600" dirty="0" smtClean="0"/>
              <a:t>が存在しなければ、以下のコマンドを実行し、</a:t>
            </a:r>
            <a:r>
              <a:rPr lang="en-US" altLang="ja-JP" sz="1600" dirty="0" smtClean="0"/>
              <a:t>Swap </a:t>
            </a:r>
            <a:r>
              <a:rPr lang="ja-JP" altLang="en-US" sz="1600" dirty="0" smtClean="0"/>
              <a:t>領域を作成する。</a:t>
            </a:r>
            <a:r>
              <a:rPr lang="en-US" altLang="ja-JP" sz="1600" dirty="0" smtClean="0"/>
              <a:t>(</a:t>
            </a:r>
            <a:r>
              <a:rPr lang="ja-JP" altLang="en-US" sz="1600" dirty="0" smtClean="0"/>
              <a:t>ディスクへの書き込みが発生するため、数分かかる場合がある。</a:t>
            </a:r>
            <a:r>
              <a:rPr lang="en-US" altLang="ja-JP" sz="1600" dirty="0" smtClean="0"/>
              <a:t>)</a:t>
            </a:r>
            <a:endParaRPr kumimoji="1" lang="ja-JP" altLang="en-US" sz="1600" dirty="0"/>
          </a:p>
        </p:txBody>
      </p:sp>
      <p:sp>
        <p:nvSpPr>
          <p:cNvPr id="16" name="テキスト ボックス 15"/>
          <p:cNvSpPr txBox="1"/>
          <p:nvPr/>
        </p:nvSpPr>
        <p:spPr>
          <a:xfrm>
            <a:off x="615687" y="6356350"/>
            <a:ext cx="10880744" cy="338554"/>
          </a:xfrm>
          <a:prstGeom prst="rect">
            <a:avLst/>
          </a:prstGeom>
          <a:noFill/>
        </p:spPr>
        <p:txBody>
          <a:bodyPr wrap="square" rtlCol="0">
            <a:spAutoFit/>
          </a:bodyPr>
          <a:lstStyle/>
          <a:p>
            <a:r>
              <a:rPr lang="ja-JP" altLang="en-US" sz="1600" dirty="0" smtClean="0"/>
              <a:t>上記のとおり実行した後、</a:t>
            </a:r>
            <a:r>
              <a:rPr lang="en-US" altLang="ja-JP" sz="1600" b="1" dirty="0" err="1" smtClean="0"/>
              <a:t>sudo</a:t>
            </a:r>
            <a:r>
              <a:rPr lang="en-US" altLang="ja-JP" sz="1600" b="1" dirty="0" smtClean="0"/>
              <a:t> reboot</a:t>
            </a:r>
            <a:r>
              <a:rPr lang="en-US" altLang="ja-JP" sz="1600" dirty="0" smtClean="0"/>
              <a:t> </a:t>
            </a:r>
            <a:r>
              <a:rPr lang="ja-JP" altLang="en-US" sz="1600" dirty="0" smtClean="0"/>
              <a:t>で再起動をし、</a:t>
            </a:r>
            <a:r>
              <a:rPr lang="en-US" altLang="ja-JP" sz="1600" b="1" dirty="0" smtClean="0"/>
              <a:t>free</a:t>
            </a:r>
            <a:r>
              <a:rPr lang="en-US" altLang="ja-JP" sz="1600" dirty="0" smtClean="0"/>
              <a:t> </a:t>
            </a:r>
            <a:r>
              <a:rPr lang="ja-JP" altLang="en-US" sz="1600" dirty="0" smtClean="0"/>
              <a:t>コマンドを再度実行して、</a:t>
            </a:r>
            <a:r>
              <a:rPr lang="en-US" altLang="ja-JP" sz="1600" dirty="0" smtClean="0"/>
              <a:t>Swap </a:t>
            </a:r>
            <a:r>
              <a:rPr lang="ja-JP" altLang="en-US" sz="1600" dirty="0" smtClean="0"/>
              <a:t>が作成され有効化されたことを確認する。</a:t>
            </a:r>
            <a:endParaRPr kumimoji="1" lang="ja-JP" altLang="en-US" sz="1600" dirty="0"/>
          </a:p>
        </p:txBody>
      </p:sp>
    </p:spTree>
    <p:extLst>
      <p:ext uri="{BB962C8B-B14F-4D97-AF65-F5344CB8AC3E}">
        <p14:creationId xmlns:p14="http://schemas.microsoft.com/office/powerpoint/2010/main" val="603708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18</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3-3. </a:t>
            </a:r>
            <a:r>
              <a:rPr kumimoji="1" lang="ja-JP" altLang="en-US" dirty="0" smtClean="0"/>
              <a:t>中継ゲートウェイプログラムのビルドの実行</a:t>
            </a:r>
            <a:endParaRPr kumimoji="1" lang="ja-JP" altLang="en-US" dirty="0"/>
          </a:p>
        </p:txBody>
      </p:sp>
      <p:sp>
        <p:nvSpPr>
          <p:cNvPr id="5" name="テキスト ボックス 4"/>
          <p:cNvSpPr txBox="1"/>
          <p:nvPr/>
        </p:nvSpPr>
        <p:spPr>
          <a:xfrm>
            <a:off x="423373" y="1623848"/>
            <a:ext cx="11353780" cy="369332"/>
          </a:xfrm>
          <a:prstGeom prst="rect">
            <a:avLst/>
          </a:prstGeom>
          <a:solidFill>
            <a:schemeClr val="tx1"/>
          </a:solidFill>
        </p:spPr>
        <p:txBody>
          <a:bodyPr wrap="square" rtlCol="0">
            <a:spAutoFit/>
          </a:bodyPr>
          <a:lstStyle/>
          <a:p>
            <a:r>
              <a:rPr lang="en-US" altLang="ja-JP" dirty="0" err="1" smtClean="0">
                <a:solidFill>
                  <a:schemeClr val="bg1"/>
                </a:solidFill>
                <a:latin typeface="Consolas" panose="020B0609020204030204" pitchFamily="49" charset="0"/>
              </a:rPr>
              <a:t>sudo</a:t>
            </a:r>
            <a:r>
              <a:rPr lang="en-US" altLang="ja-JP" dirty="0" smtClean="0">
                <a:solidFill>
                  <a:schemeClr val="bg1"/>
                </a:solidFill>
                <a:latin typeface="Consolas" panose="020B0609020204030204" pitchFamily="49" charset="0"/>
              </a:rPr>
              <a:t> </a:t>
            </a:r>
            <a:r>
              <a:rPr lang="en-US" altLang="ja-JP" dirty="0">
                <a:solidFill>
                  <a:schemeClr val="bg1"/>
                </a:solidFill>
                <a:latin typeface="Consolas" panose="020B0609020204030204" pitchFamily="49" charset="0"/>
              </a:rPr>
              <a:t>apt-get -y update &amp;&amp; </a:t>
            </a:r>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apt-get -y install build-essential </a:t>
            </a:r>
            <a:r>
              <a:rPr lang="en-US" altLang="ja-JP" dirty="0" err="1">
                <a:solidFill>
                  <a:schemeClr val="bg1"/>
                </a:solidFill>
                <a:latin typeface="Consolas" panose="020B0609020204030204" pitchFamily="49" charset="0"/>
              </a:rPr>
              <a:t>libreadline</a:t>
            </a:r>
            <a:r>
              <a:rPr lang="en-US" altLang="ja-JP" dirty="0">
                <a:solidFill>
                  <a:schemeClr val="bg1"/>
                </a:solidFill>
                <a:latin typeface="Consolas" panose="020B0609020204030204" pitchFamily="49" charset="0"/>
              </a:rPr>
              <a:t>-dev</a:t>
            </a:r>
            <a:endParaRPr kumimoji="1" lang="ja-JP" altLang="en-US" dirty="0">
              <a:solidFill>
                <a:schemeClr val="bg1"/>
              </a:solidFill>
              <a:latin typeface="Consolas" panose="020B0609020204030204" pitchFamily="49" charset="0"/>
            </a:endParaRPr>
          </a:p>
        </p:txBody>
      </p:sp>
      <p:sp>
        <p:nvSpPr>
          <p:cNvPr id="6" name="テキスト ボックス 5"/>
          <p:cNvSpPr txBox="1"/>
          <p:nvPr/>
        </p:nvSpPr>
        <p:spPr>
          <a:xfrm>
            <a:off x="654580" y="2012954"/>
            <a:ext cx="11122573" cy="369332"/>
          </a:xfrm>
          <a:prstGeom prst="rect">
            <a:avLst/>
          </a:prstGeom>
          <a:noFill/>
        </p:spPr>
        <p:txBody>
          <a:bodyPr wrap="square" rtlCol="0">
            <a:spAutoFit/>
          </a:bodyPr>
          <a:lstStyle/>
          <a:p>
            <a:r>
              <a:rPr kumimoji="1" lang="ja-JP" altLang="en-US" dirty="0" smtClean="0"/>
              <a:t>うまくいけば、</a:t>
            </a:r>
            <a:r>
              <a:rPr kumimoji="1" lang="en-US" altLang="ja-JP" dirty="0" err="1" smtClean="0"/>
              <a:t>gcc</a:t>
            </a:r>
            <a:r>
              <a:rPr kumimoji="1" lang="en-US" altLang="ja-JP" dirty="0" smtClean="0"/>
              <a:t> </a:t>
            </a:r>
            <a:r>
              <a:rPr kumimoji="1" lang="ja-JP" altLang="en-US" dirty="0" smtClean="0"/>
              <a:t>等のコンパイラがインストールされる。</a:t>
            </a:r>
            <a:endParaRPr kumimoji="1" lang="ja-JP" altLang="en-US" dirty="0"/>
          </a:p>
        </p:txBody>
      </p:sp>
      <p:sp>
        <p:nvSpPr>
          <p:cNvPr id="7" name="テキスト ボックス 6"/>
          <p:cNvSpPr txBox="1"/>
          <p:nvPr/>
        </p:nvSpPr>
        <p:spPr>
          <a:xfrm>
            <a:off x="423372" y="2434712"/>
            <a:ext cx="11353780" cy="738664"/>
          </a:xfrm>
          <a:prstGeom prst="rect">
            <a:avLst/>
          </a:prstGeom>
          <a:solidFill>
            <a:schemeClr val="tx1"/>
          </a:solidFill>
        </p:spPr>
        <p:txBody>
          <a:bodyPr wrap="square" rtlCol="0">
            <a:spAutoFit/>
          </a:bodyPr>
          <a:lstStyle/>
          <a:p>
            <a:r>
              <a:rPr lang="en-US" altLang="ja-JP" sz="1400" dirty="0" smtClean="0">
                <a:solidFill>
                  <a:schemeClr val="bg1"/>
                </a:solidFill>
                <a:latin typeface="Consolas" panose="020B0609020204030204" pitchFamily="49" charset="0"/>
              </a:rPr>
              <a:t>cd ~/</a:t>
            </a:r>
          </a:p>
          <a:p>
            <a:endParaRPr lang="en-US" altLang="ja-JP" sz="1400" dirty="0">
              <a:solidFill>
                <a:schemeClr val="bg1"/>
              </a:solidFill>
              <a:latin typeface="Consolas" panose="020B0609020204030204" pitchFamily="49" charset="0"/>
            </a:endParaRPr>
          </a:p>
          <a:p>
            <a:r>
              <a:rPr lang="en-US" altLang="ja-JP" sz="1400" dirty="0" err="1" smtClean="0">
                <a:solidFill>
                  <a:schemeClr val="bg1"/>
                </a:solidFill>
                <a:latin typeface="Consolas" panose="020B0609020204030204" pitchFamily="49" charset="0"/>
              </a:rPr>
              <a:t>git</a:t>
            </a:r>
            <a:r>
              <a:rPr lang="en-US" altLang="ja-JP" sz="1400" dirty="0" smtClean="0">
                <a:solidFill>
                  <a:schemeClr val="bg1"/>
                </a:solidFill>
                <a:latin typeface="Consolas" panose="020B0609020204030204" pitchFamily="49" charset="0"/>
              </a:rPr>
              <a:t> </a:t>
            </a:r>
            <a:r>
              <a:rPr lang="en-US" altLang="ja-JP" sz="1400" dirty="0">
                <a:solidFill>
                  <a:schemeClr val="bg1"/>
                </a:solidFill>
                <a:latin typeface="Consolas" panose="020B0609020204030204" pitchFamily="49" charset="0"/>
              </a:rPr>
              <a:t>clone https</a:t>
            </a:r>
            <a:r>
              <a:rPr lang="en-US" altLang="ja-JP" sz="1400" dirty="0" smtClean="0">
                <a:solidFill>
                  <a:schemeClr val="bg1"/>
                </a:solidFill>
                <a:latin typeface="Consolas" panose="020B0609020204030204" pitchFamily="49" charset="0"/>
              </a:rPr>
              <a:t>://github.com/IPA-CyberLab/IPA-DN-ThinApps-Private.git </a:t>
            </a:r>
            <a:r>
              <a:rPr lang="en-US" altLang="ja-JP" sz="1400" dirty="0">
                <a:solidFill>
                  <a:schemeClr val="bg1"/>
                </a:solidFill>
                <a:latin typeface="Consolas" panose="020B0609020204030204" pitchFamily="49" charset="0"/>
              </a:rPr>
              <a:t>--recursive -b </a:t>
            </a:r>
            <a:r>
              <a:rPr lang="en-US" altLang="ja-JP" sz="1400" dirty="0" smtClean="0">
                <a:solidFill>
                  <a:schemeClr val="bg1"/>
                </a:solidFill>
                <a:latin typeface="Consolas" panose="020B0609020204030204" pitchFamily="49" charset="0"/>
              </a:rPr>
              <a:t>beta8preview2</a:t>
            </a:r>
            <a:endParaRPr kumimoji="1" lang="ja-JP" altLang="en-US" sz="1400" dirty="0">
              <a:solidFill>
                <a:schemeClr val="bg1"/>
              </a:solidFill>
              <a:latin typeface="Consolas" panose="020B0609020204030204" pitchFamily="49" charset="0"/>
            </a:endParaRPr>
          </a:p>
        </p:txBody>
      </p:sp>
      <p:sp>
        <p:nvSpPr>
          <p:cNvPr id="8" name="テキスト ボックス 7"/>
          <p:cNvSpPr txBox="1"/>
          <p:nvPr/>
        </p:nvSpPr>
        <p:spPr>
          <a:xfrm>
            <a:off x="654579" y="3184577"/>
            <a:ext cx="11122573" cy="369332"/>
          </a:xfrm>
          <a:prstGeom prst="rect">
            <a:avLst/>
          </a:prstGeom>
          <a:noFill/>
        </p:spPr>
        <p:txBody>
          <a:bodyPr wrap="square" rtlCol="0">
            <a:spAutoFit/>
          </a:bodyPr>
          <a:lstStyle/>
          <a:p>
            <a:r>
              <a:rPr kumimoji="1" lang="ja-JP" altLang="en-US" dirty="0" smtClean="0"/>
              <a:t>うまくいけば、中継ゲートウェイのソースコードがダウンロードされる。</a:t>
            </a:r>
            <a:endParaRPr kumimoji="1" lang="ja-JP" altLang="en-US" dirty="0"/>
          </a:p>
        </p:txBody>
      </p:sp>
      <p:sp>
        <p:nvSpPr>
          <p:cNvPr id="9" name="テキスト ボックス 8"/>
          <p:cNvSpPr txBox="1"/>
          <p:nvPr/>
        </p:nvSpPr>
        <p:spPr>
          <a:xfrm>
            <a:off x="423373" y="3577136"/>
            <a:ext cx="11353780" cy="369332"/>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cd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 ; make -j 8</a:t>
            </a:r>
            <a:endParaRPr kumimoji="1" lang="ja-JP" altLang="en-US" dirty="0">
              <a:solidFill>
                <a:schemeClr val="bg1"/>
              </a:solidFill>
              <a:latin typeface="Consolas" panose="020B0609020204030204" pitchFamily="49" charset="0"/>
            </a:endParaRPr>
          </a:p>
        </p:txBody>
      </p:sp>
      <p:sp>
        <p:nvSpPr>
          <p:cNvPr id="10" name="テキスト ボックス 9"/>
          <p:cNvSpPr txBox="1"/>
          <p:nvPr/>
        </p:nvSpPr>
        <p:spPr>
          <a:xfrm>
            <a:off x="654579" y="4020899"/>
            <a:ext cx="11122573" cy="369332"/>
          </a:xfrm>
          <a:prstGeom prst="rect">
            <a:avLst/>
          </a:prstGeom>
          <a:noFill/>
        </p:spPr>
        <p:txBody>
          <a:bodyPr wrap="square" rtlCol="0">
            <a:spAutoFit/>
          </a:bodyPr>
          <a:lstStyle/>
          <a:p>
            <a:r>
              <a:rPr kumimoji="1" lang="ja-JP" altLang="en-US" dirty="0" smtClean="0"/>
              <a:t>ダウンロードした中継ゲートウェイのソースコードをビルドする。</a:t>
            </a:r>
            <a:endParaRPr kumimoji="1" lang="ja-JP" altLang="en-US" dirty="0"/>
          </a:p>
        </p:txBody>
      </p:sp>
      <p:sp>
        <p:nvSpPr>
          <p:cNvPr id="11" name="テキスト ボックス 10"/>
          <p:cNvSpPr txBox="1"/>
          <p:nvPr/>
        </p:nvSpPr>
        <p:spPr>
          <a:xfrm>
            <a:off x="423372" y="4495948"/>
            <a:ext cx="11353780" cy="369332"/>
          </a:xfrm>
          <a:prstGeom prst="rect">
            <a:avLst/>
          </a:prstGeom>
          <a:solidFill>
            <a:schemeClr val="tx1"/>
          </a:solidFill>
        </p:spPr>
        <p:txBody>
          <a:bodyPr wrap="square" rtlCol="0">
            <a:spAutoFit/>
          </a:bodyPr>
          <a:lstStyle/>
          <a:p>
            <a:r>
              <a:rPr lang="en-US" altLang="ja-JP" dirty="0" err="1" smtClean="0">
                <a:solidFill>
                  <a:schemeClr val="bg1"/>
                </a:solidFill>
                <a:latin typeface="Consolas" panose="020B0609020204030204" pitchFamily="49" charset="0"/>
              </a:rPr>
              <a:t>sudo</a:t>
            </a:r>
            <a:r>
              <a:rPr lang="en-US" altLang="ja-JP" dirty="0" smtClean="0">
                <a:solidFill>
                  <a:schemeClr val="bg1"/>
                </a:solidFill>
                <a:latin typeface="Consolas" panose="020B0609020204030204" pitchFamily="49" charset="0"/>
              </a:rPr>
              <a:t> ~/</a:t>
            </a:r>
            <a:r>
              <a:rPr lang="en-US" altLang="ja-JP" dirty="0">
                <a:solidFill>
                  <a:schemeClr val="bg1"/>
                </a:solidFill>
                <a:latin typeface="Consolas" panose="020B0609020204030204" pitchFamily="49" charset="0"/>
              </a:rPr>
              <a:t>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endParaRPr kumimoji="1" lang="ja-JP" altLang="en-US" dirty="0">
              <a:solidFill>
                <a:schemeClr val="bg1"/>
              </a:solidFill>
              <a:latin typeface="Consolas" panose="020B0609020204030204" pitchFamily="49" charset="0"/>
            </a:endParaRPr>
          </a:p>
        </p:txBody>
      </p:sp>
      <p:sp>
        <p:nvSpPr>
          <p:cNvPr id="12" name="テキスト ボックス 11"/>
          <p:cNvSpPr txBox="1"/>
          <p:nvPr/>
        </p:nvSpPr>
        <p:spPr>
          <a:xfrm>
            <a:off x="654579" y="4885054"/>
            <a:ext cx="11122573" cy="1477328"/>
          </a:xfrm>
          <a:prstGeom prst="rect">
            <a:avLst/>
          </a:prstGeom>
          <a:noFill/>
        </p:spPr>
        <p:txBody>
          <a:bodyPr wrap="square" rtlCol="0">
            <a:spAutoFit/>
          </a:bodyPr>
          <a:lstStyle/>
          <a:p>
            <a:r>
              <a:rPr kumimoji="1" lang="ja-JP" altLang="en-US" dirty="0" smtClean="0"/>
              <a:t>ビルドが完了し、バイナリプログラム「</a:t>
            </a:r>
            <a:r>
              <a:rPr kumimoji="1" lang="en-US" altLang="ja-JP" dirty="0" err="1" smtClean="0"/>
              <a:t>thingate</a:t>
            </a:r>
            <a:r>
              <a:rPr kumimoji="1" lang="ja-JP" altLang="en-US" dirty="0" smtClean="0"/>
              <a:t>」が正しく動作することを確認する。以下のように表示される。</a:t>
            </a:r>
            <a:endParaRPr kumimoji="1" lang="en-US" altLang="ja-JP" dirty="0" smtClean="0"/>
          </a:p>
          <a:p>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 program</a:t>
            </a:r>
          </a:p>
          <a:p>
            <a:r>
              <a:rPr lang="en-US" altLang="ja-JP" sz="1200" dirty="0">
                <a:solidFill>
                  <a:srgbClr val="0000FF"/>
                </a:solidFill>
                <a:latin typeface="Consolas" panose="020B0609020204030204" pitchFamily="49" charset="0"/>
              </a:rPr>
              <a:t>Copyright (c) NTT East Special Affairs </a:t>
            </a:r>
            <a:r>
              <a:rPr lang="en-US" altLang="ja-JP" sz="1200" dirty="0" smtClean="0">
                <a:solidFill>
                  <a:srgbClr val="0000FF"/>
                </a:solidFill>
                <a:latin typeface="Consolas" panose="020B0609020204030204" pitchFamily="49" charset="0"/>
              </a:rPr>
              <a:t>Bureau. Copyright </a:t>
            </a:r>
            <a:r>
              <a:rPr lang="en-US" altLang="ja-JP" sz="1200" dirty="0">
                <a:solidFill>
                  <a:srgbClr val="0000FF"/>
                </a:solidFill>
                <a:latin typeface="Consolas" panose="020B0609020204030204" pitchFamily="49" charset="0"/>
              </a:rPr>
              <a:t>(c) IPA </a:t>
            </a:r>
            <a:r>
              <a:rPr lang="en-US" altLang="ja-JP" sz="1200" dirty="0" err="1">
                <a:solidFill>
                  <a:srgbClr val="0000FF"/>
                </a:solidFill>
                <a:latin typeface="Consolas" panose="020B0609020204030204" pitchFamily="49" charset="0"/>
              </a:rPr>
              <a:t>CyberLab</a:t>
            </a:r>
            <a:r>
              <a:rPr lang="en-US" altLang="ja-JP" sz="1200" dirty="0">
                <a:solidFill>
                  <a:srgbClr val="0000FF"/>
                </a:solidFill>
                <a:latin typeface="Consolas" panose="020B0609020204030204" pitchFamily="49" charset="0"/>
              </a:rPr>
              <a:t> of Industrial Cyber Security Center.</a:t>
            </a:r>
          </a:p>
          <a:p>
            <a:r>
              <a:rPr lang="en-US" altLang="ja-JP" sz="1200" dirty="0">
                <a:solidFill>
                  <a:srgbClr val="0000FF"/>
                </a:solidFill>
                <a:latin typeface="Consolas" panose="020B0609020204030204" pitchFamily="49" charset="0"/>
              </a:rPr>
              <a:t>All Rights Reserved</a:t>
            </a:r>
            <a:r>
              <a:rPr lang="en-US" altLang="ja-JP" sz="1200" dirty="0" smtClean="0">
                <a:solidFill>
                  <a:srgbClr val="0000FF"/>
                </a:solidFill>
                <a:latin typeface="Consolas" panose="020B0609020204030204" pitchFamily="49" charset="0"/>
              </a:rPr>
              <a:t>.</a:t>
            </a:r>
            <a:endParaRPr lang="en-US" altLang="ja-JP" sz="1200" dirty="0">
              <a:solidFill>
                <a:srgbClr val="0000FF"/>
              </a:solidFill>
              <a:latin typeface="Consolas" panose="020B0609020204030204" pitchFamily="49" charset="0"/>
            </a:endParaRPr>
          </a:p>
          <a:p>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command usage:</a:t>
            </a:r>
          </a:p>
          <a:p>
            <a:r>
              <a:rPr lang="en-US" altLang="ja-JP" sz="1200" dirty="0">
                <a:solidFill>
                  <a:srgbClr val="0000FF"/>
                </a:solidFill>
                <a:latin typeface="Consolas" panose="020B0609020204030204" pitchFamily="49" charset="0"/>
              </a:rPr>
              <a:t>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start  - Start the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a:t>
            </a:r>
          </a:p>
          <a:p>
            <a:r>
              <a:rPr lang="en-US" altLang="ja-JP" sz="1200" dirty="0">
                <a:solidFill>
                  <a:srgbClr val="0000FF"/>
                </a:solidFill>
                <a:latin typeface="Consolas" panose="020B0609020204030204" pitchFamily="49" charset="0"/>
              </a:rPr>
              <a:t>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stop   - Stop the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 if the service has been already started.</a:t>
            </a:r>
            <a:endParaRPr kumimoji="1" lang="ja-JP" altLang="en-US" sz="1200" dirty="0">
              <a:solidFill>
                <a:srgbClr val="0000FF"/>
              </a:solidFill>
              <a:latin typeface="Consolas" panose="020B0609020204030204" pitchFamily="49" charset="0"/>
            </a:endParaRPr>
          </a:p>
        </p:txBody>
      </p:sp>
      <p:sp>
        <p:nvSpPr>
          <p:cNvPr id="13" name="テキスト ボックス 12"/>
          <p:cNvSpPr txBox="1"/>
          <p:nvPr/>
        </p:nvSpPr>
        <p:spPr>
          <a:xfrm>
            <a:off x="277562" y="952772"/>
            <a:ext cx="11122573" cy="646331"/>
          </a:xfrm>
          <a:prstGeom prst="rect">
            <a:avLst/>
          </a:prstGeom>
          <a:noFill/>
        </p:spPr>
        <p:txBody>
          <a:bodyPr wrap="square" rtlCol="0">
            <a:spAutoFit/>
          </a:bodyPr>
          <a:lstStyle/>
          <a:p>
            <a:r>
              <a:rPr lang="ja-JP" altLang="en-US" dirty="0" smtClean="0"/>
              <a:t>以下</a:t>
            </a:r>
            <a:r>
              <a:rPr lang="ja-JP" altLang="en-US" dirty="0"/>
              <a:t>のコマンドを順に実行する。</a:t>
            </a:r>
          </a:p>
          <a:p>
            <a:r>
              <a:rPr lang="ja-JP" altLang="en-US" dirty="0"/>
              <a:t>あるコマンドを実行し、エラーが出ていないかどうか確認してから、次を実行すること。</a:t>
            </a:r>
          </a:p>
        </p:txBody>
      </p:sp>
    </p:spTree>
    <p:extLst>
      <p:ext uri="{BB962C8B-B14F-4D97-AF65-F5344CB8AC3E}">
        <p14:creationId xmlns:p14="http://schemas.microsoft.com/office/powerpoint/2010/main" val="3140135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19</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3-4. </a:t>
            </a:r>
            <a:r>
              <a:rPr kumimoji="1" lang="ja-JP" altLang="en-US" dirty="0" smtClean="0"/>
              <a:t>中継ゲートウェイプログラムの起動と終了</a:t>
            </a:r>
            <a:endParaRPr kumimoji="1" lang="ja-JP" altLang="en-US" dirty="0"/>
          </a:p>
        </p:txBody>
      </p:sp>
      <p:sp>
        <p:nvSpPr>
          <p:cNvPr id="5" name="テキスト ボックス 4"/>
          <p:cNvSpPr txBox="1"/>
          <p:nvPr/>
        </p:nvSpPr>
        <p:spPr>
          <a:xfrm>
            <a:off x="391841" y="1607830"/>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start</a:t>
            </a:r>
            <a:endParaRPr kumimoji="1" lang="ja-JP" altLang="en-US" dirty="0">
              <a:solidFill>
                <a:schemeClr val="bg1"/>
              </a:solidFill>
              <a:latin typeface="Consolas" panose="020B0609020204030204" pitchFamily="49" charset="0"/>
            </a:endParaRPr>
          </a:p>
        </p:txBody>
      </p:sp>
      <p:sp>
        <p:nvSpPr>
          <p:cNvPr id="13" name="テキスト ボックス 12"/>
          <p:cNvSpPr txBox="1"/>
          <p:nvPr/>
        </p:nvSpPr>
        <p:spPr>
          <a:xfrm>
            <a:off x="246031" y="1149841"/>
            <a:ext cx="11122573" cy="369332"/>
          </a:xfrm>
          <a:prstGeom prst="rect">
            <a:avLst/>
          </a:prstGeom>
          <a:noFill/>
        </p:spPr>
        <p:txBody>
          <a:bodyPr wrap="square" rtlCol="0">
            <a:spAutoFit/>
          </a:bodyPr>
          <a:lstStyle/>
          <a:p>
            <a:r>
              <a:rPr lang="ja-JP" altLang="en-US" dirty="0" smtClean="0"/>
              <a:t>ビルドした中継ゲートウェイプログラム </a:t>
            </a:r>
            <a:r>
              <a:rPr lang="en-US" altLang="ja-JP" dirty="0" smtClean="0"/>
              <a:t>(UNIX </a:t>
            </a:r>
            <a:r>
              <a:rPr lang="ja-JP" altLang="en-US" dirty="0" smtClean="0"/>
              <a:t>デーモン</a:t>
            </a:r>
            <a:r>
              <a:rPr lang="en-US" altLang="ja-JP" dirty="0" smtClean="0"/>
              <a:t>) </a:t>
            </a:r>
            <a:r>
              <a:rPr lang="ja-JP" altLang="en-US" dirty="0" smtClean="0"/>
              <a:t>を、以下のようにして起動する。</a:t>
            </a:r>
            <a:endParaRPr lang="ja-JP" altLang="en-US" dirty="0"/>
          </a:p>
        </p:txBody>
      </p:sp>
      <p:sp>
        <p:nvSpPr>
          <p:cNvPr id="14" name="テキスト ボックス 13"/>
          <p:cNvSpPr txBox="1"/>
          <p:nvPr/>
        </p:nvSpPr>
        <p:spPr>
          <a:xfrm>
            <a:off x="332741" y="2143068"/>
            <a:ext cx="11035863" cy="1477328"/>
          </a:xfrm>
          <a:prstGeom prst="rect">
            <a:avLst/>
          </a:prstGeom>
          <a:noFill/>
        </p:spPr>
        <p:txBody>
          <a:bodyPr wrap="square" rtlCol="0">
            <a:spAutoFit/>
          </a:bodyPr>
          <a:lstStyle/>
          <a:p>
            <a:r>
              <a:rPr lang="ja-JP" altLang="en-US" dirty="0" smtClean="0"/>
              <a:t>起動に成功すると、</a:t>
            </a:r>
            <a:endParaRPr lang="en-US" altLang="ja-JP" dirty="0" smtClean="0"/>
          </a:p>
          <a:p>
            <a:r>
              <a:rPr lang="en-US" altLang="ja-JP" dirty="0">
                <a:solidFill>
                  <a:srgbClr val="0000FF"/>
                </a:solidFill>
              </a:rPr>
              <a:t>The </a:t>
            </a:r>
            <a:r>
              <a:rPr lang="en-US" altLang="ja-JP" dirty="0" err="1">
                <a:solidFill>
                  <a:srgbClr val="0000FF"/>
                </a:solidFill>
              </a:rPr>
              <a:t>ThinGate</a:t>
            </a:r>
            <a:r>
              <a:rPr lang="en-US" altLang="ja-JP" dirty="0">
                <a:solidFill>
                  <a:srgbClr val="0000FF"/>
                </a:solidFill>
              </a:rPr>
              <a:t> service has been started</a:t>
            </a:r>
            <a:r>
              <a:rPr lang="en-US" altLang="ja-JP" dirty="0" smtClean="0">
                <a:solidFill>
                  <a:srgbClr val="0000FF"/>
                </a:solidFill>
              </a:rPr>
              <a:t>.</a:t>
            </a:r>
          </a:p>
          <a:p>
            <a:r>
              <a:rPr lang="ja-JP" altLang="en-US" dirty="0" smtClean="0"/>
              <a:t>と表示される。</a:t>
            </a:r>
            <a:endParaRPr lang="en-US" altLang="ja-JP" dirty="0" smtClean="0"/>
          </a:p>
          <a:p>
            <a:r>
              <a:rPr lang="ja-JP" altLang="en-US" dirty="0"/>
              <a:t>中継ゲートウェイプログラムは、</a:t>
            </a:r>
            <a:r>
              <a:rPr lang="en-US" altLang="ja-JP" dirty="0"/>
              <a:t> UNIX </a:t>
            </a:r>
            <a:r>
              <a:rPr lang="ja-JP" altLang="en-US" dirty="0"/>
              <a:t>デーモンとして常時稼働する。</a:t>
            </a:r>
            <a:endParaRPr lang="en-US" altLang="ja-JP" dirty="0"/>
          </a:p>
          <a:p>
            <a:endParaRPr lang="ja-JP" altLang="en-US" dirty="0"/>
          </a:p>
        </p:txBody>
      </p:sp>
      <p:sp>
        <p:nvSpPr>
          <p:cNvPr id="15" name="テキスト ボックス 14"/>
          <p:cNvSpPr txBox="1"/>
          <p:nvPr/>
        </p:nvSpPr>
        <p:spPr>
          <a:xfrm>
            <a:off x="1955235" y="4174868"/>
            <a:ext cx="9145666" cy="646331"/>
          </a:xfrm>
          <a:prstGeom prst="rect">
            <a:avLst/>
          </a:prstGeom>
          <a:noFill/>
        </p:spPr>
        <p:txBody>
          <a:bodyPr wrap="square" rtlCol="0">
            <a:spAutoFit/>
          </a:bodyPr>
          <a:lstStyle/>
          <a:p>
            <a:r>
              <a:rPr lang="ja-JP" altLang="en-US" dirty="0" smtClean="0"/>
              <a:t>一度デーモンとして起動すると、通常、終了する必要はないが、何らかの理由で終了する場合は以下のようにする。</a:t>
            </a:r>
            <a:endParaRPr lang="ja-JP" altLang="en-US" dirty="0"/>
          </a:p>
        </p:txBody>
      </p:sp>
      <p:sp>
        <p:nvSpPr>
          <p:cNvPr id="16" name="テキスト ボックス 15"/>
          <p:cNvSpPr txBox="1"/>
          <p:nvPr/>
        </p:nvSpPr>
        <p:spPr>
          <a:xfrm>
            <a:off x="2089241" y="4893835"/>
            <a:ext cx="9400501"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a:t>
            </a:r>
            <a:r>
              <a:rPr lang="en-US" altLang="ja-JP" dirty="0" smtClean="0">
                <a:solidFill>
                  <a:schemeClr val="bg1"/>
                </a:solidFill>
                <a:latin typeface="Consolas" panose="020B0609020204030204" pitchFamily="49" charset="0"/>
              </a:rPr>
              <a:t>stop</a:t>
            </a:r>
            <a:endParaRPr kumimoji="1" lang="ja-JP" altLang="en-US" dirty="0">
              <a:solidFill>
                <a:schemeClr val="bg1"/>
              </a:solidFill>
              <a:latin typeface="Consolas" panose="020B0609020204030204" pitchFamily="49" charset="0"/>
            </a:endParaRPr>
          </a:p>
        </p:txBody>
      </p:sp>
      <p:sp>
        <p:nvSpPr>
          <p:cNvPr id="17" name="テキスト ボックス 16"/>
          <p:cNvSpPr txBox="1"/>
          <p:nvPr/>
        </p:nvSpPr>
        <p:spPr>
          <a:xfrm>
            <a:off x="2089241" y="5336740"/>
            <a:ext cx="9082585" cy="923330"/>
          </a:xfrm>
          <a:prstGeom prst="rect">
            <a:avLst/>
          </a:prstGeom>
          <a:noFill/>
        </p:spPr>
        <p:txBody>
          <a:bodyPr wrap="square" rtlCol="0">
            <a:spAutoFit/>
          </a:bodyPr>
          <a:lstStyle/>
          <a:p>
            <a:r>
              <a:rPr lang="ja-JP" altLang="en-US" dirty="0" smtClean="0"/>
              <a:t>終了に成功すると、</a:t>
            </a:r>
            <a:endParaRPr lang="en-US" altLang="ja-JP" dirty="0" smtClean="0"/>
          </a:p>
          <a:p>
            <a:r>
              <a:rPr lang="en-US" altLang="ja-JP" dirty="0" err="1" smtClean="0">
                <a:solidFill>
                  <a:srgbClr val="0000FF"/>
                </a:solidFill>
              </a:rPr>
              <a:t>ThinGate</a:t>
            </a:r>
            <a:r>
              <a:rPr lang="en-US" altLang="ja-JP" dirty="0" smtClean="0">
                <a:solidFill>
                  <a:srgbClr val="0000FF"/>
                </a:solidFill>
              </a:rPr>
              <a:t> </a:t>
            </a:r>
            <a:r>
              <a:rPr lang="en-US" altLang="ja-JP" dirty="0">
                <a:solidFill>
                  <a:srgbClr val="0000FF"/>
                </a:solidFill>
              </a:rPr>
              <a:t>service has been stopped.</a:t>
            </a:r>
            <a:endParaRPr lang="en-US" altLang="ja-JP" dirty="0" smtClean="0">
              <a:solidFill>
                <a:srgbClr val="0000FF"/>
              </a:solidFill>
            </a:endParaRPr>
          </a:p>
          <a:p>
            <a:r>
              <a:rPr lang="ja-JP" altLang="en-US" dirty="0" smtClean="0"/>
              <a:t>と表示される。</a:t>
            </a:r>
            <a:endParaRPr lang="ja-JP" altLang="en-US" dirty="0"/>
          </a:p>
        </p:txBody>
      </p:sp>
      <p:sp>
        <p:nvSpPr>
          <p:cNvPr id="2" name="角丸四角形 1"/>
          <p:cNvSpPr/>
          <p:nvPr/>
        </p:nvSpPr>
        <p:spPr>
          <a:xfrm>
            <a:off x="1687221" y="3917731"/>
            <a:ext cx="10058400" cy="253242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4406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本ドキュメントは、以下の</a:t>
            </a:r>
            <a:r>
              <a:rPr lang="ja-JP" altLang="en-US" dirty="0"/>
              <a:t>バージョンの</a:t>
            </a:r>
            <a:r>
              <a:rPr lang="ja-JP" altLang="en-US" dirty="0" smtClean="0"/>
              <a:t>「</a:t>
            </a:r>
            <a:r>
              <a:rPr lang="en-US" altLang="ja-JP" dirty="0" smtClean="0"/>
              <a:t>NTT</a:t>
            </a:r>
            <a:r>
              <a:rPr lang="ja-JP" altLang="en-US" dirty="0"/>
              <a:t>東日本 </a:t>
            </a:r>
            <a:r>
              <a:rPr lang="en-US" altLang="ja-JP" dirty="0"/>
              <a:t>– IPA </a:t>
            </a:r>
            <a:r>
              <a:rPr lang="ja-JP" altLang="en-US" dirty="0"/>
              <a:t>シン・</a:t>
            </a:r>
            <a:r>
              <a:rPr lang="ja-JP" altLang="en-US" dirty="0" smtClean="0"/>
              <a:t>テレワークシステム」のソースコード一式に関する解説書です。</a:t>
            </a:r>
            <a:endParaRPr lang="en-US" altLang="ja-JP" dirty="0" smtClean="0"/>
          </a:p>
          <a:p>
            <a:pPr lvl="1"/>
            <a:r>
              <a:rPr lang="ja-JP" altLang="en-US" dirty="0" smtClean="0"/>
              <a:t>バージョン</a:t>
            </a:r>
            <a:r>
              <a:rPr lang="en-US" altLang="ja-JP" dirty="0"/>
              <a:t>: </a:t>
            </a:r>
            <a:r>
              <a:rPr lang="en-US" altLang="ja-JP" b="1" u="sng" dirty="0" smtClean="0">
                <a:solidFill>
                  <a:schemeClr val="accent2">
                    <a:lumMod val="75000"/>
                  </a:schemeClr>
                </a:solidFill>
              </a:rPr>
              <a:t>beta8preview2</a:t>
            </a:r>
          </a:p>
          <a:p>
            <a:pPr lvl="1"/>
            <a:endParaRPr lang="en-US" altLang="ja-JP" b="1" u="sng" dirty="0" smtClean="0">
              <a:solidFill>
                <a:schemeClr val="accent2">
                  <a:lumMod val="75000"/>
                </a:schemeClr>
              </a:solidFill>
            </a:endParaRPr>
          </a:p>
          <a:p>
            <a:r>
              <a:rPr kumimoji="1" lang="ja-JP" altLang="en-US" dirty="0" smtClean="0"/>
              <a:t>バージョンごとの更新履歴・機能追加・バグ修正の履歴は、以下の </a:t>
            </a:r>
            <a:r>
              <a:rPr kumimoji="1" lang="en-US" altLang="ja-JP" dirty="0" smtClean="0"/>
              <a:t>URL </a:t>
            </a:r>
            <a:r>
              <a:rPr kumimoji="1" lang="ja-JP" altLang="en-US" dirty="0" smtClean="0"/>
              <a:t>のテキストファイル </a:t>
            </a:r>
            <a:r>
              <a:rPr kumimoji="1" lang="en-US" altLang="ja-JP" dirty="0" smtClean="0"/>
              <a:t>(README.md) </a:t>
            </a:r>
            <a:r>
              <a:rPr kumimoji="1" lang="ja-JP" altLang="en-US" dirty="0" smtClean="0"/>
              <a:t>に記載されています。</a:t>
            </a:r>
            <a:r>
              <a:rPr kumimoji="1" lang="en-US" altLang="ja-JP" dirty="0" smtClean="0"/>
              <a:t/>
            </a:r>
            <a:br>
              <a:rPr kumimoji="1" lang="en-US" altLang="ja-JP" dirty="0" smtClean="0"/>
            </a:br>
            <a:r>
              <a:rPr kumimoji="1" lang="ja-JP" altLang="en-US" dirty="0" smtClean="0"/>
              <a:t>本ドキュメントをお読みいただく前に、必ずご参照ください。</a:t>
            </a:r>
            <a:endParaRPr kumimoji="1" lang="en-US" altLang="ja-JP" dirty="0" smtClean="0"/>
          </a:p>
          <a:p>
            <a:pPr lvl="1"/>
            <a:r>
              <a:rPr lang="en-US" altLang="ja-JP" b="1" dirty="0" smtClean="0">
                <a:hlinkClick r:id="rId2"/>
              </a:rPr>
              <a:t>https://github.com/IPA-CyberLab/IPA-DN-Ultra/</a:t>
            </a:r>
            <a:endParaRPr lang="en-US" altLang="ja-JP" b="1" dirty="0" smtClean="0"/>
          </a:p>
          <a:p>
            <a:pPr lvl="1"/>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a:t>
            </a:fld>
            <a:endParaRPr kumimoji="1" lang="ja-JP" altLang="en-US" dirty="0"/>
          </a:p>
        </p:txBody>
      </p:sp>
      <p:sp>
        <p:nvSpPr>
          <p:cNvPr id="4" name="タイトル 3"/>
          <p:cNvSpPr>
            <a:spLocks noGrp="1"/>
          </p:cNvSpPr>
          <p:nvPr>
            <p:ph type="title"/>
          </p:nvPr>
        </p:nvSpPr>
        <p:spPr/>
        <p:txBody>
          <a:bodyPr>
            <a:normAutofit fontScale="90000"/>
          </a:bodyPr>
          <a:lstStyle/>
          <a:p>
            <a:r>
              <a:rPr kumimoji="1" lang="ja-JP" altLang="en-US" b="1" dirty="0" smtClean="0"/>
              <a:t>本バージョンについて・更新履歴</a:t>
            </a:r>
            <a:endParaRPr kumimoji="1" lang="ja-JP" altLang="en-US" b="1" dirty="0"/>
          </a:p>
        </p:txBody>
      </p:sp>
    </p:spTree>
    <p:extLst>
      <p:ext uri="{BB962C8B-B14F-4D97-AF65-F5344CB8AC3E}">
        <p14:creationId xmlns:p14="http://schemas.microsoft.com/office/powerpoint/2010/main" val="348138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3522637"/>
          </a:xfrm>
        </p:spPr>
        <p:txBody>
          <a:bodyPr/>
          <a:lstStyle/>
          <a:p>
            <a:r>
              <a:rPr lang="ja-JP" altLang="en-US" dirty="0"/>
              <a:t>中継</a:t>
            </a:r>
            <a:r>
              <a:rPr lang="ja-JP" altLang="en-US" dirty="0" smtClean="0"/>
              <a:t>ゲートウェイシステムが起動した後、正しく稼働しているかどうかは、以下の方法でチェックできる。</a:t>
            </a:r>
          </a:p>
          <a:p>
            <a:pPr marL="914400" lvl="1" indent="-457200">
              <a:buFont typeface="+mj-lt"/>
              <a:buAutoNum type="arabicPeriod"/>
            </a:pPr>
            <a:r>
              <a:rPr kumimoji="1" lang="ja-JP" altLang="en-US" dirty="0" smtClean="0"/>
              <a:t>インターネット上の任意の端末 </a:t>
            </a:r>
            <a:r>
              <a:rPr kumimoji="1" lang="en-US" altLang="ja-JP" dirty="0" smtClean="0"/>
              <a:t>(</a:t>
            </a:r>
            <a:r>
              <a:rPr kumimoji="1" lang="ja-JP" altLang="en-US" dirty="0" smtClean="0"/>
              <a:t>作業用マシンでもよい</a:t>
            </a:r>
            <a:r>
              <a:rPr kumimoji="1" lang="en-US" altLang="ja-JP" dirty="0" smtClean="0"/>
              <a:t>) </a:t>
            </a:r>
            <a:r>
              <a:rPr kumimoji="1" lang="ja-JP" altLang="en-US" dirty="0" smtClean="0"/>
              <a:t>で </a:t>
            </a:r>
            <a:r>
              <a:rPr kumimoji="1" lang="en-US" altLang="ja-JP" dirty="0" smtClean="0"/>
              <a:t>Web </a:t>
            </a:r>
            <a:r>
              <a:rPr kumimoji="1" lang="ja-JP" altLang="en-US" dirty="0" smtClean="0"/>
              <a:t>ブラウザを起動する。</a:t>
            </a:r>
            <a:endParaRPr kumimoji="1" lang="en-US" altLang="ja-JP" dirty="0" smtClean="0"/>
          </a:p>
          <a:p>
            <a:pPr marL="914400" lvl="1" indent="-457200">
              <a:buFont typeface="+mj-lt"/>
              <a:buAutoNum type="arabicPeriod"/>
            </a:pPr>
            <a:r>
              <a:rPr lang="en-US" altLang="ja-JP" dirty="0" smtClean="0"/>
              <a:t>Web </a:t>
            </a:r>
            <a:r>
              <a:rPr lang="ja-JP" altLang="en-US" dirty="0" smtClean="0"/>
              <a:t>ブラウザで、 </a:t>
            </a:r>
            <a:r>
              <a:rPr lang="en-US" altLang="ja-JP" dirty="0" smtClean="0">
                <a:solidFill>
                  <a:srgbClr val="0000FF"/>
                </a:solidFill>
                <a:latin typeface="Consolas" panose="020B0609020204030204" pitchFamily="49" charset="0"/>
              </a:rPr>
              <a:t>https://a.b.c.d/thingate/ </a:t>
            </a:r>
            <a:r>
              <a:rPr lang="ja-JP" altLang="en-US" dirty="0" smtClean="0"/>
              <a:t>という </a:t>
            </a:r>
            <a:r>
              <a:rPr lang="en-US" altLang="ja-JP" dirty="0" smtClean="0"/>
              <a:t>URL </a:t>
            </a:r>
            <a:r>
              <a:rPr lang="ja-JP" altLang="en-US" dirty="0" smtClean="0"/>
              <a:t>にアクセスする。</a:t>
            </a:r>
            <a:r>
              <a:rPr lang="en-US" altLang="ja-JP" dirty="0" smtClean="0"/>
              <a:t/>
            </a:r>
            <a:br>
              <a:rPr lang="en-US" altLang="ja-JP" dirty="0" smtClean="0"/>
            </a:br>
            <a:r>
              <a:rPr lang="en-US" altLang="ja-JP" dirty="0" smtClean="0"/>
              <a:t>(</a:t>
            </a:r>
            <a:r>
              <a:rPr lang="en-US" altLang="ja-JP" dirty="0" err="1" smtClean="0"/>
              <a:t>a.b.c.d</a:t>
            </a:r>
            <a:r>
              <a:rPr lang="en-US" altLang="ja-JP" dirty="0" smtClean="0"/>
              <a:t> </a:t>
            </a:r>
            <a:r>
              <a:rPr lang="ja-JP" altLang="en-US" dirty="0" smtClean="0"/>
              <a:t>の部分は、中継ゲートウェイシステムの </a:t>
            </a:r>
            <a:r>
              <a:rPr lang="en-US" altLang="ja-JP" dirty="0" smtClean="0"/>
              <a:t>IP</a:t>
            </a:r>
            <a:r>
              <a:rPr lang="ja-JP" altLang="en-US" dirty="0" smtClean="0"/>
              <a:t> アドレスに置換する。</a:t>
            </a:r>
            <a:r>
              <a:rPr lang="en-US" altLang="ja-JP" dirty="0" smtClean="0"/>
              <a:t>)</a:t>
            </a:r>
          </a:p>
          <a:p>
            <a:pPr marL="914400" lvl="1" indent="-457200">
              <a:buFont typeface="+mj-lt"/>
              <a:buAutoNum type="arabicPeriod"/>
            </a:pPr>
            <a:r>
              <a:rPr kumimoji="1" lang="en-US" altLang="ja-JP" dirty="0" smtClean="0"/>
              <a:t>SSL </a:t>
            </a:r>
            <a:r>
              <a:rPr kumimoji="1" lang="ja-JP" altLang="en-US" dirty="0" smtClean="0"/>
              <a:t>証明書エラーが発生するが、無視してページを表示する。</a:t>
            </a:r>
          </a:p>
          <a:p>
            <a:pPr marL="914400" lvl="1" indent="-457200">
              <a:buFont typeface="+mj-lt"/>
              <a:buAutoNum type="arabicPeriod"/>
            </a:pPr>
            <a:r>
              <a:rPr lang="en-US" altLang="ja-JP" dirty="0" smtClean="0"/>
              <a:t>“PACK” </a:t>
            </a:r>
            <a:r>
              <a:rPr lang="ja-JP" altLang="en-US" dirty="0" smtClean="0"/>
              <a:t>という文字で始まる </a:t>
            </a:r>
            <a:r>
              <a:rPr lang="en-US" altLang="ja-JP" dirty="0" smtClean="0"/>
              <a:t>1 </a:t>
            </a:r>
            <a:r>
              <a:rPr lang="ja-JP" altLang="en-US" dirty="0" smtClean="0"/>
              <a:t>行の複雑な文字列が表示された場合は、中継ゲートウェイシステムは正しく稼働している。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20</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3-5. </a:t>
            </a:r>
            <a:r>
              <a:rPr kumimoji="1" lang="ja-JP" altLang="en-US" sz="3600" dirty="0" smtClean="0"/>
              <a:t>中継ゲートウェイシステム起動後の稼働チェック</a:t>
            </a:r>
            <a:endParaRPr kumimoji="1" lang="ja-JP" altLang="en-US" sz="3600" dirty="0"/>
          </a:p>
        </p:txBody>
      </p:sp>
      <p:pic>
        <p:nvPicPr>
          <p:cNvPr id="5" name="図 4"/>
          <p:cNvPicPr>
            <a:picLocks noChangeAspect="1"/>
          </p:cNvPicPr>
          <p:nvPr/>
        </p:nvPicPr>
        <p:blipFill>
          <a:blip r:embed="rId2"/>
          <a:stretch>
            <a:fillRect/>
          </a:stretch>
        </p:blipFill>
        <p:spPr>
          <a:xfrm>
            <a:off x="1304598" y="4323667"/>
            <a:ext cx="4623238" cy="2367727"/>
          </a:xfrm>
          <a:prstGeom prst="rect">
            <a:avLst/>
          </a:prstGeom>
          <a:ln w="19050">
            <a:solidFill>
              <a:schemeClr val="tx1"/>
            </a:solidFill>
          </a:ln>
        </p:spPr>
      </p:pic>
      <p:sp>
        <p:nvSpPr>
          <p:cNvPr id="6" name="正方形/長方形 5"/>
          <p:cNvSpPr/>
          <p:nvPr/>
        </p:nvSpPr>
        <p:spPr>
          <a:xfrm>
            <a:off x="1340070" y="4349498"/>
            <a:ext cx="3578772" cy="11493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388476" y="5645505"/>
            <a:ext cx="2987566" cy="369332"/>
          </a:xfrm>
          <a:prstGeom prst="rect">
            <a:avLst/>
          </a:prstGeom>
          <a:noFill/>
        </p:spPr>
        <p:txBody>
          <a:bodyPr wrap="square" rtlCol="0">
            <a:spAutoFit/>
          </a:bodyPr>
          <a:lstStyle/>
          <a:p>
            <a:r>
              <a:rPr kumimoji="1" lang="ja-JP" altLang="en-US" dirty="0" smtClean="0"/>
              <a:t>正常に稼働していることを示す。</a:t>
            </a:r>
            <a:endParaRPr kumimoji="1" lang="ja-JP" altLang="en-US" dirty="0"/>
          </a:p>
        </p:txBody>
      </p:sp>
      <p:sp>
        <p:nvSpPr>
          <p:cNvPr id="8" name="角丸四角形吹き出し 7"/>
          <p:cNvSpPr/>
          <p:nvPr/>
        </p:nvSpPr>
        <p:spPr>
          <a:xfrm>
            <a:off x="6124903" y="3979068"/>
            <a:ext cx="4879427" cy="2114303"/>
          </a:xfrm>
          <a:prstGeom prst="wedgeRoundRectCallout">
            <a:avLst>
              <a:gd name="adj1" fmla="val 32831"/>
              <a:gd name="adj2" fmla="val 64837"/>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うまくブラウザで接続できない場合は、以下の点を確認しよう。</a:t>
            </a:r>
            <a:endParaRPr kumimoji="1" lang="en-US" altLang="ja-JP" dirty="0" smtClean="0"/>
          </a:p>
          <a:p>
            <a:pPr marL="285750" indent="-285750">
              <a:buFont typeface="Arial" panose="020B0604020202020204" pitchFamily="34" charset="0"/>
              <a:buChar char="•"/>
            </a:pPr>
            <a:r>
              <a:rPr kumimoji="1" lang="ja-JP" altLang="en-US" dirty="0" smtClean="0"/>
              <a:t>クラウド </a:t>
            </a:r>
            <a:r>
              <a:rPr kumimoji="1" lang="en-US" altLang="ja-JP" dirty="0" smtClean="0"/>
              <a:t>(AWS) </a:t>
            </a:r>
            <a:r>
              <a:rPr kumimoji="1" lang="ja-JP" altLang="en-US" dirty="0" smtClean="0"/>
              <a:t>等の </a:t>
            </a:r>
            <a:r>
              <a:rPr kumimoji="1" lang="en-US" altLang="ja-JP" dirty="0" smtClean="0"/>
              <a:t>VM </a:t>
            </a:r>
            <a:r>
              <a:rPr kumimoji="1" lang="ja-JP" altLang="en-US" dirty="0" smtClean="0"/>
              <a:t>基盤でネットワーク側にファイアウォールがある場合は、</a:t>
            </a:r>
            <a:r>
              <a:rPr kumimoji="1" lang="en-US" altLang="ja-JP" dirty="0" smtClean="0"/>
              <a:t>TCP 443 (https) </a:t>
            </a:r>
            <a:r>
              <a:rPr kumimoji="1" lang="ja-JP" altLang="en-US" dirty="0" err="1" smtClean="0"/>
              <a:t>を開</a:t>
            </a:r>
            <a:r>
              <a:rPr kumimoji="1" lang="ja-JP" altLang="en-US" dirty="0" smtClean="0"/>
              <a:t>放しているか。</a:t>
            </a:r>
            <a:endParaRPr kumimoji="1" lang="en-US" altLang="ja-JP" dirty="0" smtClean="0"/>
          </a:p>
          <a:p>
            <a:pPr marL="285750" indent="-285750">
              <a:buFont typeface="Arial" panose="020B0604020202020204" pitchFamily="34" charset="0"/>
              <a:buChar char="•"/>
            </a:pPr>
            <a:r>
              <a:rPr kumimoji="1" lang="en-US" altLang="ja-JP" dirty="0" smtClean="0"/>
              <a:t>OS </a:t>
            </a:r>
            <a:r>
              <a:rPr kumimoji="1" lang="ja-JP" altLang="en-US" dirty="0" smtClean="0"/>
              <a:t>のファイアウォールを同様に開放しているか。</a:t>
            </a:r>
            <a:endParaRPr kumimoji="1" lang="ja-JP" altLang="en-US" dirty="0"/>
          </a:p>
        </p:txBody>
      </p:sp>
      <p:pic>
        <p:nvPicPr>
          <p:cNvPr id="9" name="図 8"/>
          <p:cNvPicPr>
            <a:picLocks noChangeAspect="1"/>
          </p:cNvPicPr>
          <p:nvPr/>
        </p:nvPicPr>
        <p:blipFill>
          <a:blip r:embed="rId3"/>
          <a:stretch>
            <a:fillRect/>
          </a:stretch>
        </p:blipFill>
        <p:spPr>
          <a:xfrm>
            <a:off x="10185521" y="5872041"/>
            <a:ext cx="1534477" cy="968617"/>
          </a:xfrm>
          <a:prstGeom prst="rect">
            <a:avLst/>
          </a:prstGeom>
        </p:spPr>
      </p:pic>
    </p:spTree>
    <p:extLst>
      <p:ext uri="{BB962C8B-B14F-4D97-AF65-F5344CB8AC3E}">
        <p14:creationId xmlns:p14="http://schemas.microsoft.com/office/powerpoint/2010/main" val="2594831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21</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4"/>
          </a:solidFill>
        </p:spPr>
        <p:txBody>
          <a:bodyPr wrap="square" rtlCol="0" anchor="ctr">
            <a:spAutoFit/>
          </a:bodyPr>
          <a:lstStyle/>
          <a:p>
            <a:pPr algn="ctr"/>
            <a:r>
              <a:rPr kumimoji="1" lang="en-US" altLang="ja-JP" sz="6600" dirty="0" smtClean="0"/>
              <a:t>4. </a:t>
            </a:r>
            <a:r>
              <a:rPr kumimoji="1" lang="ja-JP" altLang="en-US" sz="6600" dirty="0" smtClean="0"/>
              <a:t>アプリケーションをビルドしよう</a:t>
            </a:r>
            <a:endParaRPr kumimoji="1" lang="ja-JP" altLang="en-US" sz="6600" dirty="0"/>
          </a:p>
        </p:txBody>
      </p:sp>
      <p:pic>
        <p:nvPicPr>
          <p:cNvPr id="81" name="図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5103" y="3765785"/>
            <a:ext cx="1955605" cy="1947247"/>
          </a:xfrm>
          <a:prstGeom prst="rect">
            <a:avLst/>
          </a:prstGeom>
        </p:spPr>
      </p:pic>
      <p:pic>
        <p:nvPicPr>
          <p:cNvPr id="84" name="図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6441" y="4855779"/>
            <a:ext cx="1768551" cy="1158767"/>
          </a:xfrm>
          <a:prstGeom prst="rect">
            <a:avLst/>
          </a:prstGeom>
        </p:spPr>
      </p:pic>
    </p:spTree>
    <p:extLst>
      <p:ext uri="{BB962C8B-B14F-4D97-AF65-F5344CB8AC3E}">
        <p14:creationId xmlns:p14="http://schemas.microsoft.com/office/powerpoint/2010/main" val="4214167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545147"/>
            <a:ext cx="11545223" cy="3459990"/>
          </a:xfrm>
        </p:spPr>
        <p:txBody>
          <a:bodyPr>
            <a:normAutofit/>
          </a:bodyPr>
          <a:lstStyle/>
          <a:p>
            <a:pPr marL="514350" indent="-514350">
              <a:buFont typeface="+mj-lt"/>
              <a:buAutoNum type="arabicPeriod"/>
            </a:pPr>
            <a:r>
              <a:rPr lang="ja-JP" altLang="en-US" sz="4000" dirty="0" smtClean="0"/>
              <a:t>作業用マシンへの </a:t>
            </a:r>
            <a:r>
              <a:rPr lang="en-US" altLang="ja-JP" sz="4000" dirty="0" smtClean="0"/>
              <a:t>Visual Studio 2019 </a:t>
            </a:r>
            <a:r>
              <a:rPr lang="ja-JP" altLang="en-US" sz="4000" dirty="0" smtClean="0"/>
              <a:t>のインストール</a:t>
            </a:r>
            <a:br>
              <a:rPr lang="ja-JP" altLang="en-US" sz="4000" dirty="0" smtClean="0"/>
            </a:br>
            <a:r>
              <a:rPr lang="ja-JP" altLang="en-US" sz="4000" dirty="0" smtClean="0"/>
              <a:t>↓</a:t>
            </a:r>
            <a:endParaRPr lang="en-US" altLang="ja-JP" sz="4000" dirty="0" smtClean="0"/>
          </a:p>
          <a:p>
            <a:pPr marL="514350" indent="-514350">
              <a:buFont typeface="+mj-lt"/>
              <a:buAutoNum type="arabicPeriod"/>
            </a:pPr>
            <a:r>
              <a:rPr kumimoji="1" lang="ja-JP" altLang="en-US" sz="4000" dirty="0" smtClean="0"/>
              <a:t>ソースコード一式のダウンロード</a:t>
            </a:r>
            <a:br>
              <a:rPr kumimoji="1" lang="ja-JP" altLang="en-US" sz="4000" dirty="0" smtClean="0"/>
            </a:br>
            <a:r>
              <a:rPr kumimoji="1" lang="ja-JP" altLang="en-US" sz="4000" dirty="0" smtClean="0"/>
              <a:t>↓</a:t>
            </a:r>
          </a:p>
          <a:p>
            <a:pPr marL="514350" indent="-514350">
              <a:buFont typeface="+mj-lt"/>
              <a:buAutoNum type="arabicPeriod"/>
            </a:pPr>
            <a:r>
              <a:rPr kumimoji="1" lang="ja-JP" altLang="en-US" sz="4000" dirty="0" smtClean="0"/>
              <a:t>ソースコードのビルド</a:t>
            </a:r>
            <a:endParaRPr kumimoji="1" lang="ja-JP" altLang="en-US" sz="4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22</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4-1. </a:t>
            </a:r>
            <a:r>
              <a:rPr kumimoji="1" lang="ja-JP" altLang="en-US" dirty="0" smtClean="0"/>
              <a:t>アプリケーション・インストーラ構築の流れ</a:t>
            </a:r>
            <a:endParaRPr kumimoji="1" lang="ja-JP" altLang="en-US" dirty="0"/>
          </a:p>
        </p:txBody>
      </p:sp>
    </p:spTree>
    <p:extLst>
      <p:ext uri="{BB962C8B-B14F-4D97-AF65-F5344CB8AC3E}">
        <p14:creationId xmlns:p14="http://schemas.microsoft.com/office/powerpoint/2010/main" val="431692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669079"/>
          </a:xfrm>
        </p:spPr>
        <p:txBody>
          <a:bodyPr>
            <a:normAutofit fontScale="85000" lnSpcReduction="20000"/>
          </a:bodyPr>
          <a:lstStyle/>
          <a:p>
            <a:r>
              <a:rPr kumimoji="1" lang="ja-JP" altLang="en-US" dirty="0" smtClean="0"/>
              <a:t>作業用マシンに、</a:t>
            </a:r>
            <a:r>
              <a:rPr kumimoji="1" lang="en-US" altLang="ja-JP" dirty="0" smtClean="0"/>
              <a:t>Microsoft </a:t>
            </a:r>
            <a:r>
              <a:rPr kumimoji="1" lang="ja-JP" altLang="en-US" dirty="0" smtClean="0"/>
              <a:t>社の </a:t>
            </a:r>
            <a:r>
              <a:rPr kumimoji="1" lang="en-US" altLang="ja-JP" dirty="0" smtClean="0"/>
              <a:t>Visual Studio 2019 </a:t>
            </a:r>
            <a:r>
              <a:rPr kumimoji="1" lang="ja-JP" altLang="en-US" dirty="0" smtClean="0"/>
              <a:t>をダウンロードしてインストールする。</a:t>
            </a:r>
            <a:r>
              <a:rPr lang="en-US" altLang="ja-JP" dirty="0"/>
              <a:t/>
            </a:r>
            <a:br>
              <a:rPr lang="en-US" altLang="ja-JP" dirty="0"/>
            </a:br>
            <a:r>
              <a:rPr lang="en-US" altLang="ja-JP" dirty="0"/>
              <a:t>https://visualstudio.microsoft.com/ja/downloads/</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23</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4-2.</a:t>
            </a:r>
            <a:r>
              <a:rPr lang="ja-JP" altLang="en-US" sz="3200" dirty="0"/>
              <a:t>作業用マシンへの </a:t>
            </a:r>
            <a:r>
              <a:rPr lang="en-US" altLang="ja-JP" sz="3200" dirty="0"/>
              <a:t>Visual Studio 2019 </a:t>
            </a:r>
            <a:r>
              <a:rPr lang="ja-JP" altLang="en-US" sz="3200" dirty="0"/>
              <a:t>のインストール</a:t>
            </a:r>
            <a:endParaRPr kumimoji="1" lang="ja-JP" altLang="en-US" sz="3200" dirty="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597" y="1805152"/>
            <a:ext cx="6182638" cy="3294993"/>
          </a:xfrm>
          <a:prstGeom prst="rect">
            <a:avLst/>
          </a:prstGeom>
          <a:ln w="12700">
            <a:solidFill>
              <a:schemeClr val="tx1"/>
            </a:solidFill>
          </a:ln>
        </p:spPr>
      </p:pic>
      <p:sp>
        <p:nvSpPr>
          <p:cNvPr id="9" name="正方形/長方形 8"/>
          <p:cNvSpPr/>
          <p:nvPr/>
        </p:nvSpPr>
        <p:spPr>
          <a:xfrm>
            <a:off x="1083389" y="3718877"/>
            <a:ext cx="5305095" cy="79006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3"/>
          <a:stretch>
            <a:fillRect/>
          </a:stretch>
        </p:blipFill>
        <p:spPr>
          <a:xfrm>
            <a:off x="10256466" y="5872041"/>
            <a:ext cx="1534477" cy="968617"/>
          </a:xfrm>
          <a:prstGeom prst="rect">
            <a:avLst/>
          </a:prstGeom>
        </p:spPr>
      </p:pic>
      <p:sp>
        <p:nvSpPr>
          <p:cNvPr id="11" name="角丸四角形吹き出し 10"/>
          <p:cNvSpPr/>
          <p:nvPr/>
        </p:nvSpPr>
        <p:spPr>
          <a:xfrm>
            <a:off x="7007772" y="1631731"/>
            <a:ext cx="4870192" cy="4121127"/>
          </a:xfrm>
          <a:prstGeom prst="wedgeRoundRectCallout">
            <a:avLst>
              <a:gd name="adj1" fmla="val 21015"/>
              <a:gd name="adj2" fmla="val 55664"/>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600" dirty="0" smtClean="0"/>
              <a:t>VS2019 </a:t>
            </a:r>
            <a:r>
              <a:rPr kumimoji="1" lang="ja-JP" altLang="en-US" sz="1600" dirty="0" smtClean="0"/>
              <a:t>には、複数のエディションがある。</a:t>
            </a:r>
            <a:endParaRPr kumimoji="1" lang="en-US" altLang="ja-JP" sz="1600" dirty="0" smtClean="0"/>
          </a:p>
          <a:p>
            <a:r>
              <a:rPr kumimoji="1" lang="en-US" altLang="ja-JP" sz="1600" dirty="0" smtClean="0"/>
              <a:t>Community </a:t>
            </a:r>
            <a:r>
              <a:rPr kumimoji="1" lang="ja-JP" altLang="en-US" sz="1600" dirty="0" smtClean="0"/>
              <a:t>はほぼフル機能が利用できる。</a:t>
            </a:r>
            <a:endParaRPr kumimoji="1" lang="en-US" altLang="ja-JP" sz="1600" dirty="0" smtClean="0"/>
          </a:p>
          <a:p>
            <a:pPr marL="285750" indent="-285750">
              <a:buFont typeface="Arial" panose="020B0604020202020204" pitchFamily="34" charset="0"/>
              <a:buChar char="•"/>
            </a:pPr>
            <a:r>
              <a:rPr kumimoji="1" lang="ja-JP" altLang="en-US" sz="1600" dirty="0" smtClean="0"/>
              <a:t>小規模企業 </a:t>
            </a:r>
            <a:r>
              <a:rPr kumimoji="1" lang="en-US" altLang="ja-JP" sz="1600" dirty="0" smtClean="0"/>
              <a:t>(</a:t>
            </a:r>
            <a:r>
              <a:rPr kumimoji="1" lang="ja-JP" altLang="en-US" sz="1600" dirty="0" smtClean="0"/>
              <a:t>年売上 </a:t>
            </a:r>
            <a:r>
              <a:rPr kumimoji="1" lang="en-US" altLang="ja-JP" sz="1600" dirty="0" smtClean="0"/>
              <a:t>100 </a:t>
            </a:r>
            <a:r>
              <a:rPr kumimoji="1" lang="ja-JP" altLang="en-US" sz="1600" dirty="0" smtClean="0"/>
              <a:t>万ドル以下</a:t>
            </a:r>
            <a:r>
              <a:rPr kumimoji="1" lang="en-US" altLang="ja-JP" sz="1600" dirty="0" smtClean="0"/>
              <a:t>) </a:t>
            </a:r>
            <a:r>
              <a:rPr kumimoji="1" lang="ja-JP" altLang="en-US" sz="1600" dirty="0" err="1" smtClean="0"/>
              <a:t>での</a:t>
            </a:r>
            <a:r>
              <a:rPr kumimoji="1" lang="ja-JP" altLang="en-US" sz="1600" dirty="0" smtClean="0"/>
              <a:t>利用 または</a:t>
            </a:r>
            <a:endParaRPr kumimoji="1" lang="en-US" altLang="ja-JP" sz="1600" dirty="0" smtClean="0"/>
          </a:p>
          <a:p>
            <a:pPr marL="285750" indent="-285750">
              <a:buFont typeface="Arial" panose="020B0604020202020204" pitchFamily="34" charset="0"/>
              <a:buChar char="•"/>
            </a:pPr>
            <a:r>
              <a:rPr kumimoji="1" lang="ja-JP" altLang="en-US" sz="1600" dirty="0" smtClean="0"/>
              <a:t>オープンソースソフトウェア開発への貢献</a:t>
            </a:r>
            <a:endParaRPr kumimoji="1" lang="en-US" altLang="ja-JP" sz="1600" dirty="0" smtClean="0"/>
          </a:p>
          <a:p>
            <a:r>
              <a:rPr kumimoji="1" lang="ja-JP" altLang="en-US" sz="1600" dirty="0" smtClean="0"/>
              <a:t>の目的であれば、</a:t>
            </a:r>
            <a:r>
              <a:rPr kumimoji="1" lang="en-US" altLang="ja-JP" sz="1600" dirty="0" smtClean="0"/>
              <a:t>Community </a:t>
            </a:r>
            <a:r>
              <a:rPr kumimoji="1" lang="ja-JP" altLang="en-US" sz="1600" dirty="0" smtClean="0"/>
              <a:t>が利用可能である。</a:t>
            </a:r>
            <a:endParaRPr kumimoji="1" lang="en-US" altLang="ja-JP" sz="1600" dirty="0" smtClean="0"/>
          </a:p>
          <a:p>
            <a:endParaRPr lang="en-US" altLang="ja-JP" sz="1600" dirty="0"/>
          </a:p>
          <a:p>
            <a:r>
              <a:rPr kumimoji="1" lang="ja-JP" altLang="en-US" sz="1600" dirty="0" smtClean="0"/>
              <a:t>シン・テレワークシステムのソースコードはオープンソースであるので、評価・テストする目的であれば、</a:t>
            </a:r>
            <a:r>
              <a:rPr kumimoji="1" lang="en-US" altLang="ja-JP" sz="1600" dirty="0" smtClean="0"/>
              <a:t>Community </a:t>
            </a:r>
            <a:r>
              <a:rPr kumimoji="1" lang="ja-JP" altLang="en-US" sz="1600" dirty="0" smtClean="0"/>
              <a:t>エディションで良いと考えられる。</a:t>
            </a:r>
            <a:endParaRPr kumimoji="1" lang="en-US" altLang="ja-JP" sz="1600" dirty="0" smtClean="0"/>
          </a:p>
          <a:p>
            <a:endParaRPr lang="en-US" altLang="ja-JP" sz="1600" dirty="0"/>
          </a:p>
          <a:p>
            <a:r>
              <a:rPr kumimoji="1" lang="ja-JP" altLang="en-US" sz="1600" dirty="0" smtClean="0"/>
              <a:t>一方、年売上 </a:t>
            </a:r>
            <a:r>
              <a:rPr kumimoji="1" lang="en-US" altLang="ja-JP" sz="1600" dirty="0" smtClean="0"/>
              <a:t>100 </a:t>
            </a:r>
            <a:r>
              <a:rPr kumimoji="1" lang="ja-JP" altLang="en-US" sz="1600" dirty="0" smtClean="0"/>
              <a:t>万ドル以上の企業で、かつ、オープンソースへの貢献を意図していない利用の場合 </a:t>
            </a:r>
            <a:r>
              <a:rPr kumimoji="1" lang="en-US" altLang="ja-JP" sz="1600" dirty="0" smtClean="0"/>
              <a:t>(</a:t>
            </a:r>
            <a:r>
              <a:rPr kumimoji="1" lang="ja-JP" altLang="en-US" sz="1600" dirty="0" smtClean="0"/>
              <a:t>単に社内システムを構築する等</a:t>
            </a:r>
            <a:r>
              <a:rPr kumimoji="1" lang="en-US" altLang="ja-JP" sz="1600" dirty="0" smtClean="0"/>
              <a:t>) </a:t>
            </a:r>
            <a:r>
              <a:rPr kumimoji="1" lang="ja-JP" altLang="en-US" sz="1600" dirty="0" smtClean="0"/>
              <a:t>は </a:t>
            </a:r>
            <a:r>
              <a:rPr kumimoji="1" lang="en-US" altLang="ja-JP" sz="1600" dirty="0" smtClean="0"/>
              <a:t>Professional </a:t>
            </a:r>
            <a:r>
              <a:rPr kumimoji="1" lang="ja-JP" altLang="en-US" sz="1600" dirty="0" smtClean="0"/>
              <a:t>エディションが必要であると考えられる。</a:t>
            </a:r>
            <a:endParaRPr kumimoji="1" lang="ja-JP" altLang="en-US" sz="1600" dirty="0"/>
          </a:p>
        </p:txBody>
      </p:sp>
      <p:sp>
        <p:nvSpPr>
          <p:cNvPr id="12" name="テキスト ボックス 11"/>
          <p:cNvSpPr txBox="1"/>
          <p:nvPr/>
        </p:nvSpPr>
        <p:spPr>
          <a:xfrm>
            <a:off x="890752" y="5232121"/>
            <a:ext cx="6345621"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600" dirty="0" smtClean="0"/>
              <a:t>個人または小規模企業での利用</a:t>
            </a:r>
          </a:p>
          <a:p>
            <a:pPr marL="285750" indent="-285750">
              <a:buFont typeface="Arial" panose="020B0604020202020204" pitchFamily="34" charset="0"/>
              <a:buChar char="•"/>
            </a:pPr>
            <a:r>
              <a:rPr kumimoji="1" lang="ja-JP" altLang="en-US" sz="1600" dirty="0" smtClean="0"/>
              <a:t>大企業であっても、オープンソースへの貢献を目的としてシン・テレワークシステムをビルドし検証する場合</a:t>
            </a:r>
            <a:endParaRPr kumimoji="1" lang="en-US" altLang="ja-JP" sz="1600" dirty="0" smtClean="0"/>
          </a:p>
          <a:p>
            <a:r>
              <a:rPr kumimoji="1" lang="ja-JP" altLang="en-US" sz="1600" dirty="0" smtClean="0"/>
              <a:t>は </a:t>
            </a:r>
            <a:r>
              <a:rPr kumimoji="1" lang="en-US" altLang="ja-JP" sz="1600" dirty="0" smtClean="0"/>
              <a:t>Community </a:t>
            </a:r>
            <a:r>
              <a:rPr kumimoji="1" lang="ja-JP" altLang="en-US" sz="1600" dirty="0" smtClean="0"/>
              <a:t>エディションをダウンロードすればよい。</a:t>
            </a:r>
            <a:endParaRPr kumimoji="1" lang="en-US" altLang="ja-JP" sz="1600" dirty="0" smtClean="0"/>
          </a:p>
          <a:p>
            <a:r>
              <a:rPr kumimoji="1" lang="ja-JP" altLang="en-US" sz="1600" dirty="0" smtClean="0"/>
              <a:t>上記に該当せず、商用目的のみで利用する場合は、</a:t>
            </a:r>
            <a:r>
              <a:rPr kumimoji="1" lang="en-US" altLang="ja-JP" sz="1600" dirty="0" smtClean="0"/>
              <a:t>Professional </a:t>
            </a:r>
            <a:r>
              <a:rPr kumimoji="1" lang="ja-JP" altLang="en-US" sz="1600" dirty="0" smtClean="0"/>
              <a:t>エディションの体験版をダウンロードし、体験期間終了後に購入すること。</a:t>
            </a:r>
          </a:p>
        </p:txBody>
      </p:sp>
    </p:spTree>
    <p:extLst>
      <p:ext uri="{BB962C8B-B14F-4D97-AF65-F5344CB8AC3E}">
        <p14:creationId xmlns:p14="http://schemas.microsoft.com/office/powerpoint/2010/main" val="2483736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51338" y="5557345"/>
            <a:ext cx="11026626" cy="1164130"/>
          </a:xfrm>
        </p:spPr>
        <p:txBody>
          <a:bodyPr>
            <a:normAutofit fontScale="92500" lnSpcReduction="20000"/>
          </a:bodyPr>
          <a:lstStyle/>
          <a:p>
            <a:r>
              <a:rPr kumimoji="1" lang="en-US" altLang="ja-JP" dirty="0" smtClean="0"/>
              <a:t>Visual Studio 2019 </a:t>
            </a:r>
            <a:r>
              <a:rPr kumimoji="1" lang="ja-JP" altLang="en-US" dirty="0" smtClean="0"/>
              <a:t>のインストーラでは、最初に、「</a:t>
            </a:r>
            <a:r>
              <a:rPr kumimoji="1" lang="en-US" altLang="ja-JP" dirty="0" smtClean="0"/>
              <a:t>.NET </a:t>
            </a:r>
            <a:r>
              <a:rPr kumimoji="1" lang="ja-JP" altLang="en-US" dirty="0" smtClean="0"/>
              <a:t>デスクトップ開発」と「</a:t>
            </a:r>
            <a:r>
              <a:rPr kumimoji="1" lang="en-US" altLang="ja-JP" dirty="0" smtClean="0"/>
              <a:t>C++ </a:t>
            </a:r>
            <a:r>
              <a:rPr kumimoji="1" lang="ja-JP" altLang="en-US" dirty="0" smtClean="0"/>
              <a:t>によるデスクトップ開発」の </a:t>
            </a:r>
            <a:r>
              <a:rPr kumimoji="1" lang="en-US" altLang="ja-JP" dirty="0" smtClean="0"/>
              <a:t>2 </a:t>
            </a:r>
            <a:r>
              <a:rPr kumimoji="1" lang="ja-JP" altLang="en-US" dirty="0" err="1" smtClean="0"/>
              <a:t>つを</a:t>
            </a:r>
            <a:r>
              <a:rPr kumimoji="1" lang="ja-JP" altLang="en-US" dirty="0" smtClean="0"/>
              <a:t>チェックする。</a:t>
            </a:r>
            <a:endParaRPr kumimoji="1" lang="en-US" altLang="ja-JP" dirty="0" smtClean="0"/>
          </a:p>
          <a:p>
            <a:r>
              <a:rPr kumimoji="1" lang="ja-JP" altLang="en-US" b="1" dirty="0" smtClean="0">
                <a:solidFill>
                  <a:srgbClr val="C00000"/>
                </a:solidFill>
              </a:rPr>
              <a:t>次に、「個別のコンポーネント」画面に移動する。</a:t>
            </a:r>
            <a:endParaRPr kumimoji="1" lang="ja-JP" altLang="en-US" b="1" dirty="0">
              <a:solidFill>
                <a:srgbClr val="C00000"/>
              </a:solidFill>
            </a:endParaRPr>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24</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68" y="176304"/>
            <a:ext cx="9480331" cy="5291347"/>
          </a:xfrm>
          <a:prstGeom prst="rect">
            <a:avLst/>
          </a:prstGeom>
        </p:spPr>
      </p:pic>
      <p:sp>
        <p:nvSpPr>
          <p:cNvPr id="6" name="正方形/長方形 5"/>
          <p:cNvSpPr/>
          <p:nvPr/>
        </p:nvSpPr>
        <p:spPr>
          <a:xfrm>
            <a:off x="618306" y="2828126"/>
            <a:ext cx="6145101" cy="892536"/>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47552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922222" y="4249982"/>
            <a:ext cx="10947798" cy="2174465"/>
          </a:xfrm>
        </p:spPr>
        <p:txBody>
          <a:bodyPr>
            <a:normAutofit fontScale="85000" lnSpcReduction="20000"/>
          </a:bodyPr>
          <a:lstStyle/>
          <a:p>
            <a:r>
              <a:rPr kumimoji="1" lang="ja-JP" altLang="en-US" dirty="0" smtClean="0"/>
              <a:t>「個別のコンポーネント」として、上図のとおり、</a:t>
            </a:r>
            <a:endParaRPr kumimoji="1" lang="en-US" altLang="ja-JP" dirty="0" smtClean="0"/>
          </a:p>
          <a:p>
            <a:pPr lvl="1"/>
            <a:r>
              <a:rPr lang="en-US" altLang="ja-JP" dirty="0" err="1" smtClean="0"/>
              <a:t>Git</a:t>
            </a:r>
            <a:r>
              <a:rPr lang="en-US" altLang="ja-JP" dirty="0" smtClean="0"/>
              <a:t> for Windows</a:t>
            </a:r>
          </a:p>
          <a:p>
            <a:pPr lvl="1"/>
            <a:r>
              <a:rPr kumimoji="1" lang="en-US" altLang="ja-JP" dirty="0" smtClean="0"/>
              <a:t>VS 2017 (v141) </a:t>
            </a:r>
            <a:r>
              <a:rPr kumimoji="1" lang="ja-JP" altLang="en-US" dirty="0" smtClean="0"/>
              <a:t>ツールの </a:t>
            </a:r>
            <a:r>
              <a:rPr kumimoji="1" lang="en-US" altLang="ja-JP" dirty="0" smtClean="0"/>
              <a:t>C++ Windows XP </a:t>
            </a:r>
            <a:r>
              <a:rPr kumimoji="1" lang="ja-JP" altLang="en-US" dirty="0" smtClean="0"/>
              <a:t>サポート </a:t>
            </a:r>
            <a:r>
              <a:rPr kumimoji="1" lang="en-US" altLang="ja-JP" dirty="0" smtClean="0"/>
              <a:t>(</a:t>
            </a:r>
            <a:r>
              <a:rPr kumimoji="1" lang="ja-JP" altLang="en-US" dirty="0" smtClean="0"/>
              <a:t>非推奨</a:t>
            </a:r>
            <a:r>
              <a:rPr kumimoji="1" lang="en-US" altLang="ja-JP" dirty="0" smtClean="0"/>
              <a:t>)</a:t>
            </a:r>
          </a:p>
          <a:p>
            <a:pPr lvl="1"/>
            <a:r>
              <a:rPr lang="en-US" altLang="ja-JP" dirty="0" smtClean="0"/>
              <a:t>Windows Universal CRT SDK</a:t>
            </a:r>
          </a:p>
          <a:p>
            <a:pPr marL="457200" lvl="1" indent="0">
              <a:buNone/>
            </a:pPr>
            <a:r>
              <a:rPr kumimoji="1" lang="ja-JP" altLang="en-US" dirty="0" smtClean="0"/>
              <a:t>の </a:t>
            </a:r>
            <a:r>
              <a:rPr kumimoji="1" lang="en-US" altLang="ja-JP" dirty="0" smtClean="0"/>
              <a:t>3 </a:t>
            </a:r>
            <a:r>
              <a:rPr kumimoji="1" lang="ja-JP" altLang="en-US" dirty="0" err="1" smtClean="0"/>
              <a:t>つを</a:t>
            </a:r>
            <a:r>
              <a:rPr kumimoji="1" lang="ja-JP" altLang="en-US" dirty="0" smtClean="0"/>
              <a:t>忘れずに手動でチェックし、インストールを開始する。</a:t>
            </a:r>
            <a:endParaRPr kumimoji="1" lang="en-US" altLang="ja-JP" dirty="0" smtClean="0"/>
          </a:p>
          <a:p>
            <a:r>
              <a:rPr lang="en-US" altLang="ja-JP" dirty="0" smtClean="0"/>
              <a:t>Visual Studio 2019 </a:t>
            </a:r>
            <a:r>
              <a:rPr lang="ja-JP" altLang="en-US" dirty="0" smtClean="0"/>
              <a:t>のインストールが完了したら、</a:t>
            </a:r>
            <a:r>
              <a:rPr lang="en-US" altLang="ja-JP" dirty="0" smtClean="0"/>
              <a:t>VS2019 </a:t>
            </a:r>
            <a:r>
              <a:rPr lang="ja-JP" altLang="en-US" dirty="0" smtClean="0"/>
              <a:t>が自動で起動することがあるが、一度終了する。</a:t>
            </a:r>
            <a:endParaRPr lang="en-US" altLang="ja-JP" dirty="0" smtClean="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25</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65" y="1"/>
            <a:ext cx="7104008" cy="3965028"/>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5729" y="674506"/>
            <a:ext cx="6298324" cy="3515344"/>
          </a:xfrm>
          <a:prstGeom prst="rect">
            <a:avLst/>
          </a:prstGeom>
        </p:spPr>
      </p:pic>
      <p:sp>
        <p:nvSpPr>
          <p:cNvPr id="7" name="正方形/長方形 6"/>
          <p:cNvSpPr/>
          <p:nvPr/>
        </p:nvSpPr>
        <p:spPr>
          <a:xfrm>
            <a:off x="332741" y="1606299"/>
            <a:ext cx="1178962" cy="26979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3992128" y="2489167"/>
            <a:ext cx="2038182" cy="35650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22182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26</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4-3. </a:t>
            </a:r>
            <a:r>
              <a:rPr kumimoji="1" lang="ja-JP" altLang="en-US" sz="3600" dirty="0" smtClean="0"/>
              <a:t>シン・テレワークシステムのソースコードのダウンロード</a:t>
            </a:r>
            <a:endParaRPr kumimoji="1" lang="ja-JP" altLang="en-US" sz="3600" dirty="0"/>
          </a:p>
        </p:txBody>
      </p:sp>
      <p:pic>
        <p:nvPicPr>
          <p:cNvPr id="6" name="図 5"/>
          <p:cNvPicPr>
            <a:picLocks noChangeAspect="1"/>
          </p:cNvPicPr>
          <p:nvPr/>
        </p:nvPicPr>
        <p:blipFill>
          <a:blip r:embed="rId2"/>
          <a:stretch>
            <a:fillRect/>
          </a:stretch>
        </p:blipFill>
        <p:spPr>
          <a:xfrm>
            <a:off x="446525" y="1813198"/>
            <a:ext cx="2486025" cy="1323975"/>
          </a:xfrm>
          <a:prstGeom prst="rect">
            <a:avLst/>
          </a:prstGeom>
        </p:spPr>
      </p:pic>
      <p:sp>
        <p:nvSpPr>
          <p:cNvPr id="7" name="テキスト ボックス 6"/>
          <p:cNvSpPr txBox="1"/>
          <p:nvPr/>
        </p:nvSpPr>
        <p:spPr>
          <a:xfrm>
            <a:off x="277562" y="1053501"/>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デスクトップ等、適当な場所に、構築作業用の新しいフォルダを作成する。たとえば、デスクトップに </a:t>
            </a:r>
            <a:r>
              <a:rPr kumimoji="1" lang="en-US" altLang="ja-JP" dirty="0" smtClean="0"/>
              <a:t>“Thin” </a:t>
            </a:r>
            <a:r>
              <a:rPr kumimoji="1" lang="ja-JP" altLang="en-US" dirty="0" smtClean="0"/>
              <a:t>というフォルダを作成する。</a:t>
            </a:r>
            <a:endParaRPr lang="ja-JP" altLang="en-US" dirty="0" smtClean="0"/>
          </a:p>
        </p:txBody>
      </p:sp>
      <p:pic>
        <p:nvPicPr>
          <p:cNvPr id="10" name="図 9"/>
          <p:cNvPicPr>
            <a:picLocks noChangeAspect="1"/>
          </p:cNvPicPr>
          <p:nvPr/>
        </p:nvPicPr>
        <p:blipFill>
          <a:blip r:embed="rId3"/>
          <a:stretch>
            <a:fillRect/>
          </a:stretch>
        </p:blipFill>
        <p:spPr>
          <a:xfrm>
            <a:off x="3161400" y="1813199"/>
            <a:ext cx="5036669" cy="2136064"/>
          </a:xfrm>
          <a:prstGeom prst="rect">
            <a:avLst/>
          </a:prstGeom>
        </p:spPr>
      </p:pic>
      <p:pic>
        <p:nvPicPr>
          <p:cNvPr id="9" name="図 8"/>
          <p:cNvPicPr>
            <a:picLocks noChangeAspect="1"/>
          </p:cNvPicPr>
          <p:nvPr/>
        </p:nvPicPr>
        <p:blipFill>
          <a:blip r:embed="rId4"/>
          <a:stretch>
            <a:fillRect/>
          </a:stretch>
        </p:blipFill>
        <p:spPr>
          <a:xfrm>
            <a:off x="6970410" y="2288093"/>
            <a:ext cx="4585714" cy="2398249"/>
          </a:xfrm>
          <a:prstGeom prst="rect">
            <a:avLst/>
          </a:prstGeom>
        </p:spPr>
      </p:pic>
      <p:sp>
        <p:nvSpPr>
          <p:cNvPr id="11" name="右矢印 10"/>
          <p:cNvSpPr/>
          <p:nvPr/>
        </p:nvSpPr>
        <p:spPr>
          <a:xfrm>
            <a:off x="2144110" y="3200400"/>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5999768" y="4094093"/>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332741" y="4807181"/>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2. </a:t>
            </a:r>
            <a:r>
              <a:rPr kumimoji="1" lang="ja-JP" altLang="en-US" dirty="0" smtClean="0"/>
              <a:t>コマンドプロンプト </a:t>
            </a:r>
            <a:r>
              <a:rPr kumimoji="1" lang="en-US" altLang="ja-JP" dirty="0" smtClean="0"/>
              <a:t>(Windows + R </a:t>
            </a:r>
            <a:r>
              <a:rPr kumimoji="1" lang="ja-JP" altLang="en-US" dirty="0" smtClean="0"/>
              <a:t>→ </a:t>
            </a:r>
            <a:r>
              <a:rPr kumimoji="1" lang="en-US" altLang="ja-JP" dirty="0" smtClean="0"/>
              <a:t>“</a:t>
            </a:r>
            <a:r>
              <a:rPr kumimoji="1" lang="en-US" altLang="ja-JP" dirty="0" err="1" smtClean="0"/>
              <a:t>cmd</a:t>
            </a:r>
            <a:r>
              <a:rPr kumimoji="1" lang="en-US" altLang="ja-JP" dirty="0" smtClean="0"/>
              <a:t>” </a:t>
            </a:r>
            <a:r>
              <a:rPr kumimoji="1" lang="ja-JP" altLang="en-US" dirty="0" smtClean="0"/>
              <a:t>を実行</a:t>
            </a:r>
            <a:r>
              <a:rPr kumimoji="1" lang="en-US" altLang="ja-JP" dirty="0" smtClean="0"/>
              <a:t>) </a:t>
            </a:r>
            <a:r>
              <a:rPr kumimoji="1" lang="ja-JP" altLang="en-US" dirty="0" smtClean="0"/>
              <a:t>を起動し、</a:t>
            </a:r>
            <a:r>
              <a:rPr kumimoji="1" lang="en-US" altLang="ja-JP" dirty="0" smtClean="0"/>
              <a:t>1 </a:t>
            </a:r>
            <a:r>
              <a:rPr kumimoji="1" lang="ja-JP" altLang="en-US" dirty="0" smtClean="0"/>
              <a:t>で作成したフォルダに </a:t>
            </a:r>
            <a:r>
              <a:rPr kumimoji="1" lang="en-US" altLang="ja-JP" dirty="0" smtClean="0"/>
              <a:t>CD (</a:t>
            </a:r>
            <a:r>
              <a:rPr kumimoji="1" lang="ja-JP" altLang="en-US" dirty="0" smtClean="0"/>
              <a:t>カレントディレクトリの移動</a:t>
            </a:r>
            <a:r>
              <a:rPr kumimoji="1" lang="en-US" altLang="ja-JP" dirty="0" smtClean="0"/>
              <a:t>) </a:t>
            </a:r>
            <a:r>
              <a:rPr kumimoji="1" lang="ja-JP" altLang="en-US" dirty="0" smtClean="0"/>
              <a:t>する。</a:t>
            </a:r>
            <a:endParaRPr lang="ja-JP" altLang="en-US" dirty="0" smtClean="0"/>
          </a:p>
        </p:txBody>
      </p:sp>
      <p:sp>
        <p:nvSpPr>
          <p:cNvPr id="15" name="テキスト ボックス 14"/>
          <p:cNvSpPr txBox="1"/>
          <p:nvPr/>
        </p:nvSpPr>
        <p:spPr>
          <a:xfrm>
            <a:off x="423373" y="5243557"/>
            <a:ext cx="11353780" cy="369332"/>
          </a:xfrm>
          <a:prstGeom prst="rect">
            <a:avLst/>
          </a:prstGeom>
          <a:solidFill>
            <a:schemeClr val="tx1"/>
          </a:solidFill>
        </p:spPr>
        <p:txBody>
          <a:bodyPr wrap="square" rtlCol="0">
            <a:spAutoFit/>
          </a:bodyPr>
          <a:lstStyle/>
          <a:p>
            <a:r>
              <a:rPr kumimoji="1" lang="ja-JP" altLang="en-US" dirty="0" smtClean="0">
                <a:solidFill>
                  <a:schemeClr val="bg1"/>
                </a:solidFill>
                <a:latin typeface="Consolas" panose="020B0609020204030204" pitchFamily="49" charset="0"/>
              </a:rPr>
              <a:t>例</a:t>
            </a:r>
            <a:r>
              <a:rPr kumimoji="1" lang="en-US" altLang="ja-JP" dirty="0" smtClean="0">
                <a:solidFill>
                  <a:schemeClr val="bg1"/>
                </a:solidFill>
                <a:latin typeface="Consolas" panose="020B0609020204030204" pitchFamily="49" charset="0"/>
              </a:rPr>
              <a:t>: cd C:\Users\&lt;</a:t>
            </a:r>
            <a:r>
              <a:rPr kumimoji="1" lang="ja-JP" altLang="en-US" dirty="0" smtClean="0">
                <a:solidFill>
                  <a:schemeClr val="bg1"/>
                </a:solidFill>
                <a:latin typeface="Consolas" panose="020B0609020204030204" pitchFamily="49" charset="0"/>
              </a:rPr>
              <a:t>ユーザー名</a:t>
            </a:r>
            <a:r>
              <a:rPr kumimoji="1" lang="en-US" altLang="ja-JP" dirty="0" smtClean="0">
                <a:solidFill>
                  <a:schemeClr val="bg1"/>
                </a:solidFill>
                <a:latin typeface="Consolas" panose="020B0609020204030204" pitchFamily="49" charset="0"/>
              </a:rPr>
              <a:t>&gt;\Desktop\Thin</a:t>
            </a:r>
            <a:endParaRPr kumimoji="1" lang="ja-JP" altLang="en-US" dirty="0">
              <a:solidFill>
                <a:schemeClr val="bg1"/>
              </a:solidFill>
              <a:latin typeface="Consolas" panose="020B0609020204030204" pitchFamily="49" charset="0"/>
            </a:endParaRPr>
          </a:p>
        </p:txBody>
      </p:sp>
      <p:sp>
        <p:nvSpPr>
          <p:cNvPr id="16" name="テキスト ボックス 15"/>
          <p:cNvSpPr txBox="1"/>
          <p:nvPr/>
        </p:nvSpPr>
        <p:spPr>
          <a:xfrm>
            <a:off x="332741" y="5735308"/>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kumimoji="1" lang="en-US" altLang="ja-JP" dirty="0" err="1" smtClean="0"/>
              <a:t>Git</a:t>
            </a:r>
            <a:r>
              <a:rPr kumimoji="1" lang="en-US" altLang="ja-JP" dirty="0" smtClean="0"/>
              <a:t> </a:t>
            </a:r>
            <a:r>
              <a:rPr kumimoji="1" lang="ja-JP" altLang="en-US" dirty="0" smtClean="0"/>
              <a:t>を用いてソースコード一式をダウンロードする。 </a:t>
            </a:r>
            <a:r>
              <a:rPr kumimoji="1" lang="en-US" altLang="ja-JP" dirty="0" smtClean="0"/>
              <a:t>(</a:t>
            </a:r>
            <a:r>
              <a:rPr kumimoji="1" lang="ja-JP" altLang="en-US" dirty="0" smtClean="0"/>
              <a:t>下記の入力例の改行はなくし、</a:t>
            </a:r>
            <a:r>
              <a:rPr kumimoji="1" lang="en-US" altLang="ja-JP" dirty="0" smtClean="0"/>
              <a:t>1 </a:t>
            </a:r>
            <a:r>
              <a:rPr kumimoji="1" lang="ja-JP" altLang="en-US" dirty="0" smtClean="0"/>
              <a:t>行で入力すること。</a:t>
            </a:r>
            <a:r>
              <a:rPr kumimoji="1" lang="en-US" altLang="ja-JP" dirty="0" smtClean="0"/>
              <a:t>)</a:t>
            </a:r>
            <a:endParaRPr lang="ja-JP" altLang="en-US" dirty="0" smtClean="0"/>
          </a:p>
        </p:txBody>
      </p:sp>
      <p:sp>
        <p:nvSpPr>
          <p:cNvPr id="17" name="テキスト ボックス 16"/>
          <p:cNvSpPr txBox="1"/>
          <p:nvPr/>
        </p:nvSpPr>
        <p:spPr>
          <a:xfrm>
            <a:off x="446525" y="6133647"/>
            <a:ext cx="11353780" cy="646331"/>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git</a:t>
            </a:r>
            <a:r>
              <a:rPr lang="en-US" altLang="ja-JP" dirty="0">
                <a:solidFill>
                  <a:schemeClr val="bg1"/>
                </a:solidFill>
                <a:latin typeface="Consolas" panose="020B0609020204030204" pitchFamily="49" charset="0"/>
              </a:rPr>
              <a:t> clone https</a:t>
            </a:r>
            <a:r>
              <a:rPr lang="en-US" altLang="ja-JP" dirty="0" smtClean="0">
                <a:solidFill>
                  <a:schemeClr val="bg1"/>
                </a:solidFill>
                <a:latin typeface="Consolas" panose="020B0609020204030204" pitchFamily="49" charset="0"/>
              </a:rPr>
              <a:t>://github.com/IPA-CyberLab/IPA-DN-ThinApps-Private.git </a:t>
            </a:r>
            <a:r>
              <a:rPr lang="en-US" altLang="ja-JP" dirty="0">
                <a:solidFill>
                  <a:schemeClr val="bg1"/>
                </a:solidFill>
                <a:latin typeface="Consolas" panose="020B0609020204030204" pitchFamily="49" charset="0"/>
              </a:rPr>
              <a:t>--recursive -b </a:t>
            </a:r>
            <a:r>
              <a:rPr lang="en-US" altLang="ja-JP" dirty="0" smtClean="0">
                <a:solidFill>
                  <a:schemeClr val="bg1"/>
                </a:solidFill>
                <a:latin typeface="Consolas" panose="020B0609020204030204" pitchFamily="49" charset="0"/>
              </a:rPr>
              <a:t>beta8preview2</a:t>
            </a:r>
            <a:endParaRPr kumimoji="1" lang="ja-JP"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319352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058779" y="4572082"/>
            <a:ext cx="10933328" cy="2285917"/>
          </a:xfrm>
        </p:spPr>
        <p:txBody>
          <a:bodyPr>
            <a:normAutofit fontScale="92500" lnSpcReduction="10000"/>
          </a:bodyPr>
          <a:lstStyle/>
          <a:p>
            <a:pPr marL="457200" indent="-457200">
              <a:buFont typeface="+mj-lt"/>
              <a:buAutoNum type="arabicPeriod"/>
            </a:pPr>
            <a:r>
              <a:rPr kumimoji="1" lang="ja-JP" altLang="en-US" sz="2000" dirty="0" smtClean="0"/>
              <a:t>上図のように、ソースコード集の </a:t>
            </a:r>
            <a:r>
              <a:rPr kumimoji="1" lang="en-US" altLang="ja-JP" sz="2000" dirty="0" smtClean="0"/>
              <a:t>“</a:t>
            </a:r>
            <a:r>
              <a:rPr kumimoji="1" lang="en-US" altLang="ja-JP" sz="2000" dirty="0" err="1" smtClean="0"/>
              <a:t>src</a:t>
            </a:r>
            <a:r>
              <a:rPr kumimoji="1" lang="en-US" altLang="ja-JP" sz="2000" dirty="0" smtClean="0"/>
              <a:t>\bin\EntryPoint</a:t>
            </a:r>
            <a:r>
              <a:rPr lang="en-US" altLang="ja-JP" sz="2000" dirty="0" smtClean="0"/>
              <a:t>.dat” </a:t>
            </a:r>
            <a:r>
              <a:rPr lang="ja-JP" altLang="en-US" sz="2000" dirty="0" smtClean="0"/>
              <a:t>をメモ帳等のテキストエディタで開くと、下の方に </a:t>
            </a:r>
            <a:r>
              <a:rPr lang="en-US" altLang="ja-JP" sz="2000" dirty="0" smtClean="0"/>
              <a:t>https:// </a:t>
            </a:r>
            <a:r>
              <a:rPr lang="ja-JP" altLang="en-US" sz="2000" dirty="0" smtClean="0"/>
              <a:t>で始まる </a:t>
            </a:r>
            <a:r>
              <a:rPr lang="en-US" altLang="ja-JP" sz="2000" dirty="0" smtClean="0"/>
              <a:t>URL </a:t>
            </a:r>
            <a:r>
              <a:rPr lang="ja-JP" altLang="en-US" sz="2000" dirty="0" smtClean="0"/>
              <a:t>がある。</a:t>
            </a:r>
            <a:r>
              <a:rPr kumimoji="1" lang="ja-JP" altLang="en-US" sz="2000" dirty="0" smtClean="0"/>
              <a:t>これを、「</a:t>
            </a:r>
            <a:r>
              <a:rPr lang="en-US" altLang="ja-JP" sz="2000" dirty="0"/>
              <a:t>3-5. </a:t>
            </a:r>
            <a:r>
              <a:rPr lang="ja-JP" altLang="en-US" sz="2000" dirty="0"/>
              <a:t>中継ゲートウェイシステム起動後の稼働</a:t>
            </a:r>
            <a:r>
              <a:rPr lang="ja-JP" altLang="en-US" sz="2000" dirty="0" smtClean="0"/>
              <a:t>チェック」の </a:t>
            </a:r>
            <a:r>
              <a:rPr lang="en-US" altLang="ja-JP" sz="2000" dirty="0" smtClean="0"/>
              <a:t>URL </a:t>
            </a:r>
            <a:r>
              <a:rPr lang="ja-JP" altLang="en-US" sz="2000" dirty="0" smtClean="0"/>
              <a:t>と同じ文字列に置き換える。</a:t>
            </a:r>
            <a:endParaRPr lang="en-US" altLang="ja-JP" sz="2000" dirty="0" smtClean="0"/>
          </a:p>
          <a:p>
            <a:pPr marL="457200" indent="-457200">
              <a:buFont typeface="+mj-lt"/>
              <a:buAutoNum type="arabicPeriod"/>
            </a:pPr>
            <a:r>
              <a:rPr lang="en-US" altLang="ja-JP" sz="2000" dirty="0" smtClean="0"/>
              <a:t>“SYSTEM:” </a:t>
            </a:r>
            <a:r>
              <a:rPr lang="ja-JP" altLang="en-US" sz="2000" dirty="0" smtClean="0"/>
              <a:t>で始まる行がある。ここに、サンプルとして </a:t>
            </a:r>
            <a:r>
              <a:rPr lang="en-US" altLang="ja-JP" sz="2000" dirty="0" smtClean="0"/>
              <a:t>“</a:t>
            </a:r>
            <a:r>
              <a:rPr lang="en-US" altLang="ja-JP" sz="2000" dirty="0" err="1" smtClean="0"/>
              <a:t>MiKaKa</a:t>
            </a:r>
            <a:r>
              <a:rPr lang="en-US" altLang="ja-JP" sz="2000" dirty="0" smtClean="0"/>
              <a:t> Corporation Private Gateway 001” </a:t>
            </a:r>
            <a:r>
              <a:rPr lang="ja-JP" altLang="en-US" sz="2000" dirty="0" smtClean="0"/>
              <a:t>という文字列が書かれている。これを、自組織のシステムを意味する適当な文字列 </a:t>
            </a:r>
            <a:r>
              <a:rPr lang="en-US" altLang="ja-JP" sz="2000" dirty="0" smtClean="0"/>
              <a:t>(</a:t>
            </a:r>
            <a:r>
              <a:rPr lang="ja-JP" altLang="en-US" sz="2000" dirty="0" smtClean="0"/>
              <a:t>英数字のみ</a:t>
            </a:r>
            <a:r>
              <a:rPr lang="en-US" altLang="ja-JP" sz="2000" dirty="0" smtClean="0"/>
              <a:t>) </a:t>
            </a:r>
            <a:r>
              <a:rPr lang="ja-JP" altLang="en-US" sz="2000" dirty="0" smtClean="0"/>
              <a:t>に置換する。</a:t>
            </a:r>
            <a:r>
              <a:rPr lang="en-US" altLang="ja-JP" sz="2000" dirty="0" smtClean="0"/>
              <a:t/>
            </a:r>
            <a:br>
              <a:rPr lang="en-US" altLang="ja-JP" sz="2000" dirty="0" smtClean="0"/>
            </a:br>
            <a:r>
              <a:rPr lang="en-US" altLang="ja-JP" sz="2000" dirty="0" smtClean="0"/>
              <a:t>(</a:t>
            </a:r>
            <a:r>
              <a:rPr lang="ja-JP" altLang="en-US" sz="2000" dirty="0" smtClean="0"/>
              <a:t>置換しなくても動作するが、アプリケーションの起動画面に表示されるので、できれば置換したほうがよい。</a:t>
            </a:r>
            <a:r>
              <a:rPr lang="en-US" altLang="ja-JP" sz="2000" dirty="0" smtClean="0"/>
              <a:t>)</a:t>
            </a:r>
            <a:br>
              <a:rPr lang="en-US" altLang="ja-JP" sz="2000" dirty="0" smtClean="0"/>
            </a:br>
            <a:r>
              <a:rPr lang="en-US" altLang="ja-JP" sz="2000" dirty="0" smtClean="0"/>
              <a:t>※ “SYSTEM:”</a:t>
            </a:r>
            <a:r>
              <a:rPr lang="ja-JP" altLang="en-US" sz="2000" dirty="0" smtClean="0"/>
              <a:t> の文字は削除しないこと。</a:t>
            </a:r>
            <a:endParaRPr lang="en-US" altLang="ja-JP" sz="2000" dirty="0"/>
          </a:p>
          <a:p>
            <a:pPr marL="457200" indent="-457200">
              <a:buFont typeface="+mj-lt"/>
              <a:buAutoNum type="arabicPeriod"/>
            </a:pPr>
            <a:r>
              <a:rPr lang="en-US" altLang="ja-JP" sz="2000" dirty="0" smtClean="0"/>
              <a:t>EntryPoint.dat </a:t>
            </a:r>
            <a:r>
              <a:rPr lang="ja-JP" altLang="en-US" sz="2000" dirty="0" smtClean="0"/>
              <a:t>ファイルを保存して、テキストエディタを閉じる。</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4-4. </a:t>
            </a:r>
            <a:r>
              <a:rPr kumimoji="1" lang="ja-JP" altLang="en-US" dirty="0" smtClean="0"/>
              <a:t>中継ゲートウェイの </a:t>
            </a:r>
            <a:r>
              <a:rPr kumimoji="1" lang="en-US" altLang="ja-JP" dirty="0" smtClean="0"/>
              <a:t>IP </a:t>
            </a:r>
            <a:r>
              <a:rPr kumimoji="1" lang="ja-JP" altLang="en-US" dirty="0" smtClean="0"/>
              <a:t>アドレス等の指定</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822" y="1135312"/>
            <a:ext cx="3466185" cy="2246391"/>
          </a:xfrm>
          <a:prstGeom prst="rect">
            <a:avLst/>
          </a:prstGeom>
          <a:ln>
            <a:solidFill>
              <a:schemeClr val="tx1"/>
            </a:solidFill>
          </a:ln>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1704" y="1431231"/>
            <a:ext cx="4280338" cy="2406515"/>
          </a:xfrm>
          <a:prstGeom prst="rect">
            <a:avLst/>
          </a:prstGeom>
        </p:spPr>
      </p:pic>
      <p:sp>
        <p:nvSpPr>
          <p:cNvPr id="8" name="正方形/長方形 7"/>
          <p:cNvSpPr/>
          <p:nvPr/>
        </p:nvSpPr>
        <p:spPr>
          <a:xfrm>
            <a:off x="902087" y="1606299"/>
            <a:ext cx="2038182" cy="1436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4204963" y="2079637"/>
            <a:ext cx="753292" cy="15906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756755" y="2956034"/>
            <a:ext cx="1462741" cy="18130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32741" y="3515710"/>
            <a:ext cx="2788831" cy="369332"/>
          </a:xfrm>
          <a:prstGeom prst="rect">
            <a:avLst/>
          </a:prstGeom>
          <a:noFill/>
        </p:spPr>
        <p:txBody>
          <a:bodyPr wrap="square" rtlCol="0">
            <a:spAutoFit/>
          </a:bodyPr>
          <a:lstStyle/>
          <a:p>
            <a:r>
              <a:rPr lang="en-US" altLang="ja-JP" dirty="0" err="1" smtClean="0"/>
              <a:t>src</a:t>
            </a:r>
            <a:r>
              <a:rPr lang="en-US" altLang="ja-JP" dirty="0" smtClean="0"/>
              <a:t>\bin </a:t>
            </a:r>
            <a:r>
              <a:rPr lang="ja-JP" altLang="en-US" dirty="0" smtClean="0"/>
              <a:t>ディレクトリを開く。</a:t>
            </a:r>
            <a:endParaRPr kumimoji="1" lang="ja-JP" altLang="en-US" dirty="0"/>
          </a:p>
        </p:txBody>
      </p:sp>
      <p:sp>
        <p:nvSpPr>
          <p:cNvPr id="14" name="テキスト ボックス 13"/>
          <p:cNvSpPr txBox="1"/>
          <p:nvPr/>
        </p:nvSpPr>
        <p:spPr>
          <a:xfrm>
            <a:off x="3485845" y="3917730"/>
            <a:ext cx="2788831" cy="646331"/>
          </a:xfrm>
          <a:prstGeom prst="rect">
            <a:avLst/>
          </a:prstGeom>
          <a:noFill/>
        </p:spPr>
        <p:txBody>
          <a:bodyPr wrap="square" rtlCol="0">
            <a:spAutoFit/>
          </a:bodyPr>
          <a:lstStyle/>
          <a:p>
            <a:r>
              <a:rPr lang="en-US" altLang="ja-JP" dirty="0" smtClean="0"/>
              <a:t>EntryPoint.dat </a:t>
            </a:r>
            <a:r>
              <a:rPr lang="ja-JP" altLang="en-US" dirty="0" smtClean="0"/>
              <a:t>をメモ帳などのテキストエディタで開く。</a:t>
            </a:r>
            <a:endParaRPr kumimoji="1" lang="ja-JP" altLang="en-US" dirty="0"/>
          </a:p>
        </p:txBody>
      </p:sp>
      <p:sp>
        <p:nvSpPr>
          <p:cNvPr id="15" name="右矢印 14"/>
          <p:cNvSpPr/>
          <p:nvPr/>
        </p:nvSpPr>
        <p:spPr>
          <a:xfrm>
            <a:off x="2339150" y="3882241"/>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6380846" y="4158154"/>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7213556" y="4270298"/>
            <a:ext cx="4224465" cy="369332"/>
          </a:xfrm>
          <a:prstGeom prst="rect">
            <a:avLst/>
          </a:prstGeom>
          <a:noFill/>
        </p:spPr>
        <p:txBody>
          <a:bodyPr wrap="square" rtlCol="0">
            <a:spAutoFit/>
          </a:bodyPr>
          <a:lstStyle/>
          <a:p>
            <a:r>
              <a:rPr lang="en-US" altLang="ja-JP" dirty="0" smtClean="0"/>
              <a:t>URL </a:t>
            </a:r>
            <a:r>
              <a:rPr lang="ja-JP" altLang="en-US" dirty="0" smtClean="0"/>
              <a:t>およびシステム名を書換える。</a:t>
            </a:r>
            <a:endParaRPr kumimoji="1" lang="ja-JP" altLang="en-US" dirty="0"/>
          </a:p>
        </p:txBody>
      </p:sp>
      <p:pic>
        <p:nvPicPr>
          <p:cNvPr id="19" name="図 18"/>
          <p:cNvPicPr>
            <a:picLocks noChangeAspect="1"/>
          </p:cNvPicPr>
          <p:nvPr/>
        </p:nvPicPr>
        <p:blipFill>
          <a:blip r:embed="rId4"/>
          <a:stretch>
            <a:fillRect/>
          </a:stretch>
        </p:blipFill>
        <p:spPr>
          <a:xfrm>
            <a:off x="7213556" y="1626851"/>
            <a:ext cx="4043782" cy="2658365"/>
          </a:xfrm>
          <a:prstGeom prst="rect">
            <a:avLst/>
          </a:prstGeom>
        </p:spPr>
      </p:pic>
      <p:sp>
        <p:nvSpPr>
          <p:cNvPr id="12" name="正方形/長方形 11"/>
          <p:cNvSpPr/>
          <p:nvPr/>
        </p:nvSpPr>
        <p:spPr>
          <a:xfrm>
            <a:off x="7209400" y="3632431"/>
            <a:ext cx="1958663" cy="36205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73806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4414344"/>
            <a:ext cx="11545223" cy="1693590"/>
          </a:xfrm>
        </p:spPr>
        <p:txBody>
          <a:bodyPr>
            <a:normAutofit fontScale="85000" lnSpcReduction="10000"/>
          </a:bodyPr>
          <a:lstStyle/>
          <a:p>
            <a:r>
              <a:rPr kumimoji="1" lang="ja-JP" altLang="en-US" dirty="0" smtClean="0"/>
              <a:t>ビルドは、 </a:t>
            </a:r>
            <a:r>
              <a:rPr kumimoji="1" lang="en-US" altLang="ja-JP" dirty="0" err="1" smtClean="0"/>
              <a:t>src</a:t>
            </a:r>
            <a:r>
              <a:rPr kumimoji="1" lang="en-US" altLang="ja-JP" dirty="0" smtClean="0"/>
              <a:t>\BuildAll.cmd (</a:t>
            </a:r>
            <a:r>
              <a:rPr kumimoji="1" lang="ja-JP" altLang="en-US" dirty="0" smtClean="0"/>
              <a:t>バッチファイル</a:t>
            </a:r>
            <a:r>
              <a:rPr kumimoji="1" lang="en-US" altLang="ja-JP" dirty="0" smtClean="0"/>
              <a:t>) </a:t>
            </a:r>
            <a:r>
              <a:rPr kumimoji="1" lang="ja-JP" altLang="en-US" dirty="0" smtClean="0"/>
              <a:t>をダブルクリックすることで開始される。</a:t>
            </a:r>
            <a:endParaRPr kumimoji="1" lang="en-US" altLang="ja-JP" dirty="0" smtClean="0"/>
          </a:p>
          <a:p>
            <a:r>
              <a:rPr kumimoji="1" lang="ja-JP" altLang="en-US" dirty="0" smtClean="0"/>
              <a:t>ビルドが開始されると、</a:t>
            </a:r>
            <a:r>
              <a:rPr kumimoji="1" lang="en-US" altLang="ja-JP" dirty="0" smtClean="0"/>
              <a:t>”Increments build number (y/n) ?” </a:t>
            </a:r>
            <a:r>
              <a:rPr kumimoji="1" lang="ja-JP" altLang="en-US" dirty="0" smtClean="0"/>
              <a:t>と表示される。</a:t>
            </a:r>
            <a:br>
              <a:rPr kumimoji="1" lang="ja-JP" altLang="en-US" dirty="0" smtClean="0"/>
            </a:br>
            <a:r>
              <a:rPr kumimoji="1" lang="ja-JP" altLang="en-US" dirty="0" smtClean="0"/>
              <a:t>ここでは、</a:t>
            </a:r>
            <a:r>
              <a:rPr kumimoji="1" lang="en-US" altLang="ja-JP" dirty="0" smtClean="0"/>
              <a:t>”y” </a:t>
            </a:r>
            <a:r>
              <a:rPr kumimoji="1" lang="ja-JP" altLang="en-US" dirty="0" smtClean="0"/>
              <a:t>と入力し、</a:t>
            </a:r>
            <a:r>
              <a:rPr lang="en-US" altLang="ja-JP" dirty="0" smtClean="0"/>
              <a:t>Enter </a:t>
            </a:r>
            <a:r>
              <a:rPr lang="ja-JP" altLang="en-US" dirty="0" smtClean="0"/>
              <a:t>キーを押す。</a:t>
            </a:r>
            <a:endParaRPr lang="en-US" altLang="ja-JP" dirty="0" smtClean="0"/>
          </a:p>
          <a:p>
            <a:r>
              <a:rPr kumimoji="1" lang="ja-JP" altLang="en-US" dirty="0" smtClean="0"/>
              <a:t>ビルドが完了すると、</a:t>
            </a:r>
            <a:r>
              <a:rPr kumimoji="1" lang="en-US" altLang="ja-JP" dirty="0" smtClean="0"/>
              <a:t>win32_outputs\Public\</a:t>
            </a:r>
            <a:r>
              <a:rPr lang="en-US" altLang="ja-JP" dirty="0" smtClean="0"/>
              <a:t>&lt;</a:t>
            </a:r>
            <a:r>
              <a:rPr lang="ja-JP" altLang="en-US" dirty="0" smtClean="0"/>
              <a:t>識別子</a:t>
            </a:r>
            <a:r>
              <a:rPr lang="en-US" altLang="ja-JP" dirty="0" smtClean="0"/>
              <a:t>&gt;\ </a:t>
            </a:r>
            <a:r>
              <a:rPr lang="ja-JP" altLang="en-US" dirty="0" smtClean="0"/>
              <a:t>にインストーラ一式が生成される。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28</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4-5. </a:t>
            </a:r>
            <a:r>
              <a:rPr kumimoji="1" lang="ja-JP" altLang="en-US" dirty="0" smtClean="0"/>
              <a:t>ビルドの実施</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1" y="1081611"/>
            <a:ext cx="5297214" cy="2978229"/>
          </a:xfrm>
          <a:prstGeom prst="rect">
            <a:avLst/>
          </a:prstGeom>
        </p:spPr>
      </p:pic>
      <p:sp>
        <p:nvSpPr>
          <p:cNvPr id="6" name="正方形/長方形 5"/>
          <p:cNvSpPr/>
          <p:nvPr/>
        </p:nvSpPr>
        <p:spPr>
          <a:xfrm>
            <a:off x="1012446" y="2495419"/>
            <a:ext cx="524692" cy="17336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9433" y="1100481"/>
            <a:ext cx="5578919" cy="3136611"/>
          </a:xfrm>
          <a:prstGeom prst="rect">
            <a:avLst/>
          </a:prstGeom>
        </p:spPr>
      </p:pic>
      <p:sp>
        <p:nvSpPr>
          <p:cNvPr id="8" name="正方形/長方形 7"/>
          <p:cNvSpPr/>
          <p:nvPr/>
        </p:nvSpPr>
        <p:spPr>
          <a:xfrm>
            <a:off x="7176764" y="1596785"/>
            <a:ext cx="1202608" cy="33449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778068" y="3654185"/>
            <a:ext cx="3399684" cy="33449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5645782" y="2668786"/>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173312" y="2073166"/>
            <a:ext cx="1437288" cy="369332"/>
          </a:xfrm>
          <a:prstGeom prst="rect">
            <a:avLst/>
          </a:prstGeom>
          <a:noFill/>
        </p:spPr>
        <p:txBody>
          <a:bodyPr wrap="square" rtlCol="0">
            <a:spAutoFit/>
          </a:bodyPr>
          <a:lstStyle/>
          <a:p>
            <a:r>
              <a:rPr kumimoji="1" lang="ja-JP" altLang="en-US" dirty="0" smtClean="0">
                <a:solidFill>
                  <a:srgbClr val="FF0000"/>
                </a:solidFill>
              </a:rPr>
              <a:t>完了</a:t>
            </a:r>
            <a:r>
              <a:rPr kumimoji="1" lang="en-US" altLang="ja-JP" dirty="0" smtClean="0">
                <a:solidFill>
                  <a:srgbClr val="FF0000"/>
                </a:solidFill>
              </a:rPr>
              <a:t>!</a:t>
            </a:r>
            <a:endParaRPr kumimoji="1" lang="ja-JP" altLang="en-US" dirty="0">
              <a:solidFill>
                <a:srgbClr val="FF0000"/>
              </a:solidFill>
            </a:endParaRPr>
          </a:p>
        </p:txBody>
      </p:sp>
      <p:sp>
        <p:nvSpPr>
          <p:cNvPr id="12" name="テキスト ボックス 11"/>
          <p:cNvSpPr txBox="1"/>
          <p:nvPr/>
        </p:nvSpPr>
        <p:spPr>
          <a:xfrm>
            <a:off x="717332" y="2873477"/>
            <a:ext cx="1437288" cy="369332"/>
          </a:xfrm>
          <a:prstGeom prst="rect">
            <a:avLst/>
          </a:prstGeom>
          <a:noFill/>
        </p:spPr>
        <p:txBody>
          <a:bodyPr wrap="square" rtlCol="0">
            <a:spAutoFit/>
          </a:bodyPr>
          <a:lstStyle/>
          <a:p>
            <a:r>
              <a:rPr kumimoji="1" lang="ja-JP" altLang="en-US" dirty="0" smtClean="0">
                <a:solidFill>
                  <a:srgbClr val="FF0000"/>
                </a:solidFill>
              </a:rPr>
              <a:t>開始</a:t>
            </a:r>
            <a:r>
              <a:rPr kumimoji="1" lang="en-US" altLang="ja-JP" dirty="0" smtClean="0">
                <a:solidFill>
                  <a:srgbClr val="FF0000"/>
                </a:solidFill>
              </a:rPr>
              <a:t>!</a:t>
            </a:r>
            <a:endParaRPr kumimoji="1" lang="ja-JP" altLang="en-US" dirty="0">
              <a:solidFill>
                <a:srgbClr val="FF0000"/>
              </a:solidFill>
            </a:endParaRPr>
          </a:p>
        </p:txBody>
      </p:sp>
    </p:spTree>
    <p:extLst>
      <p:ext uri="{BB962C8B-B14F-4D97-AF65-F5344CB8AC3E}">
        <p14:creationId xmlns:p14="http://schemas.microsoft.com/office/powerpoint/2010/main" val="322188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11569" y="4755724"/>
            <a:ext cx="11545223" cy="994612"/>
          </a:xfrm>
        </p:spPr>
        <p:txBody>
          <a:bodyPr/>
          <a:lstStyle/>
          <a:p>
            <a:r>
              <a:rPr kumimoji="1" lang="ja-JP" altLang="en-US" dirty="0" smtClean="0"/>
              <a:t>ビルドされたインストーラを、任意の端末にインストールし、構築し稼働している中継ゲートウェイを経由してテレワーク通信が可能となっていることを確認する。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29</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4-6. </a:t>
            </a:r>
            <a:r>
              <a:rPr kumimoji="1" lang="ja-JP" altLang="en-US" dirty="0" smtClean="0"/>
              <a:t>生成されたインストーラの動作の確認</a:t>
            </a:r>
            <a:endParaRPr kumimoji="1" lang="ja-JP" altLang="en-US" dirty="0"/>
          </a:p>
        </p:txBody>
      </p:sp>
      <p:pic>
        <p:nvPicPr>
          <p:cNvPr id="5" name="図 4"/>
          <p:cNvPicPr>
            <a:picLocks noChangeAspect="1"/>
          </p:cNvPicPr>
          <p:nvPr/>
        </p:nvPicPr>
        <p:blipFill>
          <a:blip r:embed="rId2"/>
          <a:stretch>
            <a:fillRect/>
          </a:stretch>
        </p:blipFill>
        <p:spPr>
          <a:xfrm>
            <a:off x="222382" y="1097186"/>
            <a:ext cx="3742645" cy="2756407"/>
          </a:xfrm>
          <a:prstGeom prst="rect">
            <a:avLst/>
          </a:prstGeom>
        </p:spPr>
      </p:pic>
      <p:pic>
        <p:nvPicPr>
          <p:cNvPr id="8" name="図 7"/>
          <p:cNvPicPr>
            <a:picLocks noChangeAspect="1"/>
          </p:cNvPicPr>
          <p:nvPr/>
        </p:nvPicPr>
        <p:blipFill>
          <a:blip r:embed="rId3"/>
          <a:stretch>
            <a:fillRect/>
          </a:stretch>
        </p:blipFill>
        <p:spPr>
          <a:xfrm>
            <a:off x="4084816" y="1097186"/>
            <a:ext cx="2863767" cy="3501340"/>
          </a:xfrm>
          <a:prstGeom prst="rect">
            <a:avLst/>
          </a:prstGeom>
        </p:spPr>
      </p:pic>
      <p:pic>
        <p:nvPicPr>
          <p:cNvPr id="9" name="図 8"/>
          <p:cNvPicPr>
            <a:picLocks noChangeAspect="1"/>
          </p:cNvPicPr>
          <p:nvPr/>
        </p:nvPicPr>
        <p:blipFill>
          <a:blip r:embed="rId4"/>
          <a:stretch>
            <a:fillRect/>
          </a:stretch>
        </p:blipFill>
        <p:spPr>
          <a:xfrm>
            <a:off x="7058025" y="2578658"/>
            <a:ext cx="4898767" cy="2063117"/>
          </a:xfrm>
          <a:prstGeom prst="rect">
            <a:avLst/>
          </a:prstGeom>
        </p:spPr>
      </p:pic>
    </p:spTree>
    <p:extLst>
      <p:ext uri="{BB962C8B-B14F-4D97-AF65-F5344CB8AC3E}">
        <p14:creationId xmlns:p14="http://schemas.microsoft.com/office/powerpoint/2010/main" val="4189204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3</a:t>
            </a:fld>
            <a:endParaRPr kumimoji="1" lang="ja-JP" altLang="en-US" dirty="0"/>
          </a:p>
        </p:txBody>
      </p:sp>
      <p:sp>
        <p:nvSpPr>
          <p:cNvPr id="3" name="テキスト ボックス 2"/>
          <p:cNvSpPr txBox="1"/>
          <p:nvPr/>
        </p:nvSpPr>
        <p:spPr>
          <a:xfrm>
            <a:off x="275896" y="1022182"/>
            <a:ext cx="11603421" cy="1446550"/>
          </a:xfrm>
          <a:prstGeom prst="rect">
            <a:avLst/>
          </a:prstGeom>
          <a:solidFill>
            <a:schemeClr val="accent4">
              <a:lumMod val="40000"/>
              <a:lumOff val="60000"/>
            </a:schemeClr>
          </a:solidFill>
        </p:spPr>
        <p:txBody>
          <a:bodyPr wrap="square" rtlCol="0" anchor="ctr">
            <a:spAutoFit/>
          </a:bodyPr>
          <a:lstStyle/>
          <a:p>
            <a:pPr algn="ctr"/>
            <a:r>
              <a:rPr kumimoji="1" lang="en-US" altLang="ja-JP" sz="8800" dirty="0" smtClean="0"/>
              <a:t>1. </a:t>
            </a:r>
            <a:r>
              <a:rPr kumimoji="1" lang="ja-JP" altLang="en-US" sz="8800" dirty="0" smtClean="0"/>
              <a:t>はじめに</a:t>
            </a:r>
            <a:endParaRPr kumimoji="1" lang="ja-JP" altLang="en-US" sz="88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4546" y="3854669"/>
            <a:ext cx="1311056" cy="1917826"/>
          </a:xfrm>
          <a:prstGeom prst="rect">
            <a:avLst/>
          </a:prstGeom>
        </p:spPr>
      </p:pic>
      <p:sp>
        <p:nvSpPr>
          <p:cNvPr id="4" name="テキスト ボックス 3"/>
          <p:cNvSpPr txBox="1"/>
          <p:nvPr/>
        </p:nvSpPr>
        <p:spPr>
          <a:xfrm>
            <a:off x="606972" y="3397470"/>
            <a:ext cx="7732986" cy="3200876"/>
          </a:xfrm>
          <a:prstGeom prst="rect">
            <a:avLst/>
          </a:prstGeom>
          <a:solidFill>
            <a:srgbClr val="FFFFCC"/>
          </a:solidFill>
        </p:spPr>
        <p:txBody>
          <a:bodyPr wrap="square" rtlCol="0">
            <a:spAutoFit/>
          </a:bodyPr>
          <a:lstStyle/>
          <a:p>
            <a:pPr marL="285750" indent="-285750">
              <a:buFont typeface="Arial" panose="020B0604020202020204" pitchFamily="34" charset="0"/>
              <a:buChar char="•"/>
            </a:pPr>
            <a:r>
              <a:rPr kumimoji="1" lang="ja-JP" altLang="en-US" sz="1400" b="1" dirty="0" smtClean="0"/>
              <a:t>ソフトウェアの本バージョンは、現在未公開のソースコード・プレビュー版であり、</a:t>
            </a:r>
            <a:r>
              <a:rPr kumimoji="1" lang="en-US" altLang="ja-JP" sz="1400" b="1" dirty="0" smtClean="0"/>
              <a:t/>
            </a:r>
            <a:br>
              <a:rPr kumimoji="1" lang="en-US" altLang="ja-JP" sz="1400" b="1" dirty="0" smtClean="0"/>
            </a:br>
            <a:r>
              <a:rPr kumimoji="1" lang="ja-JP" altLang="en-US" sz="1400" b="1" dirty="0" smtClean="0"/>
              <a:t>本ドキュメントの配布先組織内における評価を目的として提供するものです。</a:t>
            </a:r>
            <a:r>
              <a:rPr kumimoji="1" lang="en-US" altLang="ja-JP" sz="1400" b="1" dirty="0" smtClean="0"/>
              <a:t/>
            </a:r>
            <a:br>
              <a:rPr kumimoji="1" lang="en-US" altLang="ja-JP" sz="1400" b="1" dirty="0" smtClean="0"/>
            </a:br>
            <a:endParaRPr kumimoji="1" lang="ja-JP" altLang="en-US" sz="1400" b="1" dirty="0" smtClean="0"/>
          </a:p>
          <a:p>
            <a:pPr marL="285750" indent="-285750">
              <a:buFont typeface="Arial" panose="020B0604020202020204" pitchFamily="34" charset="0"/>
              <a:buChar char="•"/>
            </a:pPr>
            <a:r>
              <a:rPr kumimoji="1" lang="ja-JP" altLang="en-US" sz="1400" b="1" dirty="0" smtClean="0"/>
              <a:t>本ドキュメントおよび本ドキュメントに記載されているクレデンシャル </a:t>
            </a:r>
            <a:r>
              <a:rPr kumimoji="1" lang="en-US" altLang="ja-JP" sz="1400" b="1" dirty="0" smtClean="0"/>
              <a:t>(</a:t>
            </a:r>
            <a:r>
              <a:rPr kumimoji="1" lang="ja-JP" altLang="en-US" sz="1400" b="1" dirty="0" smtClean="0"/>
              <a:t>認証情報</a:t>
            </a:r>
            <a:r>
              <a:rPr lang="en-US" altLang="ja-JP" sz="1400" b="1" dirty="0" smtClean="0"/>
              <a:t>) </a:t>
            </a:r>
            <a:r>
              <a:rPr lang="ja-JP" altLang="en-US" sz="1400" b="1" dirty="0" smtClean="0"/>
              <a:t>を用いて入手・ビルドしたプログラムの</a:t>
            </a:r>
            <a:r>
              <a:rPr kumimoji="1" lang="ja-JP" altLang="en-US" sz="1400" b="1" dirty="0" smtClean="0"/>
              <a:t>組織外への配布は、ご遠慮ください。</a:t>
            </a:r>
            <a:r>
              <a:rPr kumimoji="1" lang="en-US" altLang="ja-JP" sz="1200" dirty="0" smtClean="0"/>
              <a:t/>
            </a:r>
            <a:br>
              <a:rPr kumimoji="1" lang="en-US" altLang="ja-JP" sz="1200" dirty="0" smtClean="0"/>
            </a:br>
            <a:endParaRPr kumimoji="1" lang="en-US" altLang="ja-JP" sz="1200" dirty="0" smtClean="0"/>
          </a:p>
          <a:p>
            <a:pPr marL="285750" indent="-285750">
              <a:buFont typeface="Arial" panose="020B0604020202020204" pitchFamily="34" charset="0"/>
              <a:buChar char="•"/>
            </a:pPr>
            <a:r>
              <a:rPr kumimoji="1" lang="en-US" altLang="ja-JP" sz="1200" dirty="0" smtClean="0"/>
              <a:t>IPA </a:t>
            </a:r>
            <a:r>
              <a:rPr kumimoji="1" lang="ja-JP" altLang="en-US" sz="1200" dirty="0" smtClean="0"/>
              <a:t>サイバー技術研究室では、シン・テレワークシステムの中継ゲートウェイの動作状況の統計データを収集しています。</a:t>
            </a:r>
            <a:br>
              <a:rPr kumimoji="1" lang="ja-JP" altLang="en-US" sz="1200" dirty="0" smtClean="0"/>
            </a:br>
            <a:r>
              <a:rPr lang="ja-JP" altLang="en-US" sz="1200" dirty="0"/>
              <a:t>シン・テレワークシステム</a:t>
            </a:r>
            <a:r>
              <a:rPr kumimoji="1" lang="ja-JP" altLang="en-US" sz="1200" dirty="0" smtClean="0"/>
              <a:t>の中継ゲートウェイは、統計情報を </a:t>
            </a:r>
            <a:r>
              <a:rPr kumimoji="1" lang="en-US" altLang="ja-JP" sz="1200" dirty="0" smtClean="0"/>
              <a:t>IPA </a:t>
            </a:r>
            <a:r>
              <a:rPr kumimoji="1" lang="ja-JP" altLang="en-US" sz="1200" dirty="0" smtClean="0"/>
              <a:t>の統計サーバーに送付します。</a:t>
            </a:r>
            <a:r>
              <a:rPr kumimoji="1" lang="en-US" altLang="ja-JP" sz="1200" dirty="0" smtClean="0"/>
              <a:t/>
            </a:r>
            <a:br>
              <a:rPr kumimoji="1" lang="en-US" altLang="ja-JP" sz="1200" dirty="0" smtClean="0"/>
            </a:br>
            <a:r>
              <a:rPr lang="ja-JP" altLang="en-US" sz="1200" dirty="0" smtClean="0"/>
              <a:t>統計情報は、</a:t>
            </a:r>
            <a:r>
              <a:rPr lang="ja-JP" altLang="en-US" sz="1200" dirty="0"/>
              <a:t>シン・テレワークシステム</a:t>
            </a:r>
            <a:r>
              <a:rPr lang="ja-JP" altLang="en-US" sz="1200" dirty="0" smtClean="0"/>
              <a:t>が</a:t>
            </a:r>
            <a:r>
              <a:rPr lang="ja-JP" altLang="en-US" sz="1200" dirty="0"/>
              <a:t>日本国内でどの程度活用されているかを確認し、</a:t>
            </a:r>
            <a:r>
              <a:rPr lang="en-US" altLang="ja-JP" sz="1200" dirty="0"/>
              <a:t>IPA </a:t>
            </a:r>
            <a:r>
              <a:rPr lang="ja-JP" altLang="en-US" sz="1200" dirty="0"/>
              <a:t>サイバー技術研究室の活動に関する社会的理解や必要な予算の獲得等のために利用されます</a:t>
            </a:r>
            <a:r>
              <a:rPr lang="ja-JP" altLang="en-US" sz="1200" dirty="0" smtClean="0"/>
              <a:t>。</a:t>
            </a:r>
            <a:r>
              <a:rPr lang="en-US" altLang="ja-JP" sz="1200" dirty="0" smtClean="0"/>
              <a:t/>
            </a:r>
            <a:br>
              <a:rPr lang="en-US" altLang="ja-JP" sz="1200" dirty="0" smtClean="0"/>
            </a:br>
            <a:r>
              <a:rPr lang="ja-JP" altLang="en-US" sz="1200" dirty="0"/>
              <a:t>収集され保存される統計情報には、シン・テレワークシステムの中継ゲートウェイを経由するセッション数、接続コンピュータ台数、通信データ量、「中継ゲートウェイ」そのもの </a:t>
            </a:r>
            <a:r>
              <a:rPr lang="en-US" altLang="ja-JP" sz="1200" dirty="0"/>
              <a:t>(</a:t>
            </a:r>
            <a:r>
              <a:rPr lang="ja-JP" altLang="en-US" sz="1200" dirty="0"/>
              <a:t>統計情報の送付先</a:t>
            </a:r>
            <a:r>
              <a:rPr lang="en-US" altLang="ja-JP" sz="1200" dirty="0"/>
              <a:t>) </a:t>
            </a:r>
            <a:r>
              <a:rPr lang="ja-JP" altLang="en-US" sz="1200" dirty="0" smtClean="0"/>
              <a:t>の固有の </a:t>
            </a:r>
            <a:r>
              <a:rPr lang="en-US" altLang="ja-JP" sz="1200" dirty="0" smtClean="0"/>
              <a:t>ID</a:t>
            </a:r>
            <a:r>
              <a:rPr lang="ja-JP" altLang="en-US" sz="1200" dirty="0" err="1" smtClean="0"/>
              <a:t>、</a:t>
            </a:r>
            <a:r>
              <a:rPr lang="en-US" altLang="ja-JP" sz="1200" dirty="0" smtClean="0"/>
              <a:t>IP </a:t>
            </a:r>
            <a:r>
              <a:rPr lang="ja-JP" altLang="en-US" sz="1200" dirty="0"/>
              <a:t>アドレスおよび</a:t>
            </a:r>
            <a:r>
              <a:rPr lang="ja-JP" altLang="en-US" sz="1200" dirty="0" smtClean="0"/>
              <a:t>ホスト名、</a:t>
            </a:r>
            <a:r>
              <a:rPr lang="en-US" altLang="ja-JP" sz="1200" dirty="0" smtClean="0"/>
              <a:t>OS</a:t>
            </a:r>
            <a:r>
              <a:rPr lang="ja-JP" altLang="en-US" sz="1200" dirty="0" smtClean="0"/>
              <a:t> のバージョン、中継ゲートウェイのバージョン番号が</a:t>
            </a:r>
            <a:r>
              <a:rPr lang="ja-JP" altLang="en-US" sz="1200" dirty="0"/>
              <a:t>含まれます。</a:t>
            </a:r>
            <a:r>
              <a:rPr lang="en-US" altLang="ja-JP" sz="1200" dirty="0" smtClean="0"/>
              <a:t/>
            </a:r>
            <a:br>
              <a:rPr lang="en-US" altLang="ja-JP" sz="1200" dirty="0" smtClean="0"/>
            </a:br>
            <a:r>
              <a:rPr lang="ja-JP" altLang="en-US" sz="1200" dirty="0" smtClean="0"/>
              <a:t>個人</a:t>
            </a:r>
            <a:r>
              <a:rPr lang="ja-JP" altLang="en-US" sz="1200" dirty="0"/>
              <a:t>情報や認証</a:t>
            </a:r>
            <a:r>
              <a:rPr lang="ja-JP" altLang="en-US" sz="1200" dirty="0" smtClean="0"/>
              <a:t>情報、通信データ、ユーザー名、パスワード、秘密鍵等の秘密情報が収集されることはありません。</a:t>
            </a:r>
            <a:r>
              <a:rPr lang="en-US" altLang="ja-JP" sz="1200" dirty="0"/>
              <a:t/>
            </a:r>
            <a:br>
              <a:rPr lang="en-US" altLang="ja-JP" sz="1200" dirty="0"/>
            </a:br>
            <a:r>
              <a:rPr lang="ja-JP" altLang="en-US" sz="1200" dirty="0" smtClean="0"/>
              <a:t>また、ヘッダファイル中の </a:t>
            </a:r>
            <a:r>
              <a:rPr lang="en-US" altLang="ja-JP" sz="1200" dirty="0" smtClean="0"/>
              <a:t>WIDE_STAT_POST_URL </a:t>
            </a:r>
            <a:r>
              <a:rPr lang="ja-JP" altLang="en-US" sz="1200" dirty="0"/>
              <a:t>設定項目を空文字 </a:t>
            </a:r>
            <a:r>
              <a:rPr lang="en-US" altLang="ja-JP" sz="1200" dirty="0"/>
              <a:t>(“”) </a:t>
            </a:r>
            <a:r>
              <a:rPr lang="ja-JP" altLang="en-US" sz="1200" dirty="0"/>
              <a:t>に設定することにより</a:t>
            </a:r>
            <a:r>
              <a:rPr lang="ja-JP" altLang="en-US" sz="1200" dirty="0" smtClean="0"/>
              <a:t>、</a:t>
            </a:r>
            <a:r>
              <a:rPr lang="ja-JP" altLang="en-US" sz="1200" dirty="0"/>
              <a:t>統計情報の送信をオプトアウトする</a:t>
            </a:r>
            <a:r>
              <a:rPr lang="ja-JP" altLang="en-US" sz="1200" dirty="0" smtClean="0"/>
              <a:t>ことが可能です。</a:t>
            </a:r>
            <a:endParaRPr kumimoji="1" lang="ja-JP" altLang="en-US" sz="1200" dirty="0"/>
          </a:p>
        </p:txBody>
      </p:sp>
    </p:spTree>
    <p:extLst>
      <p:ext uri="{BB962C8B-B14F-4D97-AF65-F5344CB8AC3E}">
        <p14:creationId xmlns:p14="http://schemas.microsoft.com/office/powerpoint/2010/main" val="11645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25459" y="3833038"/>
            <a:ext cx="1699610" cy="2793167"/>
          </a:xfrm>
          <a:prstGeom prst="rect">
            <a:avLst/>
          </a:prstGeom>
        </p:spPr>
      </p:pic>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30</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4"/>
          </a:solidFill>
        </p:spPr>
        <p:txBody>
          <a:bodyPr wrap="square" rtlCol="0" anchor="ctr">
            <a:spAutoFit/>
          </a:bodyPr>
          <a:lstStyle/>
          <a:p>
            <a:pPr algn="ctr"/>
            <a:r>
              <a:rPr kumimoji="1" lang="en-US" altLang="ja-JP" sz="6600" dirty="0" smtClean="0"/>
              <a:t>5. </a:t>
            </a:r>
            <a:r>
              <a:rPr kumimoji="1" lang="ja-JP" altLang="en-US" sz="6600" dirty="0" smtClean="0"/>
              <a:t>高度な構築・運用手法</a:t>
            </a:r>
            <a:endParaRPr kumimoji="1" lang="ja-JP" altLang="en-US" sz="6600" dirty="0"/>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5264" y="4684171"/>
            <a:ext cx="2337160" cy="1672179"/>
          </a:xfrm>
          <a:prstGeom prst="rect">
            <a:avLst/>
          </a:prstGeom>
        </p:spPr>
      </p:pic>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7858" y="4008969"/>
            <a:ext cx="881170" cy="881170"/>
          </a:xfrm>
          <a:prstGeom prst="rect">
            <a:avLst/>
          </a:prstGeom>
        </p:spPr>
      </p:pic>
    </p:spTree>
    <p:extLst>
      <p:ext uri="{BB962C8B-B14F-4D97-AF65-F5344CB8AC3E}">
        <p14:creationId xmlns:p14="http://schemas.microsoft.com/office/powerpoint/2010/main" val="1465642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4942490"/>
            <a:ext cx="11545223" cy="1778985"/>
          </a:xfrm>
        </p:spPr>
        <p:txBody>
          <a:bodyPr>
            <a:normAutofit fontScale="92500"/>
          </a:bodyPr>
          <a:lstStyle/>
          <a:p>
            <a:r>
              <a:rPr lang="en-US" altLang="ja-JP" dirty="0" err="1" smtClean="0"/>
              <a:t>src</a:t>
            </a:r>
            <a:r>
              <a:rPr lang="en-US" altLang="ja-JP" dirty="0" smtClean="0"/>
              <a:t>\bin\</a:t>
            </a:r>
            <a:r>
              <a:rPr lang="en-US" altLang="ja-JP" dirty="0" err="1" smtClean="0"/>
              <a:t>hamcore</a:t>
            </a:r>
            <a:r>
              <a:rPr lang="en-US" altLang="ja-JP" dirty="0" smtClean="0"/>
              <a:t>\</a:t>
            </a:r>
            <a:r>
              <a:rPr lang="en-US" altLang="ja-JP" dirty="0" err="1" smtClean="0"/>
              <a:t>strtable_ja.patch.stb</a:t>
            </a:r>
            <a:r>
              <a:rPr lang="en-US" altLang="ja-JP" dirty="0" smtClean="0"/>
              <a:t> </a:t>
            </a:r>
            <a:r>
              <a:rPr lang="ja-JP" altLang="en-US" dirty="0" smtClean="0"/>
              <a:t>および </a:t>
            </a:r>
            <a:r>
              <a:rPr lang="en-US" altLang="ja-JP" dirty="0" err="1" smtClean="0"/>
              <a:t>strtable_en.patch.stb</a:t>
            </a:r>
            <a:r>
              <a:rPr lang="en-US" altLang="ja-JP" dirty="0" smtClean="0"/>
              <a:t> </a:t>
            </a:r>
            <a:r>
              <a:rPr lang="ja-JP" altLang="en-US" dirty="0" smtClean="0"/>
              <a:t>ファイルをテキストエディタで編集することにより、ソフトウェアのブランド名などを変更することができる。</a:t>
            </a:r>
            <a:endParaRPr lang="en-US" altLang="ja-JP" dirty="0" smtClean="0"/>
          </a:p>
          <a:p>
            <a:r>
              <a:rPr kumimoji="1" lang="ja-JP" altLang="en-US" dirty="0" smtClean="0"/>
              <a:t>また、</a:t>
            </a:r>
            <a:r>
              <a:rPr lang="en-US" altLang="ja-JP" dirty="0" err="1" smtClean="0"/>
              <a:t>src</a:t>
            </a:r>
            <a:r>
              <a:rPr lang="en-US" altLang="ja-JP" dirty="0" smtClean="0"/>
              <a:t>\bin\</a:t>
            </a:r>
            <a:r>
              <a:rPr lang="en-US" altLang="ja-JP" dirty="0" err="1" smtClean="0"/>
              <a:t>hamcore</a:t>
            </a:r>
            <a:r>
              <a:rPr lang="en-US" altLang="ja-JP" dirty="0" smtClean="0"/>
              <a:t>\ </a:t>
            </a:r>
            <a:r>
              <a:rPr lang="ja-JP" altLang="en-US" dirty="0" smtClean="0"/>
              <a:t>ディレクトリの </a:t>
            </a:r>
            <a:r>
              <a:rPr lang="en-US" altLang="ja-JP" dirty="0" smtClean="0"/>
              <a:t>BMP </a:t>
            </a:r>
            <a:r>
              <a:rPr lang="ja-JP" altLang="en-US" dirty="0" smtClean="0"/>
              <a:t>ファイルを編集することにより、ソフトウェア中の画像を変更することができる。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31</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5-1. </a:t>
            </a:r>
            <a:r>
              <a:rPr kumimoji="1" lang="ja-JP" altLang="en-US" sz="3600" dirty="0" smtClean="0"/>
              <a:t>アプリケーションの </a:t>
            </a:r>
            <a:r>
              <a:rPr kumimoji="1" lang="en-US" altLang="ja-JP" sz="3600" dirty="0" smtClean="0"/>
              <a:t>UI </a:t>
            </a:r>
            <a:r>
              <a:rPr kumimoji="1" lang="ja-JP" altLang="en-US" sz="3600" dirty="0" smtClean="0"/>
              <a:t>の高度なカスタマイズ方法</a:t>
            </a:r>
            <a:endParaRPr kumimoji="1" lang="ja-JP" altLang="en-US" sz="36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620" y="1056669"/>
            <a:ext cx="6771290" cy="3806992"/>
          </a:xfrm>
          <a:prstGeom prst="rect">
            <a:avLst/>
          </a:prstGeom>
        </p:spPr>
      </p:pic>
    </p:spTree>
    <p:extLst>
      <p:ext uri="{BB962C8B-B14F-4D97-AF65-F5344CB8AC3E}">
        <p14:creationId xmlns:p14="http://schemas.microsoft.com/office/powerpoint/2010/main" val="28479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2"/>
            <a:ext cx="11545223" cy="5477561"/>
          </a:xfrm>
        </p:spPr>
        <p:txBody>
          <a:bodyPr>
            <a:normAutofit fontScale="92500" lnSpcReduction="10000"/>
          </a:bodyPr>
          <a:lstStyle/>
          <a:p>
            <a:r>
              <a:rPr kumimoji="1" lang="ja-JP" altLang="en-US" sz="2400" dirty="0" smtClean="0"/>
              <a:t>今後、本格的に、プライベートバージョンを構築し展開する場合は、アプリケーションの </a:t>
            </a:r>
            <a:r>
              <a:rPr kumimoji="1" lang="en-US" altLang="ja-JP" sz="2400" dirty="0" smtClean="0"/>
              <a:t>ID </a:t>
            </a:r>
            <a:r>
              <a:rPr kumimoji="1" lang="ja-JP" altLang="en-US" sz="2400" dirty="0" smtClean="0"/>
              <a:t>は、ソースコードから、他 </a:t>
            </a:r>
            <a:r>
              <a:rPr kumimoji="1" lang="en-US" altLang="ja-JP" sz="2400" dirty="0" smtClean="0"/>
              <a:t>(※) </a:t>
            </a:r>
            <a:r>
              <a:rPr kumimoji="1" lang="ja-JP" altLang="en-US" sz="2400" dirty="0" smtClean="0"/>
              <a:t>と重複のないように変更されるべきである。</a:t>
            </a:r>
            <a:r>
              <a:rPr kumimoji="1" lang="en-US" altLang="ja-JP" sz="2400" dirty="0" smtClean="0"/>
              <a:t/>
            </a:r>
            <a:br>
              <a:rPr kumimoji="1" lang="en-US" altLang="ja-JP" sz="2400" dirty="0" smtClean="0"/>
            </a:br>
            <a:r>
              <a:rPr kumimoji="1" lang="ja-JP" altLang="en-US" sz="2400" dirty="0" smtClean="0"/>
              <a:t>そうしないと、複数版を共存インストールすることができない。</a:t>
            </a:r>
            <a:r>
              <a:rPr kumimoji="1" lang="en-US" altLang="ja-JP" sz="2400" dirty="0" smtClean="0"/>
              <a:t/>
            </a:r>
            <a:br>
              <a:rPr kumimoji="1" lang="en-US" altLang="ja-JP" sz="2400" dirty="0" smtClean="0"/>
            </a:br>
            <a:r>
              <a:rPr kumimoji="1" lang="en-US" altLang="ja-JP" sz="2400" dirty="0" smtClean="0"/>
              <a:t>※</a:t>
            </a:r>
            <a:r>
              <a:rPr kumimoji="1" lang="ja-JP" altLang="en-US" sz="2400" dirty="0" smtClean="0"/>
              <a:t> ソースコードをそのまま用いて他の組織がビルドしたバージョン等。</a:t>
            </a:r>
            <a:endParaRPr kumimoji="1" lang="en-US" altLang="ja-JP" sz="2400" dirty="0" smtClean="0"/>
          </a:p>
          <a:p>
            <a:r>
              <a:rPr kumimoji="1" lang="ja-JP" altLang="en-US" sz="2400" dirty="0" smtClean="0"/>
              <a:t>ソースコード中には、デフォルトのアプリケーション </a:t>
            </a:r>
            <a:r>
              <a:rPr kumimoji="1" lang="en-US" altLang="ja-JP" sz="2400" dirty="0" smtClean="0"/>
              <a:t>ID </a:t>
            </a:r>
            <a:r>
              <a:rPr kumimoji="1" lang="ja-JP" altLang="en-US" sz="2400" dirty="0" smtClean="0"/>
              <a:t>として </a:t>
            </a:r>
            <a:r>
              <a:rPr kumimoji="1" lang="en-US" altLang="ja-JP" sz="2400" dirty="0" smtClean="0"/>
              <a:t>“Private” </a:t>
            </a:r>
            <a:r>
              <a:rPr kumimoji="1" lang="ja-JP" altLang="en-US" sz="2400" dirty="0" smtClean="0"/>
              <a:t>が設定されている。以下の </a:t>
            </a:r>
            <a:r>
              <a:rPr kumimoji="1" lang="en-US" altLang="ja-JP" sz="2400" dirty="0" smtClean="0"/>
              <a:t>5 </a:t>
            </a:r>
            <a:r>
              <a:rPr kumimoji="1" lang="ja-JP" altLang="en-US" sz="2400" dirty="0" err="1" smtClean="0"/>
              <a:t>つの</a:t>
            </a:r>
            <a:r>
              <a:rPr kumimoji="1" lang="ja-JP" altLang="en-US" sz="2400" dirty="0" smtClean="0"/>
              <a:t>ファイル中の文字列 </a:t>
            </a:r>
            <a:r>
              <a:rPr kumimoji="1" lang="en-US" altLang="ja-JP" sz="2400" dirty="0" smtClean="0"/>
              <a:t>“Private” </a:t>
            </a:r>
            <a:r>
              <a:rPr kumimoji="1" lang="ja-JP" altLang="en-US" sz="2400" dirty="0" smtClean="0"/>
              <a:t>を</a:t>
            </a:r>
            <a:r>
              <a:rPr lang="en-US" altLang="ja-JP" sz="2400" dirty="0"/>
              <a:t> </a:t>
            </a:r>
            <a:r>
              <a:rPr lang="en-US" altLang="ja-JP" sz="2400" dirty="0" smtClean="0"/>
              <a:t>8 </a:t>
            </a:r>
            <a:r>
              <a:rPr lang="ja-JP" altLang="en-US" sz="2400" dirty="0" smtClean="0"/>
              <a:t>文字以内の英数字の</a:t>
            </a:r>
            <a:r>
              <a:rPr kumimoji="1" lang="ja-JP" altLang="en-US" sz="2400" dirty="0" smtClean="0"/>
              <a:t>他のユニークな文字列 </a:t>
            </a:r>
            <a:r>
              <a:rPr kumimoji="1" lang="en-US" altLang="ja-JP" sz="2400" dirty="0" smtClean="0"/>
              <a:t>(</a:t>
            </a:r>
            <a:r>
              <a:rPr kumimoji="1" lang="ja-JP" altLang="en-US" sz="2400" dirty="0" smtClean="0"/>
              <a:t>例</a:t>
            </a:r>
            <a:r>
              <a:rPr kumimoji="1" lang="en-US" altLang="ja-JP" sz="2400" dirty="0" smtClean="0"/>
              <a:t>: </a:t>
            </a:r>
            <a:r>
              <a:rPr kumimoji="1" lang="en-US" altLang="ja-JP" sz="2400" dirty="0" err="1" smtClean="0"/>
              <a:t>Mikaka</a:t>
            </a:r>
            <a:r>
              <a:rPr kumimoji="1" lang="en-US" altLang="ja-JP" sz="2400" dirty="0" smtClean="0"/>
              <a:t>) </a:t>
            </a:r>
            <a:r>
              <a:rPr kumimoji="1" lang="ja-JP" altLang="en-US" sz="2400" dirty="0" smtClean="0"/>
              <a:t>に置換すること。</a:t>
            </a:r>
            <a:endParaRPr kumimoji="1" lang="en-US" altLang="ja-JP" sz="2400" dirty="0" smtClean="0"/>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Vars.cs</a:t>
            </a:r>
            <a:endParaRPr lang="ja-JP" altLang="en-US"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Vars.h</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Vars.props</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\bin\</a:t>
            </a:r>
            <a:r>
              <a:rPr lang="en-US" altLang="ja-JP" sz="2000" dirty="0" err="1" smtClean="0">
                <a:latin typeface="Consolas" panose="020B0609020204030204" pitchFamily="49" charset="0"/>
              </a:rPr>
              <a:t>hamcore</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strtable_ja.patch.stb</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\bin\</a:t>
            </a:r>
            <a:r>
              <a:rPr lang="en-US" altLang="ja-JP" sz="2000" dirty="0" err="1" smtClean="0">
                <a:latin typeface="Consolas" panose="020B0609020204030204" pitchFamily="49" charset="0"/>
              </a:rPr>
              <a:t>hamcore</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strtable_en.patch.stb</a:t>
            </a:r>
            <a:endParaRPr lang="en-US" altLang="ja-JP" sz="2000" dirty="0" smtClean="0">
              <a:latin typeface="Consolas" panose="020B0609020204030204" pitchFamily="49" charset="0"/>
            </a:endParaRPr>
          </a:p>
          <a:p>
            <a:r>
              <a:rPr lang="en-US" altLang="ja-JP" sz="2400" dirty="0" err="1" smtClean="0"/>
              <a:t>src</a:t>
            </a:r>
            <a:r>
              <a:rPr lang="en-US" altLang="ja-JP" sz="2400" dirty="0" smtClean="0"/>
              <a:t>\</a:t>
            </a:r>
            <a:r>
              <a:rPr lang="en-US" altLang="ja-JP" sz="2400" dirty="0" err="1" smtClean="0"/>
              <a:t>Vars</a:t>
            </a:r>
            <a:r>
              <a:rPr lang="en-US" altLang="ja-JP" sz="2400" dirty="0" smtClean="0"/>
              <a:t>\</a:t>
            </a:r>
            <a:r>
              <a:rPr lang="en-US" altLang="ja-JP" sz="2400" dirty="0" err="1" smtClean="0"/>
              <a:t>Vars.h</a:t>
            </a:r>
            <a:r>
              <a:rPr lang="ja-JP" altLang="en-US" sz="2400" dirty="0" smtClean="0"/>
              <a:t> ファイルには</a:t>
            </a:r>
            <a:br>
              <a:rPr lang="ja-JP" altLang="en-US" sz="2400" dirty="0" smtClean="0"/>
            </a:br>
            <a:r>
              <a:rPr lang="ja-JP" altLang="en-US" sz="2400" dirty="0" smtClean="0"/>
              <a:t>「</a:t>
            </a:r>
            <a:r>
              <a:rPr lang="en-US" altLang="ja-JP" sz="2400" dirty="0"/>
              <a:t>#define </a:t>
            </a:r>
            <a:r>
              <a:rPr lang="en-US" altLang="ja-JP" sz="2400" dirty="0" smtClean="0"/>
              <a:t>DS_RPC_PORT 9825</a:t>
            </a:r>
            <a:r>
              <a:rPr lang="ja-JP" altLang="en-US" sz="2400" dirty="0" smtClean="0"/>
              <a:t>」</a:t>
            </a:r>
            <a:r>
              <a:rPr lang="en-US" altLang="ja-JP" sz="2400" dirty="0" smtClean="0"/>
              <a:t/>
            </a:r>
            <a:br>
              <a:rPr lang="en-US" altLang="ja-JP" sz="2400" dirty="0" smtClean="0"/>
            </a:br>
            <a:r>
              <a:rPr lang="ja-JP" altLang="en-US" sz="2400" dirty="0" smtClean="0"/>
              <a:t>という定数がある。これは、シン・テレワークシステム サーバーのバックグラウンドプロセスと、サーバー設定ツールとの間の設定用通信に利用される </a:t>
            </a:r>
            <a:r>
              <a:rPr lang="en-US" altLang="ja-JP" sz="2400" dirty="0" smtClean="0"/>
              <a:t>localhost </a:t>
            </a:r>
            <a:r>
              <a:rPr lang="ja-JP" altLang="en-US" sz="2400" dirty="0" smtClean="0"/>
              <a:t>内 </a:t>
            </a:r>
            <a:r>
              <a:rPr lang="en-US" altLang="ja-JP" sz="2400" dirty="0" smtClean="0"/>
              <a:t>TCP </a:t>
            </a:r>
            <a:r>
              <a:rPr lang="ja-JP" altLang="en-US" sz="2400" dirty="0" smtClean="0"/>
              <a:t>ポートである。</a:t>
            </a:r>
            <a:r>
              <a:rPr lang="en-US" altLang="ja-JP" sz="2400" dirty="0" smtClean="0"/>
              <a:t>9826 </a:t>
            </a:r>
            <a:r>
              <a:rPr lang="ja-JP" altLang="en-US" sz="2400" dirty="0" smtClean="0"/>
              <a:t>以降の、他の組織とかぶりにくい、適当な整数に変更することを推奨する。</a:t>
            </a:r>
            <a:r>
              <a:rPr lang="en-US" altLang="ja-JP" sz="2400" dirty="0" smtClean="0"/>
              <a:t>※ </a:t>
            </a:r>
            <a:r>
              <a:rPr lang="ja-JP" altLang="en-US" sz="2400" dirty="0" smtClean="0"/>
              <a:t>「</a:t>
            </a:r>
            <a:r>
              <a:rPr lang="en-US" altLang="ja-JP" sz="2400" dirty="0"/>
              <a:t>#define DS_URDP_PORT </a:t>
            </a:r>
            <a:r>
              <a:rPr lang="en-US" altLang="ja-JP" sz="2400" dirty="0" smtClean="0"/>
              <a:t>3459</a:t>
            </a:r>
            <a:r>
              <a:rPr lang="ja-JP" altLang="en-US" sz="2400" dirty="0" smtClean="0"/>
              <a:t>」 は、変更しないこと。</a:t>
            </a:r>
            <a:endParaRPr lang="en-US" altLang="ja-JP" sz="24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32</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200" dirty="0" smtClean="0"/>
              <a:t>5-2. </a:t>
            </a:r>
            <a:r>
              <a:rPr kumimoji="1" lang="ja-JP" altLang="en-US" sz="3200" dirty="0" smtClean="0"/>
              <a:t>アプリケーションの </a:t>
            </a:r>
            <a:r>
              <a:rPr kumimoji="1" lang="en-US" altLang="ja-JP" sz="3200" dirty="0" smtClean="0"/>
              <a:t>ID (</a:t>
            </a:r>
            <a:r>
              <a:rPr kumimoji="1" lang="en-US" altLang="ja-JP" sz="3200" dirty="0" err="1" smtClean="0"/>
              <a:t>AppId</a:t>
            </a:r>
            <a:r>
              <a:rPr kumimoji="1" lang="en-US" altLang="ja-JP" sz="3200" dirty="0" smtClean="0"/>
              <a:t>) </a:t>
            </a:r>
            <a:r>
              <a:rPr kumimoji="1" lang="ja-JP" altLang="en-US" sz="3200" dirty="0" smtClean="0"/>
              <a:t>の変更によるユニーク化</a:t>
            </a:r>
            <a:endParaRPr kumimoji="1" lang="ja-JP" altLang="en-US" sz="3200" dirty="0"/>
          </a:p>
        </p:txBody>
      </p:sp>
    </p:spTree>
    <p:extLst>
      <p:ext uri="{BB962C8B-B14F-4D97-AF65-F5344CB8AC3E}">
        <p14:creationId xmlns:p14="http://schemas.microsoft.com/office/powerpoint/2010/main" val="1985749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33</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5-3. </a:t>
            </a:r>
            <a:r>
              <a:rPr kumimoji="1" lang="ja-JP" altLang="en-US" sz="3600" dirty="0" smtClean="0"/>
              <a:t>ゲートウェイに登録済みのサーバー一覧の管理</a:t>
            </a:r>
            <a:endParaRPr kumimoji="1" lang="ja-JP" altLang="en-US" sz="3600" dirty="0"/>
          </a:p>
        </p:txBody>
      </p:sp>
      <p:sp>
        <p:nvSpPr>
          <p:cNvPr id="6" name="テキスト ボックス 5"/>
          <p:cNvSpPr txBox="1"/>
          <p:nvPr/>
        </p:nvSpPr>
        <p:spPr>
          <a:xfrm>
            <a:off x="332741" y="2315824"/>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cat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MachineDatabase.config</a:t>
            </a:r>
            <a:endParaRPr kumimoji="1" lang="ja-JP" altLang="en-US" dirty="0">
              <a:solidFill>
                <a:schemeClr val="bg1"/>
              </a:solidFill>
              <a:latin typeface="Consolas" panose="020B0609020204030204" pitchFamily="49" charset="0"/>
            </a:endParaRPr>
          </a:p>
        </p:txBody>
      </p:sp>
      <p:sp>
        <p:nvSpPr>
          <p:cNvPr id="7" name="コンテンツ プレースホルダー 1"/>
          <p:cNvSpPr txBox="1">
            <a:spLocks/>
          </p:cNvSpPr>
          <p:nvPr/>
        </p:nvSpPr>
        <p:spPr>
          <a:xfrm>
            <a:off x="332741" y="1164764"/>
            <a:ext cx="11545223" cy="103876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中継ゲートウェイに登録されているサーバーの一覧は、以下のデータベースファイルに保存されている。</a:t>
            </a:r>
            <a:endParaRPr lang="en-US" altLang="ja-JP" dirty="0" smtClean="0"/>
          </a:p>
          <a:p>
            <a:r>
              <a:rPr lang="ja-JP" altLang="en-US" dirty="0" smtClean="0"/>
              <a:t>データベースはテキスト形式であり、</a:t>
            </a:r>
            <a:r>
              <a:rPr lang="en-US" altLang="ja-JP" dirty="0" smtClean="0"/>
              <a:t>cat </a:t>
            </a:r>
            <a:r>
              <a:rPr lang="ja-JP" altLang="en-US" dirty="0" smtClean="0"/>
              <a:t>コマンドで、内容を表示することができる。</a:t>
            </a:r>
            <a:endParaRPr lang="ja-JP" altLang="en-US" dirty="0"/>
          </a:p>
        </p:txBody>
      </p:sp>
      <p:pic>
        <p:nvPicPr>
          <p:cNvPr id="9" name="図 8"/>
          <p:cNvPicPr>
            <a:picLocks noChangeAspect="1"/>
          </p:cNvPicPr>
          <p:nvPr/>
        </p:nvPicPr>
        <p:blipFill>
          <a:blip r:embed="rId2"/>
          <a:stretch>
            <a:fillRect/>
          </a:stretch>
        </p:blipFill>
        <p:spPr>
          <a:xfrm>
            <a:off x="544225" y="2839654"/>
            <a:ext cx="5465406" cy="3516696"/>
          </a:xfrm>
          <a:prstGeom prst="rect">
            <a:avLst/>
          </a:prstGeom>
        </p:spPr>
      </p:pic>
      <p:pic>
        <p:nvPicPr>
          <p:cNvPr id="10" name="図 9"/>
          <p:cNvPicPr>
            <a:picLocks noChangeAspect="1"/>
          </p:cNvPicPr>
          <p:nvPr/>
        </p:nvPicPr>
        <p:blipFill>
          <a:blip r:embed="rId3"/>
          <a:stretch>
            <a:fillRect/>
          </a:stretch>
        </p:blipFill>
        <p:spPr>
          <a:xfrm>
            <a:off x="10256466" y="5872041"/>
            <a:ext cx="1534477" cy="968617"/>
          </a:xfrm>
          <a:prstGeom prst="rect">
            <a:avLst/>
          </a:prstGeom>
        </p:spPr>
      </p:pic>
      <p:sp>
        <p:nvSpPr>
          <p:cNvPr id="11" name="角丸四角形吹き出し 10"/>
          <p:cNvSpPr/>
          <p:nvPr/>
        </p:nvSpPr>
        <p:spPr>
          <a:xfrm>
            <a:off x="6153512" y="2876245"/>
            <a:ext cx="4870192" cy="2804706"/>
          </a:xfrm>
          <a:prstGeom prst="wedgeRoundRectCallout">
            <a:avLst>
              <a:gd name="adj1" fmla="val 21015"/>
              <a:gd name="adj2" fmla="val 55664"/>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kumimoji="1" lang="en-US" altLang="ja-JP" sz="1400" dirty="0" err="1" smtClean="0"/>
              <a:t>thingate</a:t>
            </a:r>
            <a:r>
              <a:rPr kumimoji="1" lang="en-US" altLang="ja-JP" sz="1400" dirty="0" smtClean="0"/>
              <a:t> </a:t>
            </a:r>
            <a:r>
              <a:rPr kumimoji="1" lang="ja-JP" altLang="en-US" sz="1400" dirty="0" smtClean="0"/>
              <a:t>デーモンプロセスを停止中は、データベース </a:t>
            </a:r>
            <a:r>
              <a:rPr kumimoji="1" lang="en-US" altLang="ja-JP" sz="1400" dirty="0" smtClean="0"/>
              <a:t>(</a:t>
            </a:r>
            <a:r>
              <a:rPr kumimoji="1" lang="en-US" altLang="ja-JP" sz="1400" dirty="0" err="1" smtClean="0"/>
              <a:t>config</a:t>
            </a:r>
            <a:r>
              <a:rPr kumimoji="1" lang="en-US" altLang="ja-JP" sz="1400" dirty="0" smtClean="0"/>
              <a:t> </a:t>
            </a:r>
            <a:r>
              <a:rPr kumimoji="1" lang="ja-JP" altLang="en-US" sz="1400" dirty="0" smtClean="0"/>
              <a:t>ファイルの内容</a:t>
            </a:r>
            <a:r>
              <a:rPr kumimoji="1" lang="en-US" altLang="ja-JP" sz="1400" dirty="0" smtClean="0"/>
              <a:t>) </a:t>
            </a:r>
            <a:r>
              <a:rPr kumimoji="1" lang="ja-JP" altLang="en-US" sz="1400" dirty="0" smtClean="0"/>
              <a:t>をテキストエディタで書換えることができる。この方法により、コンピュータ </a:t>
            </a:r>
            <a:r>
              <a:rPr kumimoji="1" lang="en-US" altLang="ja-JP" sz="1400" dirty="0" smtClean="0"/>
              <a:t>ID </a:t>
            </a:r>
            <a:r>
              <a:rPr kumimoji="1" lang="ja-JP" altLang="en-US" sz="1400" dirty="0" smtClean="0"/>
              <a:t>を強制的に変更したり、登録を削除したりすることも可能である。</a:t>
            </a:r>
            <a:endParaRPr kumimoji="1" lang="en-US" altLang="ja-JP" sz="1400" dirty="0" smtClean="0"/>
          </a:p>
          <a:p>
            <a:pPr marL="285750" indent="-285750">
              <a:buFont typeface="Arial" panose="020B0604020202020204" pitchFamily="34" charset="0"/>
              <a:buChar char="•"/>
            </a:pPr>
            <a:r>
              <a:rPr lang="en-US" altLang="ja-JP" sz="1400" dirty="0" smtClean="0"/>
              <a:t>Date </a:t>
            </a:r>
            <a:r>
              <a:rPr lang="ja-JP" altLang="en-US" sz="1400" dirty="0" smtClean="0"/>
              <a:t>系の変数は、</a:t>
            </a:r>
            <a:r>
              <a:rPr lang="en-US" altLang="ja-JP" sz="1400" dirty="0" smtClean="0"/>
              <a:t>1970/01/01 09:00:00 (GMT) </a:t>
            </a:r>
            <a:r>
              <a:rPr lang="ja-JP" altLang="en-US" sz="1400" dirty="0" smtClean="0"/>
              <a:t>を </a:t>
            </a:r>
            <a:r>
              <a:rPr lang="en-US" altLang="ja-JP" sz="1400" dirty="0" smtClean="0"/>
              <a:t>0 </a:t>
            </a:r>
            <a:r>
              <a:rPr lang="ja-JP" altLang="en-US" sz="1400" dirty="0" smtClean="0"/>
              <a:t>としてミリ秒単位で増加する </a:t>
            </a:r>
            <a:r>
              <a:rPr lang="en-US" altLang="ja-JP" sz="1400" dirty="0" smtClean="0"/>
              <a:t>64 bit </a:t>
            </a:r>
            <a:r>
              <a:rPr lang="ja-JP" altLang="en-US" sz="1400" dirty="0" smtClean="0"/>
              <a:t>整数である。</a:t>
            </a:r>
            <a:r>
              <a:rPr lang="en-US" altLang="ja-JP" sz="1400" dirty="0" smtClean="0"/>
              <a:t/>
            </a:r>
            <a:br>
              <a:rPr lang="en-US" altLang="ja-JP" sz="1400" dirty="0" smtClean="0"/>
            </a:br>
            <a:r>
              <a:rPr lang="en-US" altLang="ja-JP" sz="1400" dirty="0" smtClean="0"/>
              <a:t>(JST </a:t>
            </a:r>
            <a:r>
              <a:rPr lang="ja-JP" altLang="en-US" sz="1400" dirty="0" smtClean="0"/>
              <a:t>ではないので注意</a:t>
            </a:r>
            <a:r>
              <a:rPr lang="en-US" altLang="ja-JP" sz="1400" dirty="0" smtClean="0"/>
              <a:t>)</a:t>
            </a:r>
          </a:p>
          <a:p>
            <a:pPr marL="285750" indent="-285750">
              <a:buFont typeface="Arial" panose="020B0604020202020204" pitchFamily="34" charset="0"/>
              <a:buChar char="•"/>
            </a:pPr>
            <a:r>
              <a:rPr kumimoji="1" lang="ja-JP" altLang="en-US" sz="1400" dirty="0" smtClean="0"/>
              <a:t>その他の変数の意味は、</a:t>
            </a:r>
            <a:r>
              <a:rPr lang="en-US" altLang="ja-JP" sz="1400" dirty="0"/>
              <a:t/>
            </a:r>
            <a:br>
              <a:rPr lang="en-US" altLang="ja-JP" sz="1400" dirty="0"/>
            </a:br>
            <a:r>
              <a:rPr lang="en-US" altLang="ja-JP" sz="1400" dirty="0"/>
              <a:t>https://</a:t>
            </a:r>
            <a:r>
              <a:rPr lang="en-US" altLang="ja-JP" sz="1400" dirty="0" smtClean="0"/>
              <a:t>github.com/IPA-CyberLab/IPA-DN-Ultra/blob/7de9d485817536826a2dab4f7edf9c98bd41d2b7/src/Cedar/WtGate.h#L179</a:t>
            </a:r>
            <a:br>
              <a:rPr lang="en-US" altLang="ja-JP" sz="1400" dirty="0" smtClean="0"/>
            </a:br>
            <a:r>
              <a:rPr lang="ja-JP" altLang="en-US" sz="1400" dirty="0" smtClean="0"/>
              <a:t>の </a:t>
            </a:r>
            <a:r>
              <a:rPr lang="en-US" altLang="ja-JP" sz="1400" dirty="0" smtClean="0"/>
              <a:t>WG_MACHINE </a:t>
            </a:r>
            <a:r>
              <a:rPr lang="ja-JP" altLang="en-US" sz="1400" dirty="0" smtClean="0"/>
              <a:t>のコメントを参照すること。</a:t>
            </a:r>
            <a:endParaRPr kumimoji="1" lang="ja-JP" altLang="en-US" sz="1400" dirty="0"/>
          </a:p>
        </p:txBody>
      </p:sp>
    </p:spTree>
    <p:extLst>
      <p:ext uri="{BB962C8B-B14F-4D97-AF65-F5344CB8AC3E}">
        <p14:creationId xmlns:p14="http://schemas.microsoft.com/office/powerpoint/2010/main" val="3364961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008037"/>
          </a:xfrm>
        </p:spPr>
        <p:txBody>
          <a:bodyPr/>
          <a:lstStyle/>
          <a:p>
            <a:r>
              <a:rPr lang="ja-JP" altLang="en-US" dirty="0"/>
              <a:t>中継ゲートウェイ</a:t>
            </a:r>
            <a:r>
              <a:rPr lang="ja-JP" altLang="en-US" dirty="0" smtClean="0"/>
              <a:t>に現在</a:t>
            </a:r>
            <a:r>
              <a:rPr lang="ja-JP" altLang="en-US" dirty="0"/>
              <a:t>接続しているサーバーセッション</a:t>
            </a:r>
            <a:r>
              <a:rPr lang="ja-JP" altLang="en-US" dirty="0" smtClean="0"/>
              <a:t>一覧は、中継ゲートウェイ上から以下のコマンドを実行することで表示することができる。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34</a:t>
            </a:fld>
            <a:endParaRPr kumimoji="1" lang="ja-JP" altLang="en-US" dirty="0"/>
          </a:p>
        </p:txBody>
      </p:sp>
      <p:sp>
        <p:nvSpPr>
          <p:cNvPr id="4" name="タイトル 3"/>
          <p:cNvSpPr>
            <a:spLocks noGrp="1"/>
          </p:cNvSpPr>
          <p:nvPr>
            <p:ph type="title"/>
          </p:nvPr>
        </p:nvSpPr>
        <p:spPr/>
        <p:txBody>
          <a:bodyPr>
            <a:noAutofit/>
          </a:bodyPr>
          <a:lstStyle/>
          <a:p>
            <a:r>
              <a:rPr kumimoji="1" lang="en-US" altLang="ja-JP" sz="2800" dirty="0" smtClean="0"/>
              <a:t>5-4. </a:t>
            </a:r>
            <a:r>
              <a:rPr kumimoji="1" lang="ja-JP" altLang="en-US" sz="2800" dirty="0" smtClean="0"/>
              <a:t>ゲートウェイに現在接続しているサーバーセッション一覧の表示</a:t>
            </a:r>
            <a:endParaRPr kumimoji="1" lang="ja-JP" altLang="en-US" sz="2800" dirty="0"/>
          </a:p>
        </p:txBody>
      </p:sp>
      <p:sp>
        <p:nvSpPr>
          <p:cNvPr id="5" name="テキスト ボックス 4"/>
          <p:cNvSpPr txBox="1"/>
          <p:nvPr/>
        </p:nvSpPr>
        <p:spPr>
          <a:xfrm>
            <a:off x="332741" y="2240226"/>
            <a:ext cx="11353780" cy="369332"/>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curl -k https://127.0.0.1/thinstat/</a:t>
            </a:r>
            <a:endParaRPr kumimoji="1" lang="ja-JP" altLang="en-US" dirty="0">
              <a:solidFill>
                <a:schemeClr val="bg1"/>
              </a:solidFill>
              <a:latin typeface="Consolas" panose="020B0609020204030204" pitchFamily="49" charset="0"/>
            </a:endParaRPr>
          </a:p>
        </p:txBody>
      </p:sp>
      <p:pic>
        <p:nvPicPr>
          <p:cNvPr id="6" name="図 5"/>
          <p:cNvPicPr>
            <a:picLocks noChangeAspect="1"/>
          </p:cNvPicPr>
          <p:nvPr/>
        </p:nvPicPr>
        <p:blipFill>
          <a:blip r:embed="rId2"/>
          <a:stretch>
            <a:fillRect/>
          </a:stretch>
        </p:blipFill>
        <p:spPr>
          <a:xfrm>
            <a:off x="261610" y="3139225"/>
            <a:ext cx="6233783" cy="2365523"/>
          </a:xfrm>
          <a:prstGeom prst="rect">
            <a:avLst/>
          </a:prstGeom>
        </p:spPr>
      </p:pic>
      <p:sp>
        <p:nvSpPr>
          <p:cNvPr id="7" name="テキスト ボックス 6"/>
          <p:cNvSpPr txBox="1"/>
          <p:nvPr/>
        </p:nvSpPr>
        <p:spPr>
          <a:xfrm>
            <a:off x="332741" y="2680138"/>
            <a:ext cx="6407018" cy="369332"/>
          </a:xfrm>
          <a:prstGeom prst="rect">
            <a:avLst/>
          </a:prstGeom>
          <a:noFill/>
        </p:spPr>
        <p:txBody>
          <a:bodyPr wrap="square" rtlCol="0">
            <a:spAutoFit/>
          </a:bodyPr>
          <a:lstStyle/>
          <a:p>
            <a:r>
              <a:rPr kumimoji="1" lang="ja-JP" altLang="en-US" dirty="0" smtClean="0"/>
              <a:t>実行例</a:t>
            </a:r>
            <a:endParaRPr kumimoji="1" lang="ja-JP" altLang="en-US" dirty="0"/>
          </a:p>
        </p:txBody>
      </p:sp>
      <p:sp>
        <p:nvSpPr>
          <p:cNvPr id="8" name="テキスト ボックス 7"/>
          <p:cNvSpPr txBox="1"/>
          <p:nvPr/>
        </p:nvSpPr>
        <p:spPr>
          <a:xfrm>
            <a:off x="6850117" y="2758966"/>
            <a:ext cx="4713890" cy="2585323"/>
          </a:xfrm>
          <a:prstGeom prst="rect">
            <a:avLst/>
          </a:prstGeom>
          <a:noFill/>
        </p:spPr>
        <p:txBody>
          <a:bodyPr wrap="square" rtlCol="0">
            <a:spAutoFit/>
          </a:bodyPr>
          <a:lstStyle/>
          <a:p>
            <a:r>
              <a:rPr kumimoji="1" lang="ja-JP" altLang="en-US" dirty="0" smtClean="0"/>
              <a:t>意味</a:t>
            </a:r>
            <a:endParaRPr kumimoji="1" lang="en-US" altLang="ja-JP" dirty="0" smtClean="0"/>
          </a:p>
          <a:p>
            <a:pPr marL="285750" indent="-285750">
              <a:buFont typeface="Arial" panose="020B0604020202020204" pitchFamily="34" charset="0"/>
              <a:buChar char="•"/>
            </a:pPr>
            <a:r>
              <a:rPr lang="en-US" altLang="ja-JP" dirty="0" err="1" smtClean="0"/>
              <a:t>EstablishedDateTime</a:t>
            </a:r>
            <a:r>
              <a:rPr lang="en-US" altLang="ja-JP" dirty="0" smtClean="0"/>
              <a:t>: </a:t>
            </a:r>
            <a:r>
              <a:rPr lang="ja-JP" altLang="en-US" dirty="0" smtClean="0"/>
              <a:t>接続確立日時。</a:t>
            </a:r>
            <a:r>
              <a:rPr lang="en-US" altLang="ja-JP" dirty="0" smtClean="0"/>
              <a:t/>
            </a:r>
            <a:br>
              <a:rPr lang="en-US" altLang="ja-JP" dirty="0" smtClean="0"/>
            </a:br>
            <a:r>
              <a:rPr lang="en-US" altLang="ja-JP" dirty="0" smtClean="0"/>
              <a:t>(</a:t>
            </a:r>
            <a:r>
              <a:rPr lang="ja-JP" altLang="en-US" dirty="0" smtClean="0"/>
              <a:t>数値の意味は </a:t>
            </a:r>
            <a:r>
              <a:rPr lang="en-US" altLang="ja-JP" dirty="0" smtClean="0"/>
              <a:t>5-3</a:t>
            </a:r>
            <a:r>
              <a:rPr lang="ja-JP" altLang="en-US" dirty="0" smtClean="0"/>
              <a:t> を参照のこと</a:t>
            </a:r>
            <a:r>
              <a:rPr lang="en-US" altLang="ja-JP" dirty="0" smtClean="0"/>
              <a:t>)</a:t>
            </a:r>
          </a:p>
          <a:p>
            <a:pPr marL="285750" indent="-285750">
              <a:buFont typeface="Arial" panose="020B0604020202020204" pitchFamily="34" charset="0"/>
              <a:buChar char="•"/>
            </a:pPr>
            <a:r>
              <a:rPr kumimoji="1" lang="en-US" altLang="ja-JP" dirty="0" smtClean="0"/>
              <a:t>Hostname: </a:t>
            </a:r>
            <a:r>
              <a:rPr kumimoji="1" lang="ja-JP" altLang="en-US" dirty="0" smtClean="0"/>
              <a:t>接続元ホスト </a:t>
            </a:r>
            <a:r>
              <a:rPr kumimoji="1" lang="en-US" altLang="ja-JP" dirty="0" smtClean="0"/>
              <a:t>FQDN</a:t>
            </a:r>
          </a:p>
          <a:p>
            <a:pPr marL="285750" indent="-285750">
              <a:buFont typeface="Arial" panose="020B0604020202020204" pitchFamily="34" charset="0"/>
              <a:buChar char="•"/>
            </a:pPr>
            <a:r>
              <a:rPr lang="en-US" altLang="ja-JP" dirty="0" err="1" smtClean="0"/>
              <a:t>IpAddress</a:t>
            </a:r>
            <a:r>
              <a:rPr lang="en-US" altLang="ja-JP" dirty="0" smtClean="0"/>
              <a:t>: </a:t>
            </a:r>
            <a:r>
              <a:rPr lang="ja-JP" altLang="en-US" dirty="0" smtClean="0"/>
              <a:t>接続元ホスト </a:t>
            </a:r>
            <a:r>
              <a:rPr lang="en-US" altLang="ja-JP" dirty="0" smtClean="0"/>
              <a:t>IP </a:t>
            </a:r>
            <a:r>
              <a:rPr lang="ja-JP" altLang="en-US" dirty="0" smtClean="0"/>
              <a:t>アドレス</a:t>
            </a:r>
            <a:endParaRPr lang="en-US" altLang="ja-JP" dirty="0" smtClean="0"/>
          </a:p>
          <a:p>
            <a:pPr marL="285750" indent="-285750">
              <a:buFont typeface="Arial" panose="020B0604020202020204" pitchFamily="34" charset="0"/>
              <a:buChar char="•"/>
            </a:pPr>
            <a:r>
              <a:rPr kumimoji="1" lang="en-US" altLang="ja-JP" dirty="0" err="1" smtClean="0"/>
              <a:t>Msid</a:t>
            </a:r>
            <a:r>
              <a:rPr kumimoji="1" lang="en-US" altLang="ja-JP" dirty="0" smtClean="0"/>
              <a:t>: </a:t>
            </a:r>
            <a:r>
              <a:rPr kumimoji="1" lang="ja-JP" altLang="en-US" dirty="0" smtClean="0"/>
              <a:t>固有 </a:t>
            </a:r>
            <a:r>
              <a:rPr kumimoji="1" lang="en-US" altLang="ja-JP" dirty="0" smtClean="0"/>
              <a:t>ID (MSID-DESK-</a:t>
            </a:r>
            <a:r>
              <a:rPr kumimoji="1" lang="ja-JP" altLang="en-US" dirty="0" smtClean="0"/>
              <a:t>固有</a:t>
            </a:r>
            <a:r>
              <a:rPr kumimoji="1" lang="en-US" altLang="ja-JP" dirty="0" smtClean="0"/>
              <a:t>ID)</a:t>
            </a:r>
          </a:p>
          <a:p>
            <a:pPr marL="285750" indent="-285750">
              <a:buFont typeface="Arial" panose="020B0604020202020204" pitchFamily="34" charset="0"/>
              <a:buChar char="•"/>
            </a:pPr>
            <a:r>
              <a:rPr kumimoji="1" lang="en-US" altLang="ja-JP" dirty="0" err="1" smtClean="0"/>
              <a:t>NumClients</a:t>
            </a:r>
            <a:r>
              <a:rPr kumimoji="1" lang="en-US" altLang="ja-JP" dirty="0" smtClean="0"/>
              <a:t>: </a:t>
            </a:r>
            <a:r>
              <a:rPr kumimoji="1" lang="ja-JP" altLang="en-US" dirty="0" smtClean="0"/>
              <a:t>現在接続中のクライアント数</a:t>
            </a:r>
            <a:endParaRPr kumimoji="1" lang="en-US" altLang="ja-JP" dirty="0" smtClean="0"/>
          </a:p>
          <a:p>
            <a:pPr marL="285750" indent="-285750">
              <a:buFont typeface="Arial" panose="020B0604020202020204" pitchFamily="34" charset="0"/>
              <a:buChar char="•"/>
            </a:pPr>
            <a:r>
              <a:rPr lang="en-US" altLang="ja-JP" dirty="0" smtClean="0"/>
              <a:t>ServerMask64: </a:t>
            </a:r>
            <a:r>
              <a:rPr lang="ja-JP" altLang="en-US" dirty="0" smtClean="0"/>
              <a:t>サーバー情報を示すビットマスク</a:t>
            </a:r>
            <a:endParaRPr lang="en-US" altLang="ja-JP" dirty="0" smtClean="0"/>
          </a:p>
          <a:p>
            <a:pPr marL="285750" indent="-285750">
              <a:buFont typeface="Arial" panose="020B0604020202020204" pitchFamily="34" charset="0"/>
              <a:buChar char="•"/>
            </a:pPr>
            <a:r>
              <a:rPr kumimoji="1" lang="en-US" altLang="ja-JP" dirty="0" err="1" smtClean="0"/>
              <a:t>SessionId</a:t>
            </a:r>
            <a:r>
              <a:rPr kumimoji="1" lang="en-US" altLang="ja-JP" dirty="0" smtClean="0"/>
              <a:t>: </a:t>
            </a:r>
            <a:r>
              <a:rPr kumimoji="1" lang="ja-JP" altLang="en-US" dirty="0" smtClean="0"/>
              <a:t>セッション固有の乱数 </a:t>
            </a:r>
            <a:r>
              <a:rPr kumimoji="1" lang="en-US" altLang="ja-JP" dirty="0" smtClean="0"/>
              <a:t>ID</a:t>
            </a:r>
            <a:endParaRPr kumimoji="1" lang="ja-JP" altLang="en-US" dirty="0"/>
          </a:p>
        </p:txBody>
      </p:sp>
      <p:sp>
        <p:nvSpPr>
          <p:cNvPr id="9" name="テキスト ボックス 8"/>
          <p:cNvSpPr txBox="1"/>
          <p:nvPr/>
        </p:nvSpPr>
        <p:spPr>
          <a:xfrm>
            <a:off x="6850117" y="5155324"/>
            <a:ext cx="4926724" cy="1200329"/>
          </a:xfrm>
          <a:prstGeom prst="rect">
            <a:avLst/>
          </a:prstGeom>
          <a:noFill/>
        </p:spPr>
        <p:txBody>
          <a:bodyPr wrap="square" rtlCol="0">
            <a:spAutoFit/>
          </a:bodyPr>
          <a:lstStyle/>
          <a:p>
            <a:r>
              <a:rPr kumimoji="1" lang="en-US" altLang="ja-JP" dirty="0" smtClean="0"/>
              <a:t>ServerMask64 </a:t>
            </a:r>
            <a:r>
              <a:rPr kumimoji="1" lang="ja-JP" altLang="en-US" dirty="0" smtClean="0"/>
              <a:t>のビットフラグの一覧</a:t>
            </a:r>
            <a:r>
              <a:rPr kumimoji="1" lang="en-US" altLang="ja-JP" dirty="0" smtClean="0"/>
              <a:t>:</a:t>
            </a:r>
          </a:p>
          <a:p>
            <a:r>
              <a:rPr lang="en-US" altLang="ja-JP" dirty="0"/>
              <a:t>https://</a:t>
            </a:r>
            <a:r>
              <a:rPr lang="en-US" altLang="ja-JP" dirty="0" smtClean="0"/>
              <a:t>github.com/IPA-CyberLab/IPA-DN-Ultra/blob/7de9d485817536826a2dab4f7edf9c98bd41d2b7/src/Cedar/Desk.h#L167</a:t>
            </a:r>
          </a:p>
        </p:txBody>
      </p:sp>
    </p:spTree>
    <p:extLst>
      <p:ext uri="{BB962C8B-B14F-4D97-AF65-F5344CB8AC3E}">
        <p14:creationId xmlns:p14="http://schemas.microsoft.com/office/powerpoint/2010/main" val="1977174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35</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5-5. </a:t>
            </a:r>
            <a:r>
              <a:rPr kumimoji="1" lang="ja-JP" altLang="en-US" dirty="0" smtClean="0"/>
              <a:t>ゲートウェイの </a:t>
            </a:r>
            <a:r>
              <a:rPr kumimoji="1" lang="en-US" altLang="ja-JP" dirty="0" smtClean="0"/>
              <a:t>Linux </a:t>
            </a:r>
            <a:r>
              <a:rPr kumimoji="1" lang="ja-JP" altLang="en-US" dirty="0" smtClean="0"/>
              <a:t>カーネルの推奨設定</a:t>
            </a:r>
            <a:endParaRPr kumimoji="1" lang="ja-JP" altLang="en-US" dirty="0"/>
          </a:p>
        </p:txBody>
      </p:sp>
      <p:sp>
        <p:nvSpPr>
          <p:cNvPr id="5" name="テキスト ボックス 4"/>
          <p:cNvSpPr txBox="1"/>
          <p:nvPr/>
        </p:nvSpPr>
        <p:spPr>
          <a:xfrm>
            <a:off x="774175" y="1216481"/>
            <a:ext cx="3285445" cy="5139869"/>
          </a:xfrm>
          <a:prstGeom prst="rect">
            <a:avLst/>
          </a:prstGeom>
          <a:solidFill>
            <a:schemeClr val="tx1"/>
          </a:solidFill>
        </p:spPr>
        <p:txBody>
          <a:bodyPr wrap="square" rtlCol="0">
            <a:spAutoFit/>
          </a:bodyPr>
          <a:lstStyle/>
          <a:p>
            <a:r>
              <a:rPr lang="en-US" altLang="ja-JP" sz="800" dirty="0">
                <a:solidFill>
                  <a:schemeClr val="bg1"/>
                </a:solidFill>
                <a:latin typeface="Consolas" panose="020B0609020204030204" pitchFamily="49" charset="0"/>
              </a:rPr>
              <a:t># Kernel</a:t>
            </a:r>
          </a:p>
          <a:p>
            <a:r>
              <a:rPr lang="en-US" altLang="ja-JP" sz="800" dirty="0" err="1">
                <a:solidFill>
                  <a:schemeClr val="bg1"/>
                </a:solidFill>
                <a:latin typeface="Consolas" panose="020B0609020204030204" pitchFamily="49" charset="0"/>
              </a:rPr>
              <a:t>kernel.panic</a:t>
            </a:r>
            <a:r>
              <a:rPr lang="en-US" altLang="ja-JP" sz="800" dirty="0">
                <a:solidFill>
                  <a:schemeClr val="bg1"/>
                </a:solidFill>
                <a:latin typeface="Consolas" panose="020B0609020204030204" pitchFamily="49" charset="0"/>
              </a:rPr>
              <a:t>=15</a:t>
            </a:r>
          </a:p>
          <a:p>
            <a:r>
              <a:rPr lang="en-US" altLang="ja-JP" sz="800" dirty="0" err="1">
                <a:solidFill>
                  <a:schemeClr val="bg1"/>
                </a:solidFill>
                <a:latin typeface="Consolas" panose="020B0609020204030204" pitchFamily="49" charset="0"/>
              </a:rPr>
              <a:t>kernel.panic_on_oops</a:t>
            </a:r>
            <a:r>
              <a:rPr lang="en-US" altLang="ja-JP" sz="800" dirty="0">
                <a:solidFill>
                  <a:schemeClr val="bg1"/>
                </a:solidFill>
                <a:latin typeface="Consolas" panose="020B0609020204030204" pitchFamily="49" charset="0"/>
              </a:rPr>
              <a:t>=1</a:t>
            </a:r>
          </a:p>
          <a:p>
            <a:r>
              <a:rPr lang="en-US" altLang="ja-JP" sz="800" dirty="0" err="1">
                <a:solidFill>
                  <a:schemeClr val="bg1"/>
                </a:solidFill>
                <a:latin typeface="Consolas" panose="020B0609020204030204" pitchFamily="49" charset="0"/>
              </a:rPr>
              <a:t>vm.overcommit_memory</a:t>
            </a:r>
            <a:r>
              <a:rPr lang="en-US" altLang="ja-JP" sz="800" dirty="0">
                <a:solidFill>
                  <a:schemeClr val="bg1"/>
                </a:solidFill>
                <a:latin typeface="Consolas" panose="020B0609020204030204" pitchFamily="49" charset="0"/>
              </a:rPr>
              <a:t>=2</a:t>
            </a:r>
          </a:p>
          <a:p>
            <a:r>
              <a:rPr lang="en-US" altLang="ja-JP" sz="800" dirty="0" err="1">
                <a:solidFill>
                  <a:schemeClr val="bg1"/>
                </a:solidFill>
                <a:latin typeface="Consolas" panose="020B0609020204030204" pitchFamily="49" charset="0"/>
              </a:rPr>
              <a:t>vm.overcommit_ratio</a:t>
            </a:r>
            <a:r>
              <a:rPr lang="en-US" altLang="ja-JP" sz="800" dirty="0">
                <a:solidFill>
                  <a:schemeClr val="bg1"/>
                </a:solidFill>
                <a:latin typeface="Consolas" panose="020B0609020204030204" pitchFamily="49" charset="0"/>
              </a:rPr>
              <a:t>=90</a:t>
            </a:r>
          </a:p>
          <a:p>
            <a:r>
              <a:rPr lang="en-US" altLang="ja-JP" sz="800" dirty="0" err="1">
                <a:solidFill>
                  <a:schemeClr val="bg1"/>
                </a:solidFill>
                <a:latin typeface="Consolas" panose="020B0609020204030204" pitchFamily="49" charset="0"/>
              </a:rPr>
              <a:t>vm.panic_on_oom</a:t>
            </a:r>
            <a:r>
              <a:rPr lang="en-US" altLang="ja-JP" sz="800" dirty="0">
                <a:solidFill>
                  <a:schemeClr val="bg1"/>
                </a:solidFill>
                <a:latin typeface="Consolas" panose="020B0609020204030204" pitchFamily="49" charset="0"/>
              </a:rPr>
              <a:t>=0</a:t>
            </a:r>
          </a:p>
          <a:p>
            <a:r>
              <a:rPr lang="en-US" altLang="ja-JP" sz="800" dirty="0" err="1">
                <a:solidFill>
                  <a:schemeClr val="bg1"/>
                </a:solidFill>
                <a:latin typeface="Consolas" panose="020B0609020204030204" pitchFamily="49" charset="0"/>
              </a:rPr>
              <a:t>vm.oom_kill_allocating_task</a:t>
            </a:r>
            <a:r>
              <a:rPr lang="en-US" altLang="ja-JP" sz="800" dirty="0">
                <a:solidFill>
                  <a:schemeClr val="bg1"/>
                </a:solidFill>
                <a:latin typeface="Consolas" panose="020B0609020204030204" pitchFamily="49" charset="0"/>
              </a:rPr>
              <a:t>=1</a:t>
            </a:r>
          </a:p>
          <a:p>
            <a:r>
              <a:rPr lang="en-US" altLang="ja-JP" sz="800" dirty="0" err="1">
                <a:solidFill>
                  <a:schemeClr val="bg1"/>
                </a:solidFill>
                <a:latin typeface="Consolas" panose="020B0609020204030204" pitchFamily="49" charset="0"/>
              </a:rPr>
              <a:t>kernel.sysrq</a:t>
            </a:r>
            <a:r>
              <a:rPr lang="en-US" altLang="ja-JP" sz="800" dirty="0">
                <a:solidFill>
                  <a:schemeClr val="bg1"/>
                </a:solidFill>
                <a:latin typeface="Consolas" panose="020B0609020204030204" pitchFamily="49" charset="0"/>
              </a:rPr>
              <a:t>=0</a:t>
            </a:r>
          </a:p>
          <a:p>
            <a:r>
              <a:rPr lang="en-US" altLang="ja-JP" sz="800" dirty="0" err="1">
                <a:solidFill>
                  <a:schemeClr val="bg1"/>
                </a:solidFill>
                <a:latin typeface="Consolas" panose="020B0609020204030204" pitchFamily="49" charset="0"/>
              </a:rPr>
              <a:t>kernel.core_uses_pid</a:t>
            </a:r>
            <a:r>
              <a:rPr lang="en-US" altLang="ja-JP" sz="800" dirty="0">
                <a:solidFill>
                  <a:schemeClr val="bg1"/>
                </a:solidFill>
                <a:latin typeface="Consolas" panose="020B0609020204030204" pitchFamily="49" charset="0"/>
              </a:rPr>
              <a:t>=1</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Network</a:t>
            </a:r>
          </a:p>
          <a:p>
            <a:r>
              <a:rPr lang="en-US" altLang="ja-JP" sz="800" dirty="0" err="1">
                <a:solidFill>
                  <a:schemeClr val="bg1"/>
                </a:solidFill>
                <a:latin typeface="Consolas" panose="020B0609020204030204" pitchFamily="49" charset="0"/>
              </a:rPr>
              <a:t>net.core.rmem_default</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net.core.rmem_max</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net.core.wmem_default</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net.core.wmem_max</a:t>
            </a:r>
            <a:r>
              <a:rPr lang="en-US" altLang="ja-JP" sz="800" dirty="0">
                <a:solidFill>
                  <a:schemeClr val="bg1"/>
                </a:solidFill>
                <a:latin typeface="Consolas" panose="020B0609020204030204" pitchFamily="49" charset="0"/>
              </a:rPr>
              <a:t>=16777216</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for busy servers</a:t>
            </a:r>
          </a:p>
          <a:p>
            <a:r>
              <a:rPr lang="en-US" altLang="ja-JP" sz="800" dirty="0" err="1">
                <a:solidFill>
                  <a:schemeClr val="bg1"/>
                </a:solidFill>
                <a:latin typeface="Consolas" panose="020B0609020204030204" pitchFamily="49" charset="0"/>
              </a:rPr>
              <a:t>net.core.somaxconn</a:t>
            </a:r>
            <a:r>
              <a:rPr lang="en-US" altLang="ja-JP" sz="800" dirty="0">
                <a:solidFill>
                  <a:schemeClr val="bg1"/>
                </a:solidFill>
                <a:latin typeface="Consolas" panose="020B0609020204030204" pitchFamily="49" charset="0"/>
              </a:rPr>
              <a:t>=1024</a:t>
            </a:r>
          </a:p>
          <a:p>
            <a:r>
              <a:rPr lang="en-US" altLang="ja-JP" sz="800" dirty="0">
                <a:solidFill>
                  <a:schemeClr val="bg1"/>
                </a:solidFill>
                <a:latin typeface="Consolas" panose="020B0609020204030204" pitchFamily="49" charset="0"/>
              </a:rPr>
              <a:t>net.ipv4.tcp_rfc1337=1</a:t>
            </a:r>
          </a:p>
          <a:p>
            <a:r>
              <a:rPr lang="en-US" altLang="ja-JP" sz="800" dirty="0">
                <a:solidFill>
                  <a:schemeClr val="bg1"/>
                </a:solidFill>
                <a:latin typeface="Consolas" panose="020B0609020204030204" pitchFamily="49" charset="0"/>
              </a:rPr>
              <a:t>net.ipv4.tcp_tw_reuse=1</a:t>
            </a:r>
          </a:p>
          <a:p>
            <a:r>
              <a:rPr lang="en-US" altLang="ja-JP" sz="800" dirty="0">
                <a:solidFill>
                  <a:schemeClr val="bg1"/>
                </a:solidFill>
                <a:latin typeface="Consolas" panose="020B0609020204030204" pitchFamily="49" charset="0"/>
              </a:rPr>
              <a:t>net.ipv4.tcp_max_syn_backlog=1024</a:t>
            </a:r>
          </a:p>
          <a:p>
            <a:r>
              <a:rPr lang="en-US" altLang="ja-JP" sz="800" dirty="0">
                <a:solidFill>
                  <a:schemeClr val="bg1"/>
                </a:solidFill>
                <a:latin typeface="Consolas" panose="020B0609020204030204" pitchFamily="49" charset="0"/>
              </a:rPr>
              <a:t>net.ipv4.tcp_fin_timeout=4</a:t>
            </a:r>
          </a:p>
          <a:p>
            <a:r>
              <a:rPr lang="en-US" altLang="ja-JP" sz="800" dirty="0">
                <a:solidFill>
                  <a:schemeClr val="bg1"/>
                </a:solidFill>
                <a:latin typeface="Consolas" panose="020B0609020204030204" pitchFamily="49" charset="0"/>
              </a:rPr>
              <a:t>net.ipv4.tcp_rmem=4096 87380 5955584</a:t>
            </a:r>
          </a:p>
          <a:p>
            <a:r>
              <a:rPr lang="en-US" altLang="ja-JP" sz="800" dirty="0">
                <a:solidFill>
                  <a:schemeClr val="bg1"/>
                </a:solidFill>
                <a:latin typeface="Consolas" panose="020B0609020204030204" pitchFamily="49" charset="0"/>
              </a:rPr>
              <a:t>net.ipv4.tcp_wmem=4096 65536 5955584</a:t>
            </a:r>
          </a:p>
          <a:p>
            <a:r>
              <a:rPr lang="en-US" altLang="ja-JP" sz="800" dirty="0">
                <a:solidFill>
                  <a:schemeClr val="bg1"/>
                </a:solidFill>
                <a:latin typeface="Consolas" panose="020B0609020204030204" pitchFamily="49" charset="0"/>
              </a:rPr>
              <a:t>net.ipv4.tcp_timestamps=0</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a:t>
            </a:r>
            <a:r>
              <a:rPr lang="en-US" altLang="ja-JP" sz="800" dirty="0" err="1">
                <a:solidFill>
                  <a:schemeClr val="bg1"/>
                </a:solidFill>
                <a:latin typeface="Consolas" panose="020B0609020204030204" pitchFamily="49" charset="0"/>
              </a:rPr>
              <a:t>Semaphones</a:t>
            </a:r>
            <a:endParaRPr lang="en-US" altLang="ja-JP" sz="800" dirty="0">
              <a:solidFill>
                <a:schemeClr val="bg1"/>
              </a:solidFill>
              <a:latin typeface="Consolas" panose="020B0609020204030204" pitchFamily="49" charset="0"/>
            </a:endParaRPr>
          </a:p>
          <a:p>
            <a:r>
              <a:rPr lang="en-US" altLang="ja-JP" sz="800" dirty="0" err="1">
                <a:solidFill>
                  <a:schemeClr val="bg1"/>
                </a:solidFill>
                <a:latin typeface="Consolas" panose="020B0609020204030204" pitchFamily="49" charset="0"/>
              </a:rPr>
              <a:t>kernel.sem</a:t>
            </a:r>
            <a:r>
              <a:rPr lang="en-US" altLang="ja-JP" sz="800" dirty="0">
                <a:solidFill>
                  <a:schemeClr val="bg1"/>
                </a:solidFill>
                <a:latin typeface="Consolas" panose="020B0609020204030204" pitchFamily="49" charset="0"/>
              </a:rPr>
              <a:t>=65536 655360 64 655360</a:t>
            </a:r>
          </a:p>
          <a:p>
            <a:r>
              <a:rPr lang="en-US" altLang="ja-JP" sz="800" dirty="0" err="1">
                <a:solidFill>
                  <a:schemeClr val="bg1"/>
                </a:solidFill>
                <a:latin typeface="Consolas" panose="020B0609020204030204" pitchFamily="49" charset="0"/>
              </a:rPr>
              <a:t>kernel.msgmni</a:t>
            </a:r>
            <a:r>
              <a:rPr lang="en-US" altLang="ja-JP" sz="800" dirty="0">
                <a:solidFill>
                  <a:schemeClr val="bg1"/>
                </a:solidFill>
                <a:latin typeface="Consolas" panose="020B0609020204030204" pitchFamily="49" charset="0"/>
              </a:rPr>
              <a:t>=65536</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Files</a:t>
            </a:r>
          </a:p>
          <a:p>
            <a:r>
              <a:rPr lang="en-US" altLang="ja-JP" sz="800" dirty="0" err="1">
                <a:solidFill>
                  <a:schemeClr val="bg1"/>
                </a:solidFill>
                <a:latin typeface="Consolas" panose="020B0609020204030204" pitchFamily="49" charset="0"/>
              </a:rPr>
              <a:t>fs.inotify.max_queued_events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fs.inotify.max_user_instances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fs.inotify.max_user_watches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fs.file</a:t>
            </a:r>
            <a:r>
              <a:rPr lang="en-US" altLang="ja-JP" sz="800" dirty="0">
                <a:solidFill>
                  <a:schemeClr val="bg1"/>
                </a:solidFill>
                <a:latin typeface="Consolas" panose="020B0609020204030204" pitchFamily="49" charset="0"/>
              </a:rPr>
              <a:t>-max=1048575</a:t>
            </a:r>
          </a:p>
          <a:p>
            <a:r>
              <a:rPr lang="en-US" altLang="ja-JP" sz="800" dirty="0" err="1">
                <a:solidFill>
                  <a:schemeClr val="bg1"/>
                </a:solidFill>
                <a:latin typeface="Consolas" panose="020B0609020204030204" pitchFamily="49" charset="0"/>
              </a:rPr>
              <a:t>fs.aio</a:t>
            </a:r>
            <a:r>
              <a:rPr lang="en-US" altLang="ja-JP" sz="800" dirty="0">
                <a:solidFill>
                  <a:schemeClr val="bg1"/>
                </a:solidFill>
                <a:latin typeface="Consolas" panose="020B0609020204030204" pitchFamily="49" charset="0"/>
              </a:rPr>
              <a:t>-max-</a:t>
            </a:r>
            <a:r>
              <a:rPr lang="en-US" altLang="ja-JP" sz="800" dirty="0" err="1">
                <a:solidFill>
                  <a:schemeClr val="bg1"/>
                </a:solidFill>
                <a:latin typeface="Consolas" panose="020B0609020204030204" pitchFamily="49" charset="0"/>
              </a:rPr>
              <a:t>nr</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kernel.msgmax</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kernel.msgmnb</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kernel.threads</a:t>
            </a:r>
            <a:r>
              <a:rPr lang="en-US" altLang="ja-JP" sz="800" dirty="0">
                <a:solidFill>
                  <a:schemeClr val="bg1"/>
                </a:solidFill>
                <a:latin typeface="Consolas" panose="020B0609020204030204" pitchFamily="49" charset="0"/>
              </a:rPr>
              <a:t>-max=1048575</a:t>
            </a:r>
          </a:p>
          <a:p>
            <a:r>
              <a:rPr lang="en-US" altLang="ja-JP" sz="800" dirty="0" err="1">
                <a:solidFill>
                  <a:schemeClr val="bg1"/>
                </a:solidFill>
                <a:latin typeface="Consolas" panose="020B0609020204030204" pitchFamily="49" charset="0"/>
              </a:rPr>
              <a:t>net.core.netdev_max_backlog</a:t>
            </a:r>
            <a:r>
              <a:rPr lang="en-US" altLang="ja-JP" sz="800" dirty="0">
                <a:solidFill>
                  <a:schemeClr val="bg1"/>
                </a:solidFill>
                <a:latin typeface="Consolas" panose="020B0609020204030204" pitchFamily="49" charset="0"/>
              </a:rPr>
              <a:t>=182757</a:t>
            </a:r>
          </a:p>
          <a:p>
            <a:r>
              <a:rPr lang="en-US" altLang="ja-JP" sz="800" dirty="0" err="1">
                <a:solidFill>
                  <a:schemeClr val="bg1"/>
                </a:solidFill>
                <a:latin typeface="Consolas" panose="020B0609020204030204" pitchFamily="49" charset="0"/>
              </a:rPr>
              <a:t>vm.max_map_count</a:t>
            </a:r>
            <a:r>
              <a:rPr lang="en-US" altLang="ja-JP" sz="800" dirty="0">
                <a:solidFill>
                  <a:schemeClr val="bg1"/>
                </a:solidFill>
                <a:latin typeface="Consolas" panose="020B0609020204030204" pitchFamily="49" charset="0"/>
              </a:rPr>
              <a:t>=262144</a:t>
            </a:r>
          </a:p>
        </p:txBody>
      </p:sp>
      <p:sp>
        <p:nvSpPr>
          <p:cNvPr id="7" name="テキスト ボックス 6"/>
          <p:cNvSpPr txBox="1"/>
          <p:nvPr/>
        </p:nvSpPr>
        <p:spPr>
          <a:xfrm>
            <a:off x="4619297" y="1216481"/>
            <a:ext cx="6440213" cy="3970318"/>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a:t>
            </a:r>
            <a:r>
              <a:rPr lang="en-US" altLang="ja-JP" dirty="0" err="1" smtClean="0"/>
              <a:t>etc</a:t>
            </a:r>
            <a:r>
              <a:rPr lang="en-US" altLang="ja-JP" dirty="0" smtClean="0"/>
              <a:t>/</a:t>
            </a:r>
            <a:r>
              <a:rPr lang="en-US" altLang="ja-JP" dirty="0" err="1" smtClean="0"/>
              <a:t>sysctl.conf</a:t>
            </a:r>
            <a:r>
              <a:rPr lang="ja-JP" altLang="en-US" dirty="0" smtClean="0"/>
              <a:t> を編集することにより、</a:t>
            </a:r>
            <a:r>
              <a:rPr lang="en-US" altLang="ja-JP" dirty="0" smtClean="0"/>
              <a:t>Linux </a:t>
            </a:r>
            <a:r>
              <a:rPr kumimoji="1" lang="ja-JP" altLang="en-US" dirty="0" smtClean="0"/>
              <a:t>カーネルのパラメータをチューニングすることができる。</a:t>
            </a:r>
            <a:endParaRPr kumimoji="1" lang="en-US" altLang="ja-JP" dirty="0" smtClean="0"/>
          </a:p>
          <a:p>
            <a:pPr marL="285750" indent="-285750">
              <a:buFont typeface="Arial" panose="020B0604020202020204" pitchFamily="34" charset="0"/>
              <a:buChar char="•"/>
            </a:pPr>
            <a:r>
              <a:rPr kumimoji="1" lang="ja-JP" altLang="en-US" dirty="0" smtClean="0"/>
              <a:t>パラメータのチューニングには、色々な党派があるが、</a:t>
            </a:r>
            <a:r>
              <a:rPr lang="en-US" altLang="ja-JP" dirty="0" smtClean="0"/>
              <a:t>IPA </a:t>
            </a:r>
            <a:r>
              <a:rPr lang="ja-JP" altLang="en-US" dirty="0" smtClean="0"/>
              <a:t>で現在運用している「シン・テレワークシステム」のゲートウェイは、左のようなパラメータを指定している。</a:t>
            </a:r>
            <a:endParaRPr lang="en-US" altLang="ja-JP" dirty="0" smtClean="0"/>
          </a:p>
          <a:p>
            <a:pPr marL="285750" indent="-285750">
              <a:buFont typeface="Arial" panose="020B0604020202020204" pitchFamily="34" charset="0"/>
              <a:buChar char="•"/>
            </a:pPr>
            <a:r>
              <a:rPr kumimoji="1" lang="ja-JP" altLang="en-US" dirty="0" smtClean="0"/>
              <a:t>大量の </a:t>
            </a:r>
            <a:r>
              <a:rPr kumimoji="1" lang="en-US" altLang="ja-JP" dirty="0" smtClean="0"/>
              <a:t>FD (</a:t>
            </a:r>
            <a:r>
              <a:rPr kumimoji="1" lang="ja-JP" altLang="en-US" dirty="0" smtClean="0"/>
              <a:t>ファイル・ディスクリプタ</a:t>
            </a:r>
            <a:r>
              <a:rPr kumimoji="1" lang="en-US" altLang="ja-JP" dirty="0" smtClean="0"/>
              <a:t>) </a:t>
            </a:r>
            <a:r>
              <a:rPr kumimoji="1" lang="ja-JP" altLang="en-US" dirty="0" smtClean="0"/>
              <a:t>やソケットを使用した処理をエラーなく行なうために、左記を参考にして、十分なスケーラビリティ設定を行なうことがのぞましい。</a:t>
            </a:r>
            <a:endParaRPr kumimoji="1" lang="en-US" altLang="ja-JP" dirty="0" smtClean="0"/>
          </a:p>
          <a:p>
            <a:pPr marL="285750" indent="-285750">
              <a:buFont typeface="Arial" panose="020B0604020202020204" pitchFamily="34" charset="0"/>
              <a:buChar char="•"/>
            </a:pPr>
            <a:r>
              <a:rPr kumimoji="1" lang="ja-JP" altLang="en-US" dirty="0" smtClean="0"/>
              <a:t>また、カーネルの </a:t>
            </a:r>
            <a:r>
              <a:rPr kumimoji="1" lang="en-US" altLang="ja-JP" dirty="0" smtClean="0"/>
              <a:t>limits </a:t>
            </a:r>
            <a:r>
              <a:rPr kumimoji="1" lang="ja-JP" altLang="en-US" dirty="0" smtClean="0"/>
              <a:t>変数について、</a:t>
            </a:r>
            <a:r>
              <a:rPr kumimoji="1" lang="en-US" altLang="ja-JP" dirty="0" smtClean="0"/>
              <a:t/>
            </a:r>
            <a:br>
              <a:rPr kumimoji="1" lang="en-US" altLang="ja-JP" dirty="0" smtClean="0"/>
            </a:br>
            <a:r>
              <a:rPr kumimoji="1" lang="en-US" altLang="ja-JP" dirty="0" err="1" smtClean="0"/>
              <a:t>nofile</a:t>
            </a:r>
            <a:r>
              <a:rPr kumimoji="1" lang="en-US" altLang="ja-JP" dirty="0" smtClean="0"/>
              <a:t>, </a:t>
            </a:r>
            <a:r>
              <a:rPr kumimoji="1" lang="en-US" altLang="ja-JP" dirty="0" err="1" smtClean="0"/>
              <a:t>nproc</a:t>
            </a:r>
            <a:r>
              <a:rPr lang="en-US" altLang="ja-JP" dirty="0"/>
              <a:t>, </a:t>
            </a:r>
            <a:r>
              <a:rPr lang="en-US" altLang="ja-JP" dirty="0" err="1" smtClean="0"/>
              <a:t>sigpending</a:t>
            </a:r>
            <a:r>
              <a:rPr lang="en-US" altLang="ja-JP" dirty="0" smtClean="0"/>
              <a:t> </a:t>
            </a:r>
            <a:r>
              <a:rPr lang="ja-JP" altLang="en-US" dirty="0" smtClean="0"/>
              <a:t>はいずれも大きな値 </a:t>
            </a:r>
            <a:r>
              <a:rPr lang="en-US" altLang="ja-JP" dirty="0" smtClean="0"/>
              <a:t>(</a:t>
            </a:r>
            <a:r>
              <a:rPr lang="ja-JP" altLang="en-US" dirty="0" smtClean="0"/>
              <a:t>例</a:t>
            </a:r>
            <a:r>
              <a:rPr lang="en-US" altLang="ja-JP" dirty="0"/>
              <a:t>: </a:t>
            </a:r>
            <a:r>
              <a:rPr lang="en-US" altLang="ja-JP" dirty="0" smtClean="0"/>
              <a:t>1048575)</a:t>
            </a:r>
            <a:r>
              <a:rPr lang="ja-JP" altLang="en-US" dirty="0" err="1" smtClean="0"/>
              <a:t>、</a:t>
            </a:r>
            <a:r>
              <a:rPr lang="ja-JP" altLang="en-US" dirty="0" smtClean="0"/>
              <a:t/>
            </a:r>
            <a:br>
              <a:rPr lang="ja-JP" altLang="en-US" dirty="0" smtClean="0"/>
            </a:br>
            <a:r>
              <a:rPr lang="en-US" altLang="ja-JP" dirty="0" err="1" smtClean="0"/>
              <a:t>memlock</a:t>
            </a:r>
            <a:r>
              <a:rPr lang="en-US" altLang="ja-JP" dirty="0" smtClean="0"/>
              <a:t> </a:t>
            </a:r>
            <a:r>
              <a:rPr lang="ja-JP" altLang="en-US" dirty="0" smtClean="0"/>
              <a:t>は </a:t>
            </a:r>
            <a:r>
              <a:rPr lang="en-US" altLang="ja-JP" dirty="0" smtClean="0"/>
              <a:t>unlimited </a:t>
            </a:r>
            <a:r>
              <a:rPr lang="ja-JP" altLang="en-US" dirty="0" smtClean="0"/>
              <a:t>と指定することが望ましい。</a:t>
            </a:r>
            <a:endParaRPr lang="en-US" altLang="ja-JP" dirty="0" smtClean="0"/>
          </a:p>
          <a:p>
            <a:pPr marL="285750" indent="-285750">
              <a:buFont typeface="Arial" panose="020B0604020202020204" pitchFamily="34" charset="0"/>
              <a:buChar char="•"/>
            </a:pPr>
            <a:r>
              <a:rPr kumimoji="1" lang="ja-JP" altLang="en-US" dirty="0" smtClean="0"/>
              <a:t>これらのチューニングを行なわない場合、パフォーマンスが劣化したり、大量の接続が同時にあった場合に予期せぬ動作が発生したりすることがある。</a:t>
            </a:r>
            <a:endParaRPr kumimoji="1" lang="ja-JP" altLang="en-US" dirty="0"/>
          </a:p>
        </p:txBody>
      </p:sp>
    </p:spTree>
    <p:extLst>
      <p:ext uri="{BB962C8B-B14F-4D97-AF65-F5344CB8AC3E}">
        <p14:creationId xmlns:p14="http://schemas.microsoft.com/office/powerpoint/2010/main" val="3792123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047451"/>
          </a:xfrm>
        </p:spPr>
        <p:txBody>
          <a:bodyPr>
            <a:normAutofit/>
          </a:bodyPr>
          <a:lstStyle/>
          <a:p>
            <a:r>
              <a:rPr kumimoji="1" lang="ja-JP" altLang="en-US" dirty="0" smtClean="0"/>
              <a:t>中継ゲートウェイの </a:t>
            </a:r>
            <a:r>
              <a:rPr kumimoji="1" lang="en-US" altLang="ja-JP" dirty="0" smtClean="0"/>
              <a:t>bin </a:t>
            </a:r>
            <a:r>
              <a:rPr kumimoji="1" lang="ja-JP" altLang="en-US" dirty="0" smtClean="0"/>
              <a:t>ディレクトリにある </a:t>
            </a:r>
            <a:r>
              <a:rPr kumimoji="1" lang="en-US" altLang="ja-JP" dirty="0" smtClean="0"/>
              <a:t>“ThinGate.ini” </a:t>
            </a:r>
            <a:r>
              <a:rPr kumimoji="1" lang="ja-JP" altLang="en-US" dirty="0" smtClean="0"/>
              <a:t>ファイルを編集することで、中継ゲートウェイの動作を変更可能である。</a:t>
            </a:r>
            <a:r>
              <a:rPr kumimoji="1" lang="en-US" altLang="ja-JP" dirty="0" smtClean="0"/>
              <a:t>(</a:t>
            </a:r>
            <a:r>
              <a:rPr kumimoji="1" lang="ja-JP" altLang="en-US" dirty="0" smtClean="0"/>
              <a:t>いずれもデーモン再起動が必要</a:t>
            </a:r>
            <a:r>
              <a:rPr kumimoji="1" lang="en-US" altLang="ja-JP" dirty="0" smtClean="0"/>
              <a:t>)</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36</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5-6. </a:t>
            </a:r>
            <a:r>
              <a:rPr kumimoji="1" lang="ja-JP" altLang="en-US" dirty="0" smtClean="0"/>
              <a:t>中継ゲートウェイのより詳細な設定</a:t>
            </a:r>
            <a:endParaRPr kumimoji="1" lang="ja-JP" altLang="en-US" dirty="0"/>
          </a:p>
        </p:txBody>
      </p:sp>
      <p:sp>
        <p:nvSpPr>
          <p:cNvPr id="5" name="テキスト ボックス 4"/>
          <p:cNvSpPr txBox="1"/>
          <p:nvPr/>
        </p:nvSpPr>
        <p:spPr>
          <a:xfrm>
            <a:off x="717332" y="1995130"/>
            <a:ext cx="6976241" cy="4862870"/>
          </a:xfrm>
          <a:prstGeom prst="rect">
            <a:avLst/>
          </a:prstGeom>
          <a:noFill/>
        </p:spPr>
        <p:txBody>
          <a:bodyPr wrap="square" rtlCol="0">
            <a:spAutoFit/>
          </a:bodyPr>
          <a:lstStyle/>
          <a:p>
            <a:r>
              <a:rPr lang="en-US" altLang="ja-JP" sz="1000" dirty="0"/>
              <a:t>// </a:t>
            </a:r>
            <a:r>
              <a:rPr lang="ja-JP" altLang="en-US" sz="1000" dirty="0"/>
              <a:t>動作 </a:t>
            </a:r>
            <a:r>
              <a:rPr lang="en-US" altLang="ja-JP" sz="1000" dirty="0"/>
              <a:t>TCP </a:t>
            </a:r>
            <a:r>
              <a:rPr lang="ja-JP" altLang="en-US" sz="1000" dirty="0"/>
              <a:t>ポート</a:t>
            </a:r>
          </a:p>
          <a:p>
            <a:r>
              <a:rPr lang="en-US" altLang="ja-JP" sz="1000" dirty="0" err="1"/>
              <a:t>ListenPort</a:t>
            </a:r>
            <a:r>
              <a:rPr lang="en-US" altLang="ja-JP" sz="1000" dirty="0"/>
              <a:t> 		443</a:t>
            </a:r>
          </a:p>
          <a:p>
            <a:endParaRPr lang="en-US" altLang="ja-JP" sz="1000" dirty="0"/>
          </a:p>
          <a:p>
            <a:r>
              <a:rPr lang="en-US" altLang="ja-JP" sz="1000" dirty="0"/>
              <a:t>// </a:t>
            </a:r>
            <a:r>
              <a:rPr lang="ja-JP" altLang="en-US" sz="1000" dirty="0"/>
              <a:t>ゲートウェイ証明書</a:t>
            </a:r>
          </a:p>
          <a:p>
            <a:r>
              <a:rPr lang="en-US" altLang="ja-JP" sz="1000" dirty="0" err="1"/>
              <a:t>ServerCert</a:t>
            </a:r>
            <a:r>
              <a:rPr lang="en-US" altLang="ja-JP" sz="1000" dirty="0"/>
              <a:t>	@ThinGate.cer</a:t>
            </a:r>
          </a:p>
          <a:p>
            <a:r>
              <a:rPr lang="en-US" altLang="ja-JP" sz="1000" dirty="0" err="1"/>
              <a:t>ServerKey</a:t>
            </a:r>
            <a:r>
              <a:rPr lang="en-US" altLang="ja-JP" sz="1000" dirty="0"/>
              <a:t>	@</a:t>
            </a:r>
            <a:r>
              <a:rPr lang="en-US" altLang="ja-JP" sz="1000" dirty="0" err="1"/>
              <a:t>ThinGate.key</a:t>
            </a:r>
            <a:endParaRPr lang="en-US" altLang="ja-JP" sz="1000" dirty="0"/>
          </a:p>
          <a:p>
            <a:endParaRPr lang="en-US" altLang="ja-JP" sz="1000" dirty="0"/>
          </a:p>
          <a:p>
            <a:r>
              <a:rPr lang="en-US" altLang="ja-JP" sz="1000" dirty="0"/>
              <a:t>// </a:t>
            </a:r>
            <a:r>
              <a:rPr lang="ja-JP" altLang="en-US" sz="1000" dirty="0"/>
              <a:t>ゲートウェイ動作モード</a:t>
            </a:r>
          </a:p>
          <a:p>
            <a:r>
              <a:rPr lang="en-US" altLang="ja-JP" sz="1000" dirty="0" err="1"/>
              <a:t>StandaloneMode</a:t>
            </a:r>
            <a:r>
              <a:rPr lang="en-US" altLang="ja-JP" sz="1000" dirty="0"/>
              <a:t>	1</a:t>
            </a:r>
          </a:p>
          <a:p>
            <a:endParaRPr lang="en-US" altLang="ja-JP" sz="1000" dirty="0"/>
          </a:p>
          <a:p>
            <a:r>
              <a:rPr lang="en-US" altLang="ja-JP" sz="1000" dirty="0"/>
              <a:t>// DNS </a:t>
            </a:r>
            <a:r>
              <a:rPr lang="ja-JP" altLang="en-US" sz="1000" dirty="0"/>
              <a:t>逆引きをしない</a:t>
            </a:r>
          </a:p>
          <a:p>
            <a:r>
              <a:rPr lang="en-US" altLang="ja-JP" sz="1000" dirty="0" err="1"/>
              <a:t>NoLookupDnsHostname</a:t>
            </a:r>
            <a:r>
              <a:rPr lang="en-US" altLang="ja-JP" sz="1000" dirty="0"/>
              <a:t>	0</a:t>
            </a:r>
          </a:p>
          <a:p>
            <a:endParaRPr lang="en-US" altLang="ja-JP" sz="1000" dirty="0"/>
          </a:p>
          <a:p>
            <a:r>
              <a:rPr lang="en-US" altLang="ja-JP" sz="1000" dirty="0"/>
              <a:t>// </a:t>
            </a:r>
            <a:r>
              <a:rPr lang="en-US" altLang="ja-JP" sz="1000" dirty="0" err="1"/>
              <a:t>DoS</a:t>
            </a:r>
            <a:r>
              <a:rPr lang="en-US" altLang="ja-JP" sz="1000" dirty="0"/>
              <a:t> </a:t>
            </a:r>
            <a:r>
              <a:rPr lang="ja-JP" altLang="en-US" sz="1000" dirty="0"/>
              <a:t>攻撃防止を無効</a:t>
            </a:r>
          </a:p>
          <a:p>
            <a:r>
              <a:rPr lang="en-US" altLang="ja-JP" sz="1000" dirty="0" err="1"/>
              <a:t>DisableDoSProtection</a:t>
            </a:r>
            <a:r>
              <a:rPr lang="en-US" altLang="ja-JP" sz="1000" dirty="0"/>
              <a:t> 0</a:t>
            </a:r>
          </a:p>
          <a:p>
            <a:endParaRPr lang="en-US" altLang="ja-JP" sz="1000" dirty="0"/>
          </a:p>
          <a:p>
            <a:r>
              <a:rPr lang="en-US" altLang="ja-JP" sz="1000" dirty="0"/>
              <a:t>// </a:t>
            </a:r>
            <a:r>
              <a:rPr lang="ja-JP" altLang="en-US" sz="1000" dirty="0"/>
              <a:t>プライベート </a:t>
            </a:r>
            <a:r>
              <a:rPr lang="en-US" altLang="ja-JP" sz="1000" dirty="0"/>
              <a:t>IP LAN </a:t>
            </a:r>
            <a:r>
              <a:rPr lang="ja-JP" altLang="en-US" sz="1000" dirty="0"/>
              <a:t>内での登録</a:t>
            </a:r>
          </a:p>
          <a:p>
            <a:r>
              <a:rPr lang="en-US" altLang="ja-JP" sz="1000" dirty="0" err="1"/>
              <a:t>AllowPrivateIp</a:t>
            </a:r>
            <a:r>
              <a:rPr lang="en-US" altLang="ja-JP" sz="1000" dirty="0"/>
              <a:t>	1</a:t>
            </a:r>
          </a:p>
          <a:p>
            <a:endParaRPr lang="en-US" altLang="ja-JP" sz="1000" dirty="0"/>
          </a:p>
          <a:p>
            <a:r>
              <a:rPr lang="en-US" altLang="ja-JP" sz="1000" dirty="0"/>
              <a:t>// </a:t>
            </a:r>
            <a:r>
              <a:rPr lang="ja-JP" altLang="en-US" sz="1000" dirty="0"/>
              <a:t>通信タイムアウト設定 </a:t>
            </a:r>
            <a:r>
              <a:rPr lang="en-US" altLang="ja-JP" sz="1000" dirty="0"/>
              <a:t>(</a:t>
            </a:r>
            <a:r>
              <a:rPr lang="en-US" altLang="ja-JP" sz="1000" dirty="0" err="1"/>
              <a:t>msecs</a:t>
            </a:r>
            <a:r>
              <a:rPr lang="en-US" altLang="ja-JP" sz="1000" dirty="0"/>
              <a:t>)</a:t>
            </a:r>
          </a:p>
          <a:p>
            <a:r>
              <a:rPr lang="en-US" altLang="ja-JP" sz="1000" dirty="0" err="1"/>
              <a:t>TunnelTimeout</a:t>
            </a:r>
            <a:r>
              <a:rPr lang="en-US" altLang="ja-JP" sz="1000" dirty="0"/>
              <a:t>				30000</a:t>
            </a:r>
          </a:p>
          <a:p>
            <a:r>
              <a:rPr lang="en-US" altLang="ja-JP" sz="1000" dirty="0" err="1"/>
              <a:t>TunnelKeepAlive</a:t>
            </a:r>
            <a:r>
              <a:rPr lang="en-US" altLang="ja-JP" sz="1000" dirty="0"/>
              <a:t>				10000</a:t>
            </a:r>
          </a:p>
          <a:p>
            <a:r>
              <a:rPr lang="en-US" altLang="ja-JP" sz="1000" dirty="0" err="1"/>
              <a:t>TunnelUseAggressiveTimeout</a:t>
            </a:r>
            <a:r>
              <a:rPr lang="en-US" altLang="ja-JP" sz="1000" dirty="0"/>
              <a:t>	1</a:t>
            </a:r>
          </a:p>
          <a:p>
            <a:endParaRPr lang="en-US" altLang="ja-JP" sz="1000" dirty="0"/>
          </a:p>
          <a:p>
            <a:r>
              <a:rPr lang="en-US" altLang="ja-JP" sz="1000" dirty="0"/>
              <a:t>// OTP (</a:t>
            </a:r>
            <a:r>
              <a:rPr lang="ja-JP" altLang="en-US" sz="1000" dirty="0"/>
              <a:t>ワンタイムパスワード</a:t>
            </a:r>
            <a:r>
              <a:rPr lang="en-US" altLang="ja-JP" sz="1000" dirty="0"/>
              <a:t>) </a:t>
            </a:r>
            <a:r>
              <a:rPr lang="ja-JP" altLang="en-US" sz="1000" dirty="0"/>
              <a:t>送付用 </a:t>
            </a:r>
            <a:r>
              <a:rPr lang="en-US" altLang="ja-JP" sz="1000" dirty="0"/>
              <a:t>SMTP </a:t>
            </a:r>
            <a:r>
              <a:rPr lang="ja-JP" altLang="en-US" sz="1000" dirty="0"/>
              <a:t>サーバーの指定</a:t>
            </a:r>
          </a:p>
          <a:p>
            <a:r>
              <a:rPr lang="en-US" altLang="ja-JP" sz="1000" dirty="0"/>
              <a:t>// SMTP </a:t>
            </a:r>
            <a:r>
              <a:rPr lang="ja-JP" altLang="en-US" sz="1000" dirty="0"/>
              <a:t>における認証や </a:t>
            </a:r>
            <a:r>
              <a:rPr lang="en-US" altLang="ja-JP" sz="1000" dirty="0"/>
              <a:t>SSL </a:t>
            </a:r>
            <a:r>
              <a:rPr lang="ja-JP" altLang="en-US" sz="1000" dirty="0" err="1"/>
              <a:t>には</a:t>
            </a:r>
            <a:r>
              <a:rPr lang="ja-JP" altLang="en-US" sz="1000" dirty="0"/>
              <a:t>対応して</a:t>
            </a:r>
            <a:r>
              <a:rPr lang="ja-JP" altLang="en-US" sz="1000"/>
              <a:t>おりません</a:t>
            </a:r>
            <a:r>
              <a:rPr lang="ja-JP" altLang="en-US" sz="1000" smtClean="0"/>
              <a:t>。</a:t>
            </a:r>
            <a:endParaRPr lang="en-US" altLang="ja-JP" sz="1000" dirty="0"/>
          </a:p>
          <a:p>
            <a:r>
              <a:rPr lang="en-US" altLang="ja-JP" sz="1000" dirty="0"/>
              <a:t>// SMTP </a:t>
            </a:r>
            <a:r>
              <a:rPr lang="ja-JP" altLang="en-US" sz="1000" dirty="0"/>
              <a:t>サーバー側の設定を適用に実施し、</a:t>
            </a:r>
          </a:p>
          <a:p>
            <a:r>
              <a:rPr lang="en-US" altLang="ja-JP" sz="1000" dirty="0"/>
              <a:t>// </a:t>
            </a:r>
            <a:r>
              <a:rPr lang="ja-JP" altLang="en-US" sz="1000" dirty="0"/>
              <a:t>このホストからの </a:t>
            </a:r>
            <a:r>
              <a:rPr lang="en-US" altLang="ja-JP" sz="1000" dirty="0"/>
              <a:t>SMTP </a:t>
            </a:r>
            <a:r>
              <a:rPr lang="ja-JP" altLang="en-US" sz="1000" dirty="0"/>
              <a:t>接続に対して、ユーザー認証・</a:t>
            </a:r>
            <a:r>
              <a:rPr lang="en-US" altLang="ja-JP" sz="1000" dirty="0"/>
              <a:t>SSL </a:t>
            </a:r>
            <a:r>
              <a:rPr lang="ja-JP" altLang="en-US" sz="1000" dirty="0"/>
              <a:t>なしで送付できる設定としてください。</a:t>
            </a:r>
          </a:p>
          <a:p>
            <a:r>
              <a:rPr lang="en-US" altLang="ja-JP" sz="1000" dirty="0" err="1"/>
              <a:t>SmtpServerHostname</a:t>
            </a:r>
            <a:r>
              <a:rPr lang="en-US" altLang="ja-JP" sz="1000" dirty="0"/>
              <a:t>			192.168.3.50</a:t>
            </a:r>
          </a:p>
          <a:p>
            <a:r>
              <a:rPr lang="en-US" altLang="ja-JP" sz="1000" dirty="0" err="1"/>
              <a:t>SmtpServerPort</a:t>
            </a:r>
            <a:r>
              <a:rPr lang="en-US" altLang="ja-JP" sz="1000" dirty="0"/>
              <a:t>				25</a:t>
            </a:r>
          </a:p>
          <a:p>
            <a:r>
              <a:rPr lang="en-US" altLang="ja-JP" sz="1000" dirty="0" err="1"/>
              <a:t>SmtpOtpFrom</a:t>
            </a:r>
            <a:r>
              <a:rPr lang="en-US" altLang="ja-JP" sz="1000" dirty="0"/>
              <a:t>					telework@example.org</a:t>
            </a:r>
            <a:endParaRPr kumimoji="1" lang="ja-JP" altLang="en-US" sz="1000" dirty="0"/>
          </a:p>
        </p:txBody>
      </p:sp>
      <p:sp>
        <p:nvSpPr>
          <p:cNvPr id="6" name="正方形/長方形 5"/>
          <p:cNvSpPr/>
          <p:nvPr/>
        </p:nvSpPr>
        <p:spPr>
          <a:xfrm>
            <a:off x="728667" y="2181740"/>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736550" y="3710995"/>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52315" y="4168195"/>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60198" y="5689568"/>
            <a:ext cx="5932264" cy="111325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3379488" y="2181740"/>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379487" y="3578771"/>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3379486" y="4204363"/>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846176" y="5907235"/>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303985" y="2077198"/>
            <a:ext cx="6621829" cy="646331"/>
          </a:xfrm>
          <a:prstGeom prst="rect">
            <a:avLst/>
          </a:prstGeom>
          <a:solidFill>
            <a:srgbClr val="FFFFCC"/>
          </a:solidFill>
          <a:ln w="19050">
            <a:solidFill>
              <a:schemeClr val="tx1"/>
            </a:solidFill>
          </a:ln>
        </p:spPr>
        <p:txBody>
          <a:bodyPr wrap="square" rtlCol="0">
            <a:spAutoFit/>
          </a:bodyPr>
          <a:lstStyle/>
          <a:p>
            <a:r>
              <a:rPr kumimoji="1" lang="ja-JP" altLang="en-US" dirty="0" smtClean="0"/>
              <a:t>中継ゲートウェイの待受け </a:t>
            </a:r>
            <a:r>
              <a:rPr kumimoji="1" lang="en-US" altLang="ja-JP" dirty="0" smtClean="0"/>
              <a:t>TCP </a:t>
            </a:r>
            <a:r>
              <a:rPr kumimoji="1" lang="ja-JP" altLang="en-US" dirty="0" smtClean="0"/>
              <a:t>ポート </a:t>
            </a:r>
            <a:r>
              <a:rPr kumimoji="1" lang="en-US" altLang="ja-JP" dirty="0" smtClean="0"/>
              <a:t>(Listen </a:t>
            </a:r>
            <a:r>
              <a:rPr kumimoji="1" lang="ja-JP" altLang="en-US" dirty="0" smtClean="0"/>
              <a:t>するポート</a:t>
            </a:r>
            <a:r>
              <a:rPr kumimoji="1" lang="en-US" altLang="ja-JP" dirty="0" smtClean="0"/>
              <a:t>) </a:t>
            </a:r>
            <a:r>
              <a:rPr kumimoji="1" lang="ja-JP" altLang="en-US" dirty="0" smtClean="0"/>
              <a:t>を変更することができる。</a:t>
            </a:r>
            <a:endParaRPr lang="ja-JP" altLang="en-US" dirty="0" smtClean="0"/>
          </a:p>
        </p:txBody>
      </p:sp>
      <p:sp>
        <p:nvSpPr>
          <p:cNvPr id="15" name="テキスト ボックス 14"/>
          <p:cNvSpPr txBox="1"/>
          <p:nvPr/>
        </p:nvSpPr>
        <p:spPr>
          <a:xfrm>
            <a:off x="4303984" y="3387829"/>
            <a:ext cx="6621829"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にすると、</a:t>
            </a:r>
            <a:r>
              <a:rPr kumimoji="1" lang="en-US" altLang="ja-JP" dirty="0" smtClean="0"/>
              <a:t>DNS </a:t>
            </a:r>
            <a:r>
              <a:rPr kumimoji="1" lang="ja-JP" altLang="en-US" dirty="0" smtClean="0"/>
              <a:t>逆引きを無効化できる。接続を受付ける際のパフォーマンスが向上する。</a:t>
            </a:r>
            <a:endParaRPr lang="ja-JP" altLang="en-US" dirty="0" smtClean="0"/>
          </a:p>
        </p:txBody>
      </p:sp>
      <p:sp>
        <p:nvSpPr>
          <p:cNvPr id="16" name="テキスト ボックス 15"/>
          <p:cNvSpPr txBox="1"/>
          <p:nvPr/>
        </p:nvSpPr>
        <p:spPr>
          <a:xfrm>
            <a:off x="4303984" y="4146949"/>
            <a:ext cx="6621829"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にすると、組み込みの </a:t>
            </a:r>
            <a:r>
              <a:rPr kumimoji="1" lang="en-US" altLang="ja-JP" dirty="0" err="1" smtClean="0"/>
              <a:t>DoS</a:t>
            </a:r>
            <a:r>
              <a:rPr kumimoji="1" lang="en-US" altLang="ja-JP" dirty="0" smtClean="0"/>
              <a:t> </a:t>
            </a:r>
            <a:r>
              <a:rPr kumimoji="1" lang="ja-JP" altLang="en-US" dirty="0" smtClean="0"/>
              <a:t>攻撃対策機能 </a:t>
            </a:r>
            <a:r>
              <a:rPr kumimoji="1" lang="en-US" altLang="ja-JP" dirty="0" smtClean="0"/>
              <a:t>(</a:t>
            </a:r>
            <a:r>
              <a:rPr kumimoji="1" lang="ja-JP" altLang="en-US" dirty="0" smtClean="0"/>
              <a:t>同じ </a:t>
            </a:r>
            <a:r>
              <a:rPr kumimoji="1" lang="en-US" altLang="ja-JP" dirty="0" smtClean="0"/>
              <a:t>IP </a:t>
            </a:r>
            <a:r>
              <a:rPr kumimoji="1" lang="ja-JP" altLang="en-US" dirty="0" smtClean="0"/>
              <a:t>アドレスから大量の接続要求がきた場合に無視する</a:t>
            </a:r>
            <a:r>
              <a:rPr kumimoji="1" lang="en-US" altLang="ja-JP" dirty="0" smtClean="0"/>
              <a:t>) </a:t>
            </a:r>
            <a:r>
              <a:rPr kumimoji="1" lang="ja-JP" altLang="en-US" dirty="0" smtClean="0"/>
              <a:t>を </a:t>
            </a:r>
            <a:r>
              <a:rPr kumimoji="1" lang="en-US" altLang="ja-JP" dirty="0" smtClean="0"/>
              <a:t>OFF </a:t>
            </a:r>
            <a:r>
              <a:rPr kumimoji="1" lang="ja-JP" altLang="en-US" dirty="0" smtClean="0"/>
              <a:t>にすることができる。</a:t>
            </a:r>
            <a:endParaRPr lang="ja-JP" altLang="en-US" dirty="0" smtClean="0"/>
          </a:p>
        </p:txBody>
      </p:sp>
      <p:sp>
        <p:nvSpPr>
          <p:cNvPr id="17" name="テキスト ボックス 16"/>
          <p:cNvSpPr txBox="1"/>
          <p:nvPr/>
        </p:nvSpPr>
        <p:spPr>
          <a:xfrm>
            <a:off x="7693573" y="5392706"/>
            <a:ext cx="3946119" cy="1200329"/>
          </a:xfrm>
          <a:prstGeom prst="rect">
            <a:avLst/>
          </a:prstGeom>
          <a:solidFill>
            <a:srgbClr val="FFFFCC"/>
          </a:solidFill>
          <a:ln w="19050">
            <a:solidFill>
              <a:schemeClr val="tx1"/>
            </a:solidFill>
          </a:ln>
        </p:spPr>
        <p:txBody>
          <a:bodyPr wrap="square" rtlCol="0">
            <a:spAutoFit/>
          </a:bodyPr>
          <a:lstStyle/>
          <a:p>
            <a:r>
              <a:rPr kumimoji="1" lang="en-US" altLang="ja-JP" dirty="0" smtClean="0"/>
              <a:t>OTP (</a:t>
            </a:r>
            <a:r>
              <a:rPr kumimoji="1" lang="ja-JP" altLang="en-US" dirty="0" smtClean="0"/>
              <a:t>ワンタイムパスワード</a:t>
            </a:r>
            <a:r>
              <a:rPr kumimoji="1" lang="en-US" altLang="ja-JP" dirty="0" smtClean="0"/>
              <a:t>) </a:t>
            </a:r>
            <a:r>
              <a:rPr kumimoji="1" lang="ja-JP" altLang="en-US" dirty="0" smtClean="0"/>
              <a:t>機能を利用する場合の、</a:t>
            </a:r>
            <a:r>
              <a:rPr kumimoji="1" lang="en-US" altLang="ja-JP" dirty="0" smtClean="0"/>
              <a:t>OTP </a:t>
            </a:r>
            <a:r>
              <a:rPr kumimoji="1" lang="ja-JP" altLang="en-US" dirty="0" smtClean="0"/>
              <a:t>をメール送信するために必要な </a:t>
            </a:r>
            <a:r>
              <a:rPr kumimoji="1" lang="en-US" altLang="ja-JP" dirty="0" smtClean="0"/>
              <a:t>SMTP </a:t>
            </a:r>
            <a:r>
              <a:rPr kumimoji="1" lang="ja-JP" altLang="en-US" dirty="0" smtClean="0"/>
              <a:t>サーバーの設定である。</a:t>
            </a:r>
            <a:r>
              <a:rPr lang="en-US" altLang="ja-JP" dirty="0" smtClean="0"/>
              <a:t>OTP </a:t>
            </a:r>
            <a:r>
              <a:rPr lang="ja-JP" altLang="en-US" dirty="0" smtClean="0"/>
              <a:t>を利用する場合は、</a:t>
            </a:r>
            <a:r>
              <a:rPr kumimoji="1" lang="ja-JP" altLang="en-US" dirty="0" smtClean="0"/>
              <a:t>必ず設定をすること。</a:t>
            </a:r>
            <a:endParaRPr lang="ja-JP" altLang="en-US" dirty="0" smtClean="0"/>
          </a:p>
        </p:txBody>
      </p:sp>
    </p:spTree>
    <p:extLst>
      <p:ext uri="{BB962C8B-B14F-4D97-AF65-F5344CB8AC3E}">
        <p14:creationId xmlns:p14="http://schemas.microsoft.com/office/powerpoint/2010/main" val="39979334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938203"/>
          </a:xfrm>
        </p:spPr>
        <p:txBody>
          <a:bodyPr>
            <a:normAutofit lnSpcReduction="10000"/>
          </a:bodyPr>
          <a:lstStyle/>
          <a:p>
            <a:r>
              <a:rPr kumimoji="1" lang="ja-JP" altLang="en-US" sz="2000" dirty="0" smtClean="0"/>
              <a:t>シン・テレワークシステムでは、クライアントとサーバーは、接続先の中継ゲートウェイが真正であるかどうかを、</a:t>
            </a:r>
            <a:r>
              <a:rPr kumimoji="1" lang="en-US" altLang="ja-JP" sz="2000" dirty="0" smtClean="0"/>
              <a:t>X.509 </a:t>
            </a:r>
            <a:r>
              <a:rPr kumimoji="1" lang="ja-JP" altLang="en-US" sz="2000" dirty="0" smtClean="0"/>
              <a:t>デジタル証明書 </a:t>
            </a:r>
            <a:r>
              <a:rPr kumimoji="1" lang="en-US" altLang="ja-JP" sz="2000" dirty="0" smtClean="0"/>
              <a:t>(RSA </a:t>
            </a:r>
            <a:r>
              <a:rPr kumimoji="1" lang="ja-JP" altLang="en-US" sz="2000" dirty="0" smtClean="0"/>
              <a:t>形式</a:t>
            </a:r>
            <a:r>
              <a:rPr kumimoji="1" lang="en-US" altLang="ja-JP" sz="2000" dirty="0" smtClean="0"/>
              <a:t>) </a:t>
            </a:r>
            <a:r>
              <a:rPr kumimoji="1" lang="ja-JP" altLang="en-US" sz="2000" dirty="0" smtClean="0"/>
              <a:t>により検証する。</a:t>
            </a:r>
            <a:endParaRPr kumimoji="1" lang="en-US" altLang="ja-JP" sz="2000" dirty="0" smtClean="0"/>
          </a:p>
          <a:p>
            <a:r>
              <a:rPr kumimoji="1" lang="ja-JP" altLang="en-US" sz="2000" dirty="0" smtClean="0"/>
              <a:t>シン・テレワークシステムのソースコードには、デフォルトで、サンプル証明書が組み込まれている。</a:t>
            </a:r>
            <a:endParaRPr kumimoji="1" lang="en-US" altLang="ja-JP" sz="2000" dirty="0" smtClean="0"/>
          </a:p>
          <a:p>
            <a:r>
              <a:rPr kumimoji="1" lang="ja-JP" altLang="en-US" sz="2000" dirty="0" smtClean="0"/>
              <a:t>デフォルトのサンプル証明書でも動作するが、信頼できない回線でパケットが書換えられ、中継ゲートウェイの偽物が立てられる可能性を排除するため、独自の </a:t>
            </a:r>
            <a:r>
              <a:rPr kumimoji="1" lang="en-US" altLang="ja-JP" sz="2000" dirty="0" smtClean="0"/>
              <a:t>CA </a:t>
            </a:r>
            <a:r>
              <a:rPr kumimoji="1" lang="ja-JP" altLang="en-US" sz="2000" dirty="0" smtClean="0"/>
              <a:t>および </a:t>
            </a:r>
            <a:r>
              <a:rPr kumimoji="1" lang="en-US" altLang="ja-JP" sz="2000" dirty="0" smtClean="0"/>
              <a:t>CA </a:t>
            </a:r>
            <a:r>
              <a:rPr kumimoji="1" lang="ja-JP" altLang="en-US" sz="2000" dirty="0" smtClean="0"/>
              <a:t>で発行される証明書による検証を行なうことが推奨される。</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37</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5-7. </a:t>
            </a:r>
            <a:r>
              <a:rPr kumimoji="1" lang="ja-JP" altLang="en-US" sz="3200" dirty="0" smtClean="0"/>
              <a:t>独自のプライベート </a:t>
            </a:r>
            <a:r>
              <a:rPr kumimoji="1" lang="en-US" altLang="ja-JP" sz="3200" dirty="0" smtClean="0"/>
              <a:t>CA (</a:t>
            </a:r>
            <a:r>
              <a:rPr kumimoji="1" lang="ja-JP" altLang="en-US" sz="3200" dirty="0" smtClean="0"/>
              <a:t>認証局</a:t>
            </a:r>
            <a:r>
              <a:rPr kumimoji="1" lang="en-US" altLang="ja-JP" sz="3200" dirty="0" smtClean="0"/>
              <a:t>) </a:t>
            </a:r>
            <a:r>
              <a:rPr kumimoji="1" lang="ja-JP" altLang="en-US" sz="3200" dirty="0" smtClean="0"/>
              <a:t>の証明書の利用</a:t>
            </a:r>
            <a:endParaRPr kumimoji="1" lang="ja-JP" altLang="en-US" sz="3200" dirty="0"/>
          </a:p>
        </p:txBody>
      </p:sp>
      <p:sp>
        <p:nvSpPr>
          <p:cNvPr id="5" name="テキスト ボックス 4"/>
          <p:cNvSpPr txBox="1"/>
          <p:nvPr/>
        </p:nvSpPr>
        <p:spPr>
          <a:xfrm>
            <a:off x="457200" y="2935824"/>
            <a:ext cx="5013434" cy="2031325"/>
          </a:xfrm>
          <a:prstGeom prst="rect">
            <a:avLst/>
          </a:prstGeom>
          <a:solidFill>
            <a:srgbClr val="FFFFCC"/>
          </a:solidFill>
          <a:ln w="19050">
            <a:solidFill>
              <a:schemeClr val="tx1"/>
            </a:solidFill>
          </a:ln>
        </p:spPr>
        <p:txBody>
          <a:bodyPr wrap="square" rtlCol="0">
            <a:spAutoFit/>
          </a:bodyPr>
          <a:lstStyle/>
          <a:p>
            <a:r>
              <a:rPr kumimoji="1" lang="ja-JP" altLang="en-US" dirty="0" smtClean="0"/>
              <a:t>ゲートウェイ側</a:t>
            </a:r>
            <a:endParaRPr kumimoji="1" lang="en-US" altLang="ja-JP" dirty="0" smtClean="0"/>
          </a:p>
          <a:p>
            <a:pPr marL="285750" indent="-285750">
              <a:buFont typeface="Arial" panose="020B0604020202020204" pitchFamily="34" charset="0"/>
              <a:buChar char="•"/>
            </a:pPr>
            <a:r>
              <a:rPr lang="en-US" altLang="ja-JP" dirty="0" err="1" smtClean="0"/>
              <a:t>src</a:t>
            </a:r>
            <a:r>
              <a:rPr lang="en-US" altLang="ja-JP" dirty="0" smtClean="0"/>
              <a:t>\bin\ThinGate.cer</a:t>
            </a:r>
            <a:br>
              <a:rPr lang="en-US" altLang="ja-JP" dirty="0" smtClean="0"/>
            </a:br>
            <a:r>
              <a:rPr lang="ja-JP" altLang="en-US" dirty="0" smtClean="0"/>
              <a:t>に、ゲートウェイ用の </a:t>
            </a:r>
            <a:r>
              <a:rPr lang="en-US" altLang="ja-JP" dirty="0" smtClean="0"/>
              <a:t>X.509 </a:t>
            </a:r>
            <a:r>
              <a:rPr lang="ja-JP" altLang="en-US" dirty="0" smtClean="0"/>
              <a:t>証明書 </a:t>
            </a:r>
            <a:r>
              <a:rPr lang="en-US" altLang="ja-JP" dirty="0" smtClean="0"/>
              <a:t>(</a:t>
            </a:r>
            <a:r>
              <a:rPr lang="ja-JP" altLang="en-US" dirty="0" smtClean="0"/>
              <a:t>つまり、公開鍵</a:t>
            </a:r>
            <a:r>
              <a:rPr lang="en-US" altLang="ja-JP" dirty="0" smtClean="0"/>
              <a:t>) </a:t>
            </a:r>
            <a:r>
              <a:rPr lang="ja-JP" altLang="en-US" dirty="0" smtClean="0"/>
              <a:t>を置くこと。</a:t>
            </a:r>
            <a:endParaRPr lang="en-US" altLang="ja-JP" dirty="0" smtClean="0"/>
          </a:p>
          <a:p>
            <a:pPr marL="285750" indent="-285750">
              <a:buFont typeface="Arial" panose="020B0604020202020204" pitchFamily="34" charset="0"/>
              <a:buChar char="•"/>
            </a:pPr>
            <a:r>
              <a:rPr lang="en-US" altLang="ja-JP" dirty="0" err="1" smtClean="0"/>
              <a:t>src</a:t>
            </a:r>
            <a:r>
              <a:rPr lang="en-US" altLang="ja-JP" dirty="0" smtClean="0"/>
              <a:t>\bin\</a:t>
            </a:r>
            <a:r>
              <a:rPr lang="en-US" altLang="ja-JP" dirty="0" err="1" smtClean="0"/>
              <a:t>ThinGate.key</a:t>
            </a:r>
            <a:r>
              <a:rPr lang="en-US" altLang="ja-JP" dirty="0" smtClean="0"/>
              <a:t/>
            </a:r>
            <a:br>
              <a:rPr lang="en-US" altLang="ja-JP" dirty="0" smtClean="0"/>
            </a:br>
            <a:r>
              <a:rPr lang="ja-JP" altLang="en-US" dirty="0" smtClean="0"/>
              <a:t>に、ゲートウェイ用の </a:t>
            </a:r>
            <a:r>
              <a:rPr lang="en-US" altLang="ja-JP" dirty="0" smtClean="0"/>
              <a:t>X.509 </a:t>
            </a:r>
            <a:r>
              <a:rPr lang="ja-JP" altLang="en-US" dirty="0" smtClean="0"/>
              <a:t>証明書に対応する秘密鍵を置くこと。</a:t>
            </a:r>
            <a:endParaRPr kumimoji="1" lang="ja-JP" altLang="en-US" dirty="0"/>
          </a:p>
        </p:txBody>
      </p:sp>
      <p:sp>
        <p:nvSpPr>
          <p:cNvPr id="6" name="テキスト ボックス 5"/>
          <p:cNvSpPr txBox="1"/>
          <p:nvPr/>
        </p:nvSpPr>
        <p:spPr>
          <a:xfrm>
            <a:off x="6022428" y="3012381"/>
            <a:ext cx="4579882" cy="1754326"/>
          </a:xfrm>
          <a:prstGeom prst="rect">
            <a:avLst/>
          </a:prstGeom>
          <a:solidFill>
            <a:srgbClr val="99FFCC"/>
          </a:solidFill>
          <a:ln w="19050">
            <a:solidFill>
              <a:schemeClr val="tx1"/>
            </a:solidFill>
          </a:ln>
        </p:spPr>
        <p:txBody>
          <a:bodyPr wrap="square" rtlCol="0">
            <a:spAutoFit/>
          </a:bodyPr>
          <a:lstStyle/>
          <a:p>
            <a:r>
              <a:rPr kumimoji="1" lang="ja-JP" altLang="en-US" dirty="0" smtClean="0"/>
              <a:t>アプリケーション側</a:t>
            </a:r>
            <a:endParaRPr kumimoji="1" lang="en-US" altLang="ja-JP" dirty="0" smtClean="0"/>
          </a:p>
          <a:p>
            <a:pPr marL="285750" indent="-285750">
              <a:buFont typeface="Arial" panose="020B0604020202020204" pitchFamily="34" charset="0"/>
              <a:buChar char="•"/>
            </a:pPr>
            <a:r>
              <a:rPr lang="en-US" altLang="ja-JP" dirty="0" err="1" smtClean="0"/>
              <a:t>src</a:t>
            </a:r>
            <a:r>
              <a:rPr lang="en-US" altLang="ja-JP" dirty="0" smtClean="0"/>
              <a:t>\bin\EntryPoint.dat </a:t>
            </a:r>
            <a:r>
              <a:rPr lang="ja-JP" altLang="en-US" dirty="0" smtClean="0"/>
              <a:t>の先頭部分の</a:t>
            </a:r>
            <a:r>
              <a:rPr lang="en-US" altLang="ja-JP" dirty="0"/>
              <a:t/>
            </a:r>
            <a:br>
              <a:rPr lang="en-US" altLang="ja-JP" dirty="0"/>
            </a:br>
            <a:r>
              <a:rPr lang="en-US" altLang="ja-JP" dirty="0"/>
              <a:t>-----BEGIN CERTIFICATE-----</a:t>
            </a:r>
            <a:br>
              <a:rPr lang="en-US" altLang="ja-JP" dirty="0"/>
            </a:br>
            <a:r>
              <a:rPr lang="en-US" altLang="ja-JP" dirty="0"/>
              <a:t>-----END CERTIFICATE-</a:t>
            </a:r>
            <a:r>
              <a:rPr lang="en-US" altLang="ja-JP" dirty="0" smtClean="0"/>
              <a:t>----</a:t>
            </a:r>
            <a:r>
              <a:rPr lang="ja-JP" altLang="en-US" dirty="0" smtClean="0"/>
              <a:t/>
            </a:r>
            <a:br>
              <a:rPr lang="ja-JP" altLang="en-US" dirty="0" smtClean="0"/>
            </a:br>
            <a:r>
              <a:rPr lang="ja-JP" altLang="en-US" dirty="0" smtClean="0"/>
              <a:t>で囲まれている部分を、</a:t>
            </a:r>
            <a:r>
              <a:rPr lang="en-US" altLang="ja-JP" dirty="0" smtClean="0"/>
              <a:t>CA </a:t>
            </a:r>
            <a:r>
              <a:rPr lang="ja-JP" altLang="en-US" dirty="0" smtClean="0"/>
              <a:t>の </a:t>
            </a:r>
            <a:r>
              <a:rPr lang="en-US" altLang="ja-JP" dirty="0" smtClean="0"/>
              <a:t>X.509 </a:t>
            </a:r>
            <a:r>
              <a:rPr lang="ja-JP" altLang="en-US" dirty="0" smtClean="0"/>
              <a:t>ルート証明書 </a:t>
            </a:r>
            <a:r>
              <a:rPr lang="ja-JP" altLang="en-US" dirty="0"/>
              <a:t> </a:t>
            </a:r>
            <a:r>
              <a:rPr lang="en-US" altLang="ja-JP" dirty="0"/>
              <a:t>(</a:t>
            </a:r>
            <a:r>
              <a:rPr lang="ja-JP" altLang="en-US" dirty="0"/>
              <a:t>つまり、公開鍵</a:t>
            </a:r>
            <a:r>
              <a:rPr lang="en-US" altLang="ja-JP" dirty="0" smtClean="0"/>
              <a:t>)</a:t>
            </a:r>
            <a:r>
              <a:rPr lang="ja-JP" altLang="en-US" dirty="0" smtClean="0"/>
              <a:t> に置換すること。</a:t>
            </a:r>
            <a:endParaRPr kumimoji="1" lang="ja-JP" altLang="en-US" dirty="0"/>
          </a:p>
        </p:txBody>
      </p:sp>
      <p:sp>
        <p:nvSpPr>
          <p:cNvPr id="7" name="テキスト ボックス 6"/>
          <p:cNvSpPr txBox="1"/>
          <p:nvPr/>
        </p:nvSpPr>
        <p:spPr>
          <a:xfrm>
            <a:off x="2136226" y="5030053"/>
            <a:ext cx="8868103" cy="1754326"/>
          </a:xfrm>
          <a:prstGeom prst="rect">
            <a:avLst/>
          </a:prstGeom>
          <a:solidFill>
            <a:schemeClr val="accent2">
              <a:lumMod val="20000"/>
              <a:lumOff val="80000"/>
            </a:schemeClr>
          </a:solidFill>
          <a:ln w="19050">
            <a:solidFill>
              <a:schemeClr val="tx1"/>
            </a:solidFill>
          </a:ln>
        </p:spPr>
        <p:txBody>
          <a:bodyPr wrap="square" rtlCol="0">
            <a:spAutoFit/>
          </a:bodyPr>
          <a:lstStyle/>
          <a:p>
            <a:r>
              <a:rPr kumimoji="1" lang="ja-JP" altLang="en-US" dirty="0" smtClean="0"/>
              <a:t>使用できる証明書の形式等</a:t>
            </a:r>
            <a:endParaRPr kumimoji="1" lang="en-US" altLang="ja-JP" dirty="0" smtClean="0"/>
          </a:p>
          <a:p>
            <a:pPr marL="285750" indent="-285750">
              <a:buFont typeface="Arial" panose="020B0604020202020204" pitchFamily="34" charset="0"/>
              <a:buChar char="•"/>
            </a:pPr>
            <a:r>
              <a:rPr lang="en-US" altLang="ja-JP" dirty="0" smtClean="0"/>
              <a:t>X.509 v3 </a:t>
            </a:r>
            <a:r>
              <a:rPr lang="ja-JP" altLang="en-US" dirty="0" smtClean="0"/>
              <a:t>証明書であること。</a:t>
            </a:r>
            <a:endParaRPr lang="en-US" altLang="ja-JP" dirty="0" smtClean="0"/>
          </a:p>
          <a:p>
            <a:pPr marL="285750" indent="-285750">
              <a:buFont typeface="Arial" panose="020B0604020202020204" pitchFamily="34" charset="0"/>
              <a:buChar char="•"/>
            </a:pPr>
            <a:r>
              <a:rPr kumimoji="1" lang="en-US" altLang="ja-JP" dirty="0" smtClean="0"/>
              <a:t>RSA 2048 </a:t>
            </a:r>
            <a:r>
              <a:rPr kumimoji="1" lang="ja-JP" altLang="en-US" dirty="0" smtClean="0"/>
              <a:t>～ </a:t>
            </a:r>
            <a:r>
              <a:rPr kumimoji="1" lang="en-US" altLang="ja-JP" dirty="0" smtClean="0"/>
              <a:t>4096 bit </a:t>
            </a:r>
            <a:r>
              <a:rPr kumimoji="1" lang="ja-JP" altLang="en-US" dirty="0" smtClean="0"/>
              <a:t>が利用されており、ダイジェスト形式が </a:t>
            </a:r>
            <a:r>
              <a:rPr kumimoji="1" lang="en-US" altLang="ja-JP" dirty="0" smtClean="0"/>
              <a:t>SHA-2 </a:t>
            </a:r>
            <a:r>
              <a:rPr kumimoji="1" lang="ja-JP" altLang="en-US" dirty="0" smtClean="0"/>
              <a:t>形式であること。</a:t>
            </a:r>
            <a:endParaRPr kumimoji="1" lang="en-US" altLang="ja-JP" dirty="0" smtClean="0"/>
          </a:p>
          <a:p>
            <a:pPr marL="285750" indent="-285750">
              <a:buFont typeface="Arial" panose="020B0604020202020204" pitchFamily="34" charset="0"/>
              <a:buChar char="•"/>
            </a:pPr>
            <a:r>
              <a:rPr kumimoji="1" lang="ja-JP" altLang="en-US" dirty="0" smtClean="0"/>
              <a:t>証明書の用途については、制限はない。</a:t>
            </a:r>
            <a:endParaRPr kumimoji="1" lang="en-US" altLang="ja-JP" dirty="0" smtClean="0"/>
          </a:p>
          <a:p>
            <a:pPr marL="285750" indent="-285750">
              <a:buFont typeface="Arial" panose="020B0604020202020204" pitchFamily="34" charset="0"/>
              <a:buChar char="•"/>
            </a:pPr>
            <a:r>
              <a:rPr kumimoji="1" lang="ja-JP" altLang="en-US" dirty="0" smtClean="0"/>
              <a:t>ゲートウェイ用の証明書の有効期限がチェックされる。</a:t>
            </a:r>
            <a:r>
              <a:rPr kumimoji="1" lang="en-US" altLang="ja-JP" dirty="0" smtClean="0"/>
              <a:t>CA </a:t>
            </a:r>
            <a:r>
              <a:rPr kumimoji="1" lang="ja-JP" altLang="en-US" dirty="0" smtClean="0"/>
              <a:t>の証明書の有効期限は検証しない。</a:t>
            </a:r>
            <a:endParaRPr kumimoji="1" lang="en-US" altLang="ja-JP" dirty="0" smtClean="0"/>
          </a:p>
          <a:p>
            <a:pPr marL="285750" indent="-285750">
              <a:buFont typeface="Arial" panose="020B0604020202020204" pitchFamily="34" charset="0"/>
              <a:buChar char="•"/>
            </a:pPr>
            <a:r>
              <a:rPr lang="en-US" altLang="ja-JP" dirty="0" smtClean="0"/>
              <a:t>CRL </a:t>
            </a:r>
            <a:r>
              <a:rPr lang="ja-JP" altLang="en-US" dirty="0" smtClean="0"/>
              <a:t>機能は利用できない。</a:t>
            </a:r>
            <a:endParaRPr kumimoji="1" lang="ja-JP" altLang="en-US" dirty="0"/>
          </a:p>
        </p:txBody>
      </p:sp>
    </p:spTree>
    <p:extLst>
      <p:ext uri="{BB962C8B-B14F-4D97-AF65-F5344CB8AC3E}">
        <p14:creationId xmlns:p14="http://schemas.microsoft.com/office/powerpoint/2010/main" val="1583533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2"/>
            <a:ext cx="11545223" cy="5585403"/>
          </a:xfrm>
        </p:spPr>
        <p:txBody>
          <a:bodyPr>
            <a:normAutofit lnSpcReduction="10000"/>
          </a:bodyPr>
          <a:lstStyle/>
          <a:p>
            <a:r>
              <a:rPr lang="ja-JP" altLang="en-US" dirty="0" smtClean="0"/>
              <a:t>アプリケーション側では、</a:t>
            </a:r>
            <a:r>
              <a:rPr kumimoji="1" lang="ja-JP" altLang="en-US" dirty="0" smtClean="0"/>
              <a:t>「</a:t>
            </a:r>
            <a:r>
              <a:rPr lang="en-US" altLang="ja-JP" dirty="0"/>
              <a:t>4-4. </a:t>
            </a:r>
            <a:r>
              <a:rPr lang="ja-JP" altLang="en-US" dirty="0"/>
              <a:t>中継ゲートウェイの </a:t>
            </a:r>
            <a:r>
              <a:rPr lang="en-US" altLang="ja-JP" dirty="0"/>
              <a:t>IP </a:t>
            </a:r>
            <a:r>
              <a:rPr lang="ja-JP" altLang="en-US" dirty="0"/>
              <a:t>アドレス等の</a:t>
            </a:r>
            <a:r>
              <a:rPr lang="ja-JP" altLang="en-US" dirty="0" smtClean="0"/>
              <a:t>指定」で </a:t>
            </a:r>
            <a:r>
              <a:rPr lang="en-US" altLang="ja-JP" dirty="0" smtClean="0"/>
              <a:t>EntryPoint.dat </a:t>
            </a:r>
            <a:r>
              <a:rPr lang="ja-JP" altLang="en-US" dirty="0" smtClean="0"/>
              <a:t>に中継ゲートウェイの </a:t>
            </a:r>
            <a:r>
              <a:rPr lang="en-US" altLang="ja-JP" dirty="0" smtClean="0"/>
              <a:t>IP </a:t>
            </a:r>
            <a:r>
              <a:rPr lang="ja-JP" altLang="en-US" dirty="0" smtClean="0"/>
              <a:t>アドレスを指定したが、</a:t>
            </a:r>
            <a:r>
              <a:rPr lang="en-US" altLang="ja-JP" dirty="0" smtClean="0"/>
              <a:t>DNS </a:t>
            </a:r>
            <a:r>
              <a:rPr lang="ja-JP" altLang="en-US" dirty="0" smtClean="0"/>
              <a:t>ホスト名 </a:t>
            </a:r>
            <a:r>
              <a:rPr lang="en-US" altLang="ja-JP" dirty="0" smtClean="0"/>
              <a:t>(FQDN) </a:t>
            </a:r>
            <a:r>
              <a:rPr lang="ja-JP" altLang="en-US" dirty="0" smtClean="0"/>
              <a:t>が利用可能であれば、</a:t>
            </a:r>
            <a:r>
              <a:rPr lang="en-US" altLang="ja-JP" dirty="0" smtClean="0"/>
              <a:t>DNS </a:t>
            </a:r>
            <a:r>
              <a:rPr lang="ja-JP" altLang="en-US" dirty="0" smtClean="0"/>
              <a:t>名を指定することも可能である。</a:t>
            </a:r>
            <a:r>
              <a:rPr lang="en-US" altLang="ja-JP" dirty="0" smtClean="0"/>
              <a:t/>
            </a:r>
            <a:br>
              <a:rPr lang="en-US" altLang="ja-JP" dirty="0" smtClean="0"/>
            </a:br>
            <a:r>
              <a:rPr lang="ja-JP" altLang="en-US" dirty="0" smtClean="0"/>
              <a:t>例</a:t>
            </a:r>
            <a:r>
              <a:rPr lang="en-US" altLang="ja-JP" dirty="0" smtClean="0"/>
              <a:t>: </a:t>
            </a:r>
            <a:r>
              <a:rPr lang="en-US" altLang="ja-JP" b="1" dirty="0" smtClean="0">
                <a:solidFill>
                  <a:schemeClr val="accent6">
                    <a:lumMod val="75000"/>
                  </a:schemeClr>
                </a:solidFill>
              </a:rPr>
              <a:t>https://</a:t>
            </a:r>
            <a:r>
              <a:rPr lang="en-US" altLang="ja-JP" b="1" dirty="0" smtClean="0">
                <a:solidFill>
                  <a:srgbClr val="FF0000"/>
                </a:solidFill>
              </a:rPr>
              <a:t>abc.example.org</a:t>
            </a:r>
            <a:r>
              <a:rPr lang="en-US" altLang="ja-JP" b="1" dirty="0" smtClean="0">
                <a:solidFill>
                  <a:schemeClr val="accent6">
                    <a:lumMod val="75000"/>
                  </a:schemeClr>
                </a:solidFill>
              </a:rPr>
              <a:t>/thingate/</a:t>
            </a:r>
          </a:p>
          <a:p>
            <a:pPr lvl="1"/>
            <a:r>
              <a:rPr lang="ja-JP" altLang="en-US" dirty="0" smtClean="0"/>
              <a:t>これにより、中継ゲートウェイが可変 </a:t>
            </a:r>
            <a:r>
              <a:rPr lang="en-US" altLang="ja-JP" dirty="0" smtClean="0"/>
              <a:t>IP </a:t>
            </a:r>
            <a:r>
              <a:rPr lang="ja-JP" altLang="en-US" dirty="0" smtClean="0"/>
              <a:t>アドレスであっても、</a:t>
            </a:r>
            <a:r>
              <a:rPr lang="en-US" altLang="ja-JP" dirty="0" smtClean="0"/>
              <a:t>Dynamic DNS </a:t>
            </a:r>
            <a:r>
              <a:rPr lang="ja-JP" altLang="en-US" dirty="0" smtClean="0"/>
              <a:t>による運用が可能となる。</a:t>
            </a:r>
            <a:endParaRPr lang="en-US" altLang="ja-JP" dirty="0" smtClean="0"/>
          </a:p>
          <a:p>
            <a:pPr lvl="1"/>
            <a:r>
              <a:rPr lang="ja-JP" altLang="en-US" dirty="0" smtClean="0"/>
              <a:t>長期的に利用される可能性があるサービスを構築するときは、</a:t>
            </a:r>
            <a:r>
              <a:rPr lang="en-US" altLang="ja-JP" dirty="0" smtClean="0"/>
              <a:t>IP </a:t>
            </a:r>
            <a:r>
              <a:rPr lang="ja-JP" altLang="en-US" dirty="0" smtClean="0"/>
              <a:t>アドレス直打ちではなく、</a:t>
            </a:r>
            <a:r>
              <a:rPr lang="en-US" altLang="ja-JP" dirty="0" smtClean="0"/>
              <a:t>DNS </a:t>
            </a:r>
            <a:r>
              <a:rPr lang="ja-JP" altLang="en-US" dirty="0" smtClean="0"/>
              <a:t>名による運用を推奨する。</a:t>
            </a:r>
            <a:r>
              <a:rPr lang="en-US" altLang="ja-JP" dirty="0" smtClean="0"/>
              <a:t/>
            </a:r>
            <a:br>
              <a:rPr lang="en-US" altLang="ja-JP" dirty="0" smtClean="0"/>
            </a:br>
            <a:endParaRPr lang="en-US" altLang="ja-JP" dirty="0" smtClean="0"/>
          </a:p>
          <a:p>
            <a:r>
              <a:rPr kumimoji="1" lang="ja-JP" altLang="en-US" dirty="0" smtClean="0"/>
              <a:t>中継ゲートウェイを </a:t>
            </a:r>
            <a:r>
              <a:rPr kumimoji="1" lang="en-US" altLang="ja-JP" dirty="0" smtClean="0"/>
              <a:t>443 (https) </a:t>
            </a:r>
            <a:r>
              <a:rPr kumimoji="1" lang="ja-JP" altLang="en-US" dirty="0" smtClean="0"/>
              <a:t>以外のポートで動作させる設定 </a:t>
            </a:r>
            <a:r>
              <a:rPr kumimoji="1" lang="en-US" altLang="ja-JP" dirty="0" smtClean="0"/>
              <a:t>(5-6)</a:t>
            </a:r>
            <a:r>
              <a:rPr kumimoji="1" lang="ja-JP" altLang="en-US" dirty="0" smtClean="0"/>
              <a:t> などを行なっている場合、アプリケーション側では、以下のような </a:t>
            </a:r>
            <a:r>
              <a:rPr kumimoji="1" lang="en-US" altLang="ja-JP" dirty="0" smtClean="0"/>
              <a:t>URL </a:t>
            </a:r>
            <a:r>
              <a:rPr kumimoji="1" lang="ja-JP" altLang="en-US" dirty="0" smtClean="0"/>
              <a:t>でポート番号を指定することが可能である。</a:t>
            </a:r>
            <a:r>
              <a:rPr kumimoji="1" lang="en-US" altLang="ja-JP" dirty="0" smtClean="0"/>
              <a:t/>
            </a:r>
            <a:br>
              <a:rPr kumimoji="1" lang="en-US" altLang="ja-JP" dirty="0" smtClean="0"/>
            </a:br>
            <a:r>
              <a:rPr kumimoji="1" lang="ja-JP" altLang="en-US" dirty="0" smtClean="0"/>
              <a:t>例</a:t>
            </a:r>
            <a:r>
              <a:rPr kumimoji="1" lang="en-US" altLang="ja-JP" dirty="0" smtClean="0"/>
              <a:t>: </a:t>
            </a:r>
            <a:r>
              <a:rPr kumimoji="1" lang="en-US" altLang="ja-JP" b="1" dirty="0" smtClean="0">
                <a:solidFill>
                  <a:schemeClr val="accent6">
                    <a:lumMod val="75000"/>
                  </a:schemeClr>
                </a:solidFill>
              </a:rPr>
              <a:t>https://abc.example.org</a:t>
            </a:r>
            <a:r>
              <a:rPr kumimoji="1" lang="en-US" altLang="ja-JP" b="1" dirty="0" smtClean="0">
                <a:solidFill>
                  <a:srgbClr val="FF0000"/>
                </a:solidFill>
              </a:rPr>
              <a:t>:1234</a:t>
            </a:r>
            <a:r>
              <a:rPr kumimoji="1" lang="en-US" altLang="ja-JP" b="1" dirty="0" smtClean="0">
                <a:solidFill>
                  <a:schemeClr val="accent6">
                    <a:lumMod val="75000"/>
                  </a:schemeClr>
                </a:solidFill>
              </a:rPr>
              <a:t>/thingate/</a:t>
            </a:r>
            <a:r>
              <a:rPr kumimoji="1" lang="en-US" altLang="ja-JP" dirty="0" smtClean="0"/>
              <a:t/>
            </a:r>
            <a:br>
              <a:rPr kumimoji="1" lang="en-US" altLang="ja-JP" dirty="0" smtClean="0"/>
            </a:br>
            <a:r>
              <a:rPr kumimoji="1" lang="ja-JP" altLang="en-US" dirty="0" smtClean="0"/>
              <a:t>ただし、サーバーまたはクライアントの利用環境で </a:t>
            </a:r>
            <a:r>
              <a:rPr kumimoji="1" lang="en-US" altLang="ja-JP" dirty="0" smtClean="0"/>
              <a:t>HTTP, HTTPS </a:t>
            </a:r>
            <a:r>
              <a:rPr kumimoji="1" lang="ja-JP" altLang="en-US" dirty="0" smtClean="0"/>
              <a:t>しか疎通しないようなファイアウォールやプロキシサーバーが想定されるので、中継ゲートウェイは、できる限り </a:t>
            </a:r>
            <a:r>
              <a:rPr kumimoji="1" lang="en-US" altLang="ja-JP" dirty="0" smtClean="0"/>
              <a:t>HTTPS (443) </a:t>
            </a:r>
            <a:r>
              <a:rPr kumimoji="1" lang="ja-JP" altLang="en-US" dirty="0" smtClean="0"/>
              <a:t>ポートで運用することを推奨する。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38</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200" dirty="0" smtClean="0"/>
              <a:t>5-8. IP </a:t>
            </a:r>
            <a:r>
              <a:rPr kumimoji="1" lang="ja-JP" altLang="en-US" sz="3200" dirty="0" smtClean="0"/>
              <a:t>アドレスの代わりに </a:t>
            </a:r>
            <a:r>
              <a:rPr lang="en-US" altLang="ja-JP" sz="3200" dirty="0" smtClean="0"/>
              <a:t>DNS FQDN </a:t>
            </a:r>
            <a:r>
              <a:rPr lang="ja-JP" altLang="en-US" sz="3200" dirty="0" smtClean="0"/>
              <a:t>を指定する方法 等</a:t>
            </a:r>
            <a:endParaRPr kumimoji="1" lang="ja-JP" altLang="en-US" sz="3200" dirty="0"/>
          </a:p>
        </p:txBody>
      </p:sp>
    </p:spTree>
    <p:extLst>
      <p:ext uri="{BB962C8B-B14F-4D97-AF65-F5344CB8AC3E}">
        <p14:creationId xmlns:p14="http://schemas.microsoft.com/office/powerpoint/2010/main" val="80617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97069" y="1136074"/>
            <a:ext cx="11895083" cy="2182568"/>
          </a:xfrm>
        </p:spPr>
        <p:txBody>
          <a:bodyPr>
            <a:normAutofit/>
          </a:bodyPr>
          <a:lstStyle/>
          <a:p>
            <a:r>
              <a:rPr kumimoji="1" lang="ja-JP" altLang="en-US" sz="1600" dirty="0" smtClean="0"/>
              <a:t>「</a:t>
            </a:r>
            <a:r>
              <a:rPr lang="en-US" altLang="ja-JP" sz="1600" dirty="0"/>
              <a:t>3-4. </a:t>
            </a:r>
            <a:r>
              <a:rPr lang="ja-JP" altLang="en-US" sz="1600" dirty="0"/>
              <a:t>中継ゲートウェイプログラムの起動と</a:t>
            </a:r>
            <a:r>
              <a:rPr lang="ja-JP" altLang="en-US" sz="1600" dirty="0" smtClean="0"/>
              <a:t>終了」で説明した </a:t>
            </a:r>
            <a:r>
              <a:rPr lang="en-US" altLang="ja-JP" sz="1600" dirty="0" err="1" smtClean="0"/>
              <a:t>thingate</a:t>
            </a:r>
            <a:r>
              <a:rPr lang="en-US" altLang="ja-JP" sz="1600" dirty="0" smtClean="0"/>
              <a:t> </a:t>
            </a:r>
            <a:r>
              <a:rPr lang="ja-JP" altLang="en-US" sz="1600" dirty="0" smtClean="0"/>
              <a:t>プロセスは、一度起動すると、終了するまで継続して稼働する。</a:t>
            </a:r>
            <a:r>
              <a:rPr kumimoji="1" lang="ja-JP" altLang="en-US" sz="1600" dirty="0" smtClean="0"/>
              <a:t>しかしながら、</a:t>
            </a:r>
            <a:r>
              <a:rPr lang="en-US" altLang="ja-JP" sz="1600" dirty="0" smtClean="0"/>
              <a:t>Linux </a:t>
            </a:r>
            <a:r>
              <a:rPr kumimoji="1" lang="ja-JP" altLang="en-US" sz="1600" dirty="0" smtClean="0"/>
              <a:t>を一度シャットダウンした場合、何らかの方法で、次回起動時に自動起動するようにしておく必要がある。</a:t>
            </a:r>
            <a:endParaRPr kumimoji="1" lang="en-US" altLang="ja-JP" sz="1600" dirty="0" smtClean="0"/>
          </a:p>
          <a:p>
            <a:r>
              <a:rPr lang="en-US" altLang="ja-JP" sz="1600" dirty="0" smtClean="0"/>
              <a:t>Linux </a:t>
            </a:r>
            <a:r>
              <a:rPr lang="ja-JP" altLang="en-US" sz="1600" dirty="0" smtClean="0"/>
              <a:t>の起動時に自動的に </a:t>
            </a:r>
            <a:r>
              <a:rPr lang="en-US" altLang="ja-JP" sz="1600" dirty="0" err="1" smtClean="0"/>
              <a:t>thingate</a:t>
            </a:r>
            <a:r>
              <a:rPr lang="en-US" altLang="ja-JP" sz="1600" dirty="0" smtClean="0"/>
              <a:t> </a:t>
            </a:r>
            <a:r>
              <a:rPr lang="ja-JP" altLang="en-US" sz="1600" dirty="0" smtClean="0"/>
              <a:t>プロセスを起動する方法は、</a:t>
            </a:r>
            <a:r>
              <a:rPr lang="en-US" altLang="ja-JP" sz="1600" dirty="0" smtClean="0"/>
              <a:t>OS </a:t>
            </a:r>
            <a:r>
              <a:rPr lang="ja-JP" altLang="en-US" sz="1600" dirty="0" smtClean="0"/>
              <a:t>のディストリビューションによって様々であるが、一般には以下の方法が利用される。</a:t>
            </a:r>
            <a:endParaRPr lang="en-US" altLang="ja-JP" sz="1600" dirty="0" smtClean="0"/>
          </a:p>
          <a:p>
            <a:pPr marL="800100" lvl="1" indent="-342900">
              <a:buFont typeface="+mj-lt"/>
              <a:buAutoNum type="arabicPeriod"/>
            </a:pPr>
            <a:r>
              <a:rPr kumimoji="1" lang="ja-JP" altLang="en-US" sz="1200" dirty="0" smtClean="0"/>
              <a:t>簡易</a:t>
            </a:r>
            <a:r>
              <a:rPr kumimoji="1" lang="en-US" altLang="ja-JP" sz="1200" dirty="0" smtClean="0"/>
              <a:t>: /</a:t>
            </a:r>
            <a:r>
              <a:rPr kumimoji="1" lang="en-US" altLang="ja-JP" sz="1200" dirty="0" err="1" smtClean="0"/>
              <a:t>etc</a:t>
            </a:r>
            <a:r>
              <a:rPr kumimoji="1" lang="en-US" altLang="ja-JP" sz="1200" dirty="0" smtClean="0"/>
              <a:t>/</a:t>
            </a:r>
            <a:r>
              <a:rPr kumimoji="1" lang="en-US" altLang="ja-JP" sz="1200" dirty="0" err="1" smtClean="0"/>
              <a:t>rc.local</a:t>
            </a:r>
            <a:r>
              <a:rPr kumimoji="1" lang="en-US" altLang="ja-JP" sz="1200" dirty="0" smtClean="0"/>
              <a:t> </a:t>
            </a:r>
            <a:r>
              <a:rPr kumimoji="1" lang="ja-JP" altLang="en-US" sz="1200" dirty="0" smtClean="0"/>
              <a:t>ファイル </a:t>
            </a:r>
            <a:r>
              <a:rPr kumimoji="1" lang="en-US" altLang="ja-JP" sz="1200" dirty="0" smtClean="0"/>
              <a:t>(</a:t>
            </a:r>
            <a:r>
              <a:rPr kumimoji="1" lang="ja-JP" altLang="en-US" sz="1200" dirty="0" smtClean="0"/>
              <a:t>シェルスクリプト</a:t>
            </a:r>
            <a:r>
              <a:rPr kumimoji="1" lang="en-US" altLang="ja-JP" sz="1200" dirty="0" smtClean="0"/>
              <a:t>)</a:t>
            </a:r>
            <a:r>
              <a:rPr kumimoji="1" lang="ja-JP" altLang="en-US" sz="1200" dirty="0" smtClean="0"/>
              <a:t> を作成し、これに記載しておく方法。</a:t>
            </a:r>
            <a:endParaRPr kumimoji="1" lang="en-US" altLang="ja-JP" sz="1200" dirty="0" smtClean="0"/>
          </a:p>
          <a:p>
            <a:pPr marL="800100" lvl="1" indent="-342900">
              <a:buFont typeface="+mj-lt"/>
              <a:buAutoNum type="arabicPeriod"/>
            </a:pPr>
            <a:r>
              <a:rPr kumimoji="1" lang="ja-JP" altLang="en-US" sz="1200" dirty="0" smtClean="0"/>
              <a:t>本格</a:t>
            </a:r>
            <a:r>
              <a:rPr kumimoji="1" lang="en-US" altLang="ja-JP" sz="1200" dirty="0" smtClean="0"/>
              <a:t>: UNIX </a:t>
            </a:r>
            <a:r>
              <a:rPr kumimoji="1" lang="ja-JP" altLang="en-US" sz="1200" dirty="0" smtClean="0"/>
              <a:t>用デーモンスクリプトを記述し、</a:t>
            </a:r>
            <a:r>
              <a:rPr kumimoji="1" lang="en-US" altLang="ja-JP" sz="1200" dirty="0" smtClean="0"/>
              <a:t>”/</a:t>
            </a:r>
            <a:r>
              <a:rPr kumimoji="1" lang="en-US" altLang="ja-JP" sz="1200" dirty="0" err="1" smtClean="0"/>
              <a:t>etc</a:t>
            </a:r>
            <a:r>
              <a:rPr kumimoji="1" lang="en-US" altLang="ja-JP" sz="1200" dirty="0" smtClean="0"/>
              <a:t>/</a:t>
            </a:r>
            <a:r>
              <a:rPr kumimoji="1" lang="en-US" altLang="ja-JP" sz="1200" dirty="0" err="1" smtClean="0"/>
              <a:t>init.d</a:t>
            </a:r>
            <a:r>
              <a:rPr kumimoji="1" lang="en-US" altLang="ja-JP" sz="1200" dirty="0" smtClean="0"/>
              <a:t>/</a:t>
            </a:r>
            <a:r>
              <a:rPr kumimoji="1" lang="ja-JP" altLang="en-US" sz="1200" dirty="0" smtClean="0"/>
              <a:t>デーモン名 </a:t>
            </a:r>
            <a:r>
              <a:rPr kumimoji="1" lang="en-US" altLang="ja-JP" sz="1200" dirty="0" smtClean="0"/>
              <a:t>start” </a:t>
            </a:r>
            <a:r>
              <a:rPr kumimoji="1" lang="ja-JP" altLang="en-US" sz="1200" dirty="0" smtClean="0"/>
              <a:t>や </a:t>
            </a:r>
            <a:r>
              <a:rPr kumimoji="1" lang="en-US" altLang="ja-JP" sz="1200" dirty="0" smtClean="0"/>
              <a:t>“</a:t>
            </a:r>
            <a:r>
              <a:rPr kumimoji="1" lang="en-US" altLang="ja-JP" sz="1200" dirty="0" err="1" smtClean="0"/>
              <a:t>chkconfig</a:t>
            </a:r>
            <a:r>
              <a:rPr kumimoji="1" lang="en-US" altLang="ja-JP" sz="1200" dirty="0" smtClean="0"/>
              <a:t> </a:t>
            </a:r>
            <a:r>
              <a:rPr kumimoji="1" lang="ja-JP" altLang="en-US" sz="1200" dirty="0" smtClean="0"/>
              <a:t>デーモン名 </a:t>
            </a:r>
            <a:r>
              <a:rPr kumimoji="1" lang="en-US" altLang="ja-JP" sz="1200" dirty="0" smtClean="0"/>
              <a:t>start</a:t>
            </a:r>
            <a:r>
              <a:rPr lang="en-US" altLang="ja-JP" sz="1200" dirty="0" smtClean="0"/>
              <a:t>” </a:t>
            </a:r>
            <a:r>
              <a:rPr lang="ja-JP" altLang="en-US" sz="1200" dirty="0" smtClean="0"/>
              <a:t>等で起動するようにして、</a:t>
            </a:r>
            <a:br>
              <a:rPr lang="ja-JP" altLang="en-US" sz="1200" dirty="0" smtClean="0"/>
            </a:br>
            <a:r>
              <a:rPr lang="ja-JP" altLang="en-US" sz="1200" dirty="0" smtClean="0"/>
              <a:t>デーモンを </a:t>
            </a:r>
            <a:r>
              <a:rPr lang="en-US" altLang="ja-JP" sz="1200" dirty="0" smtClean="0"/>
              <a:t>OS </a:t>
            </a:r>
            <a:r>
              <a:rPr lang="ja-JP" altLang="en-US" sz="1200" dirty="0" smtClean="0"/>
              <a:t>起動時に自動起動するように設定する方法。</a:t>
            </a:r>
            <a:endParaRPr lang="en-US" altLang="ja-JP" sz="1200" dirty="0" smtClean="0"/>
          </a:p>
          <a:p>
            <a:r>
              <a:rPr kumimoji="1" lang="ja-JP" altLang="en-US" sz="1600" dirty="0" smtClean="0"/>
              <a:t>上記 </a:t>
            </a:r>
            <a:r>
              <a:rPr lang="en-US" altLang="ja-JP" sz="1600" dirty="0" smtClean="0"/>
              <a:t>2. </a:t>
            </a:r>
            <a:r>
              <a:rPr lang="ja-JP" altLang="en-US" sz="1600" dirty="0" smtClean="0"/>
              <a:t>は </a:t>
            </a:r>
            <a:r>
              <a:rPr lang="en-US" altLang="ja-JP" sz="1600" dirty="0" smtClean="0"/>
              <a:t>OS </a:t>
            </a:r>
            <a:r>
              <a:rPr lang="ja-JP" altLang="en-US" sz="1600" dirty="0" smtClean="0"/>
              <a:t>によって異なるため、以下では、</a:t>
            </a:r>
            <a:r>
              <a:rPr lang="en-US" altLang="ja-JP" sz="1600" dirty="0" smtClean="0"/>
              <a:t>1 </a:t>
            </a:r>
            <a:r>
              <a:rPr lang="ja-JP" altLang="en-US" sz="1600" dirty="0" smtClean="0"/>
              <a:t>の方法を解説する。</a:t>
            </a:r>
            <a:endParaRPr kumimoji="1" lang="ja-JP" altLang="en-US" sz="16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39</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5-9. </a:t>
            </a:r>
            <a:r>
              <a:rPr kumimoji="1" lang="ja-JP" altLang="en-US" dirty="0" smtClean="0"/>
              <a:t>中継ゲートウェイのプロセスの自動起動方法</a:t>
            </a:r>
            <a:endParaRPr kumimoji="1" lang="ja-JP" altLang="en-US" dirty="0"/>
          </a:p>
        </p:txBody>
      </p:sp>
      <p:sp>
        <p:nvSpPr>
          <p:cNvPr id="5" name="テキスト ボックス 4"/>
          <p:cNvSpPr txBox="1"/>
          <p:nvPr/>
        </p:nvSpPr>
        <p:spPr>
          <a:xfrm>
            <a:off x="197069" y="3318642"/>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テキストエディタで </a:t>
            </a:r>
            <a:r>
              <a:rPr kumimoji="1" lang="en-US" altLang="ja-JP" dirty="0" smtClean="0"/>
              <a:t>/</a:t>
            </a:r>
            <a:r>
              <a:rPr kumimoji="1" lang="en-US" altLang="ja-JP" dirty="0" err="1" smtClean="0"/>
              <a:t>etc</a:t>
            </a:r>
            <a:r>
              <a:rPr kumimoji="1" lang="en-US" altLang="ja-JP" dirty="0" smtClean="0"/>
              <a:t>/</a:t>
            </a:r>
            <a:r>
              <a:rPr kumimoji="1" lang="en-US" altLang="ja-JP" dirty="0" err="1" smtClean="0"/>
              <a:t>rc.local</a:t>
            </a:r>
            <a:r>
              <a:rPr kumimoji="1" lang="en-US" altLang="ja-JP" dirty="0" smtClean="0"/>
              <a:t> </a:t>
            </a:r>
            <a:r>
              <a:rPr kumimoji="1" lang="ja-JP" altLang="en-US" dirty="0" smtClean="0"/>
              <a:t>を開く </a:t>
            </a:r>
            <a:r>
              <a:rPr kumimoji="1" lang="en-US" altLang="ja-JP" dirty="0" smtClean="0"/>
              <a:t>(</a:t>
            </a:r>
            <a:r>
              <a:rPr kumimoji="1" lang="ja-JP" altLang="en-US" dirty="0" smtClean="0"/>
              <a:t>まだなければ作成する</a:t>
            </a:r>
            <a:r>
              <a:rPr kumimoji="1" lang="en-US" altLang="ja-JP" dirty="0" smtClean="0"/>
              <a:t>)</a:t>
            </a:r>
            <a:endParaRPr lang="ja-JP" altLang="en-US" dirty="0" smtClean="0"/>
          </a:p>
        </p:txBody>
      </p:sp>
      <p:sp>
        <p:nvSpPr>
          <p:cNvPr id="6" name="テキスト ボックス 5"/>
          <p:cNvSpPr txBox="1"/>
          <p:nvPr/>
        </p:nvSpPr>
        <p:spPr>
          <a:xfrm>
            <a:off x="287701" y="3801012"/>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nano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etc</a:t>
            </a:r>
            <a:r>
              <a:rPr lang="en-US" altLang="ja-JP" dirty="0">
                <a:solidFill>
                  <a:schemeClr val="bg1"/>
                </a:solidFill>
                <a:latin typeface="Consolas" panose="020B0609020204030204" pitchFamily="49" charset="0"/>
              </a:rPr>
              <a:t>/</a:t>
            </a:r>
            <a:r>
              <a:rPr lang="en-US" altLang="ja-JP" dirty="0" err="1">
                <a:solidFill>
                  <a:schemeClr val="bg1"/>
                </a:solidFill>
                <a:latin typeface="Consolas" panose="020B0609020204030204" pitchFamily="49" charset="0"/>
              </a:rPr>
              <a:t>rc.local</a:t>
            </a:r>
            <a:endParaRPr kumimoji="1" lang="ja-JP" altLang="en-US" dirty="0">
              <a:solidFill>
                <a:schemeClr val="bg1"/>
              </a:solidFill>
              <a:latin typeface="Consolas" panose="020B0609020204030204" pitchFamily="49" charset="0"/>
            </a:endParaRPr>
          </a:p>
        </p:txBody>
      </p:sp>
      <p:sp>
        <p:nvSpPr>
          <p:cNvPr id="7" name="テキスト ボックス 6"/>
          <p:cNvSpPr txBox="1"/>
          <p:nvPr/>
        </p:nvSpPr>
        <p:spPr>
          <a:xfrm>
            <a:off x="287701" y="4696297"/>
            <a:ext cx="11353780" cy="646331"/>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#!/bin/bash</a:t>
            </a:r>
          </a:p>
          <a:p>
            <a:r>
              <a:rPr lang="en-US" altLang="ja-JP" dirty="0">
                <a:solidFill>
                  <a:schemeClr val="bg1"/>
                </a:solidFill>
                <a:latin typeface="Consolas" panose="020B0609020204030204" pitchFamily="49" charset="0"/>
              </a:rPr>
              <a:t>/home/</a:t>
            </a:r>
            <a:r>
              <a:rPr lang="en-US" altLang="ja-JP" dirty="0" err="1">
                <a:solidFill>
                  <a:schemeClr val="bg1"/>
                </a:solidFill>
                <a:latin typeface="Consolas" panose="020B0609020204030204" pitchFamily="49" charset="0"/>
              </a:rPr>
              <a:t>ubuntu</a:t>
            </a:r>
            <a:r>
              <a:rPr lang="en-US" altLang="ja-JP" dirty="0">
                <a:solidFill>
                  <a:schemeClr val="bg1"/>
                </a:solidFill>
                <a:latin typeface="Consolas" panose="020B0609020204030204" pitchFamily="49" charset="0"/>
              </a:rPr>
              <a:t>/IPA-DN-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start</a:t>
            </a:r>
          </a:p>
        </p:txBody>
      </p:sp>
      <p:sp>
        <p:nvSpPr>
          <p:cNvPr id="8" name="テキスト ボックス 7"/>
          <p:cNvSpPr txBox="1"/>
          <p:nvPr/>
        </p:nvSpPr>
        <p:spPr>
          <a:xfrm>
            <a:off x="197069" y="4248654"/>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2. </a:t>
            </a:r>
            <a:r>
              <a:rPr kumimoji="1" lang="ja-JP" altLang="en-US" dirty="0" smtClean="0"/>
              <a:t>以下のような内容を記入 </a:t>
            </a:r>
            <a:r>
              <a:rPr kumimoji="1" lang="en-US" altLang="ja-JP" dirty="0" smtClean="0"/>
              <a:t>(</a:t>
            </a:r>
            <a:r>
              <a:rPr kumimoji="1" lang="ja-JP" altLang="en-US" dirty="0" smtClean="0"/>
              <a:t>必要に応じて追記</a:t>
            </a:r>
            <a:r>
              <a:rPr kumimoji="1" lang="en-US" altLang="ja-JP" dirty="0" smtClean="0"/>
              <a:t>)</a:t>
            </a:r>
            <a:r>
              <a:rPr kumimoji="1" lang="ja-JP" altLang="en-US" dirty="0" smtClean="0"/>
              <a:t> し、保存する。</a:t>
            </a:r>
            <a:endParaRPr lang="ja-JP" altLang="en-US" dirty="0" smtClean="0"/>
          </a:p>
        </p:txBody>
      </p:sp>
      <p:sp>
        <p:nvSpPr>
          <p:cNvPr id="9" name="テキスト ボックス 8"/>
          <p:cNvSpPr txBox="1"/>
          <p:nvPr/>
        </p:nvSpPr>
        <p:spPr>
          <a:xfrm>
            <a:off x="197069" y="542093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kumimoji="1" lang="ja-JP" altLang="en-US" dirty="0" smtClean="0"/>
              <a:t>実行権限を付与する。</a:t>
            </a:r>
            <a:endParaRPr lang="ja-JP" altLang="en-US" dirty="0" smtClean="0"/>
          </a:p>
        </p:txBody>
      </p:sp>
      <p:sp>
        <p:nvSpPr>
          <p:cNvPr id="10" name="テキスト ボックス 9"/>
          <p:cNvSpPr txBox="1"/>
          <p:nvPr/>
        </p:nvSpPr>
        <p:spPr>
          <a:xfrm>
            <a:off x="332741" y="5869951"/>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chmod</a:t>
            </a:r>
            <a:r>
              <a:rPr lang="en-US" altLang="ja-JP" dirty="0">
                <a:solidFill>
                  <a:schemeClr val="bg1"/>
                </a:solidFill>
                <a:latin typeface="Consolas" panose="020B0609020204030204" pitchFamily="49" charset="0"/>
              </a:rPr>
              <a:t> 755 /</a:t>
            </a:r>
            <a:r>
              <a:rPr lang="en-US" altLang="ja-JP" dirty="0" err="1">
                <a:solidFill>
                  <a:schemeClr val="bg1"/>
                </a:solidFill>
                <a:latin typeface="Consolas" panose="020B0609020204030204" pitchFamily="49" charset="0"/>
              </a:rPr>
              <a:t>etc</a:t>
            </a:r>
            <a:r>
              <a:rPr lang="en-US" altLang="ja-JP" dirty="0">
                <a:solidFill>
                  <a:schemeClr val="bg1"/>
                </a:solidFill>
                <a:latin typeface="Consolas" panose="020B0609020204030204" pitchFamily="49" charset="0"/>
              </a:rPr>
              <a:t>/</a:t>
            </a:r>
            <a:r>
              <a:rPr lang="en-US" altLang="ja-JP" dirty="0" err="1">
                <a:solidFill>
                  <a:schemeClr val="bg1"/>
                </a:solidFill>
                <a:latin typeface="Consolas" panose="020B0609020204030204" pitchFamily="49" charset="0"/>
              </a:rPr>
              <a:t>rc.local</a:t>
            </a:r>
            <a:endParaRPr lang="en-US" altLang="ja-JP" dirty="0">
              <a:solidFill>
                <a:schemeClr val="bg1"/>
              </a:solidFill>
              <a:latin typeface="Consolas" panose="020B0609020204030204" pitchFamily="49" charset="0"/>
            </a:endParaRPr>
          </a:p>
        </p:txBody>
      </p:sp>
      <p:sp>
        <p:nvSpPr>
          <p:cNvPr id="11" name="テキスト ボックス 10"/>
          <p:cNvSpPr txBox="1"/>
          <p:nvPr/>
        </p:nvSpPr>
        <p:spPr>
          <a:xfrm>
            <a:off x="197069" y="6317593"/>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4. </a:t>
            </a:r>
            <a:r>
              <a:rPr kumimoji="1" lang="en-US" altLang="ja-JP" b="1" dirty="0" err="1" smtClean="0"/>
              <a:t>sudo</a:t>
            </a:r>
            <a:r>
              <a:rPr kumimoji="1" lang="en-US" altLang="ja-JP" b="1" dirty="0" smtClean="0"/>
              <a:t> reboot</a:t>
            </a:r>
            <a:r>
              <a:rPr kumimoji="1" lang="en-US" altLang="ja-JP" dirty="0" smtClean="0"/>
              <a:t> </a:t>
            </a:r>
            <a:r>
              <a:rPr kumimoji="1" lang="ja-JP" altLang="en-US" dirty="0" smtClean="0"/>
              <a:t>コマンドで </a:t>
            </a:r>
            <a:r>
              <a:rPr kumimoji="1" lang="en-US" altLang="ja-JP" dirty="0" smtClean="0"/>
              <a:t>Linux </a:t>
            </a:r>
            <a:r>
              <a:rPr kumimoji="1" lang="ja-JP" altLang="en-US" dirty="0" smtClean="0"/>
              <a:t>を再起動し、再起動後、自動的にデーモンが起動するかどうかテストする。</a:t>
            </a:r>
            <a:endParaRPr lang="ja-JP" altLang="en-US" dirty="0" smtClean="0"/>
          </a:p>
        </p:txBody>
      </p:sp>
    </p:spTree>
    <p:extLst>
      <p:ext uri="{BB962C8B-B14F-4D97-AF65-F5344CB8AC3E}">
        <p14:creationId xmlns:p14="http://schemas.microsoft.com/office/powerpoint/2010/main" val="3748714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5" name="図 414"/>
          <p:cNvPicPr>
            <a:picLocks noChangeAspect="1"/>
          </p:cNvPicPr>
          <p:nvPr/>
        </p:nvPicPr>
        <p:blipFill>
          <a:blip r:embed="rId2"/>
          <a:stretch>
            <a:fillRect/>
          </a:stretch>
        </p:blipFill>
        <p:spPr>
          <a:xfrm>
            <a:off x="2105931" y="3798231"/>
            <a:ext cx="926077" cy="617670"/>
          </a:xfrm>
          <a:prstGeom prst="rect">
            <a:avLst/>
          </a:prstGeom>
        </p:spPr>
      </p:pic>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4</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1-1. </a:t>
            </a:r>
            <a:r>
              <a:rPr kumimoji="1" lang="ja-JP" altLang="en-US" dirty="0" smtClean="0"/>
              <a:t>「シン・テレワークシステム プライベート版」とは</a:t>
            </a:r>
            <a:endParaRPr kumimoji="1" lang="ja-JP" altLang="en-US" dirty="0"/>
          </a:p>
        </p:txBody>
      </p:sp>
      <p:pic>
        <p:nvPicPr>
          <p:cNvPr id="6"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196835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261473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3454509"/>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4100895"/>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3463" y="211454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44964" y="3673781"/>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図 9"/>
          <p:cNvPicPr>
            <a:picLocks noChangeAspect="1"/>
          </p:cNvPicPr>
          <p:nvPr/>
        </p:nvPicPr>
        <p:blipFill>
          <a:blip r:embed="rId2"/>
          <a:stretch>
            <a:fillRect/>
          </a:stretch>
        </p:blipFill>
        <p:spPr>
          <a:xfrm>
            <a:off x="2104404" y="3475191"/>
            <a:ext cx="926077" cy="617670"/>
          </a:xfrm>
          <a:prstGeom prst="rect">
            <a:avLst/>
          </a:prstGeom>
        </p:spPr>
      </p:pic>
      <p:pic>
        <p:nvPicPr>
          <p:cNvPr id="15" name="図 14"/>
          <p:cNvPicPr>
            <a:picLocks noChangeAspect="1"/>
          </p:cNvPicPr>
          <p:nvPr/>
        </p:nvPicPr>
        <p:blipFill>
          <a:blip r:embed="rId2"/>
          <a:stretch>
            <a:fillRect/>
          </a:stretch>
        </p:blipFill>
        <p:spPr>
          <a:xfrm>
            <a:off x="2104403" y="3145674"/>
            <a:ext cx="926077" cy="617670"/>
          </a:xfrm>
          <a:prstGeom prst="rect">
            <a:avLst/>
          </a:prstGeom>
        </p:spPr>
      </p:pic>
      <p:pic>
        <p:nvPicPr>
          <p:cNvPr id="16" name="図 15"/>
          <p:cNvPicPr>
            <a:picLocks noChangeAspect="1"/>
          </p:cNvPicPr>
          <p:nvPr/>
        </p:nvPicPr>
        <p:blipFill>
          <a:blip r:embed="rId2"/>
          <a:stretch>
            <a:fillRect/>
          </a:stretch>
        </p:blipFill>
        <p:spPr>
          <a:xfrm>
            <a:off x="2104403" y="2762928"/>
            <a:ext cx="926077" cy="617670"/>
          </a:xfrm>
          <a:prstGeom prst="rect">
            <a:avLst/>
          </a:prstGeom>
        </p:spPr>
      </p:pic>
      <p:pic>
        <p:nvPicPr>
          <p:cNvPr id="37" name="図 36"/>
          <p:cNvPicPr>
            <a:picLocks noChangeAspect="1"/>
          </p:cNvPicPr>
          <p:nvPr/>
        </p:nvPicPr>
        <p:blipFill>
          <a:blip r:embed="rId2"/>
          <a:stretch>
            <a:fillRect/>
          </a:stretch>
        </p:blipFill>
        <p:spPr>
          <a:xfrm>
            <a:off x="2115994" y="2430933"/>
            <a:ext cx="926077" cy="617670"/>
          </a:xfrm>
          <a:prstGeom prst="rect">
            <a:avLst/>
          </a:prstGeom>
        </p:spPr>
      </p:pic>
      <p:cxnSp>
        <p:nvCxnSpPr>
          <p:cNvPr id="39" name="直線コネクタ 38"/>
          <p:cNvCxnSpPr>
            <a:stCxn id="18" idx="1"/>
            <a:endCxn id="10" idx="1"/>
          </p:cNvCxnSpPr>
          <p:nvPr/>
        </p:nvCxnSpPr>
        <p:spPr>
          <a:xfrm flipV="1">
            <a:off x="1418898" y="3784026"/>
            <a:ext cx="685506" cy="59661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endCxn id="15" idx="1"/>
          </p:cNvCxnSpPr>
          <p:nvPr/>
        </p:nvCxnSpPr>
        <p:spPr>
          <a:xfrm flipV="1">
            <a:off x="1407306" y="3454509"/>
            <a:ext cx="697097" cy="28778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1381711" y="2877354"/>
            <a:ext cx="708688" cy="16351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37" idx="1"/>
          </p:cNvCxnSpPr>
          <p:nvPr/>
        </p:nvCxnSpPr>
        <p:spPr>
          <a:xfrm>
            <a:off x="1407306" y="2252104"/>
            <a:ext cx="708688" cy="48766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V="1">
            <a:off x="3027386" y="2363517"/>
            <a:ext cx="688599" cy="409829"/>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V="1">
            <a:off x="3027386" y="2759805"/>
            <a:ext cx="711781" cy="24097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3018888" y="3489625"/>
            <a:ext cx="715529" cy="427684"/>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3027386" y="3782713"/>
            <a:ext cx="712592" cy="65823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54" name="Group 3337"/>
          <p:cNvGrpSpPr>
            <a:grpSpLocks/>
          </p:cNvGrpSpPr>
          <p:nvPr/>
        </p:nvGrpSpPr>
        <p:grpSpPr bwMode="auto">
          <a:xfrm>
            <a:off x="3715985" y="1989938"/>
            <a:ext cx="794015" cy="562049"/>
            <a:chOff x="258" y="972"/>
            <a:chExt cx="780" cy="685"/>
          </a:xfrm>
        </p:grpSpPr>
        <p:sp>
          <p:nvSpPr>
            <p:cNvPr id="5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5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5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6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9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94" name="Group 3337"/>
          <p:cNvGrpSpPr>
            <a:grpSpLocks/>
          </p:cNvGrpSpPr>
          <p:nvPr/>
        </p:nvGrpSpPr>
        <p:grpSpPr bwMode="auto">
          <a:xfrm>
            <a:off x="3715985" y="2604930"/>
            <a:ext cx="794015" cy="562049"/>
            <a:chOff x="258" y="972"/>
            <a:chExt cx="780" cy="685"/>
          </a:xfrm>
        </p:grpSpPr>
        <p:sp>
          <p:nvSpPr>
            <p:cNvPr id="9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9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9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0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3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34" name="Group 3337"/>
          <p:cNvGrpSpPr>
            <a:grpSpLocks/>
          </p:cNvGrpSpPr>
          <p:nvPr/>
        </p:nvGrpSpPr>
        <p:grpSpPr bwMode="auto">
          <a:xfrm>
            <a:off x="3705805" y="3580901"/>
            <a:ext cx="794015" cy="562049"/>
            <a:chOff x="258" y="972"/>
            <a:chExt cx="780" cy="685"/>
          </a:xfrm>
        </p:grpSpPr>
        <p:sp>
          <p:nvSpPr>
            <p:cNvPr id="13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3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3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4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7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74" name="Group 3337"/>
          <p:cNvGrpSpPr>
            <a:grpSpLocks/>
          </p:cNvGrpSpPr>
          <p:nvPr/>
        </p:nvGrpSpPr>
        <p:grpSpPr bwMode="auto">
          <a:xfrm>
            <a:off x="3691553" y="4251051"/>
            <a:ext cx="794015" cy="562049"/>
            <a:chOff x="258" y="972"/>
            <a:chExt cx="780" cy="685"/>
          </a:xfrm>
        </p:grpSpPr>
        <p:sp>
          <p:nvSpPr>
            <p:cNvPr id="17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7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7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8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1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sp>
        <p:nvSpPr>
          <p:cNvPr id="214" name="テキスト ボックス 213"/>
          <p:cNvSpPr txBox="1"/>
          <p:nvPr/>
        </p:nvSpPr>
        <p:spPr>
          <a:xfrm>
            <a:off x="4470767" y="2961686"/>
            <a:ext cx="851338" cy="461665"/>
          </a:xfrm>
          <a:prstGeom prst="rect">
            <a:avLst/>
          </a:prstGeom>
          <a:noFill/>
        </p:spPr>
        <p:txBody>
          <a:bodyPr wrap="square" rtlCol="0">
            <a:spAutoFit/>
          </a:bodyPr>
          <a:lstStyle/>
          <a:p>
            <a:r>
              <a:rPr kumimoji="1" lang="en-US" altLang="ja-JP" sz="2400" b="1" dirty="0" smtClean="0">
                <a:solidFill>
                  <a:srgbClr val="0000FF"/>
                </a:solidFill>
              </a:rPr>
              <a:t>A </a:t>
            </a:r>
            <a:r>
              <a:rPr kumimoji="1" lang="ja-JP" altLang="en-US" sz="2400" b="1" dirty="0" smtClean="0">
                <a:solidFill>
                  <a:srgbClr val="0000FF"/>
                </a:solidFill>
              </a:rPr>
              <a:t>社</a:t>
            </a:r>
            <a:endParaRPr kumimoji="1" lang="ja-JP" altLang="en-US" sz="2400" b="1" dirty="0">
              <a:solidFill>
                <a:srgbClr val="0000FF"/>
              </a:solidFill>
            </a:endParaRPr>
          </a:p>
        </p:txBody>
      </p:sp>
      <p:sp>
        <p:nvSpPr>
          <p:cNvPr id="215" name="テキスト ボックス 214"/>
          <p:cNvSpPr txBox="1"/>
          <p:nvPr/>
        </p:nvSpPr>
        <p:spPr>
          <a:xfrm>
            <a:off x="4495397" y="4586088"/>
            <a:ext cx="851338" cy="461665"/>
          </a:xfrm>
          <a:prstGeom prst="rect">
            <a:avLst/>
          </a:prstGeom>
          <a:noFill/>
        </p:spPr>
        <p:txBody>
          <a:bodyPr wrap="square" rtlCol="0">
            <a:spAutoFit/>
          </a:bodyPr>
          <a:lstStyle/>
          <a:p>
            <a:r>
              <a:rPr kumimoji="1" lang="en-US" altLang="ja-JP" sz="2400" b="1" dirty="0" smtClean="0">
                <a:solidFill>
                  <a:schemeClr val="accent6">
                    <a:lumMod val="75000"/>
                  </a:schemeClr>
                </a:solidFill>
              </a:rPr>
              <a:t>B </a:t>
            </a:r>
            <a:r>
              <a:rPr kumimoji="1" lang="ja-JP" altLang="en-US" sz="2400" b="1" dirty="0" smtClean="0">
                <a:solidFill>
                  <a:schemeClr val="accent6">
                    <a:lumMod val="75000"/>
                  </a:schemeClr>
                </a:solidFill>
              </a:rPr>
              <a:t>社</a:t>
            </a:r>
            <a:endParaRPr kumimoji="1" lang="ja-JP" altLang="en-US" sz="2400" b="1" dirty="0">
              <a:solidFill>
                <a:schemeClr val="accent6">
                  <a:lumMod val="75000"/>
                </a:schemeClr>
              </a:solidFill>
            </a:endParaRPr>
          </a:p>
        </p:txBody>
      </p:sp>
      <p:sp>
        <p:nvSpPr>
          <p:cNvPr id="217" name="角丸四角形 216"/>
          <p:cNvSpPr/>
          <p:nvPr/>
        </p:nvSpPr>
        <p:spPr>
          <a:xfrm>
            <a:off x="488984" y="1043541"/>
            <a:ext cx="4647204" cy="79300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t>通常版 </a:t>
            </a:r>
            <a:r>
              <a:rPr kumimoji="1" lang="en-US" altLang="ja-JP" sz="3200" b="1" dirty="0" smtClean="0"/>
              <a:t>(2020.4 </a:t>
            </a:r>
            <a:r>
              <a:rPr kumimoji="1" lang="ja-JP" altLang="en-US" sz="3200" b="1" dirty="0" smtClean="0"/>
              <a:t>～</a:t>
            </a:r>
            <a:r>
              <a:rPr kumimoji="1" lang="en-US" altLang="ja-JP" sz="3200" b="1" dirty="0" smtClean="0"/>
              <a:t>)</a:t>
            </a:r>
          </a:p>
          <a:p>
            <a:pPr algn="ctr"/>
            <a:r>
              <a:rPr lang="en-US" altLang="ja-JP" sz="1600" b="1" dirty="0"/>
              <a:t>NTT </a:t>
            </a:r>
            <a:r>
              <a:rPr lang="ja-JP" altLang="en-US" sz="1600" b="1" dirty="0"/>
              <a:t>東日本 </a:t>
            </a:r>
            <a:r>
              <a:rPr lang="en-US" altLang="ja-JP" sz="1600" b="1" dirty="0"/>
              <a:t>&amp; IPA </a:t>
            </a:r>
            <a:r>
              <a:rPr lang="ja-JP" altLang="en-US" sz="1600" b="1" dirty="0"/>
              <a:t>設置・稼働中 実証実験システム</a:t>
            </a:r>
            <a:endParaRPr kumimoji="1" lang="ja-JP" altLang="en-US" sz="1600" b="1" dirty="0"/>
          </a:p>
        </p:txBody>
      </p:sp>
      <p:sp>
        <p:nvSpPr>
          <p:cNvPr id="218" name="正方形/長方形 217"/>
          <p:cNvSpPr/>
          <p:nvPr/>
        </p:nvSpPr>
        <p:spPr>
          <a:xfrm>
            <a:off x="1844566" y="1968352"/>
            <a:ext cx="1466193" cy="267490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9" name="テキスト ボックス 218"/>
          <p:cNvSpPr txBox="1"/>
          <p:nvPr/>
        </p:nvSpPr>
        <p:spPr>
          <a:xfrm>
            <a:off x="1531103" y="4779935"/>
            <a:ext cx="3521746" cy="646331"/>
          </a:xfrm>
          <a:prstGeom prst="rect">
            <a:avLst/>
          </a:prstGeom>
          <a:noFill/>
        </p:spPr>
        <p:txBody>
          <a:bodyPr wrap="square" rtlCol="0">
            <a:spAutoFit/>
          </a:bodyPr>
          <a:lstStyle/>
          <a:p>
            <a:r>
              <a:rPr kumimoji="1" lang="ja-JP" altLang="en-US" dirty="0" smtClean="0">
                <a:solidFill>
                  <a:srgbClr val="FF0000"/>
                </a:solidFill>
              </a:rPr>
              <a:t>大規模中継ゲートウェイ。</a:t>
            </a:r>
            <a:endParaRPr kumimoji="1" lang="en-US" altLang="ja-JP" dirty="0" smtClean="0">
              <a:solidFill>
                <a:srgbClr val="FF0000"/>
              </a:solidFill>
            </a:endParaRPr>
          </a:p>
          <a:p>
            <a:r>
              <a:rPr kumimoji="1" lang="en-US" altLang="ja-JP" dirty="0" smtClean="0">
                <a:solidFill>
                  <a:srgbClr val="FF0000"/>
                </a:solidFill>
              </a:rPr>
              <a:t>IPA </a:t>
            </a:r>
            <a:r>
              <a:rPr kumimoji="1" lang="ja-JP" altLang="en-US" dirty="0" smtClean="0">
                <a:solidFill>
                  <a:srgbClr val="FF0000"/>
                </a:solidFill>
              </a:rPr>
              <a:t>および </a:t>
            </a:r>
            <a:r>
              <a:rPr kumimoji="1" lang="en-US" altLang="ja-JP" dirty="0" smtClean="0">
                <a:solidFill>
                  <a:srgbClr val="FF0000"/>
                </a:solidFill>
              </a:rPr>
              <a:t>NTT </a:t>
            </a:r>
            <a:r>
              <a:rPr kumimoji="1" lang="ja-JP" altLang="en-US" dirty="0" smtClean="0">
                <a:solidFill>
                  <a:srgbClr val="FF0000"/>
                </a:solidFill>
              </a:rPr>
              <a:t>東日本で構築・運営。</a:t>
            </a:r>
            <a:endParaRPr kumimoji="1" lang="ja-JP" altLang="en-US" dirty="0">
              <a:solidFill>
                <a:srgbClr val="FF0000"/>
              </a:solidFill>
            </a:endParaRPr>
          </a:p>
        </p:txBody>
      </p:sp>
      <p:sp>
        <p:nvSpPr>
          <p:cNvPr id="222" name="テキスト ボックス 221"/>
          <p:cNvSpPr txBox="1"/>
          <p:nvPr/>
        </p:nvSpPr>
        <p:spPr>
          <a:xfrm>
            <a:off x="1531103" y="5371064"/>
            <a:ext cx="3147347" cy="646331"/>
          </a:xfrm>
          <a:prstGeom prst="rect">
            <a:avLst/>
          </a:prstGeom>
          <a:noFill/>
        </p:spPr>
        <p:txBody>
          <a:bodyPr wrap="square" rtlCol="0">
            <a:spAutoFit/>
          </a:bodyPr>
          <a:lstStyle/>
          <a:p>
            <a:r>
              <a:rPr kumimoji="1" lang="ja-JP" altLang="en-US" dirty="0" smtClean="0">
                <a:solidFill>
                  <a:schemeClr val="accent5">
                    <a:lumMod val="75000"/>
                  </a:schemeClr>
                </a:solidFill>
              </a:rPr>
              <a:t>膨大な数のユーザー・組織で</a:t>
            </a:r>
            <a:endParaRPr kumimoji="1" lang="en-US" altLang="ja-JP" dirty="0" smtClean="0">
              <a:solidFill>
                <a:schemeClr val="accent5">
                  <a:lumMod val="75000"/>
                </a:schemeClr>
              </a:solidFill>
            </a:endParaRPr>
          </a:p>
          <a:p>
            <a:r>
              <a:rPr kumimoji="1" lang="ja-JP" altLang="en-US" dirty="0" smtClean="0">
                <a:solidFill>
                  <a:schemeClr val="accent5">
                    <a:lumMod val="75000"/>
                  </a:schemeClr>
                </a:solidFill>
              </a:rPr>
              <a:t>単一のゲートウェイを共有。</a:t>
            </a:r>
            <a:endParaRPr kumimoji="1" lang="ja-JP" altLang="en-US" dirty="0">
              <a:solidFill>
                <a:schemeClr val="accent5">
                  <a:lumMod val="75000"/>
                </a:schemeClr>
              </a:solidFill>
            </a:endParaRPr>
          </a:p>
        </p:txBody>
      </p:sp>
      <p:sp>
        <p:nvSpPr>
          <p:cNvPr id="223" name="テキスト ボックス 222"/>
          <p:cNvSpPr txBox="1"/>
          <p:nvPr/>
        </p:nvSpPr>
        <p:spPr>
          <a:xfrm>
            <a:off x="1531102" y="5987018"/>
            <a:ext cx="4412498" cy="369332"/>
          </a:xfrm>
          <a:prstGeom prst="rect">
            <a:avLst/>
          </a:prstGeom>
          <a:noFill/>
        </p:spPr>
        <p:txBody>
          <a:bodyPr wrap="square" rtlCol="0">
            <a:spAutoFit/>
          </a:bodyPr>
          <a:lstStyle/>
          <a:p>
            <a:r>
              <a:rPr kumimoji="1" lang="en-US" altLang="ja-JP" dirty="0" smtClean="0">
                <a:solidFill>
                  <a:srgbClr val="7030A0"/>
                </a:solidFill>
              </a:rPr>
              <a:t>IPA </a:t>
            </a:r>
            <a:r>
              <a:rPr kumimoji="1" lang="ja-JP" altLang="en-US" dirty="0" smtClean="0">
                <a:solidFill>
                  <a:srgbClr val="7030A0"/>
                </a:solidFill>
              </a:rPr>
              <a:t>によるシステム停止時は全ユーザーが影響。</a:t>
            </a:r>
            <a:endParaRPr kumimoji="1" lang="ja-JP" altLang="en-US" dirty="0">
              <a:solidFill>
                <a:srgbClr val="7030A0"/>
              </a:solidFill>
            </a:endParaRPr>
          </a:p>
        </p:txBody>
      </p:sp>
      <p:sp>
        <p:nvSpPr>
          <p:cNvPr id="224" name="テキスト ボックス 223"/>
          <p:cNvSpPr txBox="1"/>
          <p:nvPr/>
        </p:nvSpPr>
        <p:spPr>
          <a:xfrm>
            <a:off x="411955" y="3126942"/>
            <a:ext cx="1214137" cy="338554"/>
          </a:xfrm>
          <a:prstGeom prst="rect">
            <a:avLst/>
          </a:prstGeom>
          <a:noFill/>
        </p:spPr>
        <p:txBody>
          <a:bodyPr wrap="square" rtlCol="0">
            <a:spAutoFit/>
          </a:bodyPr>
          <a:lstStyle/>
          <a:p>
            <a:r>
              <a:rPr kumimoji="1" lang="en-US" altLang="ja-JP" sz="1600" b="1" dirty="0" smtClean="0">
                <a:solidFill>
                  <a:srgbClr val="0000FF"/>
                </a:solidFill>
              </a:rPr>
              <a:t>A </a:t>
            </a:r>
            <a:r>
              <a:rPr kumimoji="1" lang="ja-JP" altLang="en-US" sz="1600" b="1" dirty="0" smtClean="0">
                <a:solidFill>
                  <a:srgbClr val="0000FF"/>
                </a:solidFill>
              </a:rPr>
              <a:t>社 社員</a:t>
            </a:r>
            <a:endParaRPr kumimoji="1" lang="ja-JP" altLang="en-US" sz="1600" b="1" dirty="0">
              <a:solidFill>
                <a:srgbClr val="0000FF"/>
              </a:solidFill>
            </a:endParaRPr>
          </a:p>
        </p:txBody>
      </p:sp>
      <p:sp>
        <p:nvSpPr>
          <p:cNvPr id="225" name="テキスト ボックス 224"/>
          <p:cNvSpPr txBox="1"/>
          <p:nvPr/>
        </p:nvSpPr>
        <p:spPr>
          <a:xfrm>
            <a:off x="442069" y="4654134"/>
            <a:ext cx="1313775" cy="338554"/>
          </a:xfrm>
          <a:prstGeom prst="rect">
            <a:avLst/>
          </a:prstGeom>
          <a:noFill/>
        </p:spPr>
        <p:txBody>
          <a:bodyPr wrap="square" rtlCol="0">
            <a:spAutoFit/>
          </a:bodyPr>
          <a:lstStyle/>
          <a:p>
            <a:r>
              <a:rPr kumimoji="1" lang="en-US" altLang="ja-JP" sz="1600" b="1" dirty="0" smtClean="0">
                <a:solidFill>
                  <a:schemeClr val="accent6">
                    <a:lumMod val="75000"/>
                  </a:schemeClr>
                </a:solidFill>
              </a:rPr>
              <a:t>B </a:t>
            </a:r>
            <a:r>
              <a:rPr kumimoji="1" lang="ja-JP" altLang="en-US" sz="1600" b="1" dirty="0" smtClean="0">
                <a:solidFill>
                  <a:schemeClr val="accent6">
                    <a:lumMod val="75000"/>
                  </a:schemeClr>
                </a:solidFill>
              </a:rPr>
              <a:t>社 社員</a:t>
            </a:r>
            <a:endParaRPr kumimoji="1" lang="ja-JP" altLang="en-US" sz="1600" b="1" dirty="0">
              <a:solidFill>
                <a:schemeClr val="accent6">
                  <a:lumMod val="75000"/>
                </a:schemeClr>
              </a:solidFill>
            </a:endParaRPr>
          </a:p>
        </p:txBody>
      </p:sp>
      <p:sp>
        <p:nvSpPr>
          <p:cNvPr id="226" name="右矢印 225"/>
          <p:cNvSpPr/>
          <p:nvPr/>
        </p:nvSpPr>
        <p:spPr>
          <a:xfrm>
            <a:off x="5471568" y="2704722"/>
            <a:ext cx="904293" cy="1032749"/>
          </a:xfrm>
          <a:prstGeom prst="rightArrow">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7" name="角丸四角形 226"/>
          <p:cNvSpPr/>
          <p:nvPr/>
        </p:nvSpPr>
        <p:spPr>
          <a:xfrm>
            <a:off x="6669067" y="1180477"/>
            <a:ext cx="4647204" cy="577580"/>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t>プライベート版</a:t>
            </a:r>
            <a:endParaRPr kumimoji="1" lang="ja-JP" altLang="en-US" sz="3200" b="1" dirty="0"/>
          </a:p>
        </p:txBody>
      </p:sp>
      <p:pic>
        <p:nvPicPr>
          <p:cNvPr id="22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199003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263641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3463" y="213622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1" name="Group 3337"/>
          <p:cNvGrpSpPr>
            <a:grpSpLocks/>
          </p:cNvGrpSpPr>
          <p:nvPr/>
        </p:nvGrpSpPr>
        <p:grpSpPr bwMode="auto">
          <a:xfrm>
            <a:off x="3715985" y="2011618"/>
            <a:ext cx="794015" cy="562049"/>
            <a:chOff x="258" y="972"/>
            <a:chExt cx="780" cy="685"/>
          </a:xfrm>
        </p:grpSpPr>
        <p:sp>
          <p:nvSpPr>
            <p:cNvPr id="232"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33"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4"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35"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6"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7"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8"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9"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0"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1"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42"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3"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4"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5"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6"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7"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8"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9"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0"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1"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2"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3"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4"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5"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6"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7"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8"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9"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0"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1"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2"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3"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4"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5"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6"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7"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8"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9"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0"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271" name="Group 3337"/>
          <p:cNvGrpSpPr>
            <a:grpSpLocks/>
          </p:cNvGrpSpPr>
          <p:nvPr/>
        </p:nvGrpSpPr>
        <p:grpSpPr bwMode="auto">
          <a:xfrm>
            <a:off x="3715985" y="2626610"/>
            <a:ext cx="794015" cy="562049"/>
            <a:chOff x="258" y="972"/>
            <a:chExt cx="780" cy="685"/>
          </a:xfrm>
        </p:grpSpPr>
        <p:sp>
          <p:nvSpPr>
            <p:cNvPr id="272"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3"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4"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75"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6"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7"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8"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9"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0"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1"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82"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3"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4"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5"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6"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7"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8"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9"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0"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1"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2"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3"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4"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5"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6"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7"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8"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9"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0"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1"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2"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3"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4"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5"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6"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7"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8"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9"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10"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pic>
        <p:nvPicPr>
          <p:cNvPr id="312" name="図 311"/>
          <p:cNvPicPr>
            <a:picLocks noChangeAspect="1"/>
          </p:cNvPicPr>
          <p:nvPr/>
        </p:nvPicPr>
        <p:blipFill>
          <a:blip r:embed="rId2"/>
          <a:stretch>
            <a:fillRect/>
          </a:stretch>
        </p:blipFill>
        <p:spPr>
          <a:xfrm>
            <a:off x="8405707" y="2274549"/>
            <a:ext cx="723381" cy="766322"/>
          </a:xfrm>
          <a:prstGeom prst="rect">
            <a:avLst/>
          </a:prstGeom>
        </p:spPr>
      </p:pic>
      <p:sp>
        <p:nvSpPr>
          <p:cNvPr id="314" name="テキスト ボックス 313"/>
          <p:cNvSpPr txBox="1"/>
          <p:nvPr/>
        </p:nvSpPr>
        <p:spPr>
          <a:xfrm>
            <a:off x="10758074" y="3046637"/>
            <a:ext cx="851338" cy="461665"/>
          </a:xfrm>
          <a:prstGeom prst="rect">
            <a:avLst/>
          </a:prstGeom>
          <a:noFill/>
        </p:spPr>
        <p:txBody>
          <a:bodyPr wrap="square" rtlCol="0">
            <a:spAutoFit/>
          </a:bodyPr>
          <a:lstStyle/>
          <a:p>
            <a:r>
              <a:rPr kumimoji="1" lang="en-US" altLang="ja-JP" sz="2400" b="1" dirty="0" smtClean="0">
                <a:solidFill>
                  <a:srgbClr val="0000FF"/>
                </a:solidFill>
              </a:rPr>
              <a:t>X </a:t>
            </a:r>
            <a:r>
              <a:rPr kumimoji="1" lang="ja-JP" altLang="en-US" sz="2400" b="1" dirty="0" smtClean="0">
                <a:solidFill>
                  <a:srgbClr val="0000FF"/>
                </a:solidFill>
              </a:rPr>
              <a:t>社</a:t>
            </a:r>
            <a:endParaRPr kumimoji="1" lang="ja-JP" altLang="en-US" sz="2400" b="1" dirty="0">
              <a:solidFill>
                <a:srgbClr val="0000FF"/>
              </a:solidFill>
            </a:endParaRPr>
          </a:p>
        </p:txBody>
      </p:sp>
      <p:pic>
        <p:nvPicPr>
          <p:cNvPr id="315"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6721434" y="2074982"/>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6"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6721434" y="2721368"/>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40770" y="2221171"/>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18" name="Group 3337"/>
          <p:cNvGrpSpPr>
            <a:grpSpLocks/>
          </p:cNvGrpSpPr>
          <p:nvPr/>
        </p:nvGrpSpPr>
        <p:grpSpPr bwMode="auto">
          <a:xfrm>
            <a:off x="10003292" y="2096569"/>
            <a:ext cx="794015" cy="562049"/>
            <a:chOff x="258" y="972"/>
            <a:chExt cx="780" cy="685"/>
          </a:xfrm>
        </p:grpSpPr>
        <p:sp>
          <p:nvSpPr>
            <p:cNvPr id="319"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20"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1"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22"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3"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4"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5"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6"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7"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8"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29"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0"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1"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2"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3"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4"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5"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6"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7"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8"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9"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0"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1"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2"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3"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4"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5"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6"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7"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8"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9"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0"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1"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2"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3"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4"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5"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6"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57"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358" name="Group 3337"/>
          <p:cNvGrpSpPr>
            <a:grpSpLocks/>
          </p:cNvGrpSpPr>
          <p:nvPr/>
        </p:nvGrpSpPr>
        <p:grpSpPr bwMode="auto">
          <a:xfrm>
            <a:off x="10003292" y="2711561"/>
            <a:ext cx="794015" cy="562049"/>
            <a:chOff x="258" y="972"/>
            <a:chExt cx="780" cy="685"/>
          </a:xfrm>
        </p:grpSpPr>
        <p:sp>
          <p:nvSpPr>
            <p:cNvPr id="359"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60"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1"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62"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3"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4"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5"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6"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7"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8"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69"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0"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1"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2"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3"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4"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5"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6"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7"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8"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9"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0"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1"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2"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3"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4"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5"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6"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7"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8"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9"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0"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1"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2"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3"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4"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5"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6"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97"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sp>
        <p:nvSpPr>
          <p:cNvPr id="398" name="テキスト ボックス 397"/>
          <p:cNvSpPr txBox="1"/>
          <p:nvPr/>
        </p:nvSpPr>
        <p:spPr>
          <a:xfrm>
            <a:off x="6699262" y="3233573"/>
            <a:ext cx="1214137" cy="338554"/>
          </a:xfrm>
          <a:prstGeom prst="rect">
            <a:avLst/>
          </a:prstGeom>
          <a:noFill/>
        </p:spPr>
        <p:txBody>
          <a:bodyPr wrap="square" rtlCol="0">
            <a:spAutoFit/>
          </a:bodyPr>
          <a:lstStyle/>
          <a:p>
            <a:r>
              <a:rPr kumimoji="1" lang="en-US" altLang="ja-JP" sz="1600" b="1" dirty="0" smtClean="0">
                <a:solidFill>
                  <a:srgbClr val="0000FF"/>
                </a:solidFill>
              </a:rPr>
              <a:t>X </a:t>
            </a:r>
            <a:r>
              <a:rPr kumimoji="1" lang="ja-JP" altLang="en-US" sz="1600" b="1" dirty="0" smtClean="0">
                <a:solidFill>
                  <a:srgbClr val="0000FF"/>
                </a:solidFill>
              </a:rPr>
              <a:t>社 社員</a:t>
            </a:r>
            <a:endParaRPr kumimoji="1" lang="ja-JP" altLang="en-US" sz="1600" b="1" dirty="0">
              <a:solidFill>
                <a:srgbClr val="0000FF"/>
              </a:solidFill>
            </a:endParaRPr>
          </a:p>
        </p:txBody>
      </p:sp>
      <p:cxnSp>
        <p:nvCxnSpPr>
          <p:cNvPr id="399" name="直線コネクタ 398"/>
          <p:cNvCxnSpPr>
            <a:endCxn id="312" idx="1"/>
          </p:cNvCxnSpPr>
          <p:nvPr/>
        </p:nvCxnSpPr>
        <p:spPr>
          <a:xfrm>
            <a:off x="7680824" y="2371066"/>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1" name="直線コネクタ 400"/>
          <p:cNvCxnSpPr/>
          <p:nvPr/>
        </p:nvCxnSpPr>
        <p:spPr>
          <a:xfrm flipV="1">
            <a:off x="7663519" y="2791185"/>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3" name="直線コネクタ 402"/>
          <p:cNvCxnSpPr/>
          <p:nvPr/>
        </p:nvCxnSpPr>
        <p:spPr>
          <a:xfrm>
            <a:off x="9121685" y="2783148"/>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5" name="直線コネクタ 404"/>
          <p:cNvCxnSpPr/>
          <p:nvPr/>
        </p:nvCxnSpPr>
        <p:spPr>
          <a:xfrm flipV="1">
            <a:off x="9098992" y="2354731"/>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407" name="正方形/長方形 406"/>
          <p:cNvSpPr/>
          <p:nvPr/>
        </p:nvSpPr>
        <p:spPr>
          <a:xfrm>
            <a:off x="8199410" y="2089404"/>
            <a:ext cx="1080502" cy="11441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0" name="テキスト ボックス 409"/>
          <p:cNvSpPr txBox="1"/>
          <p:nvPr/>
        </p:nvSpPr>
        <p:spPr>
          <a:xfrm>
            <a:off x="7278595" y="3647062"/>
            <a:ext cx="4507250" cy="2308324"/>
          </a:xfrm>
          <a:prstGeom prst="rect">
            <a:avLst/>
          </a:prstGeom>
          <a:solidFill>
            <a:schemeClr val="accent4">
              <a:lumMod val="20000"/>
              <a:lumOff val="80000"/>
            </a:schemeClr>
          </a:solidFill>
          <a:ln w="28575">
            <a:solidFill>
              <a:schemeClr val="accent6">
                <a:lumMod val="75000"/>
              </a:schemeClr>
            </a:solidFill>
          </a:ln>
        </p:spPr>
        <p:txBody>
          <a:bodyPr wrap="square" rtlCol="0">
            <a:spAutoFit/>
          </a:bodyPr>
          <a:lstStyle/>
          <a:p>
            <a:r>
              <a:rPr lang="ja-JP" altLang="en-US" b="1" dirty="0">
                <a:solidFill>
                  <a:srgbClr val="FF0000"/>
                </a:solidFill>
              </a:rPr>
              <a:t>自社専用の中継</a:t>
            </a:r>
            <a:r>
              <a:rPr lang="ja-JP" altLang="en-US" b="1" dirty="0" smtClean="0">
                <a:solidFill>
                  <a:srgbClr val="FF0000"/>
                </a:solidFill>
              </a:rPr>
              <a:t>ゲートウェイ。</a:t>
            </a:r>
            <a:endParaRPr kumimoji="1" lang="en-US" altLang="ja-JP" b="1" dirty="0" smtClean="0">
              <a:solidFill>
                <a:schemeClr val="accent5">
                  <a:lumMod val="75000"/>
                </a:schemeClr>
              </a:solidFill>
            </a:endParaRPr>
          </a:p>
          <a:p>
            <a:r>
              <a:rPr kumimoji="1" lang="ja-JP" altLang="en-US" b="1" dirty="0" smtClean="0">
                <a:solidFill>
                  <a:schemeClr val="accent5">
                    <a:lumMod val="75000"/>
                  </a:schemeClr>
                </a:solidFill>
              </a:rPr>
              <a:t>単独で動作するソフトウェアとして提供。</a:t>
            </a:r>
            <a:endParaRPr kumimoji="1" lang="en-US" altLang="ja-JP" b="1" dirty="0" smtClean="0">
              <a:solidFill>
                <a:schemeClr val="accent5">
                  <a:lumMod val="75000"/>
                </a:schemeClr>
              </a:solidFill>
            </a:endParaRPr>
          </a:p>
          <a:p>
            <a:r>
              <a:rPr kumimoji="1" lang="en-US" altLang="ja-JP" b="1" dirty="0" smtClean="0">
                <a:solidFill>
                  <a:srgbClr val="7030A0"/>
                </a:solidFill>
              </a:rPr>
              <a:t>IPA </a:t>
            </a:r>
            <a:r>
              <a:rPr kumimoji="1" lang="ja-JP" altLang="en-US" b="1" dirty="0" smtClean="0">
                <a:solidFill>
                  <a:srgbClr val="7030A0"/>
                </a:solidFill>
              </a:rPr>
              <a:t>のシステムとは無関係で安定・永続的に動作可能。</a:t>
            </a:r>
          </a:p>
          <a:p>
            <a:r>
              <a:rPr kumimoji="1" lang="ja-JP" altLang="en-US" b="1" dirty="0" smtClean="0">
                <a:solidFill>
                  <a:srgbClr val="7030A0"/>
                </a:solidFill>
              </a:rPr>
              <a:t>利用する各社が構築。</a:t>
            </a:r>
            <a:endParaRPr kumimoji="1" lang="en-US" altLang="ja-JP" b="1" dirty="0" smtClean="0">
              <a:solidFill>
                <a:srgbClr val="7030A0"/>
              </a:solidFill>
            </a:endParaRPr>
          </a:p>
          <a:p>
            <a:r>
              <a:rPr lang="en-US" altLang="ja-JP" b="1" dirty="0" smtClean="0"/>
              <a:t>(</a:t>
            </a:r>
            <a:r>
              <a:rPr lang="ja-JP" altLang="en-US" b="1" dirty="0" smtClean="0"/>
              <a:t>クラウド </a:t>
            </a:r>
            <a:r>
              <a:rPr lang="en-US" altLang="ja-JP" b="1" dirty="0" smtClean="0"/>
              <a:t>/ DC / </a:t>
            </a:r>
            <a:r>
              <a:rPr lang="ja-JP" altLang="en-US" b="1" dirty="0" smtClean="0"/>
              <a:t>自社内サーバールーム </a:t>
            </a:r>
            <a:r>
              <a:rPr lang="en-US" altLang="ja-JP" b="1" dirty="0" smtClean="0"/>
              <a:t>/ </a:t>
            </a:r>
            <a:r>
              <a:rPr lang="ja-JP" altLang="en-US" b="1" dirty="0" smtClean="0"/>
              <a:t>自宅サーバー 等、</a:t>
            </a:r>
            <a:r>
              <a:rPr lang="en-US" altLang="ja-JP" b="1" dirty="0" smtClean="0"/>
              <a:t>Linux </a:t>
            </a:r>
            <a:r>
              <a:rPr lang="ja-JP" altLang="en-US" b="1" dirty="0" smtClean="0"/>
              <a:t>が動作すればどこにでも構築可能</a:t>
            </a:r>
            <a:r>
              <a:rPr lang="en-US" altLang="ja-JP" b="1" dirty="0" smtClean="0"/>
              <a:t>)</a:t>
            </a:r>
            <a:endParaRPr kumimoji="1" lang="ja-JP" altLang="en-US" b="1" dirty="0"/>
          </a:p>
        </p:txBody>
      </p:sp>
      <p:sp>
        <p:nvSpPr>
          <p:cNvPr id="411" name="テキスト ボックス 410"/>
          <p:cNvSpPr txBox="1"/>
          <p:nvPr/>
        </p:nvSpPr>
        <p:spPr>
          <a:xfrm>
            <a:off x="1838712" y="4348765"/>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sp>
        <p:nvSpPr>
          <p:cNvPr id="412" name="テキスト ボックス 411"/>
          <p:cNvSpPr txBox="1"/>
          <p:nvPr/>
        </p:nvSpPr>
        <p:spPr>
          <a:xfrm>
            <a:off x="8208177" y="2984897"/>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pic>
        <p:nvPicPr>
          <p:cNvPr id="413" name="図 412"/>
          <p:cNvPicPr>
            <a:picLocks noChangeAspect="1"/>
          </p:cNvPicPr>
          <p:nvPr/>
        </p:nvPicPr>
        <p:blipFill>
          <a:blip r:embed="rId2"/>
          <a:stretch>
            <a:fillRect/>
          </a:stretch>
        </p:blipFill>
        <p:spPr>
          <a:xfrm>
            <a:off x="2122516" y="2093603"/>
            <a:ext cx="926077" cy="617670"/>
          </a:xfrm>
          <a:prstGeom prst="rect">
            <a:avLst/>
          </a:prstGeom>
        </p:spPr>
      </p:pic>
      <p:sp>
        <p:nvSpPr>
          <p:cNvPr id="416" name="上矢印 415"/>
          <p:cNvSpPr/>
          <p:nvPr/>
        </p:nvSpPr>
        <p:spPr>
          <a:xfrm>
            <a:off x="7680824" y="6113647"/>
            <a:ext cx="724883" cy="704080"/>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7" name="テキスト ボックス 416"/>
          <p:cNvSpPr txBox="1"/>
          <p:nvPr/>
        </p:nvSpPr>
        <p:spPr>
          <a:xfrm>
            <a:off x="8387188" y="6195998"/>
            <a:ext cx="3200400" cy="523220"/>
          </a:xfrm>
          <a:prstGeom prst="rect">
            <a:avLst/>
          </a:prstGeom>
          <a:solidFill>
            <a:schemeClr val="accent4">
              <a:lumMod val="20000"/>
              <a:lumOff val="80000"/>
            </a:schemeClr>
          </a:solidFill>
        </p:spPr>
        <p:txBody>
          <a:bodyPr wrap="square" rtlCol="0">
            <a:spAutoFit/>
          </a:bodyPr>
          <a:lstStyle/>
          <a:p>
            <a:r>
              <a:rPr kumimoji="1" lang="ja-JP" altLang="en-US" sz="1400" b="1" dirty="0" smtClean="0">
                <a:solidFill>
                  <a:srgbClr val="C00000"/>
                </a:solidFill>
              </a:rPr>
              <a:t>本ドキュメントでは、利用企業側の視点で、プライベート版の構築方法を述べる。</a:t>
            </a:r>
            <a:endParaRPr kumimoji="1" lang="ja-JP" altLang="en-US" sz="1400" b="1" dirty="0">
              <a:solidFill>
                <a:srgbClr val="C00000"/>
              </a:solidFill>
            </a:endParaRPr>
          </a:p>
        </p:txBody>
      </p:sp>
      <p:sp>
        <p:nvSpPr>
          <p:cNvPr id="418" name="正方形/長方形 417"/>
          <p:cNvSpPr/>
          <p:nvPr/>
        </p:nvSpPr>
        <p:spPr>
          <a:xfrm>
            <a:off x="6548653" y="1106905"/>
            <a:ext cx="5487837" cy="491049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1825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032641"/>
            <a:ext cx="11545223" cy="1671145"/>
          </a:xfrm>
        </p:spPr>
        <p:txBody>
          <a:bodyPr>
            <a:normAutofit/>
          </a:bodyPr>
          <a:lstStyle/>
          <a:p>
            <a:r>
              <a:rPr kumimoji="1" lang="ja-JP" altLang="en-US" sz="2400" dirty="0" smtClean="0"/>
              <a:t>第 </a:t>
            </a:r>
            <a:r>
              <a:rPr kumimoji="1" lang="en-US" altLang="ja-JP" sz="2400" dirty="0" smtClean="0"/>
              <a:t>4 </a:t>
            </a:r>
            <a:r>
              <a:rPr kumimoji="1" lang="ja-JP" altLang="en-US" sz="2400" dirty="0" smtClean="0"/>
              <a:t>章では、単純にソースコードをビルドしたが、せっかくインストールした </a:t>
            </a:r>
            <a:r>
              <a:rPr kumimoji="1" lang="en-US" altLang="ja-JP" sz="2400" dirty="0" smtClean="0"/>
              <a:t>Visual Studio 2019 </a:t>
            </a:r>
            <a:r>
              <a:rPr kumimoji="1" lang="ja-JP" altLang="en-US" sz="2400" dirty="0" smtClean="0"/>
              <a:t>を用いると、ソースコードを快適に表示して読解・分析することができる。「</a:t>
            </a:r>
            <a:r>
              <a:rPr lang="en-US" altLang="ja-JP" sz="2400" dirty="0" err="1" smtClean="0"/>
              <a:t>src</a:t>
            </a:r>
            <a:r>
              <a:rPr lang="en-US" altLang="ja-JP" sz="2400" dirty="0" smtClean="0"/>
              <a:t>\IPA-DNP-ThinApps-Private.sln</a:t>
            </a:r>
            <a:r>
              <a:rPr lang="ja-JP" altLang="en-US" sz="2400" dirty="0" smtClean="0"/>
              <a:t>」ファイルをダブルクリックして起動するとよい。</a:t>
            </a:r>
            <a:endParaRPr lang="en-US" altLang="ja-JP" sz="2400" dirty="0" smtClean="0"/>
          </a:p>
          <a:p>
            <a:r>
              <a:rPr kumimoji="1" lang="ja-JP" altLang="en-US" sz="2400" dirty="0" smtClean="0"/>
              <a:t>ある処理がどのように実装されているのか知りたい場合は、ソースコードを検索するとよい。</a:t>
            </a:r>
            <a:endParaRPr kumimoji="1" lang="ja-JP" altLang="en-US" sz="24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40</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5-10. </a:t>
            </a:r>
            <a:r>
              <a:rPr kumimoji="1" lang="ja-JP" altLang="en-US" sz="3600" dirty="0" smtClean="0"/>
              <a:t>シン・テレワークシステムのソースコードを分析する</a:t>
            </a:r>
            <a:endParaRPr kumimoji="1" lang="ja-JP" altLang="en-US" sz="3600" dirty="0"/>
          </a:p>
        </p:txBody>
      </p:sp>
      <p:pic>
        <p:nvPicPr>
          <p:cNvPr id="5" name="図 4"/>
          <p:cNvPicPr>
            <a:picLocks noChangeAspect="1"/>
          </p:cNvPicPr>
          <p:nvPr/>
        </p:nvPicPr>
        <p:blipFill>
          <a:blip r:embed="rId2"/>
          <a:stretch>
            <a:fillRect/>
          </a:stretch>
        </p:blipFill>
        <p:spPr>
          <a:xfrm>
            <a:off x="3768097" y="2641712"/>
            <a:ext cx="7102227" cy="3993053"/>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225" y="5174035"/>
            <a:ext cx="1397999" cy="1460730"/>
          </a:xfrm>
          <a:prstGeom prst="rect">
            <a:avLst/>
          </a:prstGeom>
        </p:spPr>
      </p:pic>
    </p:spTree>
    <p:extLst>
      <p:ext uri="{BB962C8B-B14F-4D97-AF65-F5344CB8AC3E}">
        <p14:creationId xmlns:p14="http://schemas.microsoft.com/office/powerpoint/2010/main" val="21117642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2253513"/>
          </a:xfrm>
        </p:spPr>
        <p:txBody>
          <a:bodyPr>
            <a:normAutofit fontScale="92500" lnSpcReduction="10000"/>
          </a:bodyPr>
          <a:lstStyle/>
          <a:p>
            <a:r>
              <a:rPr kumimoji="1" lang="ja-JP" altLang="en-US" dirty="0" smtClean="0"/>
              <a:t>第 </a:t>
            </a:r>
            <a:r>
              <a:rPr kumimoji="1" lang="en-US" altLang="ja-JP" dirty="0" smtClean="0"/>
              <a:t>3 </a:t>
            </a:r>
            <a:r>
              <a:rPr kumimoji="1" lang="ja-JP" altLang="en-US" dirty="0" smtClean="0"/>
              <a:t>章では、</a:t>
            </a:r>
            <a:r>
              <a:rPr kumimoji="1" lang="en-US" altLang="ja-JP" dirty="0" smtClean="0"/>
              <a:t>Linux</a:t>
            </a:r>
            <a:r>
              <a:rPr kumimoji="1" lang="ja-JP" altLang="en-US" dirty="0" smtClean="0"/>
              <a:t> 版中継ゲートウェイの構築方法を述べた。</a:t>
            </a:r>
          </a:p>
          <a:p>
            <a:r>
              <a:rPr kumimoji="1" lang="ja-JP" altLang="en-US" dirty="0" smtClean="0"/>
              <a:t>本節では、</a:t>
            </a:r>
            <a:r>
              <a:rPr kumimoji="1" lang="en-US" altLang="ja-JP" dirty="0" smtClean="0"/>
              <a:t>Windows </a:t>
            </a:r>
            <a:r>
              <a:rPr kumimoji="1" lang="ja-JP" altLang="en-US" dirty="0" smtClean="0"/>
              <a:t>版中継ゲートウェイの構築方法を述べる。</a:t>
            </a:r>
            <a:endParaRPr kumimoji="1" lang="en-US" altLang="ja-JP" dirty="0" smtClean="0"/>
          </a:p>
          <a:p>
            <a:pPr lvl="1"/>
            <a:r>
              <a:rPr lang="ja-JP" altLang="en-US" dirty="0" smtClean="0"/>
              <a:t>なお、</a:t>
            </a:r>
            <a:r>
              <a:rPr lang="en-US" altLang="ja-JP" dirty="0" smtClean="0"/>
              <a:t>Windows </a:t>
            </a:r>
            <a:r>
              <a:rPr lang="ja-JP" altLang="en-US" dirty="0" smtClean="0"/>
              <a:t>版中継ゲートウェイは、</a:t>
            </a:r>
            <a:r>
              <a:rPr lang="en-US" altLang="ja-JP" dirty="0" smtClean="0"/>
              <a:t>IPA </a:t>
            </a:r>
            <a:r>
              <a:rPr lang="ja-JP" altLang="en-US" dirty="0" smtClean="0"/>
              <a:t>にて</a:t>
            </a:r>
            <a:r>
              <a:rPr lang="ja-JP" altLang="en-US" dirty="0"/>
              <a:t> </a:t>
            </a:r>
            <a:r>
              <a:rPr lang="en-US" altLang="ja-JP" dirty="0" smtClean="0"/>
              <a:t>Linux </a:t>
            </a:r>
            <a:r>
              <a:rPr lang="ja-JP" altLang="en-US" dirty="0" smtClean="0"/>
              <a:t>版と同等の安定性の検証を行なっていない。</a:t>
            </a:r>
            <a:br>
              <a:rPr lang="ja-JP" altLang="en-US" dirty="0" smtClean="0"/>
            </a:br>
            <a:r>
              <a:rPr lang="ja-JP" altLang="en-US" dirty="0" smtClean="0"/>
              <a:t>シン・テレワークシステム パブリック版でも利用していない。</a:t>
            </a:r>
            <a:endParaRPr lang="en-US" altLang="ja-JP" dirty="0" smtClean="0"/>
          </a:p>
          <a:p>
            <a:pPr lvl="1"/>
            <a:r>
              <a:rPr kumimoji="1" lang="ja-JP" altLang="en-US" dirty="0" smtClean="0"/>
              <a:t>安定して動作する可能性が高いものの、</a:t>
            </a:r>
            <a:r>
              <a:rPr lang="en-US" altLang="ja-JP" dirty="0" smtClean="0"/>
              <a:t>Linux </a:t>
            </a:r>
            <a:r>
              <a:rPr lang="ja-JP" altLang="en-US" dirty="0" smtClean="0"/>
              <a:t>版と比較して枯れていないシステムである</a:t>
            </a:r>
            <a:r>
              <a:rPr kumimoji="1" lang="ja-JP" altLang="en-US" dirty="0" smtClean="0"/>
              <a:t>。</a:t>
            </a:r>
            <a:r>
              <a:rPr kumimoji="1" lang="en-US" altLang="ja-JP" dirty="0" smtClean="0"/>
              <a:t/>
            </a:r>
            <a:br>
              <a:rPr kumimoji="1" lang="en-US" altLang="ja-JP" dirty="0" smtClean="0"/>
            </a:br>
            <a:r>
              <a:rPr kumimoji="1" lang="en-US" altLang="ja-JP" dirty="0" smtClean="0"/>
              <a:t>(</a:t>
            </a:r>
            <a:r>
              <a:rPr kumimoji="1" lang="ja-JP" altLang="en-US" dirty="0" smtClean="0"/>
              <a:t>不具合があった場合は、是非報告をお願いいたします。原因を究明して対応したいと思います。</a:t>
            </a:r>
            <a:r>
              <a:rPr kumimoji="1" lang="en-US" altLang="ja-JP" dirty="0" smtClean="0"/>
              <a:t>)</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41</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5-11. Windows </a:t>
            </a:r>
            <a:r>
              <a:rPr kumimoji="1" lang="ja-JP" altLang="en-US" sz="3200" dirty="0" smtClean="0"/>
              <a:t>版中継ゲートウェイの動作方法について</a:t>
            </a:r>
            <a:endParaRPr kumimoji="1" lang="ja-JP" altLang="en-US" sz="3200" dirty="0"/>
          </a:p>
        </p:txBody>
      </p:sp>
      <p:sp>
        <p:nvSpPr>
          <p:cNvPr id="5" name="角丸四角形 4"/>
          <p:cNvSpPr/>
          <p:nvPr/>
        </p:nvSpPr>
        <p:spPr>
          <a:xfrm>
            <a:off x="520262" y="3184633"/>
            <a:ext cx="2656490" cy="6779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rPr>
              <a:t>構築方法</a:t>
            </a:r>
            <a:endParaRPr kumimoji="1" lang="ja-JP" altLang="en-US" sz="2800" b="1" dirty="0">
              <a:solidFill>
                <a:schemeClr val="bg1"/>
              </a:solidFill>
            </a:endParaRPr>
          </a:p>
        </p:txBody>
      </p:sp>
      <p:sp>
        <p:nvSpPr>
          <p:cNvPr id="6" name="コンテンツ プレースホルダー 1"/>
          <p:cNvSpPr txBox="1">
            <a:spLocks/>
          </p:cNvSpPr>
          <p:nvPr/>
        </p:nvSpPr>
        <p:spPr>
          <a:xfrm>
            <a:off x="332742" y="3996559"/>
            <a:ext cx="6927280" cy="27249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sz="1800" dirty="0" smtClean="0"/>
              <a:t>手元にある適当な開発用 </a:t>
            </a:r>
            <a:r>
              <a:rPr lang="en-US" altLang="ja-JP" sz="1800" dirty="0" smtClean="0"/>
              <a:t>Windows PC </a:t>
            </a:r>
            <a:r>
              <a:rPr lang="ja-JP" altLang="en-US" sz="1800" dirty="0" smtClean="0"/>
              <a:t>で、「</a:t>
            </a:r>
            <a:r>
              <a:rPr lang="en-US" altLang="ja-JP" sz="1800" dirty="0" smtClean="0"/>
              <a:t>4</a:t>
            </a:r>
            <a:r>
              <a:rPr lang="en-US" altLang="ja-JP" sz="1800" dirty="0"/>
              <a:t>. </a:t>
            </a:r>
            <a:r>
              <a:rPr lang="ja-JP" altLang="en-US" sz="1800" dirty="0"/>
              <a:t>アプリケーションをビルド</a:t>
            </a:r>
            <a:r>
              <a:rPr lang="ja-JP" altLang="en-US" sz="1800" dirty="0" smtClean="0"/>
              <a:t>しよう」に基づき、アプリケーション一式をビルドします。</a:t>
            </a:r>
            <a:endParaRPr lang="en-US" altLang="ja-JP" sz="1800" dirty="0" smtClean="0"/>
          </a:p>
          <a:p>
            <a:pPr marL="514350" indent="-514350">
              <a:buFont typeface="+mj-lt"/>
              <a:buAutoNum type="arabicPeriod"/>
            </a:pPr>
            <a:r>
              <a:rPr lang="en-US" altLang="ja-JP" sz="1800" dirty="0"/>
              <a:t>“</a:t>
            </a:r>
            <a:r>
              <a:rPr lang="en-US" altLang="ja-JP" sz="1800" dirty="0" smtClean="0"/>
              <a:t>IPA-DN-</a:t>
            </a:r>
            <a:r>
              <a:rPr lang="en-US" altLang="ja-JP" sz="1800" dirty="0" err="1" smtClean="0"/>
              <a:t>ThinApps</a:t>
            </a:r>
            <a:r>
              <a:rPr lang="en-US" altLang="ja-JP" sz="1800" dirty="0" smtClean="0"/>
              <a:t>-Private\</a:t>
            </a:r>
            <a:r>
              <a:rPr lang="en-US" altLang="ja-JP" sz="1800" dirty="0" err="1" smtClean="0"/>
              <a:t>src</a:t>
            </a:r>
            <a:r>
              <a:rPr lang="en-US" altLang="ja-JP" sz="1800" dirty="0" smtClean="0"/>
              <a:t>\bin” </a:t>
            </a:r>
            <a:r>
              <a:rPr lang="ja-JP" altLang="en-US" sz="1800" dirty="0" smtClean="0"/>
              <a:t>ディレクトリ内に生成された以下の </a:t>
            </a:r>
            <a:r>
              <a:rPr lang="en-US" altLang="ja-JP" sz="1800" dirty="0" smtClean="0"/>
              <a:t>7 </a:t>
            </a:r>
            <a:r>
              <a:rPr lang="ja-JP" altLang="en-US" sz="1800" dirty="0" smtClean="0"/>
              <a:t>個のファイルを、任意の方法で抽出 </a:t>
            </a:r>
            <a:r>
              <a:rPr lang="en-US" altLang="ja-JP" sz="1800" dirty="0" smtClean="0"/>
              <a:t>(</a:t>
            </a:r>
            <a:r>
              <a:rPr lang="ja-JP" altLang="en-US" sz="1800" dirty="0" smtClean="0"/>
              <a:t>コピー</a:t>
            </a:r>
            <a:r>
              <a:rPr lang="en-US" altLang="ja-JP" sz="1800" dirty="0" smtClean="0"/>
              <a:t>) </a:t>
            </a:r>
            <a:r>
              <a:rPr lang="ja-JP" altLang="en-US" sz="1800" dirty="0" smtClean="0"/>
              <a:t>します。</a:t>
            </a:r>
            <a:endParaRPr lang="en-US" altLang="ja-JP" sz="1800" dirty="0" smtClean="0"/>
          </a:p>
          <a:p>
            <a:pPr lvl="1"/>
            <a:r>
              <a:rPr lang="en-US" altLang="ja-JP" sz="1400" dirty="0" smtClean="0"/>
              <a:t>EntryPoint.dat, hamcore.se2, ThinGate.cer</a:t>
            </a:r>
          </a:p>
          <a:p>
            <a:pPr lvl="1"/>
            <a:r>
              <a:rPr lang="en-US" altLang="ja-JP" sz="1400" dirty="0" smtClean="0"/>
              <a:t>ThinGate.exe, ThinGate.ini, </a:t>
            </a:r>
            <a:r>
              <a:rPr lang="en-US" altLang="ja-JP" sz="1400" dirty="0" err="1" smtClean="0"/>
              <a:t>ThinGate.key</a:t>
            </a:r>
            <a:r>
              <a:rPr lang="en-US" altLang="ja-JP" sz="1400" dirty="0" smtClean="0"/>
              <a:t>, ThinGate_x64.exe</a:t>
            </a:r>
            <a:endParaRPr lang="ja-JP" altLang="en-US" sz="1400" dirty="0"/>
          </a:p>
        </p:txBody>
      </p:sp>
      <p:pic>
        <p:nvPicPr>
          <p:cNvPr id="7" name="図 6"/>
          <p:cNvPicPr>
            <a:picLocks noChangeAspect="1"/>
          </p:cNvPicPr>
          <p:nvPr/>
        </p:nvPicPr>
        <p:blipFill>
          <a:blip r:embed="rId2"/>
          <a:stretch>
            <a:fillRect/>
          </a:stretch>
        </p:blipFill>
        <p:spPr>
          <a:xfrm>
            <a:off x="7542814" y="3389586"/>
            <a:ext cx="3761061" cy="3366090"/>
          </a:xfrm>
          <a:prstGeom prst="rect">
            <a:avLst/>
          </a:prstGeom>
        </p:spPr>
      </p:pic>
      <p:sp>
        <p:nvSpPr>
          <p:cNvPr id="8" name="右矢印 7"/>
          <p:cNvSpPr/>
          <p:nvPr/>
        </p:nvSpPr>
        <p:spPr>
          <a:xfrm>
            <a:off x="3618186" y="5951483"/>
            <a:ext cx="1150883" cy="404867"/>
          </a:xfrm>
          <a:prstGeom prst="rightArrow">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918842" y="5969250"/>
            <a:ext cx="1513489" cy="369332"/>
          </a:xfrm>
          <a:prstGeom prst="rect">
            <a:avLst/>
          </a:prstGeom>
          <a:noFill/>
        </p:spPr>
        <p:txBody>
          <a:bodyPr wrap="square" rtlCol="0">
            <a:spAutoFit/>
          </a:bodyPr>
          <a:lstStyle/>
          <a:p>
            <a:r>
              <a:rPr kumimoji="1" lang="ja-JP" altLang="en-US" dirty="0" smtClean="0"/>
              <a:t>次ページに続く</a:t>
            </a:r>
            <a:endParaRPr kumimoji="1" lang="ja-JP" altLang="en-US" dirty="0"/>
          </a:p>
        </p:txBody>
      </p:sp>
      <p:sp>
        <p:nvSpPr>
          <p:cNvPr id="10" name="正方形/長方形 9"/>
          <p:cNvSpPr/>
          <p:nvPr/>
        </p:nvSpPr>
        <p:spPr>
          <a:xfrm>
            <a:off x="7594548" y="3633951"/>
            <a:ext cx="3709327" cy="302698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49731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606972" y="3011213"/>
            <a:ext cx="11270992" cy="3165749"/>
          </a:xfrm>
        </p:spPr>
        <p:txBody>
          <a:bodyPr>
            <a:normAutofit fontScale="85000" lnSpcReduction="20000"/>
          </a:bodyPr>
          <a:lstStyle/>
          <a:p>
            <a:pPr marL="514350" indent="-514350">
              <a:buFont typeface="+mj-lt"/>
              <a:buAutoNum type="arabicPeriod" startAt="3"/>
            </a:pPr>
            <a:r>
              <a:rPr lang="ja-JP" altLang="en-US" sz="2000" dirty="0" smtClean="0"/>
              <a:t>中継ゲートウェイにしたい </a:t>
            </a:r>
            <a:r>
              <a:rPr lang="en-US" altLang="ja-JP" sz="2000" dirty="0" smtClean="0"/>
              <a:t>Windows </a:t>
            </a:r>
            <a:r>
              <a:rPr lang="ja-JP" altLang="en-US" sz="2000" dirty="0" smtClean="0"/>
              <a:t>マシンで、</a:t>
            </a:r>
            <a:r>
              <a:rPr lang="en-US" altLang="ja-JP" sz="2000" dirty="0" smtClean="0"/>
              <a:t>2. </a:t>
            </a:r>
            <a:r>
              <a:rPr lang="ja-JP" altLang="en-US" sz="2000" dirty="0" smtClean="0"/>
              <a:t>で取り出した </a:t>
            </a:r>
            <a:r>
              <a:rPr lang="en-US" altLang="ja-JP" sz="2000" dirty="0" smtClean="0"/>
              <a:t>7 </a:t>
            </a:r>
            <a:r>
              <a:rPr lang="ja-JP" altLang="en-US" sz="2000" dirty="0" smtClean="0"/>
              <a:t>個のファイルを、適当なディレクトリ </a:t>
            </a:r>
            <a:r>
              <a:rPr lang="en-US" altLang="ja-JP" sz="2000" dirty="0" smtClean="0"/>
              <a:t>(</a:t>
            </a:r>
            <a:r>
              <a:rPr lang="ja-JP" altLang="en-US" sz="2000" dirty="0" smtClean="0"/>
              <a:t>例</a:t>
            </a:r>
            <a:r>
              <a:rPr lang="en-US" altLang="ja-JP" sz="2000" dirty="0" smtClean="0"/>
              <a:t>: C:\thin_gate\ </a:t>
            </a:r>
            <a:r>
              <a:rPr lang="ja-JP" altLang="en-US" sz="2000" dirty="0" smtClean="0"/>
              <a:t>等</a:t>
            </a:r>
            <a:r>
              <a:rPr lang="en-US" altLang="ja-JP" sz="2000" dirty="0" smtClean="0"/>
              <a:t>) </a:t>
            </a:r>
            <a:r>
              <a:rPr lang="ja-JP" altLang="en-US" sz="2000" dirty="0" err="1" smtClean="0"/>
              <a:t>に置</a:t>
            </a:r>
            <a:r>
              <a:rPr lang="ja-JP" altLang="en-US" sz="2000" dirty="0" smtClean="0"/>
              <a:t>きます。</a:t>
            </a:r>
            <a:endParaRPr lang="en-US" altLang="ja-JP" sz="2000" dirty="0" smtClean="0"/>
          </a:p>
          <a:p>
            <a:pPr marL="514350" indent="-514350">
              <a:buFont typeface="+mj-lt"/>
              <a:buAutoNum type="arabicPeriod" startAt="3"/>
            </a:pPr>
            <a:r>
              <a:rPr kumimoji="1" lang="en-US" altLang="ja-JP" sz="2000" dirty="0" smtClean="0"/>
              <a:t>ThinGate.exe (</a:t>
            </a:r>
            <a:r>
              <a:rPr kumimoji="1" lang="ja-JP" altLang="en-US" sz="2000" dirty="0" smtClean="0"/>
              <a:t>または </a:t>
            </a:r>
            <a:r>
              <a:rPr kumimoji="1" lang="en-US" altLang="ja-JP" sz="2000" dirty="0" smtClean="0"/>
              <a:t>ThinGate_x64.exe) ※ </a:t>
            </a:r>
            <a:r>
              <a:rPr kumimoji="1" lang="ja-JP" altLang="en-US" sz="2000" dirty="0" smtClean="0"/>
              <a:t>をダブルクリックすると、インストール方法等のメッセージが出ます。</a:t>
            </a:r>
            <a:endParaRPr kumimoji="1" lang="en-US" altLang="ja-JP" sz="2000" dirty="0" smtClean="0"/>
          </a:p>
          <a:p>
            <a:pPr marL="514350" indent="-514350">
              <a:buFont typeface="+mj-lt"/>
              <a:buAutoNum type="arabicPeriod" startAt="3"/>
            </a:pPr>
            <a:r>
              <a:rPr kumimoji="1" lang="ja-JP" altLang="en-US" sz="2000" dirty="0" smtClean="0"/>
              <a:t>コマンドプロンプト </a:t>
            </a:r>
            <a:r>
              <a:rPr kumimoji="1" lang="en-US" altLang="ja-JP" sz="2000" dirty="0" smtClean="0"/>
              <a:t>(</a:t>
            </a:r>
            <a:r>
              <a:rPr kumimoji="1" lang="en-US" altLang="ja-JP" sz="2000" dirty="0" err="1" smtClean="0"/>
              <a:t>cmd</a:t>
            </a:r>
            <a:r>
              <a:rPr kumimoji="1" lang="en-US" altLang="ja-JP" sz="2000" dirty="0" smtClean="0"/>
              <a:t>) </a:t>
            </a:r>
            <a:r>
              <a:rPr kumimoji="1" lang="ja-JP" altLang="en-US" sz="2000" dirty="0" smtClean="0"/>
              <a:t>を管理者権限で起動し、</a:t>
            </a:r>
            <a:r>
              <a:rPr kumimoji="1" lang="en-US" altLang="ja-JP" sz="2000" dirty="0" smtClean="0"/>
              <a:t>ThinGate.exe (</a:t>
            </a:r>
            <a:r>
              <a:rPr kumimoji="1" lang="ja-JP" altLang="en-US" sz="2000" dirty="0" smtClean="0"/>
              <a:t>または </a:t>
            </a:r>
            <a:r>
              <a:rPr kumimoji="1" lang="en-US" altLang="ja-JP" sz="2000" dirty="0" smtClean="0"/>
              <a:t>ThinGate_x64.exe) </a:t>
            </a:r>
            <a:r>
              <a:rPr kumimoji="1" lang="ja-JP" altLang="en-US" sz="2000" dirty="0" smtClean="0"/>
              <a:t>に </a:t>
            </a:r>
            <a:r>
              <a:rPr kumimoji="1" lang="en-US" altLang="ja-JP" sz="2000" dirty="0" smtClean="0"/>
              <a:t>/install </a:t>
            </a:r>
            <a:r>
              <a:rPr kumimoji="1" lang="ja-JP" altLang="en-US" sz="2000" dirty="0" smtClean="0"/>
              <a:t>オプションを付けて起動します。サービスとしてインストールに成功すると、その旨のメッセージが表示されます。</a:t>
            </a:r>
            <a:endParaRPr kumimoji="1" lang="en-US" altLang="ja-JP" sz="2000" dirty="0" smtClean="0"/>
          </a:p>
          <a:p>
            <a:pPr marL="514350" indent="-514350">
              <a:buFont typeface="+mj-lt"/>
              <a:buAutoNum type="arabicPeriod" startAt="3"/>
            </a:pPr>
            <a:r>
              <a:rPr kumimoji="1" lang="ja-JP" altLang="en-US" sz="2000" dirty="0" smtClean="0"/>
              <a:t>スタートメニューの「</a:t>
            </a:r>
            <a:r>
              <a:rPr kumimoji="1" lang="en-US" altLang="ja-JP" sz="2000" dirty="0" smtClean="0"/>
              <a:t>Windows </a:t>
            </a:r>
            <a:r>
              <a:rPr kumimoji="1" lang="ja-JP" altLang="en-US" sz="2000" dirty="0" smtClean="0"/>
              <a:t>管理ツール」→「サービス」を開き、「</a:t>
            </a:r>
            <a:r>
              <a:rPr kumimoji="1" lang="en-US" altLang="ja-JP" sz="2000" dirty="0" err="1" smtClean="0"/>
              <a:t>thingate</a:t>
            </a:r>
            <a:r>
              <a:rPr kumimoji="1" lang="ja-JP" altLang="en-US" sz="2000" dirty="0" smtClean="0"/>
              <a:t>」サービスがインストールされ、実行中になっていることを確認します。</a:t>
            </a:r>
            <a:endParaRPr kumimoji="1" lang="en-US" altLang="ja-JP" sz="2000" dirty="0" smtClean="0"/>
          </a:p>
          <a:p>
            <a:pPr marL="514350" indent="-514350">
              <a:buFont typeface="+mj-lt"/>
              <a:buAutoNum type="arabicPeriod" startAt="3"/>
            </a:pPr>
            <a:r>
              <a:rPr kumimoji="1" lang="ja-JP" altLang="en-US" sz="2000" dirty="0" smtClean="0"/>
              <a:t>この状態</a:t>
            </a:r>
            <a:r>
              <a:rPr lang="ja-JP" altLang="en-US" sz="2000" dirty="0"/>
              <a:t>で、 </a:t>
            </a:r>
            <a:r>
              <a:rPr lang="en-US" altLang="ja-JP" sz="2000" dirty="0"/>
              <a:t>Linux </a:t>
            </a:r>
            <a:r>
              <a:rPr lang="ja-JP" altLang="en-US" sz="2000" dirty="0"/>
              <a:t>版 「</a:t>
            </a:r>
            <a:r>
              <a:rPr lang="en-US" altLang="ja-JP" sz="2000" dirty="0"/>
              <a:t>3-4. </a:t>
            </a:r>
            <a:r>
              <a:rPr lang="ja-JP" altLang="en-US" sz="2000" dirty="0"/>
              <a:t>中継ゲートウェイプログラムの起動と終了」</a:t>
            </a:r>
            <a:r>
              <a:rPr lang="ja-JP" altLang="en-US" sz="2000" dirty="0" smtClean="0"/>
              <a:t>と全く均しい</a:t>
            </a:r>
            <a:r>
              <a:rPr lang="ja-JP" altLang="en-US" sz="2000" dirty="0"/>
              <a:t>状態になっていることになります</a:t>
            </a:r>
            <a:r>
              <a:rPr lang="ja-JP" altLang="en-US" sz="2000" dirty="0" smtClean="0"/>
              <a:t>。</a:t>
            </a:r>
            <a:r>
              <a:rPr lang="en-US" altLang="ja-JP" sz="2000" dirty="0" smtClean="0"/>
              <a:t/>
            </a:r>
            <a:br>
              <a:rPr lang="en-US" altLang="ja-JP" sz="2000" dirty="0" smtClean="0"/>
            </a:br>
            <a:r>
              <a:rPr lang="ja-JP" altLang="en-US" sz="2000" dirty="0" smtClean="0"/>
              <a:t>そこ</a:t>
            </a:r>
            <a:r>
              <a:rPr lang="ja-JP" altLang="en-US" sz="2000" dirty="0"/>
              <a:t>で、「</a:t>
            </a:r>
            <a:r>
              <a:rPr lang="en-US" altLang="ja-JP" sz="2000" dirty="0"/>
              <a:t>3-5. </a:t>
            </a:r>
            <a:r>
              <a:rPr lang="ja-JP" altLang="en-US" sz="2000" dirty="0"/>
              <a:t>中継ゲートウェイシステム起動後の稼働チェック」と同様に、動作をチェックします。</a:t>
            </a:r>
          </a:p>
          <a:p>
            <a:pPr marL="514350" indent="-514350">
              <a:buFont typeface="+mj-lt"/>
              <a:buAutoNum type="arabicPeriod" startAt="3"/>
            </a:pPr>
            <a:r>
              <a:rPr lang="ja-JP" altLang="en-US" sz="2000" dirty="0"/>
              <a:t>これ以降は、</a:t>
            </a:r>
            <a:r>
              <a:rPr lang="en-US" altLang="ja-JP" sz="2000" dirty="0"/>
              <a:t>Linux </a:t>
            </a:r>
            <a:r>
              <a:rPr lang="ja-JP" altLang="en-US" sz="2000" dirty="0"/>
              <a:t>版</a:t>
            </a:r>
            <a:r>
              <a:rPr lang="ja-JP" altLang="en-US" sz="2000" dirty="0" smtClean="0"/>
              <a:t>と全く同様</a:t>
            </a:r>
            <a:r>
              <a:rPr lang="ja-JP" altLang="en-US" sz="2000" dirty="0"/>
              <a:t>です。</a:t>
            </a:r>
          </a:p>
          <a:p>
            <a:pPr marL="514350" indent="-514350">
              <a:buFont typeface="+mj-lt"/>
              <a:buAutoNum type="arabicPeriod" startAt="3"/>
            </a:pPr>
            <a:r>
              <a:rPr lang="ja-JP" altLang="en-US" sz="2000" dirty="0"/>
              <a:t>サービスを停止するには、</a:t>
            </a:r>
            <a:r>
              <a:rPr lang="en-US" altLang="ja-JP" sz="2000" dirty="0"/>
              <a:t>Windows </a:t>
            </a:r>
            <a:r>
              <a:rPr lang="ja-JP" altLang="en-US" sz="2000" dirty="0"/>
              <a:t>のサービス画面または </a:t>
            </a:r>
            <a:r>
              <a:rPr lang="en-US" altLang="ja-JP" sz="2000" dirty="0"/>
              <a:t>net stop </a:t>
            </a:r>
            <a:r>
              <a:rPr lang="ja-JP" altLang="en-US" sz="2000" dirty="0"/>
              <a:t>コマンドを使用します。</a:t>
            </a:r>
          </a:p>
          <a:p>
            <a:pPr marL="514350" indent="-514350">
              <a:buFont typeface="+mj-lt"/>
              <a:buAutoNum type="arabicPeriod" startAt="3"/>
            </a:pPr>
            <a:r>
              <a:rPr lang="ja-JP" altLang="en-US" sz="2000" dirty="0"/>
              <a:t>サービスをアンインストールするには、</a:t>
            </a:r>
            <a:r>
              <a:rPr lang="en-US" altLang="ja-JP" sz="2000" dirty="0"/>
              <a:t>ThinGate.exe (</a:t>
            </a:r>
            <a:r>
              <a:rPr lang="ja-JP" altLang="en-US" sz="2000" dirty="0"/>
              <a:t>または </a:t>
            </a:r>
            <a:r>
              <a:rPr lang="en-US" altLang="ja-JP" sz="2000" dirty="0"/>
              <a:t>ThinGate_x64.exe) </a:t>
            </a:r>
            <a:r>
              <a:rPr lang="ja-JP" altLang="en-US" sz="2000" dirty="0"/>
              <a:t>に </a:t>
            </a:r>
            <a:r>
              <a:rPr lang="en-US" altLang="ja-JP" sz="2000" dirty="0"/>
              <a:t>/uninstall </a:t>
            </a:r>
            <a:r>
              <a:rPr lang="ja-JP" altLang="en-US" sz="2000" dirty="0"/>
              <a:t>オプションを付けて起動します。</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42</a:t>
            </a:fld>
            <a:endParaRPr kumimoji="1" lang="ja-JP" altLang="en-US" dirty="0"/>
          </a:p>
        </p:txBody>
      </p:sp>
      <p:pic>
        <p:nvPicPr>
          <p:cNvPr id="6" name="図 5"/>
          <p:cNvPicPr>
            <a:picLocks noChangeAspect="1"/>
          </p:cNvPicPr>
          <p:nvPr/>
        </p:nvPicPr>
        <p:blipFill>
          <a:blip r:embed="rId2"/>
          <a:stretch>
            <a:fillRect/>
          </a:stretch>
        </p:blipFill>
        <p:spPr>
          <a:xfrm>
            <a:off x="236143" y="274456"/>
            <a:ext cx="4856600" cy="2557369"/>
          </a:xfrm>
          <a:prstGeom prst="rect">
            <a:avLst/>
          </a:prstGeom>
        </p:spPr>
      </p:pic>
      <p:pic>
        <p:nvPicPr>
          <p:cNvPr id="7" name="図 6"/>
          <p:cNvPicPr>
            <a:picLocks noChangeAspect="1"/>
          </p:cNvPicPr>
          <p:nvPr/>
        </p:nvPicPr>
        <p:blipFill>
          <a:blip r:embed="rId3"/>
          <a:stretch>
            <a:fillRect/>
          </a:stretch>
        </p:blipFill>
        <p:spPr>
          <a:xfrm>
            <a:off x="5804995" y="294498"/>
            <a:ext cx="2243302" cy="2537327"/>
          </a:xfrm>
          <a:prstGeom prst="rect">
            <a:avLst/>
          </a:prstGeom>
        </p:spPr>
      </p:pic>
      <p:pic>
        <p:nvPicPr>
          <p:cNvPr id="8" name="図 7"/>
          <p:cNvPicPr>
            <a:picLocks noChangeAspect="1"/>
          </p:cNvPicPr>
          <p:nvPr/>
        </p:nvPicPr>
        <p:blipFill>
          <a:blip r:embed="rId4"/>
          <a:stretch>
            <a:fillRect/>
          </a:stretch>
        </p:blipFill>
        <p:spPr>
          <a:xfrm>
            <a:off x="8605039" y="1064173"/>
            <a:ext cx="3431451" cy="1699691"/>
          </a:xfrm>
          <a:prstGeom prst="rect">
            <a:avLst/>
          </a:prstGeom>
        </p:spPr>
      </p:pic>
      <p:sp>
        <p:nvSpPr>
          <p:cNvPr id="9" name="右矢印 8"/>
          <p:cNvSpPr/>
          <p:nvPr/>
        </p:nvSpPr>
        <p:spPr>
          <a:xfrm>
            <a:off x="5305907" y="1474077"/>
            <a:ext cx="343578" cy="338958"/>
          </a:xfrm>
          <a:prstGeom prst="rightArrow">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8154879" y="1553140"/>
            <a:ext cx="343578" cy="338958"/>
          </a:xfrm>
          <a:prstGeom prst="rightArrow">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1256810" y="1387365"/>
            <a:ext cx="3709327" cy="19706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240454" y="1763822"/>
            <a:ext cx="3709327" cy="19706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5986805" y="1176683"/>
            <a:ext cx="1974782" cy="19706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9258150" y="1615966"/>
            <a:ext cx="2707878" cy="19706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1174530" y="6176962"/>
            <a:ext cx="10397359" cy="738664"/>
          </a:xfrm>
          <a:prstGeom prst="rect">
            <a:avLst/>
          </a:prstGeom>
          <a:noFill/>
        </p:spPr>
        <p:txBody>
          <a:bodyPr wrap="square" rtlCol="0">
            <a:spAutoFit/>
          </a:bodyPr>
          <a:lstStyle/>
          <a:p>
            <a:r>
              <a:rPr kumimoji="1" lang="en-US" altLang="ja-JP" sz="1400" dirty="0" smtClean="0"/>
              <a:t>※ ThinGate.exe </a:t>
            </a:r>
            <a:r>
              <a:rPr kumimoji="1" lang="ja-JP" altLang="en-US" sz="1400" dirty="0" smtClean="0"/>
              <a:t>は </a:t>
            </a:r>
            <a:r>
              <a:rPr kumimoji="1" lang="en-US" altLang="ja-JP" sz="1400" dirty="0" smtClean="0"/>
              <a:t>32</a:t>
            </a:r>
            <a:r>
              <a:rPr kumimoji="1" lang="ja-JP" altLang="en-US" sz="1400" dirty="0" smtClean="0"/>
              <a:t> ビット版、</a:t>
            </a:r>
            <a:r>
              <a:rPr kumimoji="1" lang="en-US" altLang="ja-JP" sz="1400" dirty="0" smtClean="0"/>
              <a:t>ThinGate_x64.exe </a:t>
            </a:r>
            <a:r>
              <a:rPr kumimoji="1" lang="ja-JP" altLang="en-US" sz="1400" dirty="0" smtClean="0"/>
              <a:t>は </a:t>
            </a:r>
            <a:r>
              <a:rPr kumimoji="1" lang="en-US" altLang="ja-JP" sz="1400" dirty="0" smtClean="0"/>
              <a:t>64 </a:t>
            </a:r>
            <a:r>
              <a:rPr kumimoji="1" lang="ja-JP" altLang="en-US" sz="1400" dirty="0" smtClean="0"/>
              <a:t>ビット版です。お使いのプロセッサに基づいて選択してください。いずれか一方のみをご使用ください。メモリが </a:t>
            </a:r>
            <a:r>
              <a:rPr kumimoji="1" lang="en-US" altLang="ja-JP" sz="1400" dirty="0" smtClean="0"/>
              <a:t>4GB </a:t>
            </a:r>
            <a:r>
              <a:rPr kumimoji="1" lang="ja-JP" altLang="en-US" sz="1400" dirty="0" smtClean="0"/>
              <a:t>以上ある場合、</a:t>
            </a:r>
            <a:r>
              <a:rPr lang="en-US" altLang="ja-JP" sz="1400" dirty="0" smtClean="0"/>
              <a:t>64 </a:t>
            </a:r>
            <a:r>
              <a:rPr lang="ja-JP" altLang="en-US" sz="1400" dirty="0" smtClean="0"/>
              <a:t>ビット版をお勧めします。</a:t>
            </a:r>
            <a:r>
              <a:rPr lang="en-US" altLang="ja-JP" sz="1400" dirty="0" smtClean="0"/>
              <a:t>(32 </a:t>
            </a:r>
            <a:r>
              <a:rPr lang="ja-JP" altLang="en-US" sz="1400" dirty="0" smtClean="0"/>
              <a:t>ビット版のほうが、メモリ消費量は若干少なくなりますが、問題になるほどではありません。</a:t>
            </a:r>
            <a:r>
              <a:rPr lang="en-US" altLang="ja-JP" sz="1400" dirty="0" smtClean="0"/>
              <a:t>)</a:t>
            </a:r>
            <a:endParaRPr kumimoji="1" lang="ja-JP" altLang="en-US" sz="1400" dirty="0"/>
          </a:p>
        </p:txBody>
      </p:sp>
    </p:spTree>
    <p:extLst>
      <p:ext uri="{BB962C8B-B14F-4D97-AF65-F5344CB8AC3E}">
        <p14:creationId xmlns:p14="http://schemas.microsoft.com/office/powerpoint/2010/main" val="1876557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5</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1-2. </a:t>
            </a:r>
            <a:r>
              <a:rPr kumimoji="1" lang="ja-JP" altLang="en-US" dirty="0" smtClean="0"/>
              <a:t>プライベート版には </a:t>
            </a:r>
            <a:r>
              <a:rPr kumimoji="1" lang="en-US" altLang="ja-JP" dirty="0" smtClean="0"/>
              <a:t>2 </a:t>
            </a:r>
            <a:r>
              <a:rPr kumimoji="1" lang="ja-JP" altLang="en-US" dirty="0" smtClean="0"/>
              <a:t>種類が存在</a:t>
            </a:r>
            <a:endParaRPr kumimoji="1" lang="ja-JP" altLang="en-US" dirty="0"/>
          </a:p>
        </p:txBody>
      </p:sp>
      <p:pic>
        <p:nvPicPr>
          <p:cNvPr id="5" name="図 4"/>
          <p:cNvPicPr>
            <a:picLocks noChangeAspect="1"/>
          </p:cNvPicPr>
          <p:nvPr/>
        </p:nvPicPr>
        <p:blipFill>
          <a:blip r:embed="rId2"/>
          <a:stretch>
            <a:fillRect/>
          </a:stretch>
        </p:blipFill>
        <p:spPr>
          <a:xfrm>
            <a:off x="4727564" y="2008558"/>
            <a:ext cx="723381" cy="766322"/>
          </a:xfrm>
          <a:prstGeom prst="rect">
            <a:avLst/>
          </a:prstGeom>
        </p:spPr>
      </p:pic>
      <p:pic>
        <p:nvPicPr>
          <p:cNvPr id="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180899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245537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562627" y="195518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3337"/>
          <p:cNvGrpSpPr>
            <a:grpSpLocks/>
          </p:cNvGrpSpPr>
          <p:nvPr/>
        </p:nvGrpSpPr>
        <p:grpSpPr bwMode="auto">
          <a:xfrm>
            <a:off x="6325149" y="1830578"/>
            <a:ext cx="794015" cy="562049"/>
            <a:chOff x="258" y="972"/>
            <a:chExt cx="780" cy="685"/>
          </a:xfrm>
        </p:grpSpPr>
        <p:sp>
          <p:nvSpPr>
            <p:cNvPr id="1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4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50" name="Group 3337"/>
          <p:cNvGrpSpPr>
            <a:grpSpLocks/>
          </p:cNvGrpSpPr>
          <p:nvPr/>
        </p:nvGrpSpPr>
        <p:grpSpPr bwMode="auto">
          <a:xfrm>
            <a:off x="6325149" y="2445570"/>
            <a:ext cx="794015" cy="562049"/>
            <a:chOff x="258" y="972"/>
            <a:chExt cx="780" cy="685"/>
          </a:xfrm>
        </p:grpSpPr>
        <p:sp>
          <p:nvSpPr>
            <p:cNvPr id="5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5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5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6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8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91" name="直線コネクタ 90"/>
          <p:cNvCxnSpPr>
            <a:endCxn id="5" idx="1"/>
          </p:cNvCxnSpPr>
          <p:nvPr/>
        </p:nvCxnSpPr>
        <p:spPr>
          <a:xfrm>
            <a:off x="4002681" y="2105075"/>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V="1">
            <a:off x="3985376" y="2525194"/>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a:off x="5443542" y="2517157"/>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V="1">
            <a:off x="5420849" y="2088740"/>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95" name="正方形/長方形 94"/>
          <p:cNvSpPr/>
          <p:nvPr/>
        </p:nvSpPr>
        <p:spPr>
          <a:xfrm>
            <a:off x="4521267" y="1823413"/>
            <a:ext cx="1080502" cy="11441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p:cNvSpPr txBox="1"/>
          <p:nvPr/>
        </p:nvSpPr>
        <p:spPr>
          <a:xfrm>
            <a:off x="4530034" y="2718906"/>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sp>
        <p:nvSpPr>
          <p:cNvPr id="97" name="角丸四角形 96"/>
          <p:cNvSpPr/>
          <p:nvPr/>
        </p:nvSpPr>
        <p:spPr>
          <a:xfrm>
            <a:off x="621990" y="1183086"/>
            <a:ext cx="4647204" cy="577580"/>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200" b="1" dirty="0" smtClean="0"/>
              <a:t>(1) </a:t>
            </a:r>
            <a:r>
              <a:rPr kumimoji="1" lang="ja-JP" altLang="en-US" sz="3200" b="1" dirty="0" smtClean="0"/>
              <a:t>スタンドアロン版</a:t>
            </a:r>
            <a:endParaRPr kumimoji="1" lang="ja-JP" altLang="en-US" sz="3200" b="1" dirty="0"/>
          </a:p>
        </p:txBody>
      </p:sp>
      <p:sp>
        <p:nvSpPr>
          <p:cNvPr id="98" name="左中かっこ 97"/>
          <p:cNvSpPr/>
          <p:nvPr/>
        </p:nvSpPr>
        <p:spPr>
          <a:xfrm rot="10800000">
            <a:off x="8503759" y="1629241"/>
            <a:ext cx="504497" cy="1521848"/>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0" name="テキスト ボックス 99"/>
          <p:cNvSpPr txBox="1"/>
          <p:nvPr/>
        </p:nvSpPr>
        <p:spPr>
          <a:xfrm>
            <a:off x="9332043" y="2025448"/>
            <a:ext cx="2238704" cy="923330"/>
          </a:xfrm>
          <a:prstGeom prst="rect">
            <a:avLst/>
          </a:prstGeom>
          <a:noFill/>
        </p:spPr>
        <p:txBody>
          <a:bodyPr wrap="square" rtlCol="0">
            <a:spAutoFit/>
          </a:bodyPr>
          <a:lstStyle/>
          <a:p>
            <a:r>
              <a:rPr kumimoji="1" lang="ja-JP" altLang="en-US" dirty="0" smtClean="0"/>
              <a:t>サーバー数に制限。</a:t>
            </a:r>
            <a:endParaRPr kumimoji="1" lang="en-US" altLang="ja-JP" dirty="0" smtClean="0"/>
          </a:p>
          <a:p>
            <a:r>
              <a:rPr kumimoji="1" lang="ja-JP" altLang="en-US" dirty="0" smtClean="0"/>
              <a:t>最大 </a:t>
            </a:r>
            <a:r>
              <a:rPr kumimoji="1" lang="en-US" altLang="ja-JP" dirty="0" smtClean="0"/>
              <a:t>500 </a:t>
            </a:r>
            <a:r>
              <a:rPr kumimoji="1" lang="ja-JP" altLang="en-US" dirty="0" smtClean="0"/>
              <a:t>ホストまで</a:t>
            </a:r>
          </a:p>
          <a:p>
            <a:r>
              <a:rPr kumimoji="1" lang="ja-JP" altLang="en-US" dirty="0" smtClean="0"/>
              <a:t>同時起動可能。</a:t>
            </a:r>
            <a:endParaRPr kumimoji="1" lang="ja-JP" altLang="en-US" dirty="0"/>
          </a:p>
        </p:txBody>
      </p:sp>
      <p:sp>
        <p:nvSpPr>
          <p:cNvPr id="101" name="テキスト ボックス 100"/>
          <p:cNvSpPr txBox="1"/>
          <p:nvPr/>
        </p:nvSpPr>
        <p:spPr>
          <a:xfrm>
            <a:off x="5374474" y="1163266"/>
            <a:ext cx="3013237" cy="646331"/>
          </a:xfrm>
          <a:prstGeom prst="rect">
            <a:avLst/>
          </a:prstGeom>
          <a:noFill/>
        </p:spPr>
        <p:txBody>
          <a:bodyPr wrap="square" rtlCol="0">
            <a:spAutoFit/>
          </a:bodyPr>
          <a:lstStyle/>
          <a:p>
            <a:r>
              <a:rPr kumimoji="1" lang="en-US" altLang="ja-JP" dirty="0" smtClean="0"/>
              <a:t>1 </a:t>
            </a:r>
            <a:r>
              <a:rPr kumimoji="1" lang="ja-JP" altLang="en-US" dirty="0" smtClean="0"/>
              <a:t>台の </a:t>
            </a:r>
            <a:r>
              <a:rPr kumimoji="1" lang="en-US" altLang="ja-JP" dirty="0" smtClean="0"/>
              <a:t>Linux </a:t>
            </a:r>
            <a:r>
              <a:rPr kumimoji="1" lang="ja-JP" altLang="en-US" dirty="0" smtClean="0"/>
              <a:t>ホストが</a:t>
            </a:r>
            <a:endParaRPr kumimoji="1" lang="en-US" altLang="ja-JP" dirty="0" smtClean="0"/>
          </a:p>
          <a:p>
            <a:r>
              <a:rPr kumimoji="1" lang="ja-JP" altLang="en-US" dirty="0" smtClean="0"/>
              <a:t>中継 </a:t>
            </a:r>
            <a:r>
              <a:rPr kumimoji="1" lang="en-US" altLang="ja-JP" dirty="0" smtClean="0"/>
              <a:t>GW </a:t>
            </a:r>
            <a:r>
              <a:rPr kumimoji="1" lang="ja-JP" altLang="en-US" dirty="0" smtClean="0"/>
              <a:t>になる。</a:t>
            </a:r>
            <a:endParaRPr kumimoji="1" lang="ja-JP" altLang="en-US" dirty="0"/>
          </a:p>
        </p:txBody>
      </p:sp>
      <p:pic>
        <p:nvPicPr>
          <p:cNvPr id="102" name="図 101"/>
          <p:cNvPicPr>
            <a:picLocks noChangeAspect="1"/>
          </p:cNvPicPr>
          <p:nvPr/>
        </p:nvPicPr>
        <p:blipFill>
          <a:blip r:embed="rId2"/>
          <a:stretch>
            <a:fillRect/>
          </a:stretch>
        </p:blipFill>
        <p:spPr>
          <a:xfrm>
            <a:off x="4727564" y="5576947"/>
            <a:ext cx="723381" cy="766322"/>
          </a:xfrm>
          <a:prstGeom prst="rect">
            <a:avLst/>
          </a:prstGeom>
        </p:spPr>
      </p:pic>
      <p:pic>
        <p:nvPicPr>
          <p:cNvPr id="104"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541367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6023766"/>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912516" y="4321029"/>
            <a:ext cx="1191224" cy="2109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7" name="Group 3337"/>
          <p:cNvGrpSpPr>
            <a:grpSpLocks/>
          </p:cNvGrpSpPr>
          <p:nvPr/>
        </p:nvGrpSpPr>
        <p:grpSpPr bwMode="auto">
          <a:xfrm>
            <a:off x="6325149" y="5398967"/>
            <a:ext cx="794015" cy="562049"/>
            <a:chOff x="258" y="972"/>
            <a:chExt cx="780" cy="685"/>
          </a:xfrm>
        </p:grpSpPr>
        <p:sp>
          <p:nvSpPr>
            <p:cNvPr id="108"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09"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0"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11"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2"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3"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4"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5"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6"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7"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18"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9"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0"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1"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2"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3"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4"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5"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6"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7"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8"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9"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0"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1"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2"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3"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4"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5"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6"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7"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8"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9"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0"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1"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2"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3"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4"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5"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46"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47" name="Group 3337"/>
          <p:cNvGrpSpPr>
            <a:grpSpLocks/>
          </p:cNvGrpSpPr>
          <p:nvPr/>
        </p:nvGrpSpPr>
        <p:grpSpPr bwMode="auto">
          <a:xfrm>
            <a:off x="6325149" y="6013959"/>
            <a:ext cx="794015" cy="562049"/>
            <a:chOff x="258" y="972"/>
            <a:chExt cx="780" cy="685"/>
          </a:xfrm>
        </p:grpSpPr>
        <p:sp>
          <p:nvSpPr>
            <p:cNvPr id="148"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49"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0"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51"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2"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3"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4"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5"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6"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7"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58"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9"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0"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1"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2"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3"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4"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5"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6"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7"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8"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9"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0"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1"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2"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3"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4"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5"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6"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7"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8"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9"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0"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1"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2"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3"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4"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5"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86"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188" name="直線コネクタ 187"/>
          <p:cNvCxnSpPr>
            <a:endCxn id="102" idx="1"/>
          </p:cNvCxnSpPr>
          <p:nvPr/>
        </p:nvCxnSpPr>
        <p:spPr>
          <a:xfrm>
            <a:off x="4002681" y="5673464"/>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flipV="1">
            <a:off x="3985376" y="6093583"/>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a:xfrm>
            <a:off x="5443542" y="6085546"/>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flipV="1">
            <a:off x="5420849" y="5657129"/>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192" name="正方形/長方形 191"/>
          <p:cNvSpPr/>
          <p:nvPr/>
        </p:nvSpPr>
        <p:spPr>
          <a:xfrm>
            <a:off x="4521267" y="4123722"/>
            <a:ext cx="1080502" cy="263096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4530034" y="6287295"/>
            <a:ext cx="825661" cy="461665"/>
          </a:xfrm>
          <a:prstGeom prst="rect">
            <a:avLst/>
          </a:prstGeom>
          <a:noFill/>
        </p:spPr>
        <p:txBody>
          <a:bodyPr wrap="square" rtlCol="0">
            <a:spAutoFit/>
          </a:bodyPr>
          <a:lstStyle/>
          <a:p>
            <a:r>
              <a:rPr kumimoji="1" lang="ja-JP" altLang="en-US" sz="1200" b="1" dirty="0" smtClean="0">
                <a:solidFill>
                  <a:srgbClr val="FF0000"/>
                </a:solidFill>
              </a:rPr>
              <a:t>中継ＧＷクラスタ</a:t>
            </a:r>
            <a:endParaRPr kumimoji="1" lang="ja-JP" altLang="en-US" sz="1200" b="1" dirty="0">
              <a:solidFill>
                <a:srgbClr val="FF0000"/>
              </a:solidFill>
            </a:endParaRPr>
          </a:p>
        </p:txBody>
      </p:sp>
      <p:sp>
        <p:nvSpPr>
          <p:cNvPr id="194" name="角丸四角形 193"/>
          <p:cNvSpPr/>
          <p:nvPr/>
        </p:nvSpPr>
        <p:spPr>
          <a:xfrm>
            <a:off x="621990" y="3472710"/>
            <a:ext cx="4647204" cy="57758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200" b="1" dirty="0" smtClean="0"/>
              <a:t>(2) </a:t>
            </a:r>
            <a:r>
              <a:rPr kumimoji="1" lang="ja-JP" altLang="en-US" sz="3200" b="1" dirty="0" smtClean="0"/>
              <a:t>ハイパースケール版</a:t>
            </a:r>
            <a:endParaRPr kumimoji="1" lang="ja-JP" altLang="en-US" sz="3200" b="1" dirty="0"/>
          </a:p>
        </p:txBody>
      </p:sp>
      <p:pic>
        <p:nvPicPr>
          <p:cNvPr id="198" name="図 197"/>
          <p:cNvPicPr>
            <a:picLocks noChangeAspect="1"/>
          </p:cNvPicPr>
          <p:nvPr/>
        </p:nvPicPr>
        <p:blipFill>
          <a:blip r:embed="rId2"/>
          <a:stretch>
            <a:fillRect/>
          </a:stretch>
        </p:blipFill>
        <p:spPr>
          <a:xfrm>
            <a:off x="4726777" y="5104464"/>
            <a:ext cx="723381" cy="766322"/>
          </a:xfrm>
          <a:prstGeom prst="rect">
            <a:avLst/>
          </a:prstGeom>
        </p:spPr>
      </p:pic>
      <p:pic>
        <p:nvPicPr>
          <p:cNvPr id="199" name="図 198"/>
          <p:cNvPicPr>
            <a:picLocks noChangeAspect="1"/>
          </p:cNvPicPr>
          <p:nvPr/>
        </p:nvPicPr>
        <p:blipFill>
          <a:blip r:embed="rId2"/>
          <a:stretch>
            <a:fillRect/>
          </a:stretch>
        </p:blipFill>
        <p:spPr>
          <a:xfrm>
            <a:off x="4720161" y="4597508"/>
            <a:ext cx="723381" cy="766322"/>
          </a:xfrm>
          <a:prstGeom prst="rect">
            <a:avLst/>
          </a:prstGeom>
        </p:spPr>
      </p:pic>
      <p:pic>
        <p:nvPicPr>
          <p:cNvPr id="200"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58733" y="4834155"/>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31347" y="4260800"/>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3" name="Group 4338"/>
          <p:cNvGrpSpPr>
            <a:grpSpLocks/>
          </p:cNvGrpSpPr>
          <p:nvPr/>
        </p:nvGrpSpPr>
        <p:grpSpPr bwMode="auto">
          <a:xfrm>
            <a:off x="4800559" y="4201500"/>
            <a:ext cx="633967" cy="306332"/>
            <a:chOff x="536" y="997"/>
            <a:chExt cx="492" cy="685"/>
          </a:xfrm>
        </p:grpSpPr>
        <p:sp>
          <p:nvSpPr>
            <p:cNvPr id="204" name="Rectangle 4339"/>
            <p:cNvSpPr>
              <a:spLocks noChangeArrowheads="1"/>
            </p:cNvSpPr>
            <p:nvPr/>
          </p:nvSpPr>
          <p:spPr bwMode="auto">
            <a:xfrm>
              <a:off x="539" y="1000"/>
              <a:ext cx="243" cy="136"/>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5" name="Rectangle 4340"/>
            <p:cNvSpPr>
              <a:spLocks noChangeArrowheads="1"/>
            </p:cNvSpPr>
            <p:nvPr/>
          </p:nvSpPr>
          <p:spPr bwMode="auto">
            <a:xfrm>
              <a:off x="539" y="1136"/>
              <a:ext cx="243" cy="149"/>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6" name="Rectangle 4341"/>
            <p:cNvSpPr>
              <a:spLocks noChangeArrowheads="1"/>
            </p:cNvSpPr>
            <p:nvPr/>
          </p:nvSpPr>
          <p:spPr bwMode="auto">
            <a:xfrm>
              <a:off x="539" y="1285"/>
              <a:ext cx="243" cy="394"/>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7" name="Rectangle 4342"/>
            <p:cNvSpPr>
              <a:spLocks noChangeArrowheads="1"/>
            </p:cNvSpPr>
            <p:nvPr/>
          </p:nvSpPr>
          <p:spPr bwMode="auto">
            <a:xfrm>
              <a:off x="580" y="1027"/>
              <a:ext cx="162" cy="8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8" name="Rectangle 4343"/>
            <p:cNvSpPr>
              <a:spLocks noChangeArrowheads="1"/>
            </p:cNvSpPr>
            <p:nvPr/>
          </p:nvSpPr>
          <p:spPr bwMode="auto">
            <a:xfrm>
              <a:off x="539" y="1285"/>
              <a:ext cx="243" cy="55"/>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9" name="Line 4344"/>
            <p:cNvSpPr>
              <a:spLocks noChangeShapeType="1"/>
            </p:cNvSpPr>
            <p:nvPr/>
          </p:nvSpPr>
          <p:spPr bwMode="auto">
            <a:xfrm>
              <a:off x="539" y="1217"/>
              <a:ext cx="243" cy="1"/>
            </a:xfrm>
            <a:prstGeom prst="line">
              <a:avLst/>
            </a:prstGeom>
            <a:noFill/>
            <a:ln w="6350">
              <a:solidFill>
                <a:srgbClr val="80807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10" name="Rectangle 4345"/>
            <p:cNvSpPr>
              <a:spLocks noChangeArrowheads="1"/>
            </p:cNvSpPr>
            <p:nvPr/>
          </p:nvSpPr>
          <p:spPr bwMode="auto">
            <a:xfrm>
              <a:off x="587"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1" name="Rectangle 4346"/>
            <p:cNvSpPr>
              <a:spLocks noChangeArrowheads="1"/>
            </p:cNvSpPr>
            <p:nvPr/>
          </p:nvSpPr>
          <p:spPr bwMode="auto">
            <a:xfrm>
              <a:off x="647"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2" name="Rectangle 4347"/>
            <p:cNvSpPr>
              <a:spLocks noChangeArrowheads="1"/>
            </p:cNvSpPr>
            <p:nvPr/>
          </p:nvSpPr>
          <p:spPr bwMode="auto">
            <a:xfrm>
              <a:off x="708"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3" name="Freeform 4348"/>
            <p:cNvSpPr>
              <a:spLocks/>
            </p:cNvSpPr>
            <p:nvPr/>
          </p:nvSpPr>
          <p:spPr bwMode="auto">
            <a:xfrm>
              <a:off x="593" y="1156"/>
              <a:ext cx="41" cy="41"/>
            </a:xfrm>
            <a:custGeom>
              <a:avLst/>
              <a:gdLst>
                <a:gd name="T0" fmla="*/ 23 w 970"/>
                <a:gd name="T1" fmla="*/ 41 h 978"/>
                <a:gd name="T2" fmla="*/ 27 w 970"/>
                <a:gd name="T3" fmla="*/ 40 h 978"/>
                <a:gd name="T4" fmla="*/ 30 w 970"/>
                <a:gd name="T5" fmla="*/ 38 h 978"/>
                <a:gd name="T6" fmla="*/ 34 w 970"/>
                <a:gd name="T7" fmla="*/ 36 h 978"/>
                <a:gd name="T8" fmla="*/ 36 w 970"/>
                <a:gd name="T9" fmla="*/ 33 h 978"/>
                <a:gd name="T10" fmla="*/ 39 w 970"/>
                <a:gd name="T11" fmla="*/ 30 h 978"/>
                <a:gd name="T12" fmla="*/ 40 w 970"/>
                <a:gd name="T13" fmla="*/ 27 h 978"/>
                <a:gd name="T14" fmla="*/ 41 w 970"/>
                <a:gd name="T15" fmla="*/ 23 h 978"/>
                <a:gd name="T16" fmla="*/ 41 w 970"/>
                <a:gd name="T17" fmla="*/ 18 h 978"/>
                <a:gd name="T18" fmla="*/ 40 w 970"/>
                <a:gd name="T19" fmla="*/ 14 h 978"/>
                <a:gd name="T20" fmla="*/ 39 w 970"/>
                <a:gd name="T21" fmla="*/ 11 h 978"/>
                <a:gd name="T22" fmla="*/ 36 w 970"/>
                <a:gd name="T23" fmla="*/ 7 h 978"/>
                <a:gd name="T24" fmla="*/ 34 w 970"/>
                <a:gd name="T25" fmla="*/ 5 h 978"/>
                <a:gd name="T26" fmla="*/ 30 w 970"/>
                <a:gd name="T27" fmla="*/ 2 h 978"/>
                <a:gd name="T28" fmla="*/ 27 w 970"/>
                <a:gd name="T29" fmla="*/ 1 h 978"/>
                <a:gd name="T30" fmla="*/ 23 w 970"/>
                <a:gd name="T31" fmla="*/ 0 h 978"/>
                <a:gd name="T32" fmla="*/ 18 w 970"/>
                <a:gd name="T33" fmla="*/ 0 h 978"/>
                <a:gd name="T34" fmla="*/ 14 w 970"/>
                <a:gd name="T35" fmla="*/ 1 h 978"/>
                <a:gd name="T36" fmla="*/ 11 w 970"/>
                <a:gd name="T37" fmla="*/ 2 h 978"/>
                <a:gd name="T38" fmla="*/ 7 w 970"/>
                <a:gd name="T39" fmla="*/ 5 h 978"/>
                <a:gd name="T40" fmla="*/ 5 w 970"/>
                <a:gd name="T41" fmla="*/ 7 h 978"/>
                <a:gd name="T42" fmla="*/ 2 w 970"/>
                <a:gd name="T43" fmla="*/ 11 h 978"/>
                <a:gd name="T44" fmla="*/ 1 w 970"/>
                <a:gd name="T45" fmla="*/ 14 h 978"/>
                <a:gd name="T46" fmla="*/ 0 w 970"/>
                <a:gd name="T47" fmla="*/ 18 h 978"/>
                <a:gd name="T48" fmla="*/ 0 w 970"/>
                <a:gd name="T49" fmla="*/ 23 h 978"/>
                <a:gd name="T50" fmla="*/ 1 w 970"/>
                <a:gd name="T51" fmla="*/ 27 h 978"/>
                <a:gd name="T52" fmla="*/ 2 w 970"/>
                <a:gd name="T53" fmla="*/ 30 h 978"/>
                <a:gd name="T54" fmla="*/ 5 w 970"/>
                <a:gd name="T55" fmla="*/ 33 h 978"/>
                <a:gd name="T56" fmla="*/ 7 w 970"/>
                <a:gd name="T57" fmla="*/ 36 h 978"/>
                <a:gd name="T58" fmla="*/ 11 w 970"/>
                <a:gd name="T59" fmla="*/ 38 h 978"/>
                <a:gd name="T60" fmla="*/ 14 w 970"/>
                <a:gd name="T61" fmla="*/ 40 h 978"/>
                <a:gd name="T62" fmla="*/ 18 w 970"/>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0" h="978">
                  <a:moveTo>
                    <a:pt x="485" y="978"/>
                  </a:moveTo>
                  <a:lnTo>
                    <a:pt x="534" y="975"/>
                  </a:lnTo>
                  <a:lnTo>
                    <a:pt x="583" y="967"/>
                  </a:lnTo>
                  <a:lnTo>
                    <a:pt x="629" y="955"/>
                  </a:lnTo>
                  <a:lnTo>
                    <a:pt x="674" y="939"/>
                  </a:lnTo>
                  <a:lnTo>
                    <a:pt x="716" y="918"/>
                  </a:lnTo>
                  <a:lnTo>
                    <a:pt x="756" y="894"/>
                  </a:lnTo>
                  <a:lnTo>
                    <a:pt x="793" y="866"/>
                  </a:lnTo>
                  <a:lnTo>
                    <a:pt x="828" y="834"/>
                  </a:lnTo>
                  <a:lnTo>
                    <a:pt x="859" y="799"/>
                  </a:lnTo>
                  <a:lnTo>
                    <a:pt x="887" y="762"/>
                  </a:lnTo>
                  <a:lnTo>
                    <a:pt x="911" y="721"/>
                  </a:lnTo>
                  <a:lnTo>
                    <a:pt x="932" y="679"/>
                  </a:lnTo>
                  <a:lnTo>
                    <a:pt x="948" y="634"/>
                  </a:lnTo>
                  <a:lnTo>
                    <a:pt x="960" y="587"/>
                  </a:lnTo>
                  <a:lnTo>
                    <a:pt x="967" y="538"/>
                  </a:lnTo>
                  <a:lnTo>
                    <a:pt x="970" y="488"/>
                  </a:lnTo>
                  <a:lnTo>
                    <a:pt x="967" y="438"/>
                  </a:lnTo>
                  <a:lnTo>
                    <a:pt x="960" y="390"/>
                  </a:lnTo>
                  <a:lnTo>
                    <a:pt x="948" y="343"/>
                  </a:lnTo>
                  <a:lnTo>
                    <a:pt x="932" y="298"/>
                  </a:lnTo>
                  <a:lnTo>
                    <a:pt x="911" y="256"/>
                  </a:lnTo>
                  <a:lnTo>
                    <a:pt x="887" y="215"/>
                  </a:lnTo>
                  <a:lnTo>
                    <a:pt x="859" y="178"/>
                  </a:lnTo>
                  <a:lnTo>
                    <a:pt x="828" y="143"/>
                  </a:lnTo>
                  <a:lnTo>
                    <a:pt x="793" y="111"/>
                  </a:lnTo>
                  <a:lnTo>
                    <a:pt x="756" y="83"/>
                  </a:lnTo>
                  <a:lnTo>
                    <a:pt x="716" y="59"/>
                  </a:lnTo>
                  <a:lnTo>
                    <a:pt x="674" y="39"/>
                  </a:lnTo>
                  <a:lnTo>
                    <a:pt x="629" y="22"/>
                  </a:lnTo>
                  <a:lnTo>
                    <a:pt x="583" y="9"/>
                  </a:lnTo>
                  <a:lnTo>
                    <a:pt x="534" y="2"/>
                  </a:lnTo>
                  <a:lnTo>
                    <a:pt x="485" y="0"/>
                  </a:lnTo>
                  <a:lnTo>
                    <a:pt x="435" y="2"/>
                  </a:lnTo>
                  <a:lnTo>
                    <a:pt x="387" y="9"/>
                  </a:lnTo>
                  <a:lnTo>
                    <a:pt x="341" y="22"/>
                  </a:lnTo>
                  <a:lnTo>
                    <a:pt x="296" y="39"/>
                  </a:lnTo>
                  <a:lnTo>
                    <a:pt x="254" y="59"/>
                  </a:lnTo>
                  <a:lnTo>
                    <a:pt x="213" y="83"/>
                  </a:lnTo>
                  <a:lnTo>
                    <a:pt x="176" y="111"/>
                  </a:lnTo>
                  <a:lnTo>
                    <a:pt x="141" y="143"/>
                  </a:lnTo>
                  <a:lnTo>
                    <a:pt x="110" y="178"/>
                  </a:lnTo>
                  <a:lnTo>
                    <a:pt x="82"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2" y="762"/>
                  </a:lnTo>
                  <a:lnTo>
                    <a:pt x="110" y="799"/>
                  </a:lnTo>
                  <a:lnTo>
                    <a:pt x="141" y="834"/>
                  </a:lnTo>
                  <a:lnTo>
                    <a:pt x="176" y="866"/>
                  </a:lnTo>
                  <a:lnTo>
                    <a:pt x="213" y="894"/>
                  </a:lnTo>
                  <a:lnTo>
                    <a:pt x="254" y="918"/>
                  </a:lnTo>
                  <a:lnTo>
                    <a:pt x="296" y="939"/>
                  </a:lnTo>
                  <a:lnTo>
                    <a:pt x="341" y="955"/>
                  </a:lnTo>
                  <a:lnTo>
                    <a:pt x="387" y="967"/>
                  </a:lnTo>
                  <a:lnTo>
                    <a:pt x="435" y="975"/>
                  </a:lnTo>
                  <a:lnTo>
                    <a:pt x="485"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4" name="Freeform 4349"/>
            <p:cNvSpPr>
              <a:spLocks/>
            </p:cNvSpPr>
            <p:nvPr/>
          </p:nvSpPr>
          <p:spPr bwMode="auto">
            <a:xfrm>
              <a:off x="688" y="1156"/>
              <a:ext cx="40" cy="41"/>
            </a:xfrm>
            <a:custGeom>
              <a:avLst/>
              <a:gdLst>
                <a:gd name="T0" fmla="*/ 22 w 971"/>
                <a:gd name="T1" fmla="*/ 41 h 978"/>
                <a:gd name="T2" fmla="*/ 26 w 971"/>
                <a:gd name="T3" fmla="*/ 40 h 978"/>
                <a:gd name="T4" fmla="*/ 29 w 971"/>
                <a:gd name="T5" fmla="*/ 38 h 978"/>
                <a:gd name="T6" fmla="*/ 33 w 971"/>
                <a:gd name="T7" fmla="*/ 36 h 978"/>
                <a:gd name="T8" fmla="*/ 35 w 971"/>
                <a:gd name="T9" fmla="*/ 33 h 978"/>
                <a:gd name="T10" fmla="*/ 38 w 971"/>
                <a:gd name="T11" fmla="*/ 30 h 978"/>
                <a:gd name="T12" fmla="*/ 39 w 971"/>
                <a:gd name="T13" fmla="*/ 27 h 978"/>
                <a:gd name="T14" fmla="*/ 40 w 971"/>
                <a:gd name="T15" fmla="*/ 23 h 978"/>
                <a:gd name="T16" fmla="*/ 40 w 971"/>
                <a:gd name="T17" fmla="*/ 18 h 978"/>
                <a:gd name="T18" fmla="*/ 39 w 971"/>
                <a:gd name="T19" fmla="*/ 14 h 978"/>
                <a:gd name="T20" fmla="*/ 38 w 971"/>
                <a:gd name="T21" fmla="*/ 11 h 978"/>
                <a:gd name="T22" fmla="*/ 35 w 971"/>
                <a:gd name="T23" fmla="*/ 7 h 978"/>
                <a:gd name="T24" fmla="*/ 33 w 971"/>
                <a:gd name="T25" fmla="*/ 5 h 978"/>
                <a:gd name="T26" fmla="*/ 29 w 971"/>
                <a:gd name="T27" fmla="*/ 2 h 978"/>
                <a:gd name="T28" fmla="*/ 26 w 971"/>
                <a:gd name="T29" fmla="*/ 1 h 978"/>
                <a:gd name="T30" fmla="*/ 22 w 971"/>
                <a:gd name="T31" fmla="*/ 0 h 978"/>
                <a:gd name="T32" fmla="*/ 18 w 971"/>
                <a:gd name="T33" fmla="*/ 0 h 978"/>
                <a:gd name="T34" fmla="*/ 14 w 971"/>
                <a:gd name="T35" fmla="*/ 1 h 978"/>
                <a:gd name="T36" fmla="*/ 10 w 971"/>
                <a:gd name="T37" fmla="*/ 2 h 978"/>
                <a:gd name="T38" fmla="*/ 7 w 971"/>
                <a:gd name="T39" fmla="*/ 5 h 978"/>
                <a:gd name="T40" fmla="*/ 5 w 971"/>
                <a:gd name="T41" fmla="*/ 7 h 978"/>
                <a:gd name="T42" fmla="*/ 2 w 971"/>
                <a:gd name="T43" fmla="*/ 11 h 978"/>
                <a:gd name="T44" fmla="*/ 1 w 971"/>
                <a:gd name="T45" fmla="*/ 14 h 978"/>
                <a:gd name="T46" fmla="*/ 0 w 971"/>
                <a:gd name="T47" fmla="*/ 18 h 978"/>
                <a:gd name="T48" fmla="*/ 0 w 971"/>
                <a:gd name="T49" fmla="*/ 23 h 978"/>
                <a:gd name="T50" fmla="*/ 1 w 971"/>
                <a:gd name="T51" fmla="*/ 27 h 978"/>
                <a:gd name="T52" fmla="*/ 2 w 971"/>
                <a:gd name="T53" fmla="*/ 30 h 978"/>
                <a:gd name="T54" fmla="*/ 5 w 971"/>
                <a:gd name="T55" fmla="*/ 33 h 978"/>
                <a:gd name="T56" fmla="*/ 7 w 971"/>
                <a:gd name="T57" fmla="*/ 36 h 978"/>
                <a:gd name="T58" fmla="*/ 10 w 971"/>
                <a:gd name="T59" fmla="*/ 38 h 978"/>
                <a:gd name="T60" fmla="*/ 14 w 971"/>
                <a:gd name="T61" fmla="*/ 40 h 978"/>
                <a:gd name="T62" fmla="*/ 18 w 971"/>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1" h="978">
                  <a:moveTo>
                    <a:pt x="486" y="978"/>
                  </a:moveTo>
                  <a:lnTo>
                    <a:pt x="535" y="975"/>
                  </a:lnTo>
                  <a:lnTo>
                    <a:pt x="583" y="967"/>
                  </a:lnTo>
                  <a:lnTo>
                    <a:pt x="629" y="955"/>
                  </a:lnTo>
                  <a:lnTo>
                    <a:pt x="674" y="939"/>
                  </a:lnTo>
                  <a:lnTo>
                    <a:pt x="716" y="918"/>
                  </a:lnTo>
                  <a:lnTo>
                    <a:pt x="756" y="894"/>
                  </a:lnTo>
                  <a:lnTo>
                    <a:pt x="794" y="866"/>
                  </a:lnTo>
                  <a:lnTo>
                    <a:pt x="828" y="834"/>
                  </a:lnTo>
                  <a:lnTo>
                    <a:pt x="859" y="799"/>
                  </a:lnTo>
                  <a:lnTo>
                    <a:pt x="887" y="762"/>
                  </a:lnTo>
                  <a:lnTo>
                    <a:pt x="912" y="721"/>
                  </a:lnTo>
                  <a:lnTo>
                    <a:pt x="932" y="679"/>
                  </a:lnTo>
                  <a:lnTo>
                    <a:pt x="949" y="634"/>
                  </a:lnTo>
                  <a:lnTo>
                    <a:pt x="961" y="587"/>
                  </a:lnTo>
                  <a:lnTo>
                    <a:pt x="968" y="538"/>
                  </a:lnTo>
                  <a:lnTo>
                    <a:pt x="971" y="488"/>
                  </a:lnTo>
                  <a:lnTo>
                    <a:pt x="968" y="438"/>
                  </a:lnTo>
                  <a:lnTo>
                    <a:pt x="961" y="390"/>
                  </a:lnTo>
                  <a:lnTo>
                    <a:pt x="949" y="343"/>
                  </a:lnTo>
                  <a:lnTo>
                    <a:pt x="932" y="298"/>
                  </a:lnTo>
                  <a:lnTo>
                    <a:pt x="912" y="256"/>
                  </a:lnTo>
                  <a:lnTo>
                    <a:pt x="887" y="215"/>
                  </a:lnTo>
                  <a:lnTo>
                    <a:pt x="859" y="178"/>
                  </a:lnTo>
                  <a:lnTo>
                    <a:pt x="828" y="143"/>
                  </a:lnTo>
                  <a:lnTo>
                    <a:pt x="794" y="111"/>
                  </a:lnTo>
                  <a:lnTo>
                    <a:pt x="756" y="83"/>
                  </a:lnTo>
                  <a:lnTo>
                    <a:pt x="716" y="59"/>
                  </a:lnTo>
                  <a:lnTo>
                    <a:pt x="674" y="39"/>
                  </a:lnTo>
                  <a:lnTo>
                    <a:pt x="629" y="22"/>
                  </a:lnTo>
                  <a:lnTo>
                    <a:pt x="583" y="9"/>
                  </a:lnTo>
                  <a:lnTo>
                    <a:pt x="535" y="2"/>
                  </a:lnTo>
                  <a:lnTo>
                    <a:pt x="486" y="0"/>
                  </a:lnTo>
                  <a:lnTo>
                    <a:pt x="436" y="2"/>
                  </a:lnTo>
                  <a:lnTo>
                    <a:pt x="387" y="9"/>
                  </a:lnTo>
                  <a:lnTo>
                    <a:pt x="340" y="22"/>
                  </a:lnTo>
                  <a:lnTo>
                    <a:pt x="296" y="39"/>
                  </a:lnTo>
                  <a:lnTo>
                    <a:pt x="253" y="59"/>
                  </a:lnTo>
                  <a:lnTo>
                    <a:pt x="213" y="83"/>
                  </a:lnTo>
                  <a:lnTo>
                    <a:pt x="176" y="111"/>
                  </a:lnTo>
                  <a:lnTo>
                    <a:pt x="142" y="143"/>
                  </a:lnTo>
                  <a:lnTo>
                    <a:pt x="110" y="178"/>
                  </a:lnTo>
                  <a:lnTo>
                    <a:pt x="82"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2" y="762"/>
                  </a:lnTo>
                  <a:lnTo>
                    <a:pt x="110" y="799"/>
                  </a:lnTo>
                  <a:lnTo>
                    <a:pt x="142" y="834"/>
                  </a:lnTo>
                  <a:lnTo>
                    <a:pt x="176" y="866"/>
                  </a:lnTo>
                  <a:lnTo>
                    <a:pt x="213" y="894"/>
                  </a:lnTo>
                  <a:lnTo>
                    <a:pt x="253" y="918"/>
                  </a:lnTo>
                  <a:lnTo>
                    <a:pt x="296" y="939"/>
                  </a:lnTo>
                  <a:lnTo>
                    <a:pt x="340" y="955"/>
                  </a:lnTo>
                  <a:lnTo>
                    <a:pt x="387" y="967"/>
                  </a:lnTo>
                  <a:lnTo>
                    <a:pt x="436" y="975"/>
                  </a:lnTo>
                  <a:lnTo>
                    <a:pt x="486"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5" name="Rectangle 4350"/>
            <p:cNvSpPr>
              <a:spLocks noChangeArrowheads="1"/>
            </p:cNvSpPr>
            <p:nvPr/>
          </p:nvSpPr>
          <p:spPr bwMode="auto">
            <a:xfrm>
              <a:off x="782" y="1000"/>
              <a:ext cx="243" cy="136"/>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6" name="Rectangle 4351"/>
            <p:cNvSpPr>
              <a:spLocks noChangeArrowheads="1"/>
            </p:cNvSpPr>
            <p:nvPr/>
          </p:nvSpPr>
          <p:spPr bwMode="auto">
            <a:xfrm>
              <a:off x="782" y="1136"/>
              <a:ext cx="243" cy="149"/>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7" name="Rectangle 4352"/>
            <p:cNvSpPr>
              <a:spLocks noChangeArrowheads="1"/>
            </p:cNvSpPr>
            <p:nvPr/>
          </p:nvSpPr>
          <p:spPr bwMode="auto">
            <a:xfrm>
              <a:off x="782" y="1285"/>
              <a:ext cx="243" cy="394"/>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8" name="Rectangle 4353"/>
            <p:cNvSpPr>
              <a:spLocks noChangeArrowheads="1"/>
            </p:cNvSpPr>
            <p:nvPr/>
          </p:nvSpPr>
          <p:spPr bwMode="auto">
            <a:xfrm>
              <a:off x="822" y="1027"/>
              <a:ext cx="162" cy="8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9" name="Rectangle 4354"/>
            <p:cNvSpPr>
              <a:spLocks noChangeArrowheads="1"/>
            </p:cNvSpPr>
            <p:nvPr/>
          </p:nvSpPr>
          <p:spPr bwMode="auto">
            <a:xfrm>
              <a:off x="782" y="1285"/>
              <a:ext cx="243" cy="55"/>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0" name="Line 4355"/>
            <p:cNvSpPr>
              <a:spLocks noChangeShapeType="1"/>
            </p:cNvSpPr>
            <p:nvPr/>
          </p:nvSpPr>
          <p:spPr bwMode="auto">
            <a:xfrm>
              <a:off x="782" y="1217"/>
              <a:ext cx="243" cy="1"/>
            </a:xfrm>
            <a:prstGeom prst="line">
              <a:avLst/>
            </a:prstGeom>
            <a:noFill/>
            <a:ln w="6350">
              <a:solidFill>
                <a:srgbClr val="80807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1" name="Rectangle 4356"/>
            <p:cNvSpPr>
              <a:spLocks noChangeArrowheads="1"/>
            </p:cNvSpPr>
            <p:nvPr/>
          </p:nvSpPr>
          <p:spPr bwMode="auto">
            <a:xfrm>
              <a:off x="829"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2" name="Rectangle 4357"/>
            <p:cNvSpPr>
              <a:spLocks noChangeArrowheads="1"/>
            </p:cNvSpPr>
            <p:nvPr/>
          </p:nvSpPr>
          <p:spPr bwMode="auto">
            <a:xfrm>
              <a:off x="890"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3" name="Rectangle 4358"/>
            <p:cNvSpPr>
              <a:spLocks noChangeArrowheads="1"/>
            </p:cNvSpPr>
            <p:nvPr/>
          </p:nvSpPr>
          <p:spPr bwMode="auto">
            <a:xfrm>
              <a:off x="950"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4" name="Freeform 4359"/>
            <p:cNvSpPr>
              <a:spLocks/>
            </p:cNvSpPr>
            <p:nvPr/>
          </p:nvSpPr>
          <p:spPr bwMode="auto">
            <a:xfrm>
              <a:off x="836" y="1156"/>
              <a:ext cx="40" cy="41"/>
            </a:xfrm>
            <a:custGeom>
              <a:avLst/>
              <a:gdLst>
                <a:gd name="T0" fmla="*/ 22 w 970"/>
                <a:gd name="T1" fmla="*/ 41 h 978"/>
                <a:gd name="T2" fmla="*/ 26 w 970"/>
                <a:gd name="T3" fmla="*/ 40 h 978"/>
                <a:gd name="T4" fmla="*/ 30 w 970"/>
                <a:gd name="T5" fmla="*/ 38 h 978"/>
                <a:gd name="T6" fmla="*/ 33 w 970"/>
                <a:gd name="T7" fmla="*/ 36 h 978"/>
                <a:gd name="T8" fmla="*/ 35 w 970"/>
                <a:gd name="T9" fmla="*/ 33 h 978"/>
                <a:gd name="T10" fmla="*/ 38 w 970"/>
                <a:gd name="T11" fmla="*/ 30 h 978"/>
                <a:gd name="T12" fmla="*/ 39 w 970"/>
                <a:gd name="T13" fmla="*/ 27 h 978"/>
                <a:gd name="T14" fmla="*/ 40 w 970"/>
                <a:gd name="T15" fmla="*/ 23 h 978"/>
                <a:gd name="T16" fmla="*/ 40 w 970"/>
                <a:gd name="T17" fmla="*/ 18 h 978"/>
                <a:gd name="T18" fmla="*/ 39 w 970"/>
                <a:gd name="T19" fmla="*/ 14 h 978"/>
                <a:gd name="T20" fmla="*/ 38 w 970"/>
                <a:gd name="T21" fmla="*/ 11 h 978"/>
                <a:gd name="T22" fmla="*/ 35 w 970"/>
                <a:gd name="T23" fmla="*/ 7 h 978"/>
                <a:gd name="T24" fmla="*/ 33 w 970"/>
                <a:gd name="T25" fmla="*/ 5 h 978"/>
                <a:gd name="T26" fmla="*/ 30 w 970"/>
                <a:gd name="T27" fmla="*/ 2 h 978"/>
                <a:gd name="T28" fmla="*/ 26 w 970"/>
                <a:gd name="T29" fmla="*/ 1 h 978"/>
                <a:gd name="T30" fmla="*/ 22 w 970"/>
                <a:gd name="T31" fmla="*/ 0 h 978"/>
                <a:gd name="T32" fmla="*/ 18 w 970"/>
                <a:gd name="T33" fmla="*/ 0 h 978"/>
                <a:gd name="T34" fmla="*/ 14 w 970"/>
                <a:gd name="T35" fmla="*/ 1 h 978"/>
                <a:gd name="T36" fmla="*/ 10 w 970"/>
                <a:gd name="T37" fmla="*/ 2 h 978"/>
                <a:gd name="T38" fmla="*/ 7 w 970"/>
                <a:gd name="T39" fmla="*/ 5 h 978"/>
                <a:gd name="T40" fmla="*/ 5 w 970"/>
                <a:gd name="T41" fmla="*/ 7 h 978"/>
                <a:gd name="T42" fmla="*/ 2 w 970"/>
                <a:gd name="T43" fmla="*/ 11 h 978"/>
                <a:gd name="T44" fmla="*/ 1 w 970"/>
                <a:gd name="T45" fmla="*/ 14 h 978"/>
                <a:gd name="T46" fmla="*/ 0 w 970"/>
                <a:gd name="T47" fmla="*/ 18 h 978"/>
                <a:gd name="T48" fmla="*/ 0 w 970"/>
                <a:gd name="T49" fmla="*/ 23 h 978"/>
                <a:gd name="T50" fmla="*/ 1 w 970"/>
                <a:gd name="T51" fmla="*/ 27 h 978"/>
                <a:gd name="T52" fmla="*/ 2 w 970"/>
                <a:gd name="T53" fmla="*/ 30 h 978"/>
                <a:gd name="T54" fmla="*/ 5 w 970"/>
                <a:gd name="T55" fmla="*/ 33 h 978"/>
                <a:gd name="T56" fmla="*/ 7 w 970"/>
                <a:gd name="T57" fmla="*/ 36 h 978"/>
                <a:gd name="T58" fmla="*/ 10 w 970"/>
                <a:gd name="T59" fmla="*/ 38 h 978"/>
                <a:gd name="T60" fmla="*/ 14 w 970"/>
                <a:gd name="T61" fmla="*/ 40 h 978"/>
                <a:gd name="T62" fmla="*/ 18 w 970"/>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0" h="978">
                  <a:moveTo>
                    <a:pt x="484" y="978"/>
                  </a:moveTo>
                  <a:lnTo>
                    <a:pt x="533" y="975"/>
                  </a:lnTo>
                  <a:lnTo>
                    <a:pt x="582" y="967"/>
                  </a:lnTo>
                  <a:lnTo>
                    <a:pt x="629" y="955"/>
                  </a:lnTo>
                  <a:lnTo>
                    <a:pt x="673" y="939"/>
                  </a:lnTo>
                  <a:lnTo>
                    <a:pt x="716" y="918"/>
                  </a:lnTo>
                  <a:lnTo>
                    <a:pt x="756" y="894"/>
                  </a:lnTo>
                  <a:lnTo>
                    <a:pt x="793" y="866"/>
                  </a:lnTo>
                  <a:lnTo>
                    <a:pt x="828" y="834"/>
                  </a:lnTo>
                  <a:lnTo>
                    <a:pt x="859" y="799"/>
                  </a:lnTo>
                  <a:lnTo>
                    <a:pt x="887" y="762"/>
                  </a:lnTo>
                  <a:lnTo>
                    <a:pt x="911" y="721"/>
                  </a:lnTo>
                  <a:lnTo>
                    <a:pt x="931" y="679"/>
                  </a:lnTo>
                  <a:lnTo>
                    <a:pt x="948" y="634"/>
                  </a:lnTo>
                  <a:lnTo>
                    <a:pt x="960" y="587"/>
                  </a:lnTo>
                  <a:lnTo>
                    <a:pt x="967" y="538"/>
                  </a:lnTo>
                  <a:lnTo>
                    <a:pt x="970" y="488"/>
                  </a:lnTo>
                  <a:lnTo>
                    <a:pt x="967" y="438"/>
                  </a:lnTo>
                  <a:lnTo>
                    <a:pt x="960" y="390"/>
                  </a:lnTo>
                  <a:lnTo>
                    <a:pt x="948" y="343"/>
                  </a:lnTo>
                  <a:lnTo>
                    <a:pt x="931" y="298"/>
                  </a:lnTo>
                  <a:lnTo>
                    <a:pt x="911" y="256"/>
                  </a:lnTo>
                  <a:lnTo>
                    <a:pt x="887" y="215"/>
                  </a:lnTo>
                  <a:lnTo>
                    <a:pt x="859" y="178"/>
                  </a:lnTo>
                  <a:lnTo>
                    <a:pt x="828" y="143"/>
                  </a:lnTo>
                  <a:lnTo>
                    <a:pt x="793" y="111"/>
                  </a:lnTo>
                  <a:lnTo>
                    <a:pt x="756" y="83"/>
                  </a:lnTo>
                  <a:lnTo>
                    <a:pt x="716" y="59"/>
                  </a:lnTo>
                  <a:lnTo>
                    <a:pt x="673" y="39"/>
                  </a:lnTo>
                  <a:lnTo>
                    <a:pt x="629" y="22"/>
                  </a:lnTo>
                  <a:lnTo>
                    <a:pt x="582" y="9"/>
                  </a:lnTo>
                  <a:lnTo>
                    <a:pt x="533" y="2"/>
                  </a:lnTo>
                  <a:lnTo>
                    <a:pt x="484" y="0"/>
                  </a:lnTo>
                  <a:lnTo>
                    <a:pt x="434" y="2"/>
                  </a:lnTo>
                  <a:lnTo>
                    <a:pt x="386" y="9"/>
                  </a:lnTo>
                  <a:lnTo>
                    <a:pt x="339" y="22"/>
                  </a:lnTo>
                  <a:lnTo>
                    <a:pt x="295" y="39"/>
                  </a:lnTo>
                  <a:lnTo>
                    <a:pt x="252" y="59"/>
                  </a:lnTo>
                  <a:lnTo>
                    <a:pt x="213" y="83"/>
                  </a:lnTo>
                  <a:lnTo>
                    <a:pt x="175" y="111"/>
                  </a:lnTo>
                  <a:lnTo>
                    <a:pt x="141" y="143"/>
                  </a:lnTo>
                  <a:lnTo>
                    <a:pt x="110" y="178"/>
                  </a:lnTo>
                  <a:lnTo>
                    <a:pt x="82" y="215"/>
                  </a:lnTo>
                  <a:lnTo>
                    <a:pt x="58" y="256"/>
                  </a:lnTo>
                  <a:lnTo>
                    <a:pt x="37" y="298"/>
                  </a:lnTo>
                  <a:lnTo>
                    <a:pt x="21" y="343"/>
                  </a:lnTo>
                  <a:lnTo>
                    <a:pt x="9" y="390"/>
                  </a:lnTo>
                  <a:lnTo>
                    <a:pt x="2" y="438"/>
                  </a:lnTo>
                  <a:lnTo>
                    <a:pt x="0" y="488"/>
                  </a:lnTo>
                  <a:lnTo>
                    <a:pt x="2" y="538"/>
                  </a:lnTo>
                  <a:lnTo>
                    <a:pt x="9" y="587"/>
                  </a:lnTo>
                  <a:lnTo>
                    <a:pt x="21" y="634"/>
                  </a:lnTo>
                  <a:lnTo>
                    <a:pt x="37" y="679"/>
                  </a:lnTo>
                  <a:lnTo>
                    <a:pt x="58" y="721"/>
                  </a:lnTo>
                  <a:lnTo>
                    <a:pt x="82" y="762"/>
                  </a:lnTo>
                  <a:lnTo>
                    <a:pt x="110" y="799"/>
                  </a:lnTo>
                  <a:lnTo>
                    <a:pt x="141" y="834"/>
                  </a:lnTo>
                  <a:lnTo>
                    <a:pt x="175" y="866"/>
                  </a:lnTo>
                  <a:lnTo>
                    <a:pt x="213" y="894"/>
                  </a:lnTo>
                  <a:lnTo>
                    <a:pt x="252" y="918"/>
                  </a:lnTo>
                  <a:lnTo>
                    <a:pt x="295" y="939"/>
                  </a:lnTo>
                  <a:lnTo>
                    <a:pt x="339" y="955"/>
                  </a:lnTo>
                  <a:lnTo>
                    <a:pt x="386" y="967"/>
                  </a:lnTo>
                  <a:lnTo>
                    <a:pt x="434" y="975"/>
                  </a:lnTo>
                  <a:lnTo>
                    <a:pt x="484"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5" name="Freeform 4360"/>
            <p:cNvSpPr>
              <a:spLocks/>
            </p:cNvSpPr>
            <p:nvPr/>
          </p:nvSpPr>
          <p:spPr bwMode="auto">
            <a:xfrm>
              <a:off x="930" y="1156"/>
              <a:ext cx="41" cy="41"/>
            </a:xfrm>
            <a:custGeom>
              <a:avLst/>
              <a:gdLst>
                <a:gd name="T0" fmla="*/ 23 w 971"/>
                <a:gd name="T1" fmla="*/ 41 h 978"/>
                <a:gd name="T2" fmla="*/ 27 w 971"/>
                <a:gd name="T3" fmla="*/ 40 h 978"/>
                <a:gd name="T4" fmla="*/ 30 w 971"/>
                <a:gd name="T5" fmla="*/ 38 h 978"/>
                <a:gd name="T6" fmla="*/ 34 w 971"/>
                <a:gd name="T7" fmla="*/ 36 h 978"/>
                <a:gd name="T8" fmla="*/ 36 w 971"/>
                <a:gd name="T9" fmla="*/ 33 h 978"/>
                <a:gd name="T10" fmla="*/ 39 w 971"/>
                <a:gd name="T11" fmla="*/ 30 h 978"/>
                <a:gd name="T12" fmla="*/ 40 w 971"/>
                <a:gd name="T13" fmla="*/ 27 h 978"/>
                <a:gd name="T14" fmla="*/ 41 w 971"/>
                <a:gd name="T15" fmla="*/ 23 h 978"/>
                <a:gd name="T16" fmla="*/ 41 w 971"/>
                <a:gd name="T17" fmla="*/ 18 h 978"/>
                <a:gd name="T18" fmla="*/ 40 w 971"/>
                <a:gd name="T19" fmla="*/ 14 h 978"/>
                <a:gd name="T20" fmla="*/ 39 w 971"/>
                <a:gd name="T21" fmla="*/ 11 h 978"/>
                <a:gd name="T22" fmla="*/ 36 w 971"/>
                <a:gd name="T23" fmla="*/ 7 h 978"/>
                <a:gd name="T24" fmla="*/ 34 w 971"/>
                <a:gd name="T25" fmla="*/ 5 h 978"/>
                <a:gd name="T26" fmla="*/ 30 w 971"/>
                <a:gd name="T27" fmla="*/ 2 h 978"/>
                <a:gd name="T28" fmla="*/ 27 w 971"/>
                <a:gd name="T29" fmla="*/ 1 h 978"/>
                <a:gd name="T30" fmla="*/ 23 w 971"/>
                <a:gd name="T31" fmla="*/ 0 h 978"/>
                <a:gd name="T32" fmla="*/ 18 w 971"/>
                <a:gd name="T33" fmla="*/ 0 h 978"/>
                <a:gd name="T34" fmla="*/ 14 w 971"/>
                <a:gd name="T35" fmla="*/ 1 h 978"/>
                <a:gd name="T36" fmla="*/ 11 w 971"/>
                <a:gd name="T37" fmla="*/ 2 h 978"/>
                <a:gd name="T38" fmla="*/ 7 w 971"/>
                <a:gd name="T39" fmla="*/ 5 h 978"/>
                <a:gd name="T40" fmla="*/ 5 w 971"/>
                <a:gd name="T41" fmla="*/ 7 h 978"/>
                <a:gd name="T42" fmla="*/ 2 w 971"/>
                <a:gd name="T43" fmla="*/ 11 h 978"/>
                <a:gd name="T44" fmla="*/ 1 w 971"/>
                <a:gd name="T45" fmla="*/ 14 h 978"/>
                <a:gd name="T46" fmla="*/ 0 w 971"/>
                <a:gd name="T47" fmla="*/ 18 h 978"/>
                <a:gd name="T48" fmla="*/ 0 w 971"/>
                <a:gd name="T49" fmla="*/ 23 h 978"/>
                <a:gd name="T50" fmla="*/ 1 w 971"/>
                <a:gd name="T51" fmla="*/ 27 h 978"/>
                <a:gd name="T52" fmla="*/ 2 w 971"/>
                <a:gd name="T53" fmla="*/ 30 h 978"/>
                <a:gd name="T54" fmla="*/ 5 w 971"/>
                <a:gd name="T55" fmla="*/ 33 h 978"/>
                <a:gd name="T56" fmla="*/ 7 w 971"/>
                <a:gd name="T57" fmla="*/ 36 h 978"/>
                <a:gd name="T58" fmla="*/ 11 w 971"/>
                <a:gd name="T59" fmla="*/ 38 h 978"/>
                <a:gd name="T60" fmla="*/ 14 w 971"/>
                <a:gd name="T61" fmla="*/ 40 h 978"/>
                <a:gd name="T62" fmla="*/ 18 w 971"/>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1" h="978">
                  <a:moveTo>
                    <a:pt x="485" y="978"/>
                  </a:moveTo>
                  <a:lnTo>
                    <a:pt x="534" y="975"/>
                  </a:lnTo>
                  <a:lnTo>
                    <a:pt x="582" y="967"/>
                  </a:lnTo>
                  <a:lnTo>
                    <a:pt x="629" y="955"/>
                  </a:lnTo>
                  <a:lnTo>
                    <a:pt x="673" y="939"/>
                  </a:lnTo>
                  <a:lnTo>
                    <a:pt x="716" y="918"/>
                  </a:lnTo>
                  <a:lnTo>
                    <a:pt x="757" y="894"/>
                  </a:lnTo>
                  <a:lnTo>
                    <a:pt x="794" y="866"/>
                  </a:lnTo>
                  <a:lnTo>
                    <a:pt x="829" y="834"/>
                  </a:lnTo>
                  <a:lnTo>
                    <a:pt x="860" y="799"/>
                  </a:lnTo>
                  <a:lnTo>
                    <a:pt x="888" y="762"/>
                  </a:lnTo>
                  <a:lnTo>
                    <a:pt x="912" y="721"/>
                  </a:lnTo>
                  <a:lnTo>
                    <a:pt x="932" y="679"/>
                  </a:lnTo>
                  <a:lnTo>
                    <a:pt x="949" y="634"/>
                  </a:lnTo>
                  <a:lnTo>
                    <a:pt x="961" y="587"/>
                  </a:lnTo>
                  <a:lnTo>
                    <a:pt x="968" y="538"/>
                  </a:lnTo>
                  <a:lnTo>
                    <a:pt x="971" y="488"/>
                  </a:lnTo>
                  <a:lnTo>
                    <a:pt x="968" y="438"/>
                  </a:lnTo>
                  <a:lnTo>
                    <a:pt x="961" y="390"/>
                  </a:lnTo>
                  <a:lnTo>
                    <a:pt x="949" y="343"/>
                  </a:lnTo>
                  <a:lnTo>
                    <a:pt x="932" y="298"/>
                  </a:lnTo>
                  <a:lnTo>
                    <a:pt x="912" y="256"/>
                  </a:lnTo>
                  <a:lnTo>
                    <a:pt x="888" y="215"/>
                  </a:lnTo>
                  <a:lnTo>
                    <a:pt x="860" y="178"/>
                  </a:lnTo>
                  <a:lnTo>
                    <a:pt x="829" y="143"/>
                  </a:lnTo>
                  <a:lnTo>
                    <a:pt x="794" y="111"/>
                  </a:lnTo>
                  <a:lnTo>
                    <a:pt x="757" y="83"/>
                  </a:lnTo>
                  <a:lnTo>
                    <a:pt x="716" y="59"/>
                  </a:lnTo>
                  <a:lnTo>
                    <a:pt x="673" y="39"/>
                  </a:lnTo>
                  <a:lnTo>
                    <a:pt x="629" y="22"/>
                  </a:lnTo>
                  <a:lnTo>
                    <a:pt x="582" y="9"/>
                  </a:lnTo>
                  <a:lnTo>
                    <a:pt x="534" y="2"/>
                  </a:lnTo>
                  <a:lnTo>
                    <a:pt x="485" y="0"/>
                  </a:lnTo>
                  <a:lnTo>
                    <a:pt x="435" y="2"/>
                  </a:lnTo>
                  <a:lnTo>
                    <a:pt x="387" y="9"/>
                  </a:lnTo>
                  <a:lnTo>
                    <a:pt x="341" y="22"/>
                  </a:lnTo>
                  <a:lnTo>
                    <a:pt x="296" y="39"/>
                  </a:lnTo>
                  <a:lnTo>
                    <a:pt x="254" y="59"/>
                  </a:lnTo>
                  <a:lnTo>
                    <a:pt x="214" y="83"/>
                  </a:lnTo>
                  <a:lnTo>
                    <a:pt x="176" y="111"/>
                  </a:lnTo>
                  <a:lnTo>
                    <a:pt x="142" y="143"/>
                  </a:lnTo>
                  <a:lnTo>
                    <a:pt x="111" y="178"/>
                  </a:lnTo>
                  <a:lnTo>
                    <a:pt x="83"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3" y="762"/>
                  </a:lnTo>
                  <a:lnTo>
                    <a:pt x="111" y="799"/>
                  </a:lnTo>
                  <a:lnTo>
                    <a:pt x="142" y="834"/>
                  </a:lnTo>
                  <a:lnTo>
                    <a:pt x="176" y="866"/>
                  </a:lnTo>
                  <a:lnTo>
                    <a:pt x="214" y="894"/>
                  </a:lnTo>
                  <a:lnTo>
                    <a:pt x="254" y="918"/>
                  </a:lnTo>
                  <a:lnTo>
                    <a:pt x="296" y="939"/>
                  </a:lnTo>
                  <a:lnTo>
                    <a:pt x="341" y="955"/>
                  </a:lnTo>
                  <a:lnTo>
                    <a:pt x="387" y="967"/>
                  </a:lnTo>
                  <a:lnTo>
                    <a:pt x="435" y="975"/>
                  </a:lnTo>
                  <a:lnTo>
                    <a:pt x="485"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6" name="Freeform 4361"/>
            <p:cNvSpPr>
              <a:spLocks/>
            </p:cNvSpPr>
            <p:nvPr/>
          </p:nvSpPr>
          <p:spPr bwMode="auto">
            <a:xfrm>
              <a:off x="782" y="1000"/>
              <a:ext cx="1" cy="679"/>
            </a:xfrm>
            <a:custGeom>
              <a:avLst/>
              <a:gdLst>
                <a:gd name="T0" fmla="*/ 0 w 1"/>
                <a:gd name="T1" fmla="*/ 0 h 16290"/>
                <a:gd name="T2" fmla="*/ 0 w 1"/>
                <a:gd name="T3" fmla="*/ 679 h 16290"/>
                <a:gd name="T4" fmla="*/ 0 w 1"/>
                <a:gd name="T5" fmla="*/ 0 h 16290"/>
                <a:gd name="T6" fmla="*/ 0 60000 65536"/>
                <a:gd name="T7" fmla="*/ 0 60000 65536"/>
                <a:gd name="T8" fmla="*/ 0 60000 65536"/>
              </a:gdLst>
              <a:ahLst/>
              <a:cxnLst>
                <a:cxn ang="T6">
                  <a:pos x="T0" y="T1"/>
                </a:cxn>
                <a:cxn ang="T7">
                  <a:pos x="T2" y="T3"/>
                </a:cxn>
                <a:cxn ang="T8">
                  <a:pos x="T4" y="T5"/>
                </a:cxn>
              </a:cxnLst>
              <a:rect l="0" t="0" r="r" b="b"/>
              <a:pathLst>
                <a:path w="1" h="16290">
                  <a:moveTo>
                    <a:pt x="0" y="0"/>
                  </a:moveTo>
                  <a:lnTo>
                    <a:pt x="0" y="16290"/>
                  </a:lnTo>
                  <a:lnTo>
                    <a:pt x="0" y="0"/>
                  </a:lnTo>
                  <a:close/>
                </a:path>
              </a:pathLst>
            </a:custGeom>
            <a:solidFill>
              <a:srgbClr val="E6E6DF"/>
            </a:solidFill>
            <a:ln w="6350">
              <a:solidFill>
                <a:srgbClr val="80807C"/>
              </a:solidFill>
              <a:prstDash val="solid"/>
              <a:round/>
              <a:headEnd/>
              <a:tailEnd/>
            </a:ln>
          </p:spPr>
          <p:txBody>
            <a:bodyPr/>
            <a:lstStyle/>
            <a:p>
              <a:endParaRPr lang="ja-JP" altLang="en-US"/>
            </a:p>
          </p:txBody>
        </p:sp>
        <p:sp>
          <p:nvSpPr>
            <p:cNvPr id="227" name="Freeform 4362"/>
            <p:cNvSpPr>
              <a:spLocks noEditPoints="1"/>
            </p:cNvSpPr>
            <p:nvPr/>
          </p:nvSpPr>
          <p:spPr bwMode="auto">
            <a:xfrm>
              <a:off x="536" y="997"/>
              <a:ext cx="492" cy="685"/>
            </a:xfrm>
            <a:custGeom>
              <a:avLst/>
              <a:gdLst>
                <a:gd name="T0" fmla="*/ 4 w 11815"/>
                <a:gd name="T1" fmla="*/ 0 h 16460"/>
                <a:gd name="T2" fmla="*/ 3 w 11815"/>
                <a:gd name="T3" fmla="*/ 0 h 16460"/>
                <a:gd name="T4" fmla="*/ 2 w 11815"/>
                <a:gd name="T5" fmla="*/ 0 h 16460"/>
                <a:gd name="T6" fmla="*/ 2 w 11815"/>
                <a:gd name="T7" fmla="*/ 1 h 16460"/>
                <a:gd name="T8" fmla="*/ 1 w 11815"/>
                <a:gd name="T9" fmla="*/ 1 h 16460"/>
                <a:gd name="T10" fmla="*/ 1 w 11815"/>
                <a:gd name="T11" fmla="*/ 2 h 16460"/>
                <a:gd name="T12" fmla="*/ 0 w 11815"/>
                <a:gd name="T13" fmla="*/ 2 h 16460"/>
                <a:gd name="T14" fmla="*/ 0 w 11815"/>
                <a:gd name="T15" fmla="*/ 3 h 16460"/>
                <a:gd name="T16" fmla="*/ 0 w 11815"/>
                <a:gd name="T17" fmla="*/ 4 h 16460"/>
                <a:gd name="T18" fmla="*/ 0 w 11815"/>
                <a:gd name="T19" fmla="*/ 682 h 16460"/>
                <a:gd name="T20" fmla="*/ 0 w 11815"/>
                <a:gd name="T21" fmla="*/ 683 h 16460"/>
                <a:gd name="T22" fmla="*/ 0 w 11815"/>
                <a:gd name="T23" fmla="*/ 683 h 16460"/>
                <a:gd name="T24" fmla="*/ 1 w 11815"/>
                <a:gd name="T25" fmla="*/ 684 h 16460"/>
                <a:gd name="T26" fmla="*/ 1 w 11815"/>
                <a:gd name="T27" fmla="*/ 684 h 16460"/>
                <a:gd name="T28" fmla="*/ 2 w 11815"/>
                <a:gd name="T29" fmla="*/ 685 h 16460"/>
                <a:gd name="T30" fmla="*/ 3 w 11815"/>
                <a:gd name="T31" fmla="*/ 685 h 16460"/>
                <a:gd name="T32" fmla="*/ 3 w 11815"/>
                <a:gd name="T33" fmla="*/ 685 h 16460"/>
                <a:gd name="T34" fmla="*/ 488 w 11815"/>
                <a:gd name="T35" fmla="*/ 685 h 16460"/>
                <a:gd name="T36" fmla="*/ 489 w 11815"/>
                <a:gd name="T37" fmla="*/ 685 h 16460"/>
                <a:gd name="T38" fmla="*/ 490 w 11815"/>
                <a:gd name="T39" fmla="*/ 685 h 16460"/>
                <a:gd name="T40" fmla="*/ 490 w 11815"/>
                <a:gd name="T41" fmla="*/ 684 h 16460"/>
                <a:gd name="T42" fmla="*/ 491 w 11815"/>
                <a:gd name="T43" fmla="*/ 684 h 16460"/>
                <a:gd name="T44" fmla="*/ 491 w 11815"/>
                <a:gd name="T45" fmla="*/ 683 h 16460"/>
                <a:gd name="T46" fmla="*/ 492 w 11815"/>
                <a:gd name="T47" fmla="*/ 683 h 16460"/>
                <a:gd name="T48" fmla="*/ 492 w 11815"/>
                <a:gd name="T49" fmla="*/ 682 h 16460"/>
                <a:gd name="T50" fmla="*/ 492 w 11815"/>
                <a:gd name="T51" fmla="*/ 681 h 16460"/>
                <a:gd name="T52" fmla="*/ 492 w 11815"/>
                <a:gd name="T53" fmla="*/ 3 h 16460"/>
                <a:gd name="T54" fmla="*/ 492 w 11815"/>
                <a:gd name="T55" fmla="*/ 2 h 16460"/>
                <a:gd name="T56" fmla="*/ 492 w 11815"/>
                <a:gd name="T57" fmla="*/ 2 h 16460"/>
                <a:gd name="T58" fmla="*/ 491 w 11815"/>
                <a:gd name="T59" fmla="*/ 1 h 16460"/>
                <a:gd name="T60" fmla="*/ 491 w 11815"/>
                <a:gd name="T61" fmla="*/ 1 h 16460"/>
                <a:gd name="T62" fmla="*/ 490 w 11815"/>
                <a:gd name="T63" fmla="*/ 0 h 16460"/>
                <a:gd name="T64" fmla="*/ 490 w 11815"/>
                <a:gd name="T65" fmla="*/ 0 h 16460"/>
                <a:gd name="T66" fmla="*/ 489 w 11815"/>
                <a:gd name="T67" fmla="*/ 0 h 16460"/>
                <a:gd name="T68" fmla="*/ 485 w 11815"/>
                <a:gd name="T69" fmla="*/ 7 h 16460"/>
                <a:gd name="T70" fmla="*/ 7 w 11815"/>
                <a:gd name="T71" fmla="*/ 678 h 16460"/>
                <a:gd name="T72" fmla="*/ 485 w 11815"/>
                <a:gd name="T73" fmla="*/ 7 h 164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815" h="16460">
                  <a:moveTo>
                    <a:pt x="11730" y="0"/>
                  </a:moveTo>
                  <a:lnTo>
                    <a:pt x="87" y="0"/>
                  </a:lnTo>
                  <a:lnTo>
                    <a:pt x="78" y="0"/>
                  </a:lnTo>
                  <a:lnTo>
                    <a:pt x="69" y="1"/>
                  </a:lnTo>
                  <a:lnTo>
                    <a:pt x="61" y="3"/>
                  </a:lnTo>
                  <a:lnTo>
                    <a:pt x="53" y="6"/>
                  </a:lnTo>
                  <a:lnTo>
                    <a:pt x="45" y="10"/>
                  </a:lnTo>
                  <a:lnTo>
                    <a:pt x="38" y="14"/>
                  </a:lnTo>
                  <a:lnTo>
                    <a:pt x="31" y="19"/>
                  </a:lnTo>
                  <a:lnTo>
                    <a:pt x="25" y="24"/>
                  </a:lnTo>
                  <a:lnTo>
                    <a:pt x="19" y="30"/>
                  </a:lnTo>
                  <a:lnTo>
                    <a:pt x="14" y="37"/>
                  </a:lnTo>
                  <a:lnTo>
                    <a:pt x="10" y="44"/>
                  </a:lnTo>
                  <a:lnTo>
                    <a:pt x="6" y="51"/>
                  </a:lnTo>
                  <a:lnTo>
                    <a:pt x="3" y="59"/>
                  </a:lnTo>
                  <a:lnTo>
                    <a:pt x="1" y="67"/>
                  </a:lnTo>
                  <a:lnTo>
                    <a:pt x="0" y="76"/>
                  </a:lnTo>
                  <a:lnTo>
                    <a:pt x="0" y="85"/>
                  </a:lnTo>
                  <a:lnTo>
                    <a:pt x="0" y="16375"/>
                  </a:lnTo>
                  <a:lnTo>
                    <a:pt x="0" y="16383"/>
                  </a:lnTo>
                  <a:lnTo>
                    <a:pt x="1" y="16392"/>
                  </a:lnTo>
                  <a:lnTo>
                    <a:pt x="3" y="16400"/>
                  </a:lnTo>
                  <a:lnTo>
                    <a:pt x="6" y="16408"/>
                  </a:lnTo>
                  <a:lnTo>
                    <a:pt x="10" y="16415"/>
                  </a:lnTo>
                  <a:lnTo>
                    <a:pt x="14" y="16422"/>
                  </a:lnTo>
                  <a:lnTo>
                    <a:pt x="19" y="16429"/>
                  </a:lnTo>
                  <a:lnTo>
                    <a:pt x="25" y="16435"/>
                  </a:lnTo>
                  <a:lnTo>
                    <a:pt x="31" y="16440"/>
                  </a:lnTo>
                  <a:lnTo>
                    <a:pt x="38" y="16445"/>
                  </a:lnTo>
                  <a:lnTo>
                    <a:pt x="45" y="16449"/>
                  </a:lnTo>
                  <a:lnTo>
                    <a:pt x="53" y="16453"/>
                  </a:lnTo>
                  <a:lnTo>
                    <a:pt x="61" y="16456"/>
                  </a:lnTo>
                  <a:lnTo>
                    <a:pt x="69" y="16458"/>
                  </a:lnTo>
                  <a:lnTo>
                    <a:pt x="78" y="16459"/>
                  </a:lnTo>
                  <a:lnTo>
                    <a:pt x="87" y="16460"/>
                  </a:lnTo>
                  <a:lnTo>
                    <a:pt x="11730" y="16460"/>
                  </a:lnTo>
                  <a:lnTo>
                    <a:pt x="11738" y="16459"/>
                  </a:lnTo>
                  <a:lnTo>
                    <a:pt x="11747" y="16458"/>
                  </a:lnTo>
                  <a:lnTo>
                    <a:pt x="11755" y="16456"/>
                  </a:lnTo>
                  <a:lnTo>
                    <a:pt x="11763" y="16453"/>
                  </a:lnTo>
                  <a:lnTo>
                    <a:pt x="11770" y="16449"/>
                  </a:lnTo>
                  <a:lnTo>
                    <a:pt x="11777" y="16445"/>
                  </a:lnTo>
                  <a:lnTo>
                    <a:pt x="11784" y="16440"/>
                  </a:lnTo>
                  <a:lnTo>
                    <a:pt x="11790" y="16435"/>
                  </a:lnTo>
                  <a:lnTo>
                    <a:pt x="11795" y="16429"/>
                  </a:lnTo>
                  <a:lnTo>
                    <a:pt x="11800" y="16422"/>
                  </a:lnTo>
                  <a:lnTo>
                    <a:pt x="11804" y="16415"/>
                  </a:lnTo>
                  <a:lnTo>
                    <a:pt x="11808" y="16408"/>
                  </a:lnTo>
                  <a:lnTo>
                    <a:pt x="11811" y="16400"/>
                  </a:lnTo>
                  <a:lnTo>
                    <a:pt x="11813" y="16392"/>
                  </a:lnTo>
                  <a:lnTo>
                    <a:pt x="11814" y="16383"/>
                  </a:lnTo>
                  <a:lnTo>
                    <a:pt x="11815" y="16375"/>
                  </a:lnTo>
                  <a:lnTo>
                    <a:pt x="11815" y="85"/>
                  </a:lnTo>
                  <a:lnTo>
                    <a:pt x="11814" y="76"/>
                  </a:lnTo>
                  <a:lnTo>
                    <a:pt x="11813" y="67"/>
                  </a:lnTo>
                  <a:lnTo>
                    <a:pt x="11811" y="59"/>
                  </a:lnTo>
                  <a:lnTo>
                    <a:pt x="11808" y="51"/>
                  </a:lnTo>
                  <a:lnTo>
                    <a:pt x="11804" y="44"/>
                  </a:lnTo>
                  <a:lnTo>
                    <a:pt x="11800" y="37"/>
                  </a:lnTo>
                  <a:lnTo>
                    <a:pt x="11795" y="30"/>
                  </a:lnTo>
                  <a:lnTo>
                    <a:pt x="11790" y="24"/>
                  </a:lnTo>
                  <a:lnTo>
                    <a:pt x="11784" y="19"/>
                  </a:lnTo>
                  <a:lnTo>
                    <a:pt x="11777" y="14"/>
                  </a:lnTo>
                  <a:lnTo>
                    <a:pt x="11770" y="10"/>
                  </a:lnTo>
                  <a:lnTo>
                    <a:pt x="11763" y="6"/>
                  </a:lnTo>
                  <a:lnTo>
                    <a:pt x="11755" y="3"/>
                  </a:lnTo>
                  <a:lnTo>
                    <a:pt x="11747" y="1"/>
                  </a:lnTo>
                  <a:lnTo>
                    <a:pt x="11738" y="0"/>
                  </a:lnTo>
                  <a:lnTo>
                    <a:pt x="11730" y="0"/>
                  </a:lnTo>
                  <a:close/>
                  <a:moveTo>
                    <a:pt x="11644" y="171"/>
                  </a:moveTo>
                  <a:lnTo>
                    <a:pt x="11644" y="16289"/>
                  </a:lnTo>
                  <a:lnTo>
                    <a:pt x="172" y="16289"/>
                  </a:lnTo>
                  <a:lnTo>
                    <a:pt x="172" y="171"/>
                  </a:lnTo>
                  <a:lnTo>
                    <a:pt x="11644"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cxnSp>
        <p:nvCxnSpPr>
          <p:cNvPr id="228" name="直線コネクタ 227"/>
          <p:cNvCxnSpPr/>
          <p:nvPr/>
        </p:nvCxnSpPr>
        <p:spPr>
          <a:xfrm>
            <a:off x="4009706" y="5129932"/>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a:off x="3985432" y="4635034"/>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230" name="Group 3337"/>
          <p:cNvGrpSpPr>
            <a:grpSpLocks/>
          </p:cNvGrpSpPr>
          <p:nvPr/>
        </p:nvGrpSpPr>
        <p:grpSpPr bwMode="auto">
          <a:xfrm>
            <a:off x="6325149" y="4776080"/>
            <a:ext cx="794015" cy="562049"/>
            <a:chOff x="258" y="972"/>
            <a:chExt cx="780" cy="685"/>
          </a:xfrm>
        </p:grpSpPr>
        <p:sp>
          <p:nvSpPr>
            <p:cNvPr id="23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3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3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4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6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270" name="Group 3337"/>
          <p:cNvGrpSpPr>
            <a:grpSpLocks/>
          </p:cNvGrpSpPr>
          <p:nvPr/>
        </p:nvGrpSpPr>
        <p:grpSpPr bwMode="auto">
          <a:xfrm>
            <a:off x="6304281" y="4066233"/>
            <a:ext cx="794015" cy="562049"/>
            <a:chOff x="258" y="972"/>
            <a:chExt cx="780" cy="685"/>
          </a:xfrm>
        </p:grpSpPr>
        <p:sp>
          <p:nvSpPr>
            <p:cNvPr id="27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7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8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0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310" name="直線コネクタ 309"/>
          <p:cNvCxnSpPr/>
          <p:nvPr/>
        </p:nvCxnSpPr>
        <p:spPr>
          <a:xfrm flipV="1">
            <a:off x="5452886" y="5223145"/>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p:cNvCxnSpPr>
            <a:endCxn id="279" idx="1"/>
          </p:cNvCxnSpPr>
          <p:nvPr/>
        </p:nvCxnSpPr>
        <p:spPr>
          <a:xfrm flipV="1">
            <a:off x="5468798" y="4497822"/>
            <a:ext cx="908777" cy="43534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13" name="テキスト ボックス 312"/>
          <p:cNvSpPr txBox="1"/>
          <p:nvPr/>
        </p:nvSpPr>
        <p:spPr>
          <a:xfrm>
            <a:off x="5287814" y="3478318"/>
            <a:ext cx="3013237" cy="646331"/>
          </a:xfrm>
          <a:prstGeom prst="rect">
            <a:avLst/>
          </a:prstGeom>
          <a:noFill/>
        </p:spPr>
        <p:txBody>
          <a:bodyPr wrap="square" rtlCol="0">
            <a:spAutoFit/>
          </a:bodyPr>
          <a:lstStyle/>
          <a:p>
            <a:r>
              <a:rPr lang="ja-JP" altLang="en-US" dirty="0"/>
              <a:t>数台～</a:t>
            </a:r>
            <a:r>
              <a:rPr lang="ja-JP" altLang="en-US" dirty="0" smtClean="0"/>
              <a:t>数百台規模の </a:t>
            </a:r>
            <a:r>
              <a:rPr lang="en-US" altLang="ja-JP" dirty="0"/>
              <a:t>GW </a:t>
            </a:r>
            <a:r>
              <a:rPr lang="ja-JP" altLang="en-US" dirty="0"/>
              <a:t>クラスタを構築できる。</a:t>
            </a:r>
          </a:p>
        </p:txBody>
      </p:sp>
      <p:sp>
        <p:nvSpPr>
          <p:cNvPr id="314" name="テキスト ボックス 313"/>
          <p:cNvSpPr txBox="1"/>
          <p:nvPr/>
        </p:nvSpPr>
        <p:spPr>
          <a:xfrm>
            <a:off x="621990" y="1866680"/>
            <a:ext cx="2323602"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中小企業で構築</a:t>
            </a:r>
          </a:p>
          <a:p>
            <a:pPr marL="285750" indent="-285750">
              <a:buFont typeface="Arial" panose="020B0604020202020204" pitchFamily="34" charset="0"/>
              <a:buChar char="•"/>
            </a:pPr>
            <a:r>
              <a:rPr kumimoji="1" lang="ja-JP" altLang="en-US" dirty="0" smtClean="0"/>
              <a:t>大企業の部署単位で構築</a:t>
            </a:r>
            <a:endParaRPr kumimoji="1" lang="ja-JP" altLang="en-US" dirty="0"/>
          </a:p>
        </p:txBody>
      </p:sp>
      <p:sp>
        <p:nvSpPr>
          <p:cNvPr id="317" name="左中かっこ 316"/>
          <p:cNvSpPr/>
          <p:nvPr/>
        </p:nvSpPr>
        <p:spPr>
          <a:xfrm rot="10800000">
            <a:off x="8576108" y="3648253"/>
            <a:ext cx="504497" cy="285554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8" name="テキスト ボックス 317"/>
          <p:cNvSpPr txBox="1"/>
          <p:nvPr/>
        </p:nvSpPr>
        <p:spPr>
          <a:xfrm>
            <a:off x="9332043" y="4366133"/>
            <a:ext cx="2238704" cy="1200329"/>
          </a:xfrm>
          <a:prstGeom prst="rect">
            <a:avLst/>
          </a:prstGeom>
          <a:noFill/>
        </p:spPr>
        <p:txBody>
          <a:bodyPr wrap="square" rtlCol="0">
            <a:spAutoFit/>
          </a:bodyPr>
          <a:lstStyle/>
          <a:p>
            <a:r>
              <a:rPr kumimoji="1" lang="ja-JP" altLang="en-US" dirty="0" smtClean="0"/>
              <a:t>サーバー数が事実上無制限。</a:t>
            </a:r>
          </a:p>
          <a:p>
            <a:r>
              <a:rPr lang="en-US" altLang="ja-JP" dirty="0" smtClean="0"/>
              <a:t>(1 </a:t>
            </a:r>
            <a:r>
              <a:rPr lang="ja-JP" altLang="en-US" dirty="0" smtClean="0"/>
              <a:t>システムあたり最大 </a:t>
            </a:r>
            <a:r>
              <a:rPr lang="en-US" altLang="ja-JP" dirty="0" smtClean="0"/>
              <a:t>30 </a:t>
            </a:r>
            <a:r>
              <a:rPr lang="ja-JP" altLang="en-US" dirty="0" smtClean="0"/>
              <a:t>万台程度を想定</a:t>
            </a:r>
            <a:r>
              <a:rPr lang="en-US" altLang="ja-JP" dirty="0" smtClean="0"/>
              <a:t>)</a:t>
            </a:r>
            <a:endParaRPr kumimoji="1" lang="ja-JP" altLang="en-US" dirty="0"/>
          </a:p>
        </p:txBody>
      </p:sp>
      <p:sp>
        <p:nvSpPr>
          <p:cNvPr id="319" name="テキスト ボックス 318"/>
          <p:cNvSpPr txBox="1"/>
          <p:nvPr/>
        </p:nvSpPr>
        <p:spPr>
          <a:xfrm>
            <a:off x="8957471" y="5672443"/>
            <a:ext cx="3009940" cy="1200329"/>
          </a:xfrm>
          <a:prstGeom prst="rect">
            <a:avLst/>
          </a:prstGeom>
          <a:noFill/>
        </p:spPr>
        <p:txBody>
          <a:bodyPr wrap="square" rtlCol="0">
            <a:spAutoFit/>
          </a:bodyPr>
          <a:lstStyle/>
          <a:p>
            <a:r>
              <a:rPr lang="en-US" altLang="ja-JP" dirty="0" smtClean="0"/>
              <a:t>500 </a:t>
            </a:r>
            <a:r>
              <a:rPr lang="ja-JP" altLang="en-US" dirty="0" smtClean="0"/>
              <a:t>～ </a:t>
            </a:r>
            <a:r>
              <a:rPr lang="en-US" altLang="ja-JP" dirty="0" smtClean="0"/>
              <a:t>1000 </a:t>
            </a:r>
            <a:r>
              <a:rPr lang="ja-JP" altLang="en-US" dirty="0" smtClean="0"/>
              <a:t>ホスト </a:t>
            </a:r>
            <a:r>
              <a:rPr lang="en-US" altLang="ja-JP" dirty="0" smtClean="0"/>
              <a:t>/ 1GW</a:t>
            </a:r>
          </a:p>
          <a:p>
            <a:r>
              <a:rPr kumimoji="1" lang="ja-JP" altLang="en-US" dirty="0" smtClean="0"/>
              <a:t>で構成。</a:t>
            </a:r>
            <a:endParaRPr kumimoji="1" lang="en-US" altLang="ja-JP" dirty="0" smtClean="0"/>
          </a:p>
          <a:p>
            <a:r>
              <a:rPr kumimoji="1" lang="ja-JP" altLang="en-US" dirty="0" smtClean="0"/>
              <a:t>例えば </a:t>
            </a:r>
            <a:r>
              <a:rPr kumimoji="1" lang="en-US" altLang="ja-JP" dirty="0" smtClean="0"/>
              <a:t>300 </a:t>
            </a:r>
            <a:r>
              <a:rPr kumimoji="1" lang="ja-JP" altLang="en-US" dirty="0" smtClean="0"/>
              <a:t>台の </a:t>
            </a:r>
            <a:r>
              <a:rPr kumimoji="1" lang="en-US" altLang="ja-JP" dirty="0" smtClean="0"/>
              <a:t>GW </a:t>
            </a:r>
            <a:r>
              <a:rPr kumimoji="1" lang="ja-JP" altLang="en-US" dirty="0" smtClean="0"/>
              <a:t>を設置することで </a:t>
            </a:r>
            <a:r>
              <a:rPr kumimoji="1" lang="en-US" altLang="ja-JP" dirty="0" smtClean="0"/>
              <a:t>30 </a:t>
            </a:r>
            <a:r>
              <a:rPr kumimoji="1" lang="ja-JP" altLang="en-US" dirty="0" smtClean="0"/>
              <a:t>万台程度をサポート。</a:t>
            </a:r>
            <a:endParaRPr kumimoji="1" lang="ja-JP" altLang="en-US" dirty="0"/>
          </a:p>
        </p:txBody>
      </p:sp>
      <p:sp>
        <p:nvSpPr>
          <p:cNvPr id="320" name="テキスト ボックス 319"/>
          <p:cNvSpPr txBox="1"/>
          <p:nvPr/>
        </p:nvSpPr>
        <p:spPr>
          <a:xfrm>
            <a:off x="4574902" y="4436626"/>
            <a:ext cx="1021049" cy="253916"/>
          </a:xfrm>
          <a:prstGeom prst="rect">
            <a:avLst/>
          </a:prstGeom>
          <a:noFill/>
        </p:spPr>
        <p:txBody>
          <a:bodyPr wrap="square" rtlCol="0">
            <a:spAutoFit/>
          </a:bodyPr>
          <a:lstStyle/>
          <a:p>
            <a:r>
              <a:rPr kumimoji="1" lang="ja-JP" altLang="en-US" sz="1050" b="1" dirty="0" smtClean="0"/>
              <a:t>コントローラ</a:t>
            </a:r>
            <a:endParaRPr kumimoji="1" lang="ja-JP" altLang="en-US" sz="1050" b="1" dirty="0"/>
          </a:p>
        </p:txBody>
      </p:sp>
      <p:sp>
        <p:nvSpPr>
          <p:cNvPr id="321" name="上矢印 320"/>
          <p:cNvSpPr/>
          <p:nvPr/>
        </p:nvSpPr>
        <p:spPr>
          <a:xfrm rot="16200000">
            <a:off x="9043080" y="1294076"/>
            <a:ext cx="724883" cy="704080"/>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テキスト ボックス 321"/>
          <p:cNvSpPr txBox="1"/>
          <p:nvPr/>
        </p:nvSpPr>
        <p:spPr>
          <a:xfrm>
            <a:off x="9835420" y="1492024"/>
            <a:ext cx="2222284" cy="338554"/>
          </a:xfrm>
          <a:prstGeom prst="rect">
            <a:avLst/>
          </a:prstGeom>
          <a:solidFill>
            <a:schemeClr val="accent4">
              <a:lumMod val="20000"/>
              <a:lumOff val="80000"/>
            </a:schemeClr>
          </a:solidFill>
        </p:spPr>
        <p:txBody>
          <a:bodyPr wrap="square" rtlCol="0">
            <a:spAutoFit/>
          </a:bodyPr>
          <a:lstStyle/>
          <a:p>
            <a:r>
              <a:rPr kumimoji="1" lang="ja-JP" altLang="en-US" sz="1600" b="1" dirty="0" smtClean="0">
                <a:solidFill>
                  <a:srgbClr val="C00000"/>
                </a:solidFill>
              </a:rPr>
              <a:t>本ドキュメントの対象。</a:t>
            </a:r>
            <a:endParaRPr kumimoji="1" lang="ja-JP" altLang="en-US" sz="1600" b="1" dirty="0">
              <a:solidFill>
                <a:srgbClr val="C00000"/>
              </a:solidFill>
            </a:endParaRPr>
          </a:p>
        </p:txBody>
      </p:sp>
      <p:sp>
        <p:nvSpPr>
          <p:cNvPr id="323" name="正方形/長方形 322"/>
          <p:cNvSpPr/>
          <p:nvPr/>
        </p:nvSpPr>
        <p:spPr>
          <a:xfrm>
            <a:off x="332741" y="1106905"/>
            <a:ext cx="11811133" cy="218570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6" name="テキスト ボックス 315"/>
          <p:cNvSpPr txBox="1"/>
          <p:nvPr/>
        </p:nvSpPr>
        <p:spPr>
          <a:xfrm>
            <a:off x="9181504" y="3584201"/>
            <a:ext cx="2535215" cy="584775"/>
          </a:xfrm>
          <a:prstGeom prst="rect">
            <a:avLst/>
          </a:prstGeom>
          <a:solidFill>
            <a:schemeClr val="bg1">
              <a:lumMod val="95000"/>
            </a:schemeClr>
          </a:solidFill>
        </p:spPr>
        <p:txBody>
          <a:bodyPr wrap="square" rtlCol="0">
            <a:spAutoFit/>
          </a:bodyPr>
          <a:lstStyle/>
          <a:p>
            <a:r>
              <a:rPr kumimoji="1" lang="ja-JP" altLang="en-US" sz="1600" b="1" dirty="0" smtClean="0"/>
              <a:t>「ハイパースケール版」</a:t>
            </a:r>
            <a:endParaRPr kumimoji="1" lang="en-US" altLang="ja-JP" sz="1600" b="1" dirty="0" smtClean="0"/>
          </a:p>
          <a:p>
            <a:r>
              <a:rPr kumimoji="1" lang="ja-JP" altLang="en-US" sz="1600" b="1" dirty="0" smtClean="0"/>
              <a:t>ドキュメントを参照。</a:t>
            </a:r>
            <a:endParaRPr kumimoji="1" lang="ja-JP" altLang="en-US" sz="1600" b="1" dirty="0"/>
          </a:p>
        </p:txBody>
      </p:sp>
      <p:sp>
        <p:nvSpPr>
          <p:cNvPr id="325" name="テキスト ボックス 324"/>
          <p:cNvSpPr txBox="1"/>
          <p:nvPr/>
        </p:nvSpPr>
        <p:spPr>
          <a:xfrm>
            <a:off x="495808" y="4154452"/>
            <a:ext cx="2534175" cy="2585323"/>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大企業全体で構築</a:t>
            </a:r>
            <a:endParaRPr kumimoji="1" lang="en-US" altLang="ja-JP" dirty="0" smtClean="0"/>
          </a:p>
          <a:p>
            <a:pPr marL="285750" indent="-285750">
              <a:buFont typeface="Arial" panose="020B0604020202020204" pitchFamily="34" charset="0"/>
              <a:buChar char="•"/>
            </a:pPr>
            <a:r>
              <a:rPr kumimoji="1" lang="ja-JP" altLang="en-US" dirty="0" smtClean="0"/>
              <a:t>大規模商用サービスとしてお客様に提供</a:t>
            </a:r>
            <a:endParaRPr kumimoji="1" lang="en-US" altLang="ja-JP" dirty="0" smtClean="0"/>
          </a:p>
          <a:p>
            <a:pPr marL="285750" indent="-285750">
              <a:buFont typeface="Arial" panose="020B0604020202020204" pitchFamily="34" charset="0"/>
              <a:buChar char="•"/>
            </a:pPr>
            <a:r>
              <a:rPr kumimoji="1" lang="ja-JP" altLang="en-US" dirty="0" smtClean="0"/>
              <a:t>「</a:t>
            </a:r>
            <a:r>
              <a:rPr kumimoji="1" lang="en-US" altLang="ja-JP" dirty="0" smtClean="0"/>
              <a:t>NTT </a:t>
            </a:r>
            <a:r>
              <a:rPr kumimoji="1" lang="ja-JP" altLang="en-US" dirty="0" smtClean="0"/>
              <a:t>東日本 </a:t>
            </a:r>
            <a:r>
              <a:rPr kumimoji="1" lang="en-US" altLang="ja-JP" dirty="0" smtClean="0"/>
              <a:t>- IPA </a:t>
            </a:r>
            <a:r>
              <a:rPr kumimoji="1" lang="ja-JP" altLang="en-US" dirty="0" smtClean="0"/>
              <a:t>シン・テレワークシステム パブリック版」のように、無償の実証実験として極めて膨大な数の無償版ユーザーに提供</a:t>
            </a:r>
            <a:endParaRPr kumimoji="1" lang="ja-JP" altLang="en-US" dirty="0"/>
          </a:p>
        </p:txBody>
      </p:sp>
    </p:spTree>
    <p:extLst>
      <p:ext uri="{BB962C8B-B14F-4D97-AF65-F5344CB8AC3E}">
        <p14:creationId xmlns:p14="http://schemas.microsoft.com/office/powerpoint/2010/main" val="166217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6</a:t>
            </a:fld>
            <a:endParaRPr kumimoji="1" lang="ja-JP" altLang="en-US" dirty="0"/>
          </a:p>
        </p:txBody>
      </p:sp>
      <p:sp>
        <p:nvSpPr>
          <p:cNvPr id="3" name="テキスト ボックス 2"/>
          <p:cNvSpPr txBox="1"/>
          <p:nvPr/>
        </p:nvSpPr>
        <p:spPr>
          <a:xfrm>
            <a:off x="275896" y="1022182"/>
            <a:ext cx="11603421" cy="1446550"/>
          </a:xfrm>
          <a:prstGeom prst="rect">
            <a:avLst/>
          </a:prstGeom>
          <a:solidFill>
            <a:schemeClr val="accent6">
              <a:lumMod val="40000"/>
              <a:lumOff val="60000"/>
            </a:schemeClr>
          </a:solidFill>
        </p:spPr>
        <p:txBody>
          <a:bodyPr wrap="square" rtlCol="0" anchor="ctr">
            <a:spAutoFit/>
          </a:bodyPr>
          <a:lstStyle/>
          <a:p>
            <a:pPr algn="ctr"/>
            <a:r>
              <a:rPr kumimoji="1" lang="en-US" altLang="ja-JP" sz="8800" dirty="0" smtClean="0"/>
              <a:t>2. </a:t>
            </a:r>
            <a:r>
              <a:rPr kumimoji="1" lang="ja-JP" altLang="en-US" sz="8800" dirty="0" smtClean="0"/>
              <a:t>必要な資源と時間</a:t>
            </a:r>
            <a:endParaRPr kumimoji="1" lang="ja-JP" altLang="en-US" sz="88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5368" y="3814179"/>
            <a:ext cx="2092982" cy="2381669"/>
          </a:xfrm>
          <a:prstGeom prst="rect">
            <a:avLst/>
          </a:prstGeom>
        </p:spPr>
      </p:pic>
    </p:spTree>
    <p:extLst>
      <p:ext uri="{BB962C8B-B14F-4D97-AF65-F5344CB8AC3E}">
        <p14:creationId xmlns:p14="http://schemas.microsoft.com/office/powerpoint/2010/main" val="379162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2. </a:t>
            </a:r>
            <a:r>
              <a:rPr kumimoji="1" lang="ja-JP" altLang="en-US" dirty="0" smtClean="0"/>
              <a:t>構築用環境・所要時間</a:t>
            </a:r>
            <a:endParaRPr kumimoji="1" lang="ja-JP" altLang="en-US" dirty="0"/>
          </a:p>
        </p:txBody>
      </p:sp>
      <p:grpSp>
        <p:nvGrpSpPr>
          <p:cNvPr id="5" name="Group 3337"/>
          <p:cNvGrpSpPr>
            <a:grpSpLocks/>
          </p:cNvGrpSpPr>
          <p:nvPr/>
        </p:nvGrpSpPr>
        <p:grpSpPr bwMode="auto">
          <a:xfrm>
            <a:off x="1490402" y="2224286"/>
            <a:ext cx="1777005" cy="1319129"/>
            <a:chOff x="258" y="972"/>
            <a:chExt cx="780" cy="685"/>
          </a:xfrm>
        </p:grpSpPr>
        <p:sp>
          <p:nvSpPr>
            <p:cNvPr id="6"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7"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9"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6"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2"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1"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0"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1"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2"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3"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44"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pic>
        <p:nvPicPr>
          <p:cNvPr id="45" name="図 4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31017" y="2346382"/>
            <a:ext cx="1029224" cy="646531"/>
          </a:xfrm>
          <a:prstGeom prst="rect">
            <a:avLst/>
          </a:prstGeom>
        </p:spPr>
      </p:pic>
      <p:sp>
        <p:nvSpPr>
          <p:cNvPr id="46" name="テキスト ボックス 45"/>
          <p:cNvSpPr txBox="1"/>
          <p:nvPr/>
        </p:nvSpPr>
        <p:spPr>
          <a:xfrm>
            <a:off x="460039" y="1644214"/>
            <a:ext cx="5614736" cy="461665"/>
          </a:xfrm>
          <a:prstGeom prst="rect">
            <a:avLst/>
          </a:prstGeom>
          <a:noFill/>
        </p:spPr>
        <p:txBody>
          <a:bodyPr wrap="square" rtlCol="0">
            <a:spAutoFit/>
          </a:bodyPr>
          <a:lstStyle/>
          <a:p>
            <a:r>
              <a:rPr kumimoji="1" lang="en-US" altLang="ja-JP" sz="2400" dirty="0" smtClean="0"/>
              <a:t>1. </a:t>
            </a:r>
            <a:r>
              <a:rPr kumimoji="1" lang="ja-JP" altLang="en-US" sz="2400" dirty="0" smtClean="0"/>
              <a:t>作業用マシン </a:t>
            </a:r>
            <a:r>
              <a:rPr kumimoji="1" lang="en-US" altLang="ja-JP" sz="2400" dirty="0" smtClean="0"/>
              <a:t>(Windows 10 or 8.1) × 1 </a:t>
            </a:r>
            <a:r>
              <a:rPr kumimoji="1" lang="ja-JP" altLang="en-US" sz="2400" dirty="0" smtClean="0"/>
              <a:t>台</a:t>
            </a:r>
            <a:endParaRPr kumimoji="1" lang="ja-JP" altLang="en-US" sz="2400" dirty="0"/>
          </a:p>
        </p:txBody>
      </p:sp>
      <p:sp>
        <p:nvSpPr>
          <p:cNvPr id="88" name="テキスト ボックス 87"/>
          <p:cNvSpPr txBox="1"/>
          <p:nvPr/>
        </p:nvSpPr>
        <p:spPr>
          <a:xfrm>
            <a:off x="460039" y="3666542"/>
            <a:ext cx="8150561" cy="461665"/>
          </a:xfrm>
          <a:prstGeom prst="rect">
            <a:avLst/>
          </a:prstGeom>
          <a:noFill/>
        </p:spPr>
        <p:txBody>
          <a:bodyPr wrap="square" rtlCol="0">
            <a:spAutoFit/>
          </a:bodyPr>
          <a:lstStyle/>
          <a:p>
            <a:r>
              <a:rPr kumimoji="1" lang="en-US" altLang="ja-JP" sz="2400" dirty="0" smtClean="0"/>
              <a:t>2. </a:t>
            </a:r>
            <a:r>
              <a:rPr kumimoji="1" lang="ja-JP" altLang="en-US" sz="2400" dirty="0" smtClean="0"/>
              <a:t>標準的な </a:t>
            </a:r>
            <a:r>
              <a:rPr kumimoji="1" lang="en-US" altLang="ja-JP" sz="2400" dirty="0" smtClean="0"/>
              <a:t>Linux </a:t>
            </a:r>
            <a:r>
              <a:rPr kumimoji="1" lang="ja-JP" altLang="en-US" sz="2400" dirty="0" smtClean="0"/>
              <a:t>が動作するインターネットサーバー </a:t>
            </a:r>
            <a:r>
              <a:rPr kumimoji="1" lang="en-US" altLang="ja-JP" sz="2400" dirty="0" smtClean="0"/>
              <a:t>× 1 </a:t>
            </a:r>
            <a:r>
              <a:rPr kumimoji="1" lang="ja-JP" altLang="en-US" sz="2400" dirty="0" smtClean="0"/>
              <a:t>台</a:t>
            </a:r>
            <a:endParaRPr kumimoji="1" lang="ja-JP" altLang="en-US" sz="2400" dirty="0"/>
          </a:p>
        </p:txBody>
      </p:sp>
      <p:pic>
        <p:nvPicPr>
          <p:cNvPr id="89" name="図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7520" y="4277211"/>
            <a:ext cx="1396544" cy="1953379"/>
          </a:xfrm>
          <a:prstGeom prst="rect">
            <a:avLst/>
          </a:prstGeom>
        </p:spPr>
      </p:pic>
      <p:sp>
        <p:nvSpPr>
          <p:cNvPr id="90" name="テキスト ボックス 89"/>
          <p:cNvSpPr txBox="1"/>
          <p:nvPr/>
        </p:nvSpPr>
        <p:spPr>
          <a:xfrm>
            <a:off x="332741" y="1034716"/>
            <a:ext cx="11578522" cy="461665"/>
          </a:xfrm>
          <a:prstGeom prst="rect">
            <a:avLst/>
          </a:prstGeom>
          <a:noFill/>
        </p:spPr>
        <p:txBody>
          <a:bodyPr wrap="square" rtlCol="0">
            <a:spAutoFit/>
          </a:bodyPr>
          <a:lstStyle/>
          <a:p>
            <a:r>
              <a:rPr kumimoji="1" lang="ja-JP" altLang="en-US" sz="2400" dirty="0" smtClean="0"/>
              <a:t>必要なリソースは、わずか </a:t>
            </a:r>
            <a:r>
              <a:rPr kumimoji="1" lang="en-US" altLang="ja-JP" sz="2400" dirty="0" smtClean="0"/>
              <a:t>2 </a:t>
            </a:r>
            <a:r>
              <a:rPr kumimoji="1" lang="ja-JP" altLang="en-US" sz="2400" dirty="0" smtClean="0"/>
              <a:t>台のホストのみ。</a:t>
            </a:r>
            <a:r>
              <a:rPr kumimoji="1" lang="ja-JP" altLang="en-US" sz="2400" b="1" dirty="0" smtClean="0">
                <a:solidFill>
                  <a:srgbClr val="0000FF"/>
                </a:solidFill>
              </a:rPr>
              <a:t>所要時間は、</a:t>
            </a:r>
            <a:r>
              <a:rPr kumimoji="1" lang="en-US" altLang="ja-JP" sz="2400" b="1" dirty="0" smtClean="0">
                <a:solidFill>
                  <a:srgbClr val="0000FF"/>
                </a:solidFill>
              </a:rPr>
              <a:t>1 </a:t>
            </a:r>
            <a:r>
              <a:rPr kumimoji="1" lang="ja-JP" altLang="en-US" sz="2400" b="1" dirty="0" smtClean="0">
                <a:solidFill>
                  <a:srgbClr val="0000FF"/>
                </a:solidFill>
              </a:rPr>
              <a:t>時間程度。</a:t>
            </a:r>
            <a:r>
              <a:rPr kumimoji="1" lang="en-US" altLang="ja-JP" sz="2400" b="1" dirty="0" smtClean="0">
                <a:solidFill>
                  <a:srgbClr val="0000FF"/>
                </a:solidFill>
              </a:rPr>
              <a:t>(</a:t>
            </a:r>
            <a:r>
              <a:rPr kumimoji="1" lang="ja-JP" altLang="en-US" sz="2400" b="1" dirty="0" smtClean="0">
                <a:solidFill>
                  <a:srgbClr val="0000FF"/>
                </a:solidFill>
              </a:rPr>
              <a:t>慣れれば </a:t>
            </a:r>
            <a:r>
              <a:rPr kumimoji="1" lang="en-US" altLang="ja-JP" sz="2400" b="1" dirty="0" smtClean="0">
                <a:solidFill>
                  <a:srgbClr val="0000FF"/>
                </a:solidFill>
              </a:rPr>
              <a:t>15 </a:t>
            </a:r>
            <a:r>
              <a:rPr kumimoji="1" lang="ja-JP" altLang="en-US" sz="2400" b="1" dirty="0" smtClean="0">
                <a:solidFill>
                  <a:srgbClr val="0000FF"/>
                </a:solidFill>
              </a:rPr>
              <a:t>分</a:t>
            </a:r>
            <a:r>
              <a:rPr kumimoji="1" lang="en-US" altLang="ja-JP" sz="2400" b="1" dirty="0" smtClean="0">
                <a:solidFill>
                  <a:srgbClr val="0000FF"/>
                </a:solidFill>
              </a:rPr>
              <a:t>)</a:t>
            </a:r>
          </a:p>
        </p:txBody>
      </p:sp>
      <p:sp>
        <p:nvSpPr>
          <p:cNvPr id="92" name="テキスト ボックス 91"/>
          <p:cNvSpPr txBox="1"/>
          <p:nvPr/>
        </p:nvSpPr>
        <p:spPr>
          <a:xfrm>
            <a:off x="3395087" y="2153076"/>
            <a:ext cx="4236789"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メモリ </a:t>
            </a:r>
            <a:r>
              <a:rPr kumimoji="1" lang="en-US" altLang="ja-JP" dirty="0" smtClean="0"/>
              <a:t>4GB </a:t>
            </a:r>
            <a:r>
              <a:rPr kumimoji="1" lang="ja-JP" altLang="en-US" dirty="0" smtClean="0"/>
              <a:t>以上。</a:t>
            </a:r>
            <a:endParaRPr kumimoji="1" lang="en-US" altLang="ja-JP" dirty="0" smtClean="0"/>
          </a:p>
          <a:p>
            <a:pPr marL="285750" indent="-285750">
              <a:buFont typeface="Arial" panose="020B0604020202020204" pitchFamily="34" charset="0"/>
              <a:buChar char="•"/>
            </a:pPr>
            <a:r>
              <a:rPr lang="en-US" altLang="ja-JP" dirty="0" smtClean="0"/>
              <a:t>Administrators </a:t>
            </a:r>
            <a:r>
              <a:rPr lang="ja-JP" altLang="en-US" dirty="0" smtClean="0"/>
              <a:t>権限。</a:t>
            </a:r>
            <a:endParaRPr kumimoji="1" lang="en-US" altLang="ja-JP" dirty="0" smtClean="0"/>
          </a:p>
          <a:p>
            <a:pPr marL="285750" indent="-285750">
              <a:buFont typeface="Arial" panose="020B0604020202020204" pitchFamily="34" charset="0"/>
              <a:buChar char="•"/>
            </a:pPr>
            <a:r>
              <a:rPr kumimoji="1" lang="en-US" altLang="ja-JP" dirty="0" smtClean="0"/>
              <a:t>2. </a:t>
            </a:r>
            <a:r>
              <a:rPr kumimoji="1" lang="ja-JP" altLang="en-US" dirty="0" smtClean="0"/>
              <a:t>のサーバーと </a:t>
            </a:r>
            <a:r>
              <a:rPr lang="en-US" altLang="ja-JP" dirty="0" smtClean="0"/>
              <a:t>SSH </a:t>
            </a:r>
            <a:r>
              <a:rPr kumimoji="1" lang="ja-JP" altLang="en-US" dirty="0" smtClean="0"/>
              <a:t>通信できること。</a:t>
            </a:r>
            <a:endParaRPr kumimoji="1" lang="ja-JP" altLang="en-US" sz="1400" dirty="0"/>
          </a:p>
        </p:txBody>
      </p:sp>
      <p:sp>
        <p:nvSpPr>
          <p:cNvPr id="93" name="テキスト ボックス 92"/>
          <p:cNvSpPr txBox="1"/>
          <p:nvPr/>
        </p:nvSpPr>
        <p:spPr>
          <a:xfrm>
            <a:off x="2665960" y="4099738"/>
            <a:ext cx="4913500" cy="2800767"/>
          </a:xfrm>
          <a:prstGeom prst="rect">
            <a:avLst/>
          </a:prstGeom>
          <a:noFill/>
        </p:spPr>
        <p:txBody>
          <a:bodyPr wrap="square" rtlCol="0">
            <a:spAutoFit/>
          </a:bodyPr>
          <a:lstStyle/>
          <a:p>
            <a:pPr marL="285750" indent="-285750">
              <a:buFont typeface="Arial" panose="020B0604020202020204" pitchFamily="34" charset="0"/>
              <a:buChar char="•"/>
            </a:pPr>
            <a:r>
              <a:rPr lang="en-US" altLang="ja-JP" sz="1600" dirty="0" smtClean="0"/>
              <a:t>Intel x64 </a:t>
            </a:r>
            <a:r>
              <a:rPr lang="ja-JP" altLang="en-US" sz="1600" dirty="0" smtClean="0"/>
              <a:t>または </a:t>
            </a:r>
            <a:r>
              <a:rPr lang="en-US" altLang="ja-JP" sz="1600" dirty="0" smtClean="0"/>
              <a:t>ARM 64bit</a:t>
            </a:r>
            <a:r>
              <a:rPr lang="ja-JP" altLang="en-US" sz="1600" dirty="0" smtClean="0"/>
              <a:t> であること。</a:t>
            </a:r>
            <a:r>
              <a:rPr lang="en-US" altLang="ja-JP" sz="1600" dirty="0" smtClean="0"/>
              <a:t/>
            </a:r>
            <a:br>
              <a:rPr lang="en-US" altLang="ja-JP" sz="1600" dirty="0" smtClean="0"/>
            </a:br>
            <a:r>
              <a:rPr lang="en-US" altLang="ja-JP" sz="1600" dirty="0" smtClean="0"/>
              <a:t>(Raspberry Pi </a:t>
            </a:r>
            <a:r>
              <a:rPr lang="ja-JP" altLang="en-US" sz="1600" dirty="0" smtClean="0"/>
              <a:t>等の組み込み機器でも可</a:t>
            </a:r>
            <a:r>
              <a:rPr lang="en-US" altLang="ja-JP" sz="1600" dirty="0" smtClean="0"/>
              <a:t>)</a:t>
            </a:r>
          </a:p>
          <a:p>
            <a:pPr marL="285750" indent="-285750">
              <a:buFont typeface="Arial" panose="020B0604020202020204" pitchFamily="34" charset="0"/>
              <a:buChar char="•"/>
            </a:pPr>
            <a:r>
              <a:rPr lang="en-US" altLang="ja-JP" sz="1600" dirty="0" smtClean="0"/>
              <a:t>AWS, Azure, GCP, </a:t>
            </a:r>
            <a:r>
              <a:rPr lang="ja-JP" altLang="en-US" sz="1600" dirty="0" smtClean="0"/>
              <a:t>さくらのクラウド 等の </a:t>
            </a:r>
            <a:r>
              <a:rPr lang="en-US" altLang="ja-JP" sz="1600" dirty="0" smtClean="0"/>
              <a:t>VM</a:t>
            </a:r>
            <a:r>
              <a:rPr lang="ja-JP" altLang="en-US" sz="1600" dirty="0" smtClean="0"/>
              <a:t>も利用可能。</a:t>
            </a:r>
            <a:endParaRPr lang="en-US" altLang="ja-JP" sz="1600" dirty="0" smtClean="0"/>
          </a:p>
          <a:p>
            <a:pPr marL="285750" indent="-285750">
              <a:buFont typeface="Arial" panose="020B0604020202020204" pitchFamily="34" charset="0"/>
              <a:buChar char="•"/>
            </a:pPr>
            <a:r>
              <a:rPr lang="en-US" altLang="ja-JP" sz="1600" dirty="0" smtClean="0"/>
              <a:t>VMware, Hyper-V, KVM </a:t>
            </a:r>
            <a:r>
              <a:rPr lang="ja-JP" altLang="en-US" sz="1600" dirty="0" smtClean="0"/>
              <a:t>も利用可能。</a:t>
            </a:r>
            <a:endParaRPr lang="en-US" altLang="ja-JP" sz="1600" dirty="0" smtClean="0"/>
          </a:p>
          <a:p>
            <a:pPr marL="285750" indent="-285750">
              <a:buFont typeface="Arial" panose="020B0604020202020204" pitchFamily="34" charset="0"/>
              <a:buChar char="•"/>
            </a:pPr>
            <a:r>
              <a:rPr lang="en-US" altLang="ja-JP" sz="1600" dirty="0" smtClean="0"/>
              <a:t>Linux </a:t>
            </a:r>
            <a:r>
              <a:rPr lang="ja-JP" altLang="en-US" sz="1600" dirty="0" smtClean="0"/>
              <a:t>コンテナ内で動作可能。</a:t>
            </a:r>
            <a:r>
              <a:rPr lang="en-US" altLang="ja-JP" sz="1600" dirty="0" smtClean="0"/>
              <a:t>(LXD </a:t>
            </a:r>
            <a:r>
              <a:rPr lang="ja-JP" altLang="en-US" sz="1600" dirty="0" smtClean="0"/>
              <a:t>を検証済み</a:t>
            </a:r>
            <a:r>
              <a:rPr lang="en-US" altLang="ja-JP" sz="1600" dirty="0" smtClean="0"/>
              <a:t>)</a:t>
            </a:r>
          </a:p>
          <a:p>
            <a:pPr marL="285750" indent="-285750">
              <a:buFont typeface="Arial" panose="020B0604020202020204" pitchFamily="34" charset="0"/>
              <a:buChar char="•"/>
            </a:pPr>
            <a:r>
              <a:rPr kumimoji="1" lang="ja-JP" altLang="en-US" sz="1600" dirty="0" smtClean="0"/>
              <a:t>メモリ </a:t>
            </a:r>
            <a:r>
              <a:rPr kumimoji="1" lang="en-US" altLang="ja-JP" sz="1600" dirty="0" smtClean="0"/>
              <a:t>1GB </a:t>
            </a:r>
            <a:r>
              <a:rPr kumimoji="1" lang="ja-JP" altLang="en-US" sz="1600" dirty="0" smtClean="0"/>
              <a:t>以上。</a:t>
            </a:r>
            <a:r>
              <a:rPr kumimoji="1" lang="en-US" altLang="ja-JP" sz="1600" dirty="0" smtClean="0"/>
              <a:t>CPU 1 </a:t>
            </a:r>
            <a:r>
              <a:rPr kumimoji="1" lang="ja-JP" altLang="en-US" sz="1600" dirty="0" smtClean="0"/>
              <a:t>コア以上。</a:t>
            </a:r>
            <a:r>
              <a:rPr kumimoji="1" lang="en-US" altLang="ja-JP" sz="1600" dirty="0" smtClean="0"/>
              <a:t/>
            </a:r>
            <a:br>
              <a:rPr kumimoji="1" lang="en-US" altLang="ja-JP" sz="1600" dirty="0" smtClean="0"/>
            </a:br>
            <a:r>
              <a:rPr kumimoji="1" lang="en-US" altLang="ja-JP" sz="1600" dirty="0" smtClean="0"/>
              <a:t>(HTML5</a:t>
            </a:r>
            <a:r>
              <a:rPr kumimoji="1" lang="ja-JP" altLang="en-US" sz="1600" dirty="0" smtClean="0"/>
              <a:t> 版 </a:t>
            </a:r>
            <a:r>
              <a:rPr kumimoji="1" lang="en-US" altLang="ja-JP" sz="1600" dirty="0" smtClean="0"/>
              <a:t>Web </a:t>
            </a:r>
            <a:r>
              <a:rPr kumimoji="1" lang="ja-JP" altLang="en-US" sz="1600" dirty="0" smtClean="0"/>
              <a:t>クライアント用 </a:t>
            </a:r>
            <a:r>
              <a:rPr kumimoji="1" lang="en-US" altLang="ja-JP" sz="1600" dirty="0" smtClean="0"/>
              <a:t>Web </a:t>
            </a:r>
            <a:r>
              <a:rPr kumimoji="1" lang="ja-JP" altLang="en-US" sz="1600" dirty="0" smtClean="0"/>
              <a:t>サーバーを稼働させる場合はメモリ </a:t>
            </a:r>
            <a:r>
              <a:rPr kumimoji="1" lang="en-US" altLang="ja-JP" sz="1600" dirty="0" smtClean="0"/>
              <a:t>2GB </a:t>
            </a:r>
            <a:r>
              <a:rPr kumimoji="1" lang="ja-JP" altLang="en-US" sz="1600" dirty="0" smtClean="0"/>
              <a:t>以上、</a:t>
            </a:r>
            <a:r>
              <a:rPr kumimoji="1" lang="en-US" altLang="ja-JP" sz="1600" dirty="0" smtClean="0"/>
              <a:t>CPU 2 </a:t>
            </a:r>
            <a:r>
              <a:rPr kumimoji="1" lang="ja-JP" altLang="en-US" sz="1600" dirty="0" smtClean="0"/>
              <a:t>コア以上。</a:t>
            </a:r>
            <a:r>
              <a:rPr kumimoji="1" lang="en-US" altLang="ja-JP" sz="1600" dirty="0" smtClean="0"/>
              <a:t>)</a:t>
            </a:r>
          </a:p>
          <a:p>
            <a:pPr marL="285750" indent="-285750">
              <a:buFont typeface="Arial" panose="020B0604020202020204" pitchFamily="34" charset="0"/>
              <a:buChar char="•"/>
            </a:pPr>
            <a:r>
              <a:rPr kumimoji="1" lang="ja-JP" altLang="en-US" sz="1600" dirty="0" smtClean="0"/>
              <a:t>グローバル </a:t>
            </a:r>
            <a:r>
              <a:rPr kumimoji="1" lang="en-US" altLang="ja-JP" sz="1600" dirty="0" smtClean="0"/>
              <a:t>IPv4 </a:t>
            </a:r>
            <a:r>
              <a:rPr kumimoji="1" lang="ja-JP" altLang="en-US" sz="1600" dirty="0" smtClean="0"/>
              <a:t>アドレスが </a:t>
            </a:r>
            <a:r>
              <a:rPr kumimoji="1" lang="en-US" altLang="ja-JP" sz="1600" dirty="0" smtClean="0"/>
              <a:t>1 </a:t>
            </a:r>
            <a:r>
              <a:rPr kumimoji="1" lang="ja-JP" altLang="en-US" sz="1600" dirty="0" smtClean="0"/>
              <a:t>個必要。</a:t>
            </a:r>
            <a:r>
              <a:rPr kumimoji="1" lang="en-US" altLang="ja-JP" sz="1600" dirty="0" smtClean="0"/>
              <a:t/>
            </a:r>
            <a:br>
              <a:rPr kumimoji="1" lang="en-US" altLang="ja-JP" sz="1600" dirty="0" smtClean="0"/>
            </a:br>
            <a:r>
              <a:rPr kumimoji="1" lang="en-US" altLang="ja-JP" sz="1600" dirty="0" smtClean="0"/>
              <a:t>(</a:t>
            </a:r>
            <a:r>
              <a:rPr kumimoji="1" lang="ja-JP" altLang="en-US" sz="1600" dirty="0" smtClean="0"/>
              <a:t>静的 </a:t>
            </a:r>
            <a:r>
              <a:rPr kumimoji="1" lang="en-US" altLang="ja-JP" sz="1600" dirty="0" smtClean="0"/>
              <a:t>IP </a:t>
            </a:r>
            <a:r>
              <a:rPr kumimoji="1" lang="ja-JP" altLang="en-US" sz="1600" dirty="0" smtClean="0"/>
              <a:t>を推奨するが、別途 </a:t>
            </a:r>
            <a:r>
              <a:rPr kumimoji="1" lang="en-US" altLang="ja-JP" sz="1600" dirty="0" smtClean="0"/>
              <a:t>Dynamic DNS </a:t>
            </a:r>
            <a:r>
              <a:rPr kumimoji="1" lang="ja-JP" altLang="en-US" sz="1600" dirty="0" smtClean="0"/>
              <a:t>を利用するならば動的 </a:t>
            </a:r>
            <a:r>
              <a:rPr kumimoji="1" lang="en-US" altLang="ja-JP" sz="1600" dirty="0" smtClean="0"/>
              <a:t>IP </a:t>
            </a:r>
            <a:r>
              <a:rPr kumimoji="1" lang="ja-JP" altLang="en-US" sz="1600" dirty="0" smtClean="0"/>
              <a:t>でも可</a:t>
            </a:r>
            <a:r>
              <a:rPr kumimoji="1" lang="en-US" altLang="ja-JP" sz="1600" dirty="0" smtClean="0"/>
              <a:t>)</a:t>
            </a:r>
          </a:p>
        </p:txBody>
      </p:sp>
      <p:sp>
        <p:nvSpPr>
          <p:cNvPr id="94" name="テキスト ボックス 93"/>
          <p:cNvSpPr txBox="1"/>
          <p:nvPr/>
        </p:nvSpPr>
        <p:spPr>
          <a:xfrm>
            <a:off x="7792330" y="4041949"/>
            <a:ext cx="4321165" cy="2031325"/>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t>本ドキュメントでは </a:t>
            </a:r>
            <a:r>
              <a:rPr lang="en-US" altLang="ja-JP" dirty="0" smtClean="0"/>
              <a:t>Ubuntu 20.04 </a:t>
            </a:r>
            <a:r>
              <a:rPr lang="ja-JP" altLang="en-US" dirty="0" smtClean="0"/>
              <a:t>を利用。</a:t>
            </a:r>
          </a:p>
          <a:p>
            <a:pPr marL="285750" indent="-285750">
              <a:buFont typeface="Arial" panose="020B0604020202020204" pitchFamily="34" charset="0"/>
              <a:buChar char="•"/>
            </a:pPr>
            <a:r>
              <a:rPr kumimoji="1" lang="ja-JP" altLang="en-US" dirty="0" smtClean="0"/>
              <a:t>他の </a:t>
            </a:r>
            <a:r>
              <a:rPr lang="en-US" altLang="ja-JP" dirty="0" smtClean="0"/>
              <a:t>Linux </a:t>
            </a:r>
            <a:r>
              <a:rPr lang="ja-JP" altLang="en-US" dirty="0" smtClean="0"/>
              <a:t>でも動作するが、</a:t>
            </a:r>
            <a:r>
              <a:rPr lang="en-US" altLang="ja-JP" dirty="0" smtClean="0"/>
              <a:t>OS </a:t>
            </a:r>
            <a:r>
              <a:rPr lang="ja-JP" altLang="en-US" dirty="0" smtClean="0"/>
              <a:t>ディストリビューション固有の不具合が発生した場合は、利用側の責任で対応すること。</a:t>
            </a:r>
            <a:endParaRPr lang="en-US" altLang="ja-JP" dirty="0" smtClean="0"/>
          </a:p>
          <a:p>
            <a:pPr marL="285750" indent="-285750">
              <a:buFont typeface="Arial" panose="020B0604020202020204" pitchFamily="34" charset="0"/>
              <a:buChar char="•"/>
            </a:pPr>
            <a:r>
              <a:rPr kumimoji="1" lang="en-US" altLang="ja-JP" dirty="0" smtClean="0"/>
              <a:t>Linux </a:t>
            </a:r>
            <a:r>
              <a:rPr kumimoji="1" lang="ja-JP" altLang="en-US" dirty="0" smtClean="0"/>
              <a:t>コンテナを利用する場合は、多種多様な構成方法があるため、利用側の責任で対応すること。</a:t>
            </a:r>
            <a:endParaRPr kumimoji="1" lang="en-US" altLang="ja-JP" dirty="0" smtClean="0"/>
          </a:p>
        </p:txBody>
      </p:sp>
      <p:sp>
        <p:nvSpPr>
          <p:cNvPr id="95" name="テキスト ボックス 94"/>
          <p:cNvSpPr txBox="1"/>
          <p:nvPr/>
        </p:nvSpPr>
        <p:spPr>
          <a:xfrm>
            <a:off x="7711614" y="2148167"/>
            <a:ext cx="4321165" cy="369332"/>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t>本ドキュメントでは </a:t>
            </a:r>
            <a:r>
              <a:rPr lang="en-US" altLang="ja-JP" dirty="0" smtClean="0"/>
              <a:t>Windows 10</a:t>
            </a:r>
            <a:r>
              <a:rPr lang="ja-JP" altLang="en-US" dirty="0" smtClean="0"/>
              <a:t> を利用。</a:t>
            </a:r>
            <a:endParaRPr kumimoji="1" lang="en-US" altLang="ja-JP" dirty="0" smtClean="0"/>
          </a:p>
        </p:txBody>
      </p:sp>
      <p:sp>
        <p:nvSpPr>
          <p:cNvPr id="2" name="角丸四角形 1"/>
          <p:cNvSpPr/>
          <p:nvPr/>
        </p:nvSpPr>
        <p:spPr>
          <a:xfrm>
            <a:off x="7900801" y="6075089"/>
            <a:ext cx="3812979" cy="646386"/>
          </a:xfrm>
          <a:prstGeom prst="roundRect">
            <a:avLst/>
          </a:prstGeom>
          <a:solidFill>
            <a:srgbClr val="FFFFCC"/>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smtClean="0">
                <a:solidFill>
                  <a:schemeClr val="accent6">
                    <a:lumMod val="75000"/>
                  </a:schemeClr>
                </a:solidFill>
              </a:rPr>
              <a:t>2021/02/25 </a:t>
            </a:r>
            <a:r>
              <a:rPr kumimoji="1" lang="en-US" altLang="ja-JP" sz="1200" b="1" dirty="0" smtClean="0">
                <a:solidFill>
                  <a:srgbClr val="FF0000"/>
                </a:solidFill>
              </a:rPr>
              <a:t>NEW!</a:t>
            </a:r>
            <a:r>
              <a:rPr kumimoji="1" lang="en-US" altLang="ja-JP" sz="1200" dirty="0" smtClean="0">
                <a:solidFill>
                  <a:srgbClr val="FF0000"/>
                </a:solidFill>
              </a:rPr>
              <a:t> </a:t>
            </a:r>
            <a:r>
              <a:rPr kumimoji="1" lang="en-US" altLang="ja-JP" sz="1200" dirty="0" smtClean="0">
                <a:solidFill>
                  <a:schemeClr val="tx1"/>
                </a:solidFill>
              </a:rPr>
              <a:t>Windows </a:t>
            </a:r>
            <a:r>
              <a:rPr kumimoji="1" lang="ja-JP" altLang="en-US" sz="1200" dirty="0" smtClean="0">
                <a:solidFill>
                  <a:schemeClr val="tx1"/>
                </a:solidFill>
              </a:rPr>
              <a:t>版中継ゲートウェイ </a:t>
            </a:r>
            <a:r>
              <a:rPr kumimoji="1" lang="en-US" altLang="ja-JP" sz="1200" dirty="0" smtClean="0">
                <a:solidFill>
                  <a:schemeClr val="tx1"/>
                </a:solidFill>
              </a:rPr>
              <a:t>(</a:t>
            </a:r>
            <a:r>
              <a:rPr kumimoji="1" lang="ja-JP" altLang="en-US" sz="1200" dirty="0" smtClean="0">
                <a:solidFill>
                  <a:schemeClr val="tx1"/>
                </a:solidFill>
              </a:rPr>
              <a:t>試作中</a:t>
            </a:r>
            <a:r>
              <a:rPr kumimoji="1" lang="en-US" altLang="ja-JP" sz="1200" dirty="0" smtClean="0">
                <a:solidFill>
                  <a:schemeClr val="tx1"/>
                </a:solidFill>
              </a:rPr>
              <a:t>) </a:t>
            </a:r>
            <a:r>
              <a:rPr kumimoji="1" lang="ja-JP" altLang="en-US" sz="1200" dirty="0" smtClean="0">
                <a:solidFill>
                  <a:schemeClr val="tx1"/>
                </a:solidFill>
              </a:rPr>
              <a:t>も利用可能です</a:t>
            </a:r>
            <a:r>
              <a:rPr lang="ja-JP" altLang="en-US" sz="1200" dirty="0" smtClean="0">
                <a:solidFill>
                  <a:schemeClr val="tx1"/>
                </a:solidFill>
              </a:rPr>
              <a:t>。構築方法は「 </a:t>
            </a:r>
            <a:r>
              <a:rPr lang="en-US" altLang="ja-JP" sz="1200" dirty="0">
                <a:solidFill>
                  <a:schemeClr val="tx1"/>
                </a:solidFill>
              </a:rPr>
              <a:t>5-11. Windows </a:t>
            </a:r>
            <a:r>
              <a:rPr lang="ja-JP" altLang="en-US" sz="1200" dirty="0">
                <a:solidFill>
                  <a:schemeClr val="tx1"/>
                </a:solidFill>
              </a:rPr>
              <a:t>版中継ゲートウェイの動作方法に</a:t>
            </a:r>
            <a:r>
              <a:rPr lang="ja-JP" altLang="en-US" sz="1200" dirty="0" smtClean="0">
                <a:solidFill>
                  <a:schemeClr val="tx1"/>
                </a:solidFill>
              </a:rPr>
              <a:t>ついて」をご参照ください。</a:t>
            </a:r>
            <a:endParaRPr kumimoji="1" lang="ja-JP" altLang="en-US" sz="1200" dirty="0">
              <a:solidFill>
                <a:schemeClr val="tx1"/>
              </a:solidFill>
            </a:endParaRPr>
          </a:p>
        </p:txBody>
      </p:sp>
    </p:spTree>
    <p:extLst>
      <p:ext uri="{BB962C8B-B14F-4D97-AF65-F5344CB8AC3E}">
        <p14:creationId xmlns:p14="http://schemas.microsoft.com/office/powerpoint/2010/main" val="1955969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8</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2">
              <a:lumMod val="60000"/>
              <a:lumOff val="40000"/>
            </a:schemeClr>
          </a:solidFill>
        </p:spPr>
        <p:txBody>
          <a:bodyPr wrap="square" rtlCol="0" anchor="ctr">
            <a:spAutoFit/>
          </a:bodyPr>
          <a:lstStyle/>
          <a:p>
            <a:pPr algn="ctr"/>
            <a:r>
              <a:rPr kumimoji="1" lang="en-US" altLang="ja-JP" sz="6600" dirty="0" smtClean="0"/>
              <a:t>3. </a:t>
            </a:r>
            <a:r>
              <a:rPr kumimoji="1" lang="ja-JP" altLang="en-US" sz="6600" dirty="0" smtClean="0"/>
              <a:t>中継ゲートウェイを構築しよう</a:t>
            </a:r>
            <a:endParaRPr kumimoji="1" lang="ja-JP" altLang="en-US" sz="66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9681" y="4262210"/>
            <a:ext cx="1655556" cy="2315665"/>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872040" y="4101403"/>
            <a:ext cx="1442322" cy="1550534"/>
          </a:xfrm>
          <a:prstGeom prst="rect">
            <a:avLst/>
          </a:prstGeom>
        </p:spPr>
      </p:pic>
    </p:spTree>
    <p:extLst>
      <p:ext uri="{BB962C8B-B14F-4D97-AF65-F5344CB8AC3E}">
        <p14:creationId xmlns:p14="http://schemas.microsoft.com/office/powerpoint/2010/main" val="3345104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545147"/>
            <a:ext cx="11545223" cy="3459990"/>
          </a:xfrm>
        </p:spPr>
        <p:txBody>
          <a:bodyPr>
            <a:normAutofit lnSpcReduction="10000"/>
          </a:bodyPr>
          <a:lstStyle/>
          <a:p>
            <a:pPr marL="514350" indent="-514350">
              <a:buFont typeface="+mj-lt"/>
              <a:buAutoNum type="arabicPeriod"/>
            </a:pPr>
            <a:r>
              <a:rPr lang="en-US" altLang="ja-JP" sz="4000" dirty="0" smtClean="0"/>
              <a:t>Linux </a:t>
            </a:r>
            <a:r>
              <a:rPr lang="ja-JP" altLang="en-US" sz="4000" dirty="0" smtClean="0"/>
              <a:t>サーバーの準備とインターネットへの接続</a:t>
            </a:r>
            <a:r>
              <a:rPr lang="en-US" altLang="ja-JP" sz="4000" dirty="0" smtClean="0"/>
              <a:t/>
            </a:r>
            <a:br>
              <a:rPr lang="en-US" altLang="ja-JP" sz="4000" dirty="0" smtClean="0"/>
            </a:br>
            <a:r>
              <a:rPr lang="en-US" altLang="ja-JP" sz="4000" dirty="0" smtClean="0">
                <a:solidFill>
                  <a:schemeClr val="accent6">
                    <a:lumMod val="75000"/>
                  </a:schemeClr>
                </a:solidFill>
              </a:rPr>
              <a:t>(</a:t>
            </a:r>
            <a:r>
              <a:rPr lang="ja-JP" altLang="en-US" sz="4000" dirty="0" smtClean="0">
                <a:solidFill>
                  <a:schemeClr val="accent6">
                    <a:lumMod val="75000"/>
                  </a:schemeClr>
                </a:solidFill>
              </a:rPr>
              <a:t>本マニュアルでは、</a:t>
            </a:r>
            <a:r>
              <a:rPr lang="en-US" altLang="ja-JP" sz="4000" dirty="0" smtClean="0">
                <a:solidFill>
                  <a:schemeClr val="accent6">
                    <a:lumMod val="75000"/>
                  </a:schemeClr>
                </a:solidFill>
              </a:rPr>
              <a:t>AWS </a:t>
            </a:r>
            <a:r>
              <a:rPr lang="ja-JP" altLang="en-US" sz="4000" dirty="0" smtClean="0">
                <a:solidFill>
                  <a:schemeClr val="accent6">
                    <a:lumMod val="75000"/>
                  </a:schemeClr>
                </a:solidFill>
              </a:rPr>
              <a:t>を例に説明。</a:t>
            </a:r>
            <a:r>
              <a:rPr lang="en-US" altLang="ja-JP" sz="4000" dirty="0" smtClean="0">
                <a:solidFill>
                  <a:schemeClr val="accent6">
                    <a:lumMod val="75000"/>
                  </a:schemeClr>
                </a:solidFill>
              </a:rPr>
              <a:t>)</a:t>
            </a:r>
            <a:r>
              <a:rPr lang="en-US" altLang="ja-JP" sz="4000" dirty="0" smtClean="0"/>
              <a:t/>
            </a:r>
            <a:br>
              <a:rPr lang="en-US" altLang="ja-JP" sz="4000" dirty="0" smtClean="0"/>
            </a:br>
            <a:r>
              <a:rPr lang="ja-JP" altLang="en-US" sz="4000" dirty="0" smtClean="0"/>
              <a:t>↓</a:t>
            </a:r>
            <a:endParaRPr lang="en-US" altLang="ja-JP" sz="4000" dirty="0" smtClean="0"/>
          </a:p>
          <a:p>
            <a:pPr marL="514350" indent="-514350">
              <a:buFont typeface="+mj-lt"/>
              <a:buAutoNum type="arabicPeriod"/>
            </a:pPr>
            <a:r>
              <a:rPr kumimoji="1" lang="ja-JP" altLang="en-US" sz="4000" dirty="0" smtClean="0"/>
              <a:t>中継ゲートウェイプログラムのダウンロードとビルド</a:t>
            </a:r>
            <a:r>
              <a:rPr kumimoji="1" lang="en-US" altLang="ja-JP" sz="4000" dirty="0" smtClean="0"/>
              <a:t/>
            </a:r>
            <a:br>
              <a:rPr kumimoji="1" lang="en-US" altLang="ja-JP" sz="4000" dirty="0" smtClean="0"/>
            </a:br>
            <a:r>
              <a:rPr kumimoji="1" lang="ja-JP" altLang="en-US" sz="4000" dirty="0" smtClean="0"/>
              <a:t>↓</a:t>
            </a:r>
            <a:endParaRPr kumimoji="1" lang="en-US" altLang="ja-JP" sz="4000" dirty="0" smtClean="0"/>
          </a:p>
          <a:p>
            <a:pPr marL="514350" indent="-514350">
              <a:buFont typeface="+mj-lt"/>
              <a:buAutoNum type="arabicPeriod"/>
            </a:pPr>
            <a:r>
              <a:rPr kumimoji="1" lang="ja-JP" altLang="en-US" sz="4000" dirty="0" smtClean="0"/>
              <a:t>中継ゲートウェイプログラムの起動</a:t>
            </a:r>
            <a:endParaRPr kumimoji="1" lang="ja-JP" altLang="en-US" sz="4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9</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3-1. </a:t>
            </a:r>
            <a:r>
              <a:rPr kumimoji="1" lang="ja-JP" altLang="en-US" dirty="0" smtClean="0"/>
              <a:t>中継ゲートウェイ </a:t>
            </a:r>
            <a:r>
              <a:rPr lang="en-US" altLang="ja-JP" dirty="0" smtClean="0"/>
              <a:t>(Linux) </a:t>
            </a:r>
            <a:r>
              <a:rPr lang="ja-JP" altLang="en-US" dirty="0" smtClean="0"/>
              <a:t>の構築の流れ</a:t>
            </a:r>
            <a:endParaRPr kumimoji="1" lang="ja-JP" altLang="en-US" dirty="0"/>
          </a:p>
        </p:txBody>
      </p:sp>
      <p:sp>
        <p:nvSpPr>
          <p:cNvPr id="5" name="角丸四角形 4"/>
          <p:cNvSpPr/>
          <p:nvPr/>
        </p:nvSpPr>
        <p:spPr>
          <a:xfrm>
            <a:off x="6048352" y="5376370"/>
            <a:ext cx="5436827" cy="979980"/>
          </a:xfrm>
          <a:prstGeom prst="roundRect">
            <a:avLst/>
          </a:prstGeom>
          <a:solidFill>
            <a:srgbClr val="FFFFCC"/>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b="1" dirty="0" smtClean="0">
                <a:solidFill>
                  <a:schemeClr val="accent6">
                    <a:lumMod val="75000"/>
                  </a:schemeClr>
                </a:solidFill>
              </a:rPr>
              <a:t>2021/02/25 </a:t>
            </a:r>
            <a:r>
              <a:rPr kumimoji="1" lang="en-US" altLang="ja-JP" sz="1600" b="1" dirty="0" smtClean="0">
                <a:solidFill>
                  <a:srgbClr val="FF0000"/>
                </a:solidFill>
              </a:rPr>
              <a:t>NEW!</a:t>
            </a:r>
            <a:r>
              <a:rPr kumimoji="1" lang="en-US" altLang="ja-JP" sz="1600" dirty="0" smtClean="0">
                <a:solidFill>
                  <a:srgbClr val="FF0000"/>
                </a:solidFill>
              </a:rPr>
              <a:t> </a:t>
            </a:r>
            <a:r>
              <a:rPr kumimoji="1" lang="en-US" altLang="ja-JP" sz="1600" dirty="0" smtClean="0">
                <a:solidFill>
                  <a:schemeClr val="tx1"/>
                </a:solidFill>
              </a:rPr>
              <a:t>Windows </a:t>
            </a:r>
            <a:r>
              <a:rPr kumimoji="1" lang="ja-JP" altLang="en-US" sz="1600" dirty="0" smtClean="0">
                <a:solidFill>
                  <a:schemeClr val="tx1"/>
                </a:solidFill>
              </a:rPr>
              <a:t>版中継ゲートウェイ </a:t>
            </a:r>
            <a:r>
              <a:rPr kumimoji="1" lang="en-US" altLang="ja-JP" sz="1600" dirty="0" smtClean="0">
                <a:solidFill>
                  <a:schemeClr val="tx1"/>
                </a:solidFill>
              </a:rPr>
              <a:t>(</a:t>
            </a:r>
            <a:r>
              <a:rPr kumimoji="1" lang="ja-JP" altLang="en-US" sz="1600" dirty="0" smtClean="0">
                <a:solidFill>
                  <a:schemeClr val="tx1"/>
                </a:solidFill>
              </a:rPr>
              <a:t>試作中</a:t>
            </a:r>
            <a:r>
              <a:rPr kumimoji="1" lang="en-US" altLang="ja-JP" sz="1600" dirty="0" smtClean="0">
                <a:solidFill>
                  <a:schemeClr val="tx1"/>
                </a:solidFill>
              </a:rPr>
              <a:t>) </a:t>
            </a:r>
            <a:r>
              <a:rPr kumimoji="1" lang="ja-JP" altLang="en-US" sz="1600" dirty="0" smtClean="0">
                <a:solidFill>
                  <a:schemeClr val="tx1"/>
                </a:solidFill>
              </a:rPr>
              <a:t>も利用可能です</a:t>
            </a:r>
            <a:r>
              <a:rPr lang="ja-JP" altLang="en-US" sz="1600" dirty="0" smtClean="0">
                <a:solidFill>
                  <a:schemeClr val="tx1"/>
                </a:solidFill>
              </a:rPr>
              <a:t>。構築方法は「 </a:t>
            </a:r>
            <a:r>
              <a:rPr lang="en-US" altLang="ja-JP" sz="1600" dirty="0">
                <a:solidFill>
                  <a:schemeClr val="tx1"/>
                </a:solidFill>
              </a:rPr>
              <a:t>5-11. Windows </a:t>
            </a:r>
            <a:r>
              <a:rPr lang="ja-JP" altLang="en-US" sz="1600" dirty="0">
                <a:solidFill>
                  <a:schemeClr val="tx1"/>
                </a:solidFill>
              </a:rPr>
              <a:t>版中継ゲートウェイの動作方法に</a:t>
            </a:r>
            <a:r>
              <a:rPr lang="ja-JP" altLang="en-US" sz="1600" dirty="0" smtClean="0">
                <a:solidFill>
                  <a:schemeClr val="tx1"/>
                </a:solidFill>
              </a:rPr>
              <a:t>ついて」をご参照ください。</a:t>
            </a:r>
            <a:endParaRPr kumimoji="1" lang="ja-JP" altLang="en-US" sz="1600" dirty="0">
              <a:solidFill>
                <a:schemeClr val="tx1"/>
              </a:solidFill>
            </a:endParaRPr>
          </a:p>
        </p:txBody>
      </p:sp>
    </p:spTree>
    <p:extLst>
      <p:ext uri="{BB962C8B-B14F-4D97-AF65-F5344CB8AC3E}">
        <p14:creationId xmlns:p14="http://schemas.microsoft.com/office/powerpoint/2010/main" val="901767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ELAB">
      <a:majorFont>
        <a:latin typeface="Calibri"/>
        <a:ea typeface="Meiryo UI"/>
        <a:cs typeface=""/>
      </a:majorFont>
      <a:minorFont>
        <a:latin typeface="Calibr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6146</TotalTime>
  <Words>6151</Words>
  <Application>Microsoft Office PowerPoint</Application>
  <PresentationFormat>ワイド画面</PresentationFormat>
  <Paragraphs>456</Paragraphs>
  <Slides>42</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42</vt:i4>
      </vt:variant>
    </vt:vector>
  </HeadingPairs>
  <TitlesOfParts>
    <vt:vector size="52" baseType="lpstr">
      <vt:lpstr>Meiryo UI</vt:lpstr>
      <vt:lpstr>ＭＳ Ｐゴシック</vt:lpstr>
      <vt:lpstr>游ゴシック</vt:lpstr>
      <vt:lpstr>Arial</vt:lpstr>
      <vt:lpstr>Calibri</vt:lpstr>
      <vt:lpstr>Consolas</vt:lpstr>
      <vt:lpstr>Segoe Condensed</vt:lpstr>
      <vt:lpstr>Segoe UI Light</vt:lpstr>
      <vt:lpstr>Times New Roman</vt:lpstr>
      <vt:lpstr>Office テーマ</vt:lpstr>
      <vt:lpstr>NTT東日本 – IPA シン・テレワークシステム Doc001. プライベート版 構築マニュアル (スタンドアロン版)</vt:lpstr>
      <vt:lpstr>本バージョンについて・更新履歴</vt:lpstr>
      <vt:lpstr>PowerPoint プレゼンテーション</vt:lpstr>
      <vt:lpstr>1-1. 「シン・テレワークシステム プライベート版」とは</vt:lpstr>
      <vt:lpstr>1-2. プライベート版には 2 種類が存在</vt:lpstr>
      <vt:lpstr>PowerPoint プレゼンテーション</vt:lpstr>
      <vt:lpstr>2. 構築用環境・所要時間</vt:lpstr>
      <vt:lpstr>PowerPoint プレゼンテーション</vt:lpstr>
      <vt:lpstr>3-1. 中継ゲートウェイ (Linux) の構築の流れ</vt:lpstr>
      <vt:lpstr>3-2. AWS の Ubuntu Linux サーバーの起動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3-3. 中継ゲートウェイプログラムのビルドの実行</vt:lpstr>
      <vt:lpstr>3-4. 中継ゲートウェイプログラムの起動と終了</vt:lpstr>
      <vt:lpstr>3-5. 中継ゲートウェイシステム起動後の稼働チェック</vt:lpstr>
      <vt:lpstr>PowerPoint プレゼンテーション</vt:lpstr>
      <vt:lpstr>4-1. アプリケーション・インストーラ構築の流れ</vt:lpstr>
      <vt:lpstr>4-2.作業用マシンへの Visual Studio 2019 のインストール</vt:lpstr>
      <vt:lpstr>PowerPoint プレゼンテーション</vt:lpstr>
      <vt:lpstr>PowerPoint プレゼンテーション</vt:lpstr>
      <vt:lpstr>4-3. シン・テレワークシステムのソースコードのダウンロード</vt:lpstr>
      <vt:lpstr>4-4. 中継ゲートウェイの IP アドレス等の指定</vt:lpstr>
      <vt:lpstr>4-5. ビルドの実施</vt:lpstr>
      <vt:lpstr>4-6. 生成されたインストーラの動作の確認</vt:lpstr>
      <vt:lpstr>PowerPoint プレゼンテーション</vt:lpstr>
      <vt:lpstr>5-1. アプリケーションの UI の高度なカスタマイズ方法</vt:lpstr>
      <vt:lpstr>5-2. アプリケーションの ID (AppId) の変更によるユニーク化</vt:lpstr>
      <vt:lpstr>5-3. ゲートウェイに登録済みのサーバー一覧の管理</vt:lpstr>
      <vt:lpstr>5-4. ゲートウェイに現在接続しているサーバーセッション一覧の表示</vt:lpstr>
      <vt:lpstr>5-5. ゲートウェイの Linux カーネルの推奨設定</vt:lpstr>
      <vt:lpstr>5-6. 中継ゲートウェイのより詳細な設定</vt:lpstr>
      <vt:lpstr>5-7. 独自のプライベート CA (認証局) の証明書の利用</vt:lpstr>
      <vt:lpstr>5-8. IP アドレスの代わりに DNS FQDN を指定する方法 等</vt:lpstr>
      <vt:lpstr>5-9. 中継ゲートウェイのプロセスの自動起動方法</vt:lpstr>
      <vt:lpstr>5-10. シン・テレワークシステムのソースコードを分析する</vt:lpstr>
      <vt:lpstr>5-11. Windows 版中継ゲートウェイの動作方法について</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NTT東日本-IPA シン・テレワークシステム Doc001. プライベート版 構築マニュアル (スタンドアロン版)</dc:title>
  <dc:creator>Windows ユーザー</dc:creator>
  <cp:lastModifiedBy>Daiyuu Nobori</cp:lastModifiedBy>
  <cp:revision>2511</cp:revision>
  <dcterms:created xsi:type="dcterms:W3CDTF">2017-10-22T02:50:05Z</dcterms:created>
  <dcterms:modified xsi:type="dcterms:W3CDTF">2021-09-18T01:41:01Z</dcterms:modified>
</cp:coreProperties>
</file>