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4" r:id="rId1"/>
  </p:sldMasterIdLst>
  <p:sldIdLst>
    <p:sldId id="256" r:id="rId2"/>
    <p:sldId id="257" r:id="rId3"/>
    <p:sldId id="258" r:id="rId4"/>
    <p:sldId id="265"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0329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6313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6608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8432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01306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38198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20413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154441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6622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61877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89228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93429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3795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8548295"/>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6813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54780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smtClean="0"/>
              <a:pPr/>
              <a:t>9/14/2023</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262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smtClean="0"/>
              <a:pPr/>
              <a:t>9/14/2023</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72808794"/>
      </p:ext>
    </p:extLst>
  </p:cSld>
  <p:clrMap bg1="dk1" tx1="lt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 id="2147483721" r:id="rId17"/>
  </p:sldLayoutIdLst>
  <p:txStyles>
    <p:title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YLT/index.ph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E82A7-AEB7-F763-F077-B4E1921E19E2}"/>
              </a:ext>
            </a:extLst>
          </p:cNvPr>
          <p:cNvSpPr>
            <a:spLocks noGrp="1"/>
          </p:cNvSpPr>
          <p:nvPr>
            <p:ph type="ctrTitle"/>
          </p:nvPr>
        </p:nvSpPr>
        <p:spPr>
          <a:xfrm>
            <a:off x="98612" y="228600"/>
            <a:ext cx="12093388" cy="3966882"/>
          </a:xfrm>
        </p:spPr>
        <p:txBody>
          <a:bodyPr>
            <a:normAutofit/>
          </a:bodyPr>
          <a:lstStyle/>
          <a:p>
            <a:r>
              <a:rPr lang="en-US" sz="3600" b="1" dirty="0">
                <a:latin typeface="Times New Roman" panose="02020603050405020304" pitchFamily="18" charset="0"/>
                <a:cs typeface="Times New Roman" panose="02020603050405020304" pitchFamily="18" charset="0"/>
              </a:rPr>
              <a:t>Institutes of public administration and management</a:t>
            </a:r>
          </a:p>
        </p:txBody>
      </p:sp>
      <p:sp>
        <p:nvSpPr>
          <p:cNvPr id="3" name="Subtitle 2">
            <a:extLst>
              <a:ext uri="{FF2B5EF4-FFF2-40B4-BE49-F238E27FC236}">
                <a16:creationId xmlns:a16="http://schemas.microsoft.com/office/drawing/2014/main" id="{98B5F2E0-98F1-6571-A9CE-C323C9A631E0}"/>
              </a:ext>
            </a:extLst>
          </p:cNvPr>
          <p:cNvSpPr>
            <a:spLocks noGrp="1"/>
          </p:cNvSpPr>
          <p:nvPr>
            <p:ph type="subTitle" idx="1"/>
          </p:nvPr>
        </p:nvSpPr>
        <p:spPr>
          <a:xfrm>
            <a:off x="1219199" y="4778188"/>
            <a:ext cx="10121153" cy="1013012"/>
          </a:xfrm>
        </p:spPr>
        <p:txBody>
          <a:bodyPr>
            <a:noAutofit/>
          </a:bodyPr>
          <a:lstStyle/>
          <a:p>
            <a:r>
              <a:rPr lang="en-US" sz="3200" b="1" dirty="0">
                <a:latin typeface="Times New Roman" panose="02020603050405020304" pitchFamily="18" charset="0"/>
                <a:cs typeface="Times New Roman" panose="02020603050405020304" pitchFamily="18" charset="0"/>
              </a:rPr>
              <a:t>An online booking system for a tourism business</a:t>
            </a:r>
          </a:p>
        </p:txBody>
      </p:sp>
      <p:pic>
        <p:nvPicPr>
          <p:cNvPr id="8" name="Picture 7">
            <a:extLst>
              <a:ext uri="{FF2B5EF4-FFF2-40B4-BE49-F238E27FC236}">
                <a16:creationId xmlns:a16="http://schemas.microsoft.com/office/drawing/2014/main" id="{74641F80-36E2-2321-5E29-46D13B5452FA}"/>
              </a:ext>
            </a:extLst>
          </p:cNvPr>
          <p:cNvPicPr>
            <a:picLocks noChangeAspect="1"/>
          </p:cNvPicPr>
          <p:nvPr/>
        </p:nvPicPr>
        <p:blipFill>
          <a:blip r:embed="rId2"/>
          <a:stretch>
            <a:fillRect/>
          </a:stretch>
        </p:blipFill>
        <p:spPr>
          <a:xfrm>
            <a:off x="4758316" y="402851"/>
            <a:ext cx="2675368" cy="2170020"/>
          </a:xfrm>
          <a:prstGeom prst="rect">
            <a:avLst/>
          </a:prstGeom>
        </p:spPr>
      </p:pic>
    </p:spTree>
    <p:extLst>
      <p:ext uri="{BB962C8B-B14F-4D97-AF65-F5344CB8AC3E}">
        <p14:creationId xmlns:p14="http://schemas.microsoft.com/office/powerpoint/2010/main" val="2023506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57087-2D5A-DD23-631B-55DA24A118B2}"/>
              </a:ext>
            </a:extLst>
          </p:cNvPr>
          <p:cNvSpPr>
            <a:spLocks noGrp="1"/>
          </p:cNvSpPr>
          <p:nvPr>
            <p:ph type="title"/>
          </p:nvPr>
        </p:nvSpPr>
        <p:spPr/>
        <p:txBody>
          <a:bodyPr/>
          <a:lstStyle/>
          <a:p>
            <a:pPr algn="ctr"/>
            <a:r>
              <a:rPr lang="en-US" b="1" i="0" dirty="0">
                <a:effectLst/>
                <a:latin typeface="Söhne"/>
              </a:rPr>
              <a:t>Conclusion </a:t>
            </a:r>
            <a:endParaRPr lang="en-US" dirty="0"/>
          </a:p>
        </p:txBody>
      </p:sp>
      <p:sp>
        <p:nvSpPr>
          <p:cNvPr id="3" name="Content Placeholder 2">
            <a:extLst>
              <a:ext uri="{FF2B5EF4-FFF2-40B4-BE49-F238E27FC236}">
                <a16:creationId xmlns:a16="http://schemas.microsoft.com/office/drawing/2014/main" id="{C253C057-F40F-AA79-52CA-01F1B9F7A4DB}"/>
              </a:ext>
            </a:extLst>
          </p:cNvPr>
          <p:cNvSpPr>
            <a:spLocks noGrp="1"/>
          </p:cNvSpPr>
          <p:nvPr>
            <p:ph idx="1"/>
          </p:nvPr>
        </p:nvSpPr>
        <p:spPr/>
        <p:txBody>
          <a:bodyPr/>
          <a:lstStyle/>
          <a:p>
            <a:r>
              <a:rPr lang="en-US" dirty="0"/>
              <a:t>Enhanced User Experience</a:t>
            </a:r>
          </a:p>
          <a:p>
            <a:r>
              <a:rPr lang="en-US" dirty="0"/>
              <a:t>Agency Empowerment</a:t>
            </a:r>
          </a:p>
          <a:p>
            <a:r>
              <a:rPr lang="en-US" dirty="0"/>
              <a:t>Bridging Information Gap</a:t>
            </a:r>
          </a:p>
          <a:p>
            <a:r>
              <a:rPr lang="en-US" dirty="0"/>
              <a:t>Building Community</a:t>
            </a:r>
          </a:p>
        </p:txBody>
      </p:sp>
    </p:spTree>
    <p:extLst>
      <p:ext uri="{BB962C8B-B14F-4D97-AF65-F5344CB8AC3E}">
        <p14:creationId xmlns:p14="http://schemas.microsoft.com/office/powerpoint/2010/main" val="2044520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EC1F4-D9D5-C7CC-2D2B-304F7A834E23}"/>
              </a:ext>
            </a:extLst>
          </p:cNvPr>
          <p:cNvSpPr>
            <a:spLocks noGrp="1"/>
          </p:cNvSpPr>
          <p:nvPr>
            <p:ph type="title"/>
          </p:nvPr>
        </p:nvSpPr>
        <p:spPr>
          <a:xfrm>
            <a:off x="1141413" y="609600"/>
            <a:ext cx="9905998" cy="1828800"/>
          </a:xfrm>
        </p:spPr>
        <p:txBody>
          <a:bodyPr/>
          <a:lstStyle/>
          <a:p>
            <a:pPr algn="ctr"/>
            <a:r>
              <a:rPr lang="en-US"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345AAC23-0F21-872B-BD97-CB7FCB1E2072}"/>
              </a:ext>
            </a:extLst>
          </p:cNvPr>
          <p:cNvSpPr>
            <a:spLocks noGrp="1"/>
          </p:cNvSpPr>
          <p:nvPr>
            <p:ph idx="1"/>
          </p:nvPr>
        </p:nvSpPr>
        <p:spPr>
          <a:xfrm>
            <a:off x="627528" y="2106707"/>
            <a:ext cx="11035553" cy="4312022"/>
          </a:xfrm>
        </p:spPr>
        <p:txBody>
          <a:bodyPr>
            <a:normAutofit fontScale="85000" lnSpcReduction="10000"/>
          </a:bodyPr>
          <a:lstStyle/>
          <a:p>
            <a:pPr algn="just"/>
            <a:r>
              <a:rPr lang="en-US" dirty="0">
                <a:latin typeface="Times New Roman" panose="02020603050405020304" pitchFamily="18" charset="0"/>
                <a:cs typeface="Times New Roman" panose="02020603050405020304" pitchFamily="18" charset="0"/>
              </a:rPr>
              <a:t>Yeama Leone Tours is a prominent and reputable tourism agency based in Sierra Leone. Established to cater to both domestic and international travelers, the agency has firmly established itself as a key player in the vibrant and emerging tourism sector of Sierra Leone. With a deep commitment to showcasing the natural beauty, rich culture, and historical heritage of this West African nation, Yeama Leone Tours offers a wide range of travel experiences and services.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agency is known for its dedication to providing immersive and authentic travel adventures, making it a top choice for tourists seeking to explore Sierra Leone's diverse landscapes, wildlife, and cultural attractions. Yeama Leone Tours not only serves individual tourists but also collaborates closely with partner agencies within Sierra Leone, facilitating the promotion of their travel packages and ensuring a seamless booking process.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Through its innovative approach and commitment to leveraging technology, Yeama Leone Tours continues to contribute significantly to the growth and development of tourism in Sierra Leone, making it a vital player in this dynamic industry.</a:t>
            </a:r>
          </a:p>
        </p:txBody>
      </p:sp>
    </p:spTree>
    <p:extLst>
      <p:ext uri="{BB962C8B-B14F-4D97-AF65-F5344CB8AC3E}">
        <p14:creationId xmlns:p14="http://schemas.microsoft.com/office/powerpoint/2010/main" val="2622881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3612-B2A5-AF63-3827-26A265063675}"/>
              </a:ext>
            </a:extLst>
          </p:cNvPr>
          <p:cNvSpPr>
            <a:spLocks noGrp="1"/>
          </p:cNvSpPr>
          <p:nvPr>
            <p:ph type="title"/>
          </p:nvPr>
        </p:nvSpPr>
        <p:spPr/>
        <p:txBody>
          <a:bodyPr/>
          <a:lstStyle/>
          <a:p>
            <a:pPr algn="ctr"/>
            <a:r>
              <a:rPr lang="en-US" b="1" dirty="0"/>
              <a:t>Problem statement</a:t>
            </a:r>
          </a:p>
        </p:txBody>
      </p:sp>
      <p:sp>
        <p:nvSpPr>
          <p:cNvPr id="3" name="Content Placeholder 2">
            <a:extLst>
              <a:ext uri="{FF2B5EF4-FFF2-40B4-BE49-F238E27FC236}">
                <a16:creationId xmlns:a16="http://schemas.microsoft.com/office/drawing/2014/main" id="{4B7E6F39-780B-F1C2-0260-0626319FB33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14796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EC8D1-F109-AEE9-A4F7-528993FEB5C0}"/>
              </a:ext>
            </a:extLst>
          </p:cNvPr>
          <p:cNvSpPr>
            <a:spLocks noGrp="1"/>
          </p:cNvSpPr>
          <p:nvPr>
            <p:ph type="title"/>
          </p:nvPr>
        </p:nvSpPr>
        <p:spPr>
          <a:xfrm>
            <a:off x="1143001" y="251011"/>
            <a:ext cx="9905998" cy="726141"/>
          </a:xfrm>
        </p:spPr>
        <p:txBody>
          <a:bodyPr/>
          <a:lstStyle/>
          <a:p>
            <a:pPr algn="ctr"/>
            <a:r>
              <a:rPr lang="en-US" b="1" dirty="0">
                <a:latin typeface="Times New Roman" panose="02020603050405020304" pitchFamily="18" charset="0"/>
                <a:cs typeface="Times New Roman" panose="02020603050405020304" pitchFamily="18" charset="0"/>
              </a:rPr>
              <a:t>Aim &amp; objectives</a:t>
            </a:r>
          </a:p>
        </p:txBody>
      </p:sp>
      <p:sp>
        <p:nvSpPr>
          <p:cNvPr id="3" name="Content Placeholder 2">
            <a:extLst>
              <a:ext uri="{FF2B5EF4-FFF2-40B4-BE49-F238E27FC236}">
                <a16:creationId xmlns:a16="http://schemas.microsoft.com/office/drawing/2014/main" id="{D6FC37AA-141B-1552-3769-68D11BCECFAD}"/>
              </a:ext>
            </a:extLst>
          </p:cNvPr>
          <p:cNvSpPr>
            <a:spLocks noGrp="1"/>
          </p:cNvSpPr>
          <p:nvPr>
            <p:ph idx="1"/>
          </p:nvPr>
        </p:nvSpPr>
        <p:spPr>
          <a:xfrm>
            <a:off x="0" y="1228164"/>
            <a:ext cx="11994775" cy="5450541"/>
          </a:xfrm>
        </p:spPr>
        <p:txBody>
          <a:bodyPr>
            <a:normAutofit fontScale="92500" lnSpcReduction="20000"/>
          </a:bodyPr>
          <a:lstStyle/>
          <a:p>
            <a:pPr algn="just"/>
            <a:r>
              <a:rPr lang="en-US" dirty="0">
                <a:solidFill>
                  <a:schemeClr val="accent1"/>
                </a:solidFill>
                <a:latin typeface="Times New Roman" panose="02020603050405020304" pitchFamily="18" charset="0"/>
                <a:cs typeface="Times New Roman" panose="02020603050405020304" pitchFamily="18" charset="0"/>
              </a:rPr>
              <a:t>AIM</a:t>
            </a:r>
            <a:r>
              <a:rPr lang="en-US" dirty="0">
                <a:latin typeface="Times New Roman" panose="02020603050405020304" pitchFamily="18" charset="0"/>
                <a:cs typeface="Times New Roman" panose="02020603050405020304" pitchFamily="18" charset="0"/>
              </a:rPr>
              <a:t>: The primary aim of this project is to develop an online booking system tailored for Yeama Leone Tours and its partner agencies. This system will facilitate efficient management of bookings by enabling each agency to independently handle their own reservations made by tourists. </a:t>
            </a:r>
          </a:p>
          <a:p>
            <a:pPr algn="just"/>
            <a:r>
              <a:rPr lang="en-US" b="1" dirty="0">
                <a:solidFill>
                  <a:schemeClr val="accent1"/>
                </a:solidFill>
                <a:latin typeface="Times New Roman" panose="02020603050405020304" pitchFamily="18" charset="0"/>
                <a:cs typeface="Times New Roman" panose="02020603050405020304" pitchFamily="18" charset="0"/>
              </a:rPr>
              <a:t>Objectives</a:t>
            </a:r>
            <a:r>
              <a:rPr lang="en-US" dirty="0">
                <a:latin typeface="Times New Roman" panose="02020603050405020304" pitchFamily="18" charset="0"/>
                <a:cs typeface="Times New Roman" panose="02020603050405020304" pitchFamily="18" charset="0"/>
              </a:rPr>
              <a:t>: </a:t>
            </a:r>
          </a:p>
          <a:p>
            <a:pPr marL="800100" lvl="1" indent="-342900" algn="just">
              <a:buFont typeface="+mj-lt"/>
              <a:buAutoNum type="arabicPeriod"/>
            </a:pPr>
            <a:r>
              <a:rPr lang="en-US" dirty="0">
                <a:latin typeface="Times New Roman" panose="02020603050405020304" pitchFamily="18" charset="0"/>
                <a:cs typeface="Times New Roman" panose="02020603050405020304" pitchFamily="18" charset="0"/>
              </a:rPr>
              <a:t>To implement Agency-Specific Booking Management by: Developing a comprehensive booking management interface that allows each partner agency to effectively oversee their own bookings, thereby reducing the workload on Yeama Leone Tours. </a:t>
            </a:r>
          </a:p>
          <a:p>
            <a:pPr marL="800100" lvl="1" indent="-342900" algn="just">
              <a:buFont typeface="+mj-lt"/>
              <a:buAutoNum type="arabicPeriod"/>
            </a:pPr>
            <a:r>
              <a:rPr lang="en-US" dirty="0">
                <a:latin typeface="Times New Roman" panose="02020603050405020304" pitchFamily="18" charset="0"/>
                <a:cs typeface="Times New Roman" panose="02020603050405020304" pitchFamily="18" charset="0"/>
              </a:rPr>
              <a:t>To present detailed tour descriptions, including Tour Details, Itinerary, the inclusions, exclusions, and optional features of each tour package and a visual Gallery of attractions, ensuring tourists have a complete understanding of the packages to make decisions. </a:t>
            </a:r>
          </a:p>
          <a:p>
            <a:pPr marL="800100" lvl="1" indent="-342900" algn="just">
              <a:buFont typeface="+mj-lt"/>
              <a:buAutoNum type="arabicPeriod"/>
            </a:pPr>
            <a:r>
              <a:rPr lang="en-US" dirty="0">
                <a:latin typeface="Times New Roman" panose="02020603050405020304" pitchFamily="18" charset="0"/>
                <a:cs typeface="Times New Roman" panose="02020603050405020304" pitchFamily="18" charset="0"/>
              </a:rPr>
              <a:t>To showcases the available tour packages offered by Yeama Leone Tours and its partner agencies. </a:t>
            </a:r>
          </a:p>
          <a:p>
            <a:pPr marL="800100" lvl="1" indent="-342900" algn="just">
              <a:buFont typeface="+mj-lt"/>
              <a:buAutoNum type="arabicPeriod"/>
            </a:pPr>
            <a:r>
              <a:rPr lang="en-US" dirty="0">
                <a:latin typeface="Times New Roman" panose="02020603050405020304" pitchFamily="18" charset="0"/>
                <a:cs typeface="Times New Roman" panose="02020603050405020304" pitchFamily="18" charset="0"/>
              </a:rPr>
              <a:t>To provide a comprehensive list of partnered agencies, offering transparency and accessibility to tourists and potential customers. </a:t>
            </a:r>
          </a:p>
          <a:p>
            <a:pPr marL="800100" lvl="1" indent="-342900" algn="just">
              <a:buFont typeface="+mj-lt"/>
              <a:buAutoNum type="arabicPeriod"/>
            </a:pPr>
            <a:r>
              <a:rPr lang="en-US" dirty="0">
                <a:latin typeface="Times New Roman" panose="02020603050405020304" pitchFamily="18" charset="0"/>
                <a:cs typeface="Times New Roman" panose="02020603050405020304" pitchFamily="18" charset="0"/>
              </a:rPr>
              <a:t>To incorporate a feature for customers to leave Comments fostering engagement and building a sense of community. </a:t>
            </a:r>
          </a:p>
          <a:p>
            <a:pPr marL="800100" lvl="1" indent="-342900" algn="just">
              <a:buFont typeface="+mj-lt"/>
              <a:buAutoNum type="arabicPeriod"/>
            </a:pPr>
            <a:r>
              <a:rPr lang="en-US">
                <a:latin typeface="Times New Roman" panose="02020603050405020304" pitchFamily="18" charset="0"/>
                <a:cs typeface="Times New Roman" panose="02020603050405020304" pitchFamily="18" charset="0"/>
              </a:rPr>
              <a:t>To </a:t>
            </a:r>
            <a:r>
              <a:rPr lang="en-US" dirty="0">
                <a:latin typeface="Times New Roman" panose="02020603050405020304" pitchFamily="18" charset="0"/>
                <a:cs typeface="Times New Roman" panose="02020603050405020304" pitchFamily="18" charset="0"/>
              </a:rPr>
              <a:t>display the pricing information for each tour package, allowing tourists to easily compare and select options that align with their preferences and budgets. </a:t>
            </a:r>
          </a:p>
          <a:p>
            <a:pPr marL="800100" lvl="1" indent="-342900" algn="just">
              <a:buFont typeface="+mj-lt"/>
              <a:buAutoNum type="arabicPeriod"/>
            </a:pPr>
            <a:r>
              <a:rPr lang="en-US">
                <a:latin typeface="Times New Roman" panose="02020603050405020304" pitchFamily="18" charset="0"/>
                <a:cs typeface="Times New Roman" panose="02020603050405020304" pitchFamily="18" charset="0"/>
              </a:rPr>
              <a:t>To </a:t>
            </a:r>
            <a:r>
              <a:rPr lang="en-US" dirty="0">
                <a:latin typeface="Times New Roman" panose="02020603050405020304" pitchFamily="18" charset="0"/>
                <a:cs typeface="Times New Roman" panose="02020603050405020304" pitchFamily="18" charset="0"/>
              </a:rPr>
              <a:t>implement Agency Approval Mechanism by: Implementing a streamlined process through which Yeama Leone Tours can review and approve agencies interested in utilizing the online booking platform after registration</a:t>
            </a:r>
          </a:p>
        </p:txBody>
      </p:sp>
    </p:spTree>
    <p:extLst>
      <p:ext uri="{BB962C8B-B14F-4D97-AF65-F5344CB8AC3E}">
        <p14:creationId xmlns:p14="http://schemas.microsoft.com/office/powerpoint/2010/main" val="3801519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A9FB2-2EEE-0678-2BF7-46708F5E5E0F}"/>
              </a:ext>
            </a:extLst>
          </p:cNvPr>
          <p:cNvSpPr>
            <a:spLocks noGrp="1"/>
          </p:cNvSpPr>
          <p:nvPr>
            <p:ph type="title"/>
          </p:nvPr>
        </p:nvSpPr>
        <p:spPr/>
        <p:txBody>
          <a:bodyPr/>
          <a:lstStyle/>
          <a:p>
            <a:pPr algn="ctr"/>
            <a:r>
              <a:rPr lang="en-US" b="1" dirty="0"/>
              <a:t>Literature review</a:t>
            </a:r>
          </a:p>
        </p:txBody>
      </p:sp>
      <p:sp>
        <p:nvSpPr>
          <p:cNvPr id="3" name="Content Placeholder 2">
            <a:extLst>
              <a:ext uri="{FF2B5EF4-FFF2-40B4-BE49-F238E27FC236}">
                <a16:creationId xmlns:a16="http://schemas.microsoft.com/office/drawing/2014/main" id="{B412BECE-B860-9824-A4C3-6B23FE09D92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82127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55961-8414-70AB-45CF-A998868492C4}"/>
              </a:ext>
            </a:extLst>
          </p:cNvPr>
          <p:cNvSpPr>
            <a:spLocks noGrp="1"/>
          </p:cNvSpPr>
          <p:nvPr>
            <p:ph type="title"/>
          </p:nvPr>
        </p:nvSpPr>
        <p:spPr>
          <a:xfrm>
            <a:off x="750000" y="224117"/>
            <a:ext cx="10688823" cy="1905000"/>
          </a:xfrm>
        </p:spPr>
        <p:txBody>
          <a:bodyPr/>
          <a:lstStyle/>
          <a:p>
            <a:r>
              <a:rPr lang="en-US" b="1" dirty="0">
                <a:latin typeface="Times New Roman" panose="02020603050405020304" pitchFamily="18" charset="0"/>
                <a:cs typeface="Times New Roman" panose="02020603050405020304" pitchFamily="18" charset="0"/>
              </a:rPr>
              <a:t>System methodology &amp; Technologies used</a:t>
            </a:r>
          </a:p>
        </p:txBody>
      </p:sp>
      <p:sp>
        <p:nvSpPr>
          <p:cNvPr id="3" name="Content Placeholder 2">
            <a:extLst>
              <a:ext uri="{FF2B5EF4-FFF2-40B4-BE49-F238E27FC236}">
                <a16:creationId xmlns:a16="http://schemas.microsoft.com/office/drawing/2014/main" id="{56CB4D14-04A2-29E2-7409-4107D4050C1E}"/>
              </a:ext>
            </a:extLst>
          </p:cNvPr>
          <p:cNvSpPr>
            <a:spLocks noGrp="1"/>
          </p:cNvSpPr>
          <p:nvPr>
            <p:ph idx="1"/>
          </p:nvPr>
        </p:nvSpPr>
        <p:spPr/>
        <p:txBody>
          <a:bodyPr/>
          <a:lstStyle/>
          <a:p>
            <a:r>
              <a:rPr lang="en-US" dirty="0"/>
              <a:t>Agile </a:t>
            </a:r>
            <a:r>
              <a:rPr lang="en-US" dirty="0" err="1"/>
              <a:t>methology</a:t>
            </a:r>
            <a:r>
              <a:rPr lang="en-US" dirty="0"/>
              <a:t> used</a:t>
            </a:r>
          </a:p>
          <a:p>
            <a:r>
              <a:rPr lang="en-US" dirty="0"/>
              <a:t>TECHNOLOGIES USED ARE:</a:t>
            </a:r>
          </a:p>
          <a:p>
            <a:pPr lvl="1"/>
            <a:r>
              <a:rPr lang="en-US" dirty="0"/>
              <a:t>Tools used:</a:t>
            </a:r>
          </a:p>
          <a:p>
            <a:pPr lvl="2"/>
            <a:r>
              <a:rPr lang="en-US" dirty="0"/>
              <a:t>Vs code, </a:t>
            </a:r>
            <a:r>
              <a:rPr lang="en-US" dirty="0" err="1"/>
              <a:t>github</a:t>
            </a:r>
            <a:r>
              <a:rPr lang="en-US" dirty="0"/>
              <a:t>, excel, draw.io</a:t>
            </a:r>
          </a:p>
          <a:p>
            <a:pPr lvl="1"/>
            <a:r>
              <a:rPr lang="en-US" dirty="0"/>
              <a:t>WEB TECHNOLOGIES: </a:t>
            </a:r>
          </a:p>
          <a:p>
            <a:pPr lvl="2"/>
            <a:r>
              <a:rPr lang="en-US" dirty="0"/>
              <a:t>Html, </a:t>
            </a:r>
            <a:r>
              <a:rPr lang="en-US" dirty="0" err="1"/>
              <a:t>css</a:t>
            </a:r>
            <a:r>
              <a:rPr lang="en-US" dirty="0"/>
              <a:t>, </a:t>
            </a:r>
            <a:r>
              <a:rPr lang="en-US" dirty="0" err="1"/>
              <a:t>javascript</a:t>
            </a:r>
            <a:r>
              <a:rPr lang="en-US" dirty="0"/>
              <a:t>, bootstrap, </a:t>
            </a:r>
            <a:r>
              <a:rPr lang="en-US" dirty="0" err="1"/>
              <a:t>ckeditor</a:t>
            </a:r>
            <a:r>
              <a:rPr lang="en-US" dirty="0"/>
              <a:t>, </a:t>
            </a:r>
            <a:r>
              <a:rPr lang="en-US" dirty="0" err="1"/>
              <a:t>php</a:t>
            </a:r>
            <a:r>
              <a:rPr lang="en-US" dirty="0"/>
              <a:t>, </a:t>
            </a:r>
            <a:r>
              <a:rPr lang="en-US" dirty="0" err="1"/>
              <a:t>mysql</a:t>
            </a:r>
            <a:r>
              <a:rPr lang="en-US" dirty="0"/>
              <a:t> &amp; animation </a:t>
            </a:r>
            <a:r>
              <a:rPr lang="en-US" dirty="0" err="1"/>
              <a:t>js</a:t>
            </a:r>
            <a:endParaRPr lang="en-US" dirty="0"/>
          </a:p>
          <a:p>
            <a:pPr lvl="2"/>
            <a:endParaRPr lang="en-US" dirty="0"/>
          </a:p>
          <a:p>
            <a:pPr lvl="2"/>
            <a:endParaRPr lang="en-US" dirty="0"/>
          </a:p>
        </p:txBody>
      </p:sp>
    </p:spTree>
    <p:extLst>
      <p:ext uri="{BB962C8B-B14F-4D97-AF65-F5344CB8AC3E}">
        <p14:creationId xmlns:p14="http://schemas.microsoft.com/office/powerpoint/2010/main" val="193346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1D656-0B26-8B81-1860-B0240B735F0B}"/>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The system</a:t>
            </a:r>
          </a:p>
        </p:txBody>
      </p:sp>
      <p:sp>
        <p:nvSpPr>
          <p:cNvPr id="3" name="Content Placeholder 2">
            <a:extLst>
              <a:ext uri="{FF2B5EF4-FFF2-40B4-BE49-F238E27FC236}">
                <a16:creationId xmlns:a16="http://schemas.microsoft.com/office/drawing/2014/main" id="{19574D16-967C-4BB3-95A9-9DDBE07B3799}"/>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hlinkClick r:id="rId2"/>
              </a:rPr>
              <a:t>Developed system</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5993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120AE-0E30-F7B1-066E-11066CA2C3E8}"/>
              </a:ext>
            </a:extLst>
          </p:cNvPr>
          <p:cNvSpPr>
            <a:spLocks noGrp="1"/>
          </p:cNvSpPr>
          <p:nvPr>
            <p:ph type="title"/>
          </p:nvPr>
        </p:nvSpPr>
        <p:spPr>
          <a:xfrm>
            <a:off x="1141413" y="609600"/>
            <a:ext cx="9905998" cy="1335741"/>
          </a:xfrm>
        </p:spPr>
        <p:txBody>
          <a:bodyPr/>
          <a:lstStyle/>
          <a:p>
            <a:pPr algn="ctr"/>
            <a:r>
              <a:rPr lang="en-US" b="1" i="0" dirty="0">
                <a:effectLst/>
                <a:latin typeface="Söhne"/>
              </a:rPr>
              <a:t>Challenges &amp; Limitations</a:t>
            </a:r>
            <a:endParaRPr lang="en-US" dirty="0"/>
          </a:p>
        </p:txBody>
      </p:sp>
      <p:sp>
        <p:nvSpPr>
          <p:cNvPr id="3" name="Content Placeholder 2">
            <a:extLst>
              <a:ext uri="{FF2B5EF4-FFF2-40B4-BE49-F238E27FC236}">
                <a16:creationId xmlns:a16="http://schemas.microsoft.com/office/drawing/2014/main" id="{EB459C41-E630-1508-9838-EA48E0E5EA4D}"/>
              </a:ext>
            </a:extLst>
          </p:cNvPr>
          <p:cNvSpPr>
            <a:spLocks noGrp="1"/>
          </p:cNvSpPr>
          <p:nvPr>
            <p:ph idx="1"/>
          </p:nvPr>
        </p:nvSpPr>
        <p:spPr>
          <a:xfrm>
            <a:off x="1141413" y="2070847"/>
            <a:ext cx="9905998" cy="3720353"/>
          </a:xfrm>
        </p:spPr>
        <p:txBody>
          <a:bodyPr/>
          <a:lstStyle/>
          <a:p>
            <a:r>
              <a:rPr lang="en-US" dirty="0"/>
              <a:t>Challenges we faced</a:t>
            </a:r>
          </a:p>
          <a:p>
            <a:pPr lvl="1"/>
            <a:r>
              <a:rPr lang="en-US" dirty="0"/>
              <a:t>Getting approval from Organisation as a case study</a:t>
            </a:r>
          </a:p>
          <a:p>
            <a:pPr lvl="1"/>
            <a:r>
              <a:rPr lang="en-US" dirty="0"/>
              <a:t>Getting information on time of </a:t>
            </a:r>
            <a:r>
              <a:rPr lang="en-US" dirty="0" err="1"/>
              <a:t>organisation</a:t>
            </a:r>
            <a:endParaRPr lang="en-US" dirty="0"/>
          </a:p>
          <a:p>
            <a:pPr lvl="1"/>
            <a:r>
              <a:rPr lang="en-US" dirty="0"/>
              <a:t>Integration with </a:t>
            </a:r>
            <a:r>
              <a:rPr lang="en-US" dirty="0" err="1"/>
              <a:t>Paypal</a:t>
            </a:r>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1231704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2E05-34D9-8D03-3F6F-AC6D3E3757F4}"/>
              </a:ext>
            </a:extLst>
          </p:cNvPr>
          <p:cNvSpPr>
            <a:spLocks noGrp="1"/>
          </p:cNvSpPr>
          <p:nvPr>
            <p:ph type="title"/>
          </p:nvPr>
        </p:nvSpPr>
        <p:spPr/>
        <p:txBody>
          <a:bodyPr/>
          <a:lstStyle/>
          <a:p>
            <a:pPr algn="ctr"/>
            <a:r>
              <a:rPr lang="en-US" b="1" i="0" dirty="0">
                <a:effectLst/>
                <a:latin typeface="Söhne"/>
              </a:rPr>
              <a:t>Recommendations</a:t>
            </a:r>
            <a:endParaRPr lang="en-US" dirty="0"/>
          </a:p>
        </p:txBody>
      </p:sp>
      <p:sp>
        <p:nvSpPr>
          <p:cNvPr id="3" name="Content Placeholder 2">
            <a:extLst>
              <a:ext uri="{FF2B5EF4-FFF2-40B4-BE49-F238E27FC236}">
                <a16:creationId xmlns:a16="http://schemas.microsoft.com/office/drawing/2014/main" id="{61C468BC-EAB0-9D1E-F84D-B738A639EBBB}"/>
              </a:ext>
            </a:extLst>
          </p:cNvPr>
          <p:cNvSpPr>
            <a:spLocks noGrp="1"/>
          </p:cNvSpPr>
          <p:nvPr>
            <p:ph idx="1"/>
          </p:nvPr>
        </p:nvSpPr>
        <p:spPr/>
        <p:txBody>
          <a:bodyPr/>
          <a:lstStyle/>
          <a:p>
            <a:r>
              <a:rPr lang="en-US" dirty="0"/>
              <a:t>Integration of Payment System: </a:t>
            </a:r>
          </a:p>
          <a:p>
            <a:r>
              <a:rPr lang="en-US" dirty="0"/>
              <a:t>Notification System</a:t>
            </a:r>
          </a:p>
          <a:p>
            <a:r>
              <a:rPr lang="en-US" dirty="0"/>
              <a:t>Third-Party Registration</a:t>
            </a:r>
          </a:p>
          <a:p>
            <a:r>
              <a:rPr lang="en-US" dirty="0"/>
              <a:t>Multi-Lingual Support</a:t>
            </a:r>
          </a:p>
          <a:p>
            <a:r>
              <a:rPr lang="en-US" dirty="0"/>
              <a:t>Mobile App Development</a:t>
            </a:r>
          </a:p>
          <a:p>
            <a:r>
              <a:rPr lang="en-US" dirty="0"/>
              <a:t>Group Bookings with Names</a:t>
            </a:r>
          </a:p>
        </p:txBody>
      </p:sp>
    </p:spTree>
    <p:extLst>
      <p:ext uri="{BB962C8B-B14F-4D97-AF65-F5344CB8AC3E}">
        <p14:creationId xmlns:p14="http://schemas.microsoft.com/office/powerpoint/2010/main" val="22206667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A9E023"/>
      </a:accent1>
      <a:accent2>
        <a:srgbClr val="1FCDB6"/>
      </a:accent2>
      <a:accent3>
        <a:srgbClr val="5F99C9"/>
      </a:accent3>
      <a:accent4>
        <a:srgbClr val="AE65D1"/>
      </a:accent4>
      <a:accent5>
        <a:srgbClr val="D06423"/>
      </a:accent5>
      <a:accent6>
        <a:srgbClr val="DCAB11"/>
      </a:accent6>
      <a:hlink>
        <a:srgbClr val="ADE133"/>
      </a:hlink>
      <a:folHlink>
        <a:srgbClr val="C2EA66"/>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1FEE2289-88FB-467C-9C9A-54F3C85768F0}"/>
    </a:ext>
  </a:extLst>
</a:theme>
</file>

<file path=docProps/app.xml><?xml version="1.0" encoding="utf-8"?>
<Properties xmlns="http://schemas.openxmlformats.org/officeDocument/2006/extended-properties" xmlns:vt="http://schemas.openxmlformats.org/officeDocument/2006/docPropsVTypes">
  <Template>TM03457485[[fn=Mesh]]</Template>
  <TotalTime>154</TotalTime>
  <Words>547</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Söhne</vt:lpstr>
      <vt:lpstr>Times New Roman</vt:lpstr>
      <vt:lpstr>Mesh</vt:lpstr>
      <vt:lpstr>Institutes of public administration and management</vt:lpstr>
      <vt:lpstr>Introduction</vt:lpstr>
      <vt:lpstr>Problem statement</vt:lpstr>
      <vt:lpstr>Aim &amp; objectives</vt:lpstr>
      <vt:lpstr>Literature review</vt:lpstr>
      <vt:lpstr>System methodology &amp; Technologies used</vt:lpstr>
      <vt:lpstr>The system</vt:lpstr>
      <vt:lpstr>Challenges &amp; Limitations</vt:lpstr>
      <vt:lpstr>Recommendations</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online booking system for a tourism business</dc:title>
  <dc:creator>Ibrahim Pateh Bah</dc:creator>
  <cp:lastModifiedBy>Ibrahim Pateh Bah</cp:lastModifiedBy>
  <cp:revision>18</cp:revision>
  <dcterms:created xsi:type="dcterms:W3CDTF">2023-09-13T13:52:05Z</dcterms:created>
  <dcterms:modified xsi:type="dcterms:W3CDTF">2023-09-14T03:55:06Z</dcterms:modified>
</cp:coreProperties>
</file>