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4" r:id="rId4"/>
    <p:sldId id="270" r:id="rId5"/>
    <p:sldId id="271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73" r:id="rId15"/>
    <p:sldId id="275" r:id="rId16"/>
    <p:sldId id="276" r:id="rId17"/>
    <p:sldId id="277" r:id="rId18"/>
    <p:sldId id="278" r:id="rId19"/>
    <p:sldId id="26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977BA-D6A4-40E1-B54F-F41834F3016A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D0F0-A070-47E2-A451-526987E08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79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CF538DDA-D00A-436A-ABB4-3305B25F32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E0067A42-DFC8-4128-948B-78D4685C7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4866A702-1451-4EE0-B9BA-70A705566F6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5C7D25-9EDC-43AB-B6FF-4A535C2DF5FE}" type="slidenum">
              <a:rPr lang="zh-CN" altLang="en-US"/>
              <a:pPr algn="r" eaLnBrk="1" hangingPunct="1"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16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A648FA5-C907-4DAE-BCDE-7335CE8E2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864CC36-7438-45CF-A3A4-5FD3090EB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2BFF88F-A937-4450-88BC-62A3E1259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97E2AF8-7A59-4526-8722-B5BCAD5D601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27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A648FA5-C907-4DAE-BCDE-7335CE8E2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864CC36-7438-45CF-A3A4-5FD3090EB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2BFF88F-A937-4450-88BC-62A3E1259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97E2AF8-7A59-4526-8722-B5BCAD5D601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97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A648FA5-C907-4DAE-BCDE-7335CE8E2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864CC36-7438-45CF-A3A4-5FD3090EB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2BFF88F-A937-4450-88BC-62A3E1259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97E2AF8-7A59-4526-8722-B5BCAD5D601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58BF0743-F9B7-434B-8C9B-009835971A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08A72CFD-E22E-4674-B745-6E010DD9C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2756D0A7-D6C2-423E-8F4F-E0BC87A19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3794AB6-084D-45BE-A89C-6F60D38D84B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3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2CE62-0505-4869-AFED-F148344EF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6F4A8E-96C5-40E0-86FF-92B80FB8B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64A7E-09C3-41D8-A64A-51F4C0B9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67D14-53F6-438F-B244-D4078093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574DF-B4BC-467B-A1AC-B4A20DD2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52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937BF-2629-41DC-9EFA-360F3ECF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657A7F-8FE8-4298-AF67-1D268BA1E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F4F5E-DD14-4E98-BA2F-B1DB6EC2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81856-C24A-4FCC-A43A-BFA95C65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B5A16-CEBB-4706-BA4A-6B2D3ECE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83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BA1495-D800-41C1-9F97-029DC144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6A6EFA-2021-4AD8-9274-8130D46A5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BC53B-3E41-49AB-898E-727FE7F0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BBD79-B493-41A9-A5F7-0ECFAC78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AD4EE-2B03-44F9-908C-57DEFCB3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06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9D9C8-0A11-49D4-A174-885610DB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344C5-1C17-4FD8-8C30-BCA51620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AC891-7840-4EAD-BFCC-051EDE3F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B4AF5-2736-4822-9E8C-0950A0C9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454FE-8659-4413-BA49-F0A53A28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55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87F93-A28A-464F-B791-FC771DED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70BF1-83E5-4CD0-8201-63E809117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CB8D9-F0A1-4C6A-AFCB-DE84B032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67C62-7DAA-4CD4-B2F6-7592067C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C42FA-A313-48E7-BA59-3AA39D9C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8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A89CB-7716-4D73-92CD-8841197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1F680-3C76-40E3-AB34-AD9B0A579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A84906-438B-4C57-B338-02E9079F5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B65BD-7FA1-40F9-BA79-251B136A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759A6-9709-451F-967A-85C7D695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43FD9-5831-4AD2-A4C2-DBC806B7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24669-F03F-43DA-9E9D-B169DAC8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F33DC-BB7A-4098-B916-C127A265D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4FF632-F7A3-415B-8E11-F16CA477E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1A9C05-223F-4B46-8EB3-83849EF73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A7AEDD-6F71-4660-BBB0-3D1A660C0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466CF5-E425-4601-946F-262E6899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552F0E-07B3-454B-A4AD-15AB9375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8E90BF-9A46-4106-AC04-0F4F0008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3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9A691-01B6-4786-AA56-76A13E13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FDFF43-D7F3-4FCD-B161-847AAE98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1C7D7E-21F3-42DD-8890-50EE1B14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08B457-0856-4F92-B5EC-1F9F6351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4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11F78A-F0AC-4B28-8DE2-6C1561A0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C3FD39-BF72-4F83-9E23-0315B600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F4E03-8E26-49A3-BC93-51F055E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60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5BFAA-BC3B-45E8-B4EB-EF2C9E97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C8C67-24DE-45D1-B294-F7464E33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0F83D1-E712-4559-BEB9-8701FF33B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F8B10-93E9-487D-B437-64403331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8098A-7898-46E4-91C1-3E14EAE0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16A8E-464D-4C10-909A-C27F3896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1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78B5E-8AC0-4526-8102-CC16CEB3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6455EB-8E27-4D6F-83C0-44E5BDF7A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68A4E0-5150-45EC-B5BA-9CC798FB8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B6E85-514C-4B23-BEA3-512BB6DA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83329-05D7-4CA6-A431-A2A992BC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7A0C4C-041F-471E-9E28-0D2859BD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8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ADCE93-C737-44B9-B2B8-5A085947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BD6B67-8133-48DE-9846-B7B9CC34D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3C596-045F-48B8-8F2C-F4CB14EB7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FB08D-581B-46A0-93C0-C7E3E75DA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D4F-2594-485D-957B-275EE4CB8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gif"/><Relationship Id="rId5" Type="http://schemas.openxmlformats.org/officeDocument/2006/relationships/image" Target="../media/image10.gif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2">
            <a:extLst>
              <a:ext uri="{FF2B5EF4-FFF2-40B4-BE49-F238E27FC236}">
                <a16:creationId xmlns:a16="http://schemas.microsoft.com/office/drawing/2014/main" id="{400D7C02-F634-4B7E-8A04-476CFF522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2" b="20988"/>
          <a:stretch>
            <a:fillRect/>
          </a:stretch>
        </p:blipFill>
        <p:spPr bwMode="auto">
          <a:xfrm>
            <a:off x="773113" y="2854325"/>
            <a:ext cx="530225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3">
            <a:extLst>
              <a:ext uri="{FF2B5EF4-FFF2-40B4-BE49-F238E27FC236}">
                <a16:creationId xmlns:a16="http://schemas.microsoft.com/office/drawing/2014/main" id="{190AC6F2-2247-481B-BC32-B55C17BD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0"/>
            <a:ext cx="55213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图片 6">
            <a:extLst>
              <a:ext uri="{FF2B5EF4-FFF2-40B4-BE49-F238E27FC236}">
                <a16:creationId xmlns:a16="http://schemas.microsoft.com/office/drawing/2014/main" id="{03248320-EDCA-49AD-8284-A30367512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4699000"/>
            <a:ext cx="1254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文本框 7">
            <a:extLst>
              <a:ext uri="{FF2B5EF4-FFF2-40B4-BE49-F238E27FC236}">
                <a16:creationId xmlns:a16="http://schemas.microsoft.com/office/drawing/2014/main" id="{830CE72D-5455-4850-937E-69957ED75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88" y="2922588"/>
            <a:ext cx="4921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404040"/>
                </a:solidFill>
              </a:rPr>
              <a:t>筑于形    贵于心</a:t>
            </a:r>
          </a:p>
        </p:txBody>
      </p:sp>
      <p:pic>
        <p:nvPicPr>
          <p:cNvPr id="16391" name="图片 8">
            <a:extLst>
              <a:ext uri="{FF2B5EF4-FFF2-40B4-BE49-F238E27FC236}">
                <a16:creationId xmlns:a16="http://schemas.microsoft.com/office/drawing/2014/main" id="{5D87D22A-0472-4D96-BF8A-C3EE7934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4872038"/>
            <a:ext cx="3270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文本框 9">
            <a:extLst>
              <a:ext uri="{FF2B5EF4-FFF2-40B4-BE49-F238E27FC236}">
                <a16:creationId xmlns:a16="http://schemas.microsoft.com/office/drawing/2014/main" id="{A84D9214-CA85-4736-B4AB-1F93A016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006" y="4913313"/>
            <a:ext cx="36933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汉仪星宇体简"/>
                <a:ea typeface="汉仪星宇体简"/>
                <a:cs typeface="汉仪星宇体简"/>
              </a:rPr>
              <a:t>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0547E2-C18F-4A5E-8D9B-056BF3ED5DED}"/>
              </a:ext>
            </a:extLst>
          </p:cNvPr>
          <p:cNvSpPr txBox="1"/>
          <p:nvPr/>
        </p:nvSpPr>
        <p:spPr>
          <a:xfrm>
            <a:off x="1339850" y="1817648"/>
            <a:ext cx="1954381" cy="5040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1500" dirty="0">
                <a:latin typeface="华文隶书" panose="02010800040101010101" pitchFamily="2" charset="-122"/>
                <a:ea typeface="华文隶书" panose="02010800040101010101" pitchFamily="2" charset="-122"/>
              </a:rPr>
              <a:t>五子棋</a:t>
            </a:r>
          </a:p>
        </p:txBody>
      </p:sp>
    </p:spTree>
    <p:extLst>
      <p:ext uri="{BB962C8B-B14F-4D97-AF65-F5344CB8AC3E}">
        <p14:creationId xmlns:p14="http://schemas.microsoft.com/office/powerpoint/2010/main" val="255523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40897" y="1903782"/>
            <a:ext cx="7416593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        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55" y="214313"/>
            <a:ext cx="3856238" cy="2348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07655" y="3452337"/>
            <a:ext cx="3463652" cy="171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</a:t>
            </a:r>
            <a:r>
              <a:rPr lang="en-US" altLang="zh-CN" dirty="0" smtClean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而言，自己获利越大越好，因此</a:t>
            </a:r>
            <a:r>
              <a:rPr lang="zh-CN" altLang="en-US" dirty="0" smtClean="0"/>
              <a:t>遇到</a:t>
            </a:r>
            <a:r>
              <a:rPr lang="zh-CN" altLang="en-US" dirty="0"/>
              <a:t>价值</a:t>
            </a:r>
            <a:r>
              <a:rPr lang="zh-CN" altLang="en-US" dirty="0" smtClean="0"/>
              <a:t>值</a:t>
            </a:r>
            <a:r>
              <a:rPr lang="zh-CN" altLang="en-US" dirty="0"/>
              <a:t>大于</a:t>
            </a:r>
            <a:r>
              <a:rPr lang="en-US" altLang="zh-CN" dirty="0"/>
              <a:t>α</a:t>
            </a:r>
            <a:r>
              <a:rPr lang="zh-CN" altLang="en-US" dirty="0"/>
              <a:t>的时候，需要</a:t>
            </a:r>
            <a:r>
              <a:rPr lang="en-US" altLang="zh-CN" dirty="0"/>
              <a:t>α</a:t>
            </a:r>
            <a:r>
              <a:rPr lang="zh-CN" altLang="en-US" dirty="0"/>
              <a:t>进行修改，这里</a:t>
            </a:r>
            <a:r>
              <a:rPr lang="en-US" altLang="zh-CN" dirty="0"/>
              <a:t>3</a:t>
            </a:r>
            <a:r>
              <a:rPr lang="zh-CN" altLang="en-US" dirty="0"/>
              <a:t>大于负</a:t>
            </a:r>
            <a:r>
              <a:rPr lang="zh-CN" altLang="en-US" dirty="0" smtClean="0"/>
              <a:t>无穷，</a:t>
            </a:r>
            <a:r>
              <a:rPr lang="zh-CN" altLang="en-US" dirty="0"/>
              <a:t>所以</a:t>
            </a:r>
            <a:r>
              <a:rPr lang="en-US" altLang="zh-CN" dirty="0"/>
              <a:t>α</a:t>
            </a:r>
            <a:r>
              <a:rPr lang="zh-CN" altLang="en-US" dirty="0"/>
              <a:t>修改为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" y="2559926"/>
            <a:ext cx="4301626" cy="430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55" y="214313"/>
            <a:ext cx="3856238" cy="2348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3020" y="3004832"/>
            <a:ext cx="35855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玩家</a:t>
            </a:r>
            <a:r>
              <a:rPr lang="en-US" altLang="zh-CN" dirty="0" smtClean="0"/>
              <a:t>(</a:t>
            </a:r>
            <a:r>
              <a:rPr lang="zh-CN" altLang="en-US" dirty="0"/>
              <a:t>第四层</a:t>
            </a:r>
            <a:r>
              <a:rPr lang="en-US" altLang="zh-CN" dirty="0"/>
              <a:t>)</a:t>
            </a:r>
            <a:r>
              <a:rPr lang="zh-CN" altLang="en-US" dirty="0"/>
              <a:t>拥有一个方案使得</a:t>
            </a:r>
            <a:r>
              <a:rPr lang="en-US" altLang="zh-CN" dirty="0" smtClean="0"/>
              <a:t>AI</a:t>
            </a:r>
            <a:r>
              <a:rPr lang="zh-CN" altLang="en-US" dirty="0" smtClean="0"/>
              <a:t>获利</a:t>
            </a:r>
            <a:r>
              <a:rPr lang="zh-CN" altLang="en-US" dirty="0"/>
              <a:t>只有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α=3,  β=2, α &gt; β, </a:t>
            </a:r>
            <a:r>
              <a:rPr lang="zh-CN" altLang="en-US" dirty="0"/>
              <a:t>说明</a:t>
            </a:r>
            <a:r>
              <a:rPr lang="en-US" altLang="zh-CN" dirty="0" smtClean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只要选择第二个方案</a:t>
            </a:r>
            <a:r>
              <a:rPr lang="en-US" altLang="zh-CN" dirty="0"/>
              <a:t>, </a:t>
            </a:r>
            <a:r>
              <a:rPr lang="zh-CN" altLang="en-US" dirty="0" smtClean="0"/>
              <a:t>则</a:t>
            </a:r>
            <a:r>
              <a:rPr lang="zh-CN" altLang="en-US" dirty="0"/>
              <a:t>玩家</a:t>
            </a:r>
            <a:r>
              <a:rPr lang="zh-CN" altLang="en-US" dirty="0" smtClean="0"/>
              <a:t>必然</a:t>
            </a:r>
            <a:r>
              <a:rPr lang="zh-CN" altLang="en-US" dirty="0"/>
              <a:t>可以使得</a:t>
            </a:r>
            <a:r>
              <a:rPr lang="en-US" altLang="zh-CN" dirty="0" smtClean="0"/>
              <a:t>AI</a:t>
            </a:r>
            <a:r>
              <a:rPr lang="zh-CN" altLang="en-US" dirty="0" smtClean="0"/>
              <a:t>的</a:t>
            </a:r>
            <a:r>
              <a:rPr lang="zh-CN" altLang="en-US" dirty="0"/>
              <a:t>获利少于</a:t>
            </a:r>
            <a:r>
              <a:rPr lang="en-US" altLang="zh-CN" dirty="0" smtClean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的第一个方案</a:t>
            </a:r>
            <a:r>
              <a:rPr lang="en-US" altLang="zh-CN" dirty="0"/>
              <a:t>,</a:t>
            </a:r>
            <a:r>
              <a:rPr lang="zh-CN" altLang="en-US" dirty="0"/>
              <a:t>这样就不再需要</a:t>
            </a:r>
            <a:r>
              <a:rPr lang="zh-CN" altLang="en-US" dirty="0" smtClean="0"/>
              <a:t>考虑</a:t>
            </a:r>
            <a:r>
              <a:rPr lang="zh-CN" altLang="en-US" dirty="0"/>
              <a:t>玩家</a:t>
            </a:r>
            <a:r>
              <a:rPr lang="en-US" altLang="zh-CN" dirty="0" smtClean="0"/>
              <a:t>(</a:t>
            </a:r>
            <a:r>
              <a:rPr lang="zh-CN" altLang="en-US" dirty="0"/>
              <a:t>第四层</a:t>
            </a:r>
            <a:r>
              <a:rPr lang="en-US" altLang="zh-CN" dirty="0"/>
              <a:t>)</a:t>
            </a:r>
            <a:r>
              <a:rPr lang="zh-CN" altLang="en-US" dirty="0"/>
              <a:t>的其他候选方案了</a:t>
            </a:r>
            <a:r>
              <a:rPr lang="en-US" altLang="zh-CN" dirty="0"/>
              <a:t>,</a:t>
            </a:r>
            <a:r>
              <a:rPr lang="zh-CN" altLang="en-US" dirty="0"/>
              <a:t>因为</a:t>
            </a:r>
            <a:r>
              <a:rPr lang="en-US" altLang="zh-CN" dirty="0" smtClean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根本不会选取第二个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6" y="2565105"/>
            <a:ext cx="42957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5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40897" y="1903782"/>
            <a:ext cx="7416593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        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55" y="214313"/>
            <a:ext cx="3856238" cy="2348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03947" y="2868983"/>
            <a:ext cx="358550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玩家</a:t>
            </a:r>
            <a:r>
              <a:rPr lang="en-US" altLang="zh-CN" dirty="0" smtClean="0"/>
              <a:t>(</a:t>
            </a:r>
            <a:r>
              <a:rPr lang="zh-CN" altLang="en-US" dirty="0"/>
              <a:t>第二层</a:t>
            </a:r>
            <a:r>
              <a:rPr lang="en-US" altLang="zh-CN" dirty="0"/>
              <a:t>)</a:t>
            </a:r>
            <a:r>
              <a:rPr lang="zh-CN" altLang="en-US" dirty="0"/>
              <a:t>要使得</a:t>
            </a:r>
            <a:r>
              <a:rPr lang="en-US" altLang="zh-CN" dirty="0" smtClean="0"/>
              <a:t>AI</a:t>
            </a:r>
            <a:r>
              <a:rPr lang="zh-CN" altLang="en-US" dirty="0" smtClean="0"/>
              <a:t>利益</a:t>
            </a:r>
            <a:r>
              <a:rPr lang="zh-CN" altLang="en-US" dirty="0"/>
              <a:t>最小</a:t>
            </a:r>
            <a:r>
              <a:rPr lang="en-US" altLang="zh-CN" dirty="0"/>
              <a:t>,</a:t>
            </a:r>
            <a:r>
              <a:rPr lang="zh-CN" altLang="en-US" dirty="0" smtClean="0"/>
              <a:t>则</a:t>
            </a:r>
            <a:r>
              <a:rPr lang="zh-CN" altLang="en-US" dirty="0"/>
              <a:t>玩家</a:t>
            </a:r>
            <a:r>
              <a:rPr lang="en-US" altLang="zh-CN" dirty="0" smtClean="0"/>
              <a:t>(</a:t>
            </a:r>
            <a:r>
              <a:rPr lang="zh-CN" altLang="en-US" dirty="0"/>
              <a:t>第二层</a:t>
            </a:r>
            <a:r>
              <a:rPr lang="en-US" altLang="zh-CN" dirty="0"/>
              <a:t>)</a:t>
            </a:r>
            <a:r>
              <a:rPr lang="zh-CN" altLang="en-US" dirty="0"/>
              <a:t>的第二个方案不能使得</a:t>
            </a:r>
            <a:r>
              <a:rPr lang="en-US" altLang="zh-CN" dirty="0" smtClean="0"/>
              <a:t>AI</a:t>
            </a:r>
            <a:r>
              <a:rPr lang="zh-CN" altLang="en-US" dirty="0" smtClean="0"/>
              <a:t>的</a:t>
            </a:r>
            <a:r>
              <a:rPr lang="zh-CN" altLang="en-US" dirty="0"/>
              <a:t>获利大于</a:t>
            </a:r>
            <a:r>
              <a:rPr lang="en-US" altLang="zh-CN" dirty="0"/>
              <a:t>β, </a:t>
            </a:r>
            <a:r>
              <a:rPr lang="zh-CN" altLang="en-US" dirty="0"/>
              <a:t>也就是</a:t>
            </a:r>
            <a:r>
              <a:rPr lang="en-US" altLang="zh-CN" dirty="0"/>
              <a:t>3. </a:t>
            </a:r>
            <a:r>
              <a:rPr lang="zh-CN" altLang="en-US" dirty="0"/>
              <a:t>但是</a:t>
            </a:r>
            <a:r>
              <a:rPr lang="zh-CN" altLang="en-US" dirty="0" smtClean="0"/>
              <a:t>若</a:t>
            </a:r>
            <a:r>
              <a:rPr lang="zh-CN" altLang="en-US" dirty="0"/>
              <a:t>玩家</a:t>
            </a:r>
            <a:r>
              <a:rPr lang="en-US" altLang="zh-CN" dirty="0" smtClean="0"/>
              <a:t>(</a:t>
            </a:r>
            <a:r>
              <a:rPr lang="zh-CN" altLang="en-US" dirty="0"/>
              <a:t>第二层</a:t>
            </a:r>
            <a:r>
              <a:rPr lang="en-US" altLang="zh-CN" dirty="0"/>
              <a:t>)</a:t>
            </a:r>
            <a:r>
              <a:rPr lang="zh-CN" altLang="en-US" dirty="0"/>
              <a:t>选择第二个方案</a:t>
            </a:r>
            <a:r>
              <a:rPr lang="en-US" altLang="zh-CN" dirty="0"/>
              <a:t>, </a:t>
            </a:r>
            <a:r>
              <a:rPr lang="en-US" altLang="zh-CN" dirty="0" smtClean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可以选择第一个方案使得</a:t>
            </a:r>
            <a:r>
              <a:rPr lang="en-US" altLang="zh-CN" dirty="0" smtClean="0"/>
              <a:t>AI</a:t>
            </a:r>
            <a:r>
              <a:rPr lang="zh-CN" altLang="en-US" dirty="0" smtClean="0"/>
              <a:t>获利</a:t>
            </a:r>
            <a:r>
              <a:rPr lang="zh-CN" altLang="en-US" dirty="0"/>
              <a:t>为</a:t>
            </a:r>
            <a:r>
              <a:rPr lang="en-US" altLang="zh-CN" dirty="0"/>
              <a:t>15, α=15,  β=3, α &gt; β, </a:t>
            </a:r>
            <a:r>
              <a:rPr lang="zh-CN" altLang="en-US" dirty="0"/>
              <a:t>故不需要再考虑</a:t>
            </a:r>
            <a:r>
              <a:rPr lang="en-US" altLang="zh-CN" dirty="0" smtClean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的第二个方案</a:t>
            </a:r>
            <a:r>
              <a:rPr lang="en-US" altLang="zh-CN" dirty="0"/>
              <a:t>, </a:t>
            </a:r>
            <a:r>
              <a:rPr lang="zh-CN" altLang="en-US" dirty="0" smtClean="0"/>
              <a:t>因为</a:t>
            </a:r>
            <a:r>
              <a:rPr lang="zh-CN" altLang="en-US" dirty="0"/>
              <a:t>玩家</a:t>
            </a:r>
            <a:r>
              <a:rPr lang="en-US" altLang="zh-CN" dirty="0" smtClean="0"/>
              <a:t>(</a:t>
            </a:r>
            <a:r>
              <a:rPr lang="zh-CN" altLang="en-US" dirty="0"/>
              <a:t>第二层</a:t>
            </a:r>
            <a:r>
              <a:rPr lang="en-US" altLang="zh-CN" dirty="0"/>
              <a:t>)</a:t>
            </a:r>
            <a:r>
              <a:rPr lang="zh-CN" altLang="en-US" dirty="0"/>
              <a:t>不会选择第二个方案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83048"/>
            <a:ext cx="4403947" cy="440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77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40897" y="1903782"/>
            <a:ext cx="7416593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        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55" y="214313"/>
            <a:ext cx="3856238" cy="2348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07924" y="2974500"/>
            <a:ext cx="3585507" cy="2956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AI(</a:t>
            </a:r>
            <a:r>
              <a:rPr lang="zh-CN" altLang="en-US" dirty="0"/>
              <a:t>第一层</a:t>
            </a:r>
            <a:r>
              <a:rPr lang="en-US" altLang="zh-CN" dirty="0" smtClean="0"/>
              <a:t>)</a:t>
            </a:r>
            <a:r>
              <a:rPr lang="zh-CN" altLang="en-US" dirty="0" smtClean="0"/>
              <a:t>要使</a:t>
            </a:r>
            <a:r>
              <a:rPr lang="zh-CN" altLang="en-US" dirty="0"/>
              <a:t>自己利益最大</a:t>
            </a:r>
            <a:r>
              <a:rPr lang="en-US" altLang="zh-CN" dirty="0"/>
              <a:t>,</a:t>
            </a:r>
            <a:r>
              <a:rPr lang="zh-CN" altLang="en-US" dirty="0"/>
              <a:t>也就是</a:t>
            </a:r>
            <a:r>
              <a:rPr lang="en-US" altLang="zh-CN" dirty="0" smtClean="0"/>
              <a:t>AI(</a:t>
            </a:r>
            <a:r>
              <a:rPr lang="zh-CN" altLang="en-US" dirty="0"/>
              <a:t>第一层</a:t>
            </a:r>
            <a:r>
              <a:rPr lang="en-US" altLang="zh-CN" dirty="0"/>
              <a:t>)</a:t>
            </a:r>
            <a:r>
              <a:rPr lang="zh-CN" altLang="en-US" dirty="0"/>
              <a:t>的第二个方案不能差于第一个方案</a:t>
            </a:r>
            <a:r>
              <a:rPr lang="en-US" altLang="zh-CN" dirty="0"/>
              <a:t>, </a:t>
            </a:r>
            <a:r>
              <a:rPr lang="zh-CN" altLang="en-US" dirty="0"/>
              <a:t>但是</a:t>
            </a:r>
            <a:r>
              <a:rPr lang="en-US" altLang="zh-CN" dirty="0" smtClean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的一个方案会导致利益为</a:t>
            </a:r>
            <a:r>
              <a:rPr lang="en-US" altLang="zh-CN" dirty="0"/>
              <a:t>2, </a:t>
            </a:r>
            <a:r>
              <a:rPr lang="zh-CN" altLang="en-US" dirty="0"/>
              <a:t>小于</a:t>
            </a:r>
            <a:r>
              <a:rPr lang="en-US" altLang="zh-CN" dirty="0"/>
              <a:t>3, </a:t>
            </a:r>
            <a:r>
              <a:rPr lang="zh-CN" altLang="en-US" dirty="0"/>
              <a:t>所以</a:t>
            </a:r>
            <a:r>
              <a:rPr lang="en-US" altLang="zh-CN" dirty="0" smtClean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不会选择第一个方案</a:t>
            </a:r>
            <a:r>
              <a:rPr lang="en-US" altLang="zh-CN" dirty="0"/>
              <a:t>, </a:t>
            </a:r>
            <a:r>
              <a:rPr lang="zh-CN" altLang="en-US" dirty="0" smtClean="0"/>
              <a:t>因此</a:t>
            </a:r>
            <a:r>
              <a:rPr lang="zh-CN" altLang="en-US" dirty="0"/>
              <a:t>玩家</a:t>
            </a:r>
            <a:r>
              <a:rPr lang="en-US" altLang="zh-CN" dirty="0" smtClean="0"/>
              <a:t>(</a:t>
            </a:r>
            <a:r>
              <a:rPr lang="zh-CN" altLang="en-US" dirty="0"/>
              <a:t>第四层</a:t>
            </a:r>
            <a:r>
              <a:rPr lang="en-US" altLang="zh-CN" dirty="0"/>
              <a:t>)</a:t>
            </a:r>
            <a:r>
              <a:rPr lang="zh-CN" altLang="en-US" dirty="0"/>
              <a:t>也不用考虑第二个方案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5295"/>
            <a:ext cx="6991928" cy="40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6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8"/>
          <p:cNvSpPr>
            <a:spLocks noChangeArrowheads="1"/>
          </p:cNvSpPr>
          <p:nvPr/>
        </p:nvSpPr>
        <p:spPr bwMode="auto">
          <a:xfrm>
            <a:off x="983384" y="3460750"/>
            <a:ext cx="666432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、计算各个空位落子价值并进入剪枝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、判断搜索深度，若未达到则筛选得分点进入下一深度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、在空位处模拟当前类别落子，计算落子后剩余位置价值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与自己同类别深度价值取最大，与自己不同类别深度取最小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、达到搜索深度时，返回对己方最有利的位置信息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1260475" y="25050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实现步骤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340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8"/>
          <p:cNvSpPr>
            <a:spLocks noChangeArrowheads="1"/>
          </p:cNvSpPr>
          <p:nvPr/>
        </p:nvSpPr>
        <p:spPr bwMode="auto">
          <a:xfrm>
            <a:off x="823078" y="1826951"/>
            <a:ext cx="66643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计算各个空位落子价值并进入剪枝：</a:t>
            </a:r>
          </a:p>
        </p:txBody>
      </p:sp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895639" y="2358041"/>
            <a:ext cx="6664325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通过价值计算函数计算出模拟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落子后所能得到的分数，同时对哈希值进行初始化。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计算得分完成后，进入剪枝算法，删除不必要节点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679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8"/>
          <p:cNvSpPr>
            <a:spLocks noChangeArrowheads="1"/>
          </p:cNvSpPr>
          <p:nvPr/>
        </p:nvSpPr>
        <p:spPr bwMode="auto">
          <a:xfrm>
            <a:off x="823078" y="1826951"/>
            <a:ext cx="66643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判断搜索深度，若未达到则筛选得分点进入下一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深度：</a:t>
            </a:r>
          </a:p>
        </p:txBody>
      </p:sp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895639" y="2358041"/>
            <a:ext cx="6664325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判断当前搜索深度，与人机模式难度对应深度进行比对，若未达到要求深度，则筛选出目前最有利的十个位置，处理后进入下一层深度继续判断，直至到达搜索深度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3904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8"/>
          <p:cNvSpPr>
            <a:spLocks noChangeArrowheads="1"/>
          </p:cNvSpPr>
          <p:nvPr/>
        </p:nvSpPr>
        <p:spPr bwMode="auto">
          <a:xfrm>
            <a:off x="823078" y="1826951"/>
            <a:ext cx="66643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在空位处模拟当前类别落子，计算落子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后得到的新价值：</a:t>
            </a:r>
          </a:p>
        </p:txBody>
      </p:sp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895639" y="2358041"/>
            <a:ext cx="6664325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在当前空位处模拟当前类别棋子落子，通过价值计算函数重新计算模拟后产生的新的得分，模拟完成后记录新的分数，并重复步骤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617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8"/>
          <p:cNvSpPr>
            <a:spLocks noChangeArrowheads="1"/>
          </p:cNvSpPr>
          <p:nvPr/>
        </p:nvSpPr>
        <p:spPr bwMode="auto">
          <a:xfrm>
            <a:off x="823078" y="1826951"/>
            <a:ext cx="66643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达到搜索深度时，返回对己方最有利的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位置信息：</a:t>
            </a:r>
          </a:p>
        </p:txBody>
      </p:sp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895639" y="2358041"/>
            <a:ext cx="666432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判断达到要求的搜索深度时，记录当前哈希值，并返回最终价值最高点，若返回的价值大于当前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值，则更新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以及落子位置信息。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重复步骤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直至返回值第一层，此时返回最终落子信息并在界面显示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7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1">
            <a:extLst>
              <a:ext uri="{FF2B5EF4-FFF2-40B4-BE49-F238E27FC236}">
                <a16:creationId xmlns:a16="http://schemas.microsoft.com/office/drawing/2014/main" id="{3D05ECA3-F4CA-47FC-A49D-39E539670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4" t="13071" r="22543" b="24129"/>
          <a:stretch>
            <a:fillRect/>
          </a:stretch>
        </p:blipFill>
        <p:spPr bwMode="auto">
          <a:xfrm>
            <a:off x="682625" y="779463"/>
            <a:ext cx="2743200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图片 3">
            <a:extLst>
              <a:ext uri="{FF2B5EF4-FFF2-40B4-BE49-F238E27FC236}">
                <a16:creationId xmlns:a16="http://schemas.microsoft.com/office/drawing/2014/main" id="{A9F063CB-8CE9-4EC4-8B04-A09A7C37A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0"/>
            <a:ext cx="55213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图片 8">
            <a:extLst>
              <a:ext uri="{FF2B5EF4-FFF2-40B4-BE49-F238E27FC236}">
                <a16:creationId xmlns:a16="http://schemas.microsoft.com/office/drawing/2014/main" id="{073B4546-AB93-4EFF-B00B-0CA68CAA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4057650"/>
            <a:ext cx="327025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文本框 9">
            <a:extLst>
              <a:ext uri="{FF2B5EF4-FFF2-40B4-BE49-F238E27FC236}">
                <a16:creationId xmlns:a16="http://schemas.microsoft.com/office/drawing/2014/main" id="{11DAAB0C-BC8A-48B3-8253-413119224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281" y="4098925"/>
            <a:ext cx="36933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汉仪星宇体简"/>
                <a:ea typeface="汉仪星宇体简"/>
                <a:cs typeface="汉仪星宇体简"/>
              </a:rPr>
              <a:t>棋</a:t>
            </a:r>
          </a:p>
        </p:txBody>
      </p:sp>
    </p:spTree>
    <p:extLst>
      <p:ext uri="{BB962C8B-B14F-4D97-AF65-F5344CB8AC3E}">
        <p14:creationId xmlns:p14="http://schemas.microsoft.com/office/powerpoint/2010/main" val="262151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>
            <a:extLst>
              <a:ext uri="{FF2B5EF4-FFF2-40B4-BE49-F238E27FC236}">
                <a16:creationId xmlns:a16="http://schemas.microsoft.com/office/drawing/2014/main" id="{4C1C67FA-939D-44AA-BD17-CDB51EB6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674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5" name="组合 29">
            <a:extLst>
              <a:ext uri="{FF2B5EF4-FFF2-40B4-BE49-F238E27FC236}">
                <a16:creationId xmlns:a16="http://schemas.microsoft.com/office/drawing/2014/main" id="{E8096B65-A782-4019-947C-29256ADB0A73}"/>
              </a:ext>
            </a:extLst>
          </p:cNvPr>
          <p:cNvGrpSpPr>
            <a:grpSpLocks/>
          </p:cNvGrpSpPr>
          <p:nvPr/>
        </p:nvGrpSpPr>
        <p:grpSpPr bwMode="auto">
          <a:xfrm>
            <a:off x="10018713" y="0"/>
            <a:ext cx="971550" cy="1828800"/>
            <a:chOff x="0" y="0"/>
            <a:chExt cx="971550" cy="1828800"/>
          </a:xfrm>
        </p:grpSpPr>
        <p:sp>
          <p:nvSpPr>
            <p:cNvPr id="18456" name="矩形 30">
              <a:extLst>
                <a:ext uri="{FF2B5EF4-FFF2-40B4-BE49-F238E27FC236}">
                  <a16:creationId xmlns:a16="http://schemas.microsoft.com/office/drawing/2014/main" id="{D03C0B0F-CDBA-4441-A2DD-F67E9F88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71550" cy="18288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8457" name="文本框 31">
              <a:extLst>
                <a:ext uri="{FF2B5EF4-FFF2-40B4-BE49-F238E27FC236}">
                  <a16:creationId xmlns:a16="http://schemas.microsoft.com/office/drawing/2014/main" id="{0AEBC93C-317C-4123-83D8-B7DD3FF0B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82250"/>
              <a:ext cx="720254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40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目录</a:t>
              </a:r>
            </a:p>
          </p:txBody>
        </p:sp>
      </p:grpSp>
      <p:grpSp>
        <p:nvGrpSpPr>
          <p:cNvPr id="18436" name="组合 32">
            <a:extLst>
              <a:ext uri="{FF2B5EF4-FFF2-40B4-BE49-F238E27FC236}">
                <a16:creationId xmlns:a16="http://schemas.microsoft.com/office/drawing/2014/main" id="{D32910C2-CD0A-48ED-9A48-764F98B40030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2946400"/>
            <a:ext cx="4321175" cy="460375"/>
            <a:chOff x="0" y="0"/>
            <a:chExt cx="4320742" cy="461665"/>
          </a:xfrm>
        </p:grpSpPr>
        <p:sp>
          <p:nvSpPr>
            <p:cNvPr id="18452" name="TextBox 2">
              <a:extLst>
                <a:ext uri="{FF2B5EF4-FFF2-40B4-BE49-F238E27FC236}">
                  <a16:creationId xmlns:a16="http://schemas.microsoft.com/office/drawing/2014/main" id="{A0E545E5-A6AB-457E-9004-121D6AB4A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362" y="0"/>
              <a:ext cx="29813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人员分工</a:t>
              </a:r>
            </a:p>
          </p:txBody>
        </p:sp>
        <p:sp>
          <p:nvSpPr>
            <p:cNvPr id="18453" name="文本框 34">
              <a:extLst>
                <a:ext uri="{FF2B5EF4-FFF2-40B4-BE49-F238E27FC236}">
                  <a16:creationId xmlns:a16="http://schemas.microsoft.com/office/drawing/2014/main" id="{5DFD3E12-FABF-4AFE-8C37-05129B39D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08" y="0"/>
              <a:ext cx="7202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2F2F2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壹</a:t>
              </a:r>
            </a:p>
          </p:txBody>
        </p:sp>
        <p:pic>
          <p:nvPicPr>
            <p:cNvPr id="18454" name="图片 35">
              <a:extLst>
                <a:ext uri="{FF2B5EF4-FFF2-40B4-BE49-F238E27FC236}">
                  <a16:creationId xmlns:a16="http://schemas.microsoft.com/office/drawing/2014/main" id="{8190F265-56F1-4014-8A89-EE202F36E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393"/>
              <a:ext cx="662634" cy="34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5" name="流程图: 联系 36">
              <a:extLst>
                <a:ext uri="{FF2B5EF4-FFF2-40B4-BE49-F238E27FC236}">
                  <a16:creationId xmlns:a16="http://schemas.microsoft.com/office/drawing/2014/main" id="{E72E7613-C77D-4DC0-B024-D99C7CEBC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069" y="177685"/>
              <a:ext cx="106293" cy="106293"/>
            </a:xfrm>
            <a:prstGeom prst="flowChartConnector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8437" name="组合 37">
            <a:extLst>
              <a:ext uri="{FF2B5EF4-FFF2-40B4-BE49-F238E27FC236}">
                <a16:creationId xmlns:a16="http://schemas.microsoft.com/office/drawing/2014/main" id="{1ED8E39C-497C-45D5-8283-833D9E6298CF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3819525"/>
            <a:ext cx="4321175" cy="461963"/>
            <a:chOff x="0" y="0"/>
            <a:chExt cx="4320742" cy="461665"/>
          </a:xfrm>
        </p:grpSpPr>
        <p:sp>
          <p:nvSpPr>
            <p:cNvPr id="18448" name="TextBox 2">
              <a:extLst>
                <a:ext uri="{FF2B5EF4-FFF2-40B4-BE49-F238E27FC236}">
                  <a16:creationId xmlns:a16="http://schemas.microsoft.com/office/drawing/2014/main" id="{6C9D3111-93F4-461A-A398-0F8185F96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362" y="0"/>
              <a:ext cx="29813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功能概述</a:t>
              </a:r>
            </a:p>
          </p:txBody>
        </p:sp>
        <p:sp>
          <p:nvSpPr>
            <p:cNvPr id="18449" name="文本框 39">
              <a:extLst>
                <a:ext uri="{FF2B5EF4-FFF2-40B4-BE49-F238E27FC236}">
                  <a16:creationId xmlns:a16="http://schemas.microsoft.com/office/drawing/2014/main" id="{BAA64C5B-FD79-4DE0-8252-06FFF982B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08" y="0"/>
              <a:ext cx="7202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2F2F2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贰</a:t>
              </a:r>
            </a:p>
          </p:txBody>
        </p:sp>
        <p:pic>
          <p:nvPicPr>
            <p:cNvPr id="18450" name="图片 40">
              <a:extLst>
                <a:ext uri="{FF2B5EF4-FFF2-40B4-BE49-F238E27FC236}">
                  <a16:creationId xmlns:a16="http://schemas.microsoft.com/office/drawing/2014/main" id="{74F40E0D-B0B1-4FEA-A0CC-74B367BB44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393"/>
              <a:ext cx="662634" cy="34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1" name="流程图: 联系 41">
              <a:extLst>
                <a:ext uri="{FF2B5EF4-FFF2-40B4-BE49-F238E27FC236}">
                  <a16:creationId xmlns:a16="http://schemas.microsoft.com/office/drawing/2014/main" id="{D091A7FC-2312-4A83-9972-42C8D7067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069" y="177685"/>
              <a:ext cx="106293" cy="106293"/>
            </a:xfrm>
            <a:prstGeom prst="flowChartConnector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8438" name="组合 42">
            <a:extLst>
              <a:ext uri="{FF2B5EF4-FFF2-40B4-BE49-F238E27FC236}">
                <a16:creationId xmlns:a16="http://schemas.microsoft.com/office/drawing/2014/main" id="{D348ABB8-5BB5-434E-A7B3-2394E0164C6D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4694238"/>
            <a:ext cx="4321175" cy="460375"/>
            <a:chOff x="0" y="0"/>
            <a:chExt cx="4320742" cy="461665"/>
          </a:xfrm>
        </p:grpSpPr>
        <p:sp>
          <p:nvSpPr>
            <p:cNvPr id="18444" name="TextBox 2">
              <a:extLst>
                <a:ext uri="{FF2B5EF4-FFF2-40B4-BE49-F238E27FC236}">
                  <a16:creationId xmlns:a16="http://schemas.microsoft.com/office/drawing/2014/main" id="{41FBA258-950C-477B-87C1-1DC7210E7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362" y="0"/>
              <a:ext cx="29813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核心算法</a:t>
              </a:r>
            </a:p>
          </p:txBody>
        </p:sp>
        <p:sp>
          <p:nvSpPr>
            <p:cNvPr id="18445" name="文本框 44">
              <a:extLst>
                <a:ext uri="{FF2B5EF4-FFF2-40B4-BE49-F238E27FC236}">
                  <a16:creationId xmlns:a16="http://schemas.microsoft.com/office/drawing/2014/main" id="{7A8FC7F6-0942-476B-A98E-7D5B54937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08" y="0"/>
              <a:ext cx="7202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2F2F2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叁</a:t>
              </a:r>
            </a:p>
          </p:txBody>
        </p:sp>
        <p:pic>
          <p:nvPicPr>
            <p:cNvPr id="18446" name="图片 45">
              <a:extLst>
                <a:ext uri="{FF2B5EF4-FFF2-40B4-BE49-F238E27FC236}">
                  <a16:creationId xmlns:a16="http://schemas.microsoft.com/office/drawing/2014/main" id="{A4EC12B7-ED85-4873-A7CD-252E184524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393"/>
              <a:ext cx="662634" cy="34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流程图: 联系 46">
              <a:extLst>
                <a:ext uri="{FF2B5EF4-FFF2-40B4-BE49-F238E27FC236}">
                  <a16:creationId xmlns:a16="http://schemas.microsoft.com/office/drawing/2014/main" id="{B72932E2-D33E-44B9-B707-0F2737130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069" y="177685"/>
              <a:ext cx="106293" cy="106293"/>
            </a:xfrm>
            <a:prstGeom prst="flowChartConnector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8439" name="组合 47">
            <a:extLst>
              <a:ext uri="{FF2B5EF4-FFF2-40B4-BE49-F238E27FC236}">
                <a16:creationId xmlns:a16="http://schemas.microsoft.com/office/drawing/2014/main" id="{1F4250AC-0E60-47BD-ACF8-6CBE0B5007EC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5567363"/>
            <a:ext cx="4321175" cy="461962"/>
            <a:chOff x="0" y="0"/>
            <a:chExt cx="4320742" cy="461665"/>
          </a:xfrm>
        </p:grpSpPr>
        <p:sp>
          <p:nvSpPr>
            <p:cNvPr id="18440" name="TextBox 2">
              <a:extLst>
                <a:ext uri="{FF2B5EF4-FFF2-40B4-BE49-F238E27FC236}">
                  <a16:creationId xmlns:a16="http://schemas.microsoft.com/office/drawing/2014/main" id="{A4F1BFDF-98E2-470F-A8CF-78567731F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362" y="0"/>
              <a:ext cx="29813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创新点分析</a:t>
              </a:r>
            </a:p>
          </p:txBody>
        </p:sp>
        <p:sp>
          <p:nvSpPr>
            <p:cNvPr id="18441" name="文本框 49">
              <a:extLst>
                <a:ext uri="{FF2B5EF4-FFF2-40B4-BE49-F238E27FC236}">
                  <a16:creationId xmlns:a16="http://schemas.microsoft.com/office/drawing/2014/main" id="{4B8CCF76-1933-4FF1-9FE9-88B254E68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08" y="0"/>
              <a:ext cx="7202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2F2F2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肆</a:t>
              </a:r>
            </a:p>
          </p:txBody>
        </p:sp>
        <p:pic>
          <p:nvPicPr>
            <p:cNvPr id="18442" name="图片 50">
              <a:extLst>
                <a:ext uri="{FF2B5EF4-FFF2-40B4-BE49-F238E27FC236}">
                  <a16:creationId xmlns:a16="http://schemas.microsoft.com/office/drawing/2014/main" id="{72151C90-1149-41F0-BB61-6BFC6C590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393"/>
              <a:ext cx="662634" cy="34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3" name="流程图: 联系 51">
              <a:extLst>
                <a:ext uri="{FF2B5EF4-FFF2-40B4-BE49-F238E27FC236}">
                  <a16:creationId xmlns:a16="http://schemas.microsoft.com/office/drawing/2014/main" id="{899649F5-D4E5-4620-9AEC-FE76A5A60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069" y="177685"/>
              <a:ext cx="106293" cy="106293"/>
            </a:xfrm>
            <a:prstGeom prst="flowChartConnector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98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>
            <a:extLst>
              <a:ext uri="{FF2B5EF4-FFF2-40B4-BE49-F238E27FC236}">
                <a16:creationId xmlns:a16="http://schemas.microsoft.com/office/drawing/2014/main" id="{4C1C67FA-939D-44AA-BD17-CDB51EB6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674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93525E9-C7BB-4438-9B49-67E8BAF4D232}"/>
              </a:ext>
            </a:extLst>
          </p:cNvPr>
          <p:cNvSpPr/>
          <p:nvPr/>
        </p:nvSpPr>
        <p:spPr bwMode="auto">
          <a:xfrm>
            <a:off x="0" y="828675"/>
            <a:ext cx="12192000" cy="5200650"/>
          </a:xfrm>
          <a:prstGeom prst="rect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3F8700-906F-471E-8546-49D9AFF52251}"/>
              </a:ext>
            </a:extLst>
          </p:cNvPr>
          <p:cNvSpPr txBox="1"/>
          <p:nvPr/>
        </p:nvSpPr>
        <p:spPr>
          <a:xfrm>
            <a:off x="4952424" y="2875002"/>
            <a:ext cx="606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人员分工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24CC0D-20F8-4268-B60E-D74E7173B3DC}"/>
              </a:ext>
            </a:extLst>
          </p:cNvPr>
          <p:cNvSpPr txBox="1"/>
          <p:nvPr/>
        </p:nvSpPr>
        <p:spPr>
          <a:xfrm>
            <a:off x="9208317" y="5375861"/>
            <a:ext cx="29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</a:t>
            </a:r>
            <a:r>
              <a:rPr lang="en-US" altLang="zh-CN" sz="1400" dirty="0"/>
              <a:t>- </a:t>
            </a:r>
            <a:r>
              <a:rPr lang="zh-CN" altLang="en-US" sz="1400" dirty="0"/>
              <a:t>五子棋项目 </a:t>
            </a:r>
            <a:r>
              <a:rPr lang="en-US" altLang="zh-CN" sz="1400" dirty="0"/>
              <a:t>Gobang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782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3">
            <a:extLst>
              <a:ext uri="{FF2B5EF4-FFF2-40B4-BE49-F238E27FC236}">
                <a16:creationId xmlns:a16="http://schemas.microsoft.com/office/drawing/2014/main" id="{62F58B33-3B0F-4DC6-844A-642DCA9663F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20497" name="Picture 9" descr="F:\ppt素材\图标\我收集的图标\字体\3.png">
              <a:extLst>
                <a:ext uri="{FF2B5EF4-FFF2-40B4-BE49-F238E27FC236}">
                  <a16:creationId xmlns:a16="http://schemas.microsoft.com/office/drawing/2014/main" id="{285CD222-AE69-4ECB-8B4E-0B9764871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8" name="Picture 6" descr="F:\超棒ppt模板\中国风\中国风物件\maobi.png">
              <a:extLst>
                <a:ext uri="{FF2B5EF4-FFF2-40B4-BE49-F238E27FC236}">
                  <a16:creationId xmlns:a16="http://schemas.microsoft.com/office/drawing/2014/main" id="{51708951-1F82-4D33-A19B-57AC2A053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9" name="TextBox 2">
              <a:extLst>
                <a:ext uri="{FF2B5EF4-FFF2-40B4-BE49-F238E27FC236}">
                  <a16:creationId xmlns:a16="http://schemas.microsoft.com/office/drawing/2014/main" id="{1551407E-86FC-44CE-B748-8976801CB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55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人员分工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9E37C74-C8E1-47D7-9C2F-15E74A8A81C3}"/>
              </a:ext>
            </a:extLst>
          </p:cNvPr>
          <p:cNvSpPr/>
          <p:nvPr/>
        </p:nvSpPr>
        <p:spPr>
          <a:xfrm>
            <a:off x="7534504" y="1547504"/>
            <a:ext cx="2445835" cy="950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接口设计 容错处理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 算法架构设计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2A8298-121B-4584-ADDD-1710C5CA5F37}"/>
              </a:ext>
            </a:extLst>
          </p:cNvPr>
          <p:cNvSpPr/>
          <p:nvPr/>
        </p:nvSpPr>
        <p:spPr>
          <a:xfrm>
            <a:off x="7534504" y="2815026"/>
            <a:ext cx="2445835" cy="950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界面设计及其美化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代码逻辑串联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0E961CC-FC26-4219-B68E-1A1CB807DBC7}"/>
              </a:ext>
            </a:extLst>
          </p:cNvPr>
          <p:cNvSpPr/>
          <p:nvPr/>
        </p:nvSpPr>
        <p:spPr>
          <a:xfrm>
            <a:off x="7534504" y="4082548"/>
            <a:ext cx="2445835" cy="950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五子棋游戏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逻辑模块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A5BA28A-3300-4F6B-AD47-3949D0A0A76A}"/>
              </a:ext>
            </a:extLst>
          </p:cNvPr>
          <p:cNvSpPr/>
          <p:nvPr/>
        </p:nvSpPr>
        <p:spPr>
          <a:xfrm>
            <a:off x="7534503" y="5350070"/>
            <a:ext cx="2445835" cy="950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联机模块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06A768-EBBD-4F53-848C-DD9E0312B65D}"/>
              </a:ext>
            </a:extLst>
          </p:cNvPr>
          <p:cNvSpPr txBox="1"/>
          <p:nvPr/>
        </p:nvSpPr>
        <p:spPr>
          <a:xfrm>
            <a:off x="2211662" y="1699523"/>
            <a:ext cx="157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叶志枫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431E456-1533-4093-90D7-4F4BEC425730}"/>
              </a:ext>
            </a:extLst>
          </p:cNvPr>
          <p:cNvSpPr txBox="1"/>
          <p:nvPr/>
        </p:nvSpPr>
        <p:spPr>
          <a:xfrm>
            <a:off x="2211660" y="2967045"/>
            <a:ext cx="157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王开阳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076BBE4-7251-406E-96BC-68AEF8DACD3B}"/>
              </a:ext>
            </a:extLst>
          </p:cNvPr>
          <p:cNvSpPr txBox="1"/>
          <p:nvPr/>
        </p:nvSpPr>
        <p:spPr>
          <a:xfrm>
            <a:off x="2211660" y="5504846"/>
            <a:ext cx="157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王锴贞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C02336-542A-4BA0-9F34-71A55F4B4993}"/>
              </a:ext>
            </a:extLst>
          </p:cNvPr>
          <p:cNvSpPr txBox="1"/>
          <p:nvPr/>
        </p:nvSpPr>
        <p:spPr>
          <a:xfrm>
            <a:off x="2211660" y="4234567"/>
            <a:ext cx="157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应禹尧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7B5BAB2-FEAF-4737-887A-53674F85F02F}"/>
              </a:ext>
            </a:extLst>
          </p:cNvPr>
          <p:cNvCxnSpPr>
            <a:stCxn id="6" idx="3"/>
            <a:endCxn id="3" idx="1"/>
          </p:cNvCxnSpPr>
          <p:nvPr/>
        </p:nvCxnSpPr>
        <p:spPr>
          <a:xfrm>
            <a:off x="3791416" y="2022689"/>
            <a:ext cx="37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6E40FAA-42AC-45D9-A7F6-72C9C9F42A84}"/>
              </a:ext>
            </a:extLst>
          </p:cNvPr>
          <p:cNvCxnSpPr>
            <a:stCxn id="28" idx="3"/>
            <a:endCxn id="23" idx="1"/>
          </p:cNvCxnSpPr>
          <p:nvPr/>
        </p:nvCxnSpPr>
        <p:spPr>
          <a:xfrm>
            <a:off x="3791415" y="3290211"/>
            <a:ext cx="3743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FCE4739-44A0-446E-A224-6395C948FCF7}"/>
              </a:ext>
            </a:extLst>
          </p:cNvPr>
          <p:cNvCxnSpPr>
            <a:stCxn id="30" idx="3"/>
            <a:endCxn id="24" idx="1"/>
          </p:cNvCxnSpPr>
          <p:nvPr/>
        </p:nvCxnSpPr>
        <p:spPr>
          <a:xfrm>
            <a:off x="3791415" y="4557733"/>
            <a:ext cx="3743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A7F9832-55B6-448B-BAD4-A41835F46BF0}"/>
              </a:ext>
            </a:extLst>
          </p:cNvPr>
          <p:cNvCxnSpPr>
            <a:stCxn id="29" idx="3"/>
            <a:endCxn id="25" idx="1"/>
          </p:cNvCxnSpPr>
          <p:nvPr/>
        </p:nvCxnSpPr>
        <p:spPr>
          <a:xfrm flipV="1">
            <a:off x="3791415" y="5825255"/>
            <a:ext cx="3743088" cy="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A55A2C7-4ADE-479B-B226-24039EB12322}"/>
              </a:ext>
            </a:extLst>
          </p:cNvPr>
          <p:cNvCxnSpPr>
            <a:stCxn id="6" idx="3"/>
            <a:endCxn id="23" idx="1"/>
          </p:cNvCxnSpPr>
          <p:nvPr/>
        </p:nvCxnSpPr>
        <p:spPr>
          <a:xfrm>
            <a:off x="3791416" y="2022689"/>
            <a:ext cx="3743088" cy="126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FE5740A-2841-4388-AD07-5A23FB04B4D6}"/>
              </a:ext>
            </a:extLst>
          </p:cNvPr>
          <p:cNvCxnSpPr>
            <a:stCxn id="6" idx="3"/>
            <a:endCxn id="24" idx="1"/>
          </p:cNvCxnSpPr>
          <p:nvPr/>
        </p:nvCxnSpPr>
        <p:spPr>
          <a:xfrm>
            <a:off x="3791416" y="2022689"/>
            <a:ext cx="3743088" cy="253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90DA5F-8B10-4149-AAA7-7907A1948AB4}"/>
              </a:ext>
            </a:extLst>
          </p:cNvPr>
          <p:cNvCxnSpPr>
            <a:stCxn id="6" idx="3"/>
            <a:endCxn id="25" idx="1"/>
          </p:cNvCxnSpPr>
          <p:nvPr/>
        </p:nvCxnSpPr>
        <p:spPr>
          <a:xfrm>
            <a:off x="3791416" y="2022689"/>
            <a:ext cx="3743087" cy="380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B21DDE2-1FBA-4BE7-9BC8-C977B404D5E7}"/>
              </a:ext>
            </a:extLst>
          </p:cNvPr>
          <p:cNvCxnSpPr>
            <a:stCxn id="28" idx="3"/>
            <a:endCxn id="24" idx="1"/>
          </p:cNvCxnSpPr>
          <p:nvPr/>
        </p:nvCxnSpPr>
        <p:spPr>
          <a:xfrm>
            <a:off x="3791415" y="3290211"/>
            <a:ext cx="3743089" cy="126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0" name="直接箭头连接符 20479">
            <a:extLst>
              <a:ext uri="{FF2B5EF4-FFF2-40B4-BE49-F238E27FC236}">
                <a16:creationId xmlns:a16="http://schemas.microsoft.com/office/drawing/2014/main" id="{2F4B4237-FD74-47AC-B0CB-9C56086FA376}"/>
              </a:ext>
            </a:extLst>
          </p:cNvPr>
          <p:cNvCxnSpPr>
            <a:stCxn id="29" idx="3"/>
            <a:endCxn id="23" idx="1"/>
          </p:cNvCxnSpPr>
          <p:nvPr/>
        </p:nvCxnSpPr>
        <p:spPr>
          <a:xfrm flipV="1">
            <a:off x="3791415" y="3290211"/>
            <a:ext cx="3743089" cy="253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0" name="直接箭头连接符 20499">
            <a:extLst>
              <a:ext uri="{FF2B5EF4-FFF2-40B4-BE49-F238E27FC236}">
                <a16:creationId xmlns:a16="http://schemas.microsoft.com/office/drawing/2014/main" id="{C107A4CA-0B6C-4044-852D-01CABE94851F}"/>
              </a:ext>
            </a:extLst>
          </p:cNvPr>
          <p:cNvCxnSpPr/>
          <p:nvPr/>
        </p:nvCxnSpPr>
        <p:spPr>
          <a:xfrm>
            <a:off x="10638263" y="2219093"/>
            <a:ext cx="0" cy="20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2" name="直接箭头连接符 20501">
            <a:extLst>
              <a:ext uri="{FF2B5EF4-FFF2-40B4-BE49-F238E27FC236}">
                <a16:creationId xmlns:a16="http://schemas.microsoft.com/office/drawing/2014/main" id="{5DCDDCCA-45DA-4E66-A318-D830599D545F}"/>
              </a:ext>
            </a:extLst>
          </p:cNvPr>
          <p:cNvCxnSpPr/>
          <p:nvPr/>
        </p:nvCxnSpPr>
        <p:spPr>
          <a:xfrm>
            <a:off x="11296187" y="2219093"/>
            <a:ext cx="0" cy="20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03" name="文本框 20502">
            <a:extLst>
              <a:ext uri="{FF2B5EF4-FFF2-40B4-BE49-F238E27FC236}">
                <a16:creationId xmlns:a16="http://schemas.microsoft.com/office/drawing/2014/main" id="{F944EFBD-8700-4A5B-BF78-1329A0D9BB13}"/>
              </a:ext>
            </a:extLst>
          </p:cNvPr>
          <p:cNvSpPr txBox="1"/>
          <p:nvPr/>
        </p:nvSpPr>
        <p:spPr>
          <a:xfrm>
            <a:off x="10438208" y="4418779"/>
            <a:ext cx="400110" cy="14985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/>
              <a:t>蓝线为次要负责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3CCCD3-437F-4ED4-BD02-116E0F2C114E}"/>
              </a:ext>
            </a:extLst>
          </p:cNvPr>
          <p:cNvSpPr txBox="1"/>
          <p:nvPr/>
        </p:nvSpPr>
        <p:spPr>
          <a:xfrm>
            <a:off x="11096132" y="4418779"/>
            <a:ext cx="400110" cy="14985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/>
              <a:t>红线为次要负责</a:t>
            </a:r>
          </a:p>
        </p:txBody>
      </p:sp>
    </p:spTree>
    <p:extLst>
      <p:ext uri="{BB962C8B-B14F-4D97-AF65-F5344CB8AC3E}">
        <p14:creationId xmlns:p14="http://schemas.microsoft.com/office/powerpoint/2010/main" val="154043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>
            <a:extLst>
              <a:ext uri="{FF2B5EF4-FFF2-40B4-BE49-F238E27FC236}">
                <a16:creationId xmlns:a16="http://schemas.microsoft.com/office/drawing/2014/main" id="{4C1C67FA-939D-44AA-BD17-CDB51EB6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674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93525E9-C7BB-4438-9B49-67E8BAF4D232}"/>
              </a:ext>
            </a:extLst>
          </p:cNvPr>
          <p:cNvSpPr/>
          <p:nvPr/>
        </p:nvSpPr>
        <p:spPr bwMode="auto">
          <a:xfrm>
            <a:off x="0" y="828675"/>
            <a:ext cx="12192000" cy="5200650"/>
          </a:xfrm>
          <a:prstGeom prst="rect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3F8700-906F-471E-8546-49D9AFF52251}"/>
              </a:ext>
            </a:extLst>
          </p:cNvPr>
          <p:cNvSpPr txBox="1"/>
          <p:nvPr/>
        </p:nvSpPr>
        <p:spPr>
          <a:xfrm>
            <a:off x="4952424" y="2875002"/>
            <a:ext cx="606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核心算法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24CC0D-20F8-4268-B60E-D74E7173B3DC}"/>
              </a:ext>
            </a:extLst>
          </p:cNvPr>
          <p:cNvSpPr txBox="1"/>
          <p:nvPr/>
        </p:nvSpPr>
        <p:spPr>
          <a:xfrm>
            <a:off x="9208317" y="5375861"/>
            <a:ext cx="29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</a:t>
            </a:r>
            <a:r>
              <a:rPr lang="en-US" altLang="zh-CN" sz="1400" dirty="0"/>
              <a:t>- </a:t>
            </a:r>
            <a:r>
              <a:rPr lang="zh-CN" altLang="en-US" sz="1400" dirty="0"/>
              <a:t>五子棋项目 </a:t>
            </a:r>
            <a:r>
              <a:rPr lang="en-US" altLang="zh-CN" sz="1400" dirty="0"/>
              <a:t>Gobang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665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970025" y="1503672"/>
            <a:ext cx="741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Alpha-Beta </a:t>
            </a:r>
            <a:r>
              <a:rPr lang="zh-CN" altLang="en-US" sz="2000" dirty="0" smtClean="0"/>
              <a:t>剪枝的原理：</a:t>
            </a:r>
            <a:endParaRPr lang="en-US" altLang="zh-CN" sz="2000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1140897" y="1903782"/>
            <a:ext cx="7416593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        棋手</a:t>
            </a:r>
            <a:r>
              <a:rPr lang="zh-CN" altLang="en-US" sz="2000" dirty="0"/>
              <a:t>不会做出对自己不利的</a:t>
            </a:r>
            <a:r>
              <a:rPr lang="zh-CN" altLang="en-US" sz="2000" dirty="0" smtClean="0"/>
              <a:t>选择</a:t>
            </a:r>
            <a:r>
              <a:rPr lang="zh-CN" altLang="en-US" sz="2000" dirty="0"/>
              <a:t>。</a:t>
            </a:r>
            <a:r>
              <a:rPr lang="zh-CN" altLang="en-US" sz="2000" dirty="0" smtClean="0"/>
              <a:t>依据</a:t>
            </a:r>
            <a:r>
              <a:rPr lang="zh-CN" altLang="en-US" sz="2000" dirty="0"/>
              <a:t>这个前提，如果一个节点明显是不利于自己的节点，那么就可以直接剪掉这个节点。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227802" y="3570657"/>
            <a:ext cx="3592945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AI</a:t>
            </a:r>
            <a:r>
              <a:rPr lang="zh-CN" altLang="en-US" dirty="0" smtClean="0"/>
              <a:t>层：选择最大价值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玩家</a:t>
            </a:r>
            <a:r>
              <a:rPr lang="zh-CN" altLang="en-US" dirty="0" smtClean="0"/>
              <a:t>层：选择最小价值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每一</a:t>
            </a:r>
            <a:r>
              <a:rPr lang="zh-CN" altLang="en-US" dirty="0" smtClean="0"/>
              <a:t>层节点分数由其下一层给出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94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40897" y="1903782"/>
            <a:ext cx="7416593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        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75" y="1550354"/>
            <a:ext cx="4629150" cy="2819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33120" y="4723182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正方形表示</a:t>
            </a:r>
            <a:r>
              <a:rPr lang="en-US" altLang="zh-CN" dirty="0" smtClean="0"/>
              <a:t>AI          </a:t>
            </a:r>
            <a:r>
              <a:rPr lang="zh-CN" altLang="en-US" dirty="0" smtClean="0"/>
              <a:t>圆形表示玩家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21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40897" y="1903782"/>
            <a:ext cx="7416593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        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55" y="214313"/>
            <a:ext cx="3856238" cy="23486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" y="2562968"/>
            <a:ext cx="4294518" cy="429451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78632" y="2913319"/>
            <a:ext cx="2632452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设置</a:t>
            </a:r>
            <a:r>
              <a:rPr lang="en-US" altLang="zh-CN" dirty="0" smtClean="0"/>
              <a:t>α</a:t>
            </a:r>
            <a:r>
              <a:rPr lang="zh-CN" altLang="en-US" dirty="0" smtClean="0"/>
              <a:t>初始值为负无穷，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β</a:t>
            </a:r>
            <a:r>
              <a:rPr lang="zh-CN" altLang="en-US" dirty="0" smtClean="0"/>
              <a:t>初始值为正无穷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91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40897" y="1903782"/>
            <a:ext cx="7416593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        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55" y="214313"/>
            <a:ext cx="3856238" cy="2348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07655" y="3452337"/>
            <a:ext cx="34636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对于</a:t>
            </a:r>
            <a:r>
              <a:rPr lang="zh-CN" altLang="en-US" dirty="0"/>
              <a:t>玩家</a:t>
            </a:r>
            <a:r>
              <a:rPr lang="en-US" altLang="zh-CN" dirty="0" smtClean="0"/>
              <a:t>(</a:t>
            </a:r>
            <a:r>
              <a:rPr lang="zh-CN" altLang="en-US" dirty="0"/>
              <a:t>第四层</a:t>
            </a:r>
            <a:r>
              <a:rPr lang="en-US" altLang="zh-CN" dirty="0" smtClean="0"/>
              <a:t>)</a:t>
            </a:r>
            <a:r>
              <a:rPr lang="zh-CN" altLang="en-US" dirty="0"/>
              <a:t>来说</a:t>
            </a:r>
            <a:r>
              <a:rPr lang="zh-CN" altLang="en-US" dirty="0" smtClean="0"/>
              <a:t>，</a:t>
            </a:r>
            <a:r>
              <a:rPr lang="zh-CN" altLang="en-US" dirty="0"/>
              <a:t>为了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AI</a:t>
            </a:r>
            <a:r>
              <a:rPr lang="zh-CN" altLang="en-US" dirty="0" smtClean="0"/>
              <a:t>获利</a:t>
            </a:r>
            <a:r>
              <a:rPr lang="zh-CN" altLang="en-US" dirty="0"/>
              <a:t>最小，因此当遇到使得</a:t>
            </a:r>
            <a:r>
              <a:rPr lang="en-US" altLang="zh-CN" dirty="0" smtClean="0"/>
              <a:t>AI</a:t>
            </a:r>
            <a:r>
              <a:rPr lang="zh-CN" altLang="en-US" dirty="0" smtClean="0"/>
              <a:t>获利</a:t>
            </a:r>
            <a:r>
              <a:rPr lang="zh-CN" altLang="en-US" dirty="0"/>
              <a:t>更小的情况，则需要修改</a:t>
            </a:r>
            <a:r>
              <a:rPr lang="en-US" altLang="zh-CN" dirty="0"/>
              <a:t>β</a:t>
            </a:r>
            <a:r>
              <a:rPr lang="zh-CN" altLang="en-US" dirty="0"/>
              <a:t>。这里</a:t>
            </a:r>
            <a:r>
              <a:rPr lang="en-US" altLang="zh-CN" dirty="0"/>
              <a:t>3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17</a:t>
            </a:r>
            <a:r>
              <a:rPr lang="zh-CN" altLang="en-US" dirty="0" smtClean="0"/>
              <a:t>小于正无穷，</a:t>
            </a:r>
            <a:r>
              <a:rPr lang="zh-CN" altLang="en-US" dirty="0"/>
              <a:t>所以</a:t>
            </a:r>
            <a:r>
              <a:rPr lang="en-US" altLang="zh-CN" dirty="0"/>
              <a:t>β</a:t>
            </a:r>
            <a:r>
              <a:rPr lang="zh-CN" altLang="en-US" dirty="0"/>
              <a:t>修改为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" y="2565021"/>
            <a:ext cx="4294546" cy="429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8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752</Words>
  <Application>Microsoft Office PowerPoint</Application>
  <PresentationFormat>宽屏</PresentationFormat>
  <Paragraphs>92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等线</vt:lpstr>
      <vt:lpstr>等线 Light</vt:lpstr>
      <vt:lpstr>汉仪星宇体简</vt:lpstr>
      <vt:lpstr>黑体</vt:lpstr>
      <vt:lpstr>华文行楷</vt:lpstr>
      <vt:lpstr>华文隶书</vt:lpstr>
      <vt:lpstr>楷体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志</dc:creator>
  <cp:lastModifiedBy>禹尧 应</cp:lastModifiedBy>
  <cp:revision>34</cp:revision>
  <dcterms:created xsi:type="dcterms:W3CDTF">2018-06-16T13:17:33Z</dcterms:created>
  <dcterms:modified xsi:type="dcterms:W3CDTF">2018-06-17T09:48:34Z</dcterms:modified>
</cp:coreProperties>
</file>