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6" r:id="rId2"/>
    <p:sldId id="303" r:id="rId3"/>
    <p:sldId id="315" r:id="rId4"/>
    <p:sldId id="304" r:id="rId5"/>
    <p:sldId id="336" r:id="rId6"/>
    <p:sldId id="337" r:id="rId7"/>
    <p:sldId id="305" r:id="rId8"/>
    <p:sldId id="352" r:id="rId9"/>
    <p:sldId id="339" r:id="rId10"/>
    <p:sldId id="308" r:id="rId11"/>
    <p:sldId id="345" r:id="rId12"/>
    <p:sldId id="338" r:id="rId13"/>
    <p:sldId id="353" r:id="rId14"/>
    <p:sldId id="314" r:id="rId15"/>
    <p:sldId id="318" r:id="rId16"/>
    <p:sldId id="321" r:id="rId17"/>
    <p:sldId id="319" r:id="rId18"/>
    <p:sldId id="333" r:id="rId19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3D608-2D8B-4DE5-B799-3DC5ADD3883F}" v="8" dt="2021-01-22T07:22:57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561" autoAdjust="0"/>
    <p:restoredTop sz="88374" autoAdjust="0"/>
  </p:normalViewPr>
  <p:slideViewPr>
    <p:cSldViewPr>
      <p:cViewPr varScale="1">
        <p:scale>
          <a:sx n="111" d="100"/>
          <a:sy n="111" d="100"/>
        </p:scale>
        <p:origin x="36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95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许 家瑞" userId="9773c998e35c19a5" providerId="LiveId" clId="{BF53D608-2D8B-4DE5-B799-3DC5ADD3883F}"/>
    <pc:docChg chg="custSel modMainMaster">
      <pc:chgData name="许 家瑞" userId="9773c998e35c19a5" providerId="LiveId" clId="{BF53D608-2D8B-4DE5-B799-3DC5ADD3883F}" dt="2021-01-22T07:23:41.723" v="2" actId="478"/>
      <pc:docMkLst>
        <pc:docMk/>
      </pc:docMkLst>
      <pc:sldMasterChg chg="delSp mod modSldLayout">
        <pc:chgData name="许 家瑞" userId="9773c998e35c19a5" providerId="LiveId" clId="{BF53D608-2D8B-4DE5-B799-3DC5ADD3883F}" dt="2021-01-22T07:23:41.723" v="2" actId="478"/>
        <pc:sldMasterMkLst>
          <pc:docMk/>
          <pc:sldMasterMk cId="0" sldId="2147483648"/>
        </pc:sldMasterMkLst>
        <pc:spChg chg="del">
          <ac:chgData name="许 家瑞" userId="9773c998e35c19a5" providerId="LiveId" clId="{BF53D608-2D8B-4DE5-B799-3DC5ADD3883F}" dt="2021-01-22T07:23:41.723" v="2" actId="478"/>
          <ac:spMkLst>
            <pc:docMk/>
            <pc:sldMasterMk cId="0" sldId="2147483648"/>
            <ac:spMk id="3" creationId="{84853404-F24D-1F43-B93A-885BB96DD4C6}"/>
          </ac:spMkLst>
        </pc:spChg>
        <pc:sldLayoutChg chg="addSp delSp modSp">
          <pc:chgData name="许 家瑞" userId="9773c998e35c19a5" providerId="LiveId" clId="{BF53D608-2D8B-4DE5-B799-3DC5ADD3883F}" dt="2021-01-22T07:21:16.055" v="1"/>
          <pc:sldLayoutMkLst>
            <pc:docMk/>
            <pc:sldMasterMk cId="0" sldId="2147483648"/>
            <pc:sldLayoutMk cId="3727852501" sldId="2147483649"/>
          </pc:sldLayoutMkLst>
          <pc:spChg chg="del">
            <ac:chgData name="许 家瑞" userId="9773c998e35c19a5" providerId="LiveId" clId="{BF53D608-2D8B-4DE5-B799-3DC5ADD3883F}" dt="2021-01-22T07:21:15.462" v="0"/>
            <ac:spMkLst>
              <pc:docMk/>
              <pc:sldMasterMk cId="0" sldId="2147483648"/>
              <pc:sldLayoutMk cId="3727852501" sldId="2147483649"/>
              <ac:spMk id="2" creationId="{00000000-0000-0000-0000-000000000000}"/>
            </ac:spMkLst>
          </pc:spChg>
          <pc:spChg chg="add mod">
            <ac:chgData name="许 家瑞" userId="9773c998e35c19a5" providerId="LiveId" clId="{BF53D608-2D8B-4DE5-B799-3DC5ADD3883F}" dt="2021-01-22T07:21:16.055" v="1"/>
            <ac:spMkLst>
              <pc:docMk/>
              <pc:sldMasterMk cId="0" sldId="2147483648"/>
              <pc:sldLayoutMk cId="3727852501" sldId="2147483649"/>
              <ac:spMk id="5" creationId="{F6FC2BA1-5E7C-4ED1-B728-66D65A87FE1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0675817-BD7A-6F45-933A-A073DE85C4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73FF69-A0F0-5F41-BA06-D548EF6CC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B964ED56-4F6B-7F40-9BCC-80C19FE957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096CB136-D764-F748-AF2B-48E5E0352B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F9066D32-BC77-4B42-9159-79E3AE167F9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125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F104918-2444-594C-973F-D6E36C0572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90A283A-720A-654B-861C-7DA1652294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3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0918AB0-914B-ED4E-BAA6-77EA5006DC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4063"/>
            <a:ext cx="6862762" cy="386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58E3297-F946-2549-A91E-986D44B90D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65688"/>
            <a:ext cx="5230812" cy="4614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6669CC7F-0911-7D4C-B163-5B8DB3E13C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69388F7-51F0-C94C-BE0B-D6EB28082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300"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CCB64EE1-6BC3-1F4F-BA21-EF5C7CECE83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53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5D95558E-9340-EB44-A959-6777F27778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7C128DDF-E231-D945-8AF5-FC347205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07D46862-1F80-4749-81C3-24319E63B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7DBC2D1-805D-3443-AEFD-E6CD19F98462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97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AF643DB-ECCB-0F46-9E31-51D26A10B1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A7DE0A1D-6394-F748-9766-81B35BDF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61F4EB03-123A-CB45-859D-A540B7E21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D9EA014-1EE1-AA46-B826-4B019E7A1E28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625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57EC83D0-2A08-8C46-B494-44B4EBEB28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9548D279-E075-C246-962C-1412B13D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D9CBDD00-E89B-364E-BF54-51A633416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1C0A3026-8875-2C49-B07D-B4AF44D4C9FE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3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50303DAF-5E27-EA49-BB67-87F4CE7E55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820ADB3E-409B-564A-BF03-E9957711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ko-KR" altLang="ko-KR"/>
          </a:p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D08AD0E5-C2D6-2C49-9688-015F298B2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C5597291-F203-0349-AD32-F0E0CC01BCDC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86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C0BAA2DF-A483-244E-B2B6-9D5CA709EE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B07A851-8E68-7E47-87E0-17E3CA4E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809D5715-577A-7B43-8E9B-03F45EEB7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E4EFBFFB-ED3D-6A44-BA48-7B260BD02245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03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34E4C0EC-089B-B241-9713-1C168EDD68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A08D1A6D-3A00-1D40-B930-C38B9F65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C1FAAE16-0EAE-CE48-8670-730540FCF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554E223D-BB4E-A749-9EE9-3150B51A69C0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6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0F1533F6-15A6-7647-BD85-A23065CF4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25C78E56-974B-A640-B518-7FAE0EFF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C198FE29-BB7F-0E44-97E4-24CF41076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40157FB-83D8-2F4C-85AA-91AA26EF6995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48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55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A184B237-922E-AB49-9BEA-7A65F01EA4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CA714851-4054-7446-B25C-0F87B3D7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50C6906E-AE0F-644F-BAE5-376ACBF8E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7C89E8CB-85EB-8F48-9743-BCF76FB52542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447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4A7B6666-B6E1-D148-91A0-85E9F20D6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CF025427-5EEF-0D4C-B392-4B2DE565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DA7F0581-724C-8847-80DD-E9A1CA589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C60DE14-60F1-6447-8276-9AB0CA1D3607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41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9B9031E6-900B-224B-9509-A2FB3BF046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4F6300D8-3BF4-6F41-A7A0-45F6D333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70C7AB08-3645-534B-9631-34D6275E3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33F7AAC3-9BCE-6F40-8587-D9F189805A17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90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23E84436-74BD-AF41-85AF-606FBC1244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472FB6D-BF23-554A-9318-3FAC0315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E13A3E0-E639-0D45-BC92-67A6F65A9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24924D9-5D08-0B43-A72C-E9B455DE1F6C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3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6235C30B-3DB4-8746-824E-37D8F7469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87BBA856-D0C1-3D47-B63B-37D9EFEB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7A1A0FE0-8FE7-9F47-A949-F461DB296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5C41DDDB-222A-FA4D-A2B5-B8200676A1D2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38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233DD846-6FFE-114A-8026-F6D93AE1BD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F1B0341E-838F-5547-B6A8-AA16D49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AA290B2D-4042-154B-B05B-BE4809576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25610E30-EC27-BB45-B9C2-E70C35684898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96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05DD6D7F-50EF-2743-8BA4-E5CF668E52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E05A4B21-2D7F-DC4C-8235-877081BA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A41D1930-707D-7C40-A9D4-C8B7D4DC5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08041F3-73DC-F840-8BBE-AF58E551794B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50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3CB1E0-546F-024D-9CFB-DAE2EFC2EE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BF4B-91C7-4C4B-9AA5-AA51FFFF3A7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6FC2BA1-5E7C-4ED1-B728-66D65A87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78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0B6354-5A4C-8D47-BE26-370637E7CB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B6F2A-359C-A544-A862-9B24F814E84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37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19075"/>
            <a:ext cx="3048000" cy="5626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8940800" cy="5626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9D4EB8-DD88-EC44-992A-985F7559FC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382D4-6846-B742-98D7-81436524FBD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74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F75028-6ABE-8F4F-BB3B-37CD2D9963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4A4E0-FFFF-C64A-9FD8-609A5DD088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280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8D3BF5-8B17-154E-A9D8-5FD7C28593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5DD98-734F-1A4D-8638-93404C8387A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480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4680" y="-69304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C9B5D5-6DB3-9648-8F54-ECCE705008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C877A-12F4-1245-AF0E-7001E9157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877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429" y="-26769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A7392-C04F-7246-9C2E-827C31FE1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FC83-5683-394E-846A-3D187FD0B53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50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78FF74-C37F-B04B-8E67-B8EE06102F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CF068-DBD9-A840-9CCA-317816662F9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729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82DD962-AE75-6147-907F-299DCC19AD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DC7E3-60CA-EC4D-B388-FDB31B24CA5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996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724497-22F8-D143-A059-B055CBEE80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BABAF-1968-D04D-8CE4-139C673F95D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11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D550B1-6170-C74C-88F7-7C1A35011B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D1A5-79D2-9340-9D54-13EE34B638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34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35D5380-6A09-D047-BCF8-1C1C17F77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4763"/>
            <a:ext cx="121920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707DBB-A409-AE4E-A2E1-82038CCE7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96975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D5A5E5-0ECE-4041-8DF6-02B7983538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13484BCC-79AA-C444-A109-60881E4F147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2BAE9F8-EE59-5A49-ABF2-6CC4895B71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12192000" cy="889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C9B921A-7C1A-2441-8BEB-2E365718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963" y="6453188"/>
            <a:ext cx="254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167600C-7E22-DF4E-8B0D-87A2D6806051}" type="slidenum">
              <a:rPr lang="ja-JP" altLang="en-US" sz="1800" smtClean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pPr algn="r">
                <a:defRPr/>
              </a:pPr>
              <a:t>‹#›</a:t>
            </a:fld>
            <a:endParaRPr lang="en-US" altLang="ja-JP" sz="180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31865155-95AD-4840-B372-E5119DC846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51584" y="3933056"/>
            <a:ext cx="7626350" cy="2592388"/>
          </a:xfrm>
        </p:spPr>
        <p:txBody>
          <a:bodyPr lIns="93600" rIns="93600"/>
          <a:lstStyle/>
          <a:p>
            <a:pPr>
              <a:lnSpc>
                <a:spcPct val="89000"/>
              </a:lnSpc>
            </a:pP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Young-Ho Choi, </a:t>
            </a:r>
            <a:r>
              <a:rPr lang="en-US" altLang="ja-JP" sz="2800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Kihwan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Seong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ja-JP" sz="2800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Byungsub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Kim, Jae-Yoon </a:t>
            </a:r>
            <a:r>
              <a:rPr lang="en-US" altLang="ja-JP" sz="2800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Sim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and Hong-June Park</a:t>
            </a:r>
          </a:p>
          <a:p>
            <a:pPr>
              <a:lnSpc>
                <a:spcPct val="89000"/>
              </a:lnSpc>
            </a:pPr>
            <a:endParaRPr lang="en-US" altLang="ja-JP" sz="2800" b="0" baseline="300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89000"/>
              </a:lnSpc>
            </a:pPr>
            <a:r>
              <a:rPr lang="en-US" altLang="ja-JP" sz="2800" i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Department of Electrical Engineering</a:t>
            </a:r>
          </a:p>
          <a:p>
            <a:pPr>
              <a:lnSpc>
                <a:spcPct val="89000"/>
              </a:lnSpc>
            </a:pPr>
            <a:r>
              <a:rPr lang="en-US" altLang="ja-JP" sz="2800" i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POSTECH, Pohang, Korea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1E1F833-04E6-0242-8973-711D51F640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03512" y="1196752"/>
            <a:ext cx="8634413" cy="2090738"/>
          </a:xfrm>
        </p:spPr>
        <p:txBody>
          <a:bodyPr lIns="93600" rIns="93600" anchor="b"/>
          <a:lstStyle/>
          <a:p>
            <a:pPr>
              <a:lnSpc>
                <a:spcPct val="90000"/>
              </a:lnSpc>
            </a:pPr>
            <a:r>
              <a:rPr lang="en-US" altLang="ja-JP" sz="44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All-Synthesizable 6Gbps</a:t>
            </a:r>
            <a:br>
              <a:rPr lang="en-US" altLang="ja-JP" sz="44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ja-JP" sz="44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Voltage-Mode Transmitter </a:t>
            </a:r>
            <a:br>
              <a:rPr lang="en-US" altLang="ja-JP" sz="44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ja-JP" sz="44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for Serial Link</a:t>
            </a:r>
            <a:endParaRPr lang="ja-JP" altLang="en-US" sz="44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D83E10-9C48-7748-A3EC-6BB48A69C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5715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All-synthesizable 2-tap FFE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6F21BC-713F-3446-A57E-28469625D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7488" y="5157788"/>
            <a:ext cx="8964612" cy="1079500"/>
          </a:xfrm>
        </p:spPr>
        <p:txBody>
          <a:bodyPr/>
          <a:lstStyle/>
          <a:p>
            <a:pPr algn="just"/>
            <a:r>
              <a:rPr lang="en-US" altLang="ja-JP" sz="24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6Gbps FF not used for 1T delay, because it cannot be implemented by synthesis </a:t>
            </a:r>
          </a:p>
          <a:p>
            <a:endParaRPr lang="en-US" altLang="ja-JP" sz="240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altLang="ja-JP" sz="220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03D43D0-A2E4-4226-9126-BE53896C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89" y="1109693"/>
            <a:ext cx="7163421" cy="404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D299036-1BE3-C24B-80A4-2367BC913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DLL for 1T delay generation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03BE5D-91B4-0740-BE7A-8850BB18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5013325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ja-JP" sz="24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  <a:sym typeface="Wingdings" panose="05000000000000000000" pitchFamily="2" charset="2"/>
              </a:rPr>
              <a:t>For DLL operation, t</a:t>
            </a:r>
            <a:r>
              <a:rPr lang="en-US" altLang="ja-JP" sz="24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raining patterns are used (1010…) </a:t>
            </a:r>
            <a:endParaRPr lang="en-US" altLang="ja-JP" sz="24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ja-JP" sz="24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  <a:sym typeface="Wingdings" panose="05000000000000000000" pitchFamily="2" charset="2"/>
              </a:rPr>
              <a:t>1T = (delay of coarse delay line + delay of fine delay line)</a:t>
            </a:r>
            <a:endParaRPr lang="en-US" altLang="ja-JP" sz="24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E88B4CE-B695-4BB6-9935-DCC61B48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36" y="1484784"/>
            <a:ext cx="8382727" cy="3109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857832-1B95-5C4F-8FAB-3E5A5CFDF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-52388"/>
            <a:ext cx="9983787" cy="762001"/>
          </a:xfrm>
        </p:spPr>
        <p:txBody>
          <a:bodyPr/>
          <a:lstStyle/>
          <a:p>
            <a:r>
              <a:rPr lang="en-US" altLang="ja-JP" sz="32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 2-tap FFE driver with 2-to-1 serializer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6E771E-876D-49B3-B8BE-BB0A8EB8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340768"/>
            <a:ext cx="6480610" cy="465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5B35AB1-640D-FB45-AB24-5E1B0F1DE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025" y="-28575"/>
            <a:ext cx="10729913" cy="762000"/>
          </a:xfrm>
        </p:spPr>
        <p:txBody>
          <a:bodyPr/>
          <a:lstStyle/>
          <a:p>
            <a:r>
              <a:rPr lang="en-US" altLang="ja-JP" sz="28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Final proposed all-synthesizable voltage-mode TX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F89EC2-963C-4FDD-A564-0B94400B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196752"/>
            <a:ext cx="6760972" cy="48236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2E691A-A03E-8247-951A-AEDB4666C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" y="-1588"/>
            <a:ext cx="12192000" cy="762001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Chip photo and layout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250CB37-6383-4C33-B3D7-D9872A71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908720"/>
            <a:ext cx="7901101" cy="55905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6015984-2544-D441-82D0-D8A186BDD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6038"/>
            <a:ext cx="12192000" cy="762001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Measurement setup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041E87-B821-481C-98C3-B38D9B8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51" y="1052736"/>
            <a:ext cx="8608298" cy="52003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9CD9418-A79F-014A-99F0-D3823C095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Measured eye-diagram (6Gbps)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3EC8CA4-6D3F-4030-AC49-2C2358D2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59" y="1124744"/>
            <a:ext cx="7760881" cy="49808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A5E393B-6AE7-954A-8330-F8986AA11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3" y="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Performance summary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5142F7-1008-4D34-9C3F-16D0BBBD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124744"/>
            <a:ext cx="7206097" cy="51271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9A2A09F-2624-EC42-85E5-E1626A78F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4288"/>
            <a:ext cx="12192000" cy="762001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Conclusion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FEEE96-32EA-3145-B61E-BFE50D814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914400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ja-JP" sz="26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6Gbps voltage-mode TX synthesized with 2-tap FFE</a:t>
            </a: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r>
              <a:rPr lang="en-US" altLang="ja-JP" sz="26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Wide eye-opening achieved @ 1.4m FR4 channel </a:t>
            </a: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r>
              <a:rPr lang="en-US" altLang="ja-JP" sz="26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1-bit-period delay generation circuit for FFE because 6Gbps F/F cannot be implemented by synthesis</a:t>
            </a: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079EAEB-08C5-944C-98E5-E9BA0205F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1388" y="1485900"/>
            <a:ext cx="7772400" cy="4103688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Motivation</a:t>
            </a:r>
          </a:p>
          <a:p>
            <a:pPr marL="0" indent="0">
              <a:buFontTx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  − Fully synthesizable transmitter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Proposed voltage-mode TX</a:t>
            </a:r>
          </a:p>
          <a:p>
            <a:pPr marL="0" indent="0">
              <a:buFontTx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  − With 2-tap FFE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Measurement results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250195-FDD4-864D-B57A-59E3608EF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Motivation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4FF7EA0-A492-5C48-9806-D9971A925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3"/>
            <a:ext cx="8208962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Advantages of the synthesizable circuit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− Good portability with process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4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− High compatibility with other digital blocks</a:t>
            </a:r>
            <a:endParaRPr lang="en-CA" altLang="ja-JP" sz="240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altLang="ko-KR" sz="2000">
              <a:solidFill>
                <a:schemeClr val="tx1"/>
              </a:solidFill>
              <a:ea typeface="굴림" panose="020B0600000101010101" pitchFamily="34" charset="-127"/>
              <a:cs typeface="Arial" panose="020B0604020202020204" pitchFamily="34" charset="0"/>
            </a:endParaRPr>
          </a:p>
          <a:p>
            <a:r>
              <a:rPr lang="en-US" altLang="ko-KR" sz="2800">
                <a:solidFill>
                  <a:schemeClr val="tx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Fully synthesized circuits are implemented </a:t>
            </a:r>
          </a:p>
          <a:p>
            <a:pPr>
              <a:buFontTx/>
              <a:buNone/>
            </a:pPr>
            <a:r>
              <a:rPr lang="en-US" altLang="ko-KR" sz="2400">
                <a:solidFill>
                  <a:schemeClr val="tx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   − ADCs</a:t>
            </a:r>
            <a:endParaRPr lang="ko-KR" altLang="en-US" sz="2400">
              <a:solidFill>
                <a:schemeClr val="tx1"/>
              </a:solidFill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ko-KR" sz="2400">
                <a:solidFill>
                  <a:schemeClr val="tx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   − PLLs</a:t>
            </a:r>
          </a:p>
          <a:p>
            <a:pPr>
              <a:buFontTx/>
              <a:buNone/>
            </a:pPr>
            <a:r>
              <a:rPr lang="en-US" altLang="ko-KR" sz="2400">
                <a:solidFill>
                  <a:schemeClr val="tx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   − CDRs</a:t>
            </a:r>
          </a:p>
          <a:p>
            <a:pPr>
              <a:lnSpc>
                <a:spcPct val="90000"/>
              </a:lnSpc>
            </a:pPr>
            <a:endParaRPr lang="en-CA" altLang="ja-JP" sz="200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chemeClr val="tx1"/>
                </a:solidFill>
                <a:ea typeface="굴림" panose="020B0600000101010101" pitchFamily="34" charset="-127"/>
              </a:rPr>
              <a:t>There is no high-speed synthesizable TX</a:t>
            </a:r>
            <a:endParaRPr lang="en-CA" altLang="ja-JP" sz="280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0375A7-6247-8349-902E-F83049B0D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53975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Transmitter output driver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6C32EBB-39D5-544C-B753-73108A308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0" y="5286375"/>
            <a:ext cx="8715375" cy="1338263"/>
          </a:xfrm>
        </p:spPr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Difficult to implement CM driver using digital std. cells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604EAA-185E-45B8-9C1D-5B593049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89" y="1772816"/>
            <a:ext cx="7382896" cy="30177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29507DB-490A-4B14-A1EE-A1AB3F14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861031"/>
            <a:ext cx="4493141" cy="2085013"/>
          </a:xfrm>
          <a:prstGeom prst="rect">
            <a:avLst/>
          </a:prstGeom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A15F8A90-9936-0240-80A4-923D015B4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3" y="-1588"/>
            <a:ext cx="12192000" cy="762001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6Gbps synthesizable TX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C5C266B-53A1-F646-A00A-8C4E1E2C0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5046663"/>
            <a:ext cx="9144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24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Voltage mode driver is suitable for digital synthesis</a:t>
            </a:r>
          </a:p>
          <a:p>
            <a:r>
              <a:rPr lang="en-US" altLang="ja-JP" sz="24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The inverter with source R replaced by tri-state inverter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904B5B-4D61-4F16-8E03-66267A5C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1756111"/>
            <a:ext cx="8498561" cy="27190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A4C4566-FDFC-AC4C-8CE3-89A9350E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-25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32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Requirements for 6Gbps synthesizable TX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2AF98-D532-4E45-A7A0-BABA0C130B11}"/>
              </a:ext>
            </a:extLst>
          </p:cNvPr>
          <p:cNvSpPr/>
          <p:nvPr/>
        </p:nvSpPr>
        <p:spPr>
          <a:xfrm>
            <a:off x="1558925" y="4473575"/>
            <a:ext cx="91440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kern="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O</a:t>
            </a:r>
            <a:r>
              <a:rPr lang="en-US" altLang="ko-KR" kern="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utput impedance matching @ out = ‘0’ by adjusting # of parallel </a:t>
            </a:r>
            <a:r>
              <a:rPr lang="en-US" altLang="ko-KR" kern="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tri-state</a:t>
            </a:r>
            <a:r>
              <a:rPr lang="en-US" altLang="ko-KR" kern="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inverter cells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kern="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2-tap feed-forward equalization(FFE) for 20dB loss channel  </a:t>
            </a:r>
            <a:endParaRPr lang="en-US" altLang="ko-KR" kern="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340" name="TextBox 7">
            <a:extLst>
              <a:ext uri="{FF2B5EF4-FFF2-40B4-BE49-F238E27FC236}">
                <a16:creationId xmlns:a16="http://schemas.microsoft.com/office/drawing/2014/main" id="{1EAA80BC-E411-8D41-8FB9-F34C2A2E8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959225"/>
            <a:ext cx="3527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2"/>
                </a:solidFill>
                <a:ea typeface="굴림" panose="020B0600000101010101" pitchFamily="34" charset="-127"/>
              </a:rPr>
              <a:t>A branch of differential TX driver</a:t>
            </a:r>
            <a:endParaRPr lang="ko-KR" altLang="en-US" sz="16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4734139-768F-4305-A42B-03EA253E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911225"/>
            <a:ext cx="5121084" cy="29812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CEB5448-E861-8A40-9ED5-F732DCA7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11125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Output impedance calibration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C807419-07FD-7C48-A4D3-36BD80BD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4868863"/>
            <a:ext cx="9144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rgbClr val="000000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A 1/10 replica used for impedance matching @ output = ‘0’</a:t>
            </a:r>
          </a:p>
          <a:p>
            <a:endParaRPr lang="en-US" altLang="ko-KR" sz="1200">
              <a:solidFill>
                <a:srgbClr val="000000"/>
              </a:solidFill>
              <a:ea typeface="굴림" panose="020B0600000101010101" pitchFamily="34" charset="-127"/>
              <a:cs typeface="Arial" panose="020B0604020202020204" pitchFamily="34" charset="0"/>
            </a:endParaRPr>
          </a:p>
          <a:p>
            <a:r>
              <a:rPr lang="en-US" altLang="ko-KR" sz="2400">
                <a:solidFill>
                  <a:srgbClr val="000000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After calibration, pull-down resistor of main driver R</a:t>
            </a:r>
            <a:r>
              <a:rPr lang="en-US" altLang="ko-KR" sz="2400" baseline="-25000">
                <a:solidFill>
                  <a:srgbClr val="000000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n.M</a:t>
            </a:r>
            <a:r>
              <a:rPr lang="en-US" altLang="ko-KR" sz="2400">
                <a:solidFill>
                  <a:srgbClr val="000000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 ≈ 50 </a:t>
            </a:r>
          </a:p>
        </p:txBody>
      </p:sp>
      <p:pic>
        <p:nvPicPr>
          <p:cNvPr id="15364" name="그림 2">
            <a:extLst>
              <a:ext uri="{FF2B5EF4-FFF2-40B4-BE49-F238E27FC236}">
                <a16:creationId xmlns:a16="http://schemas.microsoft.com/office/drawing/2014/main" id="{AACF1D9F-1197-0E4B-BEFC-FBBF92CAB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836613"/>
            <a:ext cx="414178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3C26ADBE-B0EE-DB42-B194-8CEAB14A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25"/>
            <a:ext cx="12192000" cy="762000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굴림" panose="020B0600000101010101" pitchFamily="34" charset="-127"/>
              </a:rPr>
              <a:t>Non-linearity of pull-down DR</a:t>
            </a:r>
            <a:endParaRPr lang="ko-KR" altLang="en-US">
              <a:solidFill>
                <a:schemeClr val="tx1"/>
              </a:solidFill>
              <a:ea typeface="굴림" panose="020B0600000101010101" pitchFamily="34" charset="-127"/>
            </a:endParaRPr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557C920A-A775-004A-BFD9-D1F0A277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157788"/>
            <a:ext cx="61928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tx2"/>
                </a:solidFill>
                <a:ea typeface="굴림" panose="020B0600000101010101" pitchFamily="34" charset="-127"/>
              </a:rPr>
              <a:t>I-V characteristic of pull-down driver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10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7C1B1316-965C-9840-AC9F-5AEC934BC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773238"/>
            <a:ext cx="48244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2">
            <a:extLst>
              <a:ext uri="{FF2B5EF4-FFF2-40B4-BE49-F238E27FC236}">
                <a16:creationId xmlns:a16="http://schemas.microsoft.com/office/drawing/2014/main" id="{BDE23944-0F44-C649-BE6D-6259A786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916113"/>
            <a:ext cx="384492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모서리가 둥근 직사각형 1">
            <a:extLst>
              <a:ext uri="{FF2B5EF4-FFF2-40B4-BE49-F238E27FC236}">
                <a16:creationId xmlns:a16="http://schemas.microsoft.com/office/drawing/2014/main" id="{2B8790C1-C660-5B45-A08C-2FAAA7E1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429000"/>
            <a:ext cx="576263" cy="511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sp>
        <p:nvSpPr>
          <p:cNvPr id="17415" name="TextBox 2">
            <a:extLst>
              <a:ext uri="{FF2B5EF4-FFF2-40B4-BE49-F238E27FC236}">
                <a16:creationId xmlns:a16="http://schemas.microsoft.com/office/drawing/2014/main" id="{387AE4C6-0768-6142-8BC2-341AF7F77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076700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FF"/>
                </a:solidFill>
                <a:ea typeface="굴림" panose="020B0600000101010101" pitchFamily="34" charset="-127"/>
              </a:rPr>
              <a:t>Pull-down driver</a:t>
            </a:r>
            <a:endParaRPr lang="ko-KR" altLang="en-US" sz="1400">
              <a:solidFill>
                <a:srgbClr val="0000FF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261EBD8B-658A-C048-99F8-0BDF432B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-60325"/>
            <a:ext cx="9650413" cy="762000"/>
          </a:xfrm>
        </p:spPr>
        <p:txBody>
          <a:bodyPr/>
          <a:lstStyle/>
          <a:p>
            <a:r>
              <a:rPr lang="en-US" altLang="ko-KR" sz="3600" dirty="0">
                <a:solidFill>
                  <a:schemeClr val="tx1"/>
                </a:solidFill>
                <a:ea typeface="굴림" panose="020B0600000101010101" pitchFamily="34" charset="-127"/>
              </a:rPr>
              <a:t>Effect of non-linearity of pull-down DR</a:t>
            </a:r>
            <a:endParaRPr lang="ko-KR" altLang="en-US" sz="3600" dirty="0">
              <a:solidFill>
                <a:schemeClr val="tx1"/>
              </a:solidFill>
              <a:ea typeface="굴림" panose="020B0600000101010101" pitchFamily="34" charset="-127"/>
            </a:endParaRPr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A6160D30-14ED-9947-81E4-E2E701C2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986213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34" charset="-127"/>
              </a:rPr>
              <a:t>Conventional driver</a:t>
            </a:r>
            <a:endParaRPr lang="ko-KR" altLang="en-US" sz="20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sp>
        <p:nvSpPr>
          <p:cNvPr id="18436" name="TextBox 1">
            <a:extLst>
              <a:ext uri="{FF2B5EF4-FFF2-40B4-BE49-F238E27FC236}">
                <a16:creationId xmlns:a16="http://schemas.microsoft.com/office/drawing/2014/main" id="{E1F4D96D-F9E6-FF47-AFA2-325BAF4D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981450"/>
            <a:ext cx="374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34" charset="-127"/>
              </a:rPr>
              <a:t> Proposed driver </a:t>
            </a:r>
            <a:endParaRPr lang="ko-KR" altLang="en-US" sz="20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sp>
        <p:nvSpPr>
          <p:cNvPr id="18437" name="TextBox 1">
            <a:extLst>
              <a:ext uri="{FF2B5EF4-FFF2-40B4-BE49-F238E27FC236}">
                <a16:creationId xmlns:a16="http://schemas.microsoft.com/office/drawing/2014/main" id="{F765E1E4-F31F-E74F-AE76-121409DB1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4459288"/>
            <a:ext cx="92551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ko-KR" sz="100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sz="100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200">
                <a:solidFill>
                  <a:schemeClr val="tx2"/>
                </a:solidFill>
                <a:ea typeface="굴림" panose="020B0600000101010101" pitchFamily="34" charset="-127"/>
              </a:rPr>
              <a:t>R</a:t>
            </a:r>
            <a:r>
              <a:rPr lang="en-US" altLang="ko-KR" sz="2200" baseline="-25000">
                <a:solidFill>
                  <a:schemeClr val="tx2"/>
                </a:solidFill>
                <a:ea typeface="굴림" panose="020B0600000101010101" pitchFamily="34" charset="-127"/>
              </a:rPr>
              <a:t>T</a:t>
            </a:r>
            <a:r>
              <a:rPr lang="en-US" altLang="ko-KR" sz="2200">
                <a:solidFill>
                  <a:schemeClr val="tx2"/>
                </a:solidFill>
                <a:ea typeface="굴림" panose="020B0600000101010101" pitchFamily="34" charset="-127"/>
              </a:rPr>
              <a:t> = 50 Ohm, TX pin C = 1.7pF L=2.5nH, RX pin C = 1.7pF L=2.5nH </a:t>
            </a:r>
          </a:p>
          <a:p>
            <a:pPr>
              <a:spcBef>
                <a:spcPct val="0"/>
              </a:spcBef>
            </a:pPr>
            <a:endParaRPr lang="en-US" altLang="ko-KR" sz="140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ea typeface="굴림" panose="020B0600000101010101" pitchFamily="34" charset="-127"/>
              </a:rPr>
              <a:t>No appreciable difference between proposed  and conventional drivers</a:t>
            </a:r>
            <a:endParaRPr lang="ko-KR" altLang="en-US" sz="24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pic>
        <p:nvPicPr>
          <p:cNvPr id="18438" name="그림 3">
            <a:extLst>
              <a:ext uri="{FF2B5EF4-FFF2-40B4-BE49-F238E27FC236}">
                <a16:creationId xmlns:a16="http://schemas.microsoft.com/office/drawing/2014/main" id="{48FAEB21-1E5E-5747-8051-225292DC9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076325"/>
            <a:ext cx="3690937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그림 4">
            <a:extLst>
              <a:ext uri="{FF2B5EF4-FFF2-40B4-BE49-F238E27FC236}">
                <a16:creationId xmlns:a16="http://schemas.microsoft.com/office/drawing/2014/main" id="{B98049AF-222D-4149-BAF3-FA15522AC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052513"/>
            <a:ext cx="37433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00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6318</TotalTime>
  <Words>363</Words>
  <Application>Microsoft Office PowerPoint</Application>
  <PresentationFormat>宽屏</PresentationFormat>
  <Paragraphs>82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Default Design</vt:lpstr>
      <vt:lpstr>All-Synthesizable 6Gbps Voltage-Mode Transmitter  for Serial Link</vt:lpstr>
      <vt:lpstr>Outline</vt:lpstr>
      <vt:lpstr>Motivation</vt:lpstr>
      <vt:lpstr>Transmitter output driver</vt:lpstr>
      <vt:lpstr>6Gbps synthesizable TX</vt:lpstr>
      <vt:lpstr>PowerPoint 演示文稿</vt:lpstr>
      <vt:lpstr>Output impedance calibration</vt:lpstr>
      <vt:lpstr>Non-linearity of pull-down DR</vt:lpstr>
      <vt:lpstr>Effect of non-linearity of pull-down DR</vt:lpstr>
      <vt:lpstr>All-synthesizable 2-tap FFE</vt:lpstr>
      <vt:lpstr>DLL for 1T delay generation </vt:lpstr>
      <vt:lpstr>Proposed 2-tap FFE driver with 2-to-1 serializer</vt:lpstr>
      <vt:lpstr>Final proposed all-synthesizable voltage-mode TX</vt:lpstr>
      <vt:lpstr>Chip photo and layout</vt:lpstr>
      <vt:lpstr>Measurement setup</vt:lpstr>
      <vt:lpstr>Measured eye-diagram (6Gbps)</vt:lpstr>
      <vt:lpstr>Performance summary</vt:lpstr>
      <vt:lpstr>Conclusion</vt:lpstr>
    </vt:vector>
  </TitlesOfParts>
  <Company>A-SSCC 2005 TPC chair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preparation</dc:title>
  <dc:creator>Takayasu Sakurai</dc:creator>
  <cp:lastModifiedBy>许 家瑞</cp:lastModifiedBy>
  <cp:revision>641</cp:revision>
  <cp:lastPrinted>2000-02-16T19:06:58Z</cp:lastPrinted>
  <dcterms:created xsi:type="dcterms:W3CDTF">1999-04-05T18:00:54Z</dcterms:created>
  <dcterms:modified xsi:type="dcterms:W3CDTF">2021-01-22T07:23:44Z</dcterms:modified>
</cp:coreProperties>
</file>