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handoutMasterIdLst>
    <p:handoutMasterId r:id="rId10"/>
  </p:handoutMasterIdLst>
  <p:sldIdLst>
    <p:sldId id="330" r:id="rId2"/>
    <p:sldId id="338" r:id="rId3"/>
    <p:sldId id="350" r:id="rId4"/>
    <p:sldId id="356" r:id="rId5"/>
    <p:sldId id="357" r:id="rId6"/>
    <p:sldId id="355" r:id="rId7"/>
    <p:sldId id="339" r:id="rId8"/>
  </p:sldIdLst>
  <p:sldSz cx="9144000" cy="5143500" type="screen16x9"/>
  <p:notesSz cx="6858000" cy="994568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er Peijl, Sebastiaan (BE - Brussels)" initials="vdPS(-B" lastIdx="7" clrIdx="0">
    <p:extLst/>
  </p:cmAuthor>
  <p:cmAuthor id="2" name="VASILESCU Alice (DIGIT)" initials="VA" lastIdx="1" clrIdx="1"/>
  <p:cmAuthor id="3" name="Eichholtzer, Marie (BE - Brussels)" initials="EM(-B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DC0"/>
    <a:srgbClr val="7D9FC7"/>
    <a:srgbClr val="004494"/>
    <a:srgbClr val="5682B6"/>
    <a:srgbClr val="F2F2F2"/>
    <a:srgbClr val="FEDB1B"/>
    <a:srgbClr val="C5C6C8"/>
    <a:srgbClr val="044F88"/>
    <a:srgbClr val="4778B1"/>
    <a:srgbClr val="00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8" autoAdjust="0"/>
    <p:restoredTop sz="95915" autoAdjust="0"/>
  </p:normalViewPr>
  <p:slideViewPr>
    <p:cSldViewPr>
      <p:cViewPr varScale="1">
        <p:scale>
          <a:sx n="112" d="100"/>
          <a:sy n="112" d="100"/>
        </p:scale>
        <p:origin x="93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852" y="0"/>
            <a:ext cx="2972547" cy="49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257"/>
            <a:ext cx="2972547" cy="49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852" y="9446257"/>
            <a:ext cx="2972547" cy="49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BF0796D4-0DF1-4EE1-850A-750244BB8064}" type="slidenum">
              <a:rPr lang="en-GB" altLang="en-US"/>
              <a:pPr/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314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2547" cy="49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852" y="0"/>
            <a:ext cx="2972547" cy="49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309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0" y="4723924"/>
            <a:ext cx="5487041" cy="447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257"/>
            <a:ext cx="2972547" cy="49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52" y="9446257"/>
            <a:ext cx="2972547" cy="49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70C7DA85-2C86-4947-AC43-34F06A54C445}" type="slidenum">
              <a:rPr lang="en-GB" altLang="en-US"/>
              <a:pPr/>
              <a:t>‹Nr.›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75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71093" y="2122867"/>
            <a:ext cx="759936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3000" b="1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Technologieplattform Smart </a:t>
            </a:r>
            <a:r>
              <a:rPr lang="de-DE" dirty="0" err="1" smtClean="0"/>
              <a:t>Grids</a:t>
            </a:r>
            <a:r>
              <a:rPr lang="de-DE" dirty="0" smtClean="0"/>
              <a:t> Austria</a:t>
            </a:r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1092" y="2582533"/>
            <a:ext cx="721836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="1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Hier ist Platz für eine Subheadline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88251" y="4761568"/>
            <a:ext cx="2655888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14141"/>
                </a:solidFill>
              </a:defRPr>
            </a:lvl1pPr>
          </a:lstStyle>
          <a:p>
            <a:pPr lvl="0"/>
            <a:r>
              <a:rPr lang="de-DE" dirty="0" err="1" smtClean="0"/>
              <a:t>www.smartgrids.at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" y="362304"/>
            <a:ext cx="4423144" cy="132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1 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27202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Headline 1 Zeile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r>
              <a:rPr lang="de-DE" sz="1000" dirty="0" smtClean="0">
                <a:solidFill>
                  <a:srgbClr val="6D6E72"/>
                </a:solidFill>
              </a:rPr>
              <a:t>  </a:t>
            </a:r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2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u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 baseline="0"/>
            </a:lvl1pPr>
          </a:lstStyle>
          <a:p>
            <a:r>
              <a:rPr lang="de-AT" dirty="0" smtClean="0"/>
              <a:t>Headline 1 Zeile</a:t>
            </a:r>
            <a:endParaRPr lang="de-DE" dirty="0"/>
          </a:p>
        </p:txBody>
      </p: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153474" y="1069989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1153475" y="717867"/>
            <a:ext cx="6372225" cy="36933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buFontTx/>
              <a:buNone/>
              <a:defRPr sz="24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smtClean="0"/>
              <a:t>Subheadline 1 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45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38635" y="1594055"/>
            <a:ext cx="3231823" cy="1766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baseline="0">
                <a:solidFill>
                  <a:srgbClr val="414141"/>
                </a:solidFill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0"/>
            <a:r>
              <a:rPr lang="de-AT" dirty="0" smtClean="0"/>
              <a:t>Zweite Ebene </a:t>
            </a:r>
            <a:r>
              <a:rPr lang="de-AT" dirty="0" err="1" smtClean="0"/>
              <a:t>Kjhlkjhlkjhljk</a:t>
            </a:r>
            <a:endParaRPr lang="de-AT" dirty="0" smtClean="0"/>
          </a:p>
          <a:p>
            <a:pPr lvl="0"/>
            <a:r>
              <a:rPr lang="de-AT" dirty="0" err="1" smtClean="0"/>
              <a:t>Lkjhlkjhlkj</a:t>
            </a:r>
            <a:endParaRPr lang="de-AT" dirty="0" smtClean="0"/>
          </a:p>
          <a:p>
            <a:pPr lvl="0"/>
            <a:endParaRPr lang="de-AT" dirty="0" smtClean="0"/>
          </a:p>
          <a:p>
            <a:pPr lvl="0"/>
            <a:r>
              <a:rPr lang="de-AT" dirty="0" err="1" smtClean="0"/>
              <a:t>Aälkdsfladsfälajds</a:t>
            </a:r>
            <a:endParaRPr lang="de-AT" dirty="0" smtClean="0"/>
          </a:p>
          <a:p>
            <a:pPr lvl="0"/>
            <a:endParaRPr lang="de-AT" dirty="0" smtClean="0"/>
          </a:p>
          <a:p>
            <a:pPr lvl="0"/>
            <a:r>
              <a:rPr lang="de-AT" dirty="0" err="1" smtClean="0"/>
              <a:t>aölkdsföalksdjflöakdjs</a:t>
            </a:r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Diagramm und Text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138635" y="1063076"/>
            <a:ext cx="3231823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err="1" smtClean="0"/>
              <a:t>Aaklfjdlsöjklsök</a:t>
            </a:r>
            <a:endParaRPr lang="de-DE" dirty="0"/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38000" y="1063076"/>
            <a:ext cx="3154362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 baseline="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smtClean="0"/>
              <a:t>Headline Tortendiagramm</a:t>
            </a:r>
            <a:endParaRPr lang="de-DE" dirty="0"/>
          </a:p>
        </p:txBody>
      </p:sp>
      <p:sp>
        <p:nvSpPr>
          <p:cNvPr id="17" name="Diagrammplatzhalter 16"/>
          <p:cNvSpPr>
            <a:spLocks noGrp="1"/>
          </p:cNvSpPr>
          <p:nvPr>
            <p:ph type="chart" sz="quarter" idx="16"/>
          </p:nvPr>
        </p:nvSpPr>
        <p:spPr>
          <a:xfrm>
            <a:off x="738000" y="1594055"/>
            <a:ext cx="3154362" cy="28670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>
                <a:solidFill>
                  <a:srgbClr val="41414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5" name="Abgerundetes Rechteck 24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r>
              <a:rPr lang="de-DE" sz="1000" dirty="0" smtClean="0">
                <a:solidFill>
                  <a:srgbClr val="6D6E72"/>
                </a:solidFill>
              </a:rPr>
              <a:t> </a:t>
            </a:r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6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Tabelle und Diagramm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1" y="1063076"/>
            <a:ext cx="3231823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smtClean="0"/>
              <a:t>Headline Tabelle</a:t>
            </a:r>
            <a:endParaRPr lang="de-DE" dirty="0"/>
          </a:p>
        </p:txBody>
      </p:sp>
      <p:sp>
        <p:nvSpPr>
          <p:cNvPr id="23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5216093" y="1063076"/>
            <a:ext cx="3154362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 baseline="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smtClean="0"/>
              <a:t>Headline Tortendiagramm</a:t>
            </a:r>
            <a:endParaRPr lang="de-DE" dirty="0"/>
          </a:p>
        </p:txBody>
      </p:sp>
      <p:sp>
        <p:nvSpPr>
          <p:cNvPr id="17" name="Diagrammplatzhalter 16"/>
          <p:cNvSpPr>
            <a:spLocks noGrp="1"/>
          </p:cNvSpPr>
          <p:nvPr>
            <p:ph type="chart" sz="quarter" idx="16"/>
          </p:nvPr>
        </p:nvSpPr>
        <p:spPr>
          <a:xfrm>
            <a:off x="5216093" y="1613297"/>
            <a:ext cx="3154362" cy="286702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FontTx/>
              <a:buNone/>
              <a:defRPr>
                <a:solidFill>
                  <a:srgbClr val="41414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7"/>
          </p:nvPr>
        </p:nvSpPr>
        <p:spPr>
          <a:xfrm>
            <a:off x="738188" y="1613299"/>
            <a:ext cx="3232150" cy="286702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solidFill>
                  <a:srgbClr val="41414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r>
              <a:rPr lang="de-DE" sz="1000" dirty="0" smtClean="0">
                <a:solidFill>
                  <a:srgbClr val="6D6E72"/>
                </a:solidFill>
              </a:rPr>
              <a:t> </a:t>
            </a:r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47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uptseite I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1092" y="2582533"/>
            <a:ext cx="721836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 b="1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Hier ist Platz für eine Subheadline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980768" y="4844707"/>
            <a:ext cx="1562533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050">
                <a:solidFill>
                  <a:srgbClr val="414141"/>
                </a:solidFill>
              </a:defRPr>
            </a:lvl1pPr>
          </a:lstStyle>
          <a:p>
            <a:pPr lvl="0"/>
            <a:r>
              <a:rPr lang="de-DE" dirty="0" err="1" smtClean="0"/>
              <a:t>www.smartgrids.at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2" y="496956"/>
            <a:ext cx="4315612" cy="87775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949" y="496955"/>
            <a:ext cx="1344507" cy="385036"/>
          </a:xfrm>
          <a:prstGeom prst="rect">
            <a:avLst/>
          </a:prstGeom>
        </p:spPr>
      </p:pic>
      <p:sp>
        <p:nvSpPr>
          <p:cNvPr id="10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71093" y="2122866"/>
            <a:ext cx="7599363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50" b="1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Technologieplattform Smart </a:t>
            </a:r>
            <a:r>
              <a:rPr lang="de-DE" dirty="0" err="1" smtClean="0"/>
              <a:t>Grids</a:t>
            </a:r>
            <a:r>
              <a:rPr lang="de-DE" dirty="0" smtClean="0"/>
              <a:t> Austria</a:t>
            </a:r>
            <a:endParaRPr lang="de-DE" dirty="0"/>
          </a:p>
        </p:txBody>
      </p:sp>
      <p:sp>
        <p:nvSpPr>
          <p:cNvPr id="12" name="Textfeld 2"/>
          <p:cNvSpPr txBox="1">
            <a:spLocks noChangeArrowheads="1"/>
          </p:cNvSpPr>
          <p:nvPr/>
        </p:nvSpPr>
        <p:spPr bwMode="auto">
          <a:xfrm>
            <a:off x="3500438" y="4834554"/>
            <a:ext cx="5434013" cy="17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68580" tIns="34290" rIns="68580" bIns="3429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de-AT" sz="825" i="0" dirty="0">
                <a:solidFill>
                  <a:srgbClr val="808080"/>
                </a:solidFill>
                <a:effectLst/>
                <a:latin typeface="Calibri"/>
                <a:ea typeface="Times New Roman"/>
                <a:cs typeface="Times New Roman"/>
              </a:rPr>
              <a:t>Gefördert vom Klima- und Energiefonds im Rahmen des Programms Energieforschung 2015</a:t>
            </a:r>
            <a:endParaRPr lang="de-AT" sz="825" i="0" dirty="0">
              <a:effectLst/>
              <a:latin typeface="Calibri"/>
              <a:ea typeface="Times New Roman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AT" sz="825" dirty="0">
                <a:effectLst/>
                <a:latin typeface="Calibri"/>
                <a:ea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45945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71093" y="2122867"/>
            <a:ext cx="759936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3000" b="1" cap="none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Titel der Präsentation </a:t>
            </a:r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71092" y="2582533"/>
            <a:ext cx="721836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400" b="1"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Hier ist Platz für eine Subheadline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771092" y="4546124"/>
            <a:ext cx="2655888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buNone/>
              <a:defRPr sz="1400">
                <a:solidFill>
                  <a:srgbClr val="414141"/>
                </a:solidFill>
              </a:defRPr>
            </a:lvl1pPr>
          </a:lstStyle>
          <a:p>
            <a:pPr lvl="0"/>
            <a:r>
              <a:rPr lang="de-DE" dirty="0" err="1" smtClean="0"/>
              <a:t>www.smartgrids.at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6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003" y="1065069"/>
            <a:ext cx="7632455" cy="214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rgbClr val="414141"/>
                </a:solidFill>
              </a:defRPr>
            </a:lvl1pPr>
            <a:lvl2pPr marL="539750" indent="-174625">
              <a:buClr>
                <a:schemeClr val="tx2"/>
              </a:buClr>
              <a:buFont typeface="Wingdings" charset="2"/>
              <a:buChar char="§"/>
              <a:defRPr sz="1800">
                <a:solidFill>
                  <a:srgbClr val="414141"/>
                </a:solidFill>
              </a:defRPr>
            </a:lvl2pPr>
            <a:lvl3pPr marL="1257300" indent="-342900">
              <a:buFont typeface="Courier New" panose="02070309020205020404" pitchFamily="49" charset="0"/>
              <a:buChar char="o"/>
              <a:defRPr sz="1800"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smtClean="0"/>
              <a:t>Dritte Ebene</a:t>
            </a:r>
            <a:endParaRPr lang="de-AT" dirty="0" smtClean="0"/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Zwischenseite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003" y="1065069"/>
            <a:ext cx="7632455" cy="2671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414141"/>
                </a:solidFill>
              </a:defRPr>
            </a:lvl1pPr>
            <a:lvl2pPr marL="539750" indent="-174625">
              <a:buClr>
                <a:schemeClr val="accent4">
                  <a:lumMod val="9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rgbClr val="414141"/>
                </a:solidFill>
              </a:defRPr>
            </a:lvl2pPr>
            <a:lvl3pPr marL="804863" indent="-163513">
              <a:buFont typeface="Arial" panose="020B0604020202020204" pitchFamily="34" charset="0"/>
              <a:buChar char="•"/>
              <a:defRPr sz="1800"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  <a:p>
            <a:pPr lvl="2"/>
            <a:r>
              <a:rPr lang="de-AT" dirty="0" err="1" smtClean="0"/>
              <a:t>gfdxhtsht</a:t>
            </a:r>
            <a:endParaRPr lang="de-AT" dirty="0" smtClean="0"/>
          </a:p>
          <a:p>
            <a:pPr lvl="1"/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Zwischenseite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3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003" y="1065067"/>
            <a:ext cx="7632455" cy="18097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2400">
                <a:solidFill>
                  <a:srgbClr val="414141"/>
                </a:solidFill>
              </a:defRPr>
            </a:lvl1pPr>
            <a:lvl2pPr marL="539750" indent="-174625">
              <a:buClr>
                <a:schemeClr val="tx2"/>
              </a:buClr>
              <a:buFont typeface="Wingdings" charset="2"/>
              <a:buChar char="§"/>
              <a:defRPr sz="1800">
                <a:solidFill>
                  <a:srgbClr val="41414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Zwischenseite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7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isch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38003" y="1487729"/>
            <a:ext cx="7632455" cy="2314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414141"/>
                </a:solidFill>
              </a:defRPr>
            </a:lvl1pPr>
            <a:lvl2pPr marL="539750" indent="-174625">
              <a:buClr>
                <a:schemeClr val="accent4">
                  <a:lumMod val="9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rgbClr val="414141"/>
                </a:solidFill>
              </a:defRPr>
            </a:lvl2pPr>
            <a:lvl3pPr marL="804863" indent="-163513">
              <a:buFont typeface="Arial" panose="020B0604020202020204" pitchFamily="34" charset="0"/>
              <a:buChar char="•"/>
              <a:defRPr sz="1600"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  <a:p>
            <a:pPr lvl="2"/>
            <a:r>
              <a:rPr lang="de-AT" dirty="0" err="1" smtClean="0"/>
              <a:t>gfdxhtsht</a:t>
            </a:r>
            <a:endParaRPr lang="de-AT" dirty="0" smtClean="0"/>
          </a:p>
          <a:p>
            <a:pPr lvl="1"/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05936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Zwischenseite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25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  <p:sp>
        <p:nvSpPr>
          <p:cNvPr id="7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3" y="1065069"/>
            <a:ext cx="7632455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err="1" smtClean="0"/>
              <a:t>Aaklfjdlsöjklsök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665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003" y="1679876"/>
            <a:ext cx="7632455" cy="1249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27202"/>
            <a:ext cx="7216981" cy="46166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Aufzählungsoptionen</a:t>
            </a:r>
            <a:endParaRPr lang="de-DE" dirty="0"/>
          </a:p>
        </p:txBody>
      </p:sp>
      <p:cxnSp>
        <p:nvCxnSpPr>
          <p:cNvPr id="19" name="Gerade Verbindung 18"/>
          <p:cNvCxnSpPr/>
          <p:nvPr userDrawn="1"/>
        </p:nvCxnSpPr>
        <p:spPr>
          <a:xfrm>
            <a:off x="1153474" y="714375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3" y="1065069"/>
            <a:ext cx="7632455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err="1" smtClean="0"/>
              <a:t>Aaklfjdlsöjklsök</a:t>
            </a:r>
            <a:endParaRPr lang="de-DE" dirty="0"/>
          </a:p>
        </p:txBody>
      </p:sp>
      <p:sp>
        <p:nvSpPr>
          <p:cNvPr id="28" name="Abgerundetes Rechteck 27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r>
              <a:rPr lang="de-DE" sz="1000" dirty="0" smtClean="0">
                <a:solidFill>
                  <a:srgbClr val="6D6E72"/>
                </a:solidFill>
              </a:rPr>
              <a:t> </a:t>
            </a:r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Head 2 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003" y="2049138"/>
            <a:ext cx="7632455" cy="1249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1"/>
            <a:endParaRPr lang="de-AT" dirty="0" smtClean="0"/>
          </a:p>
          <a:p>
            <a:pPr lvl="0"/>
            <a:r>
              <a:rPr lang="de-AT" dirty="0" err="1" smtClean="0"/>
              <a:t>Kjhlkjhlkjhljk</a:t>
            </a:r>
            <a:endParaRPr lang="de-AT" dirty="0" smtClean="0"/>
          </a:p>
          <a:p>
            <a:pPr lvl="1"/>
            <a:r>
              <a:rPr lang="de-AT" dirty="0" err="1" smtClean="0"/>
              <a:t>lkjhlkjhlkj</a:t>
            </a:r>
            <a:endParaRPr lang="de-AT" dirty="0" smtClean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27202"/>
            <a:ext cx="7216981" cy="92333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Aufzählungsoptionen</a:t>
            </a:r>
            <a:br>
              <a:rPr lang="de-AT" dirty="0" smtClean="0"/>
            </a:br>
            <a:r>
              <a:rPr lang="de-AT" dirty="0" smtClean="0"/>
              <a:t>2 Zeilen</a:t>
            </a:r>
            <a:endParaRPr lang="de-DE" dirty="0"/>
          </a:p>
        </p:txBody>
      </p: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3" y="1434331"/>
            <a:ext cx="7632455" cy="2769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buFontTx/>
              <a:buNone/>
              <a:defRPr sz="1800">
                <a:solidFill>
                  <a:srgbClr val="414141"/>
                </a:solidFill>
              </a:defRPr>
            </a:lvl1pPr>
          </a:lstStyle>
          <a:p>
            <a:pPr lvl="0"/>
            <a:r>
              <a:rPr lang="de-AT" dirty="0" err="1" smtClean="0"/>
              <a:t>Aaklfjdlsöjklsök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153474" y="1069989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1153474" y="327202"/>
            <a:ext cx="7216981" cy="92333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3000" cap="none"/>
            </a:lvl1pPr>
          </a:lstStyle>
          <a:p>
            <a:r>
              <a:rPr lang="de-AT" dirty="0" smtClean="0"/>
              <a:t>Headline </a:t>
            </a:r>
            <a:br>
              <a:rPr lang="de-AT" dirty="0" smtClean="0"/>
            </a:br>
            <a:r>
              <a:rPr lang="de-AT" dirty="0" smtClean="0"/>
              <a:t>2 Zeilen</a:t>
            </a:r>
            <a:endParaRPr lang="de-DE" dirty="0"/>
          </a:p>
        </p:txBody>
      </p:sp>
      <p:sp>
        <p:nvSpPr>
          <p:cNvPr id="20" name="Abgerundetes Rechteck 19"/>
          <p:cNvSpPr>
            <a:spLocks noChangeAspect="1"/>
          </p:cNvSpPr>
          <p:nvPr userDrawn="1"/>
        </p:nvSpPr>
        <p:spPr>
          <a:xfrm>
            <a:off x="738000" y="408500"/>
            <a:ext cx="273600" cy="2052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153474" y="1069989"/>
            <a:ext cx="7990526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 userDrawn="1"/>
        </p:nvSpPr>
        <p:spPr>
          <a:xfrm>
            <a:off x="8324952" y="4894773"/>
            <a:ext cx="617399" cy="12966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fld id="{438AB6CE-6E58-814C-B284-1D0D64C2188C}" type="slidenum">
              <a:rPr lang="de-DE" sz="1000" smtClean="0">
                <a:solidFill>
                  <a:srgbClr val="6D6E72"/>
                </a:solidFill>
              </a:rPr>
              <a:pPr algn="ctr">
                <a:lnSpc>
                  <a:spcPct val="80000"/>
                </a:lnSpc>
              </a:pPr>
              <a:t>‹Nr.›</a:t>
            </a:fld>
            <a:r>
              <a:rPr lang="de-DE" sz="1000" dirty="0" smtClean="0">
                <a:solidFill>
                  <a:srgbClr val="6D6E72"/>
                </a:solidFill>
              </a:rPr>
              <a:t>  </a:t>
            </a:r>
            <a:endParaRPr lang="de-DE" sz="1000" dirty="0">
              <a:solidFill>
                <a:srgbClr val="6D6E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1" y="4657725"/>
            <a:ext cx="1304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100" kern="1200" cap="all">
          <a:solidFill>
            <a:srgbClr val="3D8B4F"/>
          </a:solidFill>
          <a:latin typeface="+mj-lt"/>
          <a:ea typeface="+mj-ea"/>
          <a:cs typeface="+mj-cs"/>
        </a:defRPr>
      </a:lvl1pPr>
    </p:titleStyle>
    <p:bodyStyle>
      <a:lvl1pPr marL="184150" indent="-184150" algn="l" defTabSz="4572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3038" algn="l" defTabSz="4572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saustria.at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gif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he-europe.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mailto:angela.berger@smartgrids.at" TargetMode="Externa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11560" y="3386315"/>
            <a:ext cx="8049379" cy="1107996"/>
          </a:xfrm>
        </p:spPr>
        <p:txBody>
          <a:bodyPr/>
          <a:lstStyle/>
          <a:p>
            <a:r>
              <a:rPr lang="de-DE" sz="2400" dirty="0" smtClean="0"/>
              <a:t>IPE – </a:t>
            </a:r>
            <a:r>
              <a:rPr lang="de-DE" sz="2400" dirty="0" err="1" smtClean="0"/>
              <a:t>Integrating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Publishing Environment – </a:t>
            </a:r>
            <a:r>
              <a:rPr lang="de-DE" sz="2400" dirty="0" err="1" smtClean="0"/>
              <a:t>KickOff</a:t>
            </a:r>
            <a:endParaRPr lang="de-DE" sz="2400" dirty="0" smtClean="0"/>
          </a:p>
          <a:p>
            <a:endParaRPr lang="de-DE" sz="1400" b="0" dirty="0" smtClean="0"/>
          </a:p>
          <a:p>
            <a:r>
              <a:rPr lang="de-DE" sz="1400" b="0" dirty="0" smtClean="0"/>
              <a:t>Leiden (NL)</a:t>
            </a:r>
            <a:r>
              <a:rPr lang="de-DE" sz="1400" b="0" dirty="0" smtClean="0"/>
              <a:t>, Jan 18 – 19th, 2018</a:t>
            </a:r>
            <a:endParaRPr lang="de-DE" sz="1400" b="0" dirty="0" smtClean="0"/>
          </a:p>
          <a:p>
            <a:r>
              <a:rPr lang="de-DE" sz="1200" b="0" dirty="0" smtClean="0"/>
              <a:t>Georg Koch, Tiani „Spirit“ GmbH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1331640" y="2095740"/>
            <a:ext cx="6393195" cy="800219"/>
          </a:xfrm>
        </p:spPr>
        <p:txBody>
          <a:bodyPr/>
          <a:lstStyle/>
          <a:p>
            <a:r>
              <a:rPr lang="de-DE" sz="2800" dirty="0" smtClean="0"/>
              <a:t>IES – </a:t>
            </a:r>
            <a:r>
              <a:rPr lang="de-DE" sz="2800" dirty="0" err="1" smtClean="0"/>
              <a:t>Integrating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Energy</a:t>
            </a:r>
            <a:r>
              <a:rPr lang="de-DE" sz="2800" dirty="0" smtClean="0"/>
              <a:t> System</a:t>
            </a:r>
          </a:p>
          <a:p>
            <a:pPr algn="ctr"/>
            <a:r>
              <a:rPr lang="de-DE" sz="2000" dirty="0" smtClean="0"/>
              <a:t>&lt;</a:t>
            </a:r>
            <a:r>
              <a:rPr lang="de-DE" sz="2000" dirty="0" err="1" smtClean="0"/>
              <a:t>goes</a:t>
            </a:r>
            <a:r>
              <a:rPr lang="de-DE" sz="2000" dirty="0" smtClean="0"/>
              <a:t> Europe&gt;</a:t>
            </a:r>
            <a:endParaRPr lang="de-D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732338"/>
            <a:ext cx="935038" cy="215900"/>
          </a:xfrm>
          <a:prstGeom prst="rect">
            <a:avLst/>
          </a:prstGeom>
        </p:spPr>
        <p:txBody>
          <a:bodyPr/>
          <a:lstStyle/>
          <a:p>
            <a:fld id="{1AABCC67-40D8-9544-BE4E-FFCBCE79AD2E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5" name="Rechteck 4"/>
          <p:cNvSpPr/>
          <p:nvPr/>
        </p:nvSpPr>
        <p:spPr bwMode="auto">
          <a:xfrm>
            <a:off x="323528" y="195486"/>
            <a:ext cx="2304256" cy="864096"/>
          </a:xfrm>
          <a:prstGeom prst="rect">
            <a:avLst/>
          </a:prstGeom>
          <a:noFill/>
          <a:ln>
            <a:noFill/>
          </a:ln>
        </p:spPr>
        <p:txBody>
          <a:bodyPr rtlCol="0" anchor="t"/>
          <a:lstStyle/>
          <a:p>
            <a:pPr algn="ctr"/>
            <a:endParaRPr lang="de-DE" sz="1100" b="0" dirty="0" smtClean="0">
              <a:solidFill>
                <a:srgbClr val="646567"/>
              </a:solidFill>
            </a:endParaRPr>
          </a:p>
        </p:txBody>
      </p:sp>
      <p:sp useBgFill="1">
        <p:nvSpPr>
          <p:cNvPr id="6" name="Rechteck 5"/>
          <p:cNvSpPr/>
          <p:nvPr/>
        </p:nvSpPr>
        <p:spPr bwMode="auto">
          <a:xfrm>
            <a:off x="395536" y="267494"/>
            <a:ext cx="1224136" cy="144016"/>
          </a:xfrm>
          <a:prstGeom prst="rect">
            <a:avLst/>
          </a:prstGeom>
          <a:ln>
            <a:noFill/>
          </a:ln>
        </p:spPr>
        <p:txBody>
          <a:bodyPr rtlCol="0" anchor="t"/>
          <a:lstStyle/>
          <a:p>
            <a:pPr algn="ctr"/>
            <a:endParaRPr lang="de-DE" sz="1100" b="0" dirty="0" smtClean="0">
              <a:solidFill>
                <a:srgbClr val="646567"/>
              </a:solidFill>
            </a:endParaRPr>
          </a:p>
        </p:txBody>
      </p:sp>
      <p:sp useBgFill="1">
        <p:nvSpPr>
          <p:cNvPr id="33" name="Rechteck 32"/>
          <p:cNvSpPr/>
          <p:nvPr/>
        </p:nvSpPr>
        <p:spPr bwMode="auto">
          <a:xfrm>
            <a:off x="6156176" y="2931790"/>
            <a:ext cx="1800200" cy="432048"/>
          </a:xfrm>
          <a:prstGeom prst="rect">
            <a:avLst/>
          </a:prstGeom>
          <a:ln>
            <a:noFill/>
          </a:ln>
        </p:spPr>
        <p:txBody>
          <a:bodyPr rtlCol="0" anchor="t"/>
          <a:lstStyle/>
          <a:p>
            <a:pPr algn="ctr"/>
            <a:endParaRPr lang="de-DE" sz="1100" b="0" dirty="0" smtClean="0">
              <a:solidFill>
                <a:srgbClr val="646567"/>
              </a:solidFill>
            </a:endParaRPr>
          </a:p>
        </p:txBody>
      </p:sp>
      <p:sp useBgFill="1">
        <p:nvSpPr>
          <p:cNvPr id="34" name="Rechteck 33"/>
          <p:cNvSpPr/>
          <p:nvPr/>
        </p:nvSpPr>
        <p:spPr bwMode="auto">
          <a:xfrm>
            <a:off x="7236296" y="4480201"/>
            <a:ext cx="1584176" cy="252137"/>
          </a:xfrm>
          <a:prstGeom prst="rect">
            <a:avLst/>
          </a:prstGeom>
          <a:ln>
            <a:noFill/>
          </a:ln>
        </p:spPr>
        <p:txBody>
          <a:bodyPr rtlCol="0" anchor="t"/>
          <a:lstStyle/>
          <a:p>
            <a:pPr algn="ctr"/>
            <a:r>
              <a:rPr lang="de-DE" b="0" dirty="0" smtClean="0">
                <a:solidFill>
                  <a:srgbClr val="646567"/>
                </a:solidFill>
                <a:hlinkClick r:id="rId2"/>
              </a:rPr>
              <a:t>www.iesaustria.at</a:t>
            </a:r>
            <a:endParaRPr lang="de-DE" b="0" dirty="0" smtClean="0">
              <a:solidFill>
                <a:srgbClr val="646567"/>
              </a:solidFill>
            </a:endParaRPr>
          </a:p>
          <a:p>
            <a:pPr algn="ctr"/>
            <a:endParaRPr lang="de-DE" sz="1100" b="0" dirty="0" smtClean="0">
              <a:solidFill>
                <a:srgbClr val="6465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2919636" y="2237824"/>
            <a:ext cx="2629452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– Partner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4644008" y="3737991"/>
            <a:ext cx="2168046" cy="418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539750" indent="-174625" algn="l" defTabSz="457200" rtl="0" eaLnBrk="1" latinLnBrk="0" hangingPunct="1">
              <a:spcBef>
                <a:spcPct val="20000"/>
              </a:spcBef>
              <a:buClr>
                <a:schemeClr val="accent4">
                  <a:lumMod val="9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804863" indent="-1635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b="1" dirty="0" err="1" smtClean="0"/>
              <a:t>Sponsored</a:t>
            </a:r>
            <a:r>
              <a:rPr lang="de-AT" b="1" dirty="0" smtClean="0"/>
              <a:t> </a:t>
            </a:r>
            <a:r>
              <a:rPr lang="de-AT" b="1" dirty="0" err="1" smtClean="0"/>
              <a:t>by</a:t>
            </a:r>
            <a:endParaRPr lang="de-AT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84" y="2425285"/>
            <a:ext cx="1200932" cy="4864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3" y="4116545"/>
            <a:ext cx="1440669" cy="5500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44" y="1771441"/>
            <a:ext cx="1254881" cy="3279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83918"/>
            <a:ext cx="1008112" cy="54186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40" y="1267623"/>
            <a:ext cx="2135343" cy="64060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58" y="2585784"/>
            <a:ext cx="1728192" cy="46866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00947"/>
            <a:ext cx="971750" cy="4486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3185930"/>
            <a:ext cx="1376819" cy="7539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53" y="3289514"/>
            <a:ext cx="1076217" cy="7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</a:t>
            </a:r>
            <a:r>
              <a:rPr lang="de-AT" dirty="0" err="1" smtClean="0"/>
              <a:t>goes</a:t>
            </a:r>
            <a:r>
              <a:rPr lang="de-AT" dirty="0" smtClean="0"/>
              <a:t> Europe </a:t>
            </a:r>
            <a:r>
              <a:rPr lang="de-AT" dirty="0" smtClean="0">
                <a:sym typeface="Wingdings" panose="05000000000000000000" pitchFamily="2" charset="2"/>
              </a:rPr>
              <a:t> No1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385" y="843559"/>
            <a:ext cx="724833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</a:t>
            </a:r>
            <a:r>
              <a:rPr lang="de-AT" dirty="0" err="1" smtClean="0"/>
              <a:t>goes</a:t>
            </a:r>
            <a:r>
              <a:rPr lang="de-AT" dirty="0" smtClean="0"/>
              <a:t> Europe </a:t>
            </a:r>
            <a:r>
              <a:rPr lang="de-AT" dirty="0" smtClean="0">
                <a:sym typeface="Wingdings" panose="05000000000000000000" pitchFamily="2" charset="2"/>
              </a:rPr>
              <a:t> No2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740" y="987574"/>
            <a:ext cx="6956102" cy="37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</a:t>
            </a:r>
            <a:r>
              <a:rPr lang="de-AT" dirty="0" err="1" smtClean="0"/>
              <a:t>goes</a:t>
            </a:r>
            <a:r>
              <a:rPr lang="de-AT" dirty="0" smtClean="0"/>
              <a:t> Europe </a:t>
            </a:r>
            <a:r>
              <a:rPr lang="de-AT" dirty="0" smtClean="0">
                <a:sym typeface="Wingdings" panose="05000000000000000000" pitchFamily="2" charset="2"/>
              </a:rPr>
              <a:t> No3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792339"/>
            <a:ext cx="7486470" cy="40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</a:t>
            </a:r>
            <a:r>
              <a:rPr lang="de-AT" dirty="0" err="1" smtClean="0"/>
              <a:t>goes</a:t>
            </a:r>
            <a:r>
              <a:rPr lang="de-AT" dirty="0" smtClean="0"/>
              <a:t> Europe </a:t>
            </a:r>
            <a:r>
              <a:rPr lang="de-AT" dirty="0" smtClean="0">
                <a:sym typeface="Wingdings" panose="05000000000000000000" pitchFamily="2" charset="2"/>
              </a:rPr>
              <a:t> No4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43558"/>
            <a:ext cx="6577537" cy="416100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23528" y="1779662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will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part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…</a:t>
            </a:r>
            <a:endParaRPr lang="de-DE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7614"/>
            <a:ext cx="1340857" cy="3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153474" y="267494"/>
            <a:ext cx="7216981" cy="461665"/>
          </a:xfrm>
        </p:spPr>
        <p:txBody>
          <a:bodyPr/>
          <a:lstStyle/>
          <a:p>
            <a:r>
              <a:rPr lang="de-AT" dirty="0" smtClean="0"/>
              <a:t>IES – Look-Out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46" y="221271"/>
            <a:ext cx="1728192" cy="468662"/>
          </a:xfrm>
          <a:prstGeom prst="rect">
            <a:avLst/>
          </a:prstGeom>
        </p:spPr>
      </p:pic>
      <p:sp>
        <p:nvSpPr>
          <p:cNvPr id="7" name="Inhaltsplatzhalter 1"/>
          <p:cNvSpPr txBox="1">
            <a:spLocks/>
          </p:cNvSpPr>
          <p:nvPr/>
        </p:nvSpPr>
        <p:spPr>
          <a:xfrm>
            <a:off x="1115616" y="990169"/>
            <a:ext cx="7802728" cy="340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1pPr>
            <a:lvl2pPr marL="539750" indent="-174625" algn="l" defTabSz="457200" rtl="0" eaLnBrk="1" latinLnBrk="0" hangingPunct="1">
              <a:spcBef>
                <a:spcPct val="20000"/>
              </a:spcBef>
              <a:buClr>
                <a:schemeClr val="accent4">
                  <a:lumMod val="9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rgbClr val="414141"/>
                </a:solidFill>
                <a:latin typeface="+mn-lt"/>
                <a:ea typeface="+mn-ea"/>
                <a:cs typeface="+mn-cs"/>
              </a:defRPr>
            </a:lvl2pPr>
            <a:lvl3pPr marL="804863" indent="-1635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2200" b="1" dirty="0" smtClean="0">
                <a:solidFill>
                  <a:schemeClr val="accent2"/>
                </a:solidFill>
              </a:rPr>
              <a:t>Safe </a:t>
            </a:r>
            <a:r>
              <a:rPr lang="de-AT" sz="2200" b="1" dirty="0" err="1" smtClean="0">
                <a:solidFill>
                  <a:schemeClr val="accent2"/>
                </a:solidFill>
              </a:rPr>
              <a:t>the</a:t>
            </a:r>
            <a:r>
              <a:rPr lang="de-AT" sz="2200" b="1" dirty="0" smtClean="0">
                <a:solidFill>
                  <a:schemeClr val="accent2"/>
                </a:solidFill>
              </a:rPr>
              <a:t> Date!</a:t>
            </a: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1200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1200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1800" dirty="0" err="1" smtClean="0"/>
              <a:t>Join</a:t>
            </a:r>
            <a:r>
              <a:rPr lang="de-AT" sz="1800" dirty="0" smtClean="0"/>
              <a:t>                    </a:t>
            </a:r>
            <a:r>
              <a:rPr lang="de-AT" sz="1800" dirty="0" smtClean="0"/>
              <a:t> </a:t>
            </a:r>
            <a:r>
              <a:rPr lang="de-AT" sz="1800" dirty="0" smtClean="0"/>
              <a:t>at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800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2600" b="1" dirty="0" smtClean="0">
                <a:hlinkClick r:id="rId3"/>
              </a:rPr>
              <a:t>IHE – Europe </a:t>
            </a:r>
            <a:r>
              <a:rPr lang="de-AT" sz="2600" b="1" dirty="0" err="1" smtClean="0">
                <a:hlinkClick r:id="rId3"/>
              </a:rPr>
              <a:t>Connectathon</a:t>
            </a:r>
            <a:r>
              <a:rPr lang="de-AT" sz="2600" b="1" dirty="0" smtClean="0">
                <a:hlinkClick r:id="rId3"/>
              </a:rPr>
              <a:t> </a:t>
            </a:r>
            <a:r>
              <a:rPr lang="de-AT" sz="2600" b="1" dirty="0" smtClean="0">
                <a:hlinkClick r:id="rId3"/>
              </a:rPr>
              <a:t>2018</a:t>
            </a:r>
            <a:r>
              <a:rPr lang="de-AT" sz="2600" b="1" dirty="0" smtClean="0"/>
              <a:t> </a:t>
            </a:r>
            <a:r>
              <a:rPr lang="de-AT" sz="1400" b="1" dirty="0" smtClean="0"/>
              <a:t>April 16-20th, 2018</a:t>
            </a:r>
            <a:endParaRPr lang="de-AT" sz="1400" b="1" dirty="0" smtClean="0"/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12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1800" b="1" dirty="0" smtClean="0"/>
              <a:t>   </a:t>
            </a:r>
            <a:r>
              <a:rPr lang="de-AT" sz="1800" b="1" dirty="0" err="1" smtClean="0"/>
              <a:t>and</a:t>
            </a:r>
            <a:endParaRPr lang="de-AT" sz="1800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2800" b="1" dirty="0" err="1" smtClean="0">
                <a:solidFill>
                  <a:srgbClr val="FF0000"/>
                </a:solidFill>
              </a:rPr>
              <a:t>Weekonnect</a:t>
            </a:r>
            <a:r>
              <a:rPr lang="de-AT" sz="1800" dirty="0" smtClean="0">
                <a:solidFill>
                  <a:srgbClr val="FF0000"/>
                </a:solidFill>
              </a:rPr>
              <a:t> </a:t>
            </a:r>
            <a:r>
              <a:rPr lang="de-AT" sz="1400" b="1" dirty="0" smtClean="0"/>
              <a:t>April 17-19th</a:t>
            </a:r>
            <a:endParaRPr lang="de-AT" sz="1400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de-AT" sz="800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de-AT" sz="1400" b="1" dirty="0" smtClean="0"/>
              <a:t>    in The </a:t>
            </a:r>
            <a:r>
              <a:rPr lang="de-AT" sz="1400" b="1" dirty="0" err="1" smtClean="0"/>
              <a:t>Hague</a:t>
            </a:r>
            <a:r>
              <a:rPr lang="de-AT" sz="1400" b="1" dirty="0" smtClean="0"/>
              <a:t>, </a:t>
            </a:r>
            <a:r>
              <a:rPr lang="de-AT" sz="1400" b="1" dirty="0" err="1" smtClean="0"/>
              <a:t>Netherlands</a:t>
            </a:r>
            <a:r>
              <a:rPr lang="de-AT" sz="1400" b="1" dirty="0" smtClean="0"/>
              <a:t>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75805"/>
            <a:ext cx="4334865" cy="1616315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395536" y="1059582"/>
            <a:ext cx="1800200" cy="1296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55576" y="128838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See </a:t>
            </a:r>
            <a:r>
              <a:rPr lang="de-DE" sz="1400" b="1" dirty="0" err="1" smtClean="0"/>
              <a:t>you</a:t>
            </a:r>
            <a:endParaRPr lang="de-DE" sz="1400" b="1" dirty="0" smtClean="0"/>
          </a:p>
          <a:p>
            <a:pPr algn="ctr"/>
            <a:r>
              <a:rPr lang="de-DE" dirty="0"/>
              <a:t>i</a:t>
            </a:r>
            <a:r>
              <a:rPr lang="de-DE" dirty="0" smtClean="0"/>
              <a:t>n </a:t>
            </a:r>
          </a:p>
          <a:p>
            <a:pPr algn="ctr"/>
            <a:r>
              <a:rPr lang="de-DE" dirty="0" smtClean="0"/>
              <a:t>The </a:t>
            </a:r>
            <a:r>
              <a:rPr lang="de-DE" dirty="0" err="1" smtClean="0"/>
              <a:t>Hague</a:t>
            </a:r>
            <a:endParaRPr lang="de-DE" dirty="0" smtClean="0"/>
          </a:p>
          <a:p>
            <a:pPr algn="ctr"/>
            <a:r>
              <a:rPr lang="de-DE" sz="1600" b="1" dirty="0" smtClean="0">
                <a:sym typeface="Wingdings" panose="05000000000000000000" pitchFamily="2" charset="2"/>
              </a:rPr>
              <a:t></a:t>
            </a:r>
            <a:endParaRPr lang="de-DE" sz="1600" b="1" dirty="0"/>
          </a:p>
        </p:txBody>
      </p:sp>
      <p:sp>
        <p:nvSpPr>
          <p:cNvPr id="9" name="Ellipse 8"/>
          <p:cNvSpPr/>
          <p:nvPr/>
        </p:nvSpPr>
        <p:spPr>
          <a:xfrm>
            <a:off x="7058842" y="987574"/>
            <a:ext cx="1800200" cy="12961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485760" y="1312480"/>
            <a:ext cx="99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 err="1" smtClean="0"/>
              <a:t>Thank</a:t>
            </a:r>
            <a:endParaRPr lang="de-DE" sz="1800" b="1" dirty="0" smtClean="0"/>
          </a:p>
          <a:p>
            <a:pPr algn="ctr"/>
            <a:r>
              <a:rPr lang="de-DE" sz="1800" b="1" dirty="0" err="1" smtClean="0"/>
              <a:t>You</a:t>
            </a:r>
            <a:r>
              <a:rPr lang="de-DE" sz="1800" b="1" dirty="0" smtClean="0"/>
              <a:t>!</a:t>
            </a:r>
            <a:endParaRPr lang="de-DE" sz="18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051720" y="4759519"/>
            <a:ext cx="531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de-AT" altLang="de-DE" b="1" dirty="0" err="1" smtClean="0"/>
              <a:t>Contact</a:t>
            </a:r>
            <a:r>
              <a:rPr lang="de-AT" altLang="de-DE" dirty="0" smtClean="0"/>
              <a:t>: Georg Koch, georg.koch</a:t>
            </a:r>
            <a:r>
              <a:rPr lang="de-AT" altLang="de-DE" dirty="0" smtClean="0">
                <a:solidFill>
                  <a:schemeClr val="accent4">
                    <a:lumMod val="50000"/>
                  </a:schemeClr>
                </a:solidFill>
                <a:hlinkClick r:id="rId5"/>
              </a:rPr>
              <a:t>@tiani-spirit.com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14795"/>
            <a:ext cx="1062119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2">
      <a:dk1>
        <a:srgbClr val="414141"/>
      </a:dk1>
      <a:lt1>
        <a:srgbClr val="FFFFFF"/>
      </a:lt1>
      <a:dk2>
        <a:srgbClr val="3D8B4F"/>
      </a:dk2>
      <a:lt2>
        <a:srgbClr val="FFFFFF"/>
      </a:lt2>
      <a:accent1>
        <a:srgbClr val="6D6E72"/>
      </a:accent1>
      <a:accent2>
        <a:srgbClr val="3D8B4F"/>
      </a:accent2>
      <a:accent3>
        <a:srgbClr val="FFED00"/>
      </a:accent3>
      <a:accent4>
        <a:srgbClr val="BEDCFA"/>
      </a:accent4>
      <a:accent5>
        <a:srgbClr val="FFFFFF"/>
      </a:accent5>
      <a:accent6>
        <a:srgbClr val="FFFFFF"/>
      </a:accent6>
      <a:hlink>
        <a:srgbClr val="073766"/>
      </a:hlink>
      <a:folHlink>
        <a:srgbClr val="6D6E72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Bildschirmpräsentation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Wingdings</vt:lpstr>
      <vt:lpstr>Office-Design</vt:lpstr>
      <vt:lpstr>PowerPoint-Präsentation</vt:lpstr>
      <vt:lpstr>IES – Partner</vt:lpstr>
      <vt:lpstr>IES goes Europe  No1</vt:lpstr>
      <vt:lpstr>IES goes Europe  No2</vt:lpstr>
      <vt:lpstr>IES goes Europe  No3</vt:lpstr>
      <vt:lpstr>IES goes Europe  No4</vt:lpstr>
      <vt:lpstr>IES – Look-Out</vt:lpstr>
    </vt:vector>
  </TitlesOfParts>
  <Company>European Commission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PIVA Gianmarco (REGIO-EXT)</dc:creator>
  <cp:lastModifiedBy>Georg Koch</cp:lastModifiedBy>
  <cp:revision>584</cp:revision>
  <cp:lastPrinted>2017-05-02T08:46:35Z</cp:lastPrinted>
  <dcterms:created xsi:type="dcterms:W3CDTF">2016-07-11T11:25:12Z</dcterms:created>
  <dcterms:modified xsi:type="dcterms:W3CDTF">2018-01-19T08:41:34Z</dcterms:modified>
</cp:coreProperties>
</file>