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91" r:id="rId2"/>
    <p:sldId id="371" r:id="rId3"/>
    <p:sldId id="372" r:id="rId4"/>
    <p:sldId id="373" r:id="rId5"/>
    <p:sldId id="374" r:id="rId6"/>
    <p:sldId id="375" r:id="rId7"/>
    <p:sldId id="376" r:id="rId8"/>
    <p:sldId id="377" r:id="rId9"/>
    <p:sldId id="378" r:id="rId10"/>
    <p:sldId id="379" r:id="rId11"/>
    <p:sldId id="293" r:id="rId12"/>
    <p:sldId id="295" r:id="rId13"/>
    <p:sldId id="308" r:id="rId14"/>
    <p:sldId id="296" r:id="rId15"/>
    <p:sldId id="297" r:id="rId16"/>
    <p:sldId id="298" r:id="rId17"/>
    <p:sldId id="299" r:id="rId18"/>
    <p:sldId id="30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9" d="100"/>
          <a:sy n="69" d="100"/>
        </p:scale>
        <p:origin x="17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F49A38-9DBA-4497-8C1C-9A894CF84500}"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en-US"/>
        </a:p>
      </dgm:t>
    </dgm:pt>
    <dgm:pt modelId="{23141727-2D2B-4CD2-9C8B-18909CE2CAB4}">
      <dgm:prSet phldrT="[Text]" custT="1"/>
      <dgm:spPr/>
      <dgm:t>
        <a:bodyPr/>
        <a:lstStyle/>
        <a:p>
          <a:pPr algn="l">
            <a:lnSpc>
              <a:spcPct val="100000"/>
            </a:lnSpc>
          </a:pPr>
          <a:endParaRPr lang="en-US" sz="1800" b="1" dirty="0">
            <a:solidFill>
              <a:schemeClr val="accent2"/>
            </a:solidFill>
            <a:effectLst>
              <a:outerShdw blurRad="38100" dist="38100" dir="2700000" algn="tl">
                <a:srgbClr val="000000">
                  <a:alpha val="43137"/>
                </a:srgbClr>
              </a:outerShdw>
            </a:effectLst>
          </a:endParaRPr>
        </a:p>
      </dgm:t>
    </dgm:pt>
    <dgm:pt modelId="{2D5A488F-B099-47F1-B7DD-1240373EB471}" type="parTrans" cxnId="{F016070E-73E0-4304-9FFC-6DCEE14A94F4}">
      <dgm:prSet/>
      <dgm:spPr/>
      <dgm:t>
        <a:bodyPr/>
        <a:lstStyle/>
        <a:p>
          <a:endParaRPr lang="en-US"/>
        </a:p>
      </dgm:t>
    </dgm:pt>
    <dgm:pt modelId="{943F1FA3-9D5D-4051-8354-7B096AEEDE4B}" type="sibTrans" cxnId="{F016070E-73E0-4304-9FFC-6DCEE14A94F4}">
      <dgm:prSet/>
      <dgm:spPr/>
      <dgm:t>
        <a:bodyPr/>
        <a:lstStyle/>
        <a:p>
          <a:endParaRPr lang="en-US"/>
        </a:p>
      </dgm:t>
    </dgm:pt>
    <dgm:pt modelId="{4004D295-1F67-491B-AC7F-05D9E6A07E59}">
      <dgm:prSet phldrT="[Text]" custT="1"/>
      <dgm:spPr/>
      <dgm:t>
        <a:bodyPr/>
        <a:lstStyle/>
        <a:p>
          <a:endParaRPr lang="en-US" sz="1800" b="1" dirty="0">
            <a:solidFill>
              <a:schemeClr val="tx2"/>
            </a:solidFill>
            <a:effectLst>
              <a:outerShdw blurRad="38100" dist="38100" dir="2700000" algn="tl">
                <a:srgbClr val="000000">
                  <a:alpha val="43137"/>
                </a:srgbClr>
              </a:outerShdw>
            </a:effectLst>
            <a:latin typeface="Arial" pitchFamily="34" charset="0"/>
            <a:cs typeface="Arial" pitchFamily="34" charset="0"/>
          </a:endParaRPr>
        </a:p>
      </dgm:t>
    </dgm:pt>
    <dgm:pt modelId="{5247473E-F656-413B-9DB2-02C8DC619148}" type="parTrans" cxnId="{5FB84873-D409-4A67-8C9A-B1E509EDD5F5}">
      <dgm:prSet/>
      <dgm:spPr/>
      <dgm:t>
        <a:bodyPr/>
        <a:lstStyle/>
        <a:p>
          <a:endParaRPr lang="en-US"/>
        </a:p>
      </dgm:t>
    </dgm:pt>
    <dgm:pt modelId="{B71208BC-1EBC-4491-87FF-8A895BB1AA66}" type="sibTrans" cxnId="{5FB84873-D409-4A67-8C9A-B1E509EDD5F5}">
      <dgm:prSet/>
      <dgm:spPr/>
      <dgm:t>
        <a:bodyPr/>
        <a:lstStyle/>
        <a:p>
          <a:endParaRPr lang="en-US"/>
        </a:p>
      </dgm:t>
    </dgm:pt>
    <dgm:pt modelId="{2AFA3589-C5D7-481D-8B89-2C8D1046C6AD}">
      <dgm:prSet phldrT="[Text]" custT="1"/>
      <dgm:spPr/>
      <dgm:t>
        <a:bodyPr/>
        <a:lstStyle/>
        <a:p>
          <a:endParaRPr lang="en-US" sz="1800" b="1" dirty="0">
            <a:solidFill>
              <a:schemeClr val="accent2"/>
            </a:solidFill>
            <a:effectLst>
              <a:outerShdw blurRad="38100" dist="38100" dir="2700000" algn="tl">
                <a:srgbClr val="000000">
                  <a:alpha val="43137"/>
                </a:srgbClr>
              </a:outerShdw>
            </a:effectLst>
          </a:endParaRPr>
        </a:p>
      </dgm:t>
    </dgm:pt>
    <dgm:pt modelId="{08CD1930-1057-4A8C-811A-A9C14555441A}" type="sibTrans" cxnId="{8F5BF728-29B5-4907-B187-E3D571ACBC6D}">
      <dgm:prSet/>
      <dgm:spPr/>
      <dgm:t>
        <a:bodyPr/>
        <a:lstStyle/>
        <a:p>
          <a:endParaRPr lang="en-US"/>
        </a:p>
      </dgm:t>
    </dgm:pt>
    <dgm:pt modelId="{1A90F0A3-B7BB-4646-99FE-55B634C88990}" type="parTrans" cxnId="{8F5BF728-29B5-4907-B187-E3D571ACBC6D}">
      <dgm:prSet/>
      <dgm:spPr/>
      <dgm:t>
        <a:bodyPr/>
        <a:lstStyle/>
        <a:p>
          <a:endParaRPr lang="en-US"/>
        </a:p>
      </dgm:t>
    </dgm:pt>
    <dgm:pt modelId="{D6B01461-76BF-4698-8A6F-0D25F2562882}" type="pres">
      <dgm:prSet presAssocID="{02F49A38-9DBA-4497-8C1C-9A894CF84500}" presName="arrowDiagram" presStyleCnt="0">
        <dgm:presLayoutVars>
          <dgm:chMax val="5"/>
          <dgm:dir/>
          <dgm:resizeHandles val="exact"/>
        </dgm:presLayoutVars>
      </dgm:prSet>
      <dgm:spPr/>
    </dgm:pt>
    <dgm:pt modelId="{771F15A8-8FD5-4AF2-AEB4-171349BEAE8E}" type="pres">
      <dgm:prSet presAssocID="{02F49A38-9DBA-4497-8C1C-9A894CF84500}" presName="arrow" presStyleLbl="bgShp" presStyleIdx="0" presStyleCnt="1" custScaleX="100000" custScaleY="123146" custLinFactNeighborX="-450" custLinFactNeighborY="-622"/>
      <dgm:spPr>
        <a:gradFill rotWithShape="0">
          <a:gsLst>
            <a:gs pos="0">
              <a:srgbClr val="8488C4"/>
            </a:gs>
            <a:gs pos="53000">
              <a:srgbClr val="D4DEFF"/>
            </a:gs>
            <a:gs pos="83000">
              <a:srgbClr val="D4DEFF"/>
            </a:gs>
            <a:gs pos="100000">
              <a:srgbClr val="96AB94"/>
            </a:gs>
          </a:gsLst>
          <a:lin ang="5400000" scaled="0"/>
        </a:gradFill>
      </dgm:spPr>
    </dgm:pt>
    <dgm:pt modelId="{772F1089-6BB4-424F-A9A2-270B93F61276}" type="pres">
      <dgm:prSet presAssocID="{02F49A38-9DBA-4497-8C1C-9A894CF84500}" presName="arrowDiagram3" presStyleCnt="0"/>
      <dgm:spPr/>
    </dgm:pt>
    <dgm:pt modelId="{BD6CC114-74E2-4AF3-A07D-0EF2E6027675}" type="pres">
      <dgm:prSet presAssocID="{2AFA3589-C5D7-481D-8B89-2C8D1046C6AD}" presName="bullet3a" presStyleLbl="node1" presStyleIdx="0" presStyleCnt="3" custScaleX="132377" custScaleY="150030" custLinFactY="24793" custLinFactNeighborX="-20531" custLinFactNeighborY="100000"/>
      <dgm:spPr/>
    </dgm:pt>
    <dgm:pt modelId="{FA69254A-D50D-4BEF-BA8B-F21DED8ADF8C}" type="pres">
      <dgm:prSet presAssocID="{2AFA3589-C5D7-481D-8B89-2C8D1046C6AD}" presName="textBox3a" presStyleLbl="revTx" presStyleIdx="0" presStyleCnt="3" custScaleX="284050" custScaleY="45536" custLinFactNeighborX="99251" custLinFactNeighborY="-20067">
        <dgm:presLayoutVars>
          <dgm:bulletEnabled val="1"/>
        </dgm:presLayoutVars>
      </dgm:prSet>
      <dgm:spPr/>
    </dgm:pt>
    <dgm:pt modelId="{831C90C8-315E-4AE2-9464-5138E7B2959C}" type="pres">
      <dgm:prSet presAssocID="{23141727-2D2B-4CD2-9C8B-18909CE2CAB4}" presName="bullet3b" presStyleLbl="node1" presStyleIdx="1" presStyleCnt="3" custLinFactX="40066" custLinFactY="-2309" custLinFactNeighborX="100000" custLinFactNeighborY="-100000"/>
      <dgm:spPr/>
    </dgm:pt>
    <dgm:pt modelId="{8EFE4D7B-DFB9-41BE-AF0F-A3934C0D2742}" type="pres">
      <dgm:prSet presAssocID="{23141727-2D2B-4CD2-9C8B-18909CE2CAB4}" presName="textBox3b" presStyleLbl="revTx" presStyleIdx="1" presStyleCnt="3" custAng="0" custScaleX="125902" custScaleY="75992" custLinFactNeighborX="-7521" custLinFactNeighborY="-19608">
        <dgm:presLayoutVars>
          <dgm:bulletEnabled val="1"/>
        </dgm:presLayoutVars>
      </dgm:prSet>
      <dgm:spPr/>
    </dgm:pt>
    <dgm:pt modelId="{2CFF52E0-CA6A-4415-A004-EBFB43977997}" type="pres">
      <dgm:prSet presAssocID="{4004D295-1F67-491B-AC7F-05D9E6A07E59}" presName="bullet3c" presStyleLbl="node1" presStyleIdx="2" presStyleCnt="3" custLinFactY="-2556" custLinFactNeighborX="28446" custLinFactNeighborY="-100000"/>
      <dgm:spPr/>
    </dgm:pt>
    <dgm:pt modelId="{71FCDE55-F601-46D7-B542-4A5E4D63917A}" type="pres">
      <dgm:prSet presAssocID="{4004D295-1F67-491B-AC7F-05D9E6A07E59}" presName="textBox3c" presStyleLbl="revTx" presStyleIdx="2" presStyleCnt="3" custAng="10800000" custFlipVert="1" custScaleX="251440" custScaleY="53309" custLinFactNeighborX="12710" custLinFactNeighborY="-25118">
        <dgm:presLayoutVars>
          <dgm:bulletEnabled val="1"/>
        </dgm:presLayoutVars>
      </dgm:prSet>
      <dgm:spPr/>
    </dgm:pt>
  </dgm:ptLst>
  <dgm:cxnLst>
    <dgm:cxn modelId="{F016070E-73E0-4304-9FFC-6DCEE14A94F4}" srcId="{02F49A38-9DBA-4497-8C1C-9A894CF84500}" destId="{23141727-2D2B-4CD2-9C8B-18909CE2CAB4}" srcOrd="1" destOrd="0" parTransId="{2D5A488F-B099-47F1-B7DD-1240373EB471}" sibTransId="{943F1FA3-9D5D-4051-8354-7B096AEEDE4B}"/>
    <dgm:cxn modelId="{8F5BF728-29B5-4907-B187-E3D571ACBC6D}" srcId="{02F49A38-9DBA-4497-8C1C-9A894CF84500}" destId="{2AFA3589-C5D7-481D-8B89-2C8D1046C6AD}" srcOrd="0" destOrd="0" parTransId="{1A90F0A3-B7BB-4646-99FE-55B634C88990}" sibTransId="{08CD1930-1057-4A8C-811A-A9C14555441A}"/>
    <dgm:cxn modelId="{23322033-444A-412C-90B3-FD9E35FB6219}" type="presOf" srcId="{02F49A38-9DBA-4497-8C1C-9A894CF84500}" destId="{D6B01461-76BF-4698-8A6F-0D25F2562882}" srcOrd="0" destOrd="0" presId="urn:microsoft.com/office/officeart/2005/8/layout/arrow2"/>
    <dgm:cxn modelId="{733F1438-A7A0-4F47-8BB1-4FD1DEE3E0A1}" type="presOf" srcId="{4004D295-1F67-491B-AC7F-05D9E6A07E59}" destId="{71FCDE55-F601-46D7-B542-4A5E4D63917A}" srcOrd="0" destOrd="0" presId="urn:microsoft.com/office/officeart/2005/8/layout/arrow2"/>
    <dgm:cxn modelId="{95977E4E-827A-4638-8D79-781EEF7DF6CF}" type="presOf" srcId="{2AFA3589-C5D7-481D-8B89-2C8D1046C6AD}" destId="{FA69254A-D50D-4BEF-BA8B-F21DED8ADF8C}" srcOrd="0" destOrd="0" presId="urn:microsoft.com/office/officeart/2005/8/layout/arrow2"/>
    <dgm:cxn modelId="{5FB84873-D409-4A67-8C9A-B1E509EDD5F5}" srcId="{02F49A38-9DBA-4497-8C1C-9A894CF84500}" destId="{4004D295-1F67-491B-AC7F-05D9E6A07E59}" srcOrd="2" destOrd="0" parTransId="{5247473E-F656-413B-9DB2-02C8DC619148}" sibTransId="{B71208BC-1EBC-4491-87FF-8A895BB1AA66}"/>
    <dgm:cxn modelId="{6F89DECF-3123-422C-866B-4891AD713D27}" type="presOf" srcId="{23141727-2D2B-4CD2-9C8B-18909CE2CAB4}" destId="{8EFE4D7B-DFB9-41BE-AF0F-A3934C0D2742}" srcOrd="0" destOrd="0" presId="urn:microsoft.com/office/officeart/2005/8/layout/arrow2"/>
    <dgm:cxn modelId="{9CB5C3C3-B1DE-4973-9EA9-FE5B5984DD61}" type="presParOf" srcId="{D6B01461-76BF-4698-8A6F-0D25F2562882}" destId="{771F15A8-8FD5-4AF2-AEB4-171349BEAE8E}" srcOrd="0" destOrd="0" presId="urn:microsoft.com/office/officeart/2005/8/layout/arrow2"/>
    <dgm:cxn modelId="{D7240A76-ED8A-4660-9455-C6D7F230D394}" type="presParOf" srcId="{D6B01461-76BF-4698-8A6F-0D25F2562882}" destId="{772F1089-6BB4-424F-A9A2-270B93F61276}" srcOrd="1" destOrd="0" presId="urn:microsoft.com/office/officeart/2005/8/layout/arrow2"/>
    <dgm:cxn modelId="{0FD26D58-AC57-4177-B210-A8B6F4EEA3FA}" type="presParOf" srcId="{772F1089-6BB4-424F-A9A2-270B93F61276}" destId="{BD6CC114-74E2-4AF3-A07D-0EF2E6027675}" srcOrd="0" destOrd="0" presId="urn:microsoft.com/office/officeart/2005/8/layout/arrow2"/>
    <dgm:cxn modelId="{52964883-3F81-4158-8CCD-D5E495BB0C7B}" type="presParOf" srcId="{772F1089-6BB4-424F-A9A2-270B93F61276}" destId="{FA69254A-D50D-4BEF-BA8B-F21DED8ADF8C}" srcOrd="1" destOrd="0" presId="urn:microsoft.com/office/officeart/2005/8/layout/arrow2"/>
    <dgm:cxn modelId="{82C97D16-44B3-4F4C-89FE-3AE19D85B68D}" type="presParOf" srcId="{772F1089-6BB4-424F-A9A2-270B93F61276}" destId="{831C90C8-315E-4AE2-9464-5138E7B2959C}" srcOrd="2" destOrd="0" presId="urn:microsoft.com/office/officeart/2005/8/layout/arrow2"/>
    <dgm:cxn modelId="{6D82925E-3E77-4416-A16A-1DFD8BDD04BD}" type="presParOf" srcId="{772F1089-6BB4-424F-A9A2-270B93F61276}" destId="{8EFE4D7B-DFB9-41BE-AF0F-A3934C0D2742}" srcOrd="3" destOrd="0" presId="urn:microsoft.com/office/officeart/2005/8/layout/arrow2"/>
    <dgm:cxn modelId="{F92EB588-3FE9-4F85-94B6-F46FFFBBC2DC}" type="presParOf" srcId="{772F1089-6BB4-424F-A9A2-270B93F61276}" destId="{2CFF52E0-CA6A-4415-A004-EBFB43977997}" srcOrd="4" destOrd="0" presId="urn:microsoft.com/office/officeart/2005/8/layout/arrow2"/>
    <dgm:cxn modelId="{2F8E6C4A-4B50-4C83-9AE4-D97732150761}" type="presParOf" srcId="{772F1089-6BB4-424F-A9A2-270B93F61276}" destId="{71FCDE55-F601-46D7-B542-4A5E4D63917A}" srcOrd="5" destOrd="0" presId="urn:microsoft.com/office/officeart/2005/8/layout/arrow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F15A8-8FD5-4AF2-AEB4-171349BEAE8E}">
      <dsp:nvSpPr>
        <dsp:cNvPr id="0" name=""/>
        <dsp:cNvSpPr/>
      </dsp:nvSpPr>
      <dsp:spPr>
        <a:xfrm>
          <a:off x="762574" y="-361563"/>
          <a:ext cx="4998716" cy="3847324"/>
        </a:xfrm>
        <a:prstGeom prst="swooshArrow">
          <a:avLst>
            <a:gd name="adj1" fmla="val 25000"/>
            <a:gd name="adj2" fmla="val 25000"/>
          </a:avLst>
        </a:prstGeom>
        <a:gradFill rotWithShape="0">
          <a:gsLst>
            <a:gs pos="0">
              <a:srgbClr val="8488C4"/>
            </a:gs>
            <a:gs pos="53000">
              <a:srgbClr val="D4DEFF"/>
            </a:gs>
            <a:gs pos="83000">
              <a:srgbClr val="D4DEFF"/>
            </a:gs>
            <a:gs pos="100000">
              <a:srgbClr val="96AB94"/>
            </a:gs>
          </a:gsLst>
          <a:lin ang="5400000" scaled="0"/>
        </a:gradFill>
        <a:ln>
          <a:noFill/>
        </a:ln>
        <a:effectLst/>
      </dsp:spPr>
      <dsp:style>
        <a:lnRef idx="0">
          <a:scrgbClr r="0" g="0" b="0"/>
        </a:lnRef>
        <a:fillRef idx="1">
          <a:scrgbClr r="0" g="0" b="0"/>
        </a:fillRef>
        <a:effectRef idx="0">
          <a:scrgbClr r="0" g="0" b="0"/>
        </a:effectRef>
        <a:fontRef idx="minor"/>
      </dsp:style>
    </dsp:sp>
    <dsp:sp modelId="{BD6CC114-74E2-4AF3-A07D-0EF2E6027675}">
      <dsp:nvSpPr>
        <dsp:cNvPr id="0" name=""/>
        <dsp:cNvSpPr/>
      </dsp:nvSpPr>
      <dsp:spPr>
        <a:xfrm>
          <a:off x="1372183" y="2285999"/>
          <a:ext cx="172045" cy="19498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69254A-D50D-4BEF-BA8B-F21DED8ADF8C}">
      <dsp:nvSpPr>
        <dsp:cNvPr id="0" name=""/>
        <dsp:cNvSpPr/>
      </dsp:nvSpPr>
      <dsp:spPr>
        <a:xfrm>
          <a:off x="1569050" y="2285997"/>
          <a:ext cx="3308333" cy="411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867" tIns="0" rIns="0" bIns="0" numCol="1" spcCol="1270" anchor="t" anchorCtr="0">
          <a:noAutofit/>
        </a:bodyPr>
        <a:lstStyle/>
        <a:p>
          <a:pPr marL="0" lvl="0" indent="0" algn="l" defTabSz="800100">
            <a:lnSpc>
              <a:spcPct val="90000"/>
            </a:lnSpc>
            <a:spcBef>
              <a:spcPct val="0"/>
            </a:spcBef>
            <a:spcAft>
              <a:spcPct val="35000"/>
            </a:spcAft>
            <a:buNone/>
          </a:pPr>
          <a:endParaRPr lang="en-US" sz="1800" b="1" kern="1200" dirty="0">
            <a:solidFill>
              <a:schemeClr val="accent2"/>
            </a:solidFill>
            <a:effectLst>
              <a:outerShdw blurRad="38100" dist="38100" dir="2700000" algn="tl">
                <a:srgbClr val="000000">
                  <a:alpha val="43137"/>
                </a:srgbClr>
              </a:outerShdw>
            </a:effectLst>
          </a:endParaRPr>
        </a:p>
      </dsp:txBody>
      <dsp:txXfrm>
        <a:off x="1569050" y="2285997"/>
        <a:ext cx="3308333" cy="411141"/>
      </dsp:txXfrm>
    </dsp:sp>
    <dsp:sp modelId="{831C90C8-315E-4AE2-9464-5138E7B2959C}">
      <dsp:nvSpPr>
        <dsp:cNvPr id="0" name=""/>
        <dsp:cNvSpPr/>
      </dsp:nvSpPr>
      <dsp:spPr>
        <a:xfrm>
          <a:off x="2896182" y="1066799"/>
          <a:ext cx="234939" cy="2349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FE4D7B-DFB9-41BE-AF0F-A3934C0D2742}">
      <dsp:nvSpPr>
        <dsp:cNvPr id="0" name=""/>
        <dsp:cNvSpPr/>
      </dsp:nvSpPr>
      <dsp:spPr>
        <a:xfrm>
          <a:off x="2438980" y="1295399"/>
          <a:ext cx="1510436" cy="1291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90" tIns="0" rIns="0" bIns="0" numCol="1" spcCol="1270" anchor="t" anchorCtr="0">
          <a:noAutofit/>
        </a:bodyPr>
        <a:lstStyle/>
        <a:p>
          <a:pPr marL="0" lvl="0" indent="0" algn="l" defTabSz="800100">
            <a:lnSpc>
              <a:spcPct val="100000"/>
            </a:lnSpc>
            <a:spcBef>
              <a:spcPct val="0"/>
            </a:spcBef>
            <a:spcAft>
              <a:spcPct val="35000"/>
            </a:spcAft>
            <a:buNone/>
          </a:pPr>
          <a:endParaRPr lang="en-US" sz="1800" b="1" kern="1200" dirty="0">
            <a:solidFill>
              <a:schemeClr val="accent2"/>
            </a:solidFill>
            <a:effectLst>
              <a:outerShdw blurRad="38100" dist="38100" dir="2700000" algn="tl">
                <a:srgbClr val="000000">
                  <a:alpha val="43137"/>
                </a:srgbClr>
              </a:outerShdw>
            </a:effectLst>
          </a:endParaRPr>
        </a:p>
      </dsp:txBody>
      <dsp:txXfrm>
        <a:off x="2438980" y="1295399"/>
        <a:ext cx="1510436" cy="1291532"/>
      </dsp:txXfrm>
    </dsp:sp>
    <dsp:sp modelId="{2CFF52E0-CA6A-4415-A004-EBFB43977997}">
      <dsp:nvSpPr>
        <dsp:cNvPr id="0" name=""/>
        <dsp:cNvSpPr/>
      </dsp:nvSpPr>
      <dsp:spPr>
        <a:xfrm>
          <a:off x="4039183" y="457200"/>
          <a:ext cx="324916" cy="32491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FCDE55-F601-46D7-B542-4A5E4D63917A}">
      <dsp:nvSpPr>
        <dsp:cNvPr id="0" name=""/>
        <dsp:cNvSpPr/>
      </dsp:nvSpPr>
      <dsp:spPr>
        <a:xfrm rot="10800000" flipV="1">
          <a:off x="3353289" y="914393"/>
          <a:ext cx="3016505" cy="1157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167" tIns="0" rIns="0" bIns="0" numCol="1" spcCol="1270" anchor="t" anchorCtr="0">
          <a:noAutofit/>
        </a:bodyPr>
        <a:lstStyle/>
        <a:p>
          <a:pPr marL="0" lvl="0" indent="0" algn="l" defTabSz="800100">
            <a:lnSpc>
              <a:spcPct val="90000"/>
            </a:lnSpc>
            <a:spcBef>
              <a:spcPct val="0"/>
            </a:spcBef>
            <a:spcAft>
              <a:spcPct val="35000"/>
            </a:spcAft>
            <a:buNone/>
          </a:pPr>
          <a:endParaRPr lang="en-US" sz="1800" b="1" kern="1200" dirty="0">
            <a:solidFill>
              <a:schemeClr val="tx2"/>
            </a:solidFill>
            <a:effectLst>
              <a:outerShdw blurRad="38100" dist="38100" dir="2700000" algn="tl">
                <a:srgbClr val="000000">
                  <a:alpha val="43137"/>
                </a:srgbClr>
              </a:outerShdw>
            </a:effectLst>
            <a:latin typeface="Arial" pitchFamily="34" charset="0"/>
            <a:cs typeface="Arial" pitchFamily="34" charset="0"/>
          </a:endParaRPr>
        </a:p>
      </dsp:txBody>
      <dsp:txXfrm rot="-10800000">
        <a:off x="3353289" y="914393"/>
        <a:ext cx="3016505" cy="1157507"/>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B0DEF2-8057-44F1-A17A-E51E60112772}" type="datetimeFigureOut">
              <a:rPr lang="en-GB" smtClean="0"/>
              <a:t>26/05/2018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49B57-D180-4A52-83D6-D5450C0D74B9}" type="slidenum">
              <a:rPr lang="en-GB" smtClean="0"/>
              <a:t>‹#›</a:t>
            </a:fld>
            <a:endParaRPr lang="en-GB"/>
          </a:p>
        </p:txBody>
      </p:sp>
    </p:spTree>
    <p:extLst>
      <p:ext uri="{BB962C8B-B14F-4D97-AF65-F5344CB8AC3E}">
        <p14:creationId xmlns:p14="http://schemas.microsoft.com/office/powerpoint/2010/main" val="2243028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457200" rtl="0" eaLnBrk="1" fontAlgn="base" latinLnBrk="0" hangingPunct="1">
              <a:lnSpc>
                <a:spcPct val="100000"/>
              </a:lnSpc>
              <a:spcBef>
                <a:spcPct val="0"/>
              </a:spcBef>
              <a:spcAft>
                <a:spcPct val="0"/>
              </a:spcAft>
              <a:buClr>
                <a:prstClr val="white"/>
              </a:buClr>
              <a:buSzTx/>
              <a:buFontTx/>
              <a:buNone/>
              <a:tabLst/>
              <a:defRPr/>
            </a:pPr>
            <a:fld id="{F7534A42-3A67-4A0C-AEC3-100E2B1756B5}" type="slidenum">
              <a:rPr kumimoji="0" lang="en-US" sz="1200" b="0" i="0" u="none" strike="noStrike" kern="1200" cap="none" spc="0" normalizeH="0" baseline="0" noProof="0">
                <a:ln>
                  <a:noFill/>
                </a:ln>
                <a:solidFill>
                  <a:prstClr val="black"/>
                </a:solidFill>
                <a:effectLst/>
                <a:uLnTx/>
                <a:uFillTx/>
                <a:latin typeface="Arial" charset="0"/>
                <a:ea typeface="+mn-ea"/>
                <a:cs typeface="Arial" charset="0"/>
              </a:rPr>
              <a:pPr marL="0" marR="0" lvl="0" indent="0" algn="r" defTabSz="457200" rtl="0" eaLnBrk="1" fontAlgn="base" latinLnBrk="0" hangingPunct="1">
                <a:lnSpc>
                  <a:spcPct val="100000"/>
                </a:lnSpc>
                <a:spcBef>
                  <a:spcPct val="0"/>
                </a:spcBef>
                <a:spcAft>
                  <a:spcPct val="0"/>
                </a:spcAft>
                <a:buClr>
                  <a:prstClr val="white"/>
                </a:buClr>
                <a:buSzTx/>
                <a:buFontTx/>
                <a:buNone/>
                <a:tabLst/>
                <a:defRPr/>
              </a:pPr>
              <a:t>2</a:t>
            </a:fld>
            <a:endParaRPr kumimoji="0" lang="en-US" sz="12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913410" name="Rectangle 2"/>
          <p:cNvSpPr>
            <a:spLocks noGrp="1" noRot="1" noChangeAspect="1" noChangeArrowheads="1" noTextEdit="1"/>
          </p:cNvSpPr>
          <p:nvPr>
            <p:ph type="sldImg"/>
          </p:nvPr>
        </p:nvSpPr>
        <p:spPr>
          <a:xfrm>
            <a:off x="381000" y="685800"/>
            <a:ext cx="6097588" cy="3430588"/>
          </a:xfrm>
          <a:ln/>
        </p:spPr>
      </p:sp>
      <p:sp>
        <p:nvSpPr>
          <p:cNvPr id="913411" name="Rectangle 3"/>
          <p:cNvSpPr>
            <a:spLocks noGrp="1" noChangeArrowheads="1"/>
          </p:cNvSpPr>
          <p:nvPr>
            <p:ph type="body" idx="1"/>
          </p:nvPr>
        </p:nvSpPr>
        <p:spPr/>
        <p:txBody>
          <a:bodyPr/>
          <a:lstStyle/>
          <a:p>
            <a:r>
              <a:rPr lang="en-US"/>
              <a:t>What is IHE?</a:t>
            </a:r>
          </a:p>
          <a:p>
            <a:r>
              <a:rPr lang="en-US"/>
              <a:t>Optimal patient care requires efficient access to comprehensive electronic health records (EHRs).  The Integrating the Healthcare Enterprise (IHE) initiative accelerates the adoption of the information standards needed to support EHRs. More than 100 vendors have implemented and tested products based on IHE.</a:t>
            </a:r>
          </a:p>
          <a:p>
            <a:r>
              <a:rPr lang="en-US"/>
              <a:t>IHE improves patient care by harmonizing healthcare information exchange.  IHE provides a common standards-based framework for seamlessly passing health information among care providers, enabling local, regional and national health information networks.</a:t>
            </a:r>
          </a:p>
        </p:txBody>
      </p:sp>
    </p:spTree>
    <p:extLst>
      <p:ext uri="{BB962C8B-B14F-4D97-AF65-F5344CB8AC3E}">
        <p14:creationId xmlns:p14="http://schemas.microsoft.com/office/powerpoint/2010/main" val="969505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C68D0628-7A5D-4A8C-8F66-6771CBD2029D}" type="slidenum">
              <a:rPr kumimoji="0" lang="en-US" sz="1200" b="0" i="0" u="none" strike="noStrike" kern="1200" cap="none" spc="0" normalizeH="0" baseline="0" noProof="0" smtClean="0">
                <a:ln>
                  <a:noFill/>
                </a:ln>
                <a:solidFill>
                  <a:srgbClr val="000000"/>
                </a:solidFill>
                <a:effectLst/>
                <a:uLnTx/>
                <a:uFillTx/>
                <a:latin typeface="Arial" charset="0"/>
                <a:ea typeface="+mn-ea"/>
                <a:cs typeface="Arial" charset="0"/>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srgbClr val="000000"/>
              </a:solidFill>
              <a:effectLst/>
              <a:uLnTx/>
              <a:uFillTx/>
              <a:latin typeface="Arial" charset="0"/>
              <a:ea typeface="+mn-ea"/>
              <a:cs typeface="Arial" charset="0"/>
            </a:endParaRPr>
          </a:p>
        </p:txBody>
      </p:sp>
    </p:spTree>
    <p:extLst>
      <p:ext uri="{BB962C8B-B14F-4D97-AF65-F5344CB8AC3E}">
        <p14:creationId xmlns:p14="http://schemas.microsoft.com/office/powerpoint/2010/main" val="36138218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1" descr="PurpleGlobe.png"/>
          <p:cNvPicPr>
            <a:picLocks noChangeAspect="1"/>
          </p:cNvPicPr>
          <p:nvPr userDrawn="1"/>
        </p:nvPicPr>
        <p:blipFill>
          <a:blip r:embed="rId2"/>
          <a:srcRect/>
          <a:stretch>
            <a:fillRect/>
          </a:stretch>
        </p:blipFill>
        <p:spPr bwMode="auto">
          <a:xfrm>
            <a:off x="1" y="0"/>
            <a:ext cx="5414433" cy="6858000"/>
          </a:xfrm>
          <a:prstGeom prst="rect">
            <a:avLst/>
          </a:prstGeom>
          <a:noFill/>
          <a:ln w="9525">
            <a:noFill/>
            <a:miter lim="800000"/>
            <a:headEnd/>
            <a:tailEnd/>
          </a:ln>
        </p:spPr>
      </p:pic>
      <p:pic>
        <p:nvPicPr>
          <p:cNvPr id="5" name="Picture 4" descr="ihe-logo.png"/>
          <p:cNvPicPr>
            <a:picLocks noChangeAspect="1"/>
          </p:cNvPicPr>
          <p:nvPr userDrawn="1"/>
        </p:nvPicPr>
        <p:blipFill>
          <a:blip r:embed="rId3"/>
          <a:srcRect/>
          <a:stretch>
            <a:fillRect/>
          </a:stretch>
        </p:blipFill>
        <p:spPr bwMode="auto">
          <a:xfrm>
            <a:off x="3149601" y="1136651"/>
            <a:ext cx="5905500" cy="1610783"/>
          </a:xfrm>
          <a:prstGeom prst="rect">
            <a:avLst/>
          </a:prstGeom>
          <a:noFill/>
          <a:ln w="9525">
            <a:noFill/>
            <a:miter lim="800000"/>
            <a:headEnd/>
            <a:tailEnd/>
          </a:ln>
        </p:spPr>
      </p:pic>
      <p:sp>
        <p:nvSpPr>
          <p:cNvPr id="9" name="Title 1"/>
          <p:cNvSpPr>
            <a:spLocks noGrp="1"/>
          </p:cNvSpPr>
          <p:nvPr>
            <p:ph type="ctrTitle" idx="4294967295"/>
          </p:nvPr>
        </p:nvSpPr>
        <p:spPr>
          <a:xfrm>
            <a:off x="914400" y="3422418"/>
            <a:ext cx="10363200" cy="1470025"/>
          </a:xfrm>
        </p:spPr>
        <p:txBody>
          <a:bodyPr/>
          <a:lstStyle/>
          <a:p>
            <a:r>
              <a:rPr lang="en-US" dirty="0"/>
              <a:t>Presentation Title</a:t>
            </a:r>
          </a:p>
        </p:txBody>
      </p:sp>
      <p:sp>
        <p:nvSpPr>
          <p:cNvPr id="10" name="Subtitle 2"/>
          <p:cNvSpPr>
            <a:spLocks noGrp="1"/>
          </p:cNvSpPr>
          <p:nvPr>
            <p:ph type="subTitle" idx="4294967295"/>
          </p:nvPr>
        </p:nvSpPr>
        <p:spPr>
          <a:xfrm>
            <a:off x="1828800" y="4890898"/>
            <a:ext cx="8534400" cy="1053231"/>
          </a:xfrm>
        </p:spPr>
        <p:txBody>
          <a:bodyPr>
            <a:normAutofit/>
          </a:bodyPr>
          <a:lstStyle/>
          <a:p>
            <a:r>
              <a:rPr lang="en-US" dirty="0"/>
              <a:t>Presented by Name</a:t>
            </a:r>
          </a:p>
        </p:txBody>
      </p:sp>
    </p:spTree>
    <p:extLst>
      <p:ext uri="{BB962C8B-B14F-4D97-AF65-F5344CB8AC3E}">
        <p14:creationId xmlns:p14="http://schemas.microsoft.com/office/powerpoint/2010/main" val="995913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3"/>
          </p:nvPr>
        </p:nvSpPr>
        <p:spPr>
          <a:xfrm>
            <a:off x="609600" y="1653117"/>
            <a:ext cx="10972800" cy="4519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4522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lvl1pPr fontAlgn="auto">
              <a:spcBef>
                <a:spcPts val="0"/>
              </a:spcBef>
              <a:spcAft>
                <a:spcPts val="0"/>
              </a:spcAft>
              <a:defRPr>
                <a:latin typeface="+mn-lt"/>
                <a:cs typeface="+mn-cs"/>
              </a:defRPr>
            </a:lvl1pPr>
          </a:lstStyle>
          <a:p>
            <a:pPr>
              <a:defRPr/>
            </a:pPr>
            <a:fld id="{7C97FAAC-BCAD-49D3-81A4-36ADCE0756D6}" type="datetimeFigureOut">
              <a:rPr lang="en-US"/>
              <a:pPr>
                <a:defRPr/>
              </a:pPr>
              <a:t>5/26/2018</a:t>
            </a:fld>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lvl1pPr fontAlgn="auto">
              <a:spcBef>
                <a:spcPts val="0"/>
              </a:spcBef>
              <a:spcAft>
                <a:spcPts val="0"/>
              </a:spcAft>
              <a:defRPr>
                <a:latin typeface="+mn-lt"/>
                <a:cs typeface="+mn-cs"/>
              </a:defRPr>
            </a:lvl1pPr>
          </a:lstStyle>
          <a:p>
            <a:pPr>
              <a:defRPr/>
            </a:pPr>
            <a:fld id="{1BC4E164-0761-4293-81E6-4FBDF8404A1C}" type="slidenum">
              <a:rPr lang="en-US"/>
              <a:pPr>
                <a:defRPr/>
              </a:pPr>
              <a:t>‹#›</a:t>
            </a:fld>
            <a:endParaRPr lang="en-US"/>
          </a:p>
        </p:txBody>
      </p:sp>
    </p:spTree>
    <p:extLst>
      <p:ext uri="{BB962C8B-B14F-4D97-AF65-F5344CB8AC3E}">
        <p14:creationId xmlns:p14="http://schemas.microsoft.com/office/powerpoint/2010/main" val="1319357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pic>
        <p:nvPicPr>
          <p:cNvPr id="4" name="Picture 3" descr="ihe-logo.png"/>
          <p:cNvPicPr>
            <a:picLocks noChangeAspect="1"/>
          </p:cNvPicPr>
          <p:nvPr/>
        </p:nvPicPr>
        <p:blipFill>
          <a:blip r:embed="rId2" cstate="print"/>
          <a:srcRect/>
          <a:stretch>
            <a:fillRect/>
          </a:stretch>
        </p:blipFill>
        <p:spPr bwMode="auto">
          <a:xfrm>
            <a:off x="823386" y="212726"/>
            <a:ext cx="3067049" cy="627063"/>
          </a:xfrm>
          <a:prstGeom prst="rect">
            <a:avLst/>
          </a:prstGeom>
          <a:noFill/>
          <a:ln w="9525">
            <a:noFill/>
            <a:miter lim="800000"/>
            <a:headEnd/>
            <a:tailEnd/>
          </a:ln>
        </p:spPr>
      </p:pic>
      <p:sp>
        <p:nvSpPr>
          <p:cNvPr id="8" name="Title 1"/>
          <p:cNvSpPr>
            <a:spLocks noGrp="1"/>
          </p:cNvSpPr>
          <p:nvPr>
            <p:ph type="ctrTitle"/>
          </p:nvPr>
        </p:nvSpPr>
        <p:spPr>
          <a:xfrm>
            <a:off x="914400" y="897794"/>
            <a:ext cx="10363200" cy="747605"/>
          </a:xfrm>
        </p:spPr>
        <p:txBody>
          <a:bodyPr>
            <a:normAutofit/>
          </a:bodyPr>
          <a:lstStyle/>
          <a:p>
            <a:r>
              <a:rPr lang="en-US"/>
              <a:t>Click to edit Master title style</a:t>
            </a:r>
            <a:endParaRPr lang="en-US" dirty="0"/>
          </a:p>
        </p:txBody>
      </p:sp>
      <p:sp>
        <p:nvSpPr>
          <p:cNvPr id="9" name="Subtitle 2"/>
          <p:cNvSpPr>
            <a:spLocks noGrp="1"/>
          </p:cNvSpPr>
          <p:nvPr>
            <p:ph type="subTitle" idx="1"/>
          </p:nvPr>
        </p:nvSpPr>
        <p:spPr>
          <a:xfrm>
            <a:off x="914400" y="1844871"/>
            <a:ext cx="10363200" cy="4859540"/>
          </a:xfrm>
        </p:spPr>
        <p:txBody>
          <a:bodyPr>
            <a:normAutofit/>
          </a:bodyPr>
          <a:lstStyle>
            <a:lvl2pPr marL="0" indent="0">
              <a:buNone/>
              <a:defRPr/>
            </a:lvl2pPr>
          </a:lstStyle>
          <a:p>
            <a:pPr lvl="1"/>
            <a:r>
              <a:rPr lang="en-US"/>
              <a:t>Click to edit Master subtitle style</a:t>
            </a:r>
            <a:endParaRPr lang="en-US" dirty="0"/>
          </a:p>
        </p:txBody>
      </p:sp>
    </p:spTree>
    <p:extLst>
      <p:ext uri="{BB962C8B-B14F-4D97-AF65-F5344CB8AC3E}">
        <p14:creationId xmlns:p14="http://schemas.microsoft.com/office/powerpoint/2010/main" val="515830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032"/>
          <p:cNvSpPr>
            <a:spLocks noGrp="1" noChangeArrowheads="1"/>
          </p:cNvSpPr>
          <p:nvPr>
            <p:ph type="dt" sz="quarter" idx="10"/>
          </p:nvPr>
        </p:nvSpPr>
        <p:spPr>
          <a:xfrm>
            <a:off x="304800" y="6357939"/>
            <a:ext cx="2540000" cy="457200"/>
          </a:xfrm>
          <a:prstGeom prst="rect">
            <a:avLst/>
          </a:prstGeom>
          <a:ln/>
        </p:spPr>
        <p:txBody>
          <a:bodyPr/>
          <a:lstStyle>
            <a:lvl1pPr>
              <a:defRPr/>
            </a:lvl1pPr>
          </a:lstStyle>
          <a:p>
            <a:pPr>
              <a:defRPr/>
            </a:pPr>
            <a:r>
              <a:rPr lang="en-US"/>
              <a:t>September, 2005</a:t>
            </a:r>
          </a:p>
        </p:txBody>
      </p:sp>
      <p:sp>
        <p:nvSpPr>
          <p:cNvPr id="3" name="Rectangle 1034"/>
          <p:cNvSpPr>
            <a:spLocks noGrp="1" noChangeArrowheads="1"/>
          </p:cNvSpPr>
          <p:nvPr>
            <p:ph type="sldNum" sz="quarter" idx="11"/>
          </p:nvPr>
        </p:nvSpPr>
        <p:spPr>
          <a:xfrm>
            <a:off x="10168467" y="6337300"/>
            <a:ext cx="1727200" cy="457200"/>
          </a:xfrm>
          <a:prstGeom prst="rect">
            <a:avLst/>
          </a:prstGeom>
          <a:ln/>
        </p:spPr>
        <p:txBody>
          <a:bodyPr/>
          <a:lstStyle>
            <a:lvl1pPr>
              <a:defRPr/>
            </a:lvl1pPr>
          </a:lstStyle>
          <a:p>
            <a:fld id="{6AC25914-E2B3-6A46-8FF6-B2216F45A106}" type="slidenum">
              <a:rPr lang="en-US"/>
              <a:pPr/>
              <a:t>‹#›</a:t>
            </a:fld>
            <a:endParaRPr lang="en-US"/>
          </a:p>
        </p:txBody>
      </p:sp>
    </p:spTree>
    <p:extLst>
      <p:ext uri="{BB962C8B-B14F-4D97-AF65-F5344CB8AC3E}">
        <p14:creationId xmlns:p14="http://schemas.microsoft.com/office/powerpoint/2010/main" val="4150568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2"/>
            <a:ext cx="2844800" cy="365125"/>
          </a:xfrm>
          <a:prstGeom prst="rect">
            <a:avLst/>
          </a:prstGeom>
        </p:spPr>
        <p:txBody>
          <a:bodyPr/>
          <a:lstStyle/>
          <a:p>
            <a:fld id="{8A638191-4FBC-4953-A514-51DCB13F7E72}" type="datetime1">
              <a:rPr lang="en-US" smtClean="0"/>
              <a:pPr/>
              <a:t>5/26/2018</a:t>
            </a:fld>
            <a:endParaRPr lang="en-US"/>
          </a:p>
        </p:txBody>
      </p:sp>
      <p:sp>
        <p:nvSpPr>
          <p:cNvPr id="9" name="Slide Number Placeholder 8"/>
          <p:cNvSpPr>
            <a:spLocks noGrp="1"/>
          </p:cNvSpPr>
          <p:nvPr>
            <p:ph type="sldNum" sz="quarter" idx="12"/>
          </p:nvPr>
        </p:nvSpPr>
        <p:spPr>
          <a:xfrm>
            <a:off x="4064000" y="6356352"/>
            <a:ext cx="2844800" cy="365125"/>
          </a:xfrm>
          <a:prstGeom prst="rect">
            <a:avLst/>
          </a:prstGeom>
        </p:spPr>
        <p:txBody>
          <a:bodyPr/>
          <a:lstStyle/>
          <a:p>
            <a:fld id="{73ABFF67-E2F6-4B93-90E1-2E1D855C363D}" type="slidenum">
              <a:rPr lang="en-US" smtClean="0"/>
              <a:pPr/>
              <a:t>‹#›</a:t>
            </a:fld>
            <a:endParaRPr lang="en-US"/>
          </a:p>
        </p:txBody>
      </p:sp>
    </p:spTree>
    <p:extLst>
      <p:ext uri="{BB962C8B-B14F-4D97-AF65-F5344CB8AC3E}">
        <p14:creationId xmlns:p14="http://schemas.microsoft.com/office/powerpoint/2010/main" val="1662992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8" name="Rectangle 7"/>
          <p:cNvSpPr/>
          <p:nvPr userDrawn="1"/>
        </p:nvSpPr>
        <p:spPr>
          <a:xfrm>
            <a:off x="0" y="1417641"/>
            <a:ext cx="12192000" cy="5440361"/>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2"/>
            <a:ext cx="2844800" cy="365125"/>
          </a:xfrm>
          <a:prstGeom prst="rect">
            <a:avLst/>
          </a:prstGeom>
        </p:spPr>
        <p:txBody>
          <a:bodyPr/>
          <a:lstStyle>
            <a:lvl1pPr fontAlgn="auto">
              <a:spcBef>
                <a:spcPts val="0"/>
              </a:spcBef>
              <a:spcAft>
                <a:spcPts val="0"/>
              </a:spcAft>
              <a:defRPr>
                <a:latin typeface="+mn-lt"/>
                <a:cs typeface="+mn-cs"/>
              </a:defRPr>
            </a:lvl1pPr>
          </a:lstStyle>
          <a:p>
            <a:pPr>
              <a:defRPr/>
            </a:pPr>
            <a:fld id="{AA12DE09-5A1F-47AA-A78F-E28FCA91E186}" type="datetimeFigureOut">
              <a:rPr lang="en-US"/>
              <a:pPr>
                <a:defRPr/>
              </a:pPr>
              <a:t>5/26/2018</a:t>
            </a:fld>
            <a:endParaRPr lang="en-US"/>
          </a:p>
        </p:txBody>
      </p:sp>
      <p:sp>
        <p:nvSpPr>
          <p:cNvPr id="4" name="Footer Placeholder 3"/>
          <p:cNvSpPr>
            <a:spLocks noGrp="1"/>
          </p:cNvSpPr>
          <p:nvPr>
            <p:ph type="ftr" sz="quarter" idx="11"/>
          </p:nvPr>
        </p:nvSpPr>
        <p:spPr>
          <a:xfrm>
            <a:off x="4165600" y="6356352"/>
            <a:ext cx="38608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Slide Number Placeholder 4"/>
          <p:cNvSpPr>
            <a:spLocks noGrp="1"/>
          </p:cNvSpPr>
          <p:nvPr>
            <p:ph type="sldNum" sz="quarter" idx="12"/>
          </p:nvPr>
        </p:nvSpPr>
        <p:spPr>
          <a:xfrm>
            <a:off x="8737600" y="6356352"/>
            <a:ext cx="2844800" cy="365125"/>
          </a:xfrm>
          <a:prstGeom prst="rect">
            <a:avLst/>
          </a:prstGeom>
        </p:spPr>
        <p:txBody>
          <a:bodyPr/>
          <a:lstStyle>
            <a:lvl1pPr fontAlgn="auto">
              <a:spcBef>
                <a:spcPts val="0"/>
              </a:spcBef>
              <a:spcAft>
                <a:spcPts val="0"/>
              </a:spcAft>
              <a:defRPr>
                <a:latin typeface="+mn-lt"/>
                <a:cs typeface="+mn-cs"/>
              </a:defRPr>
            </a:lvl1pPr>
          </a:lstStyle>
          <a:p>
            <a:pPr>
              <a:defRPr/>
            </a:pPr>
            <a:fld id="{93E323A0-7590-4AA9-87F4-FA9632F9C5F8}" type="slidenum">
              <a:rPr lang="en-US"/>
              <a:pPr>
                <a:defRPr/>
              </a:pPr>
              <a:t>‹#›</a:t>
            </a:fld>
            <a:endParaRPr lang="en-US"/>
          </a:p>
        </p:txBody>
      </p:sp>
      <p:sp>
        <p:nvSpPr>
          <p:cNvPr id="7" name="Content Placeholder 6"/>
          <p:cNvSpPr>
            <a:spLocks noGrp="1"/>
          </p:cNvSpPr>
          <p:nvPr>
            <p:ph sz="quarter" idx="13"/>
          </p:nvPr>
        </p:nvSpPr>
        <p:spPr>
          <a:xfrm>
            <a:off x="609600" y="1653117"/>
            <a:ext cx="10972800" cy="4519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616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p:nvPr userDrawn="1"/>
        </p:nvSpPr>
        <p:spPr>
          <a:xfrm>
            <a:off x="0" y="1417641"/>
            <a:ext cx="12192000" cy="5440361"/>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216748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6528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26626" name="Title Placeholder 1"/>
          <p:cNvSpPr>
            <a:spLocks noGrp="1"/>
          </p:cNvSpPr>
          <p:nvPr>
            <p:ph type="title"/>
          </p:nvPr>
        </p:nvSpPr>
        <p:spPr bwMode="auto">
          <a:xfrm>
            <a:off x="609600" y="275167"/>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6627" name="Text Placeholder 2"/>
          <p:cNvSpPr>
            <a:spLocks noGrp="1"/>
          </p:cNvSpPr>
          <p:nvPr>
            <p:ph type="body" idx="1"/>
          </p:nvPr>
        </p:nvSpPr>
        <p:spPr bwMode="auto">
          <a:xfrm>
            <a:off x="609600" y="1600201"/>
            <a:ext cx="10972800" cy="45254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638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ctr" defTabSz="609585" rtl="0" eaLnBrk="0" fontAlgn="base" hangingPunct="0">
        <a:spcBef>
          <a:spcPct val="0"/>
        </a:spcBef>
        <a:spcAft>
          <a:spcPct val="0"/>
        </a:spcAft>
        <a:defRPr sz="4267" kern="1200">
          <a:solidFill>
            <a:srgbClr val="5A4099"/>
          </a:solidFill>
          <a:latin typeface="Arial"/>
          <a:ea typeface="+mj-ea"/>
          <a:cs typeface="+mj-cs"/>
        </a:defRPr>
      </a:lvl1pPr>
      <a:lvl2pPr algn="ctr" defTabSz="609585" rtl="0" eaLnBrk="0" fontAlgn="base" hangingPunct="0">
        <a:spcBef>
          <a:spcPct val="0"/>
        </a:spcBef>
        <a:spcAft>
          <a:spcPct val="0"/>
        </a:spcAft>
        <a:defRPr sz="4267">
          <a:solidFill>
            <a:srgbClr val="5A4099"/>
          </a:solidFill>
          <a:latin typeface="Arial" charset="0"/>
        </a:defRPr>
      </a:lvl2pPr>
      <a:lvl3pPr algn="ctr" defTabSz="609585" rtl="0" eaLnBrk="0" fontAlgn="base" hangingPunct="0">
        <a:spcBef>
          <a:spcPct val="0"/>
        </a:spcBef>
        <a:spcAft>
          <a:spcPct val="0"/>
        </a:spcAft>
        <a:defRPr sz="4267">
          <a:solidFill>
            <a:srgbClr val="5A4099"/>
          </a:solidFill>
          <a:latin typeface="Arial" charset="0"/>
        </a:defRPr>
      </a:lvl3pPr>
      <a:lvl4pPr algn="ctr" defTabSz="609585" rtl="0" eaLnBrk="0" fontAlgn="base" hangingPunct="0">
        <a:spcBef>
          <a:spcPct val="0"/>
        </a:spcBef>
        <a:spcAft>
          <a:spcPct val="0"/>
        </a:spcAft>
        <a:defRPr sz="4267">
          <a:solidFill>
            <a:srgbClr val="5A4099"/>
          </a:solidFill>
          <a:latin typeface="Arial" charset="0"/>
        </a:defRPr>
      </a:lvl4pPr>
      <a:lvl5pPr algn="ctr" defTabSz="609585" rtl="0" eaLnBrk="0" fontAlgn="base" hangingPunct="0">
        <a:spcBef>
          <a:spcPct val="0"/>
        </a:spcBef>
        <a:spcAft>
          <a:spcPct val="0"/>
        </a:spcAft>
        <a:defRPr sz="4267">
          <a:solidFill>
            <a:srgbClr val="5A4099"/>
          </a:solidFill>
          <a:latin typeface="Arial" charset="0"/>
        </a:defRPr>
      </a:lvl5pPr>
      <a:lvl6pPr marL="609585" algn="ctr" defTabSz="609585" rtl="0" fontAlgn="base">
        <a:spcBef>
          <a:spcPct val="0"/>
        </a:spcBef>
        <a:spcAft>
          <a:spcPct val="0"/>
        </a:spcAft>
        <a:defRPr sz="4267">
          <a:solidFill>
            <a:srgbClr val="5A4099"/>
          </a:solidFill>
          <a:latin typeface="Arial" charset="0"/>
        </a:defRPr>
      </a:lvl6pPr>
      <a:lvl7pPr marL="1219170" algn="ctr" defTabSz="609585" rtl="0" fontAlgn="base">
        <a:spcBef>
          <a:spcPct val="0"/>
        </a:spcBef>
        <a:spcAft>
          <a:spcPct val="0"/>
        </a:spcAft>
        <a:defRPr sz="4267">
          <a:solidFill>
            <a:srgbClr val="5A4099"/>
          </a:solidFill>
          <a:latin typeface="Arial" charset="0"/>
        </a:defRPr>
      </a:lvl7pPr>
      <a:lvl8pPr marL="1828754" algn="ctr" defTabSz="609585" rtl="0" fontAlgn="base">
        <a:spcBef>
          <a:spcPct val="0"/>
        </a:spcBef>
        <a:spcAft>
          <a:spcPct val="0"/>
        </a:spcAft>
        <a:defRPr sz="4267">
          <a:solidFill>
            <a:srgbClr val="5A4099"/>
          </a:solidFill>
          <a:latin typeface="Arial" charset="0"/>
        </a:defRPr>
      </a:lvl8pPr>
      <a:lvl9pPr marL="2438339" algn="ctr" defTabSz="609585" rtl="0" fontAlgn="base">
        <a:spcBef>
          <a:spcPct val="0"/>
        </a:spcBef>
        <a:spcAft>
          <a:spcPct val="0"/>
        </a:spcAft>
        <a:defRPr sz="4267">
          <a:solidFill>
            <a:srgbClr val="5A4099"/>
          </a:solidFill>
          <a:latin typeface="Arial" charset="0"/>
        </a:defRPr>
      </a:lvl9pPr>
    </p:titleStyle>
    <p:bodyStyle>
      <a:lvl1pPr marL="457189" indent="-457189" algn="l" defTabSz="609585" rtl="0" eaLnBrk="0" fontAlgn="base" hangingPunct="0">
        <a:spcBef>
          <a:spcPct val="20000"/>
        </a:spcBef>
        <a:spcAft>
          <a:spcPct val="0"/>
        </a:spcAft>
        <a:buFont typeface="Arial" charset="0"/>
        <a:buChar char="•"/>
        <a:defRPr sz="2667" kern="1200">
          <a:solidFill>
            <a:srgbClr val="595959"/>
          </a:solidFill>
          <a:latin typeface="Arial"/>
          <a:ea typeface="+mn-ea"/>
          <a:cs typeface="+mn-cs"/>
        </a:defRPr>
      </a:lvl1pPr>
      <a:lvl2pPr marL="990575" indent="-380990" algn="l" defTabSz="609585" rtl="0" eaLnBrk="0" fontAlgn="base" hangingPunct="0">
        <a:spcBef>
          <a:spcPct val="20000"/>
        </a:spcBef>
        <a:spcAft>
          <a:spcPct val="0"/>
        </a:spcAft>
        <a:buFont typeface="Arial" charset="0"/>
        <a:buChar char="–"/>
        <a:defRPr sz="2667" kern="1200">
          <a:solidFill>
            <a:srgbClr val="595959"/>
          </a:solidFill>
          <a:latin typeface="Arial"/>
          <a:ea typeface="+mn-ea"/>
          <a:cs typeface="+mn-cs"/>
        </a:defRPr>
      </a:lvl2pPr>
      <a:lvl3pPr marL="1523962" indent="-304792" algn="l" defTabSz="609585" rtl="0" eaLnBrk="0" fontAlgn="base" hangingPunct="0">
        <a:spcBef>
          <a:spcPct val="20000"/>
        </a:spcBef>
        <a:spcAft>
          <a:spcPct val="0"/>
        </a:spcAft>
        <a:buFont typeface="Arial" charset="0"/>
        <a:buChar char="•"/>
        <a:defRPr sz="2667" kern="1200">
          <a:solidFill>
            <a:srgbClr val="595959"/>
          </a:solidFill>
          <a:latin typeface="Arial"/>
          <a:ea typeface="+mn-ea"/>
          <a:cs typeface="+mn-cs"/>
        </a:defRPr>
      </a:lvl3pPr>
      <a:lvl4pPr marL="2133547" indent="-304792" algn="l" defTabSz="609585" rtl="0" eaLnBrk="0" fontAlgn="base" hangingPunct="0">
        <a:spcBef>
          <a:spcPct val="20000"/>
        </a:spcBef>
        <a:spcAft>
          <a:spcPct val="0"/>
        </a:spcAft>
        <a:buFont typeface="Arial" charset="0"/>
        <a:buChar char="–"/>
        <a:defRPr sz="2667" kern="1200">
          <a:solidFill>
            <a:srgbClr val="595959"/>
          </a:solidFill>
          <a:latin typeface="Arial"/>
          <a:ea typeface="+mn-ea"/>
          <a:cs typeface="+mn-cs"/>
        </a:defRPr>
      </a:lvl4pPr>
      <a:lvl5pPr marL="2743131" indent="-304792" algn="l" defTabSz="609585" rtl="0" eaLnBrk="0" fontAlgn="base" hangingPunct="0">
        <a:spcBef>
          <a:spcPct val="20000"/>
        </a:spcBef>
        <a:spcAft>
          <a:spcPct val="0"/>
        </a:spcAft>
        <a:buFont typeface="Arial" charset="0"/>
        <a:buChar char="»"/>
        <a:defRPr sz="2667" kern="1200">
          <a:solidFill>
            <a:srgbClr val="595959"/>
          </a:solidFill>
          <a:latin typeface="Arial"/>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5.xml"/><Relationship Id="rId13" Type="http://schemas.openxmlformats.org/officeDocument/2006/relationships/image" Target="../media/image9.jpeg"/><Relationship Id="rId18" Type="http://schemas.microsoft.com/office/2007/relationships/diagramDrawing" Target="../diagrams/drawing1.xml"/><Relationship Id="rId3" Type="http://schemas.openxmlformats.org/officeDocument/2006/relationships/tags" Target="../tags/tag3.xml"/><Relationship Id="rId21" Type="http://schemas.openxmlformats.org/officeDocument/2006/relationships/image" Target="../media/image11.png"/><Relationship Id="rId7" Type="http://schemas.openxmlformats.org/officeDocument/2006/relationships/tags" Target="../tags/tag7.xml"/><Relationship Id="rId12" Type="http://schemas.openxmlformats.org/officeDocument/2006/relationships/image" Target="../media/image8.jpeg"/><Relationship Id="rId17" Type="http://schemas.openxmlformats.org/officeDocument/2006/relationships/diagramColors" Target="../diagrams/colors1.xml"/><Relationship Id="rId2" Type="http://schemas.openxmlformats.org/officeDocument/2006/relationships/tags" Target="../tags/tag2.xml"/><Relationship Id="rId16" Type="http://schemas.openxmlformats.org/officeDocument/2006/relationships/diagramQuickStyle" Target="../diagrams/quickStyle1.xml"/><Relationship Id="rId20" Type="http://schemas.openxmlformats.org/officeDocument/2006/relationships/image" Target="%10CVIS-feature.jpg%20%20%20%20%20%20%20%20%20%20%20%20%20%20%20%20%20%20%20%20%20%20%20%20%20%20%20%20%20%20%20%20%20%20%20%20%20%20%20%20%20%20%20%20%20%20%200001033A%05Tracy%20%20%20%20%20%20%20%20%20%20%20%20%20%20%20%20%20%20%20%20%20%20%20%20%20%20ABA78158:" TargetMode="Externa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7.jpeg"/><Relationship Id="rId5" Type="http://schemas.openxmlformats.org/officeDocument/2006/relationships/tags" Target="../tags/tag5.xml"/><Relationship Id="rId15" Type="http://schemas.openxmlformats.org/officeDocument/2006/relationships/diagramLayout" Target="../diagrams/layout1.xml"/><Relationship Id="rId10" Type="http://schemas.openxmlformats.org/officeDocument/2006/relationships/image" Target="../media/image6.jpeg"/><Relationship Id="rId19" Type="http://schemas.openxmlformats.org/officeDocument/2006/relationships/image" Target="../media/image10.jpeg"/><Relationship Id="rId4" Type="http://schemas.openxmlformats.org/officeDocument/2006/relationships/tags" Target="../tags/tag4.xml"/><Relationship Id="rId9" Type="http://schemas.openxmlformats.org/officeDocument/2006/relationships/notesSlide" Target="../notesSlides/notesSlide2.xml"/><Relationship Id="rId1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5.xml"/><Relationship Id="rId4" Type="http://schemas.openxmlformats.org/officeDocument/2006/relationships/image" Target="../media/image14.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150808" y="3089046"/>
            <a:ext cx="7772400" cy="1470025"/>
          </a:xfrm>
          <a:prstGeom prst="rect">
            <a:avLst/>
          </a:prstGeom>
        </p:spPr>
        <p:txBody>
          <a:bodyPr>
            <a:normAutofit/>
          </a:bodyPr>
          <a:lstStyle/>
          <a:p>
            <a:r>
              <a:rPr lang="pt-PT" sz="4800" b="1" dirty="0"/>
              <a:t>IHE Supply work</a:t>
            </a:r>
            <a:endParaRPr lang="en-US" sz="4800" b="1" dirty="0"/>
          </a:p>
        </p:txBody>
      </p:sp>
      <p:sp>
        <p:nvSpPr>
          <p:cNvPr id="3" name="Subtitle 2"/>
          <p:cNvSpPr>
            <a:spLocks noGrp="1"/>
          </p:cNvSpPr>
          <p:nvPr>
            <p:ph type="subTitle" idx="4294967295"/>
          </p:nvPr>
        </p:nvSpPr>
        <p:spPr>
          <a:xfrm>
            <a:off x="2840892" y="4246228"/>
            <a:ext cx="6400800" cy="1752600"/>
          </a:xfrm>
          <a:prstGeom prst="rect">
            <a:avLst/>
          </a:prstGeom>
        </p:spPr>
        <p:txBody>
          <a:bodyPr>
            <a:normAutofit/>
          </a:bodyPr>
          <a:lstStyle/>
          <a:p>
            <a:r>
              <a:rPr lang="pt-PT" sz="3500" dirty="0">
                <a:solidFill>
                  <a:schemeClr val="bg2">
                    <a:lumMod val="25000"/>
                  </a:schemeClr>
                </a:solidFill>
              </a:rPr>
              <a:t>Profile content discussion</a:t>
            </a:r>
            <a:endParaRPr lang="pt-PT" dirty="0"/>
          </a:p>
          <a:p>
            <a:r>
              <a:rPr lang="pt-PT" sz="2600" i="1" dirty="0"/>
              <a:t>Presented by José Costa Teixeira,</a:t>
            </a:r>
          </a:p>
          <a:p>
            <a:r>
              <a:rPr lang="pt-PT" sz="2600" i="1" dirty="0"/>
              <a:t>IHE Pharmacy, IHE </a:t>
            </a:r>
            <a:r>
              <a:rPr lang="pt-PT" sz="2600" i="1" dirty="0" err="1"/>
              <a:t>Supply</a:t>
            </a:r>
            <a:r>
              <a:rPr lang="pt-PT" sz="2600" i="1" dirty="0"/>
              <a:t> WG</a:t>
            </a:r>
          </a:p>
          <a:p>
            <a:pPr marL="0" indent="0">
              <a:buNone/>
            </a:pPr>
            <a:endParaRPr lang="en-US" sz="2600" i="1" dirty="0"/>
          </a:p>
        </p:txBody>
      </p:sp>
      <p:sp>
        <p:nvSpPr>
          <p:cNvPr id="4" name="TextBox 3"/>
          <p:cNvSpPr txBox="1"/>
          <p:nvPr/>
        </p:nvSpPr>
        <p:spPr>
          <a:xfrm>
            <a:off x="1703512" y="6372036"/>
            <a:ext cx="5330305" cy="369332"/>
          </a:xfrm>
          <a:prstGeom prst="rect">
            <a:avLst/>
          </a:prstGeom>
          <a:noFill/>
        </p:spPr>
        <p:txBody>
          <a:bodyPr wrap="none" rtlCol="0">
            <a:spAutoFit/>
          </a:bodyPr>
          <a:lstStyle/>
          <a:p>
            <a:r>
              <a:rPr lang="pt-PT" dirty="0"/>
              <a:t>José Costa Teixeira		jct@zeora.net</a:t>
            </a:r>
            <a:endParaRPr lang="en-US" dirty="0"/>
          </a:p>
        </p:txBody>
      </p:sp>
      <p:sp>
        <p:nvSpPr>
          <p:cNvPr id="6" name="TextBox 5"/>
          <p:cNvSpPr txBox="1"/>
          <p:nvPr/>
        </p:nvSpPr>
        <p:spPr>
          <a:xfrm>
            <a:off x="9260649" y="6372036"/>
            <a:ext cx="1223412" cy="369332"/>
          </a:xfrm>
          <a:prstGeom prst="rect">
            <a:avLst/>
          </a:prstGeom>
          <a:noFill/>
        </p:spPr>
        <p:txBody>
          <a:bodyPr wrap="none" rtlCol="0">
            <a:spAutoFit/>
          </a:bodyPr>
          <a:lstStyle/>
          <a:p>
            <a:r>
              <a:rPr lang="pt-PT" dirty="0" err="1"/>
              <a:t>April</a:t>
            </a:r>
            <a:r>
              <a:rPr lang="pt-PT" dirty="0"/>
              <a:t> 2018</a:t>
            </a:r>
            <a:endParaRPr lang="en-US" dirty="0"/>
          </a:p>
        </p:txBody>
      </p:sp>
    </p:spTree>
    <p:extLst>
      <p:ext uri="{BB962C8B-B14F-4D97-AF65-F5344CB8AC3E}">
        <p14:creationId xmlns:p14="http://schemas.microsoft.com/office/powerpoint/2010/main" val="1574166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a:spLocks noGrp="1" noChangeArrowheads="1"/>
          </p:cNvSpPr>
          <p:nvPr>
            <p:ph type="title" idx="4294967295"/>
          </p:nvPr>
        </p:nvSpPr>
        <p:spPr>
          <a:xfrm>
            <a:off x="619337" y="266631"/>
            <a:ext cx="10972800" cy="1143000"/>
          </a:xfrm>
        </p:spPr>
        <p:txBody>
          <a:bodyPr/>
          <a:lstStyle/>
          <a:p>
            <a:r>
              <a:rPr lang="fr-FR" dirty="0"/>
              <a:t>IHE high </a:t>
            </a:r>
            <a:r>
              <a:rPr lang="fr-FR" dirty="0" err="1"/>
              <a:t>level</a:t>
            </a:r>
            <a:endParaRPr lang="en-US" dirty="0"/>
          </a:p>
        </p:txBody>
      </p:sp>
      <p:sp>
        <p:nvSpPr>
          <p:cNvPr id="29" name="Text Box 3"/>
          <p:cNvSpPr txBox="1">
            <a:spLocks noChangeArrowheads="1"/>
          </p:cNvSpPr>
          <p:nvPr/>
        </p:nvSpPr>
        <p:spPr bwMode="auto">
          <a:xfrm>
            <a:off x="504506" y="1409631"/>
            <a:ext cx="8496300"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09585" fontAlgn="base">
              <a:spcBef>
                <a:spcPct val="50000"/>
              </a:spcBef>
              <a:spcAft>
                <a:spcPct val="0"/>
              </a:spcAft>
            </a:pPr>
            <a:r>
              <a:rPr lang="fr-FR" sz="2667" dirty="0">
                <a:solidFill>
                  <a:prstClr val="black"/>
                </a:solidFill>
                <a:latin typeface="Arial" charset="0"/>
                <a:cs typeface="Arial" charset="0"/>
              </a:rPr>
              <a:t>… and </a:t>
            </a:r>
            <a:r>
              <a:rPr lang="fr-FR" sz="2667" dirty="0" err="1">
                <a:solidFill>
                  <a:prstClr val="black"/>
                </a:solidFill>
                <a:latin typeface="Arial" charset="0"/>
                <a:cs typeface="Arial" charset="0"/>
              </a:rPr>
              <a:t>map</a:t>
            </a:r>
            <a:r>
              <a:rPr lang="fr-FR" sz="2667" dirty="0">
                <a:solidFill>
                  <a:prstClr val="black"/>
                </a:solidFill>
                <a:latin typeface="Arial" charset="0"/>
                <a:cs typeface="Arial" charset="0"/>
              </a:rPr>
              <a:t> IHE to </a:t>
            </a:r>
            <a:r>
              <a:rPr lang="fr-FR" sz="2667" dirty="0" err="1">
                <a:solidFill>
                  <a:prstClr val="black"/>
                </a:solidFill>
                <a:latin typeface="Arial" charset="0"/>
                <a:cs typeface="Arial" charset="0"/>
              </a:rPr>
              <a:t>medical</a:t>
            </a:r>
            <a:r>
              <a:rPr lang="fr-FR" sz="2667" dirty="0">
                <a:solidFill>
                  <a:prstClr val="black"/>
                </a:solidFill>
                <a:latin typeface="Arial" charset="0"/>
                <a:cs typeface="Arial" charset="0"/>
              </a:rPr>
              <a:t> </a:t>
            </a:r>
            <a:r>
              <a:rPr lang="fr-FR" sz="2667" dirty="0" err="1">
                <a:solidFill>
                  <a:prstClr val="black"/>
                </a:solidFill>
                <a:latin typeface="Arial" charset="0"/>
                <a:cs typeface="Arial" charset="0"/>
              </a:rPr>
              <a:t>devices</a:t>
            </a:r>
            <a:r>
              <a:rPr lang="fr-FR" sz="2667" dirty="0">
                <a:solidFill>
                  <a:prstClr val="black"/>
                </a:solidFill>
                <a:latin typeface="Arial" charset="0"/>
                <a:cs typeface="Arial" charset="0"/>
              </a:rPr>
              <a:t> and </a:t>
            </a:r>
            <a:r>
              <a:rPr lang="fr-FR" sz="2667" dirty="0" err="1">
                <a:solidFill>
                  <a:prstClr val="black"/>
                </a:solidFill>
                <a:latin typeface="Arial" charset="0"/>
                <a:cs typeface="Arial" charset="0"/>
              </a:rPr>
              <a:t>systems</a:t>
            </a:r>
            <a:endParaRPr lang="en-US" sz="2667" dirty="0">
              <a:solidFill>
                <a:prstClr val="black"/>
              </a:solidFill>
              <a:latin typeface="Arial" charset="0"/>
              <a:cs typeface="Arial" charset="0"/>
            </a:endParaRPr>
          </a:p>
        </p:txBody>
      </p:sp>
      <p:sp>
        <p:nvSpPr>
          <p:cNvPr id="30" name="Rectangle 4"/>
          <p:cNvSpPr>
            <a:spLocks noChangeArrowheads="1"/>
          </p:cNvSpPr>
          <p:nvPr/>
        </p:nvSpPr>
        <p:spPr bwMode="auto">
          <a:xfrm>
            <a:off x="192617" y="2385943"/>
            <a:ext cx="1828800" cy="5334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09585" fontAlgn="base">
              <a:spcBef>
                <a:spcPct val="0"/>
              </a:spcBef>
              <a:spcAft>
                <a:spcPct val="0"/>
              </a:spcAft>
            </a:pPr>
            <a:r>
              <a:rPr lang="fr-FR" altLang="de-DE" sz="3733" b="1" dirty="0">
                <a:solidFill>
                  <a:prstClr val="black"/>
                </a:solidFill>
                <a:latin typeface="Arial" charset="0"/>
                <a:cs typeface="Arial" charset="0"/>
              </a:rPr>
              <a:t>RIS</a:t>
            </a:r>
            <a:endParaRPr lang="en-US" altLang="de-DE" sz="3733" b="1" dirty="0">
              <a:solidFill>
                <a:prstClr val="black"/>
              </a:solidFill>
              <a:latin typeface="Arial" charset="0"/>
              <a:cs typeface="Arial" charset="0"/>
            </a:endParaRPr>
          </a:p>
        </p:txBody>
      </p:sp>
      <p:sp>
        <p:nvSpPr>
          <p:cNvPr id="31" name="Rectangle 5"/>
          <p:cNvSpPr>
            <a:spLocks noChangeArrowheads="1"/>
          </p:cNvSpPr>
          <p:nvPr/>
        </p:nvSpPr>
        <p:spPr bwMode="auto">
          <a:xfrm>
            <a:off x="9641417" y="4748143"/>
            <a:ext cx="1828800" cy="5334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09585" fontAlgn="base">
              <a:spcBef>
                <a:spcPct val="0"/>
              </a:spcBef>
              <a:spcAft>
                <a:spcPct val="0"/>
              </a:spcAft>
            </a:pPr>
            <a:r>
              <a:rPr lang="fr-FR" altLang="de-DE" sz="3733" b="1">
                <a:solidFill>
                  <a:prstClr val="black"/>
                </a:solidFill>
                <a:latin typeface="Arial" charset="0"/>
                <a:cs typeface="Arial" charset="0"/>
              </a:rPr>
              <a:t>WS</a:t>
            </a:r>
            <a:endParaRPr lang="en-US" altLang="de-DE" sz="3733" b="1">
              <a:solidFill>
                <a:prstClr val="black"/>
              </a:solidFill>
              <a:latin typeface="Arial" charset="0"/>
              <a:cs typeface="Arial" charset="0"/>
            </a:endParaRPr>
          </a:p>
        </p:txBody>
      </p:sp>
      <p:sp>
        <p:nvSpPr>
          <p:cNvPr id="32" name="Rectangle 6"/>
          <p:cNvSpPr>
            <a:spLocks noChangeArrowheads="1"/>
          </p:cNvSpPr>
          <p:nvPr/>
        </p:nvSpPr>
        <p:spPr bwMode="auto">
          <a:xfrm>
            <a:off x="9311217" y="2004943"/>
            <a:ext cx="2057400" cy="5334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09585" fontAlgn="base">
              <a:spcBef>
                <a:spcPct val="0"/>
              </a:spcBef>
              <a:spcAft>
                <a:spcPct val="0"/>
              </a:spcAft>
            </a:pPr>
            <a:r>
              <a:rPr lang="fr-FR" altLang="de-DE" sz="3733" b="1">
                <a:solidFill>
                  <a:prstClr val="black"/>
                </a:solidFill>
                <a:latin typeface="Arial" charset="0"/>
                <a:cs typeface="Arial" charset="0"/>
              </a:rPr>
              <a:t>Modality</a:t>
            </a:r>
            <a:endParaRPr lang="en-US" altLang="de-DE" sz="3733" b="1">
              <a:solidFill>
                <a:prstClr val="black"/>
              </a:solidFill>
              <a:latin typeface="Arial" charset="0"/>
              <a:cs typeface="Arial" charset="0"/>
            </a:endParaRPr>
          </a:p>
        </p:txBody>
      </p:sp>
      <p:sp>
        <p:nvSpPr>
          <p:cNvPr id="33" name="Rectangle 7"/>
          <p:cNvSpPr>
            <a:spLocks noChangeArrowheads="1"/>
          </p:cNvSpPr>
          <p:nvPr/>
        </p:nvSpPr>
        <p:spPr bwMode="auto">
          <a:xfrm>
            <a:off x="3266017" y="3103493"/>
            <a:ext cx="4673600" cy="28194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09585" fontAlgn="base">
              <a:spcBef>
                <a:spcPct val="0"/>
              </a:spcBef>
              <a:spcAft>
                <a:spcPct val="0"/>
              </a:spcAft>
            </a:pPr>
            <a:r>
              <a:rPr lang="fr-FR" sz="3733" b="1">
                <a:solidFill>
                  <a:prstClr val="black"/>
                </a:solidFill>
                <a:latin typeface="Arial" charset="0"/>
                <a:cs typeface="Arial" charset="0"/>
              </a:rPr>
              <a:t>PACS</a:t>
            </a:r>
            <a:endParaRPr lang="en-US" sz="3733" b="1" dirty="0">
              <a:solidFill>
                <a:prstClr val="black"/>
              </a:solidFill>
              <a:latin typeface="Arial" charset="0"/>
              <a:cs typeface="Arial" charset="0"/>
            </a:endParaRPr>
          </a:p>
        </p:txBody>
      </p:sp>
      <p:sp>
        <p:nvSpPr>
          <p:cNvPr id="34" name="Line 8"/>
          <p:cNvSpPr>
            <a:spLocks noChangeShapeType="1"/>
          </p:cNvSpPr>
          <p:nvPr/>
        </p:nvSpPr>
        <p:spPr bwMode="auto">
          <a:xfrm>
            <a:off x="1310217" y="2981265"/>
            <a:ext cx="2336800" cy="700087"/>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fontAlgn="base">
              <a:spcBef>
                <a:spcPct val="0"/>
              </a:spcBef>
              <a:spcAft>
                <a:spcPct val="0"/>
              </a:spcAft>
            </a:pPr>
            <a:endParaRPr lang="en-US" sz="2400">
              <a:solidFill>
                <a:prstClr val="black"/>
              </a:solidFill>
              <a:latin typeface="Arial" charset="0"/>
              <a:cs typeface="Arial" charset="0"/>
            </a:endParaRPr>
          </a:p>
        </p:txBody>
      </p:sp>
      <p:sp>
        <p:nvSpPr>
          <p:cNvPr id="35" name="Line 9"/>
          <p:cNvSpPr>
            <a:spLocks noChangeShapeType="1"/>
          </p:cNvSpPr>
          <p:nvPr/>
        </p:nvSpPr>
        <p:spPr bwMode="auto">
          <a:xfrm>
            <a:off x="7812617" y="4976743"/>
            <a:ext cx="1930400" cy="7620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fontAlgn="base">
              <a:spcBef>
                <a:spcPct val="0"/>
              </a:spcBef>
              <a:spcAft>
                <a:spcPct val="0"/>
              </a:spcAft>
            </a:pPr>
            <a:endParaRPr lang="en-US" sz="2400">
              <a:solidFill>
                <a:prstClr val="black"/>
              </a:solidFill>
              <a:latin typeface="Arial" charset="0"/>
              <a:cs typeface="Arial" charset="0"/>
            </a:endParaRPr>
          </a:p>
        </p:txBody>
      </p:sp>
      <p:sp>
        <p:nvSpPr>
          <p:cNvPr id="36" name="Line 10"/>
          <p:cNvSpPr>
            <a:spLocks noChangeShapeType="1"/>
          </p:cNvSpPr>
          <p:nvPr/>
        </p:nvSpPr>
        <p:spPr bwMode="auto">
          <a:xfrm flipV="1">
            <a:off x="7507817" y="2690745"/>
            <a:ext cx="2641600" cy="842963"/>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fontAlgn="base">
              <a:spcBef>
                <a:spcPct val="0"/>
              </a:spcBef>
              <a:spcAft>
                <a:spcPct val="0"/>
              </a:spcAft>
            </a:pPr>
            <a:endParaRPr lang="en-US" sz="2400">
              <a:solidFill>
                <a:prstClr val="black"/>
              </a:solidFill>
              <a:latin typeface="Arial" charset="0"/>
              <a:cs typeface="Arial" charset="0"/>
            </a:endParaRPr>
          </a:p>
        </p:txBody>
      </p:sp>
      <p:sp>
        <p:nvSpPr>
          <p:cNvPr id="37" name="Oval 11"/>
          <p:cNvSpPr>
            <a:spLocks noChangeArrowheads="1"/>
          </p:cNvSpPr>
          <p:nvPr/>
        </p:nvSpPr>
        <p:spPr bwMode="auto">
          <a:xfrm>
            <a:off x="3412067" y="3103493"/>
            <a:ext cx="4368800" cy="11430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fontAlgn="base">
              <a:spcBef>
                <a:spcPct val="0"/>
              </a:spcBef>
              <a:spcAft>
                <a:spcPct val="0"/>
              </a:spcAft>
            </a:pPr>
            <a:endParaRPr lang="en-US" sz="1867">
              <a:solidFill>
                <a:prstClr val="black"/>
              </a:solidFill>
              <a:latin typeface="Arial" charset="0"/>
              <a:cs typeface="Arial" charset="0"/>
            </a:endParaRPr>
          </a:p>
        </p:txBody>
      </p:sp>
      <p:sp>
        <p:nvSpPr>
          <p:cNvPr id="38" name="Text Box 12"/>
          <p:cNvSpPr txBox="1">
            <a:spLocks noChangeArrowheads="1"/>
          </p:cNvSpPr>
          <p:nvPr/>
        </p:nvSpPr>
        <p:spPr bwMode="auto">
          <a:xfrm>
            <a:off x="4625130" y="3419407"/>
            <a:ext cx="2346989" cy="6667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609585" fontAlgn="base">
              <a:spcBef>
                <a:spcPct val="0"/>
              </a:spcBef>
              <a:spcAft>
                <a:spcPct val="0"/>
              </a:spcAft>
            </a:pPr>
            <a:r>
              <a:rPr lang="fr-FR" sz="3733" b="1">
                <a:solidFill>
                  <a:prstClr val="black"/>
                </a:solidFill>
                <a:latin typeface="Arial" charset="0"/>
                <a:cs typeface="Arial" charset="0"/>
              </a:rPr>
              <a:t>IHE Actor</a:t>
            </a:r>
            <a:endParaRPr lang="en-US" sz="3733" b="1">
              <a:solidFill>
                <a:prstClr val="black"/>
              </a:solidFill>
              <a:latin typeface="Arial" charset="0"/>
              <a:cs typeface="Arial" charset="0"/>
            </a:endParaRPr>
          </a:p>
        </p:txBody>
      </p:sp>
      <p:sp>
        <p:nvSpPr>
          <p:cNvPr id="39" name="Text Box 13"/>
          <p:cNvSpPr txBox="1">
            <a:spLocks noChangeArrowheads="1"/>
          </p:cNvSpPr>
          <p:nvPr/>
        </p:nvSpPr>
        <p:spPr bwMode="auto">
          <a:xfrm>
            <a:off x="8325716" y="3071750"/>
            <a:ext cx="1911741"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609585" fontAlgn="base">
              <a:spcBef>
                <a:spcPct val="0"/>
              </a:spcBef>
              <a:spcAft>
                <a:spcPct val="0"/>
              </a:spcAft>
            </a:pPr>
            <a:r>
              <a:rPr lang="fr-FR" sz="2400" b="1">
                <a:solidFill>
                  <a:srgbClr val="0000FF"/>
                </a:solidFill>
                <a:effectLst>
                  <a:outerShdw blurRad="38100" dist="38100" dir="2700000" algn="tl">
                    <a:srgbClr val="C0C0C0"/>
                  </a:outerShdw>
                </a:effectLst>
                <a:latin typeface="Arial" charset="0"/>
                <a:cs typeface="Arial" charset="0"/>
              </a:rPr>
              <a:t>IHE</a:t>
            </a:r>
            <a:br>
              <a:rPr lang="fr-FR" sz="2400" b="1">
                <a:solidFill>
                  <a:srgbClr val="0000FF"/>
                </a:solidFill>
                <a:effectLst>
                  <a:outerShdw blurRad="38100" dist="38100" dir="2700000" algn="tl">
                    <a:srgbClr val="C0C0C0"/>
                  </a:outerShdw>
                </a:effectLst>
                <a:latin typeface="Arial" charset="0"/>
                <a:cs typeface="Arial" charset="0"/>
              </a:rPr>
            </a:br>
            <a:r>
              <a:rPr lang="fr-FR" sz="2400" b="1">
                <a:solidFill>
                  <a:srgbClr val="0000FF"/>
                </a:solidFill>
                <a:effectLst>
                  <a:outerShdw blurRad="38100" dist="38100" dir="2700000" algn="tl">
                    <a:srgbClr val="C0C0C0"/>
                  </a:outerShdw>
                </a:effectLst>
                <a:latin typeface="Arial" charset="0"/>
                <a:cs typeface="Arial" charset="0"/>
              </a:rPr>
              <a:t>Transaction</a:t>
            </a:r>
            <a:endParaRPr lang="en-US" sz="2400" b="1">
              <a:solidFill>
                <a:srgbClr val="0000FF"/>
              </a:solidFill>
              <a:effectLst>
                <a:outerShdw blurRad="38100" dist="38100" dir="2700000" algn="tl">
                  <a:srgbClr val="C0C0C0"/>
                </a:outerShdw>
              </a:effectLst>
              <a:latin typeface="Arial" charset="0"/>
              <a:cs typeface="Arial" charset="0"/>
            </a:endParaRPr>
          </a:p>
        </p:txBody>
      </p:sp>
      <p:sp>
        <p:nvSpPr>
          <p:cNvPr id="40" name="Text Box 14"/>
          <p:cNvSpPr txBox="1">
            <a:spLocks noChangeArrowheads="1"/>
          </p:cNvSpPr>
          <p:nvPr/>
        </p:nvSpPr>
        <p:spPr bwMode="auto">
          <a:xfrm>
            <a:off x="807316" y="3224149"/>
            <a:ext cx="1911741"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609585" fontAlgn="base">
              <a:spcBef>
                <a:spcPct val="0"/>
              </a:spcBef>
              <a:spcAft>
                <a:spcPct val="0"/>
              </a:spcAft>
            </a:pPr>
            <a:r>
              <a:rPr lang="fr-FR" sz="2400" b="1" dirty="0">
                <a:solidFill>
                  <a:srgbClr val="0000FF"/>
                </a:solidFill>
                <a:effectLst>
                  <a:outerShdw blurRad="38100" dist="38100" dir="2700000" algn="tl">
                    <a:srgbClr val="C0C0C0"/>
                  </a:outerShdw>
                </a:effectLst>
                <a:latin typeface="Arial" charset="0"/>
                <a:cs typeface="Arial" charset="0"/>
              </a:rPr>
              <a:t>IHE</a:t>
            </a:r>
            <a:br>
              <a:rPr lang="fr-FR" sz="2400" b="1" dirty="0">
                <a:solidFill>
                  <a:srgbClr val="0000FF"/>
                </a:solidFill>
                <a:effectLst>
                  <a:outerShdw blurRad="38100" dist="38100" dir="2700000" algn="tl">
                    <a:srgbClr val="C0C0C0"/>
                  </a:outerShdw>
                </a:effectLst>
                <a:latin typeface="Arial" charset="0"/>
                <a:cs typeface="Arial" charset="0"/>
              </a:rPr>
            </a:br>
            <a:r>
              <a:rPr lang="fr-FR" sz="2400" b="1" dirty="0">
                <a:solidFill>
                  <a:srgbClr val="0000FF"/>
                </a:solidFill>
                <a:effectLst>
                  <a:outerShdw blurRad="38100" dist="38100" dir="2700000" algn="tl">
                    <a:srgbClr val="C0C0C0"/>
                  </a:outerShdw>
                </a:effectLst>
                <a:latin typeface="Arial" charset="0"/>
                <a:cs typeface="Arial" charset="0"/>
              </a:rPr>
              <a:t>Transaction</a:t>
            </a:r>
            <a:endParaRPr lang="en-US" sz="2400" b="1" dirty="0">
              <a:solidFill>
                <a:srgbClr val="0000FF"/>
              </a:solidFill>
              <a:effectLst>
                <a:outerShdw blurRad="38100" dist="38100" dir="2700000" algn="tl">
                  <a:srgbClr val="C0C0C0"/>
                </a:outerShdw>
              </a:effectLst>
              <a:latin typeface="Arial" charset="0"/>
              <a:cs typeface="Arial" charset="0"/>
            </a:endParaRPr>
          </a:p>
        </p:txBody>
      </p:sp>
      <p:sp>
        <p:nvSpPr>
          <p:cNvPr id="41" name="Text Box 15"/>
          <p:cNvSpPr txBox="1">
            <a:spLocks noChangeArrowheads="1"/>
          </p:cNvSpPr>
          <p:nvPr/>
        </p:nvSpPr>
        <p:spPr bwMode="auto">
          <a:xfrm>
            <a:off x="7724583" y="5021201"/>
            <a:ext cx="1911741"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609585" fontAlgn="base">
              <a:spcBef>
                <a:spcPct val="0"/>
              </a:spcBef>
              <a:spcAft>
                <a:spcPct val="0"/>
              </a:spcAft>
            </a:pPr>
            <a:r>
              <a:rPr lang="fr-FR" sz="2400" b="1">
                <a:solidFill>
                  <a:srgbClr val="0000FF"/>
                </a:solidFill>
                <a:effectLst>
                  <a:outerShdw blurRad="38100" dist="38100" dir="2700000" algn="tl">
                    <a:srgbClr val="C0C0C0"/>
                  </a:outerShdw>
                </a:effectLst>
                <a:latin typeface="Arial" charset="0"/>
                <a:cs typeface="Arial" charset="0"/>
              </a:rPr>
              <a:t>IHE</a:t>
            </a:r>
            <a:br>
              <a:rPr lang="fr-FR" sz="2400" b="1">
                <a:solidFill>
                  <a:srgbClr val="0000FF"/>
                </a:solidFill>
                <a:effectLst>
                  <a:outerShdw blurRad="38100" dist="38100" dir="2700000" algn="tl">
                    <a:srgbClr val="C0C0C0"/>
                  </a:outerShdw>
                </a:effectLst>
                <a:latin typeface="Arial" charset="0"/>
                <a:cs typeface="Arial" charset="0"/>
              </a:rPr>
            </a:br>
            <a:r>
              <a:rPr lang="fr-FR" sz="2400" b="1">
                <a:solidFill>
                  <a:srgbClr val="0000FF"/>
                </a:solidFill>
                <a:effectLst>
                  <a:outerShdw blurRad="38100" dist="38100" dir="2700000" algn="tl">
                    <a:srgbClr val="C0C0C0"/>
                  </a:outerShdw>
                </a:effectLst>
                <a:latin typeface="Arial" charset="0"/>
                <a:cs typeface="Arial" charset="0"/>
              </a:rPr>
              <a:t>Transaction</a:t>
            </a:r>
            <a:endParaRPr lang="en-US" sz="2400" b="1">
              <a:solidFill>
                <a:srgbClr val="0000FF"/>
              </a:solidFill>
              <a:effectLst>
                <a:outerShdw blurRad="38100" dist="38100" dir="2700000" algn="tl">
                  <a:srgbClr val="C0C0C0"/>
                </a:outerShdw>
              </a:effectLst>
              <a:latin typeface="Arial" charset="0"/>
              <a:cs typeface="Arial" charset="0"/>
            </a:endParaRPr>
          </a:p>
        </p:txBody>
      </p:sp>
      <p:sp>
        <p:nvSpPr>
          <p:cNvPr id="42" name="Oval 16"/>
          <p:cNvSpPr>
            <a:spLocks noChangeArrowheads="1"/>
          </p:cNvSpPr>
          <p:nvPr/>
        </p:nvSpPr>
        <p:spPr bwMode="auto">
          <a:xfrm>
            <a:off x="3443817" y="4578811"/>
            <a:ext cx="4368800" cy="8382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fontAlgn="base">
              <a:spcBef>
                <a:spcPct val="0"/>
              </a:spcBef>
              <a:spcAft>
                <a:spcPct val="0"/>
              </a:spcAft>
            </a:pPr>
            <a:endParaRPr lang="en-US" sz="1867">
              <a:solidFill>
                <a:prstClr val="black"/>
              </a:solidFill>
              <a:latin typeface="Arial" charset="0"/>
              <a:cs typeface="Arial" charset="0"/>
            </a:endParaRPr>
          </a:p>
        </p:txBody>
      </p:sp>
      <p:sp>
        <p:nvSpPr>
          <p:cNvPr id="43" name="Text Box 17"/>
          <p:cNvSpPr txBox="1">
            <a:spLocks noChangeArrowheads="1"/>
          </p:cNvSpPr>
          <p:nvPr/>
        </p:nvSpPr>
        <p:spPr bwMode="auto">
          <a:xfrm>
            <a:off x="4388050" y="4824344"/>
            <a:ext cx="2346989" cy="6667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609585" fontAlgn="base">
              <a:spcBef>
                <a:spcPct val="0"/>
              </a:spcBef>
              <a:spcAft>
                <a:spcPct val="0"/>
              </a:spcAft>
            </a:pPr>
            <a:r>
              <a:rPr lang="fr-FR" sz="3733" b="1">
                <a:solidFill>
                  <a:prstClr val="black"/>
                </a:solidFill>
                <a:latin typeface="Arial" charset="0"/>
                <a:cs typeface="Arial" charset="0"/>
              </a:rPr>
              <a:t>IHE Actor</a:t>
            </a:r>
            <a:endParaRPr lang="en-US" sz="3733" b="1">
              <a:solidFill>
                <a:prstClr val="black"/>
              </a:solidFill>
              <a:latin typeface="Arial" charset="0"/>
              <a:cs typeface="Arial" charset="0"/>
            </a:endParaRPr>
          </a:p>
        </p:txBody>
      </p:sp>
      <p:grpSp>
        <p:nvGrpSpPr>
          <p:cNvPr id="44" name="Group 18"/>
          <p:cNvGrpSpPr>
            <a:grpSpLocks/>
          </p:cNvGrpSpPr>
          <p:nvPr/>
        </p:nvGrpSpPr>
        <p:grpSpPr bwMode="auto">
          <a:xfrm>
            <a:off x="881015" y="2743964"/>
            <a:ext cx="1308100" cy="481013"/>
            <a:chOff x="277" y="1233"/>
            <a:chExt cx="618" cy="303"/>
          </a:xfrm>
        </p:grpSpPr>
        <p:sp>
          <p:nvSpPr>
            <p:cNvPr id="45" name="Oval 19"/>
            <p:cNvSpPr>
              <a:spLocks noChangeArrowheads="1"/>
            </p:cNvSpPr>
            <p:nvPr/>
          </p:nvSpPr>
          <p:spPr bwMode="auto">
            <a:xfrm>
              <a:off x="288" y="1248"/>
              <a:ext cx="576" cy="288"/>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fontAlgn="base">
                <a:spcBef>
                  <a:spcPct val="0"/>
                </a:spcBef>
                <a:spcAft>
                  <a:spcPct val="0"/>
                </a:spcAft>
              </a:pPr>
              <a:endParaRPr lang="en-US" sz="1867">
                <a:solidFill>
                  <a:prstClr val="black"/>
                </a:solidFill>
                <a:latin typeface="Arial" charset="0"/>
                <a:cs typeface="Arial" charset="0"/>
              </a:endParaRPr>
            </a:p>
          </p:txBody>
        </p:sp>
        <p:sp>
          <p:nvSpPr>
            <p:cNvPr id="46" name="Text Box 20"/>
            <p:cNvSpPr txBox="1">
              <a:spLocks noChangeArrowheads="1"/>
            </p:cNvSpPr>
            <p:nvPr/>
          </p:nvSpPr>
          <p:spPr bwMode="auto">
            <a:xfrm>
              <a:off x="277" y="1233"/>
              <a:ext cx="618" cy="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609585" fontAlgn="base">
                <a:spcBef>
                  <a:spcPct val="0"/>
                </a:spcBef>
                <a:spcAft>
                  <a:spcPct val="0"/>
                </a:spcAft>
              </a:pPr>
              <a:r>
                <a:rPr lang="fr-FR" sz="2400" b="1" dirty="0" err="1">
                  <a:solidFill>
                    <a:prstClr val="black"/>
                  </a:solidFill>
                  <a:latin typeface="Arial" charset="0"/>
                  <a:cs typeface="Arial" charset="0"/>
                </a:rPr>
                <a:t>Actor</a:t>
              </a:r>
              <a:endParaRPr lang="en-US" sz="2400" b="1" dirty="0">
                <a:solidFill>
                  <a:prstClr val="black"/>
                </a:solidFill>
                <a:latin typeface="Arial" charset="0"/>
                <a:cs typeface="Arial" charset="0"/>
              </a:endParaRPr>
            </a:p>
          </p:txBody>
        </p:sp>
      </p:grpSp>
      <p:grpSp>
        <p:nvGrpSpPr>
          <p:cNvPr id="47" name="Group 21"/>
          <p:cNvGrpSpPr>
            <a:grpSpLocks/>
          </p:cNvGrpSpPr>
          <p:nvPr/>
        </p:nvGrpSpPr>
        <p:grpSpPr bwMode="auto">
          <a:xfrm>
            <a:off x="10022903" y="2421684"/>
            <a:ext cx="1308100" cy="481013"/>
            <a:chOff x="277" y="1233"/>
            <a:chExt cx="618" cy="303"/>
          </a:xfrm>
        </p:grpSpPr>
        <p:sp>
          <p:nvSpPr>
            <p:cNvPr id="48" name="Oval 22"/>
            <p:cNvSpPr>
              <a:spLocks noChangeArrowheads="1"/>
            </p:cNvSpPr>
            <p:nvPr/>
          </p:nvSpPr>
          <p:spPr bwMode="auto">
            <a:xfrm>
              <a:off x="288" y="1248"/>
              <a:ext cx="576" cy="288"/>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fontAlgn="base">
                <a:spcBef>
                  <a:spcPct val="0"/>
                </a:spcBef>
                <a:spcAft>
                  <a:spcPct val="0"/>
                </a:spcAft>
              </a:pPr>
              <a:endParaRPr lang="en-US" sz="1867">
                <a:solidFill>
                  <a:prstClr val="black"/>
                </a:solidFill>
                <a:latin typeface="Arial" charset="0"/>
                <a:cs typeface="Arial" charset="0"/>
              </a:endParaRPr>
            </a:p>
          </p:txBody>
        </p:sp>
        <p:sp>
          <p:nvSpPr>
            <p:cNvPr id="49" name="Text Box 23"/>
            <p:cNvSpPr txBox="1">
              <a:spLocks noChangeArrowheads="1"/>
            </p:cNvSpPr>
            <p:nvPr/>
          </p:nvSpPr>
          <p:spPr bwMode="auto">
            <a:xfrm>
              <a:off x="277" y="1233"/>
              <a:ext cx="618" cy="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609585" fontAlgn="base">
                <a:spcBef>
                  <a:spcPct val="0"/>
                </a:spcBef>
                <a:spcAft>
                  <a:spcPct val="0"/>
                </a:spcAft>
              </a:pPr>
              <a:r>
                <a:rPr lang="fr-FR" sz="2400" b="1">
                  <a:solidFill>
                    <a:prstClr val="black"/>
                  </a:solidFill>
                  <a:latin typeface="Arial" charset="0"/>
                  <a:cs typeface="Arial" charset="0"/>
                </a:rPr>
                <a:t>Actor</a:t>
              </a:r>
              <a:endParaRPr lang="en-US" sz="2400" b="1">
                <a:solidFill>
                  <a:prstClr val="black"/>
                </a:solidFill>
                <a:latin typeface="Arial" charset="0"/>
                <a:cs typeface="Arial" charset="0"/>
              </a:endParaRPr>
            </a:p>
          </p:txBody>
        </p:sp>
      </p:grpSp>
      <p:grpSp>
        <p:nvGrpSpPr>
          <p:cNvPr id="50" name="Group 24"/>
          <p:cNvGrpSpPr>
            <a:grpSpLocks/>
          </p:cNvGrpSpPr>
          <p:nvPr/>
        </p:nvGrpSpPr>
        <p:grpSpPr bwMode="auto">
          <a:xfrm>
            <a:off x="9603798" y="5164884"/>
            <a:ext cx="1308100" cy="481013"/>
            <a:chOff x="277" y="1233"/>
            <a:chExt cx="618" cy="303"/>
          </a:xfrm>
        </p:grpSpPr>
        <p:sp>
          <p:nvSpPr>
            <p:cNvPr id="51" name="Oval 25"/>
            <p:cNvSpPr>
              <a:spLocks noChangeArrowheads="1"/>
            </p:cNvSpPr>
            <p:nvPr/>
          </p:nvSpPr>
          <p:spPr bwMode="auto">
            <a:xfrm>
              <a:off x="288" y="1248"/>
              <a:ext cx="576" cy="288"/>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fontAlgn="base">
                <a:spcBef>
                  <a:spcPct val="0"/>
                </a:spcBef>
                <a:spcAft>
                  <a:spcPct val="0"/>
                </a:spcAft>
              </a:pPr>
              <a:endParaRPr lang="en-US" sz="1867">
                <a:solidFill>
                  <a:prstClr val="black"/>
                </a:solidFill>
                <a:latin typeface="Arial" charset="0"/>
                <a:cs typeface="Arial" charset="0"/>
              </a:endParaRPr>
            </a:p>
          </p:txBody>
        </p:sp>
        <p:sp>
          <p:nvSpPr>
            <p:cNvPr id="52" name="Text Box 26"/>
            <p:cNvSpPr txBox="1">
              <a:spLocks noChangeArrowheads="1"/>
            </p:cNvSpPr>
            <p:nvPr/>
          </p:nvSpPr>
          <p:spPr bwMode="auto">
            <a:xfrm>
              <a:off x="277" y="1233"/>
              <a:ext cx="618" cy="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609585" fontAlgn="base">
                <a:spcBef>
                  <a:spcPct val="0"/>
                </a:spcBef>
                <a:spcAft>
                  <a:spcPct val="0"/>
                </a:spcAft>
              </a:pPr>
              <a:r>
                <a:rPr lang="fr-FR" sz="2400" b="1">
                  <a:solidFill>
                    <a:prstClr val="black"/>
                  </a:solidFill>
                  <a:latin typeface="Arial" charset="0"/>
                  <a:cs typeface="Arial" charset="0"/>
                </a:rPr>
                <a:t>Actor</a:t>
              </a:r>
              <a:endParaRPr lang="en-US" sz="2400" b="1">
                <a:solidFill>
                  <a:prstClr val="black"/>
                </a:solidFill>
                <a:latin typeface="Arial" charset="0"/>
                <a:cs typeface="Arial" charset="0"/>
              </a:endParaRPr>
            </a:p>
          </p:txBody>
        </p:sp>
      </p:grpSp>
    </p:spTree>
    <p:extLst>
      <p:ext uri="{BB962C8B-B14F-4D97-AF65-F5344CB8AC3E}">
        <p14:creationId xmlns:p14="http://schemas.microsoft.com/office/powerpoint/2010/main" val="3894696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5768492" y="3331239"/>
            <a:ext cx="4258896" cy="192158"/>
          </a:xfrm>
          <a:prstGeom prst="roundRect">
            <a:avLst/>
          </a:prstGeom>
          <a:solidFill>
            <a:schemeClr val="accent3">
              <a:lumMod val="20000"/>
              <a:lumOff val="8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050" dirty="0">
                <a:solidFill>
                  <a:schemeClr val="tx1"/>
                </a:solidFill>
              </a:rPr>
              <a:t>Consult product data</a:t>
            </a:r>
            <a:endParaRPr lang="en-US" sz="1050" dirty="0">
              <a:solidFill>
                <a:schemeClr val="tx1"/>
              </a:solidFill>
            </a:endParaRPr>
          </a:p>
        </p:txBody>
      </p:sp>
      <p:sp>
        <p:nvSpPr>
          <p:cNvPr id="4" name="Title 1"/>
          <p:cNvSpPr>
            <a:spLocks noGrp="1"/>
          </p:cNvSpPr>
          <p:nvPr>
            <p:ph type="title"/>
          </p:nvPr>
        </p:nvSpPr>
        <p:spPr>
          <a:xfrm>
            <a:off x="1973951" y="1468593"/>
            <a:ext cx="8229600" cy="1143000"/>
          </a:xfrm>
        </p:spPr>
        <p:txBody>
          <a:bodyPr/>
          <a:lstStyle/>
          <a:p>
            <a:r>
              <a:rPr lang="pt-PT" dirty="0"/>
              <a:t> </a:t>
            </a:r>
            <a:endParaRPr lang="en-US" dirty="0"/>
          </a:p>
        </p:txBody>
      </p:sp>
      <p:pic>
        <p:nvPicPr>
          <p:cNvPr id="5" name="Picture 6" descr="A Man In a Hospital Bed with a Thermometer In His Mouth and a Fish In His IV Bag - Clip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32719" y="1686902"/>
            <a:ext cx="618940" cy="7704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t="9944"/>
          <a:stretch/>
        </p:blipFill>
        <p:spPr bwMode="auto">
          <a:xfrm>
            <a:off x="4225223" y="1686902"/>
            <a:ext cx="986573" cy="770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9"/>
          <p:cNvPicPr>
            <a:picLocks noChangeAspect="1" noChangeArrowheads="1"/>
          </p:cNvPicPr>
          <p:nvPr/>
        </p:nvPicPr>
        <p:blipFill rotWithShape="1">
          <a:blip r:embed="rId4">
            <a:extLst>
              <a:ext uri="{28A0092B-C50C-407E-A947-70E740481C1C}">
                <a14:useLocalDpi xmlns:a14="http://schemas.microsoft.com/office/drawing/2010/main" val="0"/>
              </a:ext>
            </a:extLst>
          </a:blip>
          <a:srcRect l="5742"/>
          <a:stretch/>
        </p:blipFill>
        <p:spPr bwMode="auto">
          <a:xfrm>
            <a:off x="5983080" y="1639108"/>
            <a:ext cx="1037436" cy="801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1" descr="http://www.healthmark.ca/DATA/PRODUIT/151_1_1.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10082"/>
          <a:stretch/>
        </p:blipFill>
        <p:spPr bwMode="auto">
          <a:xfrm>
            <a:off x="7898516" y="1606532"/>
            <a:ext cx="618198" cy="834546"/>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p:cNvSpPr/>
          <p:nvPr/>
        </p:nvSpPr>
        <p:spPr>
          <a:xfrm>
            <a:off x="2450996" y="2725340"/>
            <a:ext cx="7554472" cy="201967"/>
          </a:xfrm>
          <a:prstGeom prst="roundRect">
            <a:avLst/>
          </a:prstGeom>
          <a:solidFill>
            <a:schemeClr val="accent1">
              <a:lumMod val="40000"/>
              <a:lumOff val="6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200" b="1" dirty="0">
                <a:solidFill>
                  <a:schemeClr val="tx1"/>
                </a:solidFill>
              </a:rPr>
              <a:t>Catalog maintenance</a:t>
            </a:r>
            <a:endParaRPr lang="en-US" sz="1200" b="1" dirty="0">
              <a:solidFill>
                <a:schemeClr val="tx1"/>
              </a:solidFill>
            </a:endParaRPr>
          </a:p>
        </p:txBody>
      </p:sp>
      <p:sp>
        <p:nvSpPr>
          <p:cNvPr id="10" name="Rounded Rectangle 9"/>
          <p:cNvSpPr/>
          <p:nvPr/>
        </p:nvSpPr>
        <p:spPr>
          <a:xfrm>
            <a:off x="2450996" y="5111683"/>
            <a:ext cx="7554472" cy="201967"/>
          </a:xfrm>
          <a:prstGeom prst="roundRect">
            <a:avLst/>
          </a:prstGeom>
          <a:solidFill>
            <a:schemeClr val="accent1">
              <a:lumMod val="40000"/>
              <a:lumOff val="6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200" b="1" dirty="0">
                <a:solidFill>
                  <a:schemeClr val="tx1"/>
                </a:solidFill>
              </a:rPr>
              <a:t>Orders and returns</a:t>
            </a:r>
          </a:p>
        </p:txBody>
      </p:sp>
      <p:sp>
        <p:nvSpPr>
          <p:cNvPr id="11" name="Rounded Rectangle 10"/>
          <p:cNvSpPr/>
          <p:nvPr/>
        </p:nvSpPr>
        <p:spPr>
          <a:xfrm>
            <a:off x="2450995" y="3715556"/>
            <a:ext cx="7554472" cy="201967"/>
          </a:xfrm>
          <a:prstGeom prst="roundRect">
            <a:avLst/>
          </a:prstGeom>
          <a:solidFill>
            <a:schemeClr val="accent1">
              <a:lumMod val="40000"/>
              <a:lumOff val="6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200" b="1" dirty="0">
                <a:solidFill>
                  <a:schemeClr val="tx1"/>
                </a:solidFill>
              </a:rPr>
              <a:t>Inventory management, Usage report &amp; tracking</a:t>
            </a:r>
            <a:endParaRPr lang="en-US" sz="1200" b="1" dirty="0">
              <a:solidFill>
                <a:schemeClr val="tx1"/>
              </a:solidFill>
            </a:endParaRPr>
          </a:p>
        </p:txBody>
      </p:sp>
      <p:sp>
        <p:nvSpPr>
          <p:cNvPr id="13" name="Rounded Rectangle 12"/>
          <p:cNvSpPr/>
          <p:nvPr/>
        </p:nvSpPr>
        <p:spPr>
          <a:xfrm>
            <a:off x="2444812" y="6142790"/>
            <a:ext cx="7554472" cy="201967"/>
          </a:xfrm>
          <a:prstGeom prst="roundRect">
            <a:avLst/>
          </a:prstGeom>
          <a:solidFill>
            <a:schemeClr val="accent1">
              <a:lumMod val="40000"/>
              <a:lumOff val="6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200" b="1" dirty="0">
                <a:solidFill>
                  <a:schemeClr val="tx1"/>
                </a:solidFill>
              </a:rPr>
              <a:t>Billing</a:t>
            </a:r>
            <a:endParaRPr lang="en-US" sz="1200" b="1" dirty="0">
              <a:solidFill>
                <a:schemeClr val="tx1"/>
              </a:solidFill>
            </a:endParaRPr>
          </a:p>
        </p:txBody>
      </p:sp>
      <p:sp>
        <p:nvSpPr>
          <p:cNvPr id="14" name="Rounded Rectangle 13"/>
          <p:cNvSpPr/>
          <p:nvPr/>
        </p:nvSpPr>
        <p:spPr>
          <a:xfrm>
            <a:off x="2450996" y="2927307"/>
            <a:ext cx="4691380" cy="201967"/>
          </a:xfrm>
          <a:prstGeom prst="roundRect">
            <a:avLst/>
          </a:prstGeom>
          <a:solidFill>
            <a:schemeClr val="accent4">
              <a:lumMod val="20000"/>
              <a:lumOff val="8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050" dirty="0">
                <a:solidFill>
                  <a:schemeClr val="tx1"/>
                </a:solidFill>
              </a:rPr>
              <a:t>Selection of vendors | Pricing &amp; Contracts | Update product data</a:t>
            </a:r>
            <a:endParaRPr lang="en-US" sz="1050" dirty="0">
              <a:solidFill>
                <a:schemeClr val="tx1"/>
              </a:solidFill>
            </a:endParaRPr>
          </a:p>
        </p:txBody>
      </p:sp>
      <p:sp>
        <p:nvSpPr>
          <p:cNvPr id="15" name="Rounded Rectangle 14"/>
          <p:cNvSpPr/>
          <p:nvPr/>
        </p:nvSpPr>
        <p:spPr>
          <a:xfrm>
            <a:off x="5774676" y="3129273"/>
            <a:ext cx="4230792" cy="201966"/>
          </a:xfrm>
          <a:prstGeom prst="roundRect">
            <a:avLst/>
          </a:prstGeom>
          <a:solidFill>
            <a:schemeClr val="accent3">
              <a:lumMod val="20000"/>
              <a:lumOff val="8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900" dirty="0">
                <a:solidFill>
                  <a:schemeClr val="tx1"/>
                </a:solidFill>
              </a:rPr>
              <a:t>Internal data (Clinical data, internal prices, usage rules, usage instructions)</a:t>
            </a:r>
            <a:endParaRPr lang="en-US" sz="900" dirty="0">
              <a:solidFill>
                <a:schemeClr val="tx1"/>
              </a:solidFill>
            </a:endParaRPr>
          </a:p>
        </p:txBody>
      </p:sp>
      <p:sp>
        <p:nvSpPr>
          <p:cNvPr id="16" name="Rounded Rectangle 15"/>
          <p:cNvSpPr/>
          <p:nvPr/>
        </p:nvSpPr>
        <p:spPr>
          <a:xfrm>
            <a:off x="2450995" y="3917523"/>
            <a:ext cx="4691380" cy="201967"/>
          </a:xfrm>
          <a:prstGeom prst="roundRect">
            <a:avLst/>
          </a:prstGeom>
          <a:solidFill>
            <a:schemeClr val="accent4">
              <a:lumMod val="20000"/>
              <a:lumOff val="8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050" dirty="0">
                <a:solidFill>
                  <a:schemeClr val="tx1"/>
                </a:solidFill>
              </a:rPr>
              <a:t>Availability and recall</a:t>
            </a:r>
            <a:endParaRPr lang="en-US" sz="1050" dirty="0">
              <a:solidFill>
                <a:schemeClr val="tx1"/>
              </a:solidFill>
            </a:endParaRPr>
          </a:p>
        </p:txBody>
      </p:sp>
      <p:sp>
        <p:nvSpPr>
          <p:cNvPr id="17" name="Rounded Rectangle 16"/>
          <p:cNvSpPr/>
          <p:nvPr/>
        </p:nvSpPr>
        <p:spPr>
          <a:xfrm>
            <a:off x="5774675" y="4119490"/>
            <a:ext cx="4230792" cy="201967"/>
          </a:xfrm>
          <a:prstGeom prst="roundRect">
            <a:avLst/>
          </a:prstGeom>
          <a:solidFill>
            <a:schemeClr val="accent3">
              <a:lumMod val="20000"/>
              <a:lumOff val="8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050" dirty="0">
                <a:solidFill>
                  <a:schemeClr val="tx1"/>
                </a:solidFill>
              </a:rPr>
              <a:t>Permissions, availability, recall</a:t>
            </a:r>
            <a:endParaRPr lang="en-US" sz="1050" dirty="0">
              <a:solidFill>
                <a:schemeClr val="tx1"/>
              </a:solidFill>
            </a:endParaRPr>
          </a:p>
        </p:txBody>
      </p:sp>
      <p:sp>
        <p:nvSpPr>
          <p:cNvPr id="18" name="Rounded Rectangle 17"/>
          <p:cNvSpPr/>
          <p:nvPr/>
        </p:nvSpPr>
        <p:spPr>
          <a:xfrm>
            <a:off x="2451983" y="5313650"/>
            <a:ext cx="4691380" cy="201967"/>
          </a:xfrm>
          <a:prstGeom prst="roundRect">
            <a:avLst/>
          </a:prstGeom>
          <a:solidFill>
            <a:schemeClr val="accent4">
              <a:lumMod val="20000"/>
              <a:lumOff val="8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050" dirty="0">
                <a:solidFill>
                  <a:schemeClr val="tx1"/>
                </a:solidFill>
              </a:rPr>
              <a:t>Stock orders and bulk orders</a:t>
            </a:r>
            <a:endParaRPr lang="en-US" sz="1050" dirty="0">
              <a:solidFill>
                <a:schemeClr val="tx1"/>
              </a:solidFill>
            </a:endParaRPr>
          </a:p>
        </p:txBody>
      </p:sp>
      <p:sp>
        <p:nvSpPr>
          <p:cNvPr id="19" name="Rounded Rectangle 18"/>
          <p:cNvSpPr/>
          <p:nvPr/>
        </p:nvSpPr>
        <p:spPr>
          <a:xfrm>
            <a:off x="2473904" y="4312314"/>
            <a:ext cx="7553484" cy="201967"/>
          </a:xfrm>
          <a:prstGeom prst="roundRect">
            <a:avLst/>
          </a:prstGeom>
          <a:solidFill>
            <a:schemeClr val="accent4">
              <a:lumMod val="20000"/>
              <a:lumOff val="8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050" dirty="0">
                <a:solidFill>
                  <a:schemeClr val="tx1"/>
                </a:solidFill>
              </a:rPr>
              <a:t>Consignment items</a:t>
            </a:r>
            <a:endParaRPr lang="en-US" sz="1050" dirty="0">
              <a:solidFill>
                <a:schemeClr val="tx1"/>
              </a:solidFill>
            </a:endParaRPr>
          </a:p>
        </p:txBody>
      </p:sp>
      <p:sp>
        <p:nvSpPr>
          <p:cNvPr id="20" name="Rounded Rectangle 19"/>
          <p:cNvSpPr/>
          <p:nvPr/>
        </p:nvSpPr>
        <p:spPr>
          <a:xfrm>
            <a:off x="5774676" y="5515617"/>
            <a:ext cx="4230792" cy="201967"/>
          </a:xfrm>
          <a:prstGeom prst="roundRect">
            <a:avLst/>
          </a:prstGeom>
          <a:solidFill>
            <a:schemeClr val="accent3">
              <a:lumMod val="20000"/>
              <a:lumOff val="8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050" dirty="0">
                <a:solidFill>
                  <a:schemeClr val="tx1"/>
                </a:solidFill>
              </a:rPr>
              <a:t>Point of care ordering &amp; order processing</a:t>
            </a:r>
            <a:endParaRPr lang="en-US" sz="1050" dirty="0">
              <a:solidFill>
                <a:schemeClr val="tx1"/>
              </a:solidFill>
            </a:endParaRPr>
          </a:p>
        </p:txBody>
      </p:sp>
      <p:sp>
        <p:nvSpPr>
          <p:cNvPr id="21" name="Rounded Rectangle 20"/>
          <p:cNvSpPr/>
          <p:nvPr/>
        </p:nvSpPr>
        <p:spPr>
          <a:xfrm>
            <a:off x="2451983" y="3331239"/>
            <a:ext cx="3906834" cy="192158"/>
          </a:xfrm>
          <a:prstGeom prst="roundRect">
            <a:avLst/>
          </a:prstGeom>
          <a:solidFill>
            <a:schemeClr val="accent4">
              <a:lumMod val="20000"/>
              <a:lumOff val="8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050" dirty="0">
                <a:solidFill>
                  <a:schemeClr val="tx1"/>
                </a:solidFill>
              </a:rPr>
              <a:t>Consult product data</a:t>
            </a:r>
            <a:endParaRPr lang="en-US" sz="1050" dirty="0">
              <a:solidFill>
                <a:schemeClr val="tx1"/>
              </a:solidFill>
            </a:endParaRPr>
          </a:p>
        </p:txBody>
      </p:sp>
      <p:sp>
        <p:nvSpPr>
          <p:cNvPr id="22" name="Rounded Rectangle 21"/>
          <p:cNvSpPr/>
          <p:nvPr/>
        </p:nvSpPr>
        <p:spPr>
          <a:xfrm>
            <a:off x="2451984" y="5717584"/>
            <a:ext cx="7553484" cy="201967"/>
          </a:xfrm>
          <a:prstGeom prst="roundRect">
            <a:avLst/>
          </a:prstGeom>
          <a:solidFill>
            <a:schemeClr val="accent4">
              <a:lumMod val="20000"/>
              <a:lumOff val="8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050" dirty="0">
                <a:solidFill>
                  <a:schemeClr val="tx1"/>
                </a:solidFill>
              </a:rPr>
              <a:t>Consignment items</a:t>
            </a:r>
            <a:endParaRPr lang="en-US" sz="1050" dirty="0">
              <a:solidFill>
                <a:schemeClr val="tx1"/>
              </a:solidFill>
            </a:endParaRPr>
          </a:p>
        </p:txBody>
      </p:sp>
      <p:sp>
        <p:nvSpPr>
          <p:cNvPr id="23" name="Rounded Rectangle 22"/>
          <p:cNvSpPr/>
          <p:nvPr/>
        </p:nvSpPr>
        <p:spPr>
          <a:xfrm>
            <a:off x="5768492" y="6344757"/>
            <a:ext cx="4230792" cy="201967"/>
          </a:xfrm>
          <a:prstGeom prst="roundRect">
            <a:avLst/>
          </a:prstGeom>
          <a:solidFill>
            <a:schemeClr val="accent3">
              <a:lumMod val="20000"/>
              <a:lumOff val="8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050" dirty="0">
                <a:solidFill>
                  <a:schemeClr val="tx1"/>
                </a:solidFill>
              </a:rPr>
              <a:t>Patient charges / intra-hospital charges</a:t>
            </a:r>
            <a:endParaRPr lang="en-US" sz="1050" dirty="0">
              <a:solidFill>
                <a:schemeClr val="tx1"/>
              </a:solidFill>
            </a:endParaRPr>
          </a:p>
        </p:txBody>
      </p:sp>
      <p:sp>
        <p:nvSpPr>
          <p:cNvPr id="24" name="Rounded Rectangle 23"/>
          <p:cNvSpPr/>
          <p:nvPr/>
        </p:nvSpPr>
        <p:spPr>
          <a:xfrm>
            <a:off x="2445799" y="6546724"/>
            <a:ext cx="4691380" cy="201967"/>
          </a:xfrm>
          <a:prstGeom prst="roundRect">
            <a:avLst/>
          </a:prstGeom>
          <a:solidFill>
            <a:schemeClr val="accent4">
              <a:lumMod val="20000"/>
              <a:lumOff val="8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050" dirty="0">
                <a:solidFill>
                  <a:schemeClr val="tx1"/>
                </a:solidFill>
              </a:rPr>
              <a:t>Hospital billing</a:t>
            </a:r>
            <a:endParaRPr lang="en-US" sz="1050" dirty="0">
              <a:solidFill>
                <a:schemeClr val="tx1"/>
              </a:solidFill>
            </a:endParaRPr>
          </a:p>
        </p:txBody>
      </p:sp>
      <p:pic>
        <p:nvPicPr>
          <p:cNvPr id="25"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9831" y="1692831"/>
            <a:ext cx="890723" cy="76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25"/>
          <p:cNvSpPr txBox="1"/>
          <p:nvPr/>
        </p:nvSpPr>
        <p:spPr>
          <a:xfrm>
            <a:off x="2717831" y="1507404"/>
            <a:ext cx="915635" cy="230832"/>
          </a:xfrm>
          <a:prstGeom prst="rect">
            <a:avLst/>
          </a:prstGeom>
          <a:noFill/>
        </p:spPr>
        <p:txBody>
          <a:bodyPr wrap="none" rtlCol="0">
            <a:spAutoFit/>
          </a:bodyPr>
          <a:lstStyle/>
          <a:p>
            <a:r>
              <a:rPr lang="pt-PT" sz="900" b="1" dirty="0"/>
              <a:t>Manufacturer</a:t>
            </a:r>
            <a:endParaRPr lang="en-US" sz="900" b="1" dirty="0"/>
          </a:p>
        </p:txBody>
      </p:sp>
      <p:sp>
        <p:nvSpPr>
          <p:cNvPr id="27" name="TextBox 26"/>
          <p:cNvSpPr txBox="1"/>
          <p:nvPr/>
        </p:nvSpPr>
        <p:spPr>
          <a:xfrm>
            <a:off x="4316275" y="1499642"/>
            <a:ext cx="774572" cy="230832"/>
          </a:xfrm>
          <a:prstGeom prst="rect">
            <a:avLst/>
          </a:prstGeom>
          <a:noFill/>
        </p:spPr>
        <p:txBody>
          <a:bodyPr wrap="none" rtlCol="0">
            <a:spAutoFit/>
          </a:bodyPr>
          <a:lstStyle/>
          <a:p>
            <a:pPr algn="ctr"/>
            <a:r>
              <a:rPr lang="pt-PT" sz="900" b="1" dirty="0"/>
              <a:t>Distributor</a:t>
            </a:r>
            <a:endParaRPr lang="en-US" sz="900" b="1" dirty="0"/>
          </a:p>
        </p:txBody>
      </p:sp>
      <p:sp>
        <p:nvSpPr>
          <p:cNvPr id="28" name="TextBox 27"/>
          <p:cNvSpPr txBox="1"/>
          <p:nvPr/>
        </p:nvSpPr>
        <p:spPr>
          <a:xfrm>
            <a:off x="6358817" y="1523691"/>
            <a:ext cx="639919" cy="230832"/>
          </a:xfrm>
          <a:prstGeom prst="rect">
            <a:avLst/>
          </a:prstGeom>
          <a:noFill/>
        </p:spPr>
        <p:txBody>
          <a:bodyPr wrap="none" rtlCol="0">
            <a:spAutoFit/>
          </a:bodyPr>
          <a:lstStyle/>
          <a:p>
            <a:r>
              <a:rPr lang="pt-PT" sz="900" b="1" dirty="0"/>
              <a:t>Hospital</a:t>
            </a:r>
            <a:endParaRPr lang="en-US" sz="900" b="1" dirty="0"/>
          </a:p>
        </p:txBody>
      </p:sp>
      <p:sp>
        <p:nvSpPr>
          <p:cNvPr id="29" name="TextBox 28"/>
          <p:cNvSpPr txBox="1"/>
          <p:nvPr/>
        </p:nvSpPr>
        <p:spPr>
          <a:xfrm>
            <a:off x="7804299" y="1332161"/>
            <a:ext cx="806632" cy="369332"/>
          </a:xfrm>
          <a:prstGeom prst="rect">
            <a:avLst/>
          </a:prstGeom>
          <a:noFill/>
        </p:spPr>
        <p:txBody>
          <a:bodyPr wrap="none" rtlCol="0">
            <a:spAutoFit/>
          </a:bodyPr>
          <a:lstStyle/>
          <a:p>
            <a:pPr algn="ctr"/>
            <a:r>
              <a:rPr lang="pt-PT" sz="900" b="1" dirty="0"/>
              <a:t>Dispensing</a:t>
            </a:r>
          </a:p>
          <a:p>
            <a:pPr algn="ctr"/>
            <a:r>
              <a:rPr lang="pt-PT" sz="900" b="1" dirty="0"/>
              <a:t>Systems</a:t>
            </a:r>
            <a:endParaRPr lang="en-US" sz="900" b="1" dirty="0"/>
          </a:p>
        </p:txBody>
      </p:sp>
      <p:sp>
        <p:nvSpPr>
          <p:cNvPr id="30" name="TextBox 29"/>
          <p:cNvSpPr txBox="1"/>
          <p:nvPr/>
        </p:nvSpPr>
        <p:spPr>
          <a:xfrm>
            <a:off x="9030601" y="1520590"/>
            <a:ext cx="915635" cy="230832"/>
          </a:xfrm>
          <a:prstGeom prst="rect">
            <a:avLst/>
          </a:prstGeom>
          <a:noFill/>
        </p:spPr>
        <p:txBody>
          <a:bodyPr wrap="none" rtlCol="0">
            <a:spAutoFit/>
          </a:bodyPr>
          <a:lstStyle/>
          <a:p>
            <a:r>
              <a:rPr lang="pt-PT" sz="900" b="1" dirty="0"/>
              <a:t>Point  of care</a:t>
            </a:r>
            <a:endParaRPr lang="en-US" sz="900" b="1" dirty="0"/>
          </a:p>
        </p:txBody>
      </p:sp>
      <p:sp>
        <p:nvSpPr>
          <p:cNvPr id="31" name="Rounded Rectangle 30"/>
          <p:cNvSpPr/>
          <p:nvPr/>
        </p:nvSpPr>
        <p:spPr>
          <a:xfrm>
            <a:off x="5796596" y="4514281"/>
            <a:ext cx="4230792" cy="201967"/>
          </a:xfrm>
          <a:prstGeom prst="roundRect">
            <a:avLst/>
          </a:prstGeom>
          <a:solidFill>
            <a:schemeClr val="accent3">
              <a:lumMod val="20000"/>
              <a:lumOff val="8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050" dirty="0">
                <a:solidFill>
                  <a:schemeClr val="tx1"/>
                </a:solidFill>
              </a:rPr>
              <a:t>Patient usage</a:t>
            </a:r>
            <a:endParaRPr lang="en-US" sz="1050" dirty="0">
              <a:solidFill>
                <a:schemeClr val="tx1"/>
              </a:solidFill>
            </a:endParaRPr>
          </a:p>
        </p:txBody>
      </p:sp>
      <p:sp>
        <p:nvSpPr>
          <p:cNvPr id="32" name="Rounded Rectangle 31"/>
          <p:cNvSpPr/>
          <p:nvPr/>
        </p:nvSpPr>
        <p:spPr>
          <a:xfrm>
            <a:off x="2449642" y="4709995"/>
            <a:ext cx="4691380" cy="201967"/>
          </a:xfrm>
          <a:prstGeom prst="roundRect">
            <a:avLst/>
          </a:prstGeom>
          <a:solidFill>
            <a:schemeClr val="accent4">
              <a:lumMod val="20000"/>
              <a:lumOff val="8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050" dirty="0">
                <a:solidFill>
                  <a:schemeClr val="tx1"/>
                </a:solidFill>
              </a:rPr>
              <a:t>Stock status, consumption</a:t>
            </a:r>
            <a:endParaRPr lang="en-US" sz="1050" dirty="0">
              <a:solidFill>
                <a:schemeClr val="tx1"/>
              </a:solidFill>
            </a:endParaRPr>
          </a:p>
        </p:txBody>
      </p:sp>
      <p:sp>
        <p:nvSpPr>
          <p:cNvPr id="33" name="Rounded Rectangle 32"/>
          <p:cNvSpPr/>
          <p:nvPr/>
        </p:nvSpPr>
        <p:spPr>
          <a:xfrm>
            <a:off x="8248827" y="249733"/>
            <a:ext cx="1139042" cy="217714"/>
          </a:xfrm>
          <a:prstGeom prst="roundRect">
            <a:avLst/>
          </a:prstGeom>
          <a:solidFill>
            <a:schemeClr val="accent4">
              <a:lumMod val="20000"/>
              <a:lumOff val="8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050" dirty="0">
                <a:solidFill>
                  <a:schemeClr val="tx1"/>
                </a:solidFill>
              </a:rPr>
              <a:t>Logistics (GS1)</a:t>
            </a:r>
          </a:p>
        </p:txBody>
      </p:sp>
      <p:sp>
        <p:nvSpPr>
          <p:cNvPr id="34" name="Rounded Rectangle 33"/>
          <p:cNvSpPr/>
          <p:nvPr/>
        </p:nvSpPr>
        <p:spPr>
          <a:xfrm>
            <a:off x="9391827" y="252273"/>
            <a:ext cx="1143000" cy="215175"/>
          </a:xfrm>
          <a:prstGeom prst="roundRect">
            <a:avLst/>
          </a:prstGeom>
          <a:solidFill>
            <a:schemeClr val="accent3">
              <a:lumMod val="20000"/>
              <a:lumOff val="80000"/>
            </a:scheme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1050" dirty="0">
                <a:solidFill>
                  <a:schemeClr val="tx1"/>
                </a:solidFill>
              </a:rPr>
              <a:t>Clinical (HL7)</a:t>
            </a:r>
            <a:endParaRPr lang="en-US" sz="1050" dirty="0">
              <a:solidFill>
                <a:schemeClr val="tx1"/>
              </a:solidFill>
            </a:endParaRPr>
          </a:p>
        </p:txBody>
      </p:sp>
      <p:sp>
        <p:nvSpPr>
          <p:cNvPr id="35" name="TextBox 34"/>
          <p:cNvSpPr txBox="1"/>
          <p:nvPr/>
        </p:nvSpPr>
        <p:spPr>
          <a:xfrm>
            <a:off x="8362549" y="33710"/>
            <a:ext cx="2350323" cy="276999"/>
          </a:xfrm>
          <a:prstGeom prst="rect">
            <a:avLst/>
          </a:prstGeom>
          <a:noFill/>
        </p:spPr>
        <p:txBody>
          <a:bodyPr wrap="none" rtlCol="0">
            <a:spAutoFit/>
          </a:bodyPr>
          <a:lstStyle/>
          <a:p>
            <a:r>
              <a:rPr lang="pt-PT" sz="1200" dirty="0"/>
              <a:t>Predominant standards (typical)</a:t>
            </a:r>
            <a:endParaRPr lang="en-US" sz="1200" dirty="0"/>
          </a:p>
        </p:txBody>
      </p:sp>
      <p:sp>
        <p:nvSpPr>
          <p:cNvPr id="36" name="Title 1"/>
          <p:cNvSpPr txBox="1">
            <a:spLocks/>
          </p:cNvSpPr>
          <p:nvPr/>
        </p:nvSpPr>
        <p:spPr>
          <a:xfrm>
            <a:off x="4090219" y="710122"/>
            <a:ext cx="6577781" cy="778098"/>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3200" kern="1200">
                <a:solidFill>
                  <a:srgbClr val="5A4099"/>
                </a:solidFill>
                <a:latin typeface="Arial"/>
                <a:ea typeface="+mj-ea"/>
                <a:cs typeface="+mj-cs"/>
              </a:defRPr>
            </a:lvl1pPr>
          </a:lstStyle>
          <a:p>
            <a:r>
              <a:rPr lang="pt-PT" sz="2400" b="1" u="sng" dirty="0"/>
              <a:t>Supply Chain of Healthcare Products</a:t>
            </a:r>
            <a:endParaRPr lang="en-US" sz="2400" b="1" u="sng" dirty="0"/>
          </a:p>
        </p:txBody>
      </p:sp>
    </p:spTree>
    <p:extLst>
      <p:ext uri="{BB962C8B-B14F-4D97-AF65-F5344CB8AC3E}">
        <p14:creationId xmlns:p14="http://schemas.microsoft.com/office/powerpoint/2010/main" val="1792856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22114"/>
          </a:xfrm>
        </p:spPr>
        <p:txBody>
          <a:bodyPr/>
          <a:lstStyle/>
          <a:p>
            <a:r>
              <a:rPr lang="pt-PT" dirty="0"/>
              <a:t>Scope</a:t>
            </a:r>
            <a:endParaRPr lang="en-US" dirty="0"/>
          </a:p>
        </p:txBody>
      </p:sp>
      <p:sp>
        <p:nvSpPr>
          <p:cNvPr id="3" name="Content Placeholder 2"/>
          <p:cNvSpPr>
            <a:spLocks noGrp="1"/>
          </p:cNvSpPr>
          <p:nvPr>
            <p:ph idx="1"/>
          </p:nvPr>
        </p:nvSpPr>
        <p:spPr>
          <a:xfrm>
            <a:off x="1981200" y="1423318"/>
            <a:ext cx="8229600" cy="4525963"/>
          </a:xfrm>
        </p:spPr>
        <p:txBody>
          <a:bodyPr>
            <a:normAutofit fontScale="77500" lnSpcReduction="20000"/>
          </a:bodyPr>
          <a:lstStyle/>
          <a:p>
            <a:r>
              <a:rPr lang="pt-PT" dirty="0"/>
              <a:t>Materials flow and management, from manufacturer to patients</a:t>
            </a:r>
          </a:p>
          <a:p>
            <a:r>
              <a:rPr lang="pt-PT" dirty="0"/>
              <a:t>Medications (Pharmaceuticals), Vaccines, Medical Devices...</a:t>
            </a:r>
          </a:p>
          <a:p>
            <a:r>
              <a:rPr lang="pt-PT" dirty="0"/>
              <a:t>Also other products: Nutrition, Blood derivatives, etc.</a:t>
            </a:r>
          </a:p>
          <a:p>
            <a:pPr lvl="1"/>
            <a:r>
              <a:rPr lang="pt-PT" dirty="0"/>
              <a:t>	Not trying to define what is Medication/Devices/Supplies</a:t>
            </a:r>
          </a:p>
          <a:p>
            <a:pPr marL="342900" lvl="1" indent="-342900">
              <a:buFont typeface="Wingdings" pitchFamily="2" charset="2"/>
              <a:buChar char="è"/>
            </a:pPr>
            <a:r>
              <a:rPr lang="pt-PT" dirty="0"/>
              <a:t>Usable for non-pharmaceutical products if appropriate</a:t>
            </a:r>
          </a:p>
          <a:p>
            <a:pPr marL="1485900" lvl="2" indent="-342900">
              <a:buFont typeface="Wingdings" pitchFamily="2" charset="2"/>
              <a:buChar char="è"/>
            </a:pPr>
            <a:r>
              <a:rPr lang="pt-PT" dirty="0"/>
              <a:t>Reagents, gases, other nutrition products...</a:t>
            </a:r>
          </a:p>
          <a:p>
            <a:endParaRPr lang="pt-PT" dirty="0"/>
          </a:p>
          <a:p>
            <a:r>
              <a:rPr lang="pt-PT" dirty="0"/>
              <a:t>Articulated (not including?) </a:t>
            </a:r>
            <a:r>
              <a:rPr lang="pt-PT" u="sng" dirty="0"/>
              <a:t>“</a:t>
            </a:r>
            <a:r>
              <a:rPr lang="pt-PT" b="1" u="sng" dirty="0"/>
              <a:t>Formulary / Catalog of items</a:t>
            </a:r>
            <a:r>
              <a:rPr lang="pt-PT" u="sng" dirty="0"/>
              <a:t>”</a:t>
            </a:r>
          </a:p>
          <a:p>
            <a:pPr lvl="1"/>
            <a:r>
              <a:rPr lang="pt-PT" dirty="0"/>
              <a:t>Separate PSS proposed to HL7 Pharmacy</a:t>
            </a:r>
          </a:p>
          <a:p>
            <a:pPr lvl="1"/>
            <a:endParaRPr lang="pt-PT" dirty="0"/>
          </a:p>
          <a:p>
            <a:r>
              <a:rPr lang="pt-PT" dirty="0"/>
              <a:t>Cover all functionalities, support flexible workflows</a:t>
            </a:r>
          </a:p>
          <a:p>
            <a:pPr lvl="1"/>
            <a:endParaRPr lang="pt-PT" dirty="0"/>
          </a:p>
          <a:p>
            <a:pPr marL="0" indent="0">
              <a:buNone/>
            </a:pPr>
            <a:endParaRPr lang="en-US" dirty="0"/>
          </a:p>
        </p:txBody>
      </p:sp>
    </p:spTree>
    <p:extLst>
      <p:ext uri="{BB962C8B-B14F-4D97-AF65-F5344CB8AC3E}">
        <p14:creationId xmlns:p14="http://schemas.microsoft.com/office/powerpoint/2010/main" val="3493863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Context</a:t>
            </a:r>
          </a:p>
        </p:txBody>
      </p:sp>
      <p:sp>
        <p:nvSpPr>
          <p:cNvPr id="3" name="Tijdelijke aanduiding voor inhoud 2"/>
          <p:cNvSpPr>
            <a:spLocks noGrp="1"/>
          </p:cNvSpPr>
          <p:nvPr>
            <p:ph idx="1"/>
          </p:nvPr>
        </p:nvSpPr>
        <p:spPr/>
        <p:txBody>
          <a:bodyPr>
            <a:normAutofit fontScale="92500" lnSpcReduction="10000"/>
          </a:bodyPr>
          <a:lstStyle/>
          <a:p>
            <a:r>
              <a:rPr lang="en-US" dirty="0">
                <a:latin typeface="Calibri" pitchFamily="34" charset="0"/>
              </a:rPr>
              <a:t>Globally there is a growing need to organize healthcare supply chains in a more efficient way in order to have more control on the costs but above all to make them safer for patients.</a:t>
            </a:r>
          </a:p>
          <a:p>
            <a:r>
              <a:rPr lang="en-US" dirty="0">
                <a:latin typeface="Calibri" pitchFamily="34" charset="0"/>
              </a:rPr>
              <a:t>Several countries and regions are putting regulation in place, e.g.: </a:t>
            </a:r>
          </a:p>
          <a:p>
            <a:r>
              <a:rPr lang="en-US" dirty="0">
                <a:latin typeface="Calibri" pitchFamily="34" charset="0"/>
              </a:rPr>
              <a:t>In 2013, the </a:t>
            </a:r>
            <a:r>
              <a:rPr lang="en-US" b="1" dirty="0">
                <a:latin typeface="Calibri" pitchFamily="34" charset="0"/>
              </a:rPr>
              <a:t>FDA</a:t>
            </a:r>
            <a:r>
              <a:rPr lang="en-US" dirty="0">
                <a:latin typeface="Calibri" pitchFamily="34" charset="0"/>
              </a:rPr>
              <a:t> (US) issued legislation on the ‘</a:t>
            </a:r>
            <a:r>
              <a:rPr lang="en-US" b="1" dirty="0">
                <a:latin typeface="Calibri" pitchFamily="34" charset="0"/>
              </a:rPr>
              <a:t>Unique Device Identification’ (UDI) </a:t>
            </a:r>
            <a:r>
              <a:rPr lang="en-US" dirty="0">
                <a:latin typeface="Calibri" pitchFamily="34" charset="0"/>
              </a:rPr>
              <a:t>, based on the IMDRF (International Medical Devices Regulators’ Forum) guidance, for all medical devices. The accredited organizations that are allowed to provide the UDI are GS1, HIBCC and ICCBA. This </a:t>
            </a:r>
            <a:r>
              <a:rPr lang="en-US" b="1" dirty="0">
                <a:latin typeface="Calibri" pitchFamily="34" charset="0"/>
              </a:rPr>
              <a:t>legislation</a:t>
            </a:r>
            <a:r>
              <a:rPr lang="en-US" dirty="0">
                <a:latin typeface="Calibri" pitchFamily="34" charset="0"/>
              </a:rPr>
              <a:t> will be </a:t>
            </a:r>
            <a:r>
              <a:rPr lang="en-US" b="1" dirty="0">
                <a:latin typeface="Calibri" pitchFamily="34" charset="0"/>
              </a:rPr>
              <a:t>adopted</a:t>
            </a:r>
            <a:r>
              <a:rPr lang="en-US" dirty="0">
                <a:latin typeface="Calibri" pitchFamily="34" charset="0"/>
              </a:rPr>
              <a:t> in the </a:t>
            </a:r>
            <a:r>
              <a:rPr lang="en-US" b="1" dirty="0">
                <a:latin typeface="Calibri" pitchFamily="34" charset="0"/>
              </a:rPr>
              <a:t>EU in 2017 </a:t>
            </a:r>
            <a:r>
              <a:rPr lang="en-US" dirty="0">
                <a:latin typeface="Calibri" pitchFamily="34" charset="0"/>
              </a:rPr>
              <a:t>as well as other regions, adjusted to the needs and requirements of that region. </a:t>
            </a:r>
          </a:p>
          <a:p>
            <a:r>
              <a:rPr lang="en-US" dirty="0">
                <a:latin typeface="Calibri" pitchFamily="34" charset="0"/>
              </a:rPr>
              <a:t>EU Delegated Acts on safety Features (Falsified Medicines Directive) issued 2</a:t>
            </a:r>
            <a:r>
              <a:rPr lang="en-US" baseline="30000" dirty="0">
                <a:latin typeface="Calibri" pitchFamily="34" charset="0"/>
              </a:rPr>
              <a:t>nd</a:t>
            </a:r>
            <a:r>
              <a:rPr lang="en-US" dirty="0">
                <a:latin typeface="Calibri" pitchFamily="34" charset="0"/>
              </a:rPr>
              <a:t> Feb 2016</a:t>
            </a:r>
          </a:p>
          <a:p>
            <a:endParaRPr lang="nl-NL" dirty="0">
              <a:latin typeface="Calibri" pitchFamily="34" charset="0"/>
            </a:endParaRPr>
          </a:p>
          <a:p>
            <a:pPr marL="0" indent="0">
              <a:buNone/>
            </a:pPr>
            <a:endParaRPr lang="nl-NL" dirty="0"/>
          </a:p>
        </p:txBody>
      </p:sp>
    </p:spTree>
    <p:extLst>
      <p:ext uri="{BB962C8B-B14F-4D97-AF65-F5344CB8AC3E}">
        <p14:creationId xmlns:p14="http://schemas.microsoft.com/office/powerpoint/2010/main" val="3197123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3592" y="248882"/>
            <a:ext cx="7772400" cy="747605"/>
          </a:xfrm>
        </p:spPr>
        <p:txBody>
          <a:bodyPr/>
          <a:lstStyle/>
          <a:p>
            <a:r>
              <a:rPr lang="pt-PT" dirty="0"/>
              <a:t>Use cases and requirements</a:t>
            </a:r>
            <a:endParaRPr lang="en-US" dirty="0"/>
          </a:p>
        </p:txBody>
      </p:sp>
      <p:graphicFrame>
        <p:nvGraphicFramePr>
          <p:cNvPr id="4" name="Table 3"/>
          <p:cNvGraphicFramePr>
            <a:graphicFrameLocks noGrp="1"/>
          </p:cNvGraphicFramePr>
          <p:nvPr>
            <p:extLst/>
          </p:nvPr>
        </p:nvGraphicFramePr>
        <p:xfrm>
          <a:off x="1919536" y="1167262"/>
          <a:ext cx="8424936" cy="5256580"/>
        </p:xfrm>
        <a:graphic>
          <a:graphicData uri="http://schemas.openxmlformats.org/drawingml/2006/table">
            <a:tbl>
              <a:tblPr firstRow="1" firstCol="1" bandRow="1">
                <a:tableStyleId>{5C22544A-7EE6-4342-B048-85BDC9FD1C3A}</a:tableStyleId>
              </a:tblPr>
              <a:tblGrid>
                <a:gridCol w="2180572">
                  <a:extLst>
                    <a:ext uri="{9D8B030D-6E8A-4147-A177-3AD203B41FA5}">
                      <a16:colId xmlns:a16="http://schemas.microsoft.com/office/drawing/2014/main" val="20000"/>
                    </a:ext>
                  </a:extLst>
                </a:gridCol>
                <a:gridCol w="781004">
                  <a:extLst>
                    <a:ext uri="{9D8B030D-6E8A-4147-A177-3AD203B41FA5}">
                      <a16:colId xmlns:a16="http://schemas.microsoft.com/office/drawing/2014/main" val="20001"/>
                    </a:ext>
                  </a:extLst>
                </a:gridCol>
                <a:gridCol w="780087">
                  <a:extLst>
                    <a:ext uri="{9D8B030D-6E8A-4147-A177-3AD203B41FA5}">
                      <a16:colId xmlns:a16="http://schemas.microsoft.com/office/drawing/2014/main" val="20002"/>
                    </a:ext>
                  </a:extLst>
                </a:gridCol>
                <a:gridCol w="781004">
                  <a:extLst>
                    <a:ext uri="{9D8B030D-6E8A-4147-A177-3AD203B41FA5}">
                      <a16:colId xmlns:a16="http://schemas.microsoft.com/office/drawing/2014/main" val="20003"/>
                    </a:ext>
                  </a:extLst>
                </a:gridCol>
                <a:gridCol w="780087">
                  <a:extLst>
                    <a:ext uri="{9D8B030D-6E8A-4147-A177-3AD203B41FA5}">
                      <a16:colId xmlns:a16="http://schemas.microsoft.com/office/drawing/2014/main" val="20004"/>
                    </a:ext>
                  </a:extLst>
                </a:gridCol>
                <a:gridCol w="781004">
                  <a:extLst>
                    <a:ext uri="{9D8B030D-6E8A-4147-A177-3AD203B41FA5}">
                      <a16:colId xmlns:a16="http://schemas.microsoft.com/office/drawing/2014/main" val="20005"/>
                    </a:ext>
                  </a:extLst>
                </a:gridCol>
                <a:gridCol w="780087">
                  <a:extLst>
                    <a:ext uri="{9D8B030D-6E8A-4147-A177-3AD203B41FA5}">
                      <a16:colId xmlns:a16="http://schemas.microsoft.com/office/drawing/2014/main" val="20006"/>
                    </a:ext>
                  </a:extLst>
                </a:gridCol>
                <a:gridCol w="781004">
                  <a:extLst>
                    <a:ext uri="{9D8B030D-6E8A-4147-A177-3AD203B41FA5}">
                      <a16:colId xmlns:a16="http://schemas.microsoft.com/office/drawing/2014/main" val="20007"/>
                    </a:ext>
                  </a:extLst>
                </a:gridCol>
                <a:gridCol w="780087">
                  <a:extLst>
                    <a:ext uri="{9D8B030D-6E8A-4147-A177-3AD203B41FA5}">
                      <a16:colId xmlns:a16="http://schemas.microsoft.com/office/drawing/2014/main" val="20008"/>
                    </a:ext>
                  </a:extLst>
                </a:gridCol>
              </a:tblGrid>
              <a:tr h="510358">
                <a:tc>
                  <a:txBody>
                    <a:bodyPr/>
                    <a:lstStyle/>
                    <a:p>
                      <a:pPr>
                        <a:spcBef>
                          <a:spcPts val="600"/>
                        </a:spcBef>
                        <a:spcAft>
                          <a:spcPts val="0"/>
                        </a:spcAft>
                      </a:pPr>
                      <a:r>
                        <a:rPr lang="en-US" sz="1400" dirty="0">
                          <a:effectLst/>
                        </a:rPr>
                        <a:t> </a:t>
                      </a:r>
                      <a:endParaRPr lang="en-US" sz="1400" dirty="0">
                        <a:effectLst/>
                        <a:latin typeface="Times New Roman"/>
                        <a:ea typeface="Times New Roman"/>
                      </a:endParaRPr>
                    </a:p>
                  </a:txBody>
                  <a:tcPr marL="68580" marR="68580" marT="0" marB="0"/>
                </a:tc>
                <a:tc>
                  <a:txBody>
                    <a:bodyPr/>
                    <a:lstStyle/>
                    <a:p>
                      <a:pPr algn="ctr">
                        <a:spcBef>
                          <a:spcPts val="600"/>
                        </a:spcBef>
                        <a:spcAft>
                          <a:spcPts val="0"/>
                        </a:spcAft>
                      </a:pPr>
                      <a:r>
                        <a:rPr lang="en-US" sz="1400" dirty="0">
                          <a:effectLst/>
                        </a:rPr>
                        <a:t>UC1</a:t>
                      </a:r>
                      <a:endParaRPr lang="en-US" sz="1400" dirty="0">
                        <a:effectLst/>
                        <a:latin typeface="Times New Roman"/>
                        <a:ea typeface="Times New Roman"/>
                      </a:endParaRPr>
                    </a:p>
                  </a:txBody>
                  <a:tcPr marL="68580" marR="68580" marT="0" marB="0" anchor="ctr"/>
                </a:tc>
                <a:tc>
                  <a:txBody>
                    <a:bodyPr/>
                    <a:lstStyle/>
                    <a:p>
                      <a:pPr algn="ctr">
                        <a:spcBef>
                          <a:spcPts val="600"/>
                        </a:spcBef>
                        <a:spcAft>
                          <a:spcPts val="0"/>
                        </a:spcAft>
                      </a:pPr>
                      <a:r>
                        <a:rPr lang="en-US" sz="1400" dirty="0">
                          <a:effectLst/>
                        </a:rPr>
                        <a:t>UC2</a:t>
                      </a:r>
                      <a:endParaRPr lang="en-US" sz="1400" dirty="0">
                        <a:effectLst/>
                        <a:latin typeface="Times New Roman"/>
                        <a:ea typeface="Times New Roman"/>
                      </a:endParaRPr>
                    </a:p>
                  </a:txBody>
                  <a:tcPr marL="68580" marR="68580" marT="0" marB="0" anchor="ctr"/>
                </a:tc>
                <a:tc>
                  <a:txBody>
                    <a:bodyPr/>
                    <a:lstStyle/>
                    <a:p>
                      <a:pPr algn="ctr">
                        <a:spcBef>
                          <a:spcPts val="600"/>
                        </a:spcBef>
                        <a:spcAft>
                          <a:spcPts val="0"/>
                        </a:spcAft>
                      </a:pPr>
                      <a:r>
                        <a:rPr lang="en-US" sz="1400" dirty="0">
                          <a:effectLst/>
                        </a:rPr>
                        <a:t>UC2a</a:t>
                      </a:r>
                      <a:endParaRPr lang="en-US" sz="1400" dirty="0">
                        <a:effectLst/>
                        <a:latin typeface="Times New Roman"/>
                        <a:ea typeface="Times New Roman"/>
                      </a:endParaRPr>
                    </a:p>
                  </a:txBody>
                  <a:tcPr marL="68580" marR="68580" marT="0" marB="0" anchor="ctr"/>
                </a:tc>
                <a:tc>
                  <a:txBody>
                    <a:bodyPr/>
                    <a:lstStyle/>
                    <a:p>
                      <a:pPr algn="ctr">
                        <a:spcBef>
                          <a:spcPts val="600"/>
                        </a:spcBef>
                        <a:spcAft>
                          <a:spcPts val="0"/>
                        </a:spcAft>
                      </a:pPr>
                      <a:r>
                        <a:rPr lang="en-US" sz="1400" dirty="0">
                          <a:effectLst/>
                        </a:rPr>
                        <a:t>UC3a</a:t>
                      </a:r>
                      <a:endParaRPr lang="en-US" sz="1400" dirty="0">
                        <a:effectLst/>
                        <a:latin typeface="Times New Roman"/>
                        <a:ea typeface="Times New Roman"/>
                      </a:endParaRPr>
                    </a:p>
                  </a:txBody>
                  <a:tcPr marL="68580" marR="68580" marT="0" marB="0" anchor="ctr"/>
                </a:tc>
                <a:tc>
                  <a:txBody>
                    <a:bodyPr/>
                    <a:lstStyle/>
                    <a:p>
                      <a:pPr algn="ctr">
                        <a:spcBef>
                          <a:spcPts val="600"/>
                        </a:spcBef>
                        <a:spcAft>
                          <a:spcPts val="0"/>
                        </a:spcAft>
                      </a:pPr>
                      <a:r>
                        <a:rPr lang="en-US" sz="1400" dirty="0">
                          <a:effectLst/>
                        </a:rPr>
                        <a:t>UC3b</a:t>
                      </a:r>
                      <a:endParaRPr lang="en-US" sz="1400" dirty="0">
                        <a:effectLst/>
                        <a:latin typeface="Times New Roman"/>
                        <a:ea typeface="Times New Roman"/>
                      </a:endParaRPr>
                    </a:p>
                  </a:txBody>
                  <a:tcPr marL="68580" marR="68580" marT="0" marB="0" anchor="ctr"/>
                </a:tc>
                <a:tc>
                  <a:txBody>
                    <a:bodyPr/>
                    <a:lstStyle/>
                    <a:p>
                      <a:pPr algn="ctr">
                        <a:spcBef>
                          <a:spcPts val="600"/>
                        </a:spcBef>
                        <a:spcAft>
                          <a:spcPts val="0"/>
                        </a:spcAft>
                      </a:pPr>
                      <a:r>
                        <a:rPr lang="en-US" sz="1400" dirty="0">
                          <a:effectLst/>
                        </a:rPr>
                        <a:t>UC4</a:t>
                      </a:r>
                      <a:endParaRPr lang="en-US" sz="1400" dirty="0">
                        <a:effectLst/>
                        <a:latin typeface="Times New Roman"/>
                        <a:ea typeface="Times New Roman"/>
                      </a:endParaRPr>
                    </a:p>
                  </a:txBody>
                  <a:tcPr marL="68580" marR="68580" marT="0" marB="0" anchor="ctr"/>
                </a:tc>
                <a:tc>
                  <a:txBody>
                    <a:bodyPr/>
                    <a:lstStyle/>
                    <a:p>
                      <a:pPr algn="ctr">
                        <a:spcBef>
                          <a:spcPts val="600"/>
                        </a:spcBef>
                        <a:spcAft>
                          <a:spcPts val="0"/>
                        </a:spcAft>
                      </a:pPr>
                      <a:r>
                        <a:rPr lang="en-US" sz="1400" dirty="0">
                          <a:effectLst/>
                        </a:rPr>
                        <a:t>UC5a</a:t>
                      </a:r>
                      <a:endParaRPr lang="en-US" sz="1400" dirty="0">
                        <a:effectLst/>
                        <a:latin typeface="Times New Roman"/>
                        <a:ea typeface="Times New Roman"/>
                      </a:endParaRPr>
                    </a:p>
                  </a:txBody>
                  <a:tcPr marL="68580" marR="68580" marT="0" marB="0" anchor="ctr"/>
                </a:tc>
                <a:tc>
                  <a:txBody>
                    <a:bodyPr/>
                    <a:lstStyle/>
                    <a:p>
                      <a:pPr algn="ctr">
                        <a:spcBef>
                          <a:spcPts val="600"/>
                        </a:spcBef>
                        <a:spcAft>
                          <a:spcPts val="0"/>
                        </a:spcAft>
                      </a:pPr>
                      <a:r>
                        <a:rPr lang="en-US" sz="1400" dirty="0">
                          <a:effectLst/>
                        </a:rPr>
                        <a:t>UC5b</a:t>
                      </a:r>
                      <a:endParaRPr lang="en-US" sz="1400" dirty="0">
                        <a:effectLst/>
                        <a:latin typeface="Times New Roman"/>
                        <a:ea typeface="Times New Roman"/>
                      </a:endParaRPr>
                    </a:p>
                  </a:txBody>
                  <a:tcPr marL="68580" marR="68580" marT="0" marB="0" anchor="ctr"/>
                </a:tc>
                <a:extLst>
                  <a:ext uri="{0D108BD9-81ED-4DB2-BD59-A6C34878D82A}">
                    <a16:rowId xmlns:a16="http://schemas.microsoft.com/office/drawing/2014/main" val="10000"/>
                  </a:ext>
                </a:extLst>
              </a:tr>
              <a:tr h="365094">
                <a:tc>
                  <a:txBody>
                    <a:bodyPr/>
                    <a:lstStyle/>
                    <a:p>
                      <a:pPr>
                        <a:spcBef>
                          <a:spcPts val="600"/>
                        </a:spcBef>
                        <a:spcAft>
                          <a:spcPts val="0"/>
                        </a:spcAft>
                      </a:pPr>
                      <a:r>
                        <a:rPr lang="en-US" sz="1400" b="1" dirty="0">
                          <a:effectLst/>
                        </a:rPr>
                        <a:t>R1 </a:t>
                      </a:r>
                      <a:r>
                        <a:rPr lang="en-US" sz="1400" b="1" dirty="0" err="1">
                          <a:effectLst/>
                        </a:rPr>
                        <a:t>Disp</a:t>
                      </a:r>
                      <a:r>
                        <a:rPr lang="en-US" sz="1400" b="1" dirty="0">
                          <a:effectLst/>
                        </a:rPr>
                        <a:t> Request</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 </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X</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X</a:t>
                      </a:r>
                      <a:endParaRPr lang="en-US" sz="1400" b="1">
                        <a:effectLst/>
                        <a:latin typeface="Times New Roman"/>
                        <a:ea typeface="Times New Roman"/>
                      </a:endParaRPr>
                    </a:p>
                  </a:txBody>
                  <a:tcPr marL="68580" marR="68580" marT="0" marB="0"/>
                </a:tc>
                <a:extLst>
                  <a:ext uri="{0D108BD9-81ED-4DB2-BD59-A6C34878D82A}">
                    <a16:rowId xmlns:a16="http://schemas.microsoft.com/office/drawing/2014/main" val="10001"/>
                  </a:ext>
                </a:extLst>
              </a:tr>
              <a:tr h="365094">
                <a:tc>
                  <a:txBody>
                    <a:bodyPr/>
                    <a:lstStyle/>
                    <a:p>
                      <a:pPr>
                        <a:spcBef>
                          <a:spcPts val="600"/>
                        </a:spcBef>
                        <a:spcAft>
                          <a:spcPts val="0"/>
                        </a:spcAft>
                      </a:pPr>
                      <a:r>
                        <a:rPr lang="en-US" sz="1400" b="1" dirty="0">
                          <a:effectLst/>
                        </a:rPr>
                        <a:t>R2 </a:t>
                      </a:r>
                      <a:r>
                        <a:rPr lang="en-US" sz="1400" b="1" dirty="0" err="1">
                          <a:effectLst/>
                        </a:rPr>
                        <a:t>ResupplyRequest</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 </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X</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 </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 </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X</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extLst>
                  <a:ext uri="{0D108BD9-81ED-4DB2-BD59-A6C34878D82A}">
                    <a16:rowId xmlns:a16="http://schemas.microsoft.com/office/drawing/2014/main" val="10002"/>
                  </a:ext>
                </a:extLst>
              </a:tr>
              <a:tr h="365094">
                <a:tc>
                  <a:txBody>
                    <a:bodyPr/>
                    <a:lstStyle/>
                    <a:p>
                      <a:pPr>
                        <a:spcBef>
                          <a:spcPts val="600"/>
                        </a:spcBef>
                        <a:spcAft>
                          <a:spcPts val="0"/>
                        </a:spcAft>
                      </a:pPr>
                      <a:r>
                        <a:rPr lang="en-US" sz="1400" b="1" dirty="0">
                          <a:effectLst/>
                        </a:rPr>
                        <a:t>R3 </a:t>
                      </a:r>
                      <a:r>
                        <a:rPr lang="en-US" sz="1400" b="1" dirty="0" err="1">
                          <a:effectLst/>
                        </a:rPr>
                        <a:t>ResupRequestNot</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 </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extLst>
                  <a:ext uri="{0D108BD9-81ED-4DB2-BD59-A6C34878D82A}">
                    <a16:rowId xmlns:a16="http://schemas.microsoft.com/office/drawing/2014/main" val="10003"/>
                  </a:ext>
                </a:extLst>
              </a:tr>
              <a:tr h="365094">
                <a:tc>
                  <a:txBody>
                    <a:bodyPr/>
                    <a:lstStyle/>
                    <a:p>
                      <a:pPr>
                        <a:spcBef>
                          <a:spcPts val="600"/>
                        </a:spcBef>
                        <a:spcAft>
                          <a:spcPts val="0"/>
                        </a:spcAft>
                      </a:pPr>
                      <a:r>
                        <a:rPr lang="en-US" sz="1400" b="1" dirty="0">
                          <a:effectLst/>
                        </a:rPr>
                        <a:t>R4 </a:t>
                      </a:r>
                      <a:r>
                        <a:rPr lang="en-US" sz="1400" b="1" dirty="0" err="1">
                          <a:effectLst/>
                        </a:rPr>
                        <a:t>StatusQuery</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X</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 </a:t>
                      </a:r>
                      <a:endParaRPr lang="en-US" sz="1400" b="1" dirty="0">
                        <a:effectLst/>
                        <a:latin typeface="Times New Roman"/>
                        <a:ea typeface="Times New Roman"/>
                      </a:endParaRPr>
                    </a:p>
                  </a:txBody>
                  <a:tcPr marL="68580" marR="68580" marT="0" marB="0"/>
                </a:tc>
                <a:extLst>
                  <a:ext uri="{0D108BD9-81ED-4DB2-BD59-A6C34878D82A}">
                    <a16:rowId xmlns:a16="http://schemas.microsoft.com/office/drawing/2014/main" val="10004"/>
                  </a:ext>
                </a:extLst>
              </a:tr>
              <a:tr h="365094">
                <a:tc>
                  <a:txBody>
                    <a:bodyPr/>
                    <a:lstStyle/>
                    <a:p>
                      <a:pPr>
                        <a:spcBef>
                          <a:spcPts val="600"/>
                        </a:spcBef>
                        <a:spcAft>
                          <a:spcPts val="0"/>
                        </a:spcAft>
                      </a:pPr>
                      <a:r>
                        <a:rPr lang="en-US" sz="1400" b="1" dirty="0">
                          <a:effectLst/>
                        </a:rPr>
                        <a:t>R5 </a:t>
                      </a:r>
                      <a:r>
                        <a:rPr lang="en-US" sz="1400" b="1" dirty="0" err="1">
                          <a:effectLst/>
                        </a:rPr>
                        <a:t>OrderStatus</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X</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X</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 </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X</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extLst>
                  <a:ext uri="{0D108BD9-81ED-4DB2-BD59-A6C34878D82A}">
                    <a16:rowId xmlns:a16="http://schemas.microsoft.com/office/drawing/2014/main" val="10005"/>
                  </a:ext>
                </a:extLst>
              </a:tr>
              <a:tr h="365094">
                <a:tc>
                  <a:txBody>
                    <a:bodyPr/>
                    <a:lstStyle/>
                    <a:p>
                      <a:pPr>
                        <a:spcBef>
                          <a:spcPts val="600"/>
                        </a:spcBef>
                        <a:spcAft>
                          <a:spcPts val="0"/>
                        </a:spcAft>
                      </a:pPr>
                      <a:r>
                        <a:rPr lang="en-US" sz="1400" b="1" dirty="0">
                          <a:effectLst/>
                        </a:rPr>
                        <a:t>R6 </a:t>
                      </a:r>
                      <a:r>
                        <a:rPr lang="en-US" sz="1400" b="1" dirty="0" err="1">
                          <a:effectLst/>
                        </a:rPr>
                        <a:t>ShipmentNotice</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X</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X</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 </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X</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 </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X</a:t>
                      </a:r>
                      <a:endParaRPr lang="en-US" sz="1400" b="1">
                        <a:effectLst/>
                        <a:latin typeface="Times New Roman"/>
                        <a:ea typeface="Times New Roman"/>
                      </a:endParaRPr>
                    </a:p>
                  </a:txBody>
                  <a:tcPr marL="68580" marR="68580" marT="0" marB="0"/>
                </a:tc>
                <a:extLst>
                  <a:ext uri="{0D108BD9-81ED-4DB2-BD59-A6C34878D82A}">
                    <a16:rowId xmlns:a16="http://schemas.microsoft.com/office/drawing/2014/main" val="10006"/>
                  </a:ext>
                </a:extLst>
              </a:tr>
              <a:tr h="365094">
                <a:tc>
                  <a:txBody>
                    <a:bodyPr/>
                    <a:lstStyle/>
                    <a:p>
                      <a:pPr>
                        <a:spcBef>
                          <a:spcPts val="600"/>
                        </a:spcBef>
                        <a:spcAft>
                          <a:spcPts val="0"/>
                        </a:spcAft>
                      </a:pPr>
                      <a:r>
                        <a:rPr lang="en-US" sz="1400" b="1" dirty="0">
                          <a:effectLst/>
                        </a:rPr>
                        <a:t>R7 </a:t>
                      </a:r>
                      <a:r>
                        <a:rPr lang="en-US" sz="1400" b="1" dirty="0" err="1">
                          <a:effectLst/>
                        </a:rPr>
                        <a:t>ReceiptNotice</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X</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X</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X</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X</a:t>
                      </a:r>
                      <a:endParaRPr lang="en-US" sz="1400" b="1">
                        <a:effectLst/>
                        <a:latin typeface="Times New Roman"/>
                        <a:ea typeface="Times New Roman"/>
                      </a:endParaRPr>
                    </a:p>
                  </a:txBody>
                  <a:tcPr marL="68580" marR="68580" marT="0" marB="0"/>
                </a:tc>
                <a:extLst>
                  <a:ext uri="{0D108BD9-81ED-4DB2-BD59-A6C34878D82A}">
                    <a16:rowId xmlns:a16="http://schemas.microsoft.com/office/drawing/2014/main" val="10007"/>
                  </a:ext>
                </a:extLst>
              </a:tr>
              <a:tr h="365094">
                <a:tc>
                  <a:txBody>
                    <a:bodyPr/>
                    <a:lstStyle/>
                    <a:p>
                      <a:pPr>
                        <a:spcBef>
                          <a:spcPts val="600"/>
                        </a:spcBef>
                        <a:spcAft>
                          <a:spcPts val="0"/>
                        </a:spcAft>
                      </a:pPr>
                      <a:r>
                        <a:rPr lang="en-US" sz="1400" b="1" dirty="0">
                          <a:effectLst/>
                        </a:rPr>
                        <a:t>R8 </a:t>
                      </a:r>
                      <a:r>
                        <a:rPr lang="en-US" sz="1400" b="1" dirty="0" err="1">
                          <a:effectLst/>
                        </a:rPr>
                        <a:t>Deliv</a:t>
                      </a:r>
                      <a:r>
                        <a:rPr lang="en-US" sz="1400" b="1" dirty="0">
                          <a:effectLst/>
                        </a:rPr>
                        <a:t> Request</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 </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 </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 </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 </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a:t>
                      </a:r>
                      <a:endParaRPr lang="en-US" sz="1400" b="1">
                        <a:effectLst/>
                        <a:latin typeface="Times New Roman"/>
                        <a:ea typeface="Times New Roman"/>
                      </a:endParaRPr>
                    </a:p>
                  </a:txBody>
                  <a:tcPr marL="68580" marR="68580" marT="0" marB="0"/>
                </a:tc>
                <a:extLst>
                  <a:ext uri="{0D108BD9-81ED-4DB2-BD59-A6C34878D82A}">
                    <a16:rowId xmlns:a16="http://schemas.microsoft.com/office/drawing/2014/main" val="10008"/>
                  </a:ext>
                </a:extLst>
              </a:tr>
              <a:tr h="365094">
                <a:tc>
                  <a:txBody>
                    <a:bodyPr/>
                    <a:lstStyle/>
                    <a:p>
                      <a:pPr>
                        <a:spcBef>
                          <a:spcPts val="600"/>
                        </a:spcBef>
                        <a:spcAft>
                          <a:spcPts val="0"/>
                        </a:spcAft>
                      </a:pPr>
                      <a:r>
                        <a:rPr lang="en-US" sz="1400" b="1" dirty="0">
                          <a:effectLst/>
                        </a:rPr>
                        <a:t>R9 </a:t>
                      </a:r>
                      <a:r>
                        <a:rPr lang="en-US" sz="1400" b="1" dirty="0" err="1">
                          <a:effectLst/>
                        </a:rPr>
                        <a:t>Deliv</a:t>
                      </a:r>
                      <a:r>
                        <a:rPr lang="en-US" sz="1400" b="1" dirty="0">
                          <a:effectLst/>
                        </a:rPr>
                        <a:t> </a:t>
                      </a:r>
                      <a:r>
                        <a:rPr lang="en-US" sz="1400" b="1" dirty="0" err="1">
                          <a:effectLst/>
                        </a:rPr>
                        <a:t>Authoriz</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 </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 </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X</a:t>
                      </a:r>
                      <a:endParaRPr lang="en-US" sz="1400" b="1">
                        <a:effectLst/>
                        <a:latin typeface="Times New Roman"/>
                        <a:ea typeface="Times New Roman"/>
                      </a:endParaRPr>
                    </a:p>
                  </a:txBody>
                  <a:tcPr marL="68580" marR="68580" marT="0" marB="0"/>
                </a:tc>
                <a:extLst>
                  <a:ext uri="{0D108BD9-81ED-4DB2-BD59-A6C34878D82A}">
                    <a16:rowId xmlns:a16="http://schemas.microsoft.com/office/drawing/2014/main" val="10009"/>
                  </a:ext>
                </a:extLst>
              </a:tr>
              <a:tr h="365094">
                <a:tc>
                  <a:txBody>
                    <a:bodyPr/>
                    <a:lstStyle/>
                    <a:p>
                      <a:pPr>
                        <a:spcBef>
                          <a:spcPts val="600"/>
                        </a:spcBef>
                        <a:spcAft>
                          <a:spcPts val="0"/>
                        </a:spcAft>
                      </a:pPr>
                      <a:r>
                        <a:rPr lang="en-US" sz="1400" b="1" dirty="0">
                          <a:effectLst/>
                        </a:rPr>
                        <a:t>R10 Administration</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X</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 </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 </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 </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extLst>
                  <a:ext uri="{0D108BD9-81ED-4DB2-BD59-A6C34878D82A}">
                    <a16:rowId xmlns:a16="http://schemas.microsoft.com/office/drawing/2014/main" val="10010"/>
                  </a:ext>
                </a:extLst>
              </a:tr>
              <a:tr h="365094">
                <a:tc>
                  <a:txBody>
                    <a:bodyPr/>
                    <a:lstStyle/>
                    <a:p>
                      <a:pPr>
                        <a:spcBef>
                          <a:spcPts val="600"/>
                        </a:spcBef>
                        <a:spcAft>
                          <a:spcPts val="0"/>
                        </a:spcAft>
                      </a:pPr>
                      <a:r>
                        <a:rPr lang="en-US" sz="1400" b="1" dirty="0">
                          <a:effectLst/>
                        </a:rPr>
                        <a:t>R11 Consumption</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 </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X</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X</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X</a:t>
                      </a:r>
                      <a:endParaRPr lang="en-US" sz="1400" b="1" dirty="0">
                        <a:effectLst/>
                        <a:latin typeface="Times New Roman"/>
                        <a:ea typeface="Times New Roman"/>
                      </a:endParaRPr>
                    </a:p>
                  </a:txBody>
                  <a:tcPr marL="68580" marR="68580" marT="0" marB="0"/>
                </a:tc>
                <a:extLst>
                  <a:ext uri="{0D108BD9-81ED-4DB2-BD59-A6C34878D82A}">
                    <a16:rowId xmlns:a16="http://schemas.microsoft.com/office/drawing/2014/main" val="10011"/>
                  </a:ext>
                </a:extLst>
              </a:tr>
              <a:tr h="365094">
                <a:tc>
                  <a:txBody>
                    <a:bodyPr/>
                    <a:lstStyle/>
                    <a:p>
                      <a:pPr>
                        <a:spcBef>
                          <a:spcPts val="600"/>
                        </a:spcBef>
                        <a:spcAft>
                          <a:spcPts val="0"/>
                        </a:spcAft>
                      </a:pPr>
                      <a:r>
                        <a:rPr lang="en-US" sz="1400" b="1" dirty="0">
                          <a:effectLst/>
                        </a:rPr>
                        <a:t>R12 </a:t>
                      </a:r>
                      <a:r>
                        <a:rPr lang="en-US" sz="1400" b="1" dirty="0" err="1">
                          <a:effectLst/>
                        </a:rPr>
                        <a:t>Inv</a:t>
                      </a:r>
                      <a:r>
                        <a:rPr lang="en-US" sz="1400" b="1" dirty="0">
                          <a:effectLst/>
                        </a:rPr>
                        <a:t> Query</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X</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 </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 </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 </a:t>
                      </a:r>
                      <a:endParaRPr lang="en-US" sz="1400" b="1" dirty="0">
                        <a:effectLst/>
                        <a:latin typeface="Times New Roman"/>
                        <a:ea typeface="Times New Roman"/>
                      </a:endParaRPr>
                    </a:p>
                  </a:txBody>
                  <a:tcPr marL="68580" marR="68580" marT="0" marB="0"/>
                </a:tc>
                <a:extLst>
                  <a:ext uri="{0D108BD9-81ED-4DB2-BD59-A6C34878D82A}">
                    <a16:rowId xmlns:a16="http://schemas.microsoft.com/office/drawing/2014/main" val="10012"/>
                  </a:ext>
                </a:extLst>
              </a:tr>
              <a:tr h="365094">
                <a:tc>
                  <a:txBody>
                    <a:bodyPr/>
                    <a:lstStyle/>
                    <a:p>
                      <a:pPr>
                        <a:spcBef>
                          <a:spcPts val="600"/>
                        </a:spcBef>
                        <a:spcAft>
                          <a:spcPts val="0"/>
                        </a:spcAft>
                      </a:pPr>
                      <a:r>
                        <a:rPr lang="en-US" sz="1400" b="1" dirty="0">
                          <a:effectLst/>
                        </a:rPr>
                        <a:t>R13 </a:t>
                      </a:r>
                      <a:r>
                        <a:rPr lang="en-US" sz="1400" b="1" dirty="0" err="1">
                          <a:effectLst/>
                        </a:rPr>
                        <a:t>Inv</a:t>
                      </a:r>
                      <a:r>
                        <a:rPr lang="en-US" sz="1400" b="1" dirty="0">
                          <a:effectLst/>
                        </a:rPr>
                        <a:t> Status</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X</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a:effectLst/>
                        </a:rPr>
                        <a:t> </a:t>
                      </a:r>
                      <a:endParaRPr lang="en-US" sz="1400" b="1">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 </a:t>
                      </a:r>
                      <a:endParaRPr lang="en-US" sz="1400" b="1" dirty="0">
                        <a:effectLst/>
                        <a:latin typeface="Times New Roman"/>
                        <a:ea typeface="Times New Roman"/>
                      </a:endParaRPr>
                    </a:p>
                  </a:txBody>
                  <a:tcPr marL="68580" marR="68580" marT="0" marB="0"/>
                </a:tc>
                <a:tc>
                  <a:txBody>
                    <a:bodyPr/>
                    <a:lstStyle/>
                    <a:p>
                      <a:pPr algn="ctr">
                        <a:spcBef>
                          <a:spcPts val="600"/>
                        </a:spcBef>
                        <a:spcAft>
                          <a:spcPts val="0"/>
                        </a:spcAft>
                      </a:pPr>
                      <a:r>
                        <a:rPr lang="en-US" sz="1400" b="1" dirty="0">
                          <a:effectLst/>
                        </a:rPr>
                        <a:t> </a:t>
                      </a:r>
                      <a:endParaRPr lang="en-US" sz="1400" b="1" dirty="0">
                        <a:effectLst/>
                        <a:latin typeface="Times New Roman"/>
                        <a:ea typeface="Times New Roman"/>
                      </a:endParaRPr>
                    </a:p>
                  </a:txBody>
                  <a:tcPr marL="68580" marR="68580" marT="0" marB="0"/>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797745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Basic Supply Transactions - Order</a:t>
            </a:r>
            <a:endParaRPr lang="en-US" dirty="0"/>
          </a:p>
        </p:txBody>
      </p:sp>
      <p:cxnSp>
        <p:nvCxnSpPr>
          <p:cNvPr id="4" name="Straight Arrow Connector 3"/>
          <p:cNvCxnSpPr/>
          <p:nvPr/>
        </p:nvCxnSpPr>
        <p:spPr>
          <a:xfrm flipV="1">
            <a:off x="4163633" y="1971592"/>
            <a:ext cx="3901664"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5" name="TextBox 6"/>
          <p:cNvSpPr txBox="1"/>
          <p:nvPr/>
        </p:nvSpPr>
        <p:spPr>
          <a:xfrm>
            <a:off x="4992890" y="1628800"/>
            <a:ext cx="2178289" cy="369332"/>
          </a:xfrm>
          <a:prstGeom prst="rect">
            <a:avLst/>
          </a:prstGeom>
          <a:noFill/>
        </p:spPr>
        <p:txBody>
          <a:bodyPr wrap="none" rtlCol="0">
            <a:spAutoFit/>
          </a:bodyPr>
          <a:lstStyle/>
          <a:p>
            <a:pPr algn="ctr">
              <a:spcBef>
                <a:spcPts val="600"/>
              </a:spcBef>
            </a:pPr>
            <a:r>
              <a:rPr lang="pt-PT" b="1" dirty="0">
                <a:solidFill>
                  <a:srgbClr val="000000"/>
                </a:solidFill>
                <a:latin typeface="Calibri"/>
                <a:ea typeface="Times New Roman"/>
                <a:cs typeface="Times New Roman"/>
              </a:rPr>
              <a:t>1. Resupply request*</a:t>
            </a:r>
            <a:endParaRPr lang="en-US" dirty="0">
              <a:latin typeface="Times New Roman"/>
              <a:ea typeface="Times New Roman"/>
            </a:endParaRPr>
          </a:p>
        </p:txBody>
      </p:sp>
      <p:cxnSp>
        <p:nvCxnSpPr>
          <p:cNvPr id="6" name="Straight Arrow Connector 5"/>
          <p:cNvCxnSpPr/>
          <p:nvPr/>
        </p:nvCxnSpPr>
        <p:spPr>
          <a:xfrm flipH="1">
            <a:off x="4158820" y="2403933"/>
            <a:ext cx="3911293"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7" name="TextBox 14"/>
          <p:cNvSpPr txBox="1"/>
          <p:nvPr/>
        </p:nvSpPr>
        <p:spPr>
          <a:xfrm>
            <a:off x="4592715" y="2082334"/>
            <a:ext cx="2978636" cy="369332"/>
          </a:xfrm>
          <a:prstGeom prst="rect">
            <a:avLst/>
          </a:prstGeom>
          <a:noFill/>
        </p:spPr>
        <p:txBody>
          <a:bodyPr wrap="none" rtlCol="0">
            <a:spAutoFit/>
          </a:bodyPr>
          <a:lstStyle/>
          <a:p>
            <a:pPr algn="ctr">
              <a:spcBef>
                <a:spcPts val="600"/>
              </a:spcBef>
            </a:pPr>
            <a:r>
              <a:rPr lang="pt-PT" b="1" dirty="0">
                <a:solidFill>
                  <a:srgbClr val="000000"/>
                </a:solidFill>
                <a:latin typeface="Calibri"/>
                <a:ea typeface="Times New Roman"/>
                <a:cs typeface="Times New Roman"/>
              </a:rPr>
              <a:t>2. Resupply response / status</a:t>
            </a:r>
            <a:endParaRPr lang="en-US" dirty="0">
              <a:latin typeface="Times New Roman"/>
              <a:ea typeface="Times New Roman"/>
            </a:endParaRPr>
          </a:p>
        </p:txBody>
      </p:sp>
      <p:cxnSp>
        <p:nvCxnSpPr>
          <p:cNvPr id="8" name="Straight Arrow Connector 7"/>
          <p:cNvCxnSpPr/>
          <p:nvPr/>
        </p:nvCxnSpPr>
        <p:spPr>
          <a:xfrm>
            <a:off x="4158820" y="2923898"/>
            <a:ext cx="3911293"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9" name="TextBox 16"/>
          <p:cNvSpPr txBox="1"/>
          <p:nvPr/>
        </p:nvSpPr>
        <p:spPr>
          <a:xfrm>
            <a:off x="4573769" y="2595550"/>
            <a:ext cx="3016531" cy="369332"/>
          </a:xfrm>
          <a:prstGeom prst="rect">
            <a:avLst/>
          </a:prstGeom>
          <a:noFill/>
        </p:spPr>
        <p:txBody>
          <a:bodyPr wrap="none" rtlCol="0">
            <a:spAutoFit/>
          </a:bodyPr>
          <a:lstStyle/>
          <a:p>
            <a:pPr algn="ctr">
              <a:spcBef>
                <a:spcPts val="600"/>
              </a:spcBef>
            </a:pPr>
            <a:r>
              <a:rPr lang="pt-PT" b="1">
                <a:solidFill>
                  <a:srgbClr val="000000"/>
                </a:solidFill>
                <a:latin typeface="Calibri"/>
                <a:ea typeface="Times New Roman"/>
                <a:cs typeface="Times New Roman"/>
              </a:rPr>
              <a:t>3. Request status check query</a:t>
            </a:r>
            <a:endParaRPr lang="en-US">
              <a:latin typeface="Times New Roman"/>
              <a:ea typeface="Times New Roman"/>
            </a:endParaRPr>
          </a:p>
        </p:txBody>
      </p:sp>
      <p:sp>
        <p:nvSpPr>
          <p:cNvPr id="10" name="Rectangle 9"/>
          <p:cNvSpPr/>
          <p:nvPr/>
        </p:nvSpPr>
        <p:spPr>
          <a:xfrm>
            <a:off x="2063553" y="1675019"/>
            <a:ext cx="2095267" cy="14578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spcBef>
                <a:spcPts val="600"/>
              </a:spcBef>
            </a:pPr>
            <a:r>
              <a:rPr lang="pt-PT" b="1" dirty="0">
                <a:solidFill>
                  <a:srgbClr val="000000"/>
                </a:solidFill>
                <a:ea typeface="Times New Roman"/>
                <a:cs typeface="Times New Roman"/>
              </a:rPr>
              <a:t>Request Placer</a:t>
            </a:r>
            <a:endParaRPr lang="en-US" sz="1600" dirty="0">
              <a:latin typeface="Times New Roman"/>
              <a:ea typeface="Times New Roman"/>
            </a:endParaRPr>
          </a:p>
        </p:txBody>
      </p:sp>
      <p:sp>
        <p:nvSpPr>
          <p:cNvPr id="11" name="Rectangle 10"/>
          <p:cNvSpPr/>
          <p:nvPr/>
        </p:nvSpPr>
        <p:spPr>
          <a:xfrm>
            <a:off x="8070112" y="1675019"/>
            <a:ext cx="2095267" cy="14578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spcBef>
                <a:spcPts val="600"/>
              </a:spcBef>
            </a:pPr>
            <a:r>
              <a:rPr lang="pt-PT" sz="1600" b="1" dirty="0">
                <a:solidFill>
                  <a:srgbClr val="000000"/>
                </a:solidFill>
                <a:ea typeface="Times New Roman"/>
                <a:cs typeface="Times New Roman"/>
              </a:rPr>
              <a:t>Request Filler</a:t>
            </a:r>
            <a:endParaRPr lang="en-US" sz="1600" dirty="0">
              <a:latin typeface="Times New Roman"/>
              <a:ea typeface="Times New Roman"/>
            </a:endParaRPr>
          </a:p>
        </p:txBody>
      </p:sp>
      <p:sp>
        <p:nvSpPr>
          <p:cNvPr id="23" name="TextBox 22"/>
          <p:cNvSpPr txBox="1"/>
          <p:nvPr/>
        </p:nvSpPr>
        <p:spPr>
          <a:xfrm>
            <a:off x="2279576" y="3284985"/>
            <a:ext cx="3595856" cy="646331"/>
          </a:xfrm>
          <a:prstGeom prst="rect">
            <a:avLst/>
          </a:prstGeom>
          <a:noFill/>
        </p:spPr>
        <p:txBody>
          <a:bodyPr wrap="none" rtlCol="0">
            <a:spAutoFit/>
          </a:bodyPr>
          <a:lstStyle/>
          <a:p>
            <a:r>
              <a:rPr lang="pt-PT" dirty="0"/>
              <a:t>* Can be patient-specific or “bulk”</a:t>
            </a:r>
          </a:p>
          <a:p>
            <a:r>
              <a:rPr lang="pt-PT" dirty="0"/>
              <a:t>* Overlapping prescription?</a:t>
            </a:r>
          </a:p>
        </p:txBody>
      </p:sp>
      <p:graphicFrame>
        <p:nvGraphicFramePr>
          <p:cNvPr id="24" name="Table 23"/>
          <p:cNvGraphicFramePr>
            <a:graphicFrameLocks noGrp="1"/>
          </p:cNvGraphicFramePr>
          <p:nvPr>
            <p:extLst/>
          </p:nvPr>
        </p:nvGraphicFramePr>
        <p:xfrm>
          <a:off x="2063552" y="4293096"/>
          <a:ext cx="8101826" cy="1778000"/>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746657">
                  <a:extLst>
                    <a:ext uri="{9D8B030D-6E8A-4147-A177-3AD203B41FA5}">
                      <a16:colId xmlns:a16="http://schemas.microsoft.com/office/drawing/2014/main" val="20003"/>
                    </a:ext>
                  </a:extLst>
                </a:gridCol>
                <a:gridCol w="1746657">
                  <a:extLst>
                    <a:ext uri="{9D8B030D-6E8A-4147-A177-3AD203B41FA5}">
                      <a16:colId xmlns:a16="http://schemas.microsoft.com/office/drawing/2014/main" val="20004"/>
                    </a:ext>
                  </a:extLst>
                </a:gridCol>
              </a:tblGrid>
              <a:tr h="370840">
                <a:tc>
                  <a:txBody>
                    <a:bodyPr/>
                    <a:lstStyle/>
                    <a:p>
                      <a:r>
                        <a:rPr lang="pt-PT" sz="1400" dirty="0"/>
                        <a:t>Transaction</a:t>
                      </a:r>
                      <a:endParaRPr lang="en-US" sz="1400" dirty="0"/>
                    </a:p>
                  </a:txBody>
                  <a:tcPr/>
                </a:tc>
                <a:tc>
                  <a:txBody>
                    <a:bodyPr/>
                    <a:lstStyle/>
                    <a:p>
                      <a:r>
                        <a:rPr lang="pt-PT" sz="1400" dirty="0"/>
                        <a:t>Meaning</a:t>
                      </a:r>
                      <a:endParaRPr lang="en-US" sz="1400" dirty="0"/>
                    </a:p>
                  </a:txBody>
                  <a:tcPr/>
                </a:tc>
                <a:tc>
                  <a:txBody>
                    <a:bodyPr/>
                    <a:lstStyle/>
                    <a:p>
                      <a:r>
                        <a:rPr lang="pt-PT" sz="1400" dirty="0"/>
                        <a:t>V2</a:t>
                      </a:r>
                      <a:endParaRPr lang="en-US" sz="1400" dirty="0"/>
                    </a:p>
                  </a:txBody>
                  <a:tcPr/>
                </a:tc>
                <a:tc>
                  <a:txBody>
                    <a:bodyPr/>
                    <a:lstStyle/>
                    <a:p>
                      <a:r>
                        <a:rPr lang="pt-PT" sz="1400" dirty="0"/>
                        <a:t>FHIR</a:t>
                      </a:r>
                      <a:endParaRPr lang="en-US" sz="1400" dirty="0"/>
                    </a:p>
                  </a:txBody>
                  <a:tcPr/>
                </a:tc>
                <a:tc>
                  <a:txBody>
                    <a:bodyPr/>
                    <a:lstStyle/>
                    <a:p>
                      <a:r>
                        <a:rPr lang="pt-PT" sz="1400" dirty="0"/>
                        <a:t>GS1</a:t>
                      </a:r>
                      <a:endParaRPr lang="en-US" sz="1400" dirty="0"/>
                    </a:p>
                  </a:txBody>
                  <a:tcPr/>
                </a:tc>
                <a:extLst>
                  <a:ext uri="{0D108BD9-81ED-4DB2-BD59-A6C34878D82A}">
                    <a16:rowId xmlns:a16="http://schemas.microsoft.com/office/drawing/2014/main" val="10000"/>
                  </a:ext>
                </a:extLst>
              </a:tr>
              <a:tr h="370840">
                <a:tc>
                  <a:txBody>
                    <a:bodyPr/>
                    <a:lstStyle/>
                    <a:p>
                      <a:pPr algn="r"/>
                      <a:r>
                        <a:rPr lang="pt-PT" sz="1400" b="1" dirty="0"/>
                        <a:t>1</a:t>
                      </a:r>
                      <a:endParaRPr lang="en-US" sz="1400" b="1" dirty="0"/>
                    </a:p>
                  </a:txBody>
                  <a:tcPr/>
                </a:tc>
                <a:tc>
                  <a:txBody>
                    <a:bodyPr/>
                    <a:lstStyle/>
                    <a:p>
                      <a:r>
                        <a:rPr lang="pt-PT" sz="1400" dirty="0"/>
                        <a:t>“Get</a:t>
                      </a:r>
                      <a:r>
                        <a:rPr lang="pt-PT" sz="1400" baseline="0" dirty="0"/>
                        <a:t> me this”</a:t>
                      </a:r>
                      <a:endParaRPr lang="en-US" sz="1400" dirty="0"/>
                    </a:p>
                  </a:txBody>
                  <a:tcPr/>
                </a:tc>
                <a:tc>
                  <a:txBody>
                    <a:bodyPr/>
                    <a:lstStyle/>
                    <a:p>
                      <a:r>
                        <a:rPr lang="pt-PT" sz="1400" dirty="0"/>
                        <a:t>OMS^O05</a:t>
                      </a:r>
                    </a:p>
                    <a:p>
                      <a:r>
                        <a:rPr lang="pt-PT" sz="1400" dirty="0"/>
                        <a:t>RDE^O11</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pPr algn="r"/>
                      <a:r>
                        <a:rPr lang="pt-PT" sz="1400" b="1" dirty="0"/>
                        <a:t>2</a:t>
                      </a:r>
                      <a:endParaRPr lang="en-US" sz="1400" b="1" dirty="0"/>
                    </a:p>
                  </a:txBody>
                  <a:tcPr/>
                </a:tc>
                <a:tc>
                  <a:txBody>
                    <a:bodyPr/>
                    <a:lstStyle/>
                    <a:p>
                      <a:r>
                        <a:rPr lang="pt-PT" sz="1400" dirty="0"/>
                        <a:t>“I can(‘t)</a:t>
                      </a:r>
                      <a:r>
                        <a:rPr lang="pt-PT" sz="1400" baseline="0" dirty="0"/>
                        <a:t> get this</a:t>
                      </a:r>
                      <a:endParaRPr lang="en-US" sz="1400" dirty="0"/>
                    </a:p>
                  </a:txBody>
                  <a:tcPr/>
                </a:tc>
                <a:tc>
                  <a:txBody>
                    <a:bodyPr/>
                    <a:lstStyle/>
                    <a:p>
                      <a:r>
                        <a:rPr lang="pt-PT" sz="1400" dirty="0"/>
                        <a:t>ORS^O06</a:t>
                      </a:r>
                    </a:p>
                    <a:p>
                      <a:pPr marL="0" marR="0" indent="0" algn="l" defTabSz="914400" rtl="0" eaLnBrk="1" fontAlgn="auto" latinLnBrk="0" hangingPunct="1">
                        <a:lnSpc>
                          <a:spcPct val="100000"/>
                        </a:lnSpc>
                        <a:spcBef>
                          <a:spcPts val="0"/>
                        </a:spcBef>
                        <a:spcAft>
                          <a:spcPts val="0"/>
                        </a:spcAft>
                        <a:buClrTx/>
                        <a:buSzTx/>
                        <a:buFontTx/>
                        <a:buNone/>
                        <a:tabLst/>
                        <a:defRPr/>
                      </a:pPr>
                      <a:r>
                        <a:rPr lang="pt-PT" sz="1400" dirty="0"/>
                        <a:t>RRE^O12</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pPr algn="r"/>
                      <a:r>
                        <a:rPr lang="pt-PT" sz="1400" b="1" dirty="0"/>
                        <a:t>3</a:t>
                      </a:r>
                      <a:endParaRPr lang="en-US" sz="1400" b="1" dirty="0"/>
                    </a:p>
                  </a:txBody>
                  <a:tcPr/>
                </a:tc>
                <a:tc>
                  <a:txBody>
                    <a:bodyPr/>
                    <a:lstStyle/>
                    <a:p>
                      <a:r>
                        <a:rPr lang="pt-PT" sz="1400" dirty="0"/>
                        <a:t>“How’s my order?”</a:t>
                      </a:r>
                      <a:endParaRPr lang="en-US" sz="1400" dirty="0"/>
                    </a:p>
                  </a:txBody>
                  <a:tcPr/>
                </a:tc>
                <a:tc>
                  <a:txBody>
                    <a:bodyPr/>
                    <a:lstStyle/>
                    <a:p>
                      <a:r>
                        <a:rPr lang="pt-PT" sz="1400" dirty="0"/>
                        <a:t>QBP^Q11?</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19036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Basic Supply Transactions - Delivery</a:t>
            </a:r>
            <a:endParaRPr lang="en-US" dirty="0"/>
          </a:p>
        </p:txBody>
      </p:sp>
      <p:sp>
        <p:nvSpPr>
          <p:cNvPr id="4" name="Rectangle 3"/>
          <p:cNvSpPr/>
          <p:nvPr/>
        </p:nvSpPr>
        <p:spPr>
          <a:xfrm>
            <a:off x="2029720" y="1725898"/>
            <a:ext cx="2103215" cy="146335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spcBef>
                <a:spcPts val="600"/>
              </a:spcBef>
            </a:pPr>
            <a:r>
              <a:rPr lang="pt-PT" b="1" dirty="0">
                <a:solidFill>
                  <a:srgbClr val="000000"/>
                </a:solidFill>
                <a:ea typeface="Times New Roman"/>
                <a:cs typeface="Times New Roman"/>
              </a:rPr>
              <a:t>Receiver</a:t>
            </a:r>
          </a:p>
        </p:txBody>
      </p:sp>
      <p:sp>
        <p:nvSpPr>
          <p:cNvPr id="5" name="Rectangle 4"/>
          <p:cNvSpPr/>
          <p:nvPr/>
        </p:nvSpPr>
        <p:spPr>
          <a:xfrm>
            <a:off x="8059067" y="1724930"/>
            <a:ext cx="2103215" cy="14884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spcBef>
                <a:spcPts val="600"/>
              </a:spcBef>
            </a:pPr>
            <a:r>
              <a:rPr lang="pt-PT" b="1" dirty="0">
                <a:solidFill>
                  <a:srgbClr val="000000"/>
                </a:solidFill>
                <a:ea typeface="Times New Roman"/>
                <a:cs typeface="Times New Roman"/>
              </a:rPr>
              <a:t>Supplier</a:t>
            </a:r>
            <a:endParaRPr lang="en-US" sz="1600" dirty="0">
              <a:latin typeface="Times New Roman"/>
              <a:ea typeface="Times New Roman"/>
            </a:endParaRPr>
          </a:p>
        </p:txBody>
      </p:sp>
      <p:cxnSp>
        <p:nvCxnSpPr>
          <p:cNvPr id="6" name="Straight Arrow Connector 5"/>
          <p:cNvCxnSpPr/>
          <p:nvPr/>
        </p:nvCxnSpPr>
        <p:spPr>
          <a:xfrm flipH="1" flipV="1">
            <a:off x="4132935" y="2457577"/>
            <a:ext cx="3926131" cy="1256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132935" y="1980100"/>
            <a:ext cx="392613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TextBox 9"/>
          <p:cNvSpPr txBox="1"/>
          <p:nvPr/>
        </p:nvSpPr>
        <p:spPr>
          <a:xfrm>
            <a:off x="5259084" y="1628800"/>
            <a:ext cx="1614609" cy="400110"/>
          </a:xfrm>
          <a:prstGeom prst="rect">
            <a:avLst/>
          </a:prstGeom>
          <a:noFill/>
        </p:spPr>
        <p:txBody>
          <a:bodyPr wrap="none" rtlCol="0">
            <a:spAutoFit/>
          </a:bodyPr>
          <a:lstStyle/>
          <a:p>
            <a:pPr algn="ctr">
              <a:spcBef>
                <a:spcPts val="600"/>
              </a:spcBef>
            </a:pPr>
            <a:r>
              <a:rPr lang="pt-PT" sz="2000" b="1" dirty="0">
                <a:solidFill>
                  <a:srgbClr val="000000"/>
                </a:solidFill>
                <a:latin typeface="Calibri"/>
                <a:ea typeface="Times New Roman"/>
                <a:cs typeface="Times New Roman"/>
              </a:rPr>
              <a:t>0. Send items</a:t>
            </a:r>
            <a:endParaRPr lang="en-US" sz="2000" dirty="0">
              <a:latin typeface="Times New Roman"/>
              <a:ea typeface="Times New Roman"/>
            </a:endParaRPr>
          </a:p>
        </p:txBody>
      </p:sp>
      <p:sp>
        <p:nvSpPr>
          <p:cNvPr id="9" name="TextBox 10"/>
          <p:cNvSpPr txBox="1"/>
          <p:nvPr/>
        </p:nvSpPr>
        <p:spPr>
          <a:xfrm>
            <a:off x="4937361" y="2154341"/>
            <a:ext cx="2312684" cy="400110"/>
          </a:xfrm>
          <a:prstGeom prst="rect">
            <a:avLst/>
          </a:prstGeom>
          <a:noFill/>
        </p:spPr>
        <p:txBody>
          <a:bodyPr wrap="none" rtlCol="0">
            <a:spAutoFit/>
          </a:bodyPr>
          <a:lstStyle/>
          <a:p>
            <a:pPr algn="ctr">
              <a:spcBef>
                <a:spcPts val="600"/>
              </a:spcBef>
            </a:pPr>
            <a:r>
              <a:rPr lang="pt-PT" sz="2000" b="1" dirty="0">
                <a:solidFill>
                  <a:srgbClr val="000000"/>
                </a:solidFill>
                <a:latin typeface="Calibri"/>
                <a:ea typeface="Times New Roman"/>
                <a:cs typeface="Times New Roman"/>
              </a:rPr>
              <a:t>4. Shipment notice*</a:t>
            </a:r>
            <a:endParaRPr lang="en-US" sz="2000" dirty="0">
              <a:latin typeface="Times New Roman"/>
              <a:ea typeface="Times New Roman"/>
            </a:endParaRPr>
          </a:p>
        </p:txBody>
      </p:sp>
      <p:cxnSp>
        <p:nvCxnSpPr>
          <p:cNvPr id="10" name="Straight Arrow Connector 9"/>
          <p:cNvCxnSpPr/>
          <p:nvPr/>
        </p:nvCxnSpPr>
        <p:spPr>
          <a:xfrm>
            <a:off x="4144533" y="2927319"/>
            <a:ext cx="3902934"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2"/>
          <p:cNvSpPr txBox="1"/>
          <p:nvPr/>
        </p:nvSpPr>
        <p:spPr>
          <a:xfrm>
            <a:off x="4679058" y="2597283"/>
            <a:ext cx="2737673" cy="400110"/>
          </a:xfrm>
          <a:prstGeom prst="rect">
            <a:avLst/>
          </a:prstGeom>
          <a:noFill/>
        </p:spPr>
        <p:txBody>
          <a:bodyPr wrap="none" rtlCol="0">
            <a:spAutoFit/>
          </a:bodyPr>
          <a:lstStyle/>
          <a:p>
            <a:pPr algn="ctr">
              <a:spcBef>
                <a:spcPts val="600"/>
              </a:spcBef>
            </a:pPr>
            <a:r>
              <a:rPr lang="pt-PT" sz="2000" b="1" dirty="0">
                <a:solidFill>
                  <a:srgbClr val="000000"/>
                </a:solidFill>
                <a:latin typeface="Calibri"/>
                <a:ea typeface="Times New Roman"/>
                <a:cs typeface="Times New Roman"/>
              </a:rPr>
              <a:t>5. Receipt validity check</a:t>
            </a:r>
            <a:endParaRPr lang="en-US" sz="2000" dirty="0">
              <a:latin typeface="Times New Roman"/>
              <a:ea typeface="Times New Roman"/>
            </a:endParaRPr>
          </a:p>
        </p:txBody>
      </p:sp>
      <p:graphicFrame>
        <p:nvGraphicFramePr>
          <p:cNvPr id="13" name="Table 12"/>
          <p:cNvGraphicFramePr>
            <a:graphicFrameLocks noGrp="1"/>
          </p:cNvGraphicFramePr>
          <p:nvPr>
            <p:extLst/>
          </p:nvPr>
        </p:nvGraphicFramePr>
        <p:xfrm>
          <a:off x="2063552" y="4293096"/>
          <a:ext cx="8101826" cy="1483360"/>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746657">
                  <a:extLst>
                    <a:ext uri="{9D8B030D-6E8A-4147-A177-3AD203B41FA5}">
                      <a16:colId xmlns:a16="http://schemas.microsoft.com/office/drawing/2014/main" val="20003"/>
                    </a:ext>
                  </a:extLst>
                </a:gridCol>
                <a:gridCol w="1746657">
                  <a:extLst>
                    <a:ext uri="{9D8B030D-6E8A-4147-A177-3AD203B41FA5}">
                      <a16:colId xmlns:a16="http://schemas.microsoft.com/office/drawing/2014/main" val="20004"/>
                    </a:ext>
                  </a:extLst>
                </a:gridCol>
              </a:tblGrid>
              <a:tr h="370840">
                <a:tc>
                  <a:txBody>
                    <a:bodyPr/>
                    <a:lstStyle/>
                    <a:p>
                      <a:r>
                        <a:rPr lang="pt-PT" sz="1400" dirty="0"/>
                        <a:t>Transaction</a:t>
                      </a:r>
                      <a:endParaRPr lang="en-US" sz="1400" dirty="0"/>
                    </a:p>
                  </a:txBody>
                  <a:tcPr/>
                </a:tc>
                <a:tc>
                  <a:txBody>
                    <a:bodyPr/>
                    <a:lstStyle/>
                    <a:p>
                      <a:r>
                        <a:rPr lang="pt-PT" sz="1400" dirty="0"/>
                        <a:t>Meaning</a:t>
                      </a:r>
                      <a:endParaRPr lang="en-US" sz="1400" dirty="0"/>
                    </a:p>
                  </a:txBody>
                  <a:tcPr/>
                </a:tc>
                <a:tc>
                  <a:txBody>
                    <a:bodyPr/>
                    <a:lstStyle/>
                    <a:p>
                      <a:r>
                        <a:rPr lang="pt-PT" sz="1400" dirty="0"/>
                        <a:t>V2</a:t>
                      </a:r>
                      <a:endParaRPr lang="en-US" sz="1400" dirty="0"/>
                    </a:p>
                  </a:txBody>
                  <a:tcPr/>
                </a:tc>
                <a:tc>
                  <a:txBody>
                    <a:bodyPr/>
                    <a:lstStyle/>
                    <a:p>
                      <a:r>
                        <a:rPr lang="pt-PT" sz="1400" dirty="0"/>
                        <a:t>FHIR</a:t>
                      </a:r>
                      <a:endParaRPr lang="en-US" sz="1400" dirty="0"/>
                    </a:p>
                  </a:txBody>
                  <a:tcPr/>
                </a:tc>
                <a:tc>
                  <a:txBody>
                    <a:bodyPr/>
                    <a:lstStyle/>
                    <a:p>
                      <a:r>
                        <a:rPr lang="pt-PT" sz="1400" dirty="0"/>
                        <a:t>GS1</a:t>
                      </a:r>
                      <a:endParaRPr lang="en-US" sz="1400" dirty="0"/>
                    </a:p>
                  </a:txBody>
                  <a:tcPr/>
                </a:tc>
                <a:extLst>
                  <a:ext uri="{0D108BD9-81ED-4DB2-BD59-A6C34878D82A}">
                    <a16:rowId xmlns:a16="http://schemas.microsoft.com/office/drawing/2014/main" val="10000"/>
                  </a:ext>
                </a:extLst>
              </a:tr>
              <a:tr h="370840">
                <a:tc>
                  <a:txBody>
                    <a:bodyPr/>
                    <a:lstStyle/>
                    <a:p>
                      <a:pPr algn="r"/>
                      <a:r>
                        <a:rPr lang="pt-PT" sz="1400" b="1" dirty="0"/>
                        <a:t>4</a:t>
                      </a:r>
                      <a:endParaRPr lang="en-US" sz="1400" b="1" dirty="0"/>
                    </a:p>
                  </a:txBody>
                  <a:tcPr/>
                </a:tc>
                <a:tc>
                  <a:txBody>
                    <a:bodyPr/>
                    <a:lstStyle/>
                    <a:p>
                      <a:r>
                        <a:rPr lang="pt-PT" sz="1400" dirty="0"/>
                        <a:t>“S</a:t>
                      </a:r>
                      <a:r>
                        <a:rPr lang="pt-PT" sz="1400" baseline="0" dirty="0"/>
                        <a:t>ending this”</a:t>
                      </a:r>
                      <a:endParaRPr lang="en-US" sz="1400" dirty="0"/>
                    </a:p>
                  </a:txBody>
                  <a:tcPr/>
                </a:tc>
                <a:tc>
                  <a:txBody>
                    <a:bodyPr/>
                    <a:lstStyle/>
                    <a:p>
                      <a:r>
                        <a:rPr lang="pt-PT" sz="1400" dirty="0"/>
                        <a:t>RDS_O13?</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pPr algn="r"/>
                      <a:r>
                        <a:rPr lang="pt-PT" sz="1400" b="1" dirty="0"/>
                        <a:t>5</a:t>
                      </a:r>
                      <a:endParaRPr lang="en-US" sz="1400" b="1" dirty="0"/>
                    </a:p>
                  </a:txBody>
                  <a:tcPr/>
                </a:tc>
                <a:tc>
                  <a:txBody>
                    <a:bodyPr/>
                    <a:lstStyle/>
                    <a:p>
                      <a:r>
                        <a:rPr lang="pt-PT" sz="1400" dirty="0"/>
                        <a:t>“I (don’t) get this”</a:t>
                      </a:r>
                      <a:endParaRPr lang="en-US" sz="1400" dirty="0"/>
                    </a:p>
                  </a:txBody>
                  <a:tcPr/>
                </a:tc>
                <a:tc>
                  <a:txBody>
                    <a:bodyPr/>
                    <a:lstStyle/>
                    <a:p>
                      <a:r>
                        <a:rPr lang="pt-PT" sz="1400" dirty="0"/>
                        <a:t>??? (CR811)</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pPr algn="r"/>
                      <a:endParaRPr lang="en-US" sz="1400" b="1"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bl>
          </a:graphicData>
        </a:graphic>
      </p:graphicFrame>
      <p:cxnSp>
        <p:nvCxnSpPr>
          <p:cNvPr id="14" name="Straight Arrow Connector 13"/>
          <p:cNvCxnSpPr/>
          <p:nvPr/>
        </p:nvCxnSpPr>
        <p:spPr>
          <a:xfrm>
            <a:off x="4142236" y="3213418"/>
            <a:ext cx="3902934"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067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a:t>Return/Recall and Delivery Authorization</a:t>
            </a:r>
            <a:endParaRPr lang="en-US" dirty="0"/>
          </a:p>
        </p:txBody>
      </p:sp>
      <p:cxnSp>
        <p:nvCxnSpPr>
          <p:cNvPr id="4" name="Straight Arrow Connector 3"/>
          <p:cNvCxnSpPr/>
          <p:nvPr/>
        </p:nvCxnSpPr>
        <p:spPr>
          <a:xfrm>
            <a:off x="4151985" y="1926124"/>
            <a:ext cx="3831548"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5" name="TextBox 28"/>
          <p:cNvSpPr txBox="1"/>
          <p:nvPr/>
        </p:nvSpPr>
        <p:spPr>
          <a:xfrm>
            <a:off x="4572190" y="1556792"/>
            <a:ext cx="3072251" cy="369332"/>
          </a:xfrm>
          <a:prstGeom prst="rect">
            <a:avLst/>
          </a:prstGeom>
          <a:noFill/>
        </p:spPr>
        <p:txBody>
          <a:bodyPr wrap="none" rtlCol="0">
            <a:spAutoFit/>
          </a:bodyPr>
          <a:lstStyle/>
          <a:p>
            <a:pPr algn="ctr">
              <a:spcBef>
                <a:spcPts val="600"/>
              </a:spcBef>
            </a:pPr>
            <a:r>
              <a:rPr lang="pt-PT" b="1" dirty="0">
                <a:solidFill>
                  <a:srgbClr val="000000"/>
                </a:solidFill>
                <a:latin typeface="Calibri"/>
                <a:ea typeface="Times New Roman"/>
                <a:cs typeface="Times New Roman"/>
              </a:rPr>
              <a:t>R1. Return Permission request</a:t>
            </a:r>
            <a:endParaRPr lang="en-US" dirty="0">
              <a:latin typeface="Times New Roman"/>
              <a:ea typeface="Times New Roman"/>
            </a:endParaRPr>
          </a:p>
        </p:txBody>
      </p:sp>
      <p:cxnSp>
        <p:nvCxnSpPr>
          <p:cNvPr id="6" name="Straight Arrow Connector 5"/>
          <p:cNvCxnSpPr/>
          <p:nvPr/>
        </p:nvCxnSpPr>
        <p:spPr>
          <a:xfrm flipH="1">
            <a:off x="4142473" y="2354206"/>
            <a:ext cx="3841060"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7" name="TextBox 30"/>
          <p:cNvSpPr txBox="1"/>
          <p:nvPr/>
        </p:nvSpPr>
        <p:spPr>
          <a:xfrm>
            <a:off x="4779492" y="2060848"/>
            <a:ext cx="2657651" cy="369332"/>
          </a:xfrm>
          <a:prstGeom prst="rect">
            <a:avLst/>
          </a:prstGeom>
          <a:noFill/>
        </p:spPr>
        <p:txBody>
          <a:bodyPr wrap="none" rtlCol="0">
            <a:spAutoFit/>
          </a:bodyPr>
          <a:lstStyle/>
          <a:p>
            <a:pPr algn="ctr">
              <a:spcBef>
                <a:spcPts val="600"/>
              </a:spcBef>
            </a:pPr>
            <a:r>
              <a:rPr lang="pt-PT" b="1" dirty="0">
                <a:solidFill>
                  <a:srgbClr val="000000"/>
                </a:solidFill>
                <a:latin typeface="Calibri"/>
                <a:ea typeface="Times New Roman"/>
                <a:cs typeface="Times New Roman"/>
              </a:rPr>
              <a:t>R2. Return Authorization</a:t>
            </a:r>
            <a:endParaRPr lang="en-US" dirty="0">
              <a:latin typeface="Times New Roman"/>
              <a:ea typeface="Times New Roman"/>
            </a:endParaRPr>
          </a:p>
        </p:txBody>
      </p:sp>
      <p:sp>
        <p:nvSpPr>
          <p:cNvPr id="8" name="Rectangle 7"/>
          <p:cNvSpPr/>
          <p:nvPr/>
        </p:nvSpPr>
        <p:spPr>
          <a:xfrm>
            <a:off x="2094183" y="1700808"/>
            <a:ext cx="2069873" cy="14401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spcBef>
                <a:spcPts val="600"/>
              </a:spcBef>
            </a:pPr>
            <a:r>
              <a:rPr lang="pt-PT" b="1" dirty="0">
                <a:solidFill>
                  <a:srgbClr val="000000"/>
                </a:solidFill>
                <a:ea typeface="Times New Roman"/>
                <a:cs typeface="Times New Roman"/>
              </a:rPr>
              <a:t>Requester</a:t>
            </a:r>
            <a:endParaRPr lang="en-US" sz="1600" dirty="0">
              <a:latin typeface="Times New Roman"/>
              <a:ea typeface="Times New Roman"/>
            </a:endParaRPr>
          </a:p>
        </p:txBody>
      </p:sp>
      <p:sp>
        <p:nvSpPr>
          <p:cNvPr id="9" name="Rectangle 8"/>
          <p:cNvSpPr/>
          <p:nvPr/>
        </p:nvSpPr>
        <p:spPr>
          <a:xfrm>
            <a:off x="8006068" y="1733151"/>
            <a:ext cx="2091751" cy="140686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spcBef>
                <a:spcPts val="600"/>
              </a:spcBef>
            </a:pPr>
            <a:r>
              <a:rPr lang="pt-PT" b="1" dirty="0">
                <a:solidFill>
                  <a:srgbClr val="000000"/>
                </a:solidFill>
                <a:ea typeface="Times New Roman"/>
                <a:cs typeface="Times New Roman"/>
              </a:rPr>
              <a:t>Supplier</a:t>
            </a:r>
            <a:endParaRPr lang="en-US" sz="1600" dirty="0">
              <a:latin typeface="Times New Roman"/>
              <a:ea typeface="Times New Roman"/>
            </a:endParaRPr>
          </a:p>
        </p:txBody>
      </p:sp>
      <p:graphicFrame>
        <p:nvGraphicFramePr>
          <p:cNvPr id="11" name="Table 10"/>
          <p:cNvGraphicFramePr>
            <a:graphicFrameLocks noGrp="1"/>
          </p:cNvGraphicFramePr>
          <p:nvPr>
            <p:extLst/>
          </p:nvPr>
        </p:nvGraphicFramePr>
        <p:xfrm>
          <a:off x="2063552" y="4005064"/>
          <a:ext cx="8101826" cy="1910080"/>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746657">
                  <a:extLst>
                    <a:ext uri="{9D8B030D-6E8A-4147-A177-3AD203B41FA5}">
                      <a16:colId xmlns:a16="http://schemas.microsoft.com/office/drawing/2014/main" val="20003"/>
                    </a:ext>
                  </a:extLst>
                </a:gridCol>
                <a:gridCol w="1746657">
                  <a:extLst>
                    <a:ext uri="{9D8B030D-6E8A-4147-A177-3AD203B41FA5}">
                      <a16:colId xmlns:a16="http://schemas.microsoft.com/office/drawing/2014/main" val="20004"/>
                    </a:ext>
                  </a:extLst>
                </a:gridCol>
              </a:tblGrid>
              <a:tr h="370840">
                <a:tc>
                  <a:txBody>
                    <a:bodyPr/>
                    <a:lstStyle/>
                    <a:p>
                      <a:r>
                        <a:rPr lang="pt-PT" sz="1400" dirty="0"/>
                        <a:t>Transaction</a:t>
                      </a:r>
                      <a:endParaRPr lang="en-US" sz="1400" dirty="0"/>
                    </a:p>
                  </a:txBody>
                  <a:tcPr/>
                </a:tc>
                <a:tc>
                  <a:txBody>
                    <a:bodyPr/>
                    <a:lstStyle/>
                    <a:p>
                      <a:r>
                        <a:rPr lang="pt-PT" sz="1400" dirty="0"/>
                        <a:t>Meaning</a:t>
                      </a:r>
                      <a:endParaRPr lang="en-US" sz="1400" dirty="0"/>
                    </a:p>
                  </a:txBody>
                  <a:tcPr/>
                </a:tc>
                <a:tc>
                  <a:txBody>
                    <a:bodyPr/>
                    <a:lstStyle/>
                    <a:p>
                      <a:r>
                        <a:rPr lang="pt-PT" sz="1400" dirty="0"/>
                        <a:t>V2</a:t>
                      </a:r>
                      <a:endParaRPr lang="en-US" sz="1400" dirty="0"/>
                    </a:p>
                  </a:txBody>
                  <a:tcPr/>
                </a:tc>
                <a:tc>
                  <a:txBody>
                    <a:bodyPr/>
                    <a:lstStyle/>
                    <a:p>
                      <a:r>
                        <a:rPr lang="pt-PT" sz="1400" dirty="0"/>
                        <a:t>FHIR</a:t>
                      </a:r>
                      <a:endParaRPr lang="en-US" sz="1400" dirty="0"/>
                    </a:p>
                  </a:txBody>
                  <a:tcPr/>
                </a:tc>
                <a:tc>
                  <a:txBody>
                    <a:bodyPr/>
                    <a:lstStyle/>
                    <a:p>
                      <a:r>
                        <a:rPr lang="pt-PT" sz="1400" dirty="0"/>
                        <a:t>GS1</a:t>
                      </a:r>
                      <a:endParaRPr lang="en-US" sz="1400" dirty="0"/>
                    </a:p>
                  </a:txBody>
                  <a:tcPr/>
                </a:tc>
                <a:extLst>
                  <a:ext uri="{0D108BD9-81ED-4DB2-BD59-A6C34878D82A}">
                    <a16:rowId xmlns:a16="http://schemas.microsoft.com/office/drawing/2014/main" val="10000"/>
                  </a:ext>
                </a:extLst>
              </a:tr>
              <a:tr h="370840">
                <a:tc>
                  <a:txBody>
                    <a:bodyPr/>
                    <a:lstStyle/>
                    <a:p>
                      <a:pPr algn="r"/>
                      <a:r>
                        <a:rPr lang="pt-PT" sz="1400" b="1" dirty="0"/>
                        <a:t>R1</a:t>
                      </a:r>
                      <a:endParaRPr lang="en-US" sz="1400" b="1" dirty="0"/>
                    </a:p>
                  </a:txBody>
                  <a:tcPr/>
                </a:tc>
                <a:tc>
                  <a:txBody>
                    <a:bodyPr/>
                    <a:lstStyle/>
                    <a:p>
                      <a:r>
                        <a:rPr lang="pt-PT" sz="1400" dirty="0"/>
                        <a:t>“Can I s</a:t>
                      </a:r>
                      <a:r>
                        <a:rPr lang="pt-PT" sz="1400" baseline="0" dirty="0"/>
                        <a:t>end this back?”</a:t>
                      </a:r>
                      <a:endParaRPr lang="en-US" sz="1400" dirty="0"/>
                    </a:p>
                  </a:txBody>
                  <a:tcPr/>
                </a:tc>
                <a:tc>
                  <a:txBody>
                    <a:bodyPr/>
                    <a:lstStyle/>
                    <a:p>
                      <a:r>
                        <a:rPr lang="pt-PT" sz="1400" dirty="0"/>
                        <a:t>????</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pPr algn="r"/>
                      <a:r>
                        <a:rPr lang="pt-PT" sz="1400" b="1" dirty="0"/>
                        <a:t>R2</a:t>
                      </a:r>
                      <a:endParaRPr lang="en-US" sz="1400" b="1" dirty="0"/>
                    </a:p>
                  </a:txBody>
                  <a:tcPr/>
                </a:tc>
                <a:tc>
                  <a:txBody>
                    <a:bodyPr/>
                    <a:lstStyle/>
                    <a:p>
                      <a:r>
                        <a:rPr lang="pt-PT" sz="1400" dirty="0"/>
                        <a:t>“Yes / No, ref XXX”</a:t>
                      </a:r>
                      <a:endParaRPr lang="en-US" sz="1400" dirty="0"/>
                    </a:p>
                  </a:txBody>
                  <a:tcPr/>
                </a:tc>
                <a:tc>
                  <a:txBody>
                    <a:bodyPr/>
                    <a:lstStyle/>
                    <a:p>
                      <a:r>
                        <a:rPr lang="pt-PT" sz="1400" dirty="0"/>
                        <a:t>????</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pPr algn="r"/>
                      <a:r>
                        <a:rPr lang="pt-PT" sz="1400" b="1" dirty="0"/>
                        <a:t>R3</a:t>
                      </a:r>
                      <a:endParaRPr lang="en-US" sz="1400" b="1" dirty="0"/>
                    </a:p>
                  </a:txBody>
                  <a:tcPr/>
                </a:tc>
                <a:tc>
                  <a:txBody>
                    <a:bodyPr/>
                    <a:lstStyle/>
                    <a:p>
                      <a:r>
                        <a:rPr lang="pt-PT" sz="1100" dirty="0"/>
                        <a:t>Please send (any of) these back</a:t>
                      </a:r>
                      <a:endParaRPr lang="en-US" sz="11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pPr algn="r"/>
                      <a:r>
                        <a:rPr lang="pt-PT" sz="1400" b="1" dirty="0"/>
                        <a:t>R4</a:t>
                      </a:r>
                      <a:endParaRPr lang="en-US" sz="1400" b="1" dirty="0"/>
                    </a:p>
                  </a:txBody>
                  <a:tcPr/>
                </a:tc>
                <a:tc>
                  <a:txBody>
                    <a:bodyPr/>
                    <a:lstStyle/>
                    <a:p>
                      <a:r>
                        <a:rPr lang="pt-PT" sz="1100" dirty="0"/>
                        <a:t>Ok, I</a:t>
                      </a:r>
                      <a:r>
                        <a:rPr lang="pt-PT" sz="1100" baseline="0" dirty="0"/>
                        <a:t> </a:t>
                      </a:r>
                      <a:r>
                        <a:rPr lang="pt-PT" sz="1100" dirty="0"/>
                        <a:t>will send </a:t>
                      </a:r>
                      <a:r>
                        <a:rPr lang="pt-PT" sz="1100" u="sng" dirty="0"/>
                        <a:t>these</a:t>
                      </a:r>
                      <a:r>
                        <a:rPr lang="pt-PT" sz="1100" dirty="0"/>
                        <a:t> back</a:t>
                      </a:r>
                      <a:endParaRPr lang="en-US" sz="11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4"/>
                  </a:ext>
                </a:extLst>
              </a:tr>
            </a:tbl>
          </a:graphicData>
        </a:graphic>
      </p:graphicFrame>
      <p:cxnSp>
        <p:nvCxnSpPr>
          <p:cNvPr id="10" name="Straight Arrow Connector 9"/>
          <p:cNvCxnSpPr/>
          <p:nvPr/>
        </p:nvCxnSpPr>
        <p:spPr>
          <a:xfrm flipH="1">
            <a:off x="4142473" y="2646204"/>
            <a:ext cx="3841060"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5209768" y="2564904"/>
            <a:ext cx="1980029" cy="369332"/>
          </a:xfrm>
          <a:prstGeom prst="rect">
            <a:avLst/>
          </a:prstGeom>
        </p:spPr>
        <p:txBody>
          <a:bodyPr wrap="none">
            <a:spAutoFit/>
          </a:bodyPr>
          <a:lstStyle/>
          <a:p>
            <a:r>
              <a:rPr lang="pt-PT" b="1" dirty="0">
                <a:solidFill>
                  <a:srgbClr val="000000"/>
                </a:solidFill>
                <a:ea typeface="Times New Roman"/>
                <a:cs typeface="Times New Roman"/>
              </a:rPr>
              <a:t>R3. Recall Order</a:t>
            </a:r>
            <a:endParaRPr lang="en-US" dirty="0"/>
          </a:p>
        </p:txBody>
      </p:sp>
      <p:cxnSp>
        <p:nvCxnSpPr>
          <p:cNvPr id="12" name="Straight Arrow Connector 11"/>
          <p:cNvCxnSpPr/>
          <p:nvPr/>
        </p:nvCxnSpPr>
        <p:spPr>
          <a:xfrm>
            <a:off x="4142473" y="3033119"/>
            <a:ext cx="3831548"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223793" y="2987660"/>
            <a:ext cx="4074577" cy="369332"/>
          </a:xfrm>
          <a:prstGeom prst="rect">
            <a:avLst/>
          </a:prstGeom>
        </p:spPr>
        <p:txBody>
          <a:bodyPr wrap="none">
            <a:spAutoFit/>
          </a:bodyPr>
          <a:lstStyle/>
          <a:p>
            <a:r>
              <a:rPr lang="pt-PT" b="1" dirty="0">
                <a:solidFill>
                  <a:srgbClr val="000000"/>
                </a:solidFill>
                <a:ea typeface="Times New Roman"/>
                <a:cs typeface="Times New Roman"/>
              </a:rPr>
              <a:t>R4. Recall Order Acknowledgement</a:t>
            </a:r>
            <a:endParaRPr lang="en-US" dirty="0"/>
          </a:p>
        </p:txBody>
      </p:sp>
    </p:spTree>
    <p:extLst>
      <p:ext uri="{BB962C8B-B14F-4D97-AF65-F5344CB8AC3E}">
        <p14:creationId xmlns:p14="http://schemas.microsoft.com/office/powerpoint/2010/main" val="1956030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2500" y="872394"/>
            <a:ext cx="7772400" cy="747605"/>
          </a:xfrm>
        </p:spPr>
        <p:txBody>
          <a:bodyPr/>
          <a:lstStyle/>
          <a:p>
            <a:r>
              <a:rPr lang="pt-PT" dirty="0"/>
              <a:t>Basic Inventory Transactions</a:t>
            </a:r>
            <a:endParaRPr lang="en-US" dirty="0"/>
          </a:p>
        </p:txBody>
      </p:sp>
      <p:graphicFrame>
        <p:nvGraphicFramePr>
          <p:cNvPr id="13" name="Table 12"/>
          <p:cNvGraphicFramePr>
            <a:graphicFrameLocks noGrp="1"/>
          </p:cNvGraphicFramePr>
          <p:nvPr>
            <p:extLst/>
          </p:nvPr>
        </p:nvGraphicFramePr>
        <p:xfrm>
          <a:off x="2063552" y="4293096"/>
          <a:ext cx="8101826" cy="1483360"/>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746657">
                  <a:extLst>
                    <a:ext uri="{9D8B030D-6E8A-4147-A177-3AD203B41FA5}">
                      <a16:colId xmlns:a16="http://schemas.microsoft.com/office/drawing/2014/main" val="20003"/>
                    </a:ext>
                  </a:extLst>
                </a:gridCol>
                <a:gridCol w="1746657">
                  <a:extLst>
                    <a:ext uri="{9D8B030D-6E8A-4147-A177-3AD203B41FA5}">
                      <a16:colId xmlns:a16="http://schemas.microsoft.com/office/drawing/2014/main" val="20004"/>
                    </a:ext>
                  </a:extLst>
                </a:gridCol>
              </a:tblGrid>
              <a:tr h="370840">
                <a:tc>
                  <a:txBody>
                    <a:bodyPr/>
                    <a:lstStyle/>
                    <a:p>
                      <a:r>
                        <a:rPr lang="pt-PT" sz="1400" dirty="0"/>
                        <a:t>Transaction</a:t>
                      </a:r>
                      <a:endParaRPr lang="en-US" sz="1400" dirty="0"/>
                    </a:p>
                  </a:txBody>
                  <a:tcPr/>
                </a:tc>
                <a:tc>
                  <a:txBody>
                    <a:bodyPr/>
                    <a:lstStyle/>
                    <a:p>
                      <a:r>
                        <a:rPr lang="pt-PT" sz="1400" dirty="0"/>
                        <a:t>Meaning</a:t>
                      </a:r>
                      <a:endParaRPr lang="en-US" sz="1400" dirty="0"/>
                    </a:p>
                  </a:txBody>
                  <a:tcPr/>
                </a:tc>
                <a:tc>
                  <a:txBody>
                    <a:bodyPr/>
                    <a:lstStyle/>
                    <a:p>
                      <a:r>
                        <a:rPr lang="pt-PT" sz="1400" dirty="0"/>
                        <a:t>V2</a:t>
                      </a:r>
                      <a:endParaRPr lang="en-US" sz="1400" dirty="0"/>
                    </a:p>
                  </a:txBody>
                  <a:tcPr/>
                </a:tc>
                <a:tc>
                  <a:txBody>
                    <a:bodyPr/>
                    <a:lstStyle/>
                    <a:p>
                      <a:r>
                        <a:rPr lang="pt-PT" sz="1400" dirty="0"/>
                        <a:t>FHIR</a:t>
                      </a:r>
                      <a:endParaRPr lang="en-US" sz="1400" dirty="0"/>
                    </a:p>
                  </a:txBody>
                  <a:tcPr/>
                </a:tc>
                <a:tc>
                  <a:txBody>
                    <a:bodyPr/>
                    <a:lstStyle/>
                    <a:p>
                      <a:r>
                        <a:rPr lang="pt-PT" sz="1400" dirty="0"/>
                        <a:t>GS1</a:t>
                      </a:r>
                      <a:endParaRPr lang="en-US" sz="1400" dirty="0"/>
                    </a:p>
                  </a:txBody>
                  <a:tcPr/>
                </a:tc>
                <a:extLst>
                  <a:ext uri="{0D108BD9-81ED-4DB2-BD59-A6C34878D82A}">
                    <a16:rowId xmlns:a16="http://schemas.microsoft.com/office/drawing/2014/main" val="10000"/>
                  </a:ext>
                </a:extLst>
              </a:tr>
              <a:tr h="370840">
                <a:tc>
                  <a:txBody>
                    <a:bodyPr/>
                    <a:lstStyle/>
                    <a:p>
                      <a:pPr algn="r"/>
                      <a:r>
                        <a:rPr lang="pt-PT" sz="1400" b="1" dirty="0"/>
                        <a:t>I1</a:t>
                      </a:r>
                      <a:endParaRPr lang="en-US" sz="1400" b="1" dirty="0"/>
                    </a:p>
                  </a:txBody>
                  <a:tcPr/>
                </a:tc>
                <a:tc>
                  <a:txBody>
                    <a:bodyPr/>
                    <a:lstStyle/>
                    <a:p>
                      <a:r>
                        <a:rPr lang="pt-PT" sz="1400" dirty="0"/>
                        <a:t>“What you have?</a:t>
                      </a:r>
                      <a:r>
                        <a:rPr lang="pt-PT" sz="1400" baseline="0" dirty="0"/>
                        <a:t>”</a:t>
                      </a:r>
                      <a:endParaRPr lang="en-US" sz="1400" dirty="0"/>
                    </a:p>
                  </a:txBody>
                  <a:tcPr/>
                </a:tc>
                <a:tc>
                  <a:txBody>
                    <a:bodyPr/>
                    <a:lstStyle/>
                    <a:p>
                      <a:r>
                        <a:rPr lang="pt-PT" sz="1400" dirty="0"/>
                        <a:t>QBP^Q11?</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pPr algn="r"/>
                      <a:r>
                        <a:rPr lang="pt-PT" sz="1400" b="1" dirty="0"/>
                        <a:t>I2</a:t>
                      </a:r>
                      <a:endParaRPr lang="en-US" sz="1400" b="1" dirty="0"/>
                    </a:p>
                  </a:txBody>
                  <a:tcPr/>
                </a:tc>
                <a:tc>
                  <a:txBody>
                    <a:bodyPr/>
                    <a:lstStyle/>
                    <a:p>
                      <a:r>
                        <a:rPr lang="pt-PT" sz="1400" dirty="0"/>
                        <a:t>“I</a:t>
                      </a:r>
                      <a:r>
                        <a:rPr lang="pt-PT" sz="1400" baseline="0" dirty="0"/>
                        <a:t> </a:t>
                      </a:r>
                      <a:r>
                        <a:rPr lang="pt-PT" sz="1400" dirty="0"/>
                        <a:t>have this here”</a:t>
                      </a:r>
                      <a:endParaRPr lang="en-US" sz="1400" dirty="0"/>
                    </a:p>
                  </a:txBody>
                  <a:tcPr/>
                </a:tc>
                <a:tc>
                  <a:txBody>
                    <a:bodyPr/>
                    <a:lstStyle/>
                    <a:p>
                      <a:r>
                        <a:rPr lang="pt-PT" sz="1400" dirty="0"/>
                        <a:t>MFN_M16</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pPr algn="r"/>
                      <a:r>
                        <a:rPr lang="pt-PT" sz="1400" b="1" dirty="0"/>
                        <a:t>I3</a:t>
                      </a:r>
                      <a:endParaRPr lang="en-US" sz="1400" b="1" dirty="0"/>
                    </a:p>
                  </a:txBody>
                  <a:tcPr/>
                </a:tc>
                <a:tc>
                  <a:txBody>
                    <a:bodyPr/>
                    <a:lstStyle/>
                    <a:p>
                      <a:r>
                        <a:rPr lang="pt-PT" sz="1400" dirty="0"/>
                        <a:t>“I used</a:t>
                      </a:r>
                      <a:r>
                        <a:rPr lang="pt-PT" sz="1400" baseline="0" dirty="0"/>
                        <a:t> this one”</a:t>
                      </a:r>
                      <a:endParaRPr lang="en-US" sz="1400" dirty="0"/>
                    </a:p>
                  </a:txBody>
                  <a:tcPr/>
                </a:tc>
                <a:tc>
                  <a:txBody>
                    <a:bodyPr/>
                    <a:lstStyle/>
                    <a:p>
                      <a:r>
                        <a:rPr lang="pt-PT" sz="1400" dirty="0"/>
                        <a:t>RDS^O13?</a:t>
                      </a:r>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bl>
          </a:graphicData>
        </a:graphic>
      </p:graphicFrame>
      <p:sp>
        <p:nvSpPr>
          <p:cNvPr id="18" name="Rectangle 17"/>
          <p:cNvSpPr/>
          <p:nvPr/>
        </p:nvSpPr>
        <p:spPr>
          <a:xfrm>
            <a:off x="2112098" y="3155287"/>
            <a:ext cx="2063059" cy="4726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ts val="600"/>
              </a:spcBef>
            </a:pPr>
            <a:r>
              <a:rPr lang="pt-PT" b="1" dirty="0">
                <a:solidFill>
                  <a:srgbClr val="000000"/>
                </a:solidFill>
                <a:ea typeface="Times New Roman"/>
                <a:cs typeface="Times New Roman"/>
              </a:rPr>
              <a:t>Item Consumer</a:t>
            </a:r>
            <a:endParaRPr lang="en-US" sz="1600" dirty="0">
              <a:latin typeface="Times New Roman"/>
              <a:ea typeface="Times New Roman"/>
            </a:endParaRPr>
          </a:p>
        </p:txBody>
      </p:sp>
      <p:sp>
        <p:nvSpPr>
          <p:cNvPr id="19" name="Rectangle 18"/>
          <p:cNvSpPr/>
          <p:nvPr/>
        </p:nvSpPr>
        <p:spPr>
          <a:xfrm>
            <a:off x="7993474" y="1665691"/>
            <a:ext cx="2063059" cy="218240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spcBef>
                <a:spcPts val="600"/>
              </a:spcBef>
            </a:pPr>
            <a:r>
              <a:rPr lang="pt-PT" b="1" dirty="0">
                <a:solidFill>
                  <a:srgbClr val="000000"/>
                </a:solidFill>
                <a:ea typeface="Times New Roman"/>
                <a:cs typeface="Times New Roman"/>
              </a:rPr>
              <a:t>Inventory data  consumer</a:t>
            </a:r>
            <a:endParaRPr lang="en-US" sz="1600" dirty="0">
              <a:latin typeface="Times New Roman"/>
              <a:ea typeface="Times New Roman"/>
            </a:endParaRPr>
          </a:p>
        </p:txBody>
      </p:sp>
      <p:cxnSp>
        <p:nvCxnSpPr>
          <p:cNvPr id="20" name="Straight Arrow Connector 19"/>
          <p:cNvCxnSpPr/>
          <p:nvPr/>
        </p:nvCxnSpPr>
        <p:spPr>
          <a:xfrm flipH="1">
            <a:off x="4151785" y="1965566"/>
            <a:ext cx="3841689"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0"/>
          <p:cNvSpPr txBox="1"/>
          <p:nvPr/>
        </p:nvSpPr>
        <p:spPr>
          <a:xfrm>
            <a:off x="5073266" y="1655539"/>
            <a:ext cx="2001189" cy="369332"/>
          </a:xfrm>
          <a:prstGeom prst="rect">
            <a:avLst/>
          </a:prstGeom>
          <a:noFill/>
        </p:spPr>
        <p:txBody>
          <a:bodyPr wrap="none" rtlCol="0">
            <a:spAutoFit/>
          </a:bodyPr>
          <a:lstStyle/>
          <a:p>
            <a:pPr>
              <a:spcBef>
                <a:spcPts val="600"/>
              </a:spcBef>
            </a:pPr>
            <a:r>
              <a:rPr lang="pt-PT" b="1" dirty="0">
                <a:solidFill>
                  <a:srgbClr val="000000"/>
                </a:solidFill>
                <a:latin typeface="Calibri"/>
                <a:ea typeface="Times New Roman"/>
                <a:cs typeface="Times New Roman"/>
              </a:rPr>
              <a:t>I1. Inventory query</a:t>
            </a:r>
            <a:endParaRPr lang="en-US" sz="2000" dirty="0">
              <a:latin typeface="Times New Roman"/>
              <a:ea typeface="Times New Roman"/>
            </a:endParaRPr>
          </a:p>
        </p:txBody>
      </p:sp>
      <p:cxnSp>
        <p:nvCxnSpPr>
          <p:cNvPr id="28" name="Straight Arrow Connector 27"/>
          <p:cNvCxnSpPr/>
          <p:nvPr/>
        </p:nvCxnSpPr>
        <p:spPr>
          <a:xfrm>
            <a:off x="4147043" y="2377988"/>
            <a:ext cx="3851170"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2"/>
          <p:cNvSpPr txBox="1"/>
          <p:nvPr/>
        </p:nvSpPr>
        <p:spPr>
          <a:xfrm>
            <a:off x="4632469" y="2078390"/>
            <a:ext cx="2998641" cy="369332"/>
          </a:xfrm>
          <a:prstGeom prst="rect">
            <a:avLst/>
          </a:prstGeom>
          <a:noFill/>
        </p:spPr>
        <p:txBody>
          <a:bodyPr wrap="none" rtlCol="0">
            <a:spAutoFit/>
          </a:bodyPr>
          <a:lstStyle/>
          <a:p>
            <a:pPr>
              <a:spcBef>
                <a:spcPts val="600"/>
              </a:spcBef>
            </a:pPr>
            <a:r>
              <a:rPr lang="pt-PT" b="1" dirty="0">
                <a:solidFill>
                  <a:srgbClr val="000000"/>
                </a:solidFill>
                <a:latin typeface="Calibri"/>
                <a:ea typeface="Times New Roman"/>
                <a:cs typeface="Times New Roman"/>
              </a:rPr>
              <a:t>I2. Current stock levels report</a:t>
            </a:r>
            <a:endParaRPr lang="en-US" sz="2000" dirty="0">
              <a:latin typeface="Times New Roman"/>
              <a:ea typeface="Times New Roman"/>
            </a:endParaRPr>
          </a:p>
        </p:txBody>
      </p:sp>
      <p:sp>
        <p:nvSpPr>
          <p:cNvPr id="30" name="TextBox 23"/>
          <p:cNvSpPr txBox="1"/>
          <p:nvPr/>
        </p:nvSpPr>
        <p:spPr>
          <a:xfrm>
            <a:off x="5029005" y="3076867"/>
            <a:ext cx="2508828" cy="369332"/>
          </a:xfrm>
          <a:prstGeom prst="rect">
            <a:avLst/>
          </a:prstGeom>
          <a:noFill/>
        </p:spPr>
        <p:txBody>
          <a:bodyPr wrap="none" rtlCol="0">
            <a:spAutoFit/>
          </a:bodyPr>
          <a:lstStyle/>
          <a:p>
            <a:pPr>
              <a:spcBef>
                <a:spcPts val="600"/>
              </a:spcBef>
            </a:pPr>
            <a:r>
              <a:rPr lang="pt-PT" b="1" dirty="0">
                <a:solidFill>
                  <a:srgbClr val="000000"/>
                </a:solidFill>
                <a:latin typeface="Calibri"/>
                <a:ea typeface="Times New Roman"/>
                <a:cs typeface="Times New Roman"/>
              </a:rPr>
              <a:t>I3. Consumption / usage</a:t>
            </a:r>
            <a:endParaRPr lang="en-US" sz="2000" dirty="0">
              <a:latin typeface="Times New Roman"/>
              <a:ea typeface="Times New Roman"/>
            </a:endParaRPr>
          </a:p>
        </p:txBody>
      </p:sp>
      <p:cxnSp>
        <p:nvCxnSpPr>
          <p:cNvPr id="31" name="Straight Arrow Connector 30"/>
          <p:cNvCxnSpPr>
            <a:stCxn id="18" idx="3"/>
          </p:cNvCxnSpPr>
          <p:nvPr/>
        </p:nvCxnSpPr>
        <p:spPr>
          <a:xfrm>
            <a:off x="4175157" y="3391635"/>
            <a:ext cx="3818317"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572493" y="1646247"/>
            <a:ext cx="492443" cy="369332"/>
          </a:xfrm>
          <a:prstGeom prst="rect">
            <a:avLst/>
          </a:prstGeom>
          <a:noFill/>
        </p:spPr>
        <p:txBody>
          <a:bodyPr wrap="none" rtlCol="0">
            <a:spAutoFit/>
          </a:bodyPr>
          <a:lstStyle/>
          <a:p>
            <a:r>
              <a:rPr lang="pt-PT" dirty="0"/>
              <a:t>O?</a:t>
            </a:r>
            <a:endParaRPr lang="en-US" dirty="0"/>
          </a:p>
        </p:txBody>
      </p:sp>
      <p:sp>
        <p:nvSpPr>
          <p:cNvPr id="35" name="TextBox 34"/>
          <p:cNvSpPr txBox="1"/>
          <p:nvPr/>
        </p:nvSpPr>
        <p:spPr>
          <a:xfrm>
            <a:off x="7572493" y="2078295"/>
            <a:ext cx="492443" cy="369332"/>
          </a:xfrm>
          <a:prstGeom prst="rect">
            <a:avLst/>
          </a:prstGeom>
          <a:noFill/>
        </p:spPr>
        <p:txBody>
          <a:bodyPr wrap="none" rtlCol="0">
            <a:spAutoFit/>
          </a:bodyPr>
          <a:lstStyle/>
          <a:p>
            <a:r>
              <a:rPr lang="pt-PT" dirty="0"/>
              <a:t>O?</a:t>
            </a:r>
            <a:endParaRPr lang="en-US" dirty="0"/>
          </a:p>
        </p:txBody>
      </p:sp>
      <p:sp>
        <p:nvSpPr>
          <p:cNvPr id="37" name="TextBox 36"/>
          <p:cNvSpPr txBox="1"/>
          <p:nvPr/>
        </p:nvSpPr>
        <p:spPr>
          <a:xfrm>
            <a:off x="7654482" y="3058571"/>
            <a:ext cx="492443" cy="369332"/>
          </a:xfrm>
          <a:prstGeom prst="rect">
            <a:avLst/>
          </a:prstGeom>
          <a:noFill/>
        </p:spPr>
        <p:txBody>
          <a:bodyPr wrap="none" rtlCol="0">
            <a:spAutoFit/>
          </a:bodyPr>
          <a:lstStyle/>
          <a:p>
            <a:r>
              <a:rPr lang="pt-PT" dirty="0"/>
              <a:t>O?</a:t>
            </a:r>
            <a:endParaRPr lang="en-US" dirty="0"/>
          </a:p>
        </p:txBody>
      </p:sp>
      <p:sp>
        <p:nvSpPr>
          <p:cNvPr id="38" name="Rectangle 37"/>
          <p:cNvSpPr/>
          <p:nvPr/>
        </p:nvSpPr>
        <p:spPr>
          <a:xfrm>
            <a:off x="2112098" y="1801985"/>
            <a:ext cx="2063059" cy="10650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ts val="600"/>
              </a:spcBef>
            </a:pPr>
            <a:r>
              <a:rPr lang="pt-PT" b="1" dirty="0">
                <a:solidFill>
                  <a:srgbClr val="000000"/>
                </a:solidFill>
                <a:ea typeface="Times New Roman"/>
                <a:cs typeface="Times New Roman"/>
              </a:rPr>
              <a:t>Inventory data provider</a:t>
            </a:r>
            <a:endParaRPr lang="en-US" sz="1600" dirty="0">
              <a:latin typeface="Times New Roman"/>
              <a:ea typeface="Times New Roman"/>
            </a:endParaRPr>
          </a:p>
        </p:txBody>
      </p:sp>
    </p:spTree>
    <p:extLst>
      <p:ext uri="{BB962C8B-B14F-4D97-AF65-F5344CB8AC3E}">
        <p14:creationId xmlns:p14="http://schemas.microsoft.com/office/powerpoint/2010/main" val="642738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2386" name="Rectangle 1026"/>
          <p:cNvSpPr>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wrap="square" lIns="121920" tIns="60960" rIns="121920" bIns="60960" numCol="1" anchor="ctr" anchorCtr="0" compatLnSpc="1">
            <a:prstTxWarp prst="textNoShape">
              <a:avLst/>
            </a:prstTxWarp>
            <a:normAutofit/>
          </a:bodyPr>
          <a:lstStyle/>
          <a:p>
            <a:r>
              <a:rPr lang="en-US" sz="4800" dirty="0"/>
              <a:t>IHE: A Framework for Interoperability</a:t>
            </a:r>
          </a:p>
        </p:txBody>
      </p:sp>
      <p:sp>
        <p:nvSpPr>
          <p:cNvPr id="912387" name="Rectangle 1027"/>
          <p:cNvSpPr>
            <a:spLocks noGrp="1" noChangeArrowheads="1"/>
          </p:cNvSpPr>
          <p:nvPr>
            <p:ph sz="quarter" idx="13"/>
          </p:nvPr>
        </p:nvSpPr>
        <p:spPr>
          <a:noFill/>
          <a:ln/>
        </p:spPr>
        <p:txBody>
          <a:bodyPr>
            <a:normAutofit fontScale="92500" lnSpcReduction="20000"/>
          </a:bodyPr>
          <a:lstStyle/>
          <a:p>
            <a:pPr>
              <a:lnSpc>
                <a:spcPct val="90000"/>
              </a:lnSpc>
              <a:buFontTx/>
              <a:buChar char="•"/>
            </a:pPr>
            <a:r>
              <a:rPr lang="en-US" sz="3200" dirty="0"/>
              <a:t>A common framework for harmonizing and implementing multiple standards</a:t>
            </a:r>
          </a:p>
          <a:p>
            <a:pPr lvl="1">
              <a:lnSpc>
                <a:spcPct val="90000"/>
              </a:lnSpc>
            </a:pPr>
            <a:endParaRPr lang="en-US" sz="2400" dirty="0"/>
          </a:p>
          <a:p>
            <a:pPr lvl="1">
              <a:lnSpc>
                <a:spcPct val="90000"/>
              </a:lnSpc>
            </a:pPr>
            <a:r>
              <a:rPr lang="en-US" sz="2400" dirty="0"/>
              <a:t>Application-to-application</a:t>
            </a:r>
          </a:p>
          <a:p>
            <a:pPr lvl="1">
              <a:lnSpc>
                <a:spcPct val="90000"/>
              </a:lnSpc>
            </a:pPr>
            <a:r>
              <a:rPr lang="en-US" sz="2400" dirty="0"/>
              <a:t>System-to-system</a:t>
            </a:r>
          </a:p>
          <a:p>
            <a:pPr lvl="1">
              <a:lnSpc>
                <a:spcPct val="90000"/>
              </a:lnSpc>
            </a:pPr>
            <a:r>
              <a:rPr lang="en-US" sz="2400" dirty="0"/>
              <a:t>Setting-to-setting</a:t>
            </a:r>
          </a:p>
          <a:p>
            <a:pPr lvl="1">
              <a:lnSpc>
                <a:spcPct val="90000"/>
              </a:lnSpc>
            </a:pPr>
            <a:endParaRPr lang="en-US" sz="2400" dirty="0"/>
          </a:p>
          <a:p>
            <a:pPr>
              <a:lnSpc>
                <a:spcPct val="90000"/>
              </a:lnSpc>
            </a:pPr>
            <a:r>
              <a:rPr lang="en-US" sz="3200" dirty="0"/>
              <a:t>Enables seamless health information movement within and between enterprises, regions, nations</a:t>
            </a:r>
          </a:p>
          <a:p>
            <a:pPr lvl="1">
              <a:lnSpc>
                <a:spcPct val="90000"/>
              </a:lnSpc>
            </a:pPr>
            <a:endParaRPr lang="en-US" sz="2400" dirty="0"/>
          </a:p>
          <a:p>
            <a:pPr>
              <a:lnSpc>
                <a:spcPct val="90000"/>
              </a:lnSpc>
            </a:pPr>
            <a:r>
              <a:rPr lang="en-US" sz="3200" dirty="0"/>
              <a:t>Promotes unbiased selection and coordinated use of established healthcare </a:t>
            </a:r>
            <a:r>
              <a:rPr lang="en-US" sz="3200" u="sng" dirty="0"/>
              <a:t>and</a:t>
            </a:r>
            <a:r>
              <a:rPr lang="en-US" sz="3200" dirty="0"/>
              <a:t> IT standards to address specific clinical needs</a:t>
            </a:r>
          </a:p>
        </p:txBody>
      </p:sp>
    </p:spTree>
    <p:extLst>
      <p:ext uri="{BB962C8B-B14F-4D97-AF65-F5344CB8AC3E}">
        <p14:creationId xmlns:p14="http://schemas.microsoft.com/office/powerpoint/2010/main" val="907333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7" y="3"/>
            <a:ext cx="12192000" cy="685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5916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2"/>
          <p:cNvGrpSpPr/>
          <p:nvPr>
            <p:custDataLst>
              <p:tags r:id="rId2"/>
            </p:custDataLst>
          </p:nvPr>
        </p:nvGrpSpPr>
        <p:grpSpPr>
          <a:xfrm>
            <a:off x="7620000" y="4191003"/>
            <a:ext cx="4470400" cy="2677656"/>
            <a:chOff x="5715000" y="4191001"/>
            <a:chExt cx="3352800" cy="2677656"/>
          </a:xfrm>
        </p:grpSpPr>
        <p:sp>
          <p:nvSpPr>
            <p:cNvPr id="56" name="TextBox 55"/>
            <p:cNvSpPr txBox="1"/>
            <p:nvPr/>
          </p:nvSpPr>
          <p:spPr>
            <a:xfrm>
              <a:off x="5715000" y="4191001"/>
              <a:ext cx="3352800" cy="2677656"/>
            </a:xfrm>
            <a:prstGeom prst="rect">
              <a:avLst/>
            </a:prstGeom>
            <a:solidFill>
              <a:srgbClr val="FFFFFF">
                <a:shade val="85000"/>
              </a:srgbClr>
            </a:solidFill>
            <a:ln>
              <a:solidFill>
                <a:schemeClr val="tx1"/>
              </a:solidFill>
            </a:ln>
          </p:spPr>
          <p:txBody>
            <a:bodyPr wrap="square" rtlCol="0">
              <a:spAutoFit/>
            </a:bodyPr>
            <a:lstStyle/>
            <a:p>
              <a:pPr defTabSz="609585" fontAlgn="base">
                <a:spcBef>
                  <a:spcPct val="0"/>
                </a:spcBef>
                <a:spcAft>
                  <a:spcPct val="0"/>
                </a:spcAft>
              </a:pPr>
              <a:endParaRPr lang="en-US" sz="2400" dirty="0">
                <a:solidFill>
                  <a:prstClr val="black"/>
                </a:solidFill>
                <a:latin typeface="Arial" charset="0"/>
                <a:cs typeface="Arial" charset="0"/>
              </a:endParaRPr>
            </a:p>
            <a:p>
              <a:pPr defTabSz="609585" fontAlgn="base">
                <a:spcBef>
                  <a:spcPct val="0"/>
                </a:spcBef>
                <a:spcAft>
                  <a:spcPct val="0"/>
                </a:spcAft>
              </a:pPr>
              <a:endParaRPr lang="en-US" sz="2400" dirty="0">
                <a:solidFill>
                  <a:prstClr val="black"/>
                </a:solidFill>
                <a:latin typeface="Arial" charset="0"/>
                <a:cs typeface="Arial" charset="0"/>
              </a:endParaRPr>
            </a:p>
            <a:p>
              <a:pPr defTabSz="609585" fontAlgn="base">
                <a:spcBef>
                  <a:spcPct val="0"/>
                </a:spcBef>
                <a:spcAft>
                  <a:spcPct val="0"/>
                </a:spcAft>
              </a:pPr>
              <a:endParaRPr lang="en-US" sz="2400" dirty="0">
                <a:solidFill>
                  <a:prstClr val="black"/>
                </a:solidFill>
                <a:latin typeface="Arial" charset="0"/>
                <a:cs typeface="Arial" charset="0"/>
              </a:endParaRPr>
            </a:p>
            <a:p>
              <a:pPr defTabSz="609585" fontAlgn="base">
                <a:spcBef>
                  <a:spcPct val="0"/>
                </a:spcBef>
                <a:spcAft>
                  <a:spcPct val="0"/>
                </a:spcAft>
              </a:pPr>
              <a:endParaRPr lang="en-US" sz="2400" dirty="0">
                <a:solidFill>
                  <a:prstClr val="black"/>
                </a:solidFill>
                <a:latin typeface="Arial" charset="0"/>
                <a:cs typeface="Arial" charset="0"/>
              </a:endParaRPr>
            </a:p>
            <a:p>
              <a:pPr defTabSz="609585" fontAlgn="base">
                <a:spcBef>
                  <a:spcPct val="0"/>
                </a:spcBef>
                <a:spcAft>
                  <a:spcPct val="0"/>
                </a:spcAft>
              </a:pPr>
              <a:endParaRPr lang="en-US" sz="2400" dirty="0">
                <a:solidFill>
                  <a:prstClr val="black"/>
                </a:solidFill>
                <a:latin typeface="Arial" charset="0"/>
                <a:cs typeface="Arial" charset="0"/>
              </a:endParaRPr>
            </a:p>
            <a:p>
              <a:pPr defTabSz="609585" fontAlgn="base">
                <a:spcBef>
                  <a:spcPct val="0"/>
                </a:spcBef>
                <a:spcAft>
                  <a:spcPct val="0"/>
                </a:spcAft>
              </a:pPr>
              <a:endParaRPr lang="en-US" sz="2400" dirty="0">
                <a:solidFill>
                  <a:prstClr val="black"/>
                </a:solidFill>
                <a:latin typeface="Arial" charset="0"/>
                <a:cs typeface="Arial" charset="0"/>
              </a:endParaRPr>
            </a:p>
            <a:p>
              <a:pPr defTabSz="609585" fontAlgn="base">
                <a:spcBef>
                  <a:spcPct val="0"/>
                </a:spcBef>
                <a:spcAft>
                  <a:spcPct val="0"/>
                </a:spcAft>
              </a:pPr>
              <a:endParaRPr lang="en-US" sz="2400" dirty="0">
                <a:solidFill>
                  <a:prstClr val="black"/>
                </a:solidFill>
                <a:latin typeface="Arial" charset="0"/>
                <a:cs typeface="Arial" charset="0"/>
              </a:endParaRPr>
            </a:p>
          </p:txBody>
        </p:sp>
        <p:pic>
          <p:nvPicPr>
            <p:cNvPr id="54" name="Picture 35" descr="Nurse with pda"/>
            <p:cNvPicPr>
              <a:picLocks noChangeAspect="1" noChangeArrowheads="1"/>
            </p:cNvPicPr>
            <p:nvPr/>
          </p:nvPicPr>
          <p:blipFill>
            <a:blip r:embed="rId10" cstate="print"/>
            <a:srcRect t="1961"/>
            <a:stretch>
              <a:fillRect/>
            </a:stretch>
          </p:blipFill>
          <p:spPr bwMode="auto">
            <a:xfrm>
              <a:off x="7543800" y="4293275"/>
              <a:ext cx="1447800" cy="11654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5" name="Text Box 39"/>
            <p:cNvSpPr txBox="1">
              <a:spLocks noChangeArrowheads="1"/>
            </p:cNvSpPr>
            <p:nvPr/>
          </p:nvSpPr>
          <p:spPr bwMode="auto">
            <a:xfrm>
              <a:off x="5943600" y="4341674"/>
              <a:ext cx="1524000" cy="2061718"/>
            </a:xfrm>
            <a:prstGeom prst="rect">
              <a:avLst/>
            </a:prstGeom>
            <a:noFill/>
            <a:ln w="9525">
              <a:noFill/>
              <a:miter lim="800000"/>
              <a:headEnd/>
              <a:tailEnd/>
            </a:ln>
            <a:effectLst>
              <a:outerShdw dist="17961" dir="2700000" algn="ctr" rotWithShape="0">
                <a:schemeClr val="tx2"/>
              </a:outerShdw>
            </a:effectLst>
          </p:spPr>
          <p:txBody>
            <a:bodyPr wrap="square">
              <a:spAutoFit/>
            </a:bodyPr>
            <a:lstStyle/>
            <a:p>
              <a:pPr algn="ctr" defTabSz="609585">
                <a:spcBef>
                  <a:spcPct val="50000"/>
                </a:spcBef>
                <a:defRPr/>
              </a:pPr>
              <a:r>
                <a:rPr lang="en-US" altLang="ja-JP" sz="2133" dirty="0">
                  <a:solidFill>
                    <a:srgbClr val="1F497D"/>
                  </a:solidFill>
                  <a:latin typeface="Arial"/>
                  <a:ea typeface="ＭＳ Ｐゴシック" panose="020B0600070205080204" pitchFamily="34" charset="-128"/>
                  <a:cs typeface="Arial" charset="0"/>
                </a:rPr>
                <a:t>Interoperable products installed in Clinical Settings worldwide</a:t>
              </a:r>
            </a:p>
          </p:txBody>
        </p:sp>
      </p:grpSp>
      <p:grpSp>
        <p:nvGrpSpPr>
          <p:cNvPr id="3" name="Group 46"/>
          <p:cNvGrpSpPr/>
          <p:nvPr>
            <p:custDataLst>
              <p:tags r:id="rId3"/>
            </p:custDataLst>
          </p:nvPr>
        </p:nvGrpSpPr>
        <p:grpSpPr>
          <a:xfrm>
            <a:off x="6096000" y="2514605"/>
            <a:ext cx="5994400" cy="2015191"/>
            <a:chOff x="4572000" y="2514601"/>
            <a:chExt cx="4495800" cy="2015190"/>
          </a:xfrm>
        </p:grpSpPr>
        <p:sp>
          <p:nvSpPr>
            <p:cNvPr id="50" name="TextBox 49"/>
            <p:cNvSpPr txBox="1"/>
            <p:nvPr/>
          </p:nvSpPr>
          <p:spPr>
            <a:xfrm>
              <a:off x="4572000" y="2590800"/>
              <a:ext cx="4495800" cy="1938991"/>
            </a:xfrm>
            <a:prstGeom prst="rect">
              <a:avLst/>
            </a:prstGeom>
            <a:noFill/>
            <a:ln>
              <a:solidFill>
                <a:schemeClr val="tx1"/>
              </a:solidFill>
            </a:ln>
          </p:spPr>
          <p:txBody>
            <a:bodyPr wrap="square" rtlCol="0">
              <a:spAutoFit/>
            </a:bodyPr>
            <a:lstStyle/>
            <a:p>
              <a:pPr defTabSz="609585" fontAlgn="base">
                <a:spcBef>
                  <a:spcPct val="0"/>
                </a:spcBef>
                <a:spcAft>
                  <a:spcPct val="0"/>
                </a:spcAft>
              </a:pPr>
              <a:endParaRPr lang="en-US" sz="2400" dirty="0">
                <a:solidFill>
                  <a:prstClr val="black"/>
                </a:solidFill>
                <a:latin typeface="Arial" charset="0"/>
                <a:cs typeface="Arial" charset="0"/>
              </a:endParaRPr>
            </a:p>
            <a:p>
              <a:pPr defTabSz="609585" fontAlgn="base">
                <a:spcBef>
                  <a:spcPct val="0"/>
                </a:spcBef>
                <a:spcAft>
                  <a:spcPct val="0"/>
                </a:spcAft>
              </a:pPr>
              <a:endParaRPr lang="en-US" sz="2400" dirty="0">
                <a:solidFill>
                  <a:prstClr val="black"/>
                </a:solidFill>
                <a:latin typeface="Arial" charset="0"/>
                <a:cs typeface="Arial" charset="0"/>
              </a:endParaRPr>
            </a:p>
            <a:p>
              <a:pPr defTabSz="609585" fontAlgn="base">
                <a:spcBef>
                  <a:spcPct val="0"/>
                </a:spcBef>
                <a:spcAft>
                  <a:spcPct val="0"/>
                </a:spcAft>
              </a:pPr>
              <a:endParaRPr lang="en-US" sz="2400" dirty="0">
                <a:solidFill>
                  <a:prstClr val="black"/>
                </a:solidFill>
                <a:latin typeface="Arial" charset="0"/>
                <a:cs typeface="Arial" charset="0"/>
              </a:endParaRPr>
            </a:p>
            <a:p>
              <a:pPr defTabSz="609585" fontAlgn="base">
                <a:spcBef>
                  <a:spcPct val="0"/>
                </a:spcBef>
                <a:spcAft>
                  <a:spcPct val="0"/>
                </a:spcAft>
              </a:pPr>
              <a:endParaRPr lang="en-US" sz="2400" dirty="0">
                <a:solidFill>
                  <a:prstClr val="black"/>
                </a:solidFill>
                <a:latin typeface="Arial" charset="0"/>
                <a:cs typeface="Arial" charset="0"/>
              </a:endParaRPr>
            </a:p>
            <a:p>
              <a:pPr defTabSz="609585" fontAlgn="base">
                <a:spcBef>
                  <a:spcPct val="0"/>
                </a:spcBef>
                <a:spcAft>
                  <a:spcPct val="0"/>
                </a:spcAft>
              </a:pPr>
              <a:endParaRPr lang="en-US" sz="2400" dirty="0">
                <a:solidFill>
                  <a:prstClr val="black"/>
                </a:solidFill>
                <a:latin typeface="Arial" charset="0"/>
                <a:cs typeface="Arial" charset="0"/>
              </a:endParaRPr>
            </a:p>
          </p:txBody>
        </p:sp>
        <p:grpSp>
          <p:nvGrpSpPr>
            <p:cNvPr id="4" name="Group 42"/>
            <p:cNvGrpSpPr/>
            <p:nvPr/>
          </p:nvGrpSpPr>
          <p:grpSpPr>
            <a:xfrm>
              <a:off x="4648205" y="2514601"/>
              <a:ext cx="4332229" cy="1912948"/>
              <a:chOff x="4782202" y="2403764"/>
              <a:chExt cx="4190187" cy="1912948"/>
            </a:xfrm>
          </p:grpSpPr>
          <p:sp>
            <p:nvSpPr>
              <p:cNvPr id="32" name="AutoShape 9"/>
              <p:cNvSpPr>
                <a:spLocks noChangeArrowheads="1"/>
              </p:cNvSpPr>
              <p:nvPr/>
            </p:nvSpPr>
            <p:spPr bwMode="auto">
              <a:xfrm rot="5400000">
                <a:off x="7507271" y="2649682"/>
                <a:ext cx="1711036" cy="1219200"/>
              </a:xfrm>
              <a:prstGeom prst="rightArrow">
                <a:avLst>
                  <a:gd name="adj1" fmla="val 50000"/>
                  <a:gd name="adj2" fmla="val 25000"/>
                </a:avLst>
              </a:prstGeom>
              <a:gradFill>
                <a:gsLst>
                  <a:gs pos="0">
                    <a:srgbClr val="8488C4"/>
                  </a:gs>
                  <a:gs pos="53000">
                    <a:srgbClr val="D4DEFF"/>
                  </a:gs>
                  <a:gs pos="83000">
                    <a:srgbClr val="D4DEFF"/>
                  </a:gs>
                  <a:gs pos="100000">
                    <a:srgbClr val="96AB94"/>
                  </a:gs>
                </a:gsLst>
                <a:lin ang="5400000" scaled="0"/>
              </a:gradFill>
              <a:ln w="9525">
                <a:noFill/>
                <a:miter lim="800000"/>
                <a:headEnd/>
                <a:tailEnd/>
              </a:ln>
            </p:spPr>
            <p:txBody>
              <a:bodyPr vert="eaVert" wrap="none" anchor="ctr"/>
              <a:lstStyle/>
              <a:p>
                <a:pPr defTabSz="609585">
                  <a:buClr>
                    <a:prstClr val="white"/>
                  </a:buClr>
                  <a:buSzPct val="100000"/>
                  <a:defRPr/>
                </a:pPr>
                <a:endParaRPr lang="ja-JP" altLang="en-US" sz="2400">
                  <a:solidFill>
                    <a:prstClr val="white"/>
                  </a:solidFill>
                  <a:effectLst>
                    <a:outerShdw blurRad="38100" dist="38100" dir="2700000" algn="tl">
                      <a:srgbClr val="000000"/>
                    </a:outerShdw>
                  </a:effectLst>
                  <a:latin typeface="Arial"/>
                  <a:ea typeface="ＭＳ Ｐゴシック" panose="020B0600070205080204" pitchFamily="34" charset="-128"/>
                  <a:cs typeface="Arial" charset="0"/>
                </a:endParaRPr>
              </a:p>
            </p:txBody>
          </p:sp>
          <p:pic>
            <p:nvPicPr>
              <p:cNvPr id="34" name="Picture 58" descr="IHE_ISC_logo_work.jpg"/>
              <p:cNvPicPr>
                <a:picLocks noChangeAspect="1"/>
              </p:cNvPicPr>
              <p:nvPr/>
            </p:nvPicPr>
            <p:blipFill>
              <a:blip r:embed="rId11" cstate="print"/>
              <a:srcRect l="52238" t="59340" r="1492" b="1099"/>
              <a:stretch>
                <a:fillRect/>
              </a:stretch>
            </p:blipFill>
            <p:spPr bwMode="auto">
              <a:xfrm>
                <a:off x="6002969" y="2971800"/>
                <a:ext cx="2362200" cy="457200"/>
              </a:xfrm>
              <a:prstGeom prst="rect">
                <a:avLst/>
              </a:prstGeom>
              <a:noFill/>
              <a:ln w="9525">
                <a:noFill/>
                <a:miter lim="800000"/>
                <a:headEnd/>
                <a:tailEnd/>
              </a:ln>
            </p:spPr>
          </p:pic>
          <p:pic>
            <p:nvPicPr>
              <p:cNvPr id="33" name="Picture 32" descr="DSC_0122.jpg"/>
              <p:cNvPicPr>
                <a:picLocks noChangeAspect="1"/>
              </p:cNvPicPr>
              <p:nvPr/>
            </p:nvPicPr>
            <p:blipFill>
              <a:blip r:embed="rId12" cstate="print"/>
              <a:stretch>
                <a:fillRect/>
              </a:stretch>
            </p:blipFill>
            <p:spPr>
              <a:xfrm>
                <a:off x="4782202" y="2556163"/>
                <a:ext cx="1934146" cy="1295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5" name="Text Box 21"/>
              <p:cNvSpPr txBox="1">
                <a:spLocks noChangeArrowheads="1"/>
              </p:cNvSpPr>
              <p:nvPr/>
            </p:nvSpPr>
            <p:spPr bwMode="auto">
              <a:xfrm>
                <a:off x="6655006" y="2623685"/>
                <a:ext cx="2262187" cy="1693027"/>
              </a:xfrm>
              <a:prstGeom prst="rect">
                <a:avLst/>
              </a:prstGeom>
              <a:noFill/>
              <a:ln w="9525">
                <a:noFill/>
                <a:miter lim="800000"/>
                <a:headEnd/>
                <a:tailEnd/>
              </a:ln>
              <a:effectLst>
                <a:outerShdw dist="17961" dir="2700000" algn="ctr" rotWithShape="0">
                  <a:schemeClr val="tx2"/>
                </a:outerShdw>
              </a:effectLst>
            </p:spPr>
            <p:txBody>
              <a:bodyPr>
                <a:spAutoFit/>
              </a:bodyPr>
              <a:lstStyle/>
              <a:p>
                <a:pPr algn="ctr" defTabSz="609585">
                  <a:spcBef>
                    <a:spcPct val="50000"/>
                  </a:spcBef>
                  <a:defRPr/>
                </a:pPr>
                <a:r>
                  <a:rPr lang="en-US" altLang="ja-JP" sz="2400" b="1" dirty="0">
                    <a:solidFill>
                      <a:srgbClr val="1F497D"/>
                    </a:solidFill>
                    <a:latin typeface="Arial"/>
                    <a:ea typeface="ＭＳ Ｐゴシック" panose="020B0600070205080204" pitchFamily="34" charset="-128"/>
                    <a:cs typeface="Arial" charset="0"/>
                  </a:rPr>
                  <a:t>Demonstrated at</a:t>
                </a:r>
              </a:p>
              <a:p>
                <a:pPr algn="ctr" defTabSz="609585">
                  <a:spcBef>
                    <a:spcPct val="50000"/>
                  </a:spcBef>
                  <a:defRPr/>
                </a:pPr>
                <a:endParaRPr lang="en-US" altLang="ja-JP" sz="2667" dirty="0">
                  <a:solidFill>
                    <a:srgbClr val="FFFF00"/>
                  </a:solidFill>
                  <a:effectLst>
                    <a:outerShdw blurRad="38100" dist="38100" dir="2700000" algn="tl">
                      <a:srgbClr val="000000">
                        <a:alpha val="43137"/>
                      </a:srgbClr>
                    </a:outerShdw>
                  </a:effectLst>
                  <a:latin typeface="Arial"/>
                  <a:ea typeface="ＭＳ Ｐゴシック" panose="020B0600070205080204" pitchFamily="34" charset="-128"/>
                  <a:cs typeface="Arial" charset="0"/>
                </a:endParaRPr>
              </a:p>
              <a:p>
                <a:pPr algn="ctr" defTabSz="609585">
                  <a:spcBef>
                    <a:spcPct val="50000"/>
                  </a:spcBef>
                  <a:defRPr/>
                </a:pPr>
                <a:endParaRPr lang="en-US" altLang="ja-JP" sz="2667" dirty="0">
                  <a:solidFill>
                    <a:srgbClr val="FFFF00"/>
                  </a:solidFill>
                  <a:effectLst>
                    <a:outerShdw blurRad="38100" dist="38100" dir="2700000" algn="tl">
                      <a:srgbClr val="000000">
                        <a:alpha val="43137"/>
                      </a:srgbClr>
                    </a:outerShdw>
                  </a:effectLst>
                  <a:latin typeface="Arial"/>
                  <a:ea typeface="ＭＳ Ｐゴシック" panose="020B0600070205080204" pitchFamily="34" charset="-128"/>
                  <a:cs typeface="Arial" charset="0"/>
                </a:endParaRPr>
              </a:p>
            </p:txBody>
          </p:sp>
        </p:grpSp>
      </p:grpSp>
      <p:grpSp>
        <p:nvGrpSpPr>
          <p:cNvPr id="5" name="Group 43"/>
          <p:cNvGrpSpPr/>
          <p:nvPr>
            <p:custDataLst>
              <p:tags r:id="rId4"/>
            </p:custDataLst>
          </p:nvPr>
        </p:nvGrpSpPr>
        <p:grpSpPr>
          <a:xfrm>
            <a:off x="3556000" y="4343402"/>
            <a:ext cx="4267200" cy="2144113"/>
            <a:chOff x="2667000" y="4343400"/>
            <a:chExt cx="3200400" cy="2144113"/>
          </a:xfrm>
        </p:grpSpPr>
        <p:sp>
          <p:nvSpPr>
            <p:cNvPr id="52" name="AutoShape 9"/>
            <p:cNvSpPr>
              <a:spLocks noChangeArrowheads="1"/>
            </p:cNvSpPr>
            <p:nvPr/>
          </p:nvSpPr>
          <p:spPr bwMode="auto">
            <a:xfrm rot="10800000">
              <a:off x="5334000" y="4953000"/>
              <a:ext cx="533400" cy="914400"/>
            </a:xfrm>
            <a:prstGeom prst="rightArrow">
              <a:avLst>
                <a:gd name="adj1" fmla="val 50000"/>
                <a:gd name="adj2" fmla="val 25000"/>
              </a:avLst>
            </a:prstGeom>
            <a:gradFill rotWithShape="0">
              <a:gsLst>
                <a:gs pos="0">
                  <a:srgbClr val="8488C4"/>
                </a:gs>
                <a:gs pos="53000">
                  <a:srgbClr val="D4DEFF"/>
                </a:gs>
                <a:gs pos="83000">
                  <a:srgbClr val="D4DEFF"/>
                </a:gs>
                <a:gs pos="100000">
                  <a:srgbClr val="96AB94"/>
                </a:gs>
              </a:gsLst>
              <a:lin ang="5400000" scaled="0"/>
            </a:gradFill>
            <a:ln w="9525">
              <a:noFill/>
              <a:miter lim="800000"/>
              <a:headEnd/>
              <a:tailEnd/>
            </a:ln>
          </p:spPr>
          <p:txBody>
            <a:bodyPr vert="eaVert" wrap="none" anchor="ctr"/>
            <a:lstStyle/>
            <a:p>
              <a:pPr defTabSz="609585">
                <a:buClr>
                  <a:prstClr val="white"/>
                </a:buClr>
                <a:buSzPct val="100000"/>
                <a:defRPr/>
              </a:pPr>
              <a:endParaRPr lang="ja-JP" altLang="en-US" sz="2400">
                <a:solidFill>
                  <a:prstClr val="white"/>
                </a:solidFill>
                <a:effectLst>
                  <a:outerShdw blurRad="38100" dist="38100" dir="2700000" algn="tl">
                    <a:srgbClr val="000000"/>
                  </a:outerShdw>
                </a:effectLst>
                <a:latin typeface="Arial"/>
                <a:ea typeface="ＭＳ Ｐゴシック" panose="020B0600070205080204" pitchFamily="34" charset="-128"/>
                <a:cs typeface="Arial" charset="0"/>
              </a:endParaRPr>
            </a:p>
          </p:txBody>
        </p:sp>
        <p:sp>
          <p:nvSpPr>
            <p:cNvPr id="61" name="TextBox 60"/>
            <p:cNvSpPr txBox="1"/>
            <p:nvPr/>
          </p:nvSpPr>
          <p:spPr>
            <a:xfrm>
              <a:off x="2667000" y="4343400"/>
              <a:ext cx="2667000" cy="2144113"/>
            </a:xfrm>
            <a:prstGeom prst="rect">
              <a:avLst/>
            </a:prstGeom>
            <a:noFill/>
          </p:spPr>
          <p:txBody>
            <a:bodyPr wrap="square" rtlCol="0">
              <a:spAutoFit/>
            </a:bodyPr>
            <a:lstStyle/>
            <a:p>
              <a:pPr algn="ctr" defTabSz="609585" fontAlgn="base">
                <a:spcBef>
                  <a:spcPct val="0"/>
                </a:spcBef>
                <a:spcAft>
                  <a:spcPct val="0"/>
                </a:spcAft>
              </a:pPr>
              <a:r>
                <a:rPr lang="en-US" sz="3200" b="1" i="1" dirty="0">
                  <a:solidFill>
                    <a:srgbClr val="C00000"/>
                  </a:solidFill>
                  <a:latin typeface="Arial" charset="0"/>
                  <a:cs typeface="Arial" charset="0"/>
                </a:rPr>
                <a:t>IHE Improves, Safety, Quality and Efficiency in Clinical Settings</a:t>
              </a:r>
              <a:r>
                <a:rPr lang="en-US" sz="3733" b="1" dirty="0">
                  <a:solidFill>
                    <a:srgbClr val="1F497D"/>
                  </a:solidFill>
                  <a:latin typeface="Arial" charset="0"/>
                  <a:cs typeface="Arial" charset="0"/>
                </a:rPr>
                <a:t> </a:t>
              </a:r>
            </a:p>
          </p:txBody>
        </p:sp>
      </p:grpSp>
      <p:grpSp>
        <p:nvGrpSpPr>
          <p:cNvPr id="6" name="Group 68"/>
          <p:cNvGrpSpPr/>
          <p:nvPr>
            <p:custDataLst>
              <p:tags r:id="rId5"/>
            </p:custDataLst>
          </p:nvPr>
        </p:nvGrpSpPr>
        <p:grpSpPr>
          <a:xfrm>
            <a:off x="101600" y="3886200"/>
            <a:ext cx="3251200" cy="2852867"/>
            <a:chOff x="76200" y="3886200"/>
            <a:chExt cx="2438400" cy="2852868"/>
          </a:xfrm>
        </p:grpSpPr>
        <p:sp>
          <p:nvSpPr>
            <p:cNvPr id="10" name="TextBox 64"/>
            <p:cNvSpPr txBox="1">
              <a:spLocks noChangeArrowheads="1"/>
            </p:cNvSpPr>
            <p:nvPr/>
          </p:nvSpPr>
          <p:spPr bwMode="auto">
            <a:xfrm>
              <a:off x="76200" y="4061411"/>
              <a:ext cx="2362200" cy="2677657"/>
            </a:xfrm>
            <a:prstGeom prst="rect">
              <a:avLst/>
            </a:prstGeom>
            <a:noFill/>
            <a:ln w="15875">
              <a:solidFill>
                <a:schemeClr val="tx1"/>
              </a:solidFill>
              <a:miter lim="800000"/>
              <a:headEnd/>
              <a:tailEnd/>
            </a:ln>
          </p:spPr>
          <p:txBody>
            <a:bodyPr wrap="square">
              <a:spAutoFit/>
            </a:bodyPr>
            <a:lstStyle/>
            <a:p>
              <a:pPr defTabSz="609585" fontAlgn="base">
                <a:spcBef>
                  <a:spcPct val="0"/>
                </a:spcBef>
                <a:spcAft>
                  <a:spcPct val="0"/>
                </a:spcAft>
              </a:pPr>
              <a:endParaRPr lang="en-US" sz="2800">
                <a:solidFill>
                  <a:prstClr val="black"/>
                </a:solidFill>
                <a:latin typeface="Arial" charset="0"/>
                <a:cs typeface="Arial" charset="0"/>
              </a:endParaRPr>
            </a:p>
            <a:p>
              <a:pPr defTabSz="609585" fontAlgn="base">
                <a:spcBef>
                  <a:spcPct val="0"/>
                </a:spcBef>
                <a:spcAft>
                  <a:spcPct val="0"/>
                </a:spcAft>
              </a:pPr>
              <a:endParaRPr lang="en-US" sz="2800">
                <a:solidFill>
                  <a:prstClr val="black"/>
                </a:solidFill>
                <a:latin typeface="Arial" charset="0"/>
                <a:cs typeface="Arial" charset="0"/>
              </a:endParaRPr>
            </a:p>
            <a:p>
              <a:pPr defTabSz="609585" fontAlgn="base">
                <a:spcBef>
                  <a:spcPct val="0"/>
                </a:spcBef>
                <a:spcAft>
                  <a:spcPct val="0"/>
                </a:spcAft>
              </a:pPr>
              <a:endParaRPr lang="en-US" sz="2800">
                <a:solidFill>
                  <a:prstClr val="black"/>
                </a:solidFill>
                <a:latin typeface="Arial" charset="0"/>
                <a:cs typeface="Arial" charset="0"/>
              </a:endParaRPr>
            </a:p>
            <a:p>
              <a:pPr defTabSz="609585" fontAlgn="base">
                <a:spcBef>
                  <a:spcPct val="0"/>
                </a:spcBef>
                <a:spcAft>
                  <a:spcPct val="0"/>
                </a:spcAft>
              </a:pPr>
              <a:endParaRPr lang="en-US" sz="2800">
                <a:solidFill>
                  <a:prstClr val="black"/>
                </a:solidFill>
                <a:latin typeface="Arial" charset="0"/>
                <a:cs typeface="Arial" charset="0"/>
              </a:endParaRPr>
            </a:p>
            <a:p>
              <a:pPr defTabSz="609585" fontAlgn="base">
                <a:spcBef>
                  <a:spcPct val="0"/>
                </a:spcBef>
                <a:spcAft>
                  <a:spcPct val="0"/>
                </a:spcAft>
              </a:pPr>
              <a:endParaRPr lang="en-US" sz="2800">
                <a:solidFill>
                  <a:prstClr val="black"/>
                </a:solidFill>
                <a:latin typeface="Arial" charset="0"/>
                <a:cs typeface="Arial" charset="0"/>
              </a:endParaRPr>
            </a:p>
            <a:p>
              <a:pPr defTabSz="609585" fontAlgn="base">
                <a:spcBef>
                  <a:spcPct val="0"/>
                </a:spcBef>
                <a:spcAft>
                  <a:spcPct val="0"/>
                </a:spcAft>
              </a:pPr>
              <a:endParaRPr lang="en-US" sz="2800">
                <a:solidFill>
                  <a:prstClr val="black"/>
                </a:solidFill>
                <a:latin typeface="Arial" charset="0"/>
                <a:cs typeface="Arial" charset="0"/>
              </a:endParaRPr>
            </a:p>
          </p:txBody>
        </p:sp>
        <p:sp>
          <p:nvSpPr>
            <p:cNvPr id="11" name="AutoShape 9"/>
            <p:cNvSpPr>
              <a:spLocks noChangeArrowheads="1"/>
            </p:cNvSpPr>
            <p:nvPr/>
          </p:nvSpPr>
          <p:spPr bwMode="auto">
            <a:xfrm rot="16200000">
              <a:off x="165867" y="5099217"/>
              <a:ext cx="963666" cy="990600"/>
            </a:xfrm>
            <a:prstGeom prst="rightArrow">
              <a:avLst>
                <a:gd name="adj1" fmla="val 50000"/>
                <a:gd name="adj2" fmla="val 25000"/>
              </a:avLst>
            </a:prstGeom>
            <a:gradFill rotWithShape="0">
              <a:gsLst>
                <a:gs pos="0">
                  <a:srgbClr val="8488C4"/>
                </a:gs>
                <a:gs pos="53000">
                  <a:srgbClr val="D4DEFF"/>
                </a:gs>
                <a:gs pos="83000">
                  <a:srgbClr val="D4DEFF"/>
                </a:gs>
                <a:gs pos="100000">
                  <a:srgbClr val="96AB94"/>
                </a:gs>
              </a:gsLst>
              <a:lin ang="5400000" scaled="0"/>
            </a:gradFill>
            <a:ln w="9525">
              <a:solidFill>
                <a:schemeClr val="accent1"/>
              </a:solidFill>
              <a:miter lim="800000"/>
              <a:headEnd/>
              <a:tailEnd/>
            </a:ln>
          </p:spPr>
          <p:txBody>
            <a:bodyPr vert="eaVert" wrap="none" anchor="ctr"/>
            <a:lstStyle/>
            <a:p>
              <a:pPr defTabSz="609585">
                <a:buClr>
                  <a:prstClr val="white"/>
                </a:buClr>
                <a:buSzPct val="100000"/>
                <a:defRPr/>
              </a:pPr>
              <a:endParaRPr lang="ja-JP" altLang="en-US" sz="2400">
                <a:solidFill>
                  <a:prstClr val="white"/>
                </a:solidFill>
                <a:effectLst>
                  <a:outerShdw blurRad="38100" dist="38100" dir="2700000" algn="tl">
                    <a:srgbClr val="000000"/>
                  </a:outerShdw>
                </a:effectLst>
                <a:latin typeface="Arial"/>
                <a:ea typeface="ＭＳ Ｐゴシック" panose="020B0600070205080204" pitchFamily="34" charset="-128"/>
                <a:cs typeface="Arial" charset="0"/>
              </a:endParaRPr>
            </a:p>
          </p:txBody>
        </p:sp>
        <p:sp>
          <p:nvSpPr>
            <p:cNvPr id="12" name="Text Box 7"/>
            <p:cNvSpPr txBox="1">
              <a:spLocks noChangeArrowheads="1"/>
            </p:cNvSpPr>
            <p:nvPr/>
          </p:nvSpPr>
          <p:spPr bwMode="auto">
            <a:xfrm>
              <a:off x="152400" y="5463106"/>
              <a:ext cx="2286000" cy="830997"/>
            </a:xfrm>
            <a:prstGeom prst="rect">
              <a:avLst/>
            </a:prstGeom>
            <a:noFill/>
            <a:ln w="9525">
              <a:noFill/>
              <a:miter lim="800000"/>
              <a:headEnd/>
              <a:tailEnd/>
            </a:ln>
            <a:effectLst>
              <a:outerShdw dist="17961" dir="2700000" algn="ctr" rotWithShape="0">
                <a:schemeClr val="tx2"/>
              </a:outerShdw>
            </a:effectLst>
          </p:spPr>
          <p:txBody>
            <a:bodyPr wrap="square">
              <a:spAutoFit/>
            </a:bodyPr>
            <a:lstStyle/>
            <a:p>
              <a:pPr defTabSz="609585">
                <a:spcBef>
                  <a:spcPct val="50000"/>
                </a:spcBef>
                <a:defRPr/>
              </a:pPr>
              <a:r>
                <a:rPr lang="en-US" altLang="ja-JP" sz="2400" b="1" dirty="0">
                  <a:solidFill>
                    <a:srgbClr val="1F497D"/>
                  </a:solidFill>
                  <a:latin typeface="Arial"/>
                  <a:ea typeface="ＭＳ Ｐゴシック" panose="020B0600070205080204" pitchFamily="34" charset="-128"/>
                  <a:cs typeface="Arial" charset="0"/>
                </a:rPr>
                <a:t>IHE Call for Proposals </a:t>
              </a:r>
              <a:r>
                <a:rPr lang="en-US" altLang="ja-JP" sz="1467" b="1" dirty="0">
                  <a:solidFill>
                    <a:srgbClr val="1F497D"/>
                  </a:solidFill>
                  <a:latin typeface="Arial"/>
                  <a:ea typeface="ＭＳ Ｐゴシック" panose="020B0600070205080204" pitchFamily="34" charset="-128"/>
                  <a:cs typeface="Arial" charset="0"/>
                </a:rPr>
                <a:t> </a:t>
              </a:r>
              <a:endParaRPr lang="en-US" altLang="ja-JP" sz="1333" b="1" dirty="0">
                <a:solidFill>
                  <a:srgbClr val="1F497D"/>
                </a:solidFill>
                <a:latin typeface="Arial"/>
                <a:ea typeface="ＭＳ Ｐゴシック" panose="020B0600070205080204" pitchFamily="34" charset="-128"/>
                <a:cs typeface="Arial" charset="0"/>
              </a:endParaRPr>
            </a:p>
          </p:txBody>
        </p:sp>
        <p:sp>
          <p:nvSpPr>
            <p:cNvPr id="13" name="AutoShape 9"/>
            <p:cNvSpPr>
              <a:spLocks noChangeArrowheads="1"/>
            </p:cNvSpPr>
            <p:nvPr/>
          </p:nvSpPr>
          <p:spPr bwMode="auto">
            <a:xfrm rot="16200000">
              <a:off x="76200" y="3886200"/>
              <a:ext cx="1066800" cy="1066800"/>
            </a:xfrm>
            <a:prstGeom prst="rightArrow">
              <a:avLst>
                <a:gd name="adj1" fmla="val 50000"/>
                <a:gd name="adj2" fmla="val 25000"/>
              </a:avLst>
            </a:prstGeom>
            <a:gradFill rotWithShape="0">
              <a:gsLst>
                <a:gs pos="0">
                  <a:srgbClr val="8488C4"/>
                </a:gs>
                <a:gs pos="53000">
                  <a:srgbClr val="D4DEFF"/>
                </a:gs>
                <a:gs pos="83000">
                  <a:srgbClr val="D4DEFF"/>
                </a:gs>
                <a:gs pos="100000">
                  <a:srgbClr val="96AB94"/>
                </a:gs>
              </a:gsLst>
              <a:lin ang="5400000" scaled="0"/>
            </a:gradFill>
            <a:ln w="9525">
              <a:solidFill>
                <a:schemeClr val="accent1"/>
              </a:solidFill>
              <a:miter lim="800000"/>
              <a:headEnd/>
              <a:tailEnd/>
            </a:ln>
          </p:spPr>
          <p:txBody>
            <a:bodyPr vert="eaVert" wrap="none" anchor="ctr"/>
            <a:lstStyle/>
            <a:p>
              <a:pPr defTabSz="609585">
                <a:buClr>
                  <a:prstClr val="white"/>
                </a:buClr>
                <a:buSzPct val="100000"/>
                <a:defRPr/>
              </a:pPr>
              <a:endParaRPr lang="ja-JP" altLang="en-US" sz="2400">
                <a:solidFill>
                  <a:prstClr val="white"/>
                </a:solidFill>
                <a:effectLst>
                  <a:outerShdw blurRad="38100" dist="38100" dir="2700000" algn="tl">
                    <a:srgbClr val="000000"/>
                  </a:outerShdw>
                </a:effectLst>
                <a:latin typeface="Arial"/>
                <a:ea typeface="ＭＳ Ｐゴシック" panose="020B0600070205080204" pitchFamily="34" charset="-128"/>
                <a:cs typeface="Arial" charset="0"/>
              </a:endParaRPr>
            </a:p>
          </p:txBody>
        </p:sp>
        <p:sp>
          <p:nvSpPr>
            <p:cNvPr id="14" name="TextBox 13"/>
            <p:cNvSpPr txBox="1"/>
            <p:nvPr/>
          </p:nvSpPr>
          <p:spPr>
            <a:xfrm>
              <a:off x="152400" y="4324229"/>
              <a:ext cx="2362200" cy="830997"/>
            </a:xfrm>
            <a:prstGeom prst="rect">
              <a:avLst/>
            </a:prstGeom>
            <a:noFill/>
            <a:ln>
              <a:noFill/>
            </a:ln>
          </p:spPr>
          <p:txBody>
            <a:bodyPr>
              <a:spAutoFit/>
            </a:bodyPr>
            <a:lstStyle/>
            <a:p>
              <a:pPr defTabSz="609585">
                <a:spcBef>
                  <a:spcPct val="50000"/>
                </a:spcBef>
                <a:defRPr/>
              </a:pPr>
              <a:r>
                <a:rPr lang="en-US" altLang="ja-JP" sz="2400" b="1" dirty="0">
                  <a:solidFill>
                    <a:srgbClr val="1F497D"/>
                  </a:solidFill>
                  <a:effectLst>
                    <a:outerShdw blurRad="38100" dist="38100" dir="2700000" algn="tl">
                      <a:srgbClr val="000000">
                        <a:alpha val="43137"/>
                      </a:srgbClr>
                    </a:outerShdw>
                  </a:effectLst>
                  <a:latin typeface="Arial"/>
                  <a:ea typeface="ＭＳ Ｐゴシック" panose="020B0600070205080204" pitchFamily="34" charset="-128"/>
                  <a:cs typeface="Arial" charset="0"/>
                </a:rPr>
                <a:t>Proposals Selected by Committees  </a:t>
              </a:r>
              <a:endParaRPr lang="en-US" altLang="ja-JP" sz="1467" b="1" dirty="0">
                <a:solidFill>
                  <a:srgbClr val="1F497D"/>
                </a:solidFill>
                <a:effectLst>
                  <a:outerShdw blurRad="38100" dist="38100" dir="2700000" algn="tl">
                    <a:srgbClr val="000000">
                      <a:alpha val="43137"/>
                    </a:srgbClr>
                  </a:outerShdw>
                </a:effectLst>
                <a:latin typeface="Arial"/>
                <a:ea typeface="ＭＳ Ｐゴシック" panose="020B0600070205080204" pitchFamily="34" charset="-128"/>
                <a:cs typeface="Arial" charset="0"/>
              </a:endParaRPr>
            </a:p>
          </p:txBody>
        </p:sp>
        <p:sp>
          <p:nvSpPr>
            <p:cNvPr id="67" name="Rectangle 66"/>
            <p:cNvSpPr/>
            <p:nvPr/>
          </p:nvSpPr>
          <p:spPr>
            <a:xfrm>
              <a:off x="986960" y="5943599"/>
              <a:ext cx="1433326" cy="461665"/>
            </a:xfrm>
            <a:prstGeom prst="rect">
              <a:avLst/>
            </a:prstGeom>
          </p:spPr>
          <p:txBody>
            <a:bodyPr wrap="none">
              <a:spAutoFit/>
            </a:bodyPr>
            <a:lstStyle/>
            <a:p>
              <a:pPr algn="r" defTabSz="609585" fontAlgn="base">
                <a:spcBef>
                  <a:spcPct val="0"/>
                </a:spcBef>
                <a:spcAft>
                  <a:spcPct val="0"/>
                </a:spcAft>
              </a:pPr>
              <a:r>
                <a:rPr lang="en-US" sz="2400" b="1" dirty="0">
                  <a:solidFill>
                    <a:srgbClr val="1F497D"/>
                  </a:solidFill>
                  <a:latin typeface="Arial"/>
                  <a:cs typeface="Arial" charset="0"/>
                </a:rPr>
                <a:t>months 1-5 </a:t>
              </a:r>
            </a:p>
          </p:txBody>
        </p:sp>
      </p:grpSp>
      <p:grpSp>
        <p:nvGrpSpPr>
          <p:cNvPr id="9" name="Group 47"/>
          <p:cNvGrpSpPr/>
          <p:nvPr>
            <p:custDataLst>
              <p:tags r:id="rId6"/>
            </p:custDataLst>
          </p:nvPr>
        </p:nvGrpSpPr>
        <p:grpSpPr>
          <a:xfrm>
            <a:off x="6464305" y="0"/>
            <a:ext cx="6032500" cy="3199388"/>
            <a:chOff x="4848225" y="0"/>
            <a:chExt cx="4524375" cy="3199387"/>
          </a:xfrm>
        </p:grpSpPr>
        <p:grpSp>
          <p:nvGrpSpPr>
            <p:cNvPr id="15" name="Group 70"/>
            <p:cNvGrpSpPr/>
            <p:nvPr/>
          </p:nvGrpSpPr>
          <p:grpSpPr>
            <a:xfrm>
              <a:off x="4848225" y="0"/>
              <a:ext cx="4295775" cy="2946400"/>
              <a:chOff x="4695825" y="-50800"/>
              <a:chExt cx="4295775" cy="2946400"/>
            </a:xfrm>
          </p:grpSpPr>
          <p:sp>
            <p:nvSpPr>
              <p:cNvPr id="72" name="Rectangle 71"/>
              <p:cNvSpPr/>
              <p:nvPr/>
            </p:nvSpPr>
            <p:spPr>
              <a:xfrm>
                <a:off x="4800600" y="-50800"/>
                <a:ext cx="4191000" cy="2946400"/>
              </a:xfrm>
              <a:prstGeom prst="rect">
                <a:avLst/>
              </a:prstGeom>
              <a:noFill/>
            </p:spPr>
          </p:sp>
          <p:sp>
            <p:nvSpPr>
              <p:cNvPr id="73" name="Shape 72"/>
              <p:cNvSpPr/>
              <p:nvPr/>
            </p:nvSpPr>
            <p:spPr>
              <a:xfrm rot="2281653">
                <a:off x="4695825" y="184686"/>
                <a:ext cx="4191000" cy="2331479"/>
              </a:xfrm>
              <a:prstGeom prst="swooshArrow">
                <a:avLst>
                  <a:gd name="adj1" fmla="val 25000"/>
                  <a:gd name="adj2" fmla="val 25000"/>
                </a:avLst>
              </a:prstGeom>
              <a:gradFill rotWithShape="0">
                <a:gsLst>
                  <a:gs pos="0">
                    <a:srgbClr val="8488C4"/>
                  </a:gs>
                  <a:gs pos="53000">
                    <a:srgbClr val="D4DEFF"/>
                  </a:gs>
                  <a:gs pos="83000">
                    <a:srgbClr val="D4DEFF"/>
                  </a:gs>
                  <a:gs pos="100000">
                    <a:srgbClr val="96AB94"/>
                  </a:gs>
                </a:gsLst>
                <a:lin ang="5400000" scaled="0"/>
              </a:gra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74" name="Oval 73"/>
              <p:cNvSpPr/>
              <p:nvPr/>
            </p:nvSpPr>
            <p:spPr>
              <a:xfrm>
                <a:off x="5867399" y="838201"/>
                <a:ext cx="310134" cy="31013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5" name="Freeform 74"/>
              <p:cNvSpPr/>
              <p:nvPr/>
            </p:nvSpPr>
            <p:spPr>
              <a:xfrm>
                <a:off x="6857995" y="914409"/>
                <a:ext cx="2133604" cy="1933098"/>
              </a:xfrm>
              <a:custGeom>
                <a:avLst/>
                <a:gdLst>
                  <a:gd name="connsiteX0" fmla="*/ 322189 w 2133604"/>
                  <a:gd name="connsiteY0" fmla="*/ 0 h 1933098"/>
                  <a:gd name="connsiteX1" fmla="*/ 2133604 w 2133604"/>
                  <a:gd name="connsiteY1" fmla="*/ 0 h 1933098"/>
                  <a:gd name="connsiteX2" fmla="*/ 2133604 w 2133604"/>
                  <a:gd name="connsiteY2" fmla="*/ 0 h 1933098"/>
                  <a:gd name="connsiteX3" fmla="*/ 2133604 w 2133604"/>
                  <a:gd name="connsiteY3" fmla="*/ 0 h 1933098"/>
                  <a:gd name="connsiteX4" fmla="*/ 2133604 w 2133604"/>
                  <a:gd name="connsiteY4" fmla="*/ 1610909 h 1933098"/>
                  <a:gd name="connsiteX5" fmla="*/ 2039237 w 2133604"/>
                  <a:gd name="connsiteY5" fmla="*/ 1838731 h 1933098"/>
                  <a:gd name="connsiteX6" fmla="*/ 1811415 w 2133604"/>
                  <a:gd name="connsiteY6" fmla="*/ 1933098 h 1933098"/>
                  <a:gd name="connsiteX7" fmla="*/ 0 w 2133604"/>
                  <a:gd name="connsiteY7" fmla="*/ 1933098 h 1933098"/>
                  <a:gd name="connsiteX8" fmla="*/ 0 w 2133604"/>
                  <a:gd name="connsiteY8" fmla="*/ 1933098 h 1933098"/>
                  <a:gd name="connsiteX9" fmla="*/ 0 w 2133604"/>
                  <a:gd name="connsiteY9" fmla="*/ 1933098 h 1933098"/>
                  <a:gd name="connsiteX10" fmla="*/ 0 w 2133604"/>
                  <a:gd name="connsiteY10" fmla="*/ 322189 h 1933098"/>
                  <a:gd name="connsiteX11" fmla="*/ 94367 w 2133604"/>
                  <a:gd name="connsiteY11" fmla="*/ 94367 h 1933098"/>
                  <a:gd name="connsiteX12" fmla="*/ 322189 w 2133604"/>
                  <a:gd name="connsiteY12" fmla="*/ 0 h 1933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33604" h="1933098">
                    <a:moveTo>
                      <a:pt x="322189" y="0"/>
                    </a:moveTo>
                    <a:lnTo>
                      <a:pt x="2133604" y="0"/>
                    </a:lnTo>
                    <a:lnTo>
                      <a:pt x="2133604" y="0"/>
                    </a:lnTo>
                    <a:lnTo>
                      <a:pt x="2133604" y="0"/>
                    </a:lnTo>
                    <a:lnTo>
                      <a:pt x="2133604" y="1610909"/>
                    </a:lnTo>
                    <a:cubicBezTo>
                      <a:pt x="2133604" y="1696359"/>
                      <a:pt x="2099659" y="1778309"/>
                      <a:pt x="2039237" y="1838731"/>
                    </a:cubicBezTo>
                    <a:cubicBezTo>
                      <a:pt x="1978815" y="1899153"/>
                      <a:pt x="1896865" y="1933098"/>
                      <a:pt x="1811415" y="1933098"/>
                    </a:cubicBezTo>
                    <a:lnTo>
                      <a:pt x="0" y="1933098"/>
                    </a:lnTo>
                    <a:lnTo>
                      <a:pt x="0" y="1933098"/>
                    </a:lnTo>
                    <a:lnTo>
                      <a:pt x="0" y="1933098"/>
                    </a:lnTo>
                    <a:lnTo>
                      <a:pt x="0" y="322189"/>
                    </a:lnTo>
                    <a:cubicBezTo>
                      <a:pt x="0" y="236739"/>
                      <a:pt x="33945" y="154789"/>
                      <a:pt x="94367" y="94367"/>
                    </a:cubicBezTo>
                    <a:cubicBezTo>
                      <a:pt x="154789" y="33945"/>
                      <a:pt x="236739" y="0"/>
                      <a:pt x="322189" y="0"/>
                    </a:cubicBez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5821" tIns="125821" rIns="344933" bIns="125821" numCol="1" spcCol="1270" anchor="t" anchorCtr="0">
                <a:noAutofit/>
              </a:bodyPr>
              <a:lstStyle/>
              <a:p>
                <a:pPr defTabSz="1185304" fontAlgn="base">
                  <a:lnSpc>
                    <a:spcPct val="90000"/>
                  </a:lnSpc>
                  <a:spcBef>
                    <a:spcPct val="0"/>
                  </a:spcBef>
                  <a:spcAft>
                    <a:spcPct val="35000"/>
                  </a:spcAft>
                </a:pPr>
                <a:r>
                  <a:rPr lang="en-US" sz="2667" b="1" dirty="0">
                    <a:solidFill>
                      <a:srgbClr val="C0504D"/>
                    </a:solidFill>
                    <a:effectLst>
                      <a:outerShdw blurRad="38100" dist="38100" dir="2700000" algn="tl">
                        <a:srgbClr val="000000">
                          <a:alpha val="43137"/>
                        </a:srgbClr>
                      </a:outerShdw>
                    </a:effectLst>
                    <a:latin typeface="Arial"/>
                  </a:rPr>
                  <a:t>        </a:t>
                </a:r>
              </a:p>
            </p:txBody>
          </p:sp>
        </p:grpSp>
        <p:sp>
          <p:nvSpPr>
            <p:cNvPr id="46" name="TextBox 45"/>
            <p:cNvSpPr txBox="1"/>
            <p:nvPr/>
          </p:nvSpPr>
          <p:spPr>
            <a:xfrm>
              <a:off x="4953000" y="152400"/>
              <a:ext cx="4038600" cy="3046987"/>
            </a:xfrm>
            <a:prstGeom prst="rect">
              <a:avLst/>
            </a:prstGeom>
            <a:noFill/>
            <a:ln>
              <a:solidFill>
                <a:schemeClr val="tx1"/>
              </a:solidFill>
            </a:ln>
          </p:spPr>
          <p:txBody>
            <a:bodyPr wrap="square" rtlCol="0">
              <a:spAutoFit/>
            </a:bodyPr>
            <a:lstStyle/>
            <a:p>
              <a:pPr defTabSz="609585" fontAlgn="base">
                <a:spcBef>
                  <a:spcPct val="0"/>
                </a:spcBef>
                <a:spcAft>
                  <a:spcPct val="0"/>
                </a:spcAft>
              </a:pPr>
              <a:endParaRPr lang="en-US" sz="2400" dirty="0">
                <a:solidFill>
                  <a:prstClr val="black"/>
                </a:solidFill>
                <a:latin typeface="Arial" charset="0"/>
                <a:cs typeface="Arial" charset="0"/>
              </a:endParaRPr>
            </a:p>
            <a:p>
              <a:pPr defTabSz="609585" fontAlgn="base">
                <a:spcBef>
                  <a:spcPct val="0"/>
                </a:spcBef>
                <a:spcAft>
                  <a:spcPct val="0"/>
                </a:spcAft>
              </a:pPr>
              <a:endParaRPr lang="en-US" sz="2400" dirty="0">
                <a:solidFill>
                  <a:prstClr val="black"/>
                </a:solidFill>
                <a:latin typeface="Arial" charset="0"/>
                <a:cs typeface="Arial" charset="0"/>
              </a:endParaRPr>
            </a:p>
            <a:p>
              <a:pPr defTabSz="609585" fontAlgn="base">
                <a:spcBef>
                  <a:spcPct val="0"/>
                </a:spcBef>
                <a:spcAft>
                  <a:spcPct val="0"/>
                </a:spcAft>
              </a:pPr>
              <a:endParaRPr lang="en-US" sz="2400" dirty="0">
                <a:solidFill>
                  <a:prstClr val="black"/>
                </a:solidFill>
                <a:latin typeface="Arial" charset="0"/>
                <a:cs typeface="Arial" charset="0"/>
              </a:endParaRPr>
            </a:p>
            <a:p>
              <a:pPr defTabSz="609585" fontAlgn="base">
                <a:spcBef>
                  <a:spcPct val="0"/>
                </a:spcBef>
                <a:spcAft>
                  <a:spcPct val="0"/>
                </a:spcAft>
              </a:pPr>
              <a:endParaRPr lang="en-US" sz="2400" dirty="0">
                <a:solidFill>
                  <a:prstClr val="black"/>
                </a:solidFill>
                <a:latin typeface="Arial" charset="0"/>
                <a:cs typeface="Arial" charset="0"/>
              </a:endParaRPr>
            </a:p>
            <a:p>
              <a:pPr defTabSz="609585" fontAlgn="base">
                <a:spcBef>
                  <a:spcPct val="0"/>
                </a:spcBef>
                <a:spcAft>
                  <a:spcPct val="0"/>
                </a:spcAft>
              </a:pPr>
              <a:endParaRPr lang="en-US" sz="2400" dirty="0">
                <a:solidFill>
                  <a:prstClr val="black"/>
                </a:solidFill>
                <a:latin typeface="Arial" charset="0"/>
                <a:cs typeface="Arial" charset="0"/>
              </a:endParaRPr>
            </a:p>
            <a:p>
              <a:pPr defTabSz="609585" fontAlgn="base">
                <a:spcBef>
                  <a:spcPct val="0"/>
                </a:spcBef>
                <a:spcAft>
                  <a:spcPct val="0"/>
                </a:spcAft>
              </a:pPr>
              <a:endParaRPr lang="en-US" sz="2400" dirty="0">
                <a:solidFill>
                  <a:prstClr val="black"/>
                </a:solidFill>
                <a:latin typeface="Arial" charset="0"/>
                <a:cs typeface="Arial" charset="0"/>
              </a:endParaRPr>
            </a:p>
            <a:p>
              <a:pPr defTabSz="609585" fontAlgn="base">
                <a:spcBef>
                  <a:spcPct val="0"/>
                </a:spcBef>
                <a:spcAft>
                  <a:spcPct val="0"/>
                </a:spcAft>
              </a:pPr>
              <a:endParaRPr lang="en-US" sz="2400" dirty="0">
                <a:solidFill>
                  <a:prstClr val="black"/>
                </a:solidFill>
                <a:latin typeface="Arial" charset="0"/>
                <a:cs typeface="Arial" charset="0"/>
              </a:endParaRPr>
            </a:p>
            <a:p>
              <a:pPr defTabSz="609585" fontAlgn="base">
                <a:spcBef>
                  <a:spcPct val="0"/>
                </a:spcBef>
                <a:spcAft>
                  <a:spcPct val="0"/>
                </a:spcAft>
              </a:pPr>
              <a:endParaRPr lang="en-US" sz="2400" dirty="0">
                <a:solidFill>
                  <a:prstClr val="black"/>
                </a:solidFill>
                <a:latin typeface="Arial" charset="0"/>
                <a:cs typeface="Arial" charset="0"/>
              </a:endParaRPr>
            </a:p>
          </p:txBody>
        </p:sp>
        <p:sp>
          <p:nvSpPr>
            <p:cNvPr id="39" name="Oval 38"/>
            <p:cNvSpPr/>
            <p:nvPr/>
          </p:nvSpPr>
          <p:spPr>
            <a:xfrm>
              <a:off x="7010400" y="1066800"/>
              <a:ext cx="272415" cy="27241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38" name="Picture 37" descr="computer-testing-center-12-3.JPG"/>
            <p:cNvPicPr>
              <a:picLocks noChangeAspect="1"/>
            </p:cNvPicPr>
            <p:nvPr/>
          </p:nvPicPr>
          <p:blipFill>
            <a:blip r:embed="rId13" cstate="print"/>
            <a:stretch>
              <a:fillRect/>
            </a:stretch>
          </p:blipFill>
          <p:spPr>
            <a:xfrm>
              <a:off x="5181600" y="762000"/>
              <a:ext cx="1721225" cy="1143001"/>
            </a:xfrm>
            <a:prstGeom prst="rect">
              <a:avLst/>
            </a:prstGeom>
          </p:spPr>
        </p:pic>
        <p:sp>
          <p:nvSpPr>
            <p:cNvPr id="65" name="TextBox 64"/>
            <p:cNvSpPr txBox="1"/>
            <p:nvPr/>
          </p:nvSpPr>
          <p:spPr>
            <a:xfrm>
              <a:off x="5181600" y="2057400"/>
              <a:ext cx="1752600" cy="461665"/>
            </a:xfrm>
            <a:prstGeom prst="rect">
              <a:avLst/>
            </a:prstGeom>
            <a:noFill/>
          </p:spPr>
          <p:txBody>
            <a:bodyPr wrap="square" rtlCol="0">
              <a:spAutoFit/>
            </a:bodyPr>
            <a:lstStyle/>
            <a:p>
              <a:pPr algn="ctr" defTabSz="609585" fontAlgn="base">
                <a:spcBef>
                  <a:spcPct val="0"/>
                </a:spcBef>
                <a:spcAft>
                  <a:spcPct val="0"/>
                </a:spcAft>
              </a:pPr>
              <a:r>
                <a:rPr lang="en-US" sz="2400" b="1" dirty="0">
                  <a:solidFill>
                    <a:srgbClr val="1F497D"/>
                  </a:solidFill>
                  <a:latin typeface="Arial"/>
                  <a:cs typeface="Arial" charset="0"/>
                </a:rPr>
                <a:t>months 14-18 </a:t>
              </a:r>
            </a:p>
          </p:txBody>
        </p:sp>
        <p:sp>
          <p:nvSpPr>
            <p:cNvPr id="68" name="TextBox 67"/>
            <p:cNvSpPr txBox="1"/>
            <p:nvPr/>
          </p:nvSpPr>
          <p:spPr>
            <a:xfrm>
              <a:off x="7086600" y="1371600"/>
              <a:ext cx="2286000" cy="1200329"/>
            </a:xfrm>
            <a:prstGeom prst="rect">
              <a:avLst/>
            </a:prstGeom>
            <a:noFill/>
          </p:spPr>
          <p:txBody>
            <a:bodyPr wrap="square" rtlCol="0">
              <a:spAutoFit/>
            </a:bodyPr>
            <a:lstStyle/>
            <a:p>
              <a:pPr defTabSz="609585" fontAlgn="base">
                <a:spcBef>
                  <a:spcPct val="0"/>
                </a:spcBef>
                <a:spcAft>
                  <a:spcPct val="0"/>
                </a:spcAft>
              </a:pPr>
              <a:r>
                <a:rPr lang="en-US" sz="2400" b="1" dirty="0">
                  <a:solidFill>
                    <a:srgbClr val="1F497D"/>
                  </a:solidFill>
                  <a:effectLst>
                    <a:outerShdw blurRad="38100" dist="38100" dir="2700000" algn="tl">
                      <a:srgbClr val="000000">
                        <a:alpha val="43137"/>
                      </a:srgbClr>
                    </a:outerShdw>
                  </a:effectLst>
                  <a:latin typeface="Arial" charset="0"/>
                  <a:cs typeface="Arial" charset="0"/>
                </a:rPr>
                <a:t>Published in IHE’s Product Registry</a:t>
              </a:r>
            </a:p>
            <a:p>
              <a:pPr defTabSz="609585" fontAlgn="base">
                <a:spcBef>
                  <a:spcPct val="0"/>
                </a:spcBef>
                <a:spcAft>
                  <a:spcPct val="0"/>
                </a:spcAft>
              </a:pPr>
              <a:endParaRPr lang="en-US" sz="2400" dirty="0">
                <a:solidFill>
                  <a:srgbClr val="1F497D"/>
                </a:solidFill>
                <a:latin typeface="Arial" charset="0"/>
                <a:cs typeface="Arial" charset="0"/>
              </a:endParaRPr>
            </a:p>
          </p:txBody>
        </p:sp>
        <p:sp>
          <p:nvSpPr>
            <p:cNvPr id="76" name="TextBox 75"/>
            <p:cNvSpPr txBox="1"/>
            <p:nvPr/>
          </p:nvSpPr>
          <p:spPr>
            <a:xfrm>
              <a:off x="5029200" y="228600"/>
              <a:ext cx="4114800" cy="1077218"/>
            </a:xfrm>
            <a:prstGeom prst="rect">
              <a:avLst/>
            </a:prstGeom>
            <a:noFill/>
          </p:spPr>
          <p:txBody>
            <a:bodyPr wrap="square" rtlCol="0">
              <a:spAutoFit/>
            </a:bodyPr>
            <a:lstStyle/>
            <a:p>
              <a:pPr defTabSz="609585" fontAlgn="base">
                <a:spcBef>
                  <a:spcPct val="0"/>
                </a:spcBef>
                <a:spcAft>
                  <a:spcPct val="0"/>
                </a:spcAft>
              </a:pPr>
              <a:r>
                <a:rPr lang="en-US" sz="3200" b="1" dirty="0">
                  <a:solidFill>
                    <a:srgbClr val="1F497D"/>
                  </a:solidFill>
                  <a:effectLst>
                    <a:outerShdw blurRad="38100" dist="38100" dir="2700000" algn="tl">
                      <a:srgbClr val="000000">
                        <a:alpha val="43137"/>
                      </a:srgbClr>
                    </a:outerShdw>
                  </a:effectLst>
                  <a:latin typeface="Arial" charset="0"/>
                  <a:cs typeface="Arial" charset="0"/>
                </a:rPr>
                <a:t>Tested at IHE </a:t>
              </a:r>
              <a:r>
                <a:rPr lang="en-US" sz="3200" b="1" dirty="0" err="1">
                  <a:solidFill>
                    <a:srgbClr val="1F497D"/>
                  </a:solidFill>
                  <a:effectLst>
                    <a:outerShdw blurRad="38100" dist="38100" dir="2700000" algn="tl">
                      <a:srgbClr val="000000">
                        <a:alpha val="43137"/>
                      </a:srgbClr>
                    </a:outerShdw>
                  </a:effectLst>
                  <a:latin typeface="Arial" charset="0"/>
                  <a:cs typeface="Arial" charset="0"/>
                </a:rPr>
                <a:t>Connectathons</a:t>
              </a:r>
              <a:endParaRPr lang="en-US" sz="3200" b="1" dirty="0">
                <a:solidFill>
                  <a:srgbClr val="1F497D"/>
                </a:solidFill>
                <a:effectLst>
                  <a:outerShdw blurRad="38100" dist="38100" dir="2700000" algn="tl">
                    <a:srgbClr val="000000">
                      <a:alpha val="43137"/>
                    </a:srgbClr>
                  </a:outerShdw>
                </a:effectLst>
                <a:latin typeface="Arial" charset="0"/>
                <a:cs typeface="Arial" charset="0"/>
              </a:endParaRPr>
            </a:p>
          </p:txBody>
        </p:sp>
      </p:grpSp>
      <p:grpSp>
        <p:nvGrpSpPr>
          <p:cNvPr id="16" name="Group 50"/>
          <p:cNvGrpSpPr/>
          <p:nvPr>
            <p:custDataLst>
              <p:tags r:id="rId7"/>
            </p:custDataLst>
          </p:nvPr>
        </p:nvGrpSpPr>
        <p:grpSpPr>
          <a:xfrm>
            <a:off x="-304800" y="152403"/>
            <a:ext cx="7620000" cy="4893647"/>
            <a:chOff x="-228600" y="152400"/>
            <a:chExt cx="5867400" cy="4893648"/>
          </a:xfrm>
        </p:grpSpPr>
        <p:grpSp>
          <p:nvGrpSpPr>
            <p:cNvPr id="17" name="Group 48"/>
            <p:cNvGrpSpPr/>
            <p:nvPr/>
          </p:nvGrpSpPr>
          <p:grpSpPr>
            <a:xfrm>
              <a:off x="-228600" y="152400"/>
              <a:ext cx="5867400" cy="4893648"/>
              <a:chOff x="-228600" y="152400"/>
              <a:chExt cx="5867400" cy="4893648"/>
            </a:xfrm>
          </p:grpSpPr>
          <p:graphicFrame>
            <p:nvGraphicFramePr>
              <p:cNvPr id="23" name="Diagram 22"/>
              <p:cNvGraphicFramePr/>
              <p:nvPr/>
            </p:nvGraphicFramePr>
            <p:xfrm>
              <a:off x="0" y="609600"/>
              <a:ext cx="5105399" cy="3124199"/>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pSp>
            <p:nvGrpSpPr>
              <p:cNvPr id="18" name="Group 69"/>
              <p:cNvGrpSpPr/>
              <p:nvPr/>
            </p:nvGrpSpPr>
            <p:grpSpPr>
              <a:xfrm>
                <a:off x="-228600" y="152400"/>
                <a:ext cx="5867400" cy="4893648"/>
                <a:chOff x="-228600" y="152400"/>
                <a:chExt cx="5867400" cy="4893648"/>
              </a:xfrm>
            </p:grpSpPr>
            <p:sp>
              <p:nvSpPr>
                <p:cNvPr id="45" name="TextBox 44"/>
                <p:cNvSpPr txBox="1"/>
                <p:nvPr/>
              </p:nvSpPr>
              <p:spPr>
                <a:xfrm>
                  <a:off x="76200" y="152400"/>
                  <a:ext cx="4800600" cy="4893648"/>
                </a:xfrm>
                <a:prstGeom prst="rect">
                  <a:avLst/>
                </a:prstGeom>
                <a:noFill/>
                <a:ln>
                  <a:solidFill>
                    <a:schemeClr val="tx1"/>
                  </a:solidFill>
                </a:ln>
              </p:spPr>
              <p:txBody>
                <a:bodyPr wrap="square" rtlCol="0">
                  <a:spAutoFit/>
                </a:bodyPr>
                <a:lstStyle/>
                <a:p>
                  <a:pPr defTabSz="609585" fontAlgn="base">
                    <a:spcBef>
                      <a:spcPct val="0"/>
                    </a:spcBef>
                    <a:spcAft>
                      <a:spcPct val="0"/>
                    </a:spcAft>
                  </a:pPr>
                  <a:endParaRPr lang="en-US" sz="2400" dirty="0">
                    <a:solidFill>
                      <a:prstClr val="black"/>
                    </a:solidFill>
                    <a:latin typeface="Arial" charset="0"/>
                    <a:cs typeface="Arial" charset="0"/>
                  </a:endParaRPr>
                </a:p>
                <a:p>
                  <a:pPr defTabSz="609585" fontAlgn="base">
                    <a:spcBef>
                      <a:spcPct val="0"/>
                    </a:spcBef>
                    <a:spcAft>
                      <a:spcPct val="0"/>
                    </a:spcAft>
                  </a:pPr>
                  <a:endParaRPr lang="en-US" sz="2400" dirty="0">
                    <a:solidFill>
                      <a:prstClr val="black"/>
                    </a:solidFill>
                    <a:latin typeface="Arial" charset="0"/>
                    <a:cs typeface="Arial" charset="0"/>
                  </a:endParaRPr>
                </a:p>
                <a:p>
                  <a:pPr defTabSz="609585" fontAlgn="base">
                    <a:spcBef>
                      <a:spcPct val="0"/>
                    </a:spcBef>
                    <a:spcAft>
                      <a:spcPct val="0"/>
                    </a:spcAft>
                  </a:pPr>
                  <a:endParaRPr lang="en-US" sz="2400" dirty="0">
                    <a:solidFill>
                      <a:prstClr val="black"/>
                    </a:solidFill>
                    <a:latin typeface="Arial" charset="0"/>
                    <a:cs typeface="Arial" charset="0"/>
                  </a:endParaRPr>
                </a:p>
                <a:p>
                  <a:pPr defTabSz="609585" fontAlgn="base">
                    <a:spcBef>
                      <a:spcPct val="0"/>
                    </a:spcBef>
                    <a:spcAft>
                      <a:spcPct val="0"/>
                    </a:spcAft>
                  </a:pPr>
                  <a:endParaRPr lang="en-US" sz="2400" dirty="0">
                    <a:solidFill>
                      <a:prstClr val="black"/>
                    </a:solidFill>
                    <a:latin typeface="Arial" charset="0"/>
                    <a:cs typeface="Arial" charset="0"/>
                  </a:endParaRPr>
                </a:p>
                <a:p>
                  <a:pPr defTabSz="609585" fontAlgn="base">
                    <a:spcBef>
                      <a:spcPct val="0"/>
                    </a:spcBef>
                    <a:spcAft>
                      <a:spcPct val="0"/>
                    </a:spcAft>
                  </a:pPr>
                  <a:endParaRPr lang="en-US" sz="2400" dirty="0">
                    <a:solidFill>
                      <a:prstClr val="black"/>
                    </a:solidFill>
                    <a:latin typeface="Arial" charset="0"/>
                    <a:cs typeface="Arial" charset="0"/>
                  </a:endParaRPr>
                </a:p>
                <a:p>
                  <a:pPr defTabSz="609585" fontAlgn="base">
                    <a:spcBef>
                      <a:spcPct val="0"/>
                    </a:spcBef>
                    <a:spcAft>
                      <a:spcPct val="0"/>
                    </a:spcAft>
                  </a:pPr>
                  <a:endParaRPr lang="en-US" sz="2400" dirty="0">
                    <a:solidFill>
                      <a:prstClr val="black"/>
                    </a:solidFill>
                    <a:latin typeface="Arial" charset="0"/>
                    <a:cs typeface="Arial" charset="0"/>
                  </a:endParaRPr>
                </a:p>
                <a:p>
                  <a:pPr defTabSz="609585" fontAlgn="base">
                    <a:spcBef>
                      <a:spcPct val="0"/>
                    </a:spcBef>
                    <a:spcAft>
                      <a:spcPct val="0"/>
                    </a:spcAft>
                  </a:pPr>
                  <a:endParaRPr lang="en-US" sz="2400" dirty="0">
                    <a:solidFill>
                      <a:prstClr val="black"/>
                    </a:solidFill>
                    <a:latin typeface="Arial" charset="0"/>
                    <a:cs typeface="Arial" charset="0"/>
                  </a:endParaRPr>
                </a:p>
                <a:p>
                  <a:pPr defTabSz="609585" fontAlgn="base">
                    <a:spcBef>
                      <a:spcPct val="0"/>
                    </a:spcBef>
                    <a:spcAft>
                      <a:spcPct val="0"/>
                    </a:spcAft>
                  </a:pPr>
                  <a:endParaRPr lang="en-US" sz="2400" dirty="0">
                    <a:solidFill>
                      <a:prstClr val="black"/>
                    </a:solidFill>
                    <a:latin typeface="Arial" charset="0"/>
                    <a:cs typeface="Arial" charset="0"/>
                  </a:endParaRPr>
                </a:p>
                <a:p>
                  <a:pPr defTabSz="609585" fontAlgn="base">
                    <a:spcBef>
                      <a:spcPct val="0"/>
                    </a:spcBef>
                    <a:spcAft>
                      <a:spcPct val="0"/>
                    </a:spcAft>
                  </a:pPr>
                  <a:endParaRPr lang="en-US" sz="2400" dirty="0">
                    <a:solidFill>
                      <a:prstClr val="black"/>
                    </a:solidFill>
                    <a:latin typeface="Arial" charset="0"/>
                    <a:cs typeface="Arial" charset="0"/>
                  </a:endParaRPr>
                </a:p>
                <a:p>
                  <a:pPr defTabSz="609585" fontAlgn="base">
                    <a:spcBef>
                      <a:spcPct val="0"/>
                    </a:spcBef>
                    <a:spcAft>
                      <a:spcPct val="0"/>
                    </a:spcAft>
                  </a:pPr>
                  <a:endParaRPr lang="en-US" sz="2400" dirty="0">
                    <a:solidFill>
                      <a:prstClr val="black"/>
                    </a:solidFill>
                    <a:latin typeface="Arial" charset="0"/>
                    <a:cs typeface="Arial" charset="0"/>
                  </a:endParaRPr>
                </a:p>
                <a:p>
                  <a:pPr defTabSz="609585" fontAlgn="base">
                    <a:spcBef>
                      <a:spcPct val="0"/>
                    </a:spcBef>
                    <a:spcAft>
                      <a:spcPct val="0"/>
                    </a:spcAft>
                  </a:pPr>
                  <a:endParaRPr lang="en-US" sz="2400" dirty="0">
                    <a:solidFill>
                      <a:prstClr val="black"/>
                    </a:solidFill>
                    <a:latin typeface="Arial" charset="0"/>
                    <a:cs typeface="Arial" charset="0"/>
                  </a:endParaRPr>
                </a:p>
                <a:p>
                  <a:pPr defTabSz="609585" fontAlgn="base">
                    <a:spcBef>
                      <a:spcPct val="0"/>
                    </a:spcBef>
                    <a:spcAft>
                      <a:spcPct val="0"/>
                    </a:spcAft>
                  </a:pPr>
                  <a:endParaRPr lang="en-US" sz="2400" dirty="0">
                    <a:solidFill>
                      <a:prstClr val="black"/>
                    </a:solidFill>
                    <a:latin typeface="Arial" charset="0"/>
                    <a:cs typeface="Arial" charset="0"/>
                  </a:endParaRPr>
                </a:p>
                <a:p>
                  <a:pPr defTabSz="609585" fontAlgn="base">
                    <a:spcBef>
                      <a:spcPct val="0"/>
                    </a:spcBef>
                    <a:spcAft>
                      <a:spcPct val="0"/>
                    </a:spcAft>
                  </a:pPr>
                  <a:endParaRPr lang="en-US" sz="2400" dirty="0">
                    <a:solidFill>
                      <a:prstClr val="black"/>
                    </a:solidFill>
                    <a:latin typeface="Arial" charset="0"/>
                    <a:cs typeface="Arial" charset="0"/>
                  </a:endParaRPr>
                </a:p>
              </p:txBody>
            </p:sp>
            <p:sp>
              <p:nvSpPr>
                <p:cNvPr id="24" name="TextBox 23"/>
                <p:cNvSpPr txBox="1"/>
                <p:nvPr/>
              </p:nvSpPr>
              <p:spPr>
                <a:xfrm>
                  <a:off x="-228600" y="224135"/>
                  <a:ext cx="4572000" cy="1077218"/>
                </a:xfrm>
                <a:prstGeom prst="rect">
                  <a:avLst/>
                </a:prstGeom>
                <a:noFill/>
                <a:ln>
                  <a:noFill/>
                </a:ln>
              </p:spPr>
              <p:txBody>
                <a:bodyPr wrap="square" rtlCol="0">
                  <a:spAutoFit/>
                </a:bodyPr>
                <a:lstStyle/>
                <a:p>
                  <a:pPr algn="ctr" defTabSz="609585" fontAlgn="base">
                    <a:spcBef>
                      <a:spcPct val="0"/>
                    </a:spcBef>
                    <a:spcAft>
                      <a:spcPct val="0"/>
                    </a:spcAft>
                  </a:pPr>
                  <a:r>
                    <a:rPr lang="en-US" sz="3200" b="1" dirty="0">
                      <a:solidFill>
                        <a:srgbClr val="1F497D"/>
                      </a:solidFill>
                      <a:effectLst>
                        <a:outerShdw blurRad="38100" dist="38100" dir="2700000" algn="tl">
                          <a:srgbClr val="000000">
                            <a:alpha val="43137"/>
                          </a:srgbClr>
                        </a:outerShdw>
                      </a:effectLst>
                      <a:latin typeface="Arial" charset="0"/>
                      <a:cs typeface="Arial" charset="0"/>
                    </a:rPr>
                    <a:t>IHE Profiles Drafted &amp; Revised</a:t>
                  </a:r>
                </a:p>
              </p:txBody>
            </p:sp>
            <p:sp>
              <p:nvSpPr>
                <p:cNvPr id="66" name="Rectangle 65"/>
                <p:cNvSpPr/>
                <p:nvPr/>
              </p:nvSpPr>
              <p:spPr>
                <a:xfrm>
                  <a:off x="2838687" y="3352800"/>
                  <a:ext cx="1603618" cy="461665"/>
                </a:xfrm>
                <a:prstGeom prst="rect">
                  <a:avLst/>
                </a:prstGeom>
              </p:spPr>
              <p:txBody>
                <a:bodyPr wrap="none">
                  <a:spAutoFit/>
                </a:bodyPr>
                <a:lstStyle/>
                <a:p>
                  <a:pPr algn="r" defTabSz="609585" fontAlgn="base">
                    <a:spcBef>
                      <a:spcPct val="0"/>
                    </a:spcBef>
                    <a:spcAft>
                      <a:spcPct val="0"/>
                    </a:spcAft>
                  </a:pPr>
                  <a:r>
                    <a:rPr lang="en-US" sz="2400" b="1" dirty="0">
                      <a:solidFill>
                        <a:srgbClr val="1F497D"/>
                      </a:solidFill>
                      <a:latin typeface="Arial"/>
                      <a:cs typeface="Arial" charset="0"/>
                    </a:rPr>
                    <a:t>months 6-13 </a:t>
                  </a:r>
                </a:p>
              </p:txBody>
            </p:sp>
            <p:pic>
              <p:nvPicPr>
                <p:cNvPr id="26" name="Picture 41" descr="CVIS-feature.jpg                                               0001033ATracy                          ABA78158:"/>
                <p:cNvPicPr>
                  <a:picLocks noChangeAspect="1" noChangeArrowheads="1"/>
                </p:cNvPicPr>
                <p:nvPr/>
              </p:nvPicPr>
              <p:blipFill>
                <a:blip r:embed="rId19" r:link="rId20" cstate="print">
                  <a:clrChange>
                    <a:clrFrom>
                      <a:srgbClr val="000000"/>
                    </a:clrFrom>
                    <a:clrTo>
                      <a:srgbClr val="000000">
                        <a:alpha val="0"/>
                      </a:srgbClr>
                    </a:clrTo>
                  </a:clrChange>
                </a:blip>
                <a:srcRect/>
                <a:stretch>
                  <a:fillRect/>
                </a:stretch>
              </p:blipFill>
              <p:spPr bwMode="auto">
                <a:xfrm>
                  <a:off x="228600" y="990600"/>
                  <a:ext cx="1600200" cy="1299601"/>
                </a:xfrm>
                <a:prstGeom prst="rect">
                  <a:avLst/>
                </a:prstGeom>
                <a:noFill/>
                <a:ln w="9525">
                  <a:noFill/>
                  <a:miter lim="800000"/>
                  <a:headEnd/>
                  <a:tailEnd/>
                </a:ln>
              </p:spPr>
            </p:pic>
            <p:sp>
              <p:nvSpPr>
                <p:cNvPr id="57" name="TextBox 56"/>
                <p:cNvSpPr txBox="1"/>
                <p:nvPr/>
              </p:nvSpPr>
              <p:spPr>
                <a:xfrm>
                  <a:off x="2971800" y="1447800"/>
                  <a:ext cx="2667000" cy="1200329"/>
                </a:xfrm>
                <a:prstGeom prst="rect">
                  <a:avLst/>
                </a:prstGeom>
                <a:noFill/>
              </p:spPr>
              <p:txBody>
                <a:bodyPr wrap="square" rtlCol="0">
                  <a:spAutoFit/>
                </a:bodyPr>
                <a:lstStyle/>
                <a:p>
                  <a:pPr defTabSz="609585" fontAlgn="base">
                    <a:spcBef>
                      <a:spcPct val="0"/>
                    </a:spcBef>
                    <a:spcAft>
                      <a:spcPct val="0"/>
                    </a:spcAft>
                  </a:pPr>
                  <a:r>
                    <a:rPr lang="en-US" sz="2400" b="1" dirty="0">
                      <a:solidFill>
                        <a:srgbClr val="1F497D"/>
                      </a:solidFill>
                      <a:effectLst>
                        <a:outerShdw blurRad="38100" dist="38100" dir="2700000" algn="tl">
                          <a:srgbClr val="000000">
                            <a:alpha val="43137"/>
                          </a:srgbClr>
                        </a:outerShdw>
                      </a:effectLst>
                      <a:latin typeface="Arial" charset="0"/>
                      <a:cs typeface="Arial" charset="0"/>
                    </a:rPr>
                    <a:t>Published </a:t>
                  </a:r>
                  <a:br>
                    <a:rPr lang="en-US" sz="2400" b="1" dirty="0">
                      <a:solidFill>
                        <a:srgbClr val="1F497D"/>
                      </a:solidFill>
                      <a:effectLst>
                        <a:outerShdw blurRad="38100" dist="38100" dir="2700000" algn="tl">
                          <a:srgbClr val="000000">
                            <a:alpha val="43137"/>
                          </a:srgbClr>
                        </a:outerShdw>
                      </a:effectLst>
                      <a:latin typeface="Arial" charset="0"/>
                      <a:cs typeface="Arial" charset="0"/>
                    </a:rPr>
                  </a:br>
                  <a:r>
                    <a:rPr lang="en-US" sz="2400" b="1" dirty="0">
                      <a:solidFill>
                        <a:srgbClr val="1F497D"/>
                      </a:solidFill>
                      <a:effectLst>
                        <a:outerShdw blurRad="38100" dist="38100" dir="2700000" algn="tl">
                          <a:srgbClr val="000000">
                            <a:alpha val="43137"/>
                          </a:srgbClr>
                        </a:outerShdw>
                      </a:effectLst>
                      <a:latin typeface="Arial" charset="0"/>
                      <a:cs typeface="Arial" charset="0"/>
                    </a:rPr>
                    <a:t>for Trial </a:t>
                  </a:r>
                </a:p>
                <a:p>
                  <a:pPr defTabSz="609585" fontAlgn="base">
                    <a:spcBef>
                      <a:spcPct val="0"/>
                    </a:spcBef>
                    <a:spcAft>
                      <a:spcPct val="0"/>
                    </a:spcAft>
                  </a:pPr>
                  <a:r>
                    <a:rPr lang="en-US" sz="2400" b="1" dirty="0">
                      <a:solidFill>
                        <a:srgbClr val="1F497D"/>
                      </a:solidFill>
                      <a:effectLst>
                        <a:outerShdw blurRad="38100" dist="38100" dir="2700000" algn="tl">
                          <a:srgbClr val="000000">
                            <a:alpha val="43137"/>
                          </a:srgbClr>
                        </a:outerShdw>
                      </a:effectLst>
                      <a:latin typeface="Arial" charset="0"/>
                      <a:cs typeface="Arial" charset="0"/>
                    </a:rPr>
                    <a:t>Implementation </a:t>
                  </a:r>
                </a:p>
              </p:txBody>
            </p:sp>
          </p:grpSp>
          <p:pic>
            <p:nvPicPr>
              <p:cNvPr id="4099" name="Picture 3" descr="C:\Documents and Settings\croth\Local Settings\Temporary Internet Files\Content.IE5\NBZ3FBC0\MC900432645[1].png"/>
              <p:cNvPicPr>
                <a:picLocks noChangeAspect="1" noChangeArrowheads="1"/>
              </p:cNvPicPr>
              <p:nvPr/>
            </p:nvPicPr>
            <p:blipFill>
              <a:blip r:embed="rId21" cstate="print"/>
              <a:srcRect/>
              <a:stretch>
                <a:fillRect/>
              </a:stretch>
            </p:blipFill>
            <p:spPr bwMode="auto">
              <a:xfrm rot="19730661">
                <a:off x="3857405" y="488196"/>
                <a:ext cx="1091231" cy="1371185"/>
              </a:xfrm>
              <a:prstGeom prst="rect">
                <a:avLst/>
              </a:prstGeom>
              <a:noFill/>
            </p:spPr>
          </p:pic>
        </p:grpSp>
        <p:sp>
          <p:nvSpPr>
            <p:cNvPr id="77" name="TextBox 76"/>
            <p:cNvSpPr txBox="1"/>
            <p:nvPr/>
          </p:nvSpPr>
          <p:spPr>
            <a:xfrm>
              <a:off x="1752600" y="1981201"/>
              <a:ext cx="1676400" cy="1200329"/>
            </a:xfrm>
            <a:prstGeom prst="rect">
              <a:avLst/>
            </a:prstGeom>
            <a:noFill/>
          </p:spPr>
          <p:txBody>
            <a:bodyPr wrap="square" rtlCol="0">
              <a:spAutoFit/>
            </a:bodyPr>
            <a:lstStyle/>
            <a:p>
              <a:pPr defTabSz="609585" fontAlgn="base">
                <a:spcBef>
                  <a:spcPct val="0"/>
                </a:spcBef>
                <a:spcAft>
                  <a:spcPct val="0"/>
                </a:spcAft>
              </a:pPr>
              <a:r>
                <a:rPr lang="en-US" sz="2400" b="1" dirty="0">
                  <a:solidFill>
                    <a:srgbClr val="1F497D"/>
                  </a:solidFill>
                  <a:effectLst>
                    <a:outerShdw blurRad="38100" dist="38100" dir="2700000" algn="tl">
                      <a:srgbClr val="000000">
                        <a:alpha val="43137"/>
                      </a:srgbClr>
                    </a:outerShdw>
                  </a:effectLst>
                  <a:latin typeface="Arial" charset="0"/>
                  <a:cs typeface="Arial" charset="0"/>
                </a:rPr>
                <a:t>Published</a:t>
              </a:r>
            </a:p>
            <a:p>
              <a:pPr defTabSz="609585" fontAlgn="base">
                <a:spcBef>
                  <a:spcPct val="0"/>
                </a:spcBef>
                <a:spcAft>
                  <a:spcPct val="0"/>
                </a:spcAft>
              </a:pPr>
              <a:r>
                <a:rPr lang="en-US" sz="2400" b="1" dirty="0">
                  <a:solidFill>
                    <a:srgbClr val="1F497D"/>
                  </a:solidFill>
                  <a:effectLst>
                    <a:outerShdw blurRad="38100" dist="38100" dir="2700000" algn="tl">
                      <a:srgbClr val="000000">
                        <a:alpha val="43137"/>
                      </a:srgbClr>
                    </a:outerShdw>
                  </a:effectLst>
                  <a:latin typeface="Arial" charset="0"/>
                  <a:cs typeface="Arial" charset="0"/>
                </a:rPr>
                <a:t>For Public</a:t>
              </a:r>
            </a:p>
            <a:p>
              <a:pPr defTabSz="609585" fontAlgn="base">
                <a:spcBef>
                  <a:spcPct val="0"/>
                </a:spcBef>
                <a:spcAft>
                  <a:spcPct val="0"/>
                </a:spcAft>
              </a:pPr>
              <a:r>
                <a:rPr lang="en-US" sz="2400" b="1" dirty="0">
                  <a:solidFill>
                    <a:srgbClr val="1F497D"/>
                  </a:solidFill>
                  <a:effectLst>
                    <a:outerShdw blurRad="38100" dist="38100" dir="2700000" algn="tl">
                      <a:srgbClr val="000000">
                        <a:alpha val="43137"/>
                      </a:srgbClr>
                    </a:outerShdw>
                  </a:effectLst>
                  <a:latin typeface="Arial" charset="0"/>
                  <a:cs typeface="Arial" charset="0"/>
                </a:rPr>
                <a:t>Comment</a:t>
              </a:r>
            </a:p>
          </p:txBody>
        </p:sp>
        <p:sp>
          <p:nvSpPr>
            <p:cNvPr id="78" name="TextBox 77"/>
            <p:cNvSpPr txBox="1"/>
            <p:nvPr/>
          </p:nvSpPr>
          <p:spPr>
            <a:xfrm>
              <a:off x="838200" y="2895600"/>
              <a:ext cx="1981200" cy="1200329"/>
            </a:xfrm>
            <a:prstGeom prst="rect">
              <a:avLst/>
            </a:prstGeom>
            <a:noFill/>
          </p:spPr>
          <p:txBody>
            <a:bodyPr wrap="square" rtlCol="0">
              <a:spAutoFit/>
            </a:bodyPr>
            <a:lstStyle/>
            <a:p>
              <a:pPr defTabSz="609585" fontAlgn="base">
                <a:spcBef>
                  <a:spcPct val="0"/>
                </a:spcBef>
                <a:spcAft>
                  <a:spcPct val="0"/>
                </a:spcAft>
              </a:pPr>
              <a:r>
                <a:rPr lang="en-US" sz="2400" b="1" dirty="0">
                  <a:solidFill>
                    <a:srgbClr val="1F497D"/>
                  </a:solidFill>
                  <a:effectLst>
                    <a:outerShdw blurRad="38100" dist="38100" dir="2700000" algn="tl">
                      <a:srgbClr val="000000">
                        <a:alpha val="43137"/>
                      </a:srgbClr>
                    </a:outerShdw>
                  </a:effectLst>
                  <a:latin typeface="Arial" charset="0"/>
                  <a:cs typeface="Arial" charset="0"/>
                </a:rPr>
                <a:t>IHE Draft Profiles</a:t>
              </a:r>
              <a:br>
                <a:rPr lang="en-US" sz="2400" b="1" dirty="0">
                  <a:solidFill>
                    <a:srgbClr val="1F497D"/>
                  </a:solidFill>
                  <a:effectLst>
                    <a:outerShdw blurRad="38100" dist="38100" dir="2700000" algn="tl">
                      <a:srgbClr val="000000">
                        <a:alpha val="43137"/>
                      </a:srgbClr>
                    </a:outerShdw>
                  </a:effectLst>
                  <a:latin typeface="Arial" charset="0"/>
                  <a:cs typeface="Arial" charset="0"/>
                </a:rPr>
              </a:br>
              <a:r>
                <a:rPr lang="en-US" sz="2400" b="1" dirty="0">
                  <a:solidFill>
                    <a:srgbClr val="1F497D"/>
                  </a:solidFill>
                  <a:effectLst>
                    <a:outerShdw blurRad="38100" dist="38100" dir="2700000" algn="tl">
                      <a:srgbClr val="000000">
                        <a:alpha val="43137"/>
                      </a:srgbClr>
                    </a:outerShdw>
                  </a:effectLst>
                  <a:latin typeface="Arial" charset="0"/>
                  <a:cs typeface="Arial" charset="0"/>
                </a:rPr>
                <a:t>Developed</a:t>
              </a:r>
            </a:p>
          </p:txBody>
        </p:sp>
      </p:grpSp>
    </p:spTree>
    <p:custDataLst>
      <p:tags r:id="rId1"/>
    </p:custDataLst>
    <p:extLst>
      <p:ext uri="{BB962C8B-B14F-4D97-AF65-F5344CB8AC3E}">
        <p14:creationId xmlns:p14="http://schemas.microsoft.com/office/powerpoint/2010/main" val="416665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IHE  Integration Profiles</a:t>
            </a:r>
          </a:p>
        </p:txBody>
      </p:sp>
      <p:sp>
        <p:nvSpPr>
          <p:cNvPr id="10" name="Content Placeholder 9"/>
          <p:cNvSpPr>
            <a:spLocks noGrp="1"/>
          </p:cNvSpPr>
          <p:nvPr>
            <p:ph sz="quarter" idx="13"/>
          </p:nvPr>
        </p:nvSpPr>
        <p:spPr/>
        <p:txBody>
          <a:bodyPr>
            <a:normAutofit lnSpcReduction="10000"/>
          </a:bodyPr>
          <a:lstStyle/>
          <a:p>
            <a:r>
              <a:rPr lang="en-US" dirty="0"/>
              <a:t>Each IHE Profile</a:t>
            </a:r>
          </a:p>
          <a:p>
            <a:pPr lvl="1"/>
            <a:r>
              <a:rPr lang="en-US" sz="3200" dirty="0"/>
              <a:t>describes a clinical information need or workflow scenario</a:t>
            </a:r>
          </a:p>
          <a:p>
            <a:pPr lvl="1"/>
            <a:r>
              <a:rPr lang="en-US" sz="3200" dirty="0"/>
              <a:t>documents how to use standards (e.g. HL7, DICOM, ...)</a:t>
            </a:r>
            <a:br>
              <a:rPr lang="en-US" sz="3200" dirty="0"/>
            </a:br>
            <a:r>
              <a:rPr lang="en-US" sz="3200" dirty="0"/>
              <a:t>to accomplish it</a:t>
            </a:r>
          </a:p>
          <a:p>
            <a:r>
              <a:rPr lang="en-US" dirty="0"/>
              <a:t>Systems that implement the same Profile address a need in a mutually compatible way</a:t>
            </a:r>
            <a:endParaRPr lang="en-US" sz="3733" dirty="0"/>
          </a:p>
          <a:p>
            <a:r>
              <a:rPr lang="en-US" dirty="0"/>
              <a:t>Hundreds of products support one or more </a:t>
            </a:r>
            <a:br>
              <a:rPr lang="en-US" dirty="0"/>
            </a:br>
            <a:r>
              <a:rPr lang="en-US" dirty="0"/>
              <a:t>IHE Radiology Profiles. </a:t>
            </a:r>
          </a:p>
        </p:txBody>
      </p:sp>
    </p:spTree>
    <p:extLst>
      <p:ext uri="{BB962C8B-B14F-4D97-AF65-F5344CB8AC3E}">
        <p14:creationId xmlns:p14="http://schemas.microsoft.com/office/powerpoint/2010/main" val="2670807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Important Terms</a:t>
            </a:r>
          </a:p>
        </p:txBody>
      </p:sp>
      <p:sp>
        <p:nvSpPr>
          <p:cNvPr id="10" name="Content Placeholder 9"/>
          <p:cNvSpPr>
            <a:spLocks noGrp="1"/>
          </p:cNvSpPr>
          <p:nvPr>
            <p:ph sz="quarter" idx="13"/>
          </p:nvPr>
        </p:nvSpPr>
        <p:spPr/>
        <p:txBody>
          <a:bodyPr>
            <a:normAutofit fontScale="77500" lnSpcReduction="20000"/>
          </a:bodyPr>
          <a:lstStyle/>
          <a:p>
            <a:r>
              <a:rPr lang="en-US" sz="4667" dirty="0"/>
              <a:t>Actor</a:t>
            </a:r>
          </a:p>
          <a:p>
            <a:pPr lvl="1"/>
            <a:r>
              <a:rPr lang="en-US" sz="3467" dirty="0"/>
              <a:t>An abstract name for a system</a:t>
            </a:r>
          </a:p>
          <a:p>
            <a:r>
              <a:rPr lang="en-US" sz="4667" dirty="0"/>
              <a:t>Transaction</a:t>
            </a:r>
          </a:p>
          <a:p>
            <a:pPr lvl="1"/>
            <a:r>
              <a:rPr lang="en-US" sz="3467" dirty="0"/>
              <a:t>A well defined communication of a message from a source actor to a destination actor</a:t>
            </a:r>
          </a:p>
          <a:p>
            <a:pPr lvl="2"/>
            <a:r>
              <a:rPr lang="en-US" sz="2933" dirty="0"/>
              <a:t>Modality queries for a </a:t>
            </a:r>
            <a:r>
              <a:rPr lang="en-US" sz="2933" dirty="0" err="1"/>
              <a:t>worklist</a:t>
            </a:r>
            <a:r>
              <a:rPr lang="en-US" sz="2933" dirty="0"/>
              <a:t>, or</a:t>
            </a:r>
          </a:p>
          <a:p>
            <a:pPr lvl="2"/>
            <a:r>
              <a:rPr lang="en-US" sz="2933" dirty="0"/>
              <a:t>Modality stores images to an Image Manager</a:t>
            </a:r>
          </a:p>
          <a:p>
            <a:r>
              <a:rPr lang="en-US" sz="4667" dirty="0"/>
              <a:t>Option</a:t>
            </a:r>
          </a:p>
          <a:p>
            <a:pPr lvl="1"/>
            <a:r>
              <a:rPr lang="en-US" sz="3467"/>
              <a:t>A specialized feature </a:t>
            </a:r>
            <a:r>
              <a:rPr lang="en-US" sz="3467" dirty="0"/>
              <a:t>in an Integration Profile</a:t>
            </a:r>
          </a:p>
          <a:p>
            <a:pPr lvl="1"/>
            <a:r>
              <a:rPr lang="en-US" sz="3467" dirty="0"/>
              <a:t>Not required, but you might find it important for your application</a:t>
            </a:r>
          </a:p>
          <a:p>
            <a:pPr>
              <a:buNone/>
            </a:pPr>
            <a:endParaRPr lang="en-US" sz="3200" dirty="0"/>
          </a:p>
        </p:txBody>
      </p:sp>
    </p:spTree>
    <p:extLst>
      <p:ext uri="{BB962C8B-B14F-4D97-AF65-F5344CB8AC3E}">
        <p14:creationId xmlns:p14="http://schemas.microsoft.com/office/powerpoint/2010/main" val="2106058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3"/>
          <p:cNvGrpSpPr>
            <a:grpSpLocks/>
          </p:cNvGrpSpPr>
          <p:nvPr/>
        </p:nvGrpSpPr>
        <p:grpSpPr bwMode="auto">
          <a:xfrm>
            <a:off x="101600" y="717581"/>
            <a:ext cx="11785600" cy="2482857"/>
            <a:chOff x="144" y="492"/>
            <a:chExt cx="5568" cy="1564"/>
          </a:xfrm>
        </p:grpSpPr>
        <p:sp>
          <p:nvSpPr>
            <p:cNvPr id="17" name="Rectangle 4"/>
            <p:cNvSpPr>
              <a:spLocks noChangeArrowheads="1"/>
            </p:cNvSpPr>
            <p:nvPr/>
          </p:nvSpPr>
          <p:spPr bwMode="auto">
            <a:xfrm>
              <a:off x="144" y="492"/>
              <a:ext cx="2400" cy="782"/>
            </a:xfrm>
            <a:prstGeom prst="rect">
              <a:avLst/>
            </a:prstGeom>
            <a:noFill/>
            <a:ln w="9525">
              <a:noFill/>
              <a:miter lim="800000"/>
              <a:headEnd/>
              <a:tailEnd/>
            </a:ln>
            <a:effectLst/>
          </p:spPr>
          <p:txBody>
            <a:bodyPr>
              <a:spAutoFit/>
            </a:bodyPr>
            <a:lstStyle/>
            <a:p>
              <a:pPr defTabSz="609585" fontAlgn="base">
                <a:spcBef>
                  <a:spcPct val="50000"/>
                </a:spcBef>
                <a:spcAft>
                  <a:spcPct val="0"/>
                </a:spcAft>
              </a:pPr>
              <a:r>
                <a:rPr lang="en-US" sz="2667" b="1" dirty="0">
                  <a:solidFill>
                    <a:prstClr val="black"/>
                  </a:solidFill>
                  <a:latin typeface="Arial" charset="0"/>
                  <a:cs typeface="Arial" charset="0"/>
                </a:rPr>
                <a:t>An Integration Profile :</a:t>
              </a:r>
            </a:p>
            <a:p>
              <a:pPr defTabSz="609585" fontAlgn="base">
                <a:spcBef>
                  <a:spcPct val="0"/>
                </a:spcBef>
                <a:spcAft>
                  <a:spcPct val="0"/>
                </a:spcAft>
                <a:buClr>
                  <a:srgbClr val="800080"/>
                </a:buClr>
                <a:buFont typeface="Wingdings" pitchFamily="2" charset="2"/>
                <a:buChar char="Ø"/>
              </a:pPr>
              <a:r>
                <a:rPr lang="en-US" sz="2400" b="1" dirty="0">
                  <a:solidFill>
                    <a:prstClr val="black"/>
                  </a:solidFill>
                  <a:latin typeface="Arial" charset="0"/>
                  <a:cs typeface="Arial" charset="0"/>
                </a:rPr>
                <a:t> A Set of </a:t>
              </a:r>
              <a:r>
                <a:rPr lang="en-US" sz="2400" b="1" dirty="0">
                  <a:solidFill>
                    <a:srgbClr val="800080"/>
                  </a:solidFill>
                  <a:latin typeface="Arial" charset="0"/>
                  <a:cs typeface="Arial" charset="0"/>
                </a:rPr>
                <a:t>Actors</a:t>
              </a:r>
            </a:p>
            <a:p>
              <a:pPr defTabSz="609585" fontAlgn="base">
                <a:spcBef>
                  <a:spcPct val="0"/>
                </a:spcBef>
                <a:spcAft>
                  <a:spcPct val="0"/>
                </a:spcAft>
                <a:buClr>
                  <a:srgbClr val="800080"/>
                </a:buClr>
                <a:buFont typeface="Wingdings" pitchFamily="2" charset="2"/>
                <a:buChar char="Ø"/>
              </a:pPr>
              <a:r>
                <a:rPr lang="en-US" sz="2400" b="1" dirty="0">
                  <a:solidFill>
                    <a:prstClr val="black"/>
                  </a:solidFill>
                  <a:latin typeface="Arial" charset="0"/>
                  <a:cs typeface="Arial" charset="0"/>
                </a:rPr>
                <a:t> Exchanging </a:t>
              </a:r>
              <a:r>
                <a:rPr lang="en-US" sz="2400" b="1" dirty="0">
                  <a:solidFill>
                    <a:srgbClr val="800080"/>
                  </a:solidFill>
                  <a:latin typeface="Arial" charset="0"/>
                  <a:cs typeface="Arial" charset="0"/>
                </a:rPr>
                <a:t>Transactions</a:t>
              </a:r>
            </a:p>
          </p:txBody>
        </p:sp>
        <p:grpSp>
          <p:nvGrpSpPr>
            <p:cNvPr id="18" name="Group 17"/>
            <p:cNvGrpSpPr>
              <a:grpSpLocks/>
            </p:cNvGrpSpPr>
            <p:nvPr/>
          </p:nvGrpSpPr>
          <p:grpSpPr bwMode="auto">
            <a:xfrm>
              <a:off x="2931" y="624"/>
              <a:ext cx="2781" cy="1432"/>
              <a:chOff x="2931" y="624"/>
              <a:chExt cx="2781" cy="1432"/>
            </a:xfrm>
          </p:grpSpPr>
          <p:sp>
            <p:nvSpPr>
              <p:cNvPr id="19" name="Rectangle 6"/>
              <p:cNvSpPr>
                <a:spLocks noChangeArrowheads="1"/>
              </p:cNvSpPr>
              <p:nvPr/>
            </p:nvSpPr>
            <p:spPr bwMode="auto">
              <a:xfrm>
                <a:off x="4152" y="624"/>
                <a:ext cx="1560" cy="1432"/>
              </a:xfrm>
              <a:prstGeom prst="rect">
                <a:avLst/>
              </a:prstGeom>
              <a:solidFill>
                <a:srgbClr val="FFFFFF"/>
              </a:solidFill>
              <a:ln w="28575" algn="ctr">
                <a:solidFill>
                  <a:srgbClr val="4D4D4D"/>
                </a:solidFill>
                <a:miter lim="800000"/>
                <a:headEnd/>
                <a:tailEnd/>
              </a:ln>
              <a:effectLst/>
            </p:spPr>
            <p:txBody>
              <a:bodyPr wrap="none" anchor="ctr"/>
              <a:lstStyle/>
              <a:p>
                <a:pPr defTabSz="609585" fontAlgn="base">
                  <a:spcBef>
                    <a:spcPct val="0"/>
                  </a:spcBef>
                  <a:spcAft>
                    <a:spcPct val="0"/>
                  </a:spcAft>
                </a:pPr>
                <a:endParaRPr lang="en-US" sz="2400">
                  <a:solidFill>
                    <a:prstClr val="black"/>
                  </a:solidFill>
                  <a:latin typeface="Arial" charset="0"/>
                  <a:cs typeface="Arial" charset="0"/>
                </a:endParaRPr>
              </a:p>
            </p:txBody>
          </p:sp>
          <p:pic>
            <p:nvPicPr>
              <p:cNvPr id="20" name="Picture 7"/>
              <p:cNvPicPr>
                <a:picLocks noChangeAspect="1" noChangeArrowheads="1"/>
              </p:cNvPicPr>
              <p:nvPr/>
            </p:nvPicPr>
            <p:blipFill>
              <a:blip r:embed="rId2" cstate="print"/>
              <a:srcRect/>
              <a:stretch>
                <a:fillRect/>
              </a:stretch>
            </p:blipFill>
            <p:spPr bwMode="auto">
              <a:xfrm>
                <a:off x="4224" y="704"/>
                <a:ext cx="1431" cy="1249"/>
              </a:xfrm>
              <a:prstGeom prst="rect">
                <a:avLst/>
              </a:prstGeom>
              <a:noFill/>
              <a:ln w="9525">
                <a:noFill/>
                <a:miter lim="800000"/>
                <a:headEnd/>
                <a:tailEnd/>
              </a:ln>
              <a:effectLst/>
            </p:spPr>
          </p:pic>
          <p:sp>
            <p:nvSpPr>
              <p:cNvPr id="21" name="Text Box 8"/>
              <p:cNvSpPr txBox="1">
                <a:spLocks noChangeArrowheads="1"/>
              </p:cNvSpPr>
              <p:nvPr/>
            </p:nvSpPr>
            <p:spPr bwMode="auto">
              <a:xfrm>
                <a:off x="2931" y="720"/>
                <a:ext cx="1249" cy="595"/>
              </a:xfrm>
              <a:prstGeom prst="rect">
                <a:avLst/>
              </a:prstGeom>
              <a:noFill/>
              <a:ln w="9525">
                <a:noFill/>
                <a:miter lim="800000"/>
                <a:headEnd/>
                <a:tailEnd/>
              </a:ln>
              <a:effectLst/>
            </p:spPr>
            <p:txBody>
              <a:bodyPr wrap="none" lIns="122767" tIns="61384" rIns="122767" bIns="61384">
                <a:spAutoFit/>
              </a:bodyPr>
              <a:lstStyle/>
              <a:p>
                <a:pPr algn="r" defTabSz="609585" fontAlgn="base">
                  <a:spcBef>
                    <a:spcPct val="0"/>
                  </a:spcBef>
                  <a:spcAft>
                    <a:spcPct val="0"/>
                  </a:spcAft>
                </a:pPr>
                <a:r>
                  <a:rPr lang="en-US" sz="2667" b="1">
                    <a:solidFill>
                      <a:prstClr val="black"/>
                    </a:solidFill>
                    <a:latin typeface="Arial" charset="0"/>
                    <a:cs typeface="Arial" charset="0"/>
                  </a:rPr>
                  <a:t>Use cases</a:t>
                </a:r>
                <a:br>
                  <a:rPr lang="en-US" sz="2667" b="1">
                    <a:solidFill>
                      <a:prstClr val="black"/>
                    </a:solidFill>
                    <a:latin typeface="Arial" charset="0"/>
                    <a:cs typeface="Arial" charset="0"/>
                  </a:rPr>
                </a:br>
                <a:r>
                  <a:rPr lang="en-US" sz="2667" b="1">
                    <a:solidFill>
                      <a:prstClr val="black"/>
                    </a:solidFill>
                    <a:latin typeface="Arial" charset="0"/>
                    <a:cs typeface="Arial" charset="0"/>
                  </a:rPr>
                  <a:t>Process Flows</a:t>
                </a:r>
              </a:p>
            </p:txBody>
          </p:sp>
        </p:grpSp>
      </p:grpSp>
      <p:grpSp>
        <p:nvGrpSpPr>
          <p:cNvPr id="22" name="Group 9"/>
          <p:cNvGrpSpPr>
            <a:grpSpLocks/>
          </p:cNvGrpSpPr>
          <p:nvPr/>
        </p:nvGrpSpPr>
        <p:grpSpPr bwMode="auto">
          <a:xfrm>
            <a:off x="5994400" y="3124201"/>
            <a:ext cx="5791200" cy="2903539"/>
            <a:chOff x="2928" y="2112"/>
            <a:chExt cx="2736" cy="1829"/>
          </a:xfrm>
        </p:grpSpPr>
        <p:pic>
          <p:nvPicPr>
            <p:cNvPr id="23" name="Picture 10"/>
            <p:cNvPicPr>
              <a:picLocks noChangeAspect="1" noChangeArrowheads="1"/>
            </p:cNvPicPr>
            <p:nvPr/>
          </p:nvPicPr>
          <p:blipFill>
            <a:blip r:embed="rId3" cstate="print"/>
            <a:srcRect/>
            <a:stretch>
              <a:fillRect/>
            </a:stretch>
          </p:blipFill>
          <p:spPr bwMode="auto">
            <a:xfrm>
              <a:off x="4426" y="2352"/>
              <a:ext cx="1238" cy="1589"/>
            </a:xfrm>
            <a:prstGeom prst="rect">
              <a:avLst/>
            </a:prstGeom>
            <a:noFill/>
            <a:ln w="28575">
              <a:solidFill>
                <a:srgbClr val="4D4D4D"/>
              </a:solidFill>
              <a:miter lim="800000"/>
              <a:headEnd/>
              <a:tailEnd/>
            </a:ln>
            <a:effectLst/>
          </p:spPr>
        </p:pic>
        <p:sp>
          <p:nvSpPr>
            <p:cNvPr id="24" name="Text Box 11"/>
            <p:cNvSpPr txBox="1">
              <a:spLocks noChangeArrowheads="1"/>
            </p:cNvSpPr>
            <p:nvPr/>
          </p:nvSpPr>
          <p:spPr bwMode="auto">
            <a:xfrm>
              <a:off x="2928" y="2112"/>
              <a:ext cx="1760" cy="1035"/>
            </a:xfrm>
            <a:prstGeom prst="rect">
              <a:avLst/>
            </a:prstGeom>
            <a:noFill/>
            <a:ln w="9525">
              <a:noFill/>
              <a:miter lim="800000"/>
              <a:headEnd/>
              <a:tailEnd/>
            </a:ln>
            <a:effectLst/>
          </p:spPr>
          <p:txBody>
            <a:bodyPr wrap="none" lIns="122767" tIns="61384" rIns="122767" bIns="61384">
              <a:spAutoFit/>
            </a:bodyPr>
            <a:lstStyle/>
            <a:p>
              <a:pPr defTabSz="609585" fontAlgn="base">
                <a:spcBef>
                  <a:spcPct val="0"/>
                </a:spcBef>
                <a:spcAft>
                  <a:spcPct val="0"/>
                </a:spcAft>
              </a:pPr>
              <a:r>
                <a:rPr lang="en-US" sz="2667" b="1">
                  <a:solidFill>
                    <a:prstClr val="black"/>
                  </a:solidFill>
                  <a:latin typeface="Arial" charset="0"/>
                  <a:cs typeface="Arial" charset="0"/>
                </a:rPr>
                <a:t>For each transaction:</a:t>
              </a:r>
            </a:p>
            <a:p>
              <a:pPr defTabSz="609585" fontAlgn="base">
                <a:spcBef>
                  <a:spcPct val="0"/>
                </a:spcBef>
                <a:spcAft>
                  <a:spcPct val="0"/>
                </a:spcAft>
                <a:buClr>
                  <a:srgbClr val="800080"/>
                </a:buClr>
                <a:buFont typeface="Wingdings" pitchFamily="2" charset="2"/>
                <a:buChar char="Ø"/>
              </a:pPr>
              <a:r>
                <a:rPr lang="en-US" sz="2400" b="1">
                  <a:solidFill>
                    <a:prstClr val="black"/>
                  </a:solidFill>
                  <a:latin typeface="Arial" charset="0"/>
                  <a:cs typeface="Arial" charset="0"/>
                </a:rPr>
                <a:t> Std referenced</a:t>
              </a:r>
            </a:p>
            <a:p>
              <a:pPr defTabSz="609585" fontAlgn="base">
                <a:spcBef>
                  <a:spcPct val="0"/>
                </a:spcBef>
                <a:spcAft>
                  <a:spcPct val="0"/>
                </a:spcAft>
                <a:buClr>
                  <a:srgbClr val="800080"/>
                </a:buClr>
                <a:buFont typeface="Wingdings" pitchFamily="2" charset="2"/>
                <a:buChar char="Ø"/>
              </a:pPr>
              <a:r>
                <a:rPr lang="en-US" sz="2400" b="1">
                  <a:solidFill>
                    <a:prstClr val="black"/>
                  </a:solidFill>
                  <a:latin typeface="Arial" charset="0"/>
                  <a:cs typeface="Arial" charset="0"/>
                </a:rPr>
                <a:t> Options specified</a:t>
              </a:r>
            </a:p>
            <a:p>
              <a:pPr defTabSz="609585" fontAlgn="base">
                <a:spcBef>
                  <a:spcPct val="0"/>
                </a:spcBef>
                <a:spcAft>
                  <a:spcPct val="0"/>
                </a:spcAft>
                <a:buClr>
                  <a:srgbClr val="800080"/>
                </a:buClr>
                <a:buFont typeface="Wingdings" pitchFamily="2" charset="2"/>
                <a:buChar char="Ø"/>
              </a:pPr>
              <a:r>
                <a:rPr lang="en-US" sz="2400" b="1">
                  <a:solidFill>
                    <a:prstClr val="black"/>
                  </a:solidFill>
                  <a:latin typeface="Arial" charset="0"/>
                  <a:cs typeface="Arial" charset="0"/>
                </a:rPr>
                <a:t> Mapping required</a:t>
              </a:r>
            </a:p>
          </p:txBody>
        </p:sp>
      </p:grpSp>
      <p:grpSp>
        <p:nvGrpSpPr>
          <p:cNvPr id="25" name="Group 12"/>
          <p:cNvGrpSpPr>
            <a:grpSpLocks/>
          </p:cNvGrpSpPr>
          <p:nvPr/>
        </p:nvGrpSpPr>
        <p:grpSpPr bwMode="auto">
          <a:xfrm>
            <a:off x="508022" y="1981200"/>
            <a:ext cx="5035550" cy="4114800"/>
            <a:chOff x="240" y="1392"/>
            <a:chExt cx="2379" cy="2592"/>
          </a:xfrm>
        </p:grpSpPr>
        <p:sp>
          <p:nvSpPr>
            <p:cNvPr id="26" name="Rectangle 13"/>
            <p:cNvSpPr>
              <a:spLocks noChangeArrowheads="1"/>
            </p:cNvSpPr>
            <p:nvPr/>
          </p:nvSpPr>
          <p:spPr bwMode="auto">
            <a:xfrm>
              <a:off x="240" y="1776"/>
              <a:ext cx="2352" cy="2208"/>
            </a:xfrm>
            <a:prstGeom prst="rect">
              <a:avLst/>
            </a:prstGeom>
            <a:solidFill>
              <a:srgbClr val="FFFFFF"/>
            </a:solidFill>
            <a:ln w="28575" algn="ctr">
              <a:solidFill>
                <a:srgbClr val="4D4D4D"/>
              </a:solidFill>
              <a:miter lim="800000"/>
              <a:headEnd/>
              <a:tailEnd/>
            </a:ln>
            <a:effectLst/>
          </p:spPr>
          <p:txBody>
            <a:bodyPr wrap="none" anchor="ctr"/>
            <a:lstStyle/>
            <a:p>
              <a:pPr defTabSz="609585" fontAlgn="base">
                <a:spcBef>
                  <a:spcPct val="0"/>
                </a:spcBef>
                <a:spcAft>
                  <a:spcPct val="0"/>
                </a:spcAft>
              </a:pPr>
              <a:endParaRPr lang="en-US" sz="2400">
                <a:solidFill>
                  <a:prstClr val="black"/>
                </a:solidFill>
                <a:latin typeface="Arial" charset="0"/>
                <a:cs typeface="Arial" charset="0"/>
              </a:endParaRPr>
            </a:p>
          </p:txBody>
        </p:sp>
        <p:pic>
          <p:nvPicPr>
            <p:cNvPr id="27" name="Picture 14"/>
            <p:cNvPicPr>
              <a:picLocks noChangeAspect="1" noChangeArrowheads="1"/>
            </p:cNvPicPr>
            <p:nvPr/>
          </p:nvPicPr>
          <p:blipFill>
            <a:blip r:embed="rId4" cstate="print"/>
            <a:srcRect/>
            <a:stretch>
              <a:fillRect/>
            </a:stretch>
          </p:blipFill>
          <p:spPr bwMode="auto">
            <a:xfrm>
              <a:off x="336" y="1824"/>
              <a:ext cx="2160" cy="2091"/>
            </a:xfrm>
            <a:prstGeom prst="rect">
              <a:avLst/>
            </a:prstGeom>
            <a:noFill/>
            <a:ln w="9525">
              <a:noFill/>
              <a:miter lim="800000"/>
              <a:headEnd/>
              <a:tailEnd/>
            </a:ln>
            <a:effectLst/>
          </p:spPr>
        </p:pic>
        <p:sp>
          <p:nvSpPr>
            <p:cNvPr id="28" name="Rectangle 15"/>
            <p:cNvSpPr>
              <a:spLocks noChangeArrowheads="1"/>
            </p:cNvSpPr>
            <p:nvPr/>
          </p:nvSpPr>
          <p:spPr bwMode="auto">
            <a:xfrm>
              <a:off x="864" y="1392"/>
              <a:ext cx="529" cy="311"/>
            </a:xfrm>
            <a:prstGeom prst="rect">
              <a:avLst/>
            </a:prstGeom>
            <a:noFill/>
            <a:ln w="9525">
              <a:noFill/>
              <a:miter lim="800000"/>
              <a:headEnd/>
              <a:tailEnd/>
            </a:ln>
            <a:effectLst/>
          </p:spPr>
          <p:txBody>
            <a:bodyPr wrap="none" lIns="122767" tIns="61384" rIns="122767" bIns="61384">
              <a:spAutoFit/>
            </a:bodyPr>
            <a:lstStyle/>
            <a:p>
              <a:pPr defTabSz="609585" fontAlgn="base">
                <a:spcBef>
                  <a:spcPct val="0"/>
                </a:spcBef>
                <a:spcAft>
                  <a:spcPct val="0"/>
                </a:spcAft>
              </a:pPr>
              <a:r>
                <a:rPr lang="en-US" sz="2400" i="1">
                  <a:solidFill>
                    <a:srgbClr val="4F81BD"/>
                  </a:solidFill>
                  <a:latin typeface="Arial" charset="0"/>
                  <a:cs typeface="Arial" charset="0"/>
                </a:rPr>
                <a:t>Actors</a:t>
              </a:r>
            </a:p>
          </p:txBody>
        </p:sp>
        <p:sp>
          <p:nvSpPr>
            <p:cNvPr id="29" name="Rectangle 16"/>
            <p:cNvSpPr>
              <a:spLocks noChangeArrowheads="1"/>
            </p:cNvSpPr>
            <p:nvPr/>
          </p:nvSpPr>
          <p:spPr bwMode="auto">
            <a:xfrm>
              <a:off x="1680" y="1432"/>
              <a:ext cx="939" cy="311"/>
            </a:xfrm>
            <a:prstGeom prst="rect">
              <a:avLst/>
            </a:prstGeom>
            <a:noFill/>
            <a:ln w="9525">
              <a:noFill/>
              <a:miter lim="800000"/>
              <a:headEnd/>
              <a:tailEnd/>
            </a:ln>
            <a:effectLst/>
          </p:spPr>
          <p:txBody>
            <a:bodyPr wrap="none" lIns="122767" tIns="61384" rIns="122767" bIns="61384">
              <a:spAutoFit/>
            </a:bodyPr>
            <a:lstStyle/>
            <a:p>
              <a:pPr defTabSz="609585" fontAlgn="base">
                <a:spcBef>
                  <a:spcPct val="0"/>
                </a:spcBef>
                <a:spcAft>
                  <a:spcPct val="0"/>
                </a:spcAft>
              </a:pPr>
              <a:r>
                <a:rPr lang="en-US" sz="2400" i="1">
                  <a:solidFill>
                    <a:srgbClr val="4F81BD"/>
                  </a:solidFill>
                  <a:latin typeface="Arial" charset="0"/>
                  <a:cs typeface="Arial" charset="0"/>
                </a:rPr>
                <a:t>Transactions</a:t>
              </a:r>
            </a:p>
          </p:txBody>
        </p:sp>
        <p:sp>
          <p:nvSpPr>
            <p:cNvPr id="30" name="Line 17"/>
            <p:cNvSpPr>
              <a:spLocks noChangeShapeType="1"/>
            </p:cNvSpPr>
            <p:nvPr/>
          </p:nvSpPr>
          <p:spPr bwMode="auto">
            <a:xfrm>
              <a:off x="1152" y="1584"/>
              <a:ext cx="0" cy="288"/>
            </a:xfrm>
            <a:prstGeom prst="line">
              <a:avLst/>
            </a:prstGeom>
            <a:noFill/>
            <a:ln w="38100">
              <a:solidFill>
                <a:srgbClr val="FF9900"/>
              </a:solidFill>
              <a:round/>
              <a:headEnd/>
              <a:tailEnd type="triangle" w="med" len="med"/>
            </a:ln>
            <a:effectLst/>
          </p:spPr>
          <p:txBody>
            <a:bodyPr lIns="122767" tIns="61384" rIns="122767" bIns="61384" anchor="ctr"/>
            <a:lstStyle/>
            <a:p>
              <a:pPr defTabSz="609585" fontAlgn="base">
                <a:spcBef>
                  <a:spcPct val="0"/>
                </a:spcBef>
                <a:spcAft>
                  <a:spcPct val="0"/>
                </a:spcAft>
              </a:pPr>
              <a:endParaRPr lang="en-US" sz="2400">
                <a:solidFill>
                  <a:prstClr val="black"/>
                </a:solidFill>
                <a:latin typeface="Arial" charset="0"/>
                <a:cs typeface="Arial" charset="0"/>
              </a:endParaRPr>
            </a:p>
          </p:txBody>
        </p:sp>
        <p:sp>
          <p:nvSpPr>
            <p:cNvPr id="31" name="Line 18"/>
            <p:cNvSpPr>
              <a:spLocks noChangeShapeType="1"/>
            </p:cNvSpPr>
            <p:nvPr/>
          </p:nvSpPr>
          <p:spPr bwMode="auto">
            <a:xfrm flipH="1">
              <a:off x="1536" y="1632"/>
              <a:ext cx="432" cy="336"/>
            </a:xfrm>
            <a:prstGeom prst="line">
              <a:avLst/>
            </a:prstGeom>
            <a:noFill/>
            <a:ln w="38100">
              <a:solidFill>
                <a:srgbClr val="FF9900"/>
              </a:solidFill>
              <a:round/>
              <a:headEnd/>
              <a:tailEnd type="triangle" w="med" len="med"/>
            </a:ln>
            <a:effectLst/>
          </p:spPr>
          <p:txBody>
            <a:bodyPr lIns="122767" tIns="61384" rIns="122767" bIns="61384" anchor="ctr"/>
            <a:lstStyle/>
            <a:p>
              <a:pPr defTabSz="609585" fontAlgn="base">
                <a:spcBef>
                  <a:spcPct val="0"/>
                </a:spcBef>
                <a:spcAft>
                  <a:spcPct val="0"/>
                </a:spcAft>
              </a:pPr>
              <a:endParaRPr lang="en-US" sz="2400">
                <a:solidFill>
                  <a:prstClr val="black"/>
                </a:solidFill>
                <a:latin typeface="Arial" charset="0"/>
                <a:cs typeface="Arial" charset="0"/>
              </a:endParaRPr>
            </a:p>
          </p:txBody>
        </p:sp>
      </p:grpSp>
      <p:sp>
        <p:nvSpPr>
          <p:cNvPr id="32" name="AutoShape 19"/>
          <p:cNvSpPr>
            <a:spLocks noChangeArrowheads="1"/>
          </p:cNvSpPr>
          <p:nvPr/>
        </p:nvSpPr>
        <p:spPr bwMode="auto">
          <a:xfrm rot="9196802">
            <a:off x="5384800" y="2286000"/>
            <a:ext cx="25400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9525">
            <a:noFill/>
            <a:miter lim="800000"/>
            <a:headEnd/>
            <a:tailEnd/>
          </a:ln>
          <a:effectLst/>
        </p:spPr>
        <p:txBody>
          <a:bodyPr wrap="none" lIns="122767" tIns="61384" rIns="122767" bIns="61384" anchor="ctr"/>
          <a:lstStyle/>
          <a:p>
            <a:pPr defTabSz="609585" fontAlgn="base">
              <a:spcBef>
                <a:spcPct val="0"/>
              </a:spcBef>
              <a:spcAft>
                <a:spcPct val="0"/>
              </a:spcAft>
            </a:pPr>
            <a:endParaRPr lang="en-US" sz="2400">
              <a:solidFill>
                <a:prstClr val="black"/>
              </a:solidFill>
              <a:latin typeface="Arial" charset="0"/>
              <a:cs typeface="Arial" charset="0"/>
            </a:endParaRPr>
          </a:p>
        </p:txBody>
      </p:sp>
      <p:sp>
        <p:nvSpPr>
          <p:cNvPr id="33" name="AutoShape 20"/>
          <p:cNvSpPr>
            <a:spLocks noChangeArrowheads="1"/>
          </p:cNvSpPr>
          <p:nvPr/>
        </p:nvSpPr>
        <p:spPr bwMode="auto">
          <a:xfrm rot="21577223">
            <a:off x="4976284" y="5026025"/>
            <a:ext cx="3454400" cy="457200"/>
          </a:xfrm>
          <a:custGeom>
            <a:avLst/>
            <a:gdLst>
              <a:gd name="G0" fmla="+- 18447 0 0"/>
              <a:gd name="G1" fmla="+- 5225 0 0"/>
              <a:gd name="G2" fmla="+- 21600 0 5225"/>
              <a:gd name="G3" fmla="+- 10800 0 5225"/>
              <a:gd name="G4" fmla="+- 21600 0 18447"/>
              <a:gd name="G5" fmla="*/ G4 G3 10800"/>
              <a:gd name="G6" fmla="+- 21600 0 G5"/>
              <a:gd name="T0" fmla="*/ 18447 w 21600"/>
              <a:gd name="T1" fmla="*/ 0 h 21600"/>
              <a:gd name="T2" fmla="*/ 0 w 21600"/>
              <a:gd name="T3" fmla="*/ 10800 h 21600"/>
              <a:gd name="T4" fmla="*/ 18447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8447" y="0"/>
                </a:moveTo>
                <a:lnTo>
                  <a:pt x="18447" y="5225"/>
                </a:lnTo>
                <a:lnTo>
                  <a:pt x="3375" y="5225"/>
                </a:lnTo>
                <a:lnTo>
                  <a:pt x="3375" y="16375"/>
                </a:lnTo>
                <a:lnTo>
                  <a:pt x="18447" y="16375"/>
                </a:lnTo>
                <a:lnTo>
                  <a:pt x="18447" y="21600"/>
                </a:lnTo>
                <a:lnTo>
                  <a:pt x="21600" y="10800"/>
                </a:lnTo>
                <a:close/>
              </a:path>
              <a:path w="21600" h="21600">
                <a:moveTo>
                  <a:pt x="1350" y="5225"/>
                </a:moveTo>
                <a:lnTo>
                  <a:pt x="1350" y="16375"/>
                </a:lnTo>
                <a:lnTo>
                  <a:pt x="2700" y="16375"/>
                </a:lnTo>
                <a:lnTo>
                  <a:pt x="2700" y="5225"/>
                </a:lnTo>
                <a:close/>
              </a:path>
              <a:path w="21600" h="21600">
                <a:moveTo>
                  <a:pt x="0" y="5225"/>
                </a:moveTo>
                <a:lnTo>
                  <a:pt x="0" y="16375"/>
                </a:lnTo>
                <a:lnTo>
                  <a:pt x="675" y="16375"/>
                </a:lnTo>
                <a:lnTo>
                  <a:pt x="675" y="5225"/>
                </a:lnTo>
                <a:close/>
              </a:path>
            </a:pathLst>
          </a:custGeom>
          <a:solidFill>
            <a:schemeClr val="hlink"/>
          </a:solidFill>
          <a:ln w="9525">
            <a:noFill/>
            <a:miter lim="800000"/>
            <a:headEnd/>
            <a:tailEnd/>
          </a:ln>
          <a:effectLst/>
        </p:spPr>
        <p:txBody>
          <a:bodyPr wrap="none" lIns="122767" tIns="61384" rIns="122767" bIns="61384" anchor="ctr"/>
          <a:lstStyle/>
          <a:p>
            <a:pPr defTabSz="609585" fontAlgn="base">
              <a:spcBef>
                <a:spcPct val="0"/>
              </a:spcBef>
              <a:spcAft>
                <a:spcPct val="0"/>
              </a:spcAft>
            </a:pPr>
            <a:endParaRPr lang="en-US" sz="2400">
              <a:solidFill>
                <a:prstClr val="black"/>
              </a:solidFill>
              <a:latin typeface="Arial" charset="0"/>
              <a:cs typeface="Arial" charset="0"/>
            </a:endParaRPr>
          </a:p>
        </p:txBody>
      </p:sp>
    </p:spTree>
    <p:extLst>
      <p:ext uri="{BB962C8B-B14F-4D97-AF65-F5344CB8AC3E}">
        <p14:creationId xmlns:p14="http://schemas.microsoft.com/office/powerpoint/2010/main" val="1285410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idx="4294967295"/>
          </p:nvPr>
        </p:nvSpPr>
        <p:spPr>
          <a:xfrm>
            <a:off x="586321" y="294301"/>
            <a:ext cx="10972800" cy="1143000"/>
          </a:xfrm>
        </p:spPr>
        <p:txBody>
          <a:bodyPr/>
          <a:lstStyle/>
          <a:p>
            <a:r>
              <a:rPr lang="fr-FR" dirty="0"/>
              <a:t>IHE Profiles - high </a:t>
            </a:r>
            <a:r>
              <a:rPr lang="fr-FR" dirty="0" err="1"/>
              <a:t>level</a:t>
            </a:r>
            <a:endParaRPr lang="en-US" dirty="0"/>
          </a:p>
        </p:txBody>
      </p:sp>
      <p:sp>
        <p:nvSpPr>
          <p:cNvPr id="8" name="Line 3"/>
          <p:cNvSpPr>
            <a:spLocks noChangeShapeType="1"/>
          </p:cNvSpPr>
          <p:nvPr/>
        </p:nvSpPr>
        <p:spPr bwMode="auto">
          <a:xfrm>
            <a:off x="1625600" y="2895600"/>
            <a:ext cx="2336800" cy="700088"/>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fontAlgn="base">
              <a:spcBef>
                <a:spcPct val="0"/>
              </a:spcBef>
              <a:spcAft>
                <a:spcPct val="0"/>
              </a:spcAft>
            </a:pPr>
            <a:endParaRPr lang="en-US" sz="2400">
              <a:solidFill>
                <a:prstClr val="black"/>
              </a:solidFill>
              <a:latin typeface="Arial" charset="0"/>
              <a:cs typeface="Arial" charset="0"/>
            </a:endParaRPr>
          </a:p>
        </p:txBody>
      </p:sp>
      <p:sp>
        <p:nvSpPr>
          <p:cNvPr id="9" name="Line 4"/>
          <p:cNvSpPr>
            <a:spLocks noChangeShapeType="1"/>
          </p:cNvSpPr>
          <p:nvPr/>
        </p:nvSpPr>
        <p:spPr bwMode="auto">
          <a:xfrm>
            <a:off x="8229600" y="4953000"/>
            <a:ext cx="1930400" cy="76200"/>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fontAlgn="base">
              <a:spcBef>
                <a:spcPct val="0"/>
              </a:spcBef>
              <a:spcAft>
                <a:spcPct val="0"/>
              </a:spcAft>
            </a:pPr>
            <a:endParaRPr lang="en-US" sz="2400">
              <a:solidFill>
                <a:prstClr val="black"/>
              </a:solidFill>
              <a:latin typeface="Arial" charset="0"/>
              <a:cs typeface="Arial" charset="0"/>
            </a:endParaRPr>
          </a:p>
        </p:txBody>
      </p:sp>
      <p:sp>
        <p:nvSpPr>
          <p:cNvPr id="10" name="Line 5"/>
          <p:cNvSpPr>
            <a:spLocks noChangeShapeType="1"/>
          </p:cNvSpPr>
          <p:nvPr/>
        </p:nvSpPr>
        <p:spPr bwMode="auto">
          <a:xfrm flipV="1">
            <a:off x="7924800" y="2667001"/>
            <a:ext cx="2641600" cy="842963"/>
          </a:xfrm>
          <a:prstGeom prst="line">
            <a:avLst/>
          </a:prstGeom>
          <a:noFill/>
          <a:ln w="762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fontAlgn="base">
              <a:spcBef>
                <a:spcPct val="0"/>
              </a:spcBef>
              <a:spcAft>
                <a:spcPct val="0"/>
              </a:spcAft>
            </a:pPr>
            <a:endParaRPr lang="en-US" sz="2400">
              <a:solidFill>
                <a:prstClr val="black"/>
              </a:solidFill>
              <a:latin typeface="Arial" charset="0"/>
              <a:cs typeface="Arial" charset="0"/>
            </a:endParaRPr>
          </a:p>
        </p:txBody>
      </p:sp>
      <p:sp>
        <p:nvSpPr>
          <p:cNvPr id="11" name="Oval 6"/>
          <p:cNvSpPr>
            <a:spLocks noChangeArrowheads="1"/>
          </p:cNvSpPr>
          <p:nvPr/>
        </p:nvSpPr>
        <p:spPr bwMode="auto">
          <a:xfrm>
            <a:off x="3860800" y="3200400"/>
            <a:ext cx="4368800" cy="11430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fontAlgn="base">
              <a:spcBef>
                <a:spcPct val="0"/>
              </a:spcBef>
              <a:spcAft>
                <a:spcPct val="0"/>
              </a:spcAft>
            </a:pPr>
            <a:endParaRPr lang="en-US" sz="2400">
              <a:solidFill>
                <a:prstClr val="black"/>
              </a:solidFill>
              <a:latin typeface="Arial" charset="0"/>
              <a:cs typeface="Arial" charset="0"/>
            </a:endParaRPr>
          </a:p>
        </p:txBody>
      </p:sp>
      <p:sp>
        <p:nvSpPr>
          <p:cNvPr id="12" name="Text Box 7"/>
          <p:cNvSpPr txBox="1">
            <a:spLocks noChangeArrowheads="1"/>
          </p:cNvSpPr>
          <p:nvPr/>
        </p:nvSpPr>
        <p:spPr bwMode="auto">
          <a:xfrm>
            <a:off x="4959287" y="3468514"/>
            <a:ext cx="2038507"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609585" fontAlgn="base">
              <a:spcBef>
                <a:spcPct val="0"/>
              </a:spcBef>
              <a:spcAft>
                <a:spcPct val="0"/>
              </a:spcAft>
            </a:pPr>
            <a:r>
              <a:rPr lang="fr-FR" sz="3200" b="1" dirty="0">
                <a:solidFill>
                  <a:prstClr val="black"/>
                </a:solidFill>
                <a:latin typeface="Arial" charset="0"/>
                <a:cs typeface="Arial" charset="0"/>
              </a:rPr>
              <a:t>IHE </a:t>
            </a:r>
            <a:r>
              <a:rPr lang="fr-FR" sz="3200" b="1" dirty="0" err="1">
                <a:solidFill>
                  <a:prstClr val="black"/>
                </a:solidFill>
                <a:latin typeface="Arial" charset="0"/>
                <a:cs typeface="Arial" charset="0"/>
              </a:rPr>
              <a:t>Actor</a:t>
            </a:r>
            <a:endParaRPr lang="en-US" sz="3200" b="1" dirty="0">
              <a:solidFill>
                <a:prstClr val="black"/>
              </a:solidFill>
              <a:latin typeface="Arial" charset="0"/>
              <a:cs typeface="Arial" charset="0"/>
            </a:endParaRPr>
          </a:p>
        </p:txBody>
      </p:sp>
      <p:grpSp>
        <p:nvGrpSpPr>
          <p:cNvPr id="13" name="Group 8"/>
          <p:cNvGrpSpPr>
            <a:grpSpLocks/>
          </p:cNvGrpSpPr>
          <p:nvPr/>
        </p:nvGrpSpPr>
        <p:grpSpPr bwMode="auto">
          <a:xfrm>
            <a:off x="586322" y="2643198"/>
            <a:ext cx="1308100" cy="481013"/>
            <a:chOff x="277" y="1233"/>
            <a:chExt cx="618" cy="303"/>
          </a:xfrm>
        </p:grpSpPr>
        <p:sp>
          <p:nvSpPr>
            <p:cNvPr id="14" name="Oval 9"/>
            <p:cNvSpPr>
              <a:spLocks noChangeArrowheads="1"/>
            </p:cNvSpPr>
            <p:nvPr/>
          </p:nvSpPr>
          <p:spPr bwMode="auto">
            <a:xfrm>
              <a:off x="288" y="1248"/>
              <a:ext cx="576" cy="288"/>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fontAlgn="base">
                <a:spcBef>
                  <a:spcPct val="0"/>
                </a:spcBef>
                <a:spcAft>
                  <a:spcPct val="0"/>
                </a:spcAft>
              </a:pPr>
              <a:endParaRPr lang="en-US" sz="2400">
                <a:solidFill>
                  <a:prstClr val="black"/>
                </a:solidFill>
                <a:latin typeface="Arial" charset="0"/>
                <a:cs typeface="Arial" charset="0"/>
              </a:endParaRPr>
            </a:p>
          </p:txBody>
        </p:sp>
        <p:sp>
          <p:nvSpPr>
            <p:cNvPr id="15" name="Text Box 10"/>
            <p:cNvSpPr txBox="1">
              <a:spLocks noChangeArrowheads="1"/>
            </p:cNvSpPr>
            <p:nvPr/>
          </p:nvSpPr>
          <p:spPr bwMode="auto">
            <a:xfrm>
              <a:off x="277" y="1233"/>
              <a:ext cx="618" cy="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609585" fontAlgn="base">
                <a:spcBef>
                  <a:spcPct val="0"/>
                </a:spcBef>
                <a:spcAft>
                  <a:spcPct val="0"/>
                </a:spcAft>
              </a:pPr>
              <a:r>
                <a:rPr lang="fr-FR" sz="2400" b="1" dirty="0" err="1">
                  <a:solidFill>
                    <a:prstClr val="black"/>
                  </a:solidFill>
                  <a:latin typeface="Arial" charset="0"/>
                  <a:cs typeface="Arial" charset="0"/>
                </a:rPr>
                <a:t>Actor</a:t>
              </a:r>
              <a:endParaRPr lang="en-US" sz="2400" b="1" dirty="0">
                <a:solidFill>
                  <a:prstClr val="black"/>
                </a:solidFill>
                <a:latin typeface="Arial" charset="0"/>
                <a:cs typeface="Arial" charset="0"/>
              </a:endParaRPr>
            </a:p>
          </p:txBody>
        </p:sp>
      </p:grpSp>
      <p:sp>
        <p:nvSpPr>
          <p:cNvPr id="16" name="Text Box 11"/>
          <p:cNvSpPr txBox="1">
            <a:spLocks noChangeArrowheads="1"/>
          </p:cNvSpPr>
          <p:nvPr/>
        </p:nvSpPr>
        <p:spPr bwMode="auto">
          <a:xfrm>
            <a:off x="8742699" y="3048007"/>
            <a:ext cx="1911741"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609585" fontAlgn="base">
              <a:spcBef>
                <a:spcPct val="0"/>
              </a:spcBef>
              <a:spcAft>
                <a:spcPct val="0"/>
              </a:spcAft>
            </a:pPr>
            <a:r>
              <a:rPr lang="fr-FR" sz="2400" b="1">
                <a:solidFill>
                  <a:srgbClr val="0000FF"/>
                </a:solidFill>
                <a:effectLst>
                  <a:outerShdw blurRad="38100" dist="38100" dir="2700000" algn="tl">
                    <a:srgbClr val="C0C0C0"/>
                  </a:outerShdw>
                </a:effectLst>
                <a:latin typeface="Arial" charset="0"/>
                <a:cs typeface="Arial" charset="0"/>
              </a:rPr>
              <a:t>IHE</a:t>
            </a:r>
            <a:br>
              <a:rPr lang="fr-FR" sz="2400" b="1">
                <a:solidFill>
                  <a:srgbClr val="0000FF"/>
                </a:solidFill>
                <a:effectLst>
                  <a:outerShdw blurRad="38100" dist="38100" dir="2700000" algn="tl">
                    <a:srgbClr val="C0C0C0"/>
                  </a:outerShdw>
                </a:effectLst>
                <a:latin typeface="Arial" charset="0"/>
                <a:cs typeface="Arial" charset="0"/>
              </a:rPr>
            </a:br>
            <a:r>
              <a:rPr lang="fr-FR" sz="2400" b="1">
                <a:solidFill>
                  <a:srgbClr val="0000FF"/>
                </a:solidFill>
                <a:effectLst>
                  <a:outerShdw blurRad="38100" dist="38100" dir="2700000" algn="tl">
                    <a:srgbClr val="C0C0C0"/>
                  </a:outerShdw>
                </a:effectLst>
                <a:latin typeface="Arial" charset="0"/>
                <a:cs typeface="Arial" charset="0"/>
              </a:rPr>
              <a:t>Transaction</a:t>
            </a:r>
            <a:endParaRPr lang="en-US" sz="2400" b="1">
              <a:solidFill>
                <a:srgbClr val="0000FF"/>
              </a:solidFill>
              <a:effectLst>
                <a:outerShdw blurRad="38100" dist="38100" dir="2700000" algn="tl">
                  <a:srgbClr val="C0C0C0"/>
                </a:outerShdw>
              </a:effectLst>
              <a:latin typeface="Arial" charset="0"/>
              <a:cs typeface="Arial" charset="0"/>
            </a:endParaRPr>
          </a:p>
        </p:txBody>
      </p:sp>
      <p:sp>
        <p:nvSpPr>
          <p:cNvPr id="17" name="Text Box 12"/>
          <p:cNvSpPr txBox="1">
            <a:spLocks noChangeArrowheads="1"/>
          </p:cNvSpPr>
          <p:nvPr/>
        </p:nvSpPr>
        <p:spPr bwMode="auto">
          <a:xfrm>
            <a:off x="1732299" y="3352807"/>
            <a:ext cx="1911741"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609585" fontAlgn="base">
              <a:spcBef>
                <a:spcPct val="0"/>
              </a:spcBef>
              <a:spcAft>
                <a:spcPct val="0"/>
              </a:spcAft>
            </a:pPr>
            <a:r>
              <a:rPr lang="fr-FR" sz="2400" b="1" dirty="0">
                <a:solidFill>
                  <a:srgbClr val="0000FF"/>
                </a:solidFill>
                <a:effectLst>
                  <a:outerShdw blurRad="38100" dist="38100" dir="2700000" algn="tl">
                    <a:srgbClr val="C0C0C0"/>
                  </a:outerShdw>
                </a:effectLst>
                <a:latin typeface="Arial" charset="0"/>
                <a:cs typeface="Arial" charset="0"/>
              </a:rPr>
              <a:t>IHE</a:t>
            </a:r>
            <a:br>
              <a:rPr lang="fr-FR" sz="2400" b="1" dirty="0">
                <a:solidFill>
                  <a:srgbClr val="0000FF"/>
                </a:solidFill>
                <a:effectLst>
                  <a:outerShdw blurRad="38100" dist="38100" dir="2700000" algn="tl">
                    <a:srgbClr val="C0C0C0"/>
                  </a:outerShdw>
                </a:effectLst>
                <a:latin typeface="Arial" charset="0"/>
                <a:cs typeface="Arial" charset="0"/>
              </a:rPr>
            </a:br>
            <a:r>
              <a:rPr lang="fr-FR" sz="2400" b="1" dirty="0">
                <a:solidFill>
                  <a:srgbClr val="0000FF"/>
                </a:solidFill>
                <a:effectLst>
                  <a:outerShdw blurRad="38100" dist="38100" dir="2700000" algn="tl">
                    <a:srgbClr val="C0C0C0"/>
                  </a:outerShdw>
                </a:effectLst>
                <a:latin typeface="Arial" charset="0"/>
                <a:cs typeface="Arial" charset="0"/>
              </a:rPr>
              <a:t>Transaction</a:t>
            </a:r>
            <a:endParaRPr lang="en-US" sz="2400" b="1" dirty="0">
              <a:solidFill>
                <a:srgbClr val="0000FF"/>
              </a:solidFill>
              <a:effectLst>
                <a:outerShdw blurRad="38100" dist="38100" dir="2700000" algn="tl">
                  <a:srgbClr val="C0C0C0"/>
                </a:outerShdw>
              </a:effectLst>
              <a:latin typeface="Arial" charset="0"/>
              <a:cs typeface="Arial" charset="0"/>
            </a:endParaRPr>
          </a:p>
        </p:txBody>
      </p:sp>
      <p:sp>
        <p:nvSpPr>
          <p:cNvPr id="18" name="Text Box 13"/>
          <p:cNvSpPr txBox="1">
            <a:spLocks noChangeArrowheads="1"/>
          </p:cNvSpPr>
          <p:nvPr/>
        </p:nvSpPr>
        <p:spPr bwMode="auto">
          <a:xfrm>
            <a:off x="8133099" y="4997457"/>
            <a:ext cx="1911741"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609585" fontAlgn="base">
              <a:spcBef>
                <a:spcPct val="0"/>
              </a:spcBef>
              <a:spcAft>
                <a:spcPct val="0"/>
              </a:spcAft>
            </a:pPr>
            <a:r>
              <a:rPr lang="fr-FR" sz="2400" b="1">
                <a:solidFill>
                  <a:srgbClr val="0000FF"/>
                </a:solidFill>
                <a:effectLst>
                  <a:outerShdw blurRad="38100" dist="38100" dir="2700000" algn="tl">
                    <a:srgbClr val="C0C0C0"/>
                  </a:outerShdw>
                </a:effectLst>
                <a:latin typeface="Arial" charset="0"/>
                <a:cs typeface="Arial" charset="0"/>
              </a:rPr>
              <a:t>IHE</a:t>
            </a:r>
            <a:br>
              <a:rPr lang="fr-FR" sz="2400" b="1">
                <a:solidFill>
                  <a:srgbClr val="0000FF"/>
                </a:solidFill>
                <a:effectLst>
                  <a:outerShdw blurRad="38100" dist="38100" dir="2700000" algn="tl">
                    <a:srgbClr val="C0C0C0"/>
                  </a:outerShdw>
                </a:effectLst>
                <a:latin typeface="Arial" charset="0"/>
                <a:cs typeface="Arial" charset="0"/>
              </a:rPr>
            </a:br>
            <a:r>
              <a:rPr lang="fr-FR" sz="2400" b="1">
                <a:solidFill>
                  <a:srgbClr val="0000FF"/>
                </a:solidFill>
                <a:effectLst>
                  <a:outerShdw blurRad="38100" dist="38100" dir="2700000" algn="tl">
                    <a:srgbClr val="C0C0C0"/>
                  </a:outerShdw>
                </a:effectLst>
                <a:latin typeface="Arial" charset="0"/>
                <a:cs typeface="Arial" charset="0"/>
              </a:rPr>
              <a:t>Transaction</a:t>
            </a:r>
            <a:endParaRPr lang="en-US" sz="2400" b="1">
              <a:solidFill>
                <a:srgbClr val="0000FF"/>
              </a:solidFill>
              <a:effectLst>
                <a:outerShdw blurRad="38100" dist="38100" dir="2700000" algn="tl">
                  <a:srgbClr val="C0C0C0"/>
                </a:outerShdw>
              </a:effectLst>
              <a:latin typeface="Arial" charset="0"/>
              <a:cs typeface="Arial" charset="0"/>
            </a:endParaRPr>
          </a:p>
        </p:txBody>
      </p:sp>
      <p:sp>
        <p:nvSpPr>
          <p:cNvPr id="19" name="Oval 14"/>
          <p:cNvSpPr>
            <a:spLocks noChangeArrowheads="1"/>
          </p:cNvSpPr>
          <p:nvPr/>
        </p:nvSpPr>
        <p:spPr bwMode="auto">
          <a:xfrm>
            <a:off x="3860800" y="4419600"/>
            <a:ext cx="4368800" cy="11430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fontAlgn="base">
              <a:spcBef>
                <a:spcPct val="0"/>
              </a:spcBef>
              <a:spcAft>
                <a:spcPct val="0"/>
              </a:spcAft>
            </a:pPr>
            <a:endParaRPr lang="en-US" sz="2400">
              <a:solidFill>
                <a:prstClr val="black"/>
              </a:solidFill>
              <a:latin typeface="Arial" charset="0"/>
              <a:cs typeface="Arial" charset="0"/>
            </a:endParaRPr>
          </a:p>
        </p:txBody>
      </p:sp>
      <p:sp>
        <p:nvSpPr>
          <p:cNvPr id="20" name="Text Box 15"/>
          <p:cNvSpPr txBox="1">
            <a:spLocks noChangeArrowheads="1"/>
          </p:cNvSpPr>
          <p:nvPr/>
        </p:nvSpPr>
        <p:spPr bwMode="auto">
          <a:xfrm>
            <a:off x="4959287" y="4687714"/>
            <a:ext cx="2038507"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609585" fontAlgn="base">
              <a:spcBef>
                <a:spcPct val="0"/>
              </a:spcBef>
              <a:spcAft>
                <a:spcPct val="0"/>
              </a:spcAft>
            </a:pPr>
            <a:r>
              <a:rPr lang="fr-FR" sz="3200" b="1">
                <a:solidFill>
                  <a:prstClr val="black"/>
                </a:solidFill>
                <a:latin typeface="Arial" charset="0"/>
                <a:cs typeface="Arial" charset="0"/>
              </a:rPr>
              <a:t>IHE Actor</a:t>
            </a:r>
            <a:endParaRPr lang="en-US" sz="3200" b="1">
              <a:solidFill>
                <a:prstClr val="black"/>
              </a:solidFill>
              <a:latin typeface="Arial" charset="0"/>
              <a:cs typeface="Arial" charset="0"/>
            </a:endParaRPr>
          </a:p>
        </p:txBody>
      </p:sp>
      <p:grpSp>
        <p:nvGrpSpPr>
          <p:cNvPr id="21" name="Group 16"/>
          <p:cNvGrpSpPr>
            <a:grpSpLocks/>
          </p:cNvGrpSpPr>
          <p:nvPr/>
        </p:nvGrpSpPr>
        <p:grpSpPr bwMode="auto">
          <a:xfrm>
            <a:off x="10058406" y="4929196"/>
            <a:ext cx="1308100" cy="481012"/>
            <a:chOff x="277" y="1233"/>
            <a:chExt cx="618" cy="303"/>
          </a:xfrm>
        </p:grpSpPr>
        <p:sp>
          <p:nvSpPr>
            <p:cNvPr id="22" name="Oval 17"/>
            <p:cNvSpPr>
              <a:spLocks noChangeArrowheads="1"/>
            </p:cNvSpPr>
            <p:nvPr/>
          </p:nvSpPr>
          <p:spPr bwMode="auto">
            <a:xfrm>
              <a:off x="288" y="1248"/>
              <a:ext cx="576" cy="288"/>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fontAlgn="base">
                <a:spcBef>
                  <a:spcPct val="0"/>
                </a:spcBef>
                <a:spcAft>
                  <a:spcPct val="0"/>
                </a:spcAft>
              </a:pPr>
              <a:endParaRPr lang="en-US" sz="2400">
                <a:solidFill>
                  <a:prstClr val="black"/>
                </a:solidFill>
                <a:latin typeface="Arial" charset="0"/>
                <a:cs typeface="Arial" charset="0"/>
              </a:endParaRPr>
            </a:p>
          </p:txBody>
        </p:sp>
        <p:sp>
          <p:nvSpPr>
            <p:cNvPr id="23" name="Text Box 18"/>
            <p:cNvSpPr txBox="1">
              <a:spLocks noChangeArrowheads="1"/>
            </p:cNvSpPr>
            <p:nvPr/>
          </p:nvSpPr>
          <p:spPr bwMode="auto">
            <a:xfrm>
              <a:off x="277" y="1233"/>
              <a:ext cx="618" cy="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609585" fontAlgn="base">
                <a:spcBef>
                  <a:spcPct val="0"/>
                </a:spcBef>
                <a:spcAft>
                  <a:spcPct val="0"/>
                </a:spcAft>
              </a:pPr>
              <a:r>
                <a:rPr lang="fr-FR" sz="2400" b="1">
                  <a:solidFill>
                    <a:prstClr val="black"/>
                  </a:solidFill>
                  <a:latin typeface="Arial" charset="0"/>
                  <a:cs typeface="Arial" charset="0"/>
                </a:rPr>
                <a:t>Actor</a:t>
              </a:r>
              <a:endParaRPr lang="en-US" sz="2400" b="1">
                <a:solidFill>
                  <a:prstClr val="black"/>
                </a:solidFill>
                <a:latin typeface="Arial" charset="0"/>
                <a:cs typeface="Arial" charset="0"/>
              </a:endParaRPr>
            </a:p>
          </p:txBody>
        </p:sp>
      </p:grpSp>
      <p:grpSp>
        <p:nvGrpSpPr>
          <p:cNvPr id="24" name="Group 19"/>
          <p:cNvGrpSpPr>
            <a:grpSpLocks/>
          </p:cNvGrpSpPr>
          <p:nvPr/>
        </p:nvGrpSpPr>
        <p:grpSpPr bwMode="auto">
          <a:xfrm>
            <a:off x="10464815" y="2209793"/>
            <a:ext cx="1308100" cy="481013"/>
            <a:chOff x="277" y="1233"/>
            <a:chExt cx="618" cy="303"/>
          </a:xfrm>
        </p:grpSpPr>
        <p:sp>
          <p:nvSpPr>
            <p:cNvPr id="25" name="Oval 20"/>
            <p:cNvSpPr>
              <a:spLocks noChangeArrowheads="1"/>
            </p:cNvSpPr>
            <p:nvPr/>
          </p:nvSpPr>
          <p:spPr bwMode="auto">
            <a:xfrm>
              <a:off x="288" y="1248"/>
              <a:ext cx="576" cy="288"/>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09585" fontAlgn="base">
                <a:spcBef>
                  <a:spcPct val="0"/>
                </a:spcBef>
                <a:spcAft>
                  <a:spcPct val="0"/>
                </a:spcAft>
              </a:pPr>
              <a:endParaRPr lang="en-US" sz="2400">
                <a:solidFill>
                  <a:prstClr val="black"/>
                </a:solidFill>
                <a:latin typeface="Arial" charset="0"/>
                <a:cs typeface="Arial" charset="0"/>
              </a:endParaRPr>
            </a:p>
          </p:txBody>
        </p:sp>
        <p:sp>
          <p:nvSpPr>
            <p:cNvPr id="26" name="Text Box 21"/>
            <p:cNvSpPr txBox="1">
              <a:spLocks noChangeArrowheads="1"/>
            </p:cNvSpPr>
            <p:nvPr/>
          </p:nvSpPr>
          <p:spPr bwMode="auto">
            <a:xfrm>
              <a:off x="277" y="1233"/>
              <a:ext cx="618" cy="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609585" fontAlgn="base">
                <a:spcBef>
                  <a:spcPct val="0"/>
                </a:spcBef>
                <a:spcAft>
                  <a:spcPct val="0"/>
                </a:spcAft>
              </a:pPr>
              <a:r>
                <a:rPr lang="fr-FR" sz="2400" b="1" dirty="0" err="1">
                  <a:solidFill>
                    <a:prstClr val="black"/>
                  </a:solidFill>
                  <a:latin typeface="Arial" charset="0"/>
                  <a:cs typeface="Arial" charset="0"/>
                </a:rPr>
                <a:t>Actor</a:t>
              </a:r>
              <a:endParaRPr lang="en-US" sz="2400" b="1" dirty="0">
                <a:solidFill>
                  <a:prstClr val="black"/>
                </a:solidFill>
                <a:latin typeface="Arial" charset="0"/>
                <a:cs typeface="Arial" charset="0"/>
              </a:endParaRPr>
            </a:p>
          </p:txBody>
        </p:sp>
      </p:grpSp>
      <p:sp>
        <p:nvSpPr>
          <p:cNvPr id="27" name="Text Box 22"/>
          <p:cNvSpPr txBox="1">
            <a:spLocks noChangeArrowheads="1"/>
          </p:cNvSpPr>
          <p:nvPr/>
        </p:nvSpPr>
        <p:spPr bwMode="auto">
          <a:xfrm>
            <a:off x="444500" y="1497082"/>
            <a:ext cx="10856384" cy="913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609585" fontAlgn="base">
              <a:spcBef>
                <a:spcPct val="50000"/>
              </a:spcBef>
              <a:spcAft>
                <a:spcPct val="0"/>
              </a:spcAft>
            </a:pPr>
            <a:r>
              <a:rPr lang="fr-FR" sz="2667" dirty="0">
                <a:solidFill>
                  <a:prstClr val="black"/>
                </a:solidFill>
                <a:latin typeface="Arial" charset="0"/>
                <a:cs typeface="Arial" charset="0"/>
              </a:rPr>
              <a:t>IHE translate the « </a:t>
            </a:r>
            <a:r>
              <a:rPr lang="fr-FR" sz="2667" dirty="0" err="1">
                <a:solidFill>
                  <a:prstClr val="black"/>
                </a:solidFill>
                <a:latin typeface="Arial" charset="0"/>
                <a:cs typeface="Arial" charset="0"/>
              </a:rPr>
              <a:t>healthcare</a:t>
            </a:r>
            <a:r>
              <a:rPr lang="fr-FR" sz="2667" dirty="0">
                <a:solidFill>
                  <a:prstClr val="black"/>
                </a:solidFill>
                <a:latin typeface="Arial" charset="0"/>
                <a:cs typeface="Arial" charset="0"/>
              </a:rPr>
              <a:t> entreprise » in </a:t>
            </a:r>
            <a:r>
              <a:rPr lang="fr-FR" sz="2667" dirty="0" err="1">
                <a:solidFill>
                  <a:prstClr val="black"/>
                </a:solidFill>
                <a:latin typeface="Arial" charset="0"/>
                <a:cs typeface="Arial" charset="0"/>
              </a:rPr>
              <a:t>actors</a:t>
            </a:r>
            <a:r>
              <a:rPr lang="fr-FR" sz="2667" dirty="0">
                <a:solidFill>
                  <a:prstClr val="black"/>
                </a:solidFill>
                <a:latin typeface="Arial" charset="0"/>
                <a:cs typeface="Arial" charset="0"/>
              </a:rPr>
              <a:t> and transactions …</a:t>
            </a:r>
            <a:endParaRPr lang="en-US" sz="2667" dirty="0">
              <a:solidFill>
                <a:prstClr val="black"/>
              </a:solidFill>
              <a:latin typeface="Arial" charset="0"/>
              <a:cs typeface="Arial" charset="0"/>
            </a:endParaRPr>
          </a:p>
        </p:txBody>
      </p:sp>
    </p:spTree>
    <p:extLst>
      <p:ext uri="{BB962C8B-B14F-4D97-AF65-F5344CB8AC3E}">
        <p14:creationId xmlns:p14="http://schemas.microsoft.com/office/powerpoint/2010/main" val="312985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a:spLocks noGrp="1" noChangeArrowheads="1"/>
          </p:cNvSpPr>
          <p:nvPr>
            <p:ph type="title" idx="4294967295"/>
          </p:nvPr>
        </p:nvSpPr>
        <p:spPr>
          <a:xfrm>
            <a:off x="615885" y="286383"/>
            <a:ext cx="10972800" cy="1143000"/>
          </a:xfrm>
        </p:spPr>
        <p:txBody>
          <a:bodyPr/>
          <a:lstStyle/>
          <a:p>
            <a:r>
              <a:rPr lang="fr-FR" dirty="0"/>
              <a:t>IHE high </a:t>
            </a:r>
            <a:r>
              <a:rPr lang="fr-FR" dirty="0" err="1"/>
              <a:t>level</a:t>
            </a:r>
            <a:endParaRPr lang="en-US" dirty="0"/>
          </a:p>
        </p:txBody>
      </p:sp>
      <p:sp>
        <p:nvSpPr>
          <p:cNvPr id="29" name="Text Box 3"/>
          <p:cNvSpPr txBox="1">
            <a:spLocks noChangeArrowheads="1"/>
          </p:cNvSpPr>
          <p:nvPr/>
        </p:nvSpPr>
        <p:spPr bwMode="auto">
          <a:xfrm>
            <a:off x="504506" y="1409631"/>
            <a:ext cx="8496300" cy="5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609585" fontAlgn="base">
              <a:spcBef>
                <a:spcPct val="50000"/>
              </a:spcBef>
              <a:spcAft>
                <a:spcPct val="0"/>
              </a:spcAft>
            </a:pPr>
            <a:r>
              <a:rPr lang="fr-FR" sz="2667" dirty="0" err="1">
                <a:solidFill>
                  <a:prstClr val="black"/>
                </a:solidFill>
                <a:latin typeface="Arial" charset="0"/>
                <a:cs typeface="Arial" charset="0"/>
              </a:rPr>
              <a:t>With</a:t>
            </a:r>
            <a:r>
              <a:rPr lang="fr-FR" sz="2667" dirty="0">
                <a:solidFill>
                  <a:prstClr val="black"/>
                </a:solidFill>
                <a:latin typeface="Arial" charset="0"/>
                <a:cs typeface="Arial" charset="0"/>
              </a:rPr>
              <a:t> </a:t>
            </a:r>
            <a:r>
              <a:rPr lang="fr-FR" sz="2667" dirty="0" err="1">
                <a:solidFill>
                  <a:prstClr val="black"/>
                </a:solidFill>
                <a:latin typeface="Arial" charset="0"/>
                <a:cs typeface="Arial" charset="0"/>
              </a:rPr>
              <a:t>your</a:t>
            </a:r>
            <a:r>
              <a:rPr lang="fr-FR" sz="2667" dirty="0">
                <a:solidFill>
                  <a:prstClr val="black"/>
                </a:solidFill>
                <a:latin typeface="Arial" charset="0"/>
                <a:cs typeface="Arial" charset="0"/>
              </a:rPr>
              <a:t> </a:t>
            </a:r>
            <a:r>
              <a:rPr lang="fr-FR" sz="2667" dirty="0" err="1">
                <a:solidFill>
                  <a:prstClr val="black"/>
                </a:solidFill>
                <a:latin typeface="Arial" charset="0"/>
                <a:cs typeface="Arial" charset="0"/>
              </a:rPr>
              <a:t>medical</a:t>
            </a:r>
            <a:r>
              <a:rPr lang="fr-FR" sz="2667" dirty="0">
                <a:solidFill>
                  <a:prstClr val="black"/>
                </a:solidFill>
                <a:latin typeface="Arial" charset="0"/>
                <a:cs typeface="Arial" charset="0"/>
              </a:rPr>
              <a:t> </a:t>
            </a:r>
            <a:r>
              <a:rPr lang="fr-FR" sz="2667" dirty="0" err="1">
                <a:solidFill>
                  <a:prstClr val="black"/>
                </a:solidFill>
                <a:latin typeface="Arial" charset="0"/>
                <a:cs typeface="Arial" charset="0"/>
              </a:rPr>
              <a:t>devices</a:t>
            </a:r>
            <a:r>
              <a:rPr lang="fr-FR" sz="2667" dirty="0">
                <a:solidFill>
                  <a:prstClr val="black"/>
                </a:solidFill>
                <a:latin typeface="Arial" charset="0"/>
                <a:cs typeface="Arial" charset="0"/>
              </a:rPr>
              <a:t> and </a:t>
            </a:r>
            <a:r>
              <a:rPr lang="fr-FR" sz="2667" dirty="0" err="1">
                <a:solidFill>
                  <a:prstClr val="black"/>
                </a:solidFill>
                <a:latin typeface="Arial" charset="0"/>
                <a:cs typeface="Arial" charset="0"/>
              </a:rPr>
              <a:t>systems</a:t>
            </a:r>
            <a:r>
              <a:rPr lang="fr-FR" sz="2667" dirty="0">
                <a:solidFill>
                  <a:prstClr val="black"/>
                </a:solidFill>
                <a:latin typeface="Arial" charset="0"/>
                <a:cs typeface="Arial" charset="0"/>
              </a:rPr>
              <a:t>….</a:t>
            </a:r>
            <a:endParaRPr lang="en-US" sz="2667" dirty="0">
              <a:solidFill>
                <a:prstClr val="black"/>
              </a:solidFill>
              <a:latin typeface="Arial" charset="0"/>
              <a:cs typeface="Arial" charset="0"/>
            </a:endParaRPr>
          </a:p>
        </p:txBody>
      </p:sp>
      <p:sp>
        <p:nvSpPr>
          <p:cNvPr id="30" name="Rectangle 4"/>
          <p:cNvSpPr>
            <a:spLocks noChangeArrowheads="1"/>
          </p:cNvSpPr>
          <p:nvPr/>
        </p:nvSpPr>
        <p:spPr bwMode="auto">
          <a:xfrm>
            <a:off x="192617" y="2385943"/>
            <a:ext cx="1828800" cy="5334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09585" fontAlgn="base">
              <a:spcBef>
                <a:spcPct val="0"/>
              </a:spcBef>
              <a:spcAft>
                <a:spcPct val="0"/>
              </a:spcAft>
            </a:pPr>
            <a:r>
              <a:rPr lang="fr-FR" altLang="de-DE" sz="3733" b="1" dirty="0">
                <a:solidFill>
                  <a:prstClr val="black"/>
                </a:solidFill>
                <a:latin typeface="Arial" charset="0"/>
                <a:cs typeface="Arial" charset="0"/>
              </a:rPr>
              <a:t>RIS</a:t>
            </a:r>
            <a:endParaRPr lang="en-US" altLang="de-DE" sz="3733" b="1" dirty="0">
              <a:solidFill>
                <a:prstClr val="black"/>
              </a:solidFill>
              <a:latin typeface="Arial" charset="0"/>
              <a:cs typeface="Arial" charset="0"/>
            </a:endParaRPr>
          </a:p>
        </p:txBody>
      </p:sp>
      <p:sp>
        <p:nvSpPr>
          <p:cNvPr id="31" name="Rectangle 5"/>
          <p:cNvSpPr>
            <a:spLocks noChangeArrowheads="1"/>
          </p:cNvSpPr>
          <p:nvPr/>
        </p:nvSpPr>
        <p:spPr bwMode="auto">
          <a:xfrm>
            <a:off x="9641417" y="4748143"/>
            <a:ext cx="1828800" cy="5334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09585" fontAlgn="base">
              <a:spcBef>
                <a:spcPct val="0"/>
              </a:spcBef>
              <a:spcAft>
                <a:spcPct val="0"/>
              </a:spcAft>
            </a:pPr>
            <a:r>
              <a:rPr lang="fr-FR" altLang="de-DE" sz="3733" b="1">
                <a:solidFill>
                  <a:prstClr val="black"/>
                </a:solidFill>
                <a:latin typeface="Arial" charset="0"/>
                <a:cs typeface="Arial" charset="0"/>
              </a:rPr>
              <a:t>WS</a:t>
            </a:r>
            <a:endParaRPr lang="en-US" altLang="de-DE" sz="3733" b="1">
              <a:solidFill>
                <a:prstClr val="black"/>
              </a:solidFill>
              <a:latin typeface="Arial" charset="0"/>
              <a:cs typeface="Arial" charset="0"/>
            </a:endParaRPr>
          </a:p>
        </p:txBody>
      </p:sp>
      <p:sp>
        <p:nvSpPr>
          <p:cNvPr id="32" name="Rectangle 6"/>
          <p:cNvSpPr>
            <a:spLocks noChangeArrowheads="1"/>
          </p:cNvSpPr>
          <p:nvPr/>
        </p:nvSpPr>
        <p:spPr bwMode="auto">
          <a:xfrm>
            <a:off x="9311217" y="2004943"/>
            <a:ext cx="2057400" cy="5334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09585" fontAlgn="base">
              <a:spcBef>
                <a:spcPct val="0"/>
              </a:spcBef>
              <a:spcAft>
                <a:spcPct val="0"/>
              </a:spcAft>
            </a:pPr>
            <a:r>
              <a:rPr lang="fr-FR" altLang="de-DE" sz="3733" b="1">
                <a:solidFill>
                  <a:prstClr val="black"/>
                </a:solidFill>
                <a:latin typeface="Arial" charset="0"/>
                <a:cs typeface="Arial" charset="0"/>
              </a:rPr>
              <a:t>Modality</a:t>
            </a:r>
            <a:endParaRPr lang="en-US" altLang="de-DE" sz="3733" b="1">
              <a:solidFill>
                <a:prstClr val="black"/>
              </a:solidFill>
              <a:latin typeface="Arial" charset="0"/>
              <a:cs typeface="Arial" charset="0"/>
            </a:endParaRPr>
          </a:p>
        </p:txBody>
      </p:sp>
      <p:sp>
        <p:nvSpPr>
          <p:cNvPr id="33" name="Rectangle 7"/>
          <p:cNvSpPr>
            <a:spLocks noChangeArrowheads="1"/>
          </p:cNvSpPr>
          <p:nvPr/>
        </p:nvSpPr>
        <p:spPr bwMode="auto">
          <a:xfrm>
            <a:off x="3266017" y="3103493"/>
            <a:ext cx="4673600" cy="28194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609585" fontAlgn="base">
              <a:spcBef>
                <a:spcPct val="0"/>
              </a:spcBef>
              <a:spcAft>
                <a:spcPct val="0"/>
              </a:spcAft>
            </a:pPr>
            <a:r>
              <a:rPr lang="fr-FR" sz="3733" b="1" dirty="0">
                <a:solidFill>
                  <a:prstClr val="black"/>
                </a:solidFill>
                <a:latin typeface="Arial" charset="0"/>
                <a:cs typeface="Arial" charset="0"/>
              </a:rPr>
              <a:t>PACS</a:t>
            </a:r>
            <a:endParaRPr lang="en-US" sz="3733" b="1" dirty="0">
              <a:solidFill>
                <a:prstClr val="black"/>
              </a:solidFill>
              <a:latin typeface="Arial" charset="0"/>
              <a:cs typeface="Arial" charset="0"/>
            </a:endParaRPr>
          </a:p>
        </p:txBody>
      </p:sp>
    </p:spTree>
    <p:extLst>
      <p:ext uri="{BB962C8B-B14F-4D97-AF65-F5344CB8AC3E}">
        <p14:creationId xmlns:p14="http://schemas.microsoft.com/office/powerpoint/2010/main" val="36586428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5ttzwosGwcxBGGz8cEKoBF"/>
</p:tagLst>
</file>

<file path=ppt/tags/tag2.xml><?xml version="1.0" encoding="utf-8"?>
<p:tagLst xmlns:a="http://schemas.openxmlformats.org/drawingml/2006/main" xmlns:r="http://schemas.openxmlformats.org/officeDocument/2006/relationships" xmlns:p="http://schemas.openxmlformats.org/presentationml/2006/main">
  <p:tag name="DVSHAPEID" val="U1GeXpa5mXUckrMUIXfIqX"/>
</p:tagLst>
</file>

<file path=ppt/tags/tag3.xml><?xml version="1.0" encoding="utf-8"?>
<p:tagLst xmlns:a="http://schemas.openxmlformats.org/drawingml/2006/main" xmlns:r="http://schemas.openxmlformats.org/officeDocument/2006/relationships" xmlns:p="http://schemas.openxmlformats.org/presentationml/2006/main">
  <p:tag name="DVSHAPEID" val="ACsc43hVCROFptCZHb2b22"/>
</p:tagLst>
</file>

<file path=ppt/tags/tag4.xml><?xml version="1.0" encoding="utf-8"?>
<p:tagLst xmlns:a="http://schemas.openxmlformats.org/drawingml/2006/main" xmlns:r="http://schemas.openxmlformats.org/officeDocument/2006/relationships" xmlns:p="http://schemas.openxmlformats.org/presentationml/2006/main">
  <p:tag name="DVSHAPEID" val="Q1etfAEMW7gtKCjWdeMuXZ"/>
</p:tagLst>
</file>

<file path=ppt/tags/tag5.xml><?xml version="1.0" encoding="utf-8"?>
<p:tagLst xmlns:a="http://schemas.openxmlformats.org/drawingml/2006/main" xmlns:r="http://schemas.openxmlformats.org/officeDocument/2006/relationships" xmlns:p="http://schemas.openxmlformats.org/presentationml/2006/main">
  <p:tag name="DVSHAPEID" val="8HXVtFDqYxpxMqXAOGhPVH"/>
</p:tagLst>
</file>

<file path=ppt/tags/tag6.xml><?xml version="1.0" encoding="utf-8"?>
<p:tagLst xmlns:a="http://schemas.openxmlformats.org/drawingml/2006/main" xmlns:r="http://schemas.openxmlformats.org/officeDocument/2006/relationships" xmlns:p="http://schemas.openxmlformats.org/presentationml/2006/main">
  <p:tag name="DVSHAPEID" val="pWJZGLXOpy5RTxwk7Z9w9I"/>
</p:tagLst>
</file>

<file path=ppt/tags/tag7.xml><?xml version="1.0" encoding="utf-8"?>
<p:tagLst xmlns:a="http://schemas.openxmlformats.org/drawingml/2006/main" xmlns:r="http://schemas.openxmlformats.org/officeDocument/2006/relationships" xmlns:p="http://schemas.openxmlformats.org/presentationml/2006/main">
  <p:tag name="DVSHAPEID" val="4dQSYDp5d74rh1ctYRs98R"/>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2672</TotalTime>
  <Words>1011</Words>
  <Application>Microsoft Office PowerPoint</Application>
  <PresentationFormat>Widescreen</PresentationFormat>
  <Paragraphs>384</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ＭＳ Ｐゴシック</vt:lpstr>
      <vt:lpstr>Arial</vt:lpstr>
      <vt:lpstr>Calibri</vt:lpstr>
      <vt:lpstr>Times New Roman</vt:lpstr>
      <vt:lpstr>Wingdings</vt:lpstr>
      <vt:lpstr>1_Office Theme</vt:lpstr>
      <vt:lpstr>IHE Supply work</vt:lpstr>
      <vt:lpstr>IHE: A Framework for Interoperability</vt:lpstr>
      <vt:lpstr>PowerPoint Presentation</vt:lpstr>
      <vt:lpstr>PowerPoint Presentation</vt:lpstr>
      <vt:lpstr>IHE  Integration Profiles</vt:lpstr>
      <vt:lpstr>Important Terms</vt:lpstr>
      <vt:lpstr>PowerPoint Presentation</vt:lpstr>
      <vt:lpstr>IHE Profiles - high level</vt:lpstr>
      <vt:lpstr>IHE high level</vt:lpstr>
      <vt:lpstr>IHE high level</vt:lpstr>
      <vt:lpstr> </vt:lpstr>
      <vt:lpstr>Scope</vt:lpstr>
      <vt:lpstr>Context</vt:lpstr>
      <vt:lpstr>Use cases and requirements</vt:lpstr>
      <vt:lpstr>Basic Supply Transactions - Order</vt:lpstr>
      <vt:lpstr>Basic Supply Transactions - Delivery</vt:lpstr>
      <vt:lpstr>Return/Recall and Delivery Authorization</vt:lpstr>
      <vt:lpstr>Basic Inventory Transactions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IHE Supply work</dc:title>
  <dc:creator>Jose Costa Teixeira</dc:creator>
  <cp:lastModifiedBy>Jose Costa Teixeira</cp:lastModifiedBy>
  <cp:revision>6</cp:revision>
  <dcterms:created xsi:type="dcterms:W3CDTF">2018-04-19T08:13:04Z</dcterms:created>
  <dcterms:modified xsi:type="dcterms:W3CDTF">2018-05-26T05:20:54Z</dcterms:modified>
</cp:coreProperties>
</file>