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1" r:id="rId4"/>
    <p:sldId id="263" r:id="rId5"/>
    <p:sldId id="264" r:id="rId6"/>
    <p:sldId id="265" r:id="rId7"/>
    <p:sldId id="270" r:id="rId8"/>
    <p:sldId id="267" r:id="rId9"/>
    <p:sldId id="271" r:id="rId10"/>
    <p:sldId id="272" r:id="rId11"/>
    <p:sldId id="273" r:id="rId12"/>
    <p:sldId id="277" r:id="rId13"/>
    <p:sldId id="276" r:id="rId14"/>
    <p:sldId id="278" r:id="rId15"/>
    <p:sldId id="279" r:id="rId16"/>
    <p:sldId id="280" r:id="rId17"/>
    <p:sldId id="281" r:id="rId18"/>
    <p:sldId id="28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635"/>
    <a:srgbClr val="005856"/>
    <a:srgbClr val="9EFF29"/>
    <a:srgbClr val="007033"/>
    <a:srgbClr val="5EEC3C"/>
    <a:srgbClr val="F1C88B"/>
    <a:srgbClr val="FE9202"/>
    <a:srgbClr val="FF2549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F9704-2801-4155-A492-6C9D84505435}" v="83" dt="2020-04-03T02:13:00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14cffd35fd44916/Documents/AP-Research/50TrialsVaryPack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of Models Through</a:t>
            </a:r>
            <a:r>
              <a:rPr lang="en-US" baseline="0"/>
              <a:t> Varying Packet Lengths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1D-CNN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Graphs!$A$3:$A$9</c:f>
              <c:numCache>
                <c:formatCode>General</c:formatCode>
                <c:ptCount val="7"/>
                <c:pt idx="0">
                  <c:v>298</c:v>
                </c:pt>
                <c:pt idx="1">
                  <c:v>290</c:v>
                </c:pt>
                <c:pt idx="2">
                  <c:v>270</c:v>
                </c:pt>
                <c:pt idx="3">
                  <c:v>250</c:v>
                </c:pt>
                <c:pt idx="4">
                  <c:v>230</c:v>
                </c:pt>
                <c:pt idx="5">
                  <c:v>210</c:v>
                </c:pt>
                <c:pt idx="6">
                  <c:v>200</c:v>
                </c:pt>
              </c:numCache>
            </c:numRef>
          </c:xVal>
          <c:yVal>
            <c:numRef>
              <c:f>Graphs!$B$3:$B$9</c:f>
              <c:numCache>
                <c:formatCode>General</c:formatCode>
                <c:ptCount val="7"/>
                <c:pt idx="0">
                  <c:v>89.277377663826442</c:v>
                </c:pt>
                <c:pt idx="1">
                  <c:v>89.280571621291472</c:v>
                </c:pt>
                <c:pt idx="2">
                  <c:v>89.196165118898662</c:v>
                </c:pt>
                <c:pt idx="3">
                  <c:v>89.085381128350065</c:v>
                </c:pt>
                <c:pt idx="4">
                  <c:v>89.125841734360662</c:v>
                </c:pt>
                <c:pt idx="5">
                  <c:v>88.942626615365327</c:v>
                </c:pt>
                <c:pt idx="6">
                  <c:v>88.910614957614797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39-4C8F-A098-8DD33A9D38DB}"/>
            </c:ext>
          </c:extLst>
        </c:ser>
        <c:ser>
          <c:idx val="1"/>
          <c:order val="1"/>
          <c:tx>
            <c:v>2D-CNN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Graphs!$F$3:$F$9</c:f>
              <c:numCache>
                <c:formatCode>General</c:formatCode>
                <c:ptCount val="7"/>
                <c:pt idx="0">
                  <c:v>298</c:v>
                </c:pt>
                <c:pt idx="1">
                  <c:v>290</c:v>
                </c:pt>
                <c:pt idx="2">
                  <c:v>270</c:v>
                </c:pt>
                <c:pt idx="3">
                  <c:v>250</c:v>
                </c:pt>
                <c:pt idx="4">
                  <c:v>230</c:v>
                </c:pt>
                <c:pt idx="5">
                  <c:v>210</c:v>
                </c:pt>
                <c:pt idx="6">
                  <c:v>200</c:v>
                </c:pt>
              </c:numCache>
            </c:numRef>
          </c:xVal>
          <c:yVal>
            <c:numRef>
              <c:f>Graphs!$G$3:$G$9</c:f>
              <c:numCache>
                <c:formatCode>General</c:formatCode>
                <c:ptCount val="7"/>
                <c:pt idx="0">
                  <c:v>86.478932779662443</c:v>
                </c:pt>
                <c:pt idx="1">
                  <c:v>86.481013833260036</c:v>
                </c:pt>
                <c:pt idx="2">
                  <c:v>86.379474279831854</c:v>
                </c:pt>
                <c:pt idx="3">
                  <c:v>87.019397531236905</c:v>
                </c:pt>
                <c:pt idx="4">
                  <c:v>86.537930551840319</c:v>
                </c:pt>
                <c:pt idx="5">
                  <c:v>86.446844436684415</c:v>
                </c:pt>
                <c:pt idx="6">
                  <c:v>86.977388055957078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39-4C8F-A098-8DD33A9D38DB}"/>
            </c:ext>
          </c:extLst>
        </c:ser>
        <c:ser>
          <c:idx val="2"/>
          <c:order val="2"/>
          <c:tx>
            <c:v>MW-1D-CNN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3.0714856847665152E-2"/>
                  <c:y val="4.0526460006255836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B39-4C8F-A098-8DD33A9D38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Graphs!$U$3:$U$9</c:f>
              <c:numCache>
                <c:formatCode>General</c:formatCode>
                <c:ptCount val="7"/>
                <c:pt idx="0">
                  <c:v>298</c:v>
                </c:pt>
                <c:pt idx="1">
                  <c:v>290</c:v>
                </c:pt>
                <c:pt idx="2">
                  <c:v>270</c:v>
                </c:pt>
                <c:pt idx="3">
                  <c:v>250</c:v>
                </c:pt>
                <c:pt idx="4">
                  <c:v>230</c:v>
                </c:pt>
                <c:pt idx="5">
                  <c:v>210</c:v>
                </c:pt>
                <c:pt idx="6">
                  <c:v>200</c:v>
                </c:pt>
              </c:numCache>
            </c:numRef>
          </c:xVal>
          <c:yVal>
            <c:numRef>
              <c:f>Graphs!$V$3:$V$9</c:f>
              <c:numCache>
                <c:formatCode>General</c:formatCode>
                <c:ptCount val="7"/>
                <c:pt idx="0">
                  <c:v>88.631710161765412</c:v>
                </c:pt>
                <c:pt idx="1">
                  <c:v>88.73487966401234</c:v>
                </c:pt>
                <c:pt idx="2">
                  <c:v>88.869603971640245</c:v>
                </c:pt>
                <c:pt idx="3">
                  <c:v>88.761555768073848</c:v>
                </c:pt>
                <c:pt idx="4">
                  <c:v>88.654731731025535</c:v>
                </c:pt>
                <c:pt idx="5">
                  <c:v>88.544655591249452</c:v>
                </c:pt>
                <c:pt idx="6">
                  <c:v>88.759563042193022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39-4C8F-A098-8DD33A9D38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12806960"/>
        <c:axId val="398693552"/>
      </c:scatterChart>
      <c:valAx>
        <c:axId val="1012806960"/>
        <c:scaling>
          <c:orientation val="minMax"/>
          <c:max val="298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Packets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3552"/>
        <c:crosses val="autoZero"/>
        <c:crossBetween val="midCat"/>
      </c:valAx>
      <c:valAx>
        <c:axId val="39869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806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02T21:23:16.214" idx="1">
    <p:pos x="1860" y="695"/>
    <p:text>Save Copy with this slide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2263876"/>
            <a:ext cx="8203575" cy="13998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1362975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888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888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04346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51585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04346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1585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9861"/>
            <a:ext cx="5159229" cy="144290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Which Convolutional Neural Model Best and Most Efficiently Classifies Internet-Scale Infected Internet of Things Devices?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B7F9-BB18-44EF-89C2-FB2A440E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36DC-2783-4B08-AD48-9F492A36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Hardware Malfunction</a:t>
            </a:r>
          </a:p>
          <a:p>
            <a:r>
              <a:rPr lang="en-US" dirty="0"/>
              <a:t>Power Draw </a:t>
            </a:r>
            <a:r>
              <a:rPr lang="en-US" dirty="0">
                <a:sym typeface="Wingdings" panose="05000000000000000000" pitchFamily="2" charset="2"/>
              </a:rPr>
              <a:t> High Temperatures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Skew Run Time Results</a:t>
            </a:r>
          </a:p>
          <a:p>
            <a:r>
              <a:rPr lang="en-US" dirty="0">
                <a:sym typeface="Wingdings" panose="05000000000000000000" pitchFamily="2" charset="2"/>
              </a:rPr>
              <a:t>Poor Initializations  Model Fails to Learn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Removed Such Runs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97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5DE7-F715-4E6C-A885-B1321087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4EE83-C509-4611-B324-D0706A937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167F-C961-4326-86AB-27F02C0F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A8B74-3637-49EF-952B-6BAD3A751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272970" cy="351829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Run Time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MW-1D-CNN &gt; 2D-CNN &gt; 1D-CNN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Model Performance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1D-CNN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≈ MW-1D-CNN &gt; 2D-CNN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Packet Restriction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Inter-model Difference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Above 230 Packets for 1D-CNN</a:t>
            </a:r>
            <a:endParaRPr lang="en-US" sz="1600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9C3081-DDC4-452D-9C2E-91DCC18E1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13865"/>
              </p:ext>
            </p:extLst>
          </p:nvPr>
        </p:nvGraphicFramePr>
        <p:xfrm>
          <a:off x="3575050" y="204788"/>
          <a:ext cx="5111749" cy="400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466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0DC5-1BCF-4A2A-96F5-1BDD8FB0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921F-4261-4DCA-9D39-BF2B63B0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Complexity </a:t>
            </a:r>
            <a:r>
              <a:rPr lang="en-US" dirty="0">
                <a:sym typeface="Wingdings" panose="05000000000000000000" pitchFamily="2" charset="2"/>
              </a:rPr>
              <a:t> Run Time</a:t>
            </a:r>
          </a:p>
          <a:p>
            <a:r>
              <a:rPr lang="en-US" dirty="0">
                <a:sym typeface="Wingdings" panose="05000000000000000000" pitchFamily="2" charset="2"/>
              </a:rPr>
              <a:t>Kernel Structure  Performance</a:t>
            </a:r>
          </a:p>
          <a:p>
            <a:r>
              <a:rPr lang="en-US" dirty="0"/>
              <a:t>Surplus Data </a:t>
            </a:r>
            <a:r>
              <a:rPr lang="en-US" dirty="0">
                <a:sym typeface="Wingdings" panose="05000000000000000000" pitchFamily="2" charset="2"/>
              </a:rPr>
              <a:t> Packet Restriction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Surplus = No Effect</a:t>
            </a:r>
          </a:p>
          <a:p>
            <a:r>
              <a:rPr lang="en-US" sz="2400" dirty="0">
                <a:sym typeface="Wingdings" panose="05000000000000000000" pitchFamily="2" charset="2"/>
              </a:rPr>
              <a:t>1D-CNN Most Efficient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55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12D0-CAD9-4C43-B82D-52E7FCF2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6EFFA-4BFA-41E8-989A-0026A28A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1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41F4-5E3C-4042-8786-253C3D35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3113-DA57-475B-B7E9-16C1B876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Accuracy and Efficiency</a:t>
            </a:r>
          </a:p>
          <a:p>
            <a:r>
              <a:rPr lang="en-US" dirty="0"/>
              <a:t>1D-CNN &amp; MW-1D-CNN Highest Accuracy</a:t>
            </a:r>
          </a:p>
          <a:p>
            <a:pPr lvl="1"/>
            <a:r>
              <a:rPr lang="en-US" sz="2400" dirty="0"/>
              <a:t>1D-CNN Least Train Time</a:t>
            </a:r>
          </a:p>
          <a:p>
            <a:r>
              <a:rPr lang="en-US" dirty="0"/>
              <a:t>1D-CNN Most Efficient and Accurate</a:t>
            </a:r>
          </a:p>
          <a:p>
            <a:pPr lvl="1"/>
            <a:r>
              <a:rPr lang="en-US" sz="2400" dirty="0"/>
              <a:t>Initial Assumptions 1 &amp; 3 Disproven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70BA-BFBC-4726-8A87-C3449CF7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Implications and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A0E5-4485-4D56-9923-1BB735A5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Work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Pathway to Better Models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Critical Value </a:t>
            </a:r>
            <a:r>
              <a:rPr lang="en-US" sz="2400" dirty="0">
                <a:sym typeface="Wingdings" panose="05000000000000000000" pitchFamily="2" charset="2"/>
              </a:rPr>
              <a:t> Push Efficiency Limits</a:t>
            </a:r>
          </a:p>
          <a:p>
            <a:pPr lvl="1">
              <a:spcBef>
                <a:spcPts val="400"/>
              </a:spcBef>
            </a:pPr>
            <a:r>
              <a:rPr lang="en-US" sz="2400" dirty="0">
                <a:sym typeface="Wingdings" panose="05000000000000000000" pitchFamily="2" charset="2"/>
              </a:rPr>
              <a:t>Focus Solely on 1D Kernels</a:t>
            </a:r>
          </a:p>
          <a:p>
            <a:pPr>
              <a:spcBef>
                <a:spcPts val="400"/>
              </a:spcBef>
            </a:pPr>
            <a:r>
              <a:rPr lang="en-US" dirty="0">
                <a:sym typeface="Wingdings" panose="05000000000000000000" pitchFamily="2" charset="2"/>
              </a:rPr>
              <a:t>Future Research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Build Long Term Model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Link Cyber Threats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Develop Web-Based Platforms</a:t>
            </a:r>
          </a:p>
        </p:txBody>
      </p:sp>
    </p:spTree>
    <p:extLst>
      <p:ext uri="{BB962C8B-B14F-4D97-AF65-F5344CB8AC3E}">
        <p14:creationId xmlns:p14="http://schemas.microsoft.com/office/powerpoint/2010/main" val="357260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9861"/>
            <a:ext cx="5159229" cy="144290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Which Convolutional Neural Model Best and Most Efficiently Classifies Internet-Scale Infected Internet of Things Devices?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02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D41F-92AF-40CA-8CBF-DCD54F47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B6E7CF-DED0-460C-8FEA-5F9CA6148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259061"/>
              </p:ext>
            </p:extLst>
          </p:nvPr>
        </p:nvGraphicFramePr>
        <p:xfrm>
          <a:off x="188686" y="934554"/>
          <a:ext cx="8621485" cy="32743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8835">
                  <a:extLst>
                    <a:ext uri="{9D8B030D-6E8A-4147-A177-3AD203B41FA5}">
                      <a16:colId xmlns:a16="http://schemas.microsoft.com/office/drawing/2014/main" val="1178967278"/>
                    </a:ext>
                  </a:extLst>
                </a:gridCol>
                <a:gridCol w="8222650">
                  <a:extLst>
                    <a:ext uri="{9D8B030D-6E8A-4147-A177-3AD203B41FA5}">
                      <a16:colId xmlns:a16="http://schemas.microsoft.com/office/drawing/2014/main" val="2434526706"/>
                    </a:ext>
                  </a:extLst>
                </a:gridCol>
              </a:tblGrid>
              <a:tr h="2751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[1]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K. S. B. C. D. G. G. A. D. K. R. G. Z. D. Deepak Kumar, "All Things Considered: An Analysis of IoT Devices on Home Networks," in 28th USENIX Security Symposium, Santa Clara, 2019.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264878951"/>
                  </a:ext>
                </a:extLst>
              </a:tr>
              <a:tr h="1572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[2]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J. H. Hang Guo, "Detecting IoT Devices in the Internet (Extended)," University of Southern California Information Sciences Institute, Los Angeles, 2019.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971883647"/>
                  </a:ext>
                </a:extLst>
              </a:tr>
              <a:tr h="3192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[3]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M. B. A. S. J. D. G. M. O. N. O. T. Y. E. Yair Meidan, "ProfilIoT: A Machine Learning Approach for IoT Device Identification Based on Network Traffic Analysis," in SAC 2017: The 32nd ACM Symposium On Applied Computing, Marrakech, 2017.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612605033"/>
                  </a:ext>
                </a:extLst>
              </a:tr>
              <a:tr h="3192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[4]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S. M. I. H. N. A. A.-R. S. S. T. Markus Miettinen, "IoT SENTINEL: Automated Device-Type Identification for Security Enforcement in IoT," in 2017 IEEE 37th International Conference on Distributed Computing Systems (ICDCS), Atlanta, 2017.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2501981573"/>
                  </a:ext>
                </a:extLst>
              </a:tr>
              <a:tr h="3192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[5]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S. M. M. M. H. F. N. A. A.-R. S. Thien Duc Nguyen, "DÏoT: A Federated Self-learning Anomaly Detection System for IoT," in 2019 IEEE 39th International Conference on Distributed Computing Systems (ICDCS), Dallas, 2019.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796279696"/>
                  </a:ext>
                </a:extLst>
              </a:tr>
              <a:tr h="2751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[6]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D. M. D. R. S. S. S. B. M. G. Vijayanand Thangavelu, "DEFT: A Distributed IoT Fingerprinting Technique," IEEE Internet of Things Journal, vol. 6, no. 1, pp. 940-952, 2019.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160134245"/>
                  </a:ext>
                </a:extLst>
              </a:tr>
              <a:tr h="2751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[7]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J. M. B. C. A. B. D. C. Antônio J. Pinheiro, "Identifying IoT devices and events based on packet length from encrypted traffic," Computer Communications, vol. 144, pp. 8-17, 2019.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646706359"/>
                  </a:ext>
                </a:extLst>
              </a:tr>
              <a:tr h="2751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[8]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R. R. M. N. O. T. Sandra Siby, "IoTScanner: Detecting and Classifying Privacy Threats in," in 3rd ACM International Workshop on IoT Privacy, Trust, and Security, IoTPTS ’17, Abu Dhabi, 2017.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3844816887"/>
                  </a:ext>
                </a:extLst>
              </a:tr>
              <a:tr h="2751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[9]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D. Y. H. F. L. A. N. N. F. Gunes Acar, "Web-based Attacks to Discover and Control Local IoT Devices," in 2018 Workshop on IoT Security and Privacy, Budapest, 2018.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168933923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[10]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A. M. K. F. M. R. E. B.-H. I. K. S. A. E. Morteza Safaei Pour, "Data-driven Curation, Learning and Analysis for Inferring Evolving IoT Botnets in the Wild," in The 14th International Conference on Availability, Reliability and Security (ARES 2019), Canterbury, 2019.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900792561"/>
                  </a:ext>
                </a:extLst>
              </a:tr>
              <a:tr h="3192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[11]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A. M. K. F. M. R. E. B.-H. F. I. S. S. J. C. N. G. </a:t>
                      </a:r>
                      <a:r>
                        <a:rPr lang="en-US" sz="800" dirty="0" err="1">
                          <a:effectLst/>
                        </a:rPr>
                        <a:t>Morteza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Safaei</a:t>
                      </a:r>
                      <a:r>
                        <a:rPr lang="en-US" sz="800" dirty="0">
                          <a:effectLst/>
                        </a:rPr>
                        <a:t> Pour, "On data-driven curation, learning, and analysis for inferring evolving internet-of-Things (IoT) botnets in the wild," Computers &amp; Security, vol. 91, 2020.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27" marR="29727" marT="0" marB="0"/>
                </a:tc>
                <a:extLst>
                  <a:ext uri="{0D108BD9-81ED-4DB2-BD59-A6C34878D82A}">
                    <a16:rowId xmlns:a16="http://schemas.microsoft.com/office/drawing/2014/main" val="288090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7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C7D8-8036-4BAF-A141-10C93CC3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C937B-BF5C-4E1E-A253-8C8AC371A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6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IoT Issues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IoT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Cyber Threat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Damage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441k infected devices</a:t>
            </a:r>
            <a:endParaRPr lang="en-US" sz="2200" dirty="0">
              <a:cs typeface="Calibri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9C4704-A01A-4F57-9DC5-E725BAF82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4211" y="204788"/>
            <a:ext cx="3480049" cy="39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64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901B-912F-498E-8BA9-7664BB21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Prior 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91172-480D-46C8-94B8-A6434DD28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Virgin: Local Classifier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99B99-5A8E-40CD-A394-F08075F686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ea typeface="+mn-lt"/>
                <a:cs typeface="+mn-lt"/>
              </a:rPr>
              <a:t>Kumar: Banner Text</a:t>
            </a:r>
            <a:endParaRPr lang="en-US" sz="2200" dirty="0">
              <a:cs typeface="Calibri"/>
            </a:endParaRPr>
          </a:p>
          <a:p>
            <a:pPr algn="l"/>
            <a:r>
              <a:rPr lang="en-US" sz="2200" dirty="0">
                <a:ea typeface="+mn-lt"/>
                <a:cs typeface="+mn-lt"/>
              </a:rPr>
              <a:t>Guo</a:t>
            </a:r>
            <a:r>
              <a:rPr lang="en-US" sz="2200" dirty="0">
                <a:cs typeface="Calibri"/>
              </a:rPr>
              <a:t>: Local Packet Features</a:t>
            </a:r>
            <a:endParaRPr lang="en-US" sz="2200" dirty="0">
              <a:ea typeface="+mn-lt"/>
              <a:cs typeface="+mn-lt"/>
            </a:endParaRPr>
          </a:p>
          <a:p>
            <a:pPr algn="l"/>
            <a:r>
              <a:rPr lang="en-US" sz="2200" dirty="0">
                <a:cs typeface="Calibri"/>
              </a:rPr>
              <a:t>Limited Scope</a:t>
            </a:r>
          </a:p>
          <a:p>
            <a:pPr lvl="1" algn="l"/>
            <a:r>
              <a:rPr lang="en-US" sz="1800" dirty="0">
                <a:cs typeface="Calibri"/>
              </a:rPr>
              <a:t>Local network</a:t>
            </a:r>
          </a:p>
          <a:p>
            <a:pPr lvl="1" algn="l"/>
            <a:r>
              <a:rPr lang="en-US" sz="1800" dirty="0">
                <a:cs typeface="Calibri"/>
              </a:rPr>
              <a:t>Small Scale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059FF-8B18-4FB3-9516-E1603D267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Chad: Internet-Wide Classifier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25795-F0B4-4013-912D-86E6A6C12C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 err="1">
                <a:ea typeface="+mn-lt"/>
                <a:cs typeface="+mn-lt"/>
              </a:rPr>
              <a:t>Safei</a:t>
            </a:r>
            <a:r>
              <a:rPr lang="en-US" sz="2200" dirty="0">
                <a:ea typeface="+mn-lt"/>
                <a:cs typeface="+mn-lt"/>
              </a:rPr>
              <a:t>-Pour: Internet Traffic</a:t>
            </a:r>
          </a:p>
          <a:p>
            <a:pPr algn="l"/>
            <a:r>
              <a:rPr lang="en-US" sz="2200" dirty="0">
                <a:cs typeface="Calibri"/>
              </a:rPr>
              <a:t>Convolutional Model</a:t>
            </a:r>
          </a:p>
          <a:p>
            <a:pPr algn="l"/>
            <a:r>
              <a:rPr lang="en-US" sz="2200" dirty="0">
                <a:cs typeface="Calibri"/>
              </a:rPr>
              <a:t>Larger Scope</a:t>
            </a:r>
          </a:p>
          <a:p>
            <a:pPr lvl="1" algn="l"/>
            <a:r>
              <a:rPr lang="en-US" sz="1800" dirty="0">
                <a:cs typeface="Calibri"/>
              </a:rPr>
              <a:t>Every IoT device</a:t>
            </a:r>
          </a:p>
        </p:txBody>
      </p:sp>
    </p:spTree>
    <p:extLst>
      <p:ext uri="{BB962C8B-B14F-4D97-AF65-F5344CB8AC3E}">
        <p14:creationId xmlns:p14="http://schemas.microsoft.com/office/powerpoint/2010/main" val="179816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78C3-1223-4679-AF97-86154CAB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Gaps in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0F9C-E11C-47F2-8115-EBB3D398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Comparative Performance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Model Efficiency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370402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3CEA-53D3-4329-AD84-E9CC36B2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Initial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912E-E78A-4287-A414-7EEEF1B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Complex Model = Best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2D Kernel &lt; 1D Kernels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Reduce Data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</a:t>
            </a:r>
            <a:r>
              <a:rPr lang="en-US" dirty="0">
                <a:cs typeface="Calibri"/>
              </a:rPr>
              <a:t> Reduce Performance</a:t>
            </a:r>
          </a:p>
        </p:txBody>
      </p:sp>
    </p:spTree>
    <p:extLst>
      <p:ext uri="{BB962C8B-B14F-4D97-AF65-F5344CB8AC3E}">
        <p14:creationId xmlns:p14="http://schemas.microsoft.com/office/powerpoint/2010/main" val="346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3EFF-2078-487C-B8D7-812D2D18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7E075-DE50-406D-AF40-CF3496F2D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2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0CB1-F8A1-42EF-97B1-059B5FC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cs typeface="Calibri"/>
              </a:rPr>
              <a:t>Convolutional</a:t>
            </a:r>
            <a:r>
              <a:rPr lang="en-US" sz="3600" dirty="0">
                <a:cs typeface="Calibri"/>
              </a:rPr>
              <a:t> </a:t>
            </a:r>
            <a:r>
              <a:rPr lang="en-US" sz="4000" dirty="0">
                <a:cs typeface="Calibri"/>
              </a:rPr>
              <a:t>Models</a:t>
            </a:r>
            <a:endParaRPr lang="en-US" sz="3600" dirty="0">
              <a:cs typeface="Calibri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6D0D1-2D27-4727-9DB3-9D1CCB7ED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65" y="277743"/>
            <a:ext cx="2104411" cy="24481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C6D4-5E25-49A4-A7DF-6EE2C8A60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Processing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Spatial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Kernel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2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Layer Orientation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Sequential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Parallel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9ECB9-E252-45B7-964F-BAA1C7F38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76" y="277743"/>
            <a:ext cx="2074576" cy="2448159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711CCCB8-9A1C-4D30-A8B3-2CE59F075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9952" y="872576"/>
            <a:ext cx="14368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FEFC-F790-4F50-9AE0-3032E5A5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EE8BF-5E9F-45C9-A1DB-5C859B8E8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Hyperparameter Optimization</a:t>
                </a:r>
              </a:p>
              <a:p>
                <a:r>
                  <a:rPr lang="en-US" dirty="0"/>
                  <a:t>20-Fold Cross Validation</a:t>
                </a:r>
              </a:p>
              <a:p>
                <a:r>
                  <a:rPr lang="en-US" dirty="0"/>
                  <a:t>Packet Limitations</a:t>
                </a:r>
              </a:p>
              <a:p>
                <a:r>
                  <a:rPr lang="en-US" dirty="0"/>
                  <a:t>Evaluate Differences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sz="2400" dirty="0"/>
                  <a:t>Two Sample T-Test</a:t>
                </a:r>
              </a:p>
              <a:p>
                <a:pPr lvl="1"/>
                <a:r>
                  <a:rPr lang="en-US" sz="2400" dirty="0"/>
                  <a:t>One-Way ANOVA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EE8BF-5E9F-45C9-A1DB-5C859B8E8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1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05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Microsoft Office PowerPoint</Application>
  <PresentationFormat>On-screen Show (16:9)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Which Convolutional Neural Model Best and Most Efficiently Classifies Internet-Scale Infected Internet of Things Devices? </vt:lpstr>
      <vt:lpstr>Introduction</vt:lpstr>
      <vt:lpstr>IoT Issues</vt:lpstr>
      <vt:lpstr>Prior Works</vt:lpstr>
      <vt:lpstr>Gaps in Knowledge</vt:lpstr>
      <vt:lpstr>Initial Assumptions</vt:lpstr>
      <vt:lpstr>Methodology</vt:lpstr>
      <vt:lpstr>Convolutional Models</vt:lpstr>
      <vt:lpstr>Evaluation</vt:lpstr>
      <vt:lpstr>Limitations</vt:lpstr>
      <vt:lpstr>Results &amp; Discussion</vt:lpstr>
      <vt:lpstr>Results</vt:lpstr>
      <vt:lpstr>Discussion</vt:lpstr>
      <vt:lpstr>Conclusions &amp; Implications</vt:lpstr>
      <vt:lpstr>Conclusions</vt:lpstr>
      <vt:lpstr>Implications and Future Research</vt:lpstr>
      <vt:lpstr>Which Convolutional Neural Model Best and Most Efficiently Classifies Internet-Scale Infected Internet of Things Devices?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187</cp:revision>
  <dcterms:created xsi:type="dcterms:W3CDTF">2017-08-01T15:40:51Z</dcterms:created>
  <dcterms:modified xsi:type="dcterms:W3CDTF">2020-04-03T02:14:10Z</dcterms:modified>
</cp:coreProperties>
</file>