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0"/>
  </p:notesMasterIdLst>
  <p:sldIdLst>
    <p:sldId id="256" r:id="rId2"/>
    <p:sldId id="274" r:id="rId3"/>
    <p:sldId id="261" r:id="rId4"/>
    <p:sldId id="263" r:id="rId5"/>
    <p:sldId id="264" r:id="rId6"/>
    <p:sldId id="265" r:id="rId7"/>
    <p:sldId id="270" r:id="rId8"/>
    <p:sldId id="267" r:id="rId9"/>
    <p:sldId id="271" r:id="rId10"/>
    <p:sldId id="272" r:id="rId11"/>
    <p:sldId id="273" r:id="rId12"/>
    <p:sldId id="277" r:id="rId13"/>
    <p:sldId id="276" r:id="rId14"/>
    <p:sldId id="278" r:id="rId15"/>
    <p:sldId id="279" r:id="rId16"/>
    <p:sldId id="280" r:id="rId17"/>
    <p:sldId id="281" r:id="rId18"/>
    <p:sldId id="282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3635"/>
    <a:srgbClr val="005856"/>
    <a:srgbClr val="9EFF29"/>
    <a:srgbClr val="007033"/>
    <a:srgbClr val="5EEC3C"/>
    <a:srgbClr val="F1C88B"/>
    <a:srgbClr val="FE9202"/>
    <a:srgbClr val="FF2549"/>
    <a:srgbClr val="1D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AF9704-2801-4155-A492-6C9D84505435}" v="83" dt="2020-04-03T02:13:00.3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14cffd35fd44916/Documents/AP-Research/50TrialsVaryPacke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Accuracy of Models Through</a:t>
            </a:r>
            <a:r>
              <a:rPr lang="en-US" baseline="0"/>
              <a:t> Varying Packet Lengths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1D-CNN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Graphs!$A$3:$A$9</c:f>
              <c:numCache>
                <c:formatCode>General</c:formatCode>
                <c:ptCount val="7"/>
                <c:pt idx="0">
                  <c:v>298</c:v>
                </c:pt>
                <c:pt idx="1">
                  <c:v>290</c:v>
                </c:pt>
                <c:pt idx="2">
                  <c:v>270</c:v>
                </c:pt>
                <c:pt idx="3">
                  <c:v>250</c:v>
                </c:pt>
                <c:pt idx="4">
                  <c:v>230</c:v>
                </c:pt>
                <c:pt idx="5">
                  <c:v>210</c:v>
                </c:pt>
                <c:pt idx="6">
                  <c:v>200</c:v>
                </c:pt>
              </c:numCache>
            </c:numRef>
          </c:xVal>
          <c:yVal>
            <c:numRef>
              <c:f>Graphs!$B$3:$B$9</c:f>
              <c:numCache>
                <c:formatCode>General</c:formatCode>
                <c:ptCount val="7"/>
                <c:pt idx="0">
                  <c:v>89.277377663826442</c:v>
                </c:pt>
                <c:pt idx="1">
                  <c:v>89.280571621291472</c:v>
                </c:pt>
                <c:pt idx="2">
                  <c:v>89.196165118898662</c:v>
                </c:pt>
                <c:pt idx="3">
                  <c:v>89.085381128350065</c:v>
                </c:pt>
                <c:pt idx="4">
                  <c:v>89.125841734360662</c:v>
                </c:pt>
                <c:pt idx="5">
                  <c:v>88.942626615365327</c:v>
                </c:pt>
                <c:pt idx="6">
                  <c:v>88.910614957614797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B39-4C8F-A098-8DD33A9D38DB}"/>
            </c:ext>
          </c:extLst>
        </c:ser>
        <c:ser>
          <c:idx val="1"/>
          <c:order val="1"/>
          <c:tx>
            <c:v>2D-CNN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Graphs!$F$3:$F$9</c:f>
              <c:numCache>
                <c:formatCode>General</c:formatCode>
                <c:ptCount val="7"/>
                <c:pt idx="0">
                  <c:v>298</c:v>
                </c:pt>
                <c:pt idx="1">
                  <c:v>290</c:v>
                </c:pt>
                <c:pt idx="2">
                  <c:v>270</c:v>
                </c:pt>
                <c:pt idx="3">
                  <c:v>250</c:v>
                </c:pt>
                <c:pt idx="4">
                  <c:v>230</c:v>
                </c:pt>
                <c:pt idx="5">
                  <c:v>210</c:v>
                </c:pt>
                <c:pt idx="6">
                  <c:v>200</c:v>
                </c:pt>
              </c:numCache>
            </c:numRef>
          </c:xVal>
          <c:yVal>
            <c:numRef>
              <c:f>Graphs!$G$3:$G$9</c:f>
              <c:numCache>
                <c:formatCode>General</c:formatCode>
                <c:ptCount val="7"/>
                <c:pt idx="0">
                  <c:v>86.478932779662443</c:v>
                </c:pt>
                <c:pt idx="1">
                  <c:v>86.481013833260036</c:v>
                </c:pt>
                <c:pt idx="2">
                  <c:v>86.379474279831854</c:v>
                </c:pt>
                <c:pt idx="3">
                  <c:v>87.019397531236905</c:v>
                </c:pt>
                <c:pt idx="4">
                  <c:v>86.537930551840319</c:v>
                </c:pt>
                <c:pt idx="5">
                  <c:v>86.446844436684415</c:v>
                </c:pt>
                <c:pt idx="6">
                  <c:v>86.977388055957078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B39-4C8F-A098-8DD33A9D38DB}"/>
            </c:ext>
          </c:extLst>
        </c:ser>
        <c:ser>
          <c:idx val="2"/>
          <c:order val="2"/>
          <c:tx>
            <c:v>MW-1D-CNN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Lbl>
              <c:idx val="6"/>
              <c:layout>
                <c:manualLayout>
                  <c:x val="-3.0714856847665152E-2"/>
                  <c:y val="4.0526460006255836E-2"/>
                </c:manualLayout>
              </c:layout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B39-4C8F-A098-8DD33A9D38D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Graphs!$U$3:$U$9</c:f>
              <c:numCache>
                <c:formatCode>General</c:formatCode>
                <c:ptCount val="7"/>
                <c:pt idx="0">
                  <c:v>298</c:v>
                </c:pt>
                <c:pt idx="1">
                  <c:v>290</c:v>
                </c:pt>
                <c:pt idx="2">
                  <c:v>270</c:v>
                </c:pt>
                <c:pt idx="3">
                  <c:v>250</c:v>
                </c:pt>
                <c:pt idx="4">
                  <c:v>230</c:v>
                </c:pt>
                <c:pt idx="5">
                  <c:v>210</c:v>
                </c:pt>
                <c:pt idx="6">
                  <c:v>200</c:v>
                </c:pt>
              </c:numCache>
            </c:numRef>
          </c:xVal>
          <c:yVal>
            <c:numRef>
              <c:f>Graphs!$V$3:$V$9</c:f>
              <c:numCache>
                <c:formatCode>General</c:formatCode>
                <c:ptCount val="7"/>
                <c:pt idx="0">
                  <c:v>88.631710161765412</c:v>
                </c:pt>
                <c:pt idx="1">
                  <c:v>88.73487966401234</c:v>
                </c:pt>
                <c:pt idx="2">
                  <c:v>88.869603971640245</c:v>
                </c:pt>
                <c:pt idx="3">
                  <c:v>88.761555768073848</c:v>
                </c:pt>
                <c:pt idx="4">
                  <c:v>88.654731731025535</c:v>
                </c:pt>
                <c:pt idx="5">
                  <c:v>88.544655591249452</c:v>
                </c:pt>
                <c:pt idx="6">
                  <c:v>88.759563042193022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BB39-4C8F-A098-8DD33A9D38D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012806960"/>
        <c:axId val="398693552"/>
      </c:scatterChart>
      <c:valAx>
        <c:axId val="1012806960"/>
        <c:scaling>
          <c:orientation val="minMax"/>
          <c:max val="298"/>
          <c:min val="2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Packets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693552"/>
        <c:crosses val="autoZero"/>
        <c:crossBetween val="midCat"/>
      </c:valAx>
      <c:valAx>
        <c:axId val="398693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28069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3728" y="2263876"/>
            <a:ext cx="8203575" cy="13998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0000FF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1104" y="1362975"/>
            <a:ext cx="8188953" cy="763525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68580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00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664917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4888" y="391788"/>
            <a:ext cx="6284320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4888" y="1155313"/>
            <a:ext cx="6284320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256899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00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043461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515858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043461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515858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9861"/>
            <a:ext cx="5159229" cy="1442906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Which Convolutional Neural Model Best and Most Efficiently Classifies Internet-Scale Infected Internet of Things Devices?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DB7F9-BB18-44EF-89C2-FB2A440E2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336DC-2783-4B08-AD48-9F492A365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Hardware Malfunction</a:t>
            </a:r>
          </a:p>
          <a:p>
            <a:r>
              <a:rPr lang="en-US" dirty="0"/>
              <a:t>Power Draw </a:t>
            </a:r>
            <a:r>
              <a:rPr lang="en-US" dirty="0">
                <a:sym typeface="Wingdings" panose="05000000000000000000" pitchFamily="2" charset="2"/>
              </a:rPr>
              <a:t> High Temperatures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Skew Run Time Results</a:t>
            </a:r>
          </a:p>
          <a:p>
            <a:r>
              <a:rPr lang="en-US" dirty="0">
                <a:sym typeface="Wingdings" panose="05000000000000000000" pitchFamily="2" charset="2"/>
              </a:rPr>
              <a:t>Poor Initializations  Model Fails to Learn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Removed Such Runs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08978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A5DE7-F715-4E6C-A885-B1321087F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&amp;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4EE83-C509-4611-B324-D0706A937F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92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E167F-C961-4326-86AB-27F02C0FA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A8B74-3637-49EF-952B-6BAD3A751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272970" cy="3518297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Run Time</a:t>
            </a:r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MW-1D-CNN &gt; 2D-CNN &gt; 1D-CNN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Model Performance</a:t>
            </a:r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1D-CNN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≈ MW-1D-CNN &gt; 2D-CNN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Packet Restriction</a:t>
            </a:r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No Inter-model Difference</a:t>
            </a:r>
          </a:p>
          <a:p>
            <a:pPr marL="1200150" lvl="2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Above 230 Packets for 1D-CNN</a:t>
            </a:r>
            <a:endParaRPr lang="en-US" sz="1600" dirty="0"/>
          </a:p>
          <a:p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C9C3081-DDC4-452D-9C2E-91DCC18E1C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2713865"/>
              </p:ext>
            </p:extLst>
          </p:nvPr>
        </p:nvGraphicFramePr>
        <p:xfrm>
          <a:off x="3575050" y="204788"/>
          <a:ext cx="5111749" cy="40043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04669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D0DC5-1BCF-4A2A-96F5-1BDD8FB09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B921F-4261-4DCA-9D39-BF2B63B04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Complexity </a:t>
            </a:r>
            <a:r>
              <a:rPr lang="en-US" dirty="0">
                <a:sym typeface="Wingdings" panose="05000000000000000000" pitchFamily="2" charset="2"/>
              </a:rPr>
              <a:t> Run Time</a:t>
            </a:r>
          </a:p>
          <a:p>
            <a:r>
              <a:rPr lang="en-US" dirty="0">
                <a:sym typeface="Wingdings" panose="05000000000000000000" pitchFamily="2" charset="2"/>
              </a:rPr>
              <a:t>Kernel Structure  Performance</a:t>
            </a:r>
          </a:p>
          <a:p>
            <a:r>
              <a:rPr lang="en-US" dirty="0"/>
              <a:t>Surplus Data </a:t>
            </a:r>
            <a:r>
              <a:rPr lang="en-US" dirty="0">
                <a:sym typeface="Wingdings" panose="05000000000000000000" pitchFamily="2" charset="2"/>
              </a:rPr>
              <a:t> Packet Restriction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Surplus = No Effect</a:t>
            </a:r>
          </a:p>
          <a:p>
            <a:r>
              <a:rPr lang="en-US" sz="2400" dirty="0">
                <a:sym typeface="Wingdings" panose="05000000000000000000" pitchFamily="2" charset="2"/>
              </a:rPr>
              <a:t>1D-CNN Most Efficient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05546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512D0-CAD9-4C43-B82D-52E7FCF25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&amp; Implications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6EFFA-4BFA-41E8-989A-0026A28A5B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712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D41F4-5E3C-4042-8786-253C3D35F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03113-DA57-475B-B7E9-16C1B876B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 Accuracy and Efficiency</a:t>
            </a:r>
          </a:p>
          <a:p>
            <a:r>
              <a:rPr lang="en-US" dirty="0"/>
              <a:t>1D-CNN &amp; MW-1D-CNN Highest Accuracy</a:t>
            </a:r>
          </a:p>
          <a:p>
            <a:pPr lvl="1"/>
            <a:r>
              <a:rPr lang="en-US" sz="2400" dirty="0"/>
              <a:t>1D-CNN Least Train Time</a:t>
            </a:r>
          </a:p>
          <a:p>
            <a:r>
              <a:rPr lang="en-US" dirty="0"/>
              <a:t>1D-CNN Most Efficient and Accurate</a:t>
            </a:r>
          </a:p>
          <a:p>
            <a:pPr lvl="1"/>
            <a:r>
              <a:rPr lang="en-US" sz="2400" dirty="0"/>
              <a:t>Initial Assumptions 1 &amp; 3 Disproven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037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870BA-BFBC-4726-8A87-C3449CF7E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Implications and Future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9A0E5-4485-4D56-9923-1BB735A5A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</a:pPr>
            <a:r>
              <a:rPr lang="en-US" dirty="0"/>
              <a:t>Work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Pathway to Better Models</a:t>
            </a:r>
          </a:p>
          <a:p>
            <a:pPr lvl="1">
              <a:spcBef>
                <a:spcPts val="400"/>
              </a:spcBef>
            </a:pPr>
            <a:r>
              <a:rPr lang="en-US" sz="2400" dirty="0"/>
              <a:t>Critical Value </a:t>
            </a:r>
            <a:r>
              <a:rPr lang="en-US" sz="2400" dirty="0">
                <a:sym typeface="Wingdings" panose="05000000000000000000" pitchFamily="2" charset="2"/>
              </a:rPr>
              <a:t> Push Efficiency Limits</a:t>
            </a:r>
          </a:p>
          <a:p>
            <a:pPr lvl="1">
              <a:spcBef>
                <a:spcPts val="400"/>
              </a:spcBef>
            </a:pPr>
            <a:r>
              <a:rPr lang="en-US" sz="2400" dirty="0">
                <a:sym typeface="Wingdings" panose="05000000000000000000" pitchFamily="2" charset="2"/>
              </a:rPr>
              <a:t>Focus Solely on 1D Kernels</a:t>
            </a:r>
          </a:p>
          <a:p>
            <a:pPr>
              <a:spcBef>
                <a:spcPts val="400"/>
              </a:spcBef>
            </a:pPr>
            <a:r>
              <a:rPr lang="en-US" dirty="0">
                <a:sym typeface="Wingdings" panose="05000000000000000000" pitchFamily="2" charset="2"/>
              </a:rPr>
              <a:t>Future Research</a:t>
            </a:r>
          </a:p>
          <a:p>
            <a:pPr lvl="1">
              <a:spcBef>
                <a:spcPts val="400"/>
              </a:spcBef>
            </a:pPr>
            <a:r>
              <a:rPr lang="en-US" sz="2400" dirty="0"/>
              <a:t>Build Long Term Model</a:t>
            </a:r>
          </a:p>
          <a:p>
            <a:pPr lvl="1">
              <a:spcBef>
                <a:spcPts val="400"/>
              </a:spcBef>
            </a:pPr>
            <a:r>
              <a:rPr lang="en-US" sz="2400" dirty="0"/>
              <a:t>Link Cyber Threats</a:t>
            </a:r>
          </a:p>
          <a:p>
            <a:pPr lvl="1">
              <a:spcBef>
                <a:spcPts val="400"/>
              </a:spcBef>
            </a:pPr>
            <a:r>
              <a:rPr lang="en-US" sz="2400" dirty="0"/>
              <a:t>Develop Web-Based Platforms</a:t>
            </a:r>
          </a:p>
        </p:txBody>
      </p:sp>
    </p:spTree>
    <p:extLst>
      <p:ext uri="{BB962C8B-B14F-4D97-AF65-F5344CB8AC3E}">
        <p14:creationId xmlns:p14="http://schemas.microsoft.com/office/powerpoint/2010/main" val="3572600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9861"/>
            <a:ext cx="5159229" cy="1442906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Which Convolutional Neural Model Best and Most Efficiently Classifies Internet-Scale Infected Internet of Things Devices?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3023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3D41F-92AF-40CA-8CBF-DCD54F475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References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4B6E7CF-DED0-460C-8FEA-5F9CA61484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3259061"/>
              </p:ext>
            </p:extLst>
          </p:nvPr>
        </p:nvGraphicFramePr>
        <p:xfrm>
          <a:off x="188686" y="934554"/>
          <a:ext cx="8621485" cy="327439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98835">
                  <a:extLst>
                    <a:ext uri="{9D8B030D-6E8A-4147-A177-3AD203B41FA5}">
                      <a16:colId xmlns:a16="http://schemas.microsoft.com/office/drawing/2014/main" val="1178967278"/>
                    </a:ext>
                  </a:extLst>
                </a:gridCol>
                <a:gridCol w="8222650">
                  <a:extLst>
                    <a:ext uri="{9D8B030D-6E8A-4147-A177-3AD203B41FA5}">
                      <a16:colId xmlns:a16="http://schemas.microsoft.com/office/drawing/2014/main" val="2434526706"/>
                    </a:ext>
                  </a:extLst>
                </a:gridCol>
              </a:tblGrid>
              <a:tr h="27517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[1]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27" marR="297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K. S. B. C. D. G. G. A. D. K. R. G. Z. D. Deepak Kumar, "All Things Considered: An Analysis of IoT Devices on Home Networks," in 28th USENIX Security Symposium, Santa Clara, 2019.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27" marR="29727" marT="0" marB="0"/>
                </a:tc>
                <a:extLst>
                  <a:ext uri="{0D108BD9-81ED-4DB2-BD59-A6C34878D82A}">
                    <a16:rowId xmlns:a16="http://schemas.microsoft.com/office/drawing/2014/main" val="3264878951"/>
                  </a:ext>
                </a:extLst>
              </a:tr>
              <a:tr h="15725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[2]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27" marR="297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J. H. Hang Guo, "Detecting IoT Devices in the Internet (Extended)," University of Southern California Information Sciences Institute, Los Angeles, 2019.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27" marR="29727" marT="0" marB="0"/>
                </a:tc>
                <a:extLst>
                  <a:ext uri="{0D108BD9-81ED-4DB2-BD59-A6C34878D82A}">
                    <a16:rowId xmlns:a16="http://schemas.microsoft.com/office/drawing/2014/main" val="3971883647"/>
                  </a:ext>
                </a:extLst>
              </a:tr>
              <a:tr h="31924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[3]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27" marR="297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M. B. A. S. J. D. G. M. O. N. O. T. Y. E. Yair Meidan, "ProfilIoT: A Machine Learning Approach for IoT Device Identification Based on Network Traffic Analysis," in SAC 2017: The 32nd ACM Symposium On Applied Computing, Marrakech, 2017.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27" marR="29727" marT="0" marB="0"/>
                </a:tc>
                <a:extLst>
                  <a:ext uri="{0D108BD9-81ED-4DB2-BD59-A6C34878D82A}">
                    <a16:rowId xmlns:a16="http://schemas.microsoft.com/office/drawing/2014/main" val="3612605033"/>
                  </a:ext>
                </a:extLst>
              </a:tr>
              <a:tr h="31924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[4]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27" marR="297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S. M. I. H. N. A. A.-R. S. S. T. Markus Miettinen, "IoT SENTINEL: Automated Device-Type Identification for Security Enforcement in IoT," in 2017 IEEE 37th International Conference on Distributed Computing Systems (ICDCS), Atlanta, 2017.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27" marR="29727" marT="0" marB="0"/>
                </a:tc>
                <a:extLst>
                  <a:ext uri="{0D108BD9-81ED-4DB2-BD59-A6C34878D82A}">
                    <a16:rowId xmlns:a16="http://schemas.microsoft.com/office/drawing/2014/main" val="2501981573"/>
                  </a:ext>
                </a:extLst>
              </a:tr>
              <a:tr h="31924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[5]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27" marR="297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S. M. M. M. H. F. N. A. A.-R. S. Thien Duc Nguyen, "DÏoT: A Federated Self-learning Anomaly Detection System for IoT," in 2019 IEEE 39th International Conference on Distributed Computing Systems (ICDCS), Dallas, 2019.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27" marR="29727" marT="0" marB="0"/>
                </a:tc>
                <a:extLst>
                  <a:ext uri="{0D108BD9-81ED-4DB2-BD59-A6C34878D82A}">
                    <a16:rowId xmlns:a16="http://schemas.microsoft.com/office/drawing/2014/main" val="796279696"/>
                  </a:ext>
                </a:extLst>
              </a:tr>
              <a:tr h="27517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[6]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27" marR="297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D. M. D. R. S. S. S. B. M. G. Vijayanand Thangavelu, "DEFT: A Distributed IoT Fingerprinting Technique," IEEE Internet of Things Journal, vol. 6, no. 1, pp. 940-952, 2019.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27" marR="29727" marT="0" marB="0"/>
                </a:tc>
                <a:extLst>
                  <a:ext uri="{0D108BD9-81ED-4DB2-BD59-A6C34878D82A}">
                    <a16:rowId xmlns:a16="http://schemas.microsoft.com/office/drawing/2014/main" val="3160134245"/>
                  </a:ext>
                </a:extLst>
              </a:tr>
              <a:tr h="27517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[7]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27" marR="297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J. M. B. C. A. B. D. C. Antônio J. Pinheiro, "Identifying IoT devices and events based on packet length from encrypted traffic," Computer Communications, vol. 144, pp. 8-17, 2019.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27" marR="29727" marT="0" marB="0"/>
                </a:tc>
                <a:extLst>
                  <a:ext uri="{0D108BD9-81ED-4DB2-BD59-A6C34878D82A}">
                    <a16:rowId xmlns:a16="http://schemas.microsoft.com/office/drawing/2014/main" val="3646706359"/>
                  </a:ext>
                </a:extLst>
              </a:tr>
              <a:tr h="27517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[8]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27" marR="297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R. R. M. N. O. T. Sandra Siby, "IoTScanner: Detecting and Classifying Privacy Threats in," in 3rd ACM International Workshop on IoT Privacy, Trust, and Security, IoTPTS ’17, Abu Dhabi, 2017.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27" marR="29727" marT="0" marB="0"/>
                </a:tc>
                <a:extLst>
                  <a:ext uri="{0D108BD9-81ED-4DB2-BD59-A6C34878D82A}">
                    <a16:rowId xmlns:a16="http://schemas.microsoft.com/office/drawing/2014/main" val="3844816887"/>
                  </a:ext>
                </a:extLst>
              </a:tr>
              <a:tr h="27517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[9]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27" marR="297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D. Y. H. F. L. A. N. N. F. Gunes Acar, "Web-based Attacks to Discover and Control Local IoT Devices," in 2018 Workshop on IoT Security and Privacy, Budapest, 2018.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27" marR="29727" marT="0" marB="0"/>
                </a:tc>
                <a:extLst>
                  <a:ext uri="{0D108BD9-81ED-4DB2-BD59-A6C34878D82A}">
                    <a16:rowId xmlns:a16="http://schemas.microsoft.com/office/drawing/2014/main" val="168933923"/>
                  </a:ext>
                </a:extLst>
              </a:tr>
              <a:tr h="32337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[10]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27" marR="297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A. M. K. F. M. R. E. B.-H. I. K. S. A. E. Morteza Safaei Pour, "Data-driven Curation, Learning and Analysis for Inferring Evolving IoT Botnets in the Wild," in The 14th International Conference on Availability, Reliability and Security (ARES 2019), Canterbury, 2019.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27" marR="29727" marT="0" marB="0"/>
                </a:tc>
                <a:extLst>
                  <a:ext uri="{0D108BD9-81ED-4DB2-BD59-A6C34878D82A}">
                    <a16:rowId xmlns:a16="http://schemas.microsoft.com/office/drawing/2014/main" val="900792561"/>
                  </a:ext>
                </a:extLst>
              </a:tr>
              <a:tr h="31924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[11]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27" marR="297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A. M. K. F. M. R. E. B.-H. F. I. S. S. J. C. N. G. </a:t>
                      </a:r>
                      <a:r>
                        <a:rPr lang="en-US" sz="800" dirty="0" err="1">
                          <a:effectLst/>
                        </a:rPr>
                        <a:t>Morteza</a:t>
                      </a:r>
                      <a:r>
                        <a:rPr lang="en-US" sz="800" dirty="0">
                          <a:effectLst/>
                        </a:rPr>
                        <a:t> </a:t>
                      </a:r>
                      <a:r>
                        <a:rPr lang="en-US" sz="800" dirty="0" err="1">
                          <a:effectLst/>
                        </a:rPr>
                        <a:t>Safaei</a:t>
                      </a:r>
                      <a:r>
                        <a:rPr lang="en-US" sz="800" dirty="0">
                          <a:effectLst/>
                        </a:rPr>
                        <a:t> Pour, "On data-driven curation, learning, and analysis for inferring evolving internet-of-Things (IoT) botnets in the wild," Computers &amp; Security, vol. 91, 2020. 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27" marR="29727" marT="0" marB="0"/>
                </a:tc>
                <a:extLst>
                  <a:ext uri="{0D108BD9-81ED-4DB2-BD59-A6C34878D82A}">
                    <a16:rowId xmlns:a16="http://schemas.microsoft.com/office/drawing/2014/main" val="2880903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9677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EC7D8-8036-4BAF-A141-10C93CC33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C937B-BF5C-4E1E-A253-8C8AC371AE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167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IoT Issues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IoT Paradigm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Cyber Threat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Damage Infrastructure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441k infected devices</a:t>
            </a:r>
            <a:endParaRPr lang="en-US" sz="2200" dirty="0">
              <a:cs typeface="Calibri"/>
            </a:endParaRPr>
          </a:p>
        </p:txBody>
      </p:sp>
      <p:pic>
        <p:nvPicPr>
          <p:cNvPr id="3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69C4704-A01A-4F57-9DC5-E725BAF82D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574211" y="204788"/>
            <a:ext cx="3480049" cy="3947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647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6901B-912F-498E-8BA9-7664BB21B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cs typeface="Calibri"/>
              </a:rPr>
              <a:t>Prior Works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91172-480D-46C8-94B8-A6434DD280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Local Classifier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99B99-5A8E-40CD-A394-F08075F6863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200" dirty="0">
                <a:ea typeface="+mn-lt"/>
                <a:cs typeface="+mn-lt"/>
              </a:rPr>
              <a:t>Kumar: Banner Text</a:t>
            </a:r>
            <a:endParaRPr lang="en-US" sz="2200" dirty="0">
              <a:cs typeface="Calibri"/>
            </a:endParaRPr>
          </a:p>
          <a:p>
            <a:pPr algn="l"/>
            <a:r>
              <a:rPr lang="en-US" sz="2200" dirty="0">
                <a:ea typeface="+mn-lt"/>
                <a:cs typeface="+mn-lt"/>
              </a:rPr>
              <a:t>Guo</a:t>
            </a:r>
            <a:r>
              <a:rPr lang="en-US" sz="2200" dirty="0">
                <a:cs typeface="Calibri"/>
              </a:rPr>
              <a:t>: Local Packet Features</a:t>
            </a:r>
            <a:endParaRPr lang="en-US" sz="2200" dirty="0">
              <a:ea typeface="+mn-lt"/>
              <a:cs typeface="+mn-lt"/>
            </a:endParaRPr>
          </a:p>
          <a:p>
            <a:pPr algn="l"/>
            <a:r>
              <a:rPr lang="en-US" sz="2200" dirty="0">
                <a:cs typeface="Calibri"/>
              </a:rPr>
              <a:t>Limited Scope</a:t>
            </a:r>
          </a:p>
          <a:p>
            <a:pPr lvl="1" algn="l"/>
            <a:r>
              <a:rPr lang="en-US" sz="1800" dirty="0">
                <a:cs typeface="Calibri"/>
              </a:rPr>
              <a:t>Local network</a:t>
            </a:r>
          </a:p>
          <a:p>
            <a:pPr lvl="1" algn="l"/>
            <a:r>
              <a:rPr lang="en-US" sz="1800" dirty="0">
                <a:cs typeface="Calibri"/>
              </a:rPr>
              <a:t>Small Scale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8059FF-8B18-4FB3-9516-E1603D2677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Internet-Wide Classifier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225795-F0B4-4013-912D-86E6A6C12CE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200" dirty="0" err="1">
                <a:ea typeface="+mn-lt"/>
                <a:cs typeface="+mn-lt"/>
              </a:rPr>
              <a:t>Safei</a:t>
            </a:r>
            <a:r>
              <a:rPr lang="en-US" sz="2200" dirty="0">
                <a:ea typeface="+mn-lt"/>
                <a:cs typeface="+mn-lt"/>
              </a:rPr>
              <a:t>-Pour: Internet Traffic</a:t>
            </a:r>
          </a:p>
          <a:p>
            <a:pPr algn="l"/>
            <a:r>
              <a:rPr lang="en-US" sz="2200" dirty="0">
                <a:cs typeface="Calibri"/>
              </a:rPr>
              <a:t>Convolutional Model</a:t>
            </a:r>
          </a:p>
          <a:p>
            <a:pPr algn="l"/>
            <a:r>
              <a:rPr lang="en-US" sz="2200" dirty="0">
                <a:cs typeface="Calibri"/>
              </a:rPr>
              <a:t>Larger Scope</a:t>
            </a:r>
          </a:p>
          <a:p>
            <a:pPr lvl="1" algn="l"/>
            <a:r>
              <a:rPr lang="en-US" sz="1800" dirty="0">
                <a:cs typeface="Calibri"/>
              </a:rPr>
              <a:t>Every IoT device</a:t>
            </a:r>
          </a:p>
        </p:txBody>
      </p:sp>
    </p:spTree>
    <p:extLst>
      <p:ext uri="{BB962C8B-B14F-4D97-AF65-F5344CB8AC3E}">
        <p14:creationId xmlns:p14="http://schemas.microsoft.com/office/powerpoint/2010/main" val="1798162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F78C3-1223-4679-AF97-86154CAB8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Gaps in Knowledge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70F9C-E11C-47F2-8115-EBB3D398E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Comparative Performance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Model Efficiency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Data Reduction</a:t>
            </a:r>
          </a:p>
        </p:txBody>
      </p:sp>
    </p:spTree>
    <p:extLst>
      <p:ext uri="{BB962C8B-B14F-4D97-AF65-F5344CB8AC3E}">
        <p14:creationId xmlns:p14="http://schemas.microsoft.com/office/powerpoint/2010/main" val="3704022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83CEA-53D3-4329-AD84-E9CC36B2A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cs typeface="Calibri"/>
              </a:rPr>
              <a:t>Initial Assumptions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C912E-E78A-4287-A414-7EEEF1BB3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cs typeface="Calibri"/>
              </a:rPr>
              <a:t>Complex Model = Best Performance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cs typeface="Calibri"/>
              </a:rPr>
              <a:t>2D Kernel &lt; 1D Kernels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cs typeface="Calibri"/>
              </a:rPr>
              <a:t>Reduce Data </a:t>
            </a:r>
            <a:r>
              <a:rPr lang="en-US" dirty="0">
                <a:cs typeface="Calibri"/>
                <a:sym typeface="Wingdings" panose="05000000000000000000" pitchFamily="2" charset="2"/>
              </a:rPr>
              <a:t></a:t>
            </a:r>
            <a:r>
              <a:rPr lang="en-US" dirty="0">
                <a:cs typeface="Calibri"/>
              </a:rPr>
              <a:t> Reduce Performance</a:t>
            </a:r>
          </a:p>
        </p:txBody>
      </p:sp>
    </p:spTree>
    <p:extLst>
      <p:ext uri="{BB962C8B-B14F-4D97-AF65-F5344CB8AC3E}">
        <p14:creationId xmlns:p14="http://schemas.microsoft.com/office/powerpoint/2010/main" val="34635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93EFF-2078-487C-B8D7-812D2D18C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7E075-DE50-406D-AF40-CF3496F2D5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426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E0CB1-F8A1-42EF-97B1-059B5FC02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cs typeface="Calibri"/>
              </a:rPr>
              <a:t>Convolutional</a:t>
            </a:r>
            <a:r>
              <a:rPr lang="en-US" sz="3600" dirty="0">
                <a:cs typeface="Calibri"/>
              </a:rPr>
              <a:t> </a:t>
            </a:r>
            <a:r>
              <a:rPr lang="en-US" sz="4000" dirty="0">
                <a:cs typeface="Calibri"/>
              </a:rPr>
              <a:t>Models</a:t>
            </a:r>
            <a:endParaRPr lang="en-US" sz="3600" dirty="0">
              <a:cs typeface="Calibri"/>
            </a:endParaRP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96D0D1-2D27-4727-9DB3-9D1CCB7ED1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965" y="277743"/>
            <a:ext cx="2104411" cy="244815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48C6D4-5E25-49A4-A7DF-6EE2C8A60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Processing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Spatial Orientation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Kernel Structure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1 Dimension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2 Dimensions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Layer Orientation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Sequential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Parallel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6BC9ECB9-E252-45B7-964F-BAA1C7F385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376" y="277743"/>
            <a:ext cx="2074576" cy="2448159"/>
          </a:xfrm>
          <a:prstGeom prst="rect">
            <a:avLst/>
          </a:prstGeom>
        </p:spPr>
      </p:pic>
      <p:pic>
        <p:nvPicPr>
          <p:cNvPr id="10" name="Picture 9" descr="A close up of a device&#10;&#10;Description automatically generated">
            <a:extLst>
              <a:ext uri="{FF2B5EF4-FFF2-40B4-BE49-F238E27FC236}">
                <a16:creationId xmlns:a16="http://schemas.microsoft.com/office/drawing/2014/main" id="{711CCCB8-9A1C-4D30-A8B3-2CE59F075F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479952" y="872576"/>
            <a:ext cx="143684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878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1FEFC-F790-4F50-9AE0-3032E5A5A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Evaluation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BEE8BF-5E9F-45C9-A1DB-5C859B8E8B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Hyperparameter Optimization</a:t>
                </a:r>
              </a:p>
              <a:p>
                <a:r>
                  <a:rPr lang="en-US" dirty="0"/>
                  <a:t>20-Fold Cross Validation</a:t>
                </a:r>
              </a:p>
              <a:p>
                <a:r>
                  <a:rPr lang="en-US" dirty="0"/>
                  <a:t>Packet Limitations</a:t>
                </a:r>
              </a:p>
              <a:p>
                <a:r>
                  <a:rPr lang="en-US" dirty="0"/>
                  <a:t>Evaluate Differences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&lt;0.01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sz="2400" dirty="0"/>
                  <a:t>Two Sample T-Test</a:t>
                </a:r>
              </a:p>
              <a:p>
                <a:pPr lvl="1"/>
                <a:r>
                  <a:rPr lang="en-US" sz="2400" dirty="0"/>
                  <a:t>One-Way ANOVA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BEE8BF-5E9F-45C9-A1DB-5C859B8E8B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1" t="-1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9058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906</Words>
  <Application>Microsoft Office PowerPoint</Application>
  <PresentationFormat>On-screen Show (16:9)</PresentationFormat>
  <Paragraphs>107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Cambria Math</vt:lpstr>
      <vt:lpstr>Office Theme</vt:lpstr>
      <vt:lpstr>Which Convolutional Neural Model Best and Most Efficiently Classifies Internet-Scale Infected Internet of Things Devices? </vt:lpstr>
      <vt:lpstr>Introduction</vt:lpstr>
      <vt:lpstr>IoT Issues</vt:lpstr>
      <vt:lpstr>Prior Works</vt:lpstr>
      <vt:lpstr>Gaps in Knowledge</vt:lpstr>
      <vt:lpstr>Initial Assumptions</vt:lpstr>
      <vt:lpstr>Methodology</vt:lpstr>
      <vt:lpstr>Convolutional Models</vt:lpstr>
      <vt:lpstr>Evaluation</vt:lpstr>
      <vt:lpstr>Limitations</vt:lpstr>
      <vt:lpstr>Results &amp; Discussion</vt:lpstr>
      <vt:lpstr>Results</vt:lpstr>
      <vt:lpstr>Discussion</vt:lpstr>
      <vt:lpstr>Conclusions &amp; Implications</vt:lpstr>
      <vt:lpstr>Conclusions</vt:lpstr>
      <vt:lpstr>Implications and Future Research</vt:lpstr>
      <vt:lpstr>Which Convolutional Neural Model Best and Most Efficiently Classifies Internet-Scale Infected Internet of Things Devices?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edit  Master title style</dc:title>
  <dc:creator/>
  <cp:lastModifiedBy/>
  <cp:revision>187</cp:revision>
  <dcterms:created xsi:type="dcterms:W3CDTF">2017-08-01T15:40:51Z</dcterms:created>
  <dcterms:modified xsi:type="dcterms:W3CDTF">2020-04-03T02:15:02Z</dcterms:modified>
</cp:coreProperties>
</file>