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221F-92A6-45B8-AF81-FC1EBC506D0B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500E-D83A-4BB9-955F-87851CD875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45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221F-92A6-45B8-AF81-FC1EBC506D0B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500E-D83A-4BB9-955F-87851CD875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73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221F-92A6-45B8-AF81-FC1EBC506D0B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500E-D83A-4BB9-955F-87851CD8751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447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221F-92A6-45B8-AF81-FC1EBC506D0B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500E-D83A-4BB9-955F-87851CD875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729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221F-92A6-45B8-AF81-FC1EBC506D0B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500E-D83A-4BB9-955F-87851CD8751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7293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221F-92A6-45B8-AF81-FC1EBC506D0B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500E-D83A-4BB9-955F-87851CD875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790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221F-92A6-45B8-AF81-FC1EBC506D0B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500E-D83A-4BB9-955F-87851CD875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047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221F-92A6-45B8-AF81-FC1EBC506D0B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500E-D83A-4BB9-955F-87851CD875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13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221F-92A6-45B8-AF81-FC1EBC506D0B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500E-D83A-4BB9-955F-87851CD875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90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221F-92A6-45B8-AF81-FC1EBC506D0B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500E-D83A-4BB9-955F-87851CD875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58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221F-92A6-45B8-AF81-FC1EBC506D0B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500E-D83A-4BB9-955F-87851CD875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0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221F-92A6-45B8-AF81-FC1EBC506D0B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500E-D83A-4BB9-955F-87851CD875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45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221F-92A6-45B8-AF81-FC1EBC506D0B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500E-D83A-4BB9-955F-87851CD875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33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221F-92A6-45B8-AF81-FC1EBC506D0B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500E-D83A-4BB9-955F-87851CD875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30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221F-92A6-45B8-AF81-FC1EBC506D0B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500E-D83A-4BB9-955F-87851CD875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77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221F-92A6-45B8-AF81-FC1EBC506D0B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500E-D83A-4BB9-955F-87851CD875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96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9221F-92A6-45B8-AF81-FC1EBC506D0B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D6500E-D83A-4BB9-955F-87851CD875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98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3978" y="3368944"/>
            <a:ext cx="7766936" cy="1646302"/>
          </a:xfrm>
        </p:spPr>
        <p:txBody>
          <a:bodyPr/>
          <a:lstStyle/>
          <a:p>
            <a:r>
              <a:rPr lang="en-US" altLang="zh-TW" dirty="0" smtClean="0"/>
              <a:t>cp2-</a:t>
            </a:r>
            <a:r>
              <a:rPr lang="zh-TW" altLang="en-US" dirty="0" smtClean="0"/>
              <a:t>上面的都作弊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3978" y="5193833"/>
            <a:ext cx="7766936" cy="1096899"/>
          </a:xfrm>
        </p:spPr>
        <p:txBody>
          <a:bodyPr/>
          <a:lstStyle/>
          <a:p>
            <a:r>
              <a:rPr lang="zh-TW" altLang="en-US" dirty="0" smtClean="0"/>
              <a:t>組員：王子豪</a:t>
            </a:r>
            <a:endParaRPr lang="en-US" altLang="zh-TW" dirty="0" smtClean="0"/>
          </a:p>
          <a:p>
            <a:r>
              <a:rPr lang="zh-TW" altLang="en-US" dirty="0" smtClean="0"/>
              <a:t>周逸</a:t>
            </a:r>
            <a:r>
              <a:rPr lang="zh-TW" altLang="en-US" dirty="0"/>
              <a:t>平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2029" y="-116385"/>
            <a:ext cx="6329675" cy="403487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946" y="-696959"/>
            <a:ext cx="7280805" cy="461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1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謝謝大家</a:t>
            </a:r>
            <a:r>
              <a:rPr lang="en-US" altLang="zh-TW" dirty="0" smtClean="0"/>
              <a:t>~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27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作法介紹：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21477"/>
            <a:ext cx="8596668" cy="4619886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資料前處理：</a:t>
            </a:r>
            <a:endParaRPr lang="en-US" altLang="zh-TW" sz="2000" dirty="0" smtClean="0"/>
          </a:p>
          <a:p>
            <a:r>
              <a:rPr lang="zh-TW" altLang="en-US" sz="2000" dirty="0" smtClean="0"/>
              <a:t>將</a:t>
            </a:r>
            <a:r>
              <a:rPr lang="en-US" altLang="zh-TW" sz="2000" dirty="0" err="1" smtClean="0"/>
              <a:t>training_data</a:t>
            </a:r>
            <a:r>
              <a:rPr lang="zh-TW" altLang="en-US" sz="2000" dirty="0" smtClean="0"/>
              <a:t>與</a:t>
            </a:r>
            <a:r>
              <a:rPr lang="en-US" altLang="zh-TW" sz="2000" dirty="0" err="1" smtClean="0"/>
              <a:t>testing_data</a:t>
            </a:r>
            <a:r>
              <a:rPr lang="zh-TW" altLang="en-US" sz="2000" dirty="0" smtClean="0"/>
              <a:t>之</a:t>
            </a:r>
            <a:r>
              <a:rPr lang="en-US" altLang="zh-TW" sz="2000" dirty="0" smtClean="0"/>
              <a:t>text</a:t>
            </a:r>
            <a:r>
              <a:rPr lang="zh-TW" altLang="en-US" sz="2000" dirty="0" smtClean="0"/>
              <a:t>合併後，取</a:t>
            </a:r>
            <a:r>
              <a:rPr lang="en-US" altLang="zh-TW" sz="2000" dirty="0" err="1" smtClean="0"/>
              <a:t>tf-idf</a:t>
            </a:r>
            <a:endParaRPr lang="en-US" altLang="zh-TW" sz="2000" dirty="0" smtClean="0"/>
          </a:p>
          <a:p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zh-TW" altLang="en-US" sz="2000" dirty="0" smtClean="0">
                <a:sym typeface="Wingdings" panose="05000000000000000000" pitchFamily="2" charset="2"/>
              </a:rPr>
              <a:t> 此</a:t>
            </a:r>
            <a:r>
              <a:rPr lang="en-US" altLang="zh-TW" sz="2000" dirty="0" err="1" smtClean="0">
                <a:sym typeface="Wingdings" panose="05000000000000000000" pitchFamily="2" charset="2"/>
              </a:rPr>
              <a:t>tf-idf</a:t>
            </a:r>
            <a:r>
              <a:rPr lang="zh-TW" altLang="en-US" sz="2000" dirty="0" smtClean="0">
                <a:sym typeface="Wingdings" panose="05000000000000000000" pitchFamily="2" charset="2"/>
              </a:rPr>
              <a:t>矩陣維度</a:t>
            </a:r>
            <a:r>
              <a:rPr lang="en-US" altLang="zh-TW" sz="2000" dirty="0" smtClean="0">
                <a:sym typeface="Wingdings" panose="05000000000000000000" pitchFamily="2" charset="2"/>
              </a:rPr>
              <a:t>:</a:t>
            </a:r>
            <a:r>
              <a:rPr lang="zh-TW" altLang="en-US" sz="2000" dirty="0" smtClean="0">
                <a:sym typeface="Wingdings" panose="05000000000000000000" pitchFamily="2" charset="2"/>
              </a:rPr>
              <a:t> </a:t>
            </a:r>
            <a:r>
              <a:rPr lang="en-US" altLang="zh-TW" sz="2000" dirty="0" smtClean="0">
                <a:sym typeface="Wingdings" panose="05000000000000000000" pitchFamily="2" charset="2"/>
              </a:rPr>
              <a:t>10000</a:t>
            </a:r>
            <a:r>
              <a:rPr lang="zh-TW" altLang="en-US" sz="2000" dirty="0" smtClean="0">
                <a:sym typeface="Wingdings" panose="05000000000000000000" pitchFamily="2" charset="2"/>
              </a:rPr>
              <a:t> * </a:t>
            </a:r>
            <a:r>
              <a:rPr lang="en-US" altLang="zh-TW" sz="2000" dirty="0" smtClean="0">
                <a:sym typeface="Wingdings" panose="05000000000000000000" pitchFamily="2" charset="2"/>
              </a:rPr>
              <a:t>29185</a:t>
            </a:r>
            <a:endParaRPr lang="en-US" altLang="zh-TW" sz="2000" dirty="0" smtClean="0"/>
          </a:p>
          <a:p>
            <a:r>
              <a:rPr lang="zh-TW" altLang="en-US" sz="2000" dirty="0" smtClean="0"/>
              <a:t>將上述</a:t>
            </a:r>
            <a:r>
              <a:rPr lang="en-US" altLang="zh-TW" sz="2000" dirty="0" err="1" smtClean="0"/>
              <a:t>tf-idf</a:t>
            </a:r>
            <a:r>
              <a:rPr lang="zh-TW" altLang="en-US" sz="2000" dirty="0" smtClean="0"/>
              <a:t>矩陣切為 </a:t>
            </a:r>
            <a:r>
              <a:rPr lang="en-US" altLang="zh-TW" sz="2000" dirty="0" err="1" smtClean="0"/>
              <a:t>training_data</a:t>
            </a:r>
            <a:r>
              <a:rPr lang="zh-TW" altLang="en-US" sz="2000" dirty="0" smtClean="0"/>
              <a:t> 與 </a:t>
            </a:r>
            <a:r>
              <a:rPr lang="en-US" altLang="zh-TW" sz="2000" dirty="0" err="1" smtClean="0"/>
              <a:t>testing_data</a:t>
            </a:r>
            <a:r>
              <a:rPr lang="zh-TW" altLang="en-US" sz="2000" dirty="0" smtClean="0"/>
              <a:t> 之</a:t>
            </a:r>
            <a:r>
              <a:rPr lang="en-US" altLang="zh-TW" sz="2000" dirty="0" err="1" smtClean="0"/>
              <a:t>tf-idf</a:t>
            </a:r>
            <a:r>
              <a:rPr lang="zh-TW" altLang="en-US" sz="2000" dirty="0" smtClean="0"/>
              <a:t>矩陣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參數篩選：</a:t>
            </a:r>
            <a:endParaRPr lang="en-US" altLang="zh-TW" sz="2000" dirty="0" smtClean="0"/>
          </a:p>
          <a:p>
            <a:r>
              <a:rPr lang="zh-TW" altLang="en-US" sz="2000" dirty="0" smtClean="0"/>
              <a:t>利用隨機森林模型，挑選出適當的參數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zh-TW" altLang="en-US" sz="2000" dirty="0" smtClean="0"/>
              <a:t>配適模型：</a:t>
            </a:r>
            <a:endParaRPr lang="en-US" altLang="zh-TW" sz="2000" dirty="0" smtClean="0"/>
          </a:p>
          <a:p>
            <a:r>
              <a:rPr lang="zh-TW" altLang="en-US" sz="2000" dirty="0" smtClean="0"/>
              <a:t>利用挑選後的參數，配適</a:t>
            </a:r>
            <a:r>
              <a:rPr lang="en-US" altLang="zh-TW" sz="2000" dirty="0" smtClean="0"/>
              <a:t>SVR</a:t>
            </a:r>
            <a:r>
              <a:rPr lang="zh-TW" altLang="en-US" sz="2000" dirty="0" smtClean="0"/>
              <a:t>模型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9557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參數篩選 </a:t>
            </a:r>
            <a:r>
              <a:rPr lang="en-US" altLang="zh-TW" dirty="0" smtClean="0"/>
              <a:t>– Random Forest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04851"/>
            <a:ext cx="8596668" cy="4636511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</a:pP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將 </a:t>
            </a:r>
            <a:r>
              <a:rPr lang="en-US" altLang="zh-TW" sz="2000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tf-idf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矩陣置入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RF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中，挑選合適參數</a:t>
            </a:r>
            <a:endParaRPr lang="en-US" altLang="zh-TW" sz="20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900"/>
              </a:spcBef>
            </a:pPr>
            <a:r>
              <a:rPr lang="zh-TW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調整</a:t>
            </a:r>
            <a:r>
              <a:rPr lang="zh-TW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參數包含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：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利用 </a:t>
            </a:r>
            <a:r>
              <a:rPr lang="en-US" altLang="zh-TW" sz="2000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GridSearchCV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</a:p>
          <a:p>
            <a:pPr lvl="1">
              <a:spcBef>
                <a:spcPts val="900"/>
              </a:spcBef>
            </a:pPr>
            <a:r>
              <a:rPr lang="en-US" altLang="zh-TW" sz="2000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n_estimators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　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最大迭代次數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</a:p>
          <a:p>
            <a:pPr lvl="1">
              <a:spcBef>
                <a:spcPts val="900"/>
              </a:spcBef>
            </a:pPr>
            <a:r>
              <a:rPr lang="en-US" altLang="zh-TW" sz="2000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max_features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劃分決策樹時考慮的特徵樹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</a:p>
          <a:p>
            <a:pPr>
              <a:spcBef>
                <a:spcPts val="900"/>
              </a:spcBef>
            </a:pP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最終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係數為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：</a:t>
            </a:r>
            <a:endParaRPr lang="en-US" altLang="zh-TW" sz="20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900"/>
              </a:spcBef>
            </a:pPr>
            <a:endParaRPr lang="en-US" altLang="zh-TW" sz="20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900"/>
              </a:spcBef>
            </a:pP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900"/>
              </a:spcBef>
            </a:pPr>
            <a:endParaRPr lang="en-US" altLang="zh-TW" sz="20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900"/>
              </a:spcBef>
            </a:pP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權重計算採用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IG (Information Gain)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，預設為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GI (Gini Index)</a:t>
            </a:r>
          </a:p>
          <a:p>
            <a:pPr>
              <a:spcBef>
                <a:spcPts val="900"/>
              </a:spcBef>
            </a:pP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以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RF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之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parameter importance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排行，取前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2000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名作為後續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SVR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建模用餐數。</a:t>
            </a:r>
            <a:endParaRPr lang="en-US" altLang="zh-TW" sz="20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900"/>
              </a:spcBef>
            </a:pP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920909"/>
              </p:ext>
            </p:extLst>
          </p:nvPr>
        </p:nvGraphicFramePr>
        <p:xfrm>
          <a:off x="911668" y="3615041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319571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289896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02527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參數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max_features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n_estimators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32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數值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 (</a:t>
                      </a:r>
                      <a:r>
                        <a:rPr lang="zh-TW" altLang="en-US" dirty="0" smtClean="0"/>
                        <a:t>即，無限制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48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41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Information Gain (IG)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3932"/>
                <a:ext cx="10515600" cy="5291667"/>
              </a:xfrm>
            </p:spPr>
            <p:txBody>
              <a:bodyPr/>
              <a:lstStyle/>
              <a:p>
                <a:r>
                  <a:rPr lang="en-US" altLang="zh-TW" dirty="0" smtClean="0"/>
                  <a:t>The decrease in entropy after a dataset is split on an attribute or feature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𝐼𝐺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Entropy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0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3932"/>
                <a:ext cx="10515600" cy="5291667"/>
              </a:xfrm>
              <a:blipFill>
                <a:blip r:embed="rId2"/>
                <a:stretch>
                  <a:fillRect l="-1043" t="-19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35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IG example : H(X)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082736" cy="4351338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99857" y="1977121"/>
            <a:ext cx="6759633" cy="345940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066" y="765968"/>
            <a:ext cx="58007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8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IG example: H(X|Y)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75908" y="2097770"/>
            <a:ext cx="7036067" cy="3679575"/>
          </a:xfrm>
          <a:prstGeom prst="rect">
            <a:avLst/>
          </a:prstGeom>
        </p:spPr>
      </p:pic>
      <p:pic>
        <p:nvPicPr>
          <p:cNvPr id="5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73480" y="1767436"/>
            <a:ext cx="4082736" cy="435133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354" y="765968"/>
            <a:ext cx="4191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48500"/>
                <a:ext cx="10515600" cy="1325563"/>
              </a:xfrm>
            </p:spPr>
            <p:txBody>
              <a:bodyPr/>
              <a:lstStyle/>
              <a:p>
                <a:r>
                  <a:rPr lang="en-US" altLang="zh-TW" dirty="0" smtClean="0"/>
                  <a:t>IG example : IG</a:t>
                </a:r>
                <a14:m>
                  <m:oMath xmlns:m="http://schemas.openxmlformats.org/officeDocument/2006/math">
                    <m:r>
                      <a:rPr lang="zh-TW" altLang="en-US" sz="35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35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35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35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35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35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500" i="1">
                        <a:latin typeface="Cambria Math" panose="02040503050406030204" pitchFamily="18" charset="0"/>
                      </a:rPr>
                      <m:t>𝐼𝐺</m:t>
                    </m:r>
                    <m:r>
                      <a:rPr lang="en-US" altLang="zh-TW" sz="35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35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TW" sz="3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5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TW" sz="35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35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TW" sz="3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5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zh-TW" sz="35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zh-TW" altLang="en-US" sz="3500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48500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9618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𝐼𝐺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0.94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−0.693=0.247 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9618"/>
                <a:ext cx="105156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49256"/>
            <a:ext cx="5953125" cy="6096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815" y="3159615"/>
            <a:ext cx="41624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1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1876"/>
          </a:xfrm>
        </p:spPr>
        <p:txBody>
          <a:bodyPr/>
          <a:lstStyle/>
          <a:p>
            <a:r>
              <a:rPr lang="zh-TW" altLang="en-US" dirty="0" smtClean="0"/>
              <a:t>模型配適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SVR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30037"/>
            <a:ext cx="8596668" cy="4711326"/>
          </a:xfrm>
        </p:spPr>
        <p:txBody>
          <a:bodyPr/>
          <a:lstStyle/>
          <a:p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利用</a:t>
            </a:r>
            <a:r>
              <a:rPr lang="en-US" altLang="zh-TW" sz="2000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training_data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之</a:t>
            </a:r>
            <a:r>
              <a:rPr lang="en-US" altLang="zh-TW" sz="2000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tf-idf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矩陣與挑選出之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2000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個參數來訓練我們的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SVR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模型，並對</a:t>
            </a:r>
            <a:r>
              <a:rPr lang="en-US" altLang="zh-TW" sz="2000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test_data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進行預測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900"/>
              </a:spcBef>
            </a:pPr>
            <a:r>
              <a:rPr lang="zh-TW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調整參數包含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：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利用 </a:t>
            </a:r>
            <a:r>
              <a:rPr lang="en-US" altLang="zh-TW" sz="2000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GridSearchCV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</a:p>
          <a:p>
            <a:pPr lvl="1">
              <a:spcBef>
                <a:spcPts val="900"/>
              </a:spcBef>
            </a:pP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　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(cost)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>
              <a:spcBef>
                <a:spcPts val="900"/>
              </a:spcBef>
            </a:pP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Gamma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(Kernel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coefficient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900"/>
              </a:spcBef>
            </a:pP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最終係數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為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：</a:t>
            </a:r>
            <a:endParaRPr lang="en-US" altLang="zh-TW" sz="20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900"/>
              </a:spcBef>
            </a:pP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517953"/>
              </p:ext>
            </p:extLst>
          </p:nvPr>
        </p:nvGraphicFramePr>
        <p:xfrm>
          <a:off x="911668" y="3847797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319571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289896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02527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參數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gamma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32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數值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48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80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127"/>
          </a:xfrm>
        </p:spPr>
        <p:txBody>
          <a:bodyPr/>
          <a:lstStyle/>
          <a:p>
            <a:r>
              <a:rPr lang="zh-TW" altLang="en-US" dirty="0" smtClean="0"/>
              <a:t>預測輸出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87731"/>
            <a:ext cx="8596668" cy="4453631"/>
          </a:xfrm>
        </p:spPr>
        <p:txBody>
          <a:bodyPr>
            <a:normAutofit/>
          </a:bodyPr>
          <a:lstStyle/>
          <a:p>
            <a:r>
              <a:rPr lang="zh-TW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將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testing data</a:t>
            </a:r>
            <a:r>
              <a:rPr lang="zh-TW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</a:t>
            </a:r>
            <a:r>
              <a:rPr lang="en-US" altLang="zh-TW" sz="2000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tf-idf</a:t>
            </a:r>
            <a:r>
              <a:rPr lang="zh-TW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矩陣放入配適好的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SVR</a:t>
            </a:r>
            <a:r>
              <a:rPr lang="zh-TW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模型進行</a:t>
            </a:r>
            <a:r>
              <a:rPr lang="zh-TW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預測</a:t>
            </a:r>
            <a:endParaRPr lang="en-US" altLang="zh-TW" sz="20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將</a:t>
            </a:r>
            <a:r>
              <a:rPr lang="zh-TW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預測結果</a:t>
            </a:r>
            <a:r>
              <a:rPr lang="zh-TW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中小於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zh-TW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</a:t>
            </a:r>
            <a:r>
              <a:rPr lang="zh-TW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令</a:t>
            </a:r>
            <a:r>
              <a:rPr lang="zh-TW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為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</a:t>
            </a:r>
            <a:r>
              <a:rPr lang="zh-TW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</a:t>
            </a:r>
            <a:r>
              <a:rPr lang="zh-TW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大於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5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zh-TW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</a:t>
            </a:r>
            <a:r>
              <a:rPr lang="zh-TW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令</a:t>
            </a:r>
            <a:r>
              <a:rPr lang="zh-TW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為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5</a:t>
            </a:r>
            <a:r>
              <a:rPr lang="zh-TW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其餘</a:t>
            </a:r>
            <a:r>
              <a:rPr lang="zh-TW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取</a:t>
            </a:r>
            <a:r>
              <a:rPr lang="zh-TW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四捨五入。</a:t>
            </a:r>
          </a:p>
          <a:p>
            <a:r>
              <a:rPr lang="zh-TW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透過以上步驟對測試資料的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stars</a:t>
            </a:r>
            <a:r>
              <a:rPr lang="zh-TW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進行預測，最終預測</a:t>
            </a:r>
            <a:r>
              <a:rPr lang="zh-TW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準確度為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：</a:t>
            </a:r>
            <a:endParaRPr lang="zh-TW" altLang="en-US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9138"/>
              </p:ext>
            </p:extLst>
          </p:nvPr>
        </p:nvGraphicFramePr>
        <p:xfrm>
          <a:off x="2069868" y="3072866"/>
          <a:ext cx="66539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6958">
                  <a:extLst>
                    <a:ext uri="{9D8B030D-6E8A-4147-A177-3AD203B41FA5}">
                      <a16:colId xmlns:a16="http://schemas.microsoft.com/office/drawing/2014/main" val="1414121125"/>
                    </a:ext>
                  </a:extLst>
                </a:gridCol>
                <a:gridCol w="3326958">
                  <a:extLst>
                    <a:ext uri="{9D8B030D-6E8A-4147-A177-3AD203B41FA5}">
                      <a16:colId xmlns:a16="http://schemas.microsoft.com/office/drawing/2014/main" val="380074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RMSE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ACC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331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0.8587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0.4428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140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92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260</Words>
  <Application>Microsoft Office PowerPoint</Application>
  <PresentationFormat>寬螢幕</PresentationFormat>
  <Paragraphs>63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Adobe 繁黑體 Std B</vt:lpstr>
      <vt:lpstr>微軟正黑體</vt:lpstr>
      <vt:lpstr>Arial</vt:lpstr>
      <vt:lpstr>Cambria Math</vt:lpstr>
      <vt:lpstr>Trebuchet MS</vt:lpstr>
      <vt:lpstr>Wingdings</vt:lpstr>
      <vt:lpstr>Wingdings 3</vt:lpstr>
      <vt:lpstr>多面向</vt:lpstr>
      <vt:lpstr>cp2-上面的都作弊 </vt:lpstr>
      <vt:lpstr>作法介紹：</vt:lpstr>
      <vt:lpstr>參數篩選 – Random Forest</vt:lpstr>
      <vt:lpstr>Information Gain (IG)</vt:lpstr>
      <vt:lpstr>IG example : H(X)</vt:lpstr>
      <vt:lpstr>IG example: H(X|Y)</vt:lpstr>
      <vt:lpstr>IG example : IG      IG=E(X)-E(X│Y)</vt:lpstr>
      <vt:lpstr>模型配適 – SVR</vt:lpstr>
      <vt:lpstr>預測輸出</vt:lpstr>
      <vt:lpstr>謝謝大家~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cp2-上面的都作弊</dc:title>
  <dc:creator>Windows 使用者</dc:creator>
  <cp:lastModifiedBy>Windows 使用者</cp:lastModifiedBy>
  <cp:revision>5</cp:revision>
  <dcterms:created xsi:type="dcterms:W3CDTF">2018-06-12T14:38:02Z</dcterms:created>
  <dcterms:modified xsi:type="dcterms:W3CDTF">2018-06-12T15:31:33Z</dcterms:modified>
</cp:coreProperties>
</file>