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  <p:sldId id="267" r:id="rId15"/>
    <p:sldId id="268" r:id="rId16"/>
    <p:sldId id="270" r:id="rId17"/>
    <p:sldId id="269" r:id="rId18"/>
    <p:sldId id="271" r:id="rId19"/>
    <p:sldId id="272" r:id="rId20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B83387-9ED1-42D7-A34A-2472FD962ABF}" type="datetime1">
              <a:rPr lang="en-US" altLang="zh-TW" smtClean="0">
                <a:latin typeface="MingLiu" panose="02020509000000000000" pitchFamily="49" charset="-120"/>
                <a:ea typeface="MingLiu" panose="02020509000000000000" pitchFamily="49" charset="-120"/>
              </a:rPr>
              <a:t>5/8/2018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n-US" altLang="zh-TW" smtClean="0">
                <a:latin typeface="MingLiu" panose="02020509000000000000" pitchFamily="49" charset="-120"/>
                <a:ea typeface="MingLiu" panose="02020509000000000000" pitchFamily="49" charset="-120"/>
              </a:rPr>
              <a:t>‹#›</a:t>
            </a:fld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FF5D67EF-234D-495F-9367-0539AE1E2636}" type="datetime1">
              <a:rPr lang="en-US" altLang="zh-TW" noProof="0" smtClean="0"/>
              <a:pPr/>
              <a:t>5/8/2018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2E61351F-DBB1-4664-ADA9-83BC7CB8848D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ngLiu" panose="02020509000000000000" pitchFamily="49" charset="-120"/>
        <a:ea typeface="MingLiu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81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>
              <a:defRPr sz="60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4CB00-A7B0-4718-A2B1-149534FCA2C5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1CB74-B4EC-4BB4-8C45-A19F364CA4DF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A9B90-8239-4B3D-A642-23377CB18221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25E443-3899-4C5C-9A1D-3248FF841230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>
              <a:defRPr sz="4800" b="0" i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6E5E-D053-4D67-B097-881C6940881C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7CE01-6CED-4FCB-923B-4EDAD0704722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7DB7F-F3D9-4210-99CB-2E32CB334C7A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87935-2E89-43AA-A695-8D4AFF60D42C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984611-8511-4A18-8845-8C9A3BB3D717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CCBF2-466A-4243-93DA-466733447EAE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23C787E-B811-4474-AB1E-EC3046B01014}" type="datetime1">
              <a:rPr lang="zh-TW" altLang="en-US" smtClean="0"/>
              <a:t>2018/5/8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egoe WP Black" panose="020B0A02040504020203" pitchFamily="34" charset="0"/>
              </a:rPr>
              <a:t>CP</a:t>
            </a:r>
            <a:r>
              <a:rPr lang="zh-TW" altLang="en-US" dirty="0" smtClean="0">
                <a:latin typeface="Segoe WP Black" panose="020B0A02040504020203" pitchFamily="34" charset="0"/>
              </a:rPr>
              <a:t> </a:t>
            </a:r>
            <a:r>
              <a:rPr lang="en-US" altLang="zh-TW" dirty="0" smtClean="0">
                <a:latin typeface="Segoe WP Black" panose="020B0A02040504020203" pitchFamily="34" charset="0"/>
              </a:rPr>
              <a:t>1-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母湯喔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1026" name="Picture 2" descr="ãåé ­å¥å¥ æ¯æ¹¯å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5872">
            <a:off x="5600751" y="744352"/>
            <a:ext cx="7081407" cy="39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組員：王子豪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rtl="0"/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周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逸平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DNN </a:t>
            </a:r>
            <a:r>
              <a:rPr lang="en-US" altLang="zh-TW" dirty="0" err="1" smtClean="0"/>
              <a:t>bbsb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4839" y="1628800"/>
            <a:ext cx="9601200" cy="4495800"/>
          </a:xfrm>
        </p:spPr>
        <p:txBody>
          <a:bodyPr/>
          <a:lstStyle/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bbsb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的命名方式為：一個比較大型的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bsb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模型，很好懂吧？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bbsb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為單純將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bsb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一個分支的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模型放大後的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結果，因為當在測試各個模型的小型版本時，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bsb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單獨一個分支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(left, right)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的效果最好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來看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圖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3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DNN model</a:t>
            </a:r>
            <a:r>
              <a:rPr lang="zh-TW" altLang="en-US" smtClean="0"/>
              <a:t>  使用係數  優化器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4839" y="1556792"/>
            <a:ext cx="9601200" cy="4567808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900"/>
              </a:spcBef>
            </a:pP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故整個架構為結合上述三個模型，最後接上數個神經元自大到小的隱藏層後，得出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output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使用係數：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Activation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sz="2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LeakyReLU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0.02</a:t>
            </a:r>
          </a:p>
          <a:p>
            <a:pPr>
              <a:spcBef>
                <a:spcPts val="900"/>
              </a:spcBef>
            </a:pPr>
            <a:r>
              <a:rPr lang="en-US" altLang="zh-TW" sz="2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Regularizer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L2 </a:t>
            </a:r>
            <a:r>
              <a:rPr lang="en-US" altLang="zh-TW" sz="2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penality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0.001</a:t>
            </a:r>
          </a:p>
          <a:p>
            <a:pPr>
              <a:spcBef>
                <a:spcPts val="900"/>
              </a:spcBef>
            </a:pP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Dropout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0.4</a:t>
            </a:r>
          </a:p>
          <a:p>
            <a:pPr>
              <a:spcBef>
                <a:spcPts val="900"/>
              </a:spcBef>
            </a:pP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Output layer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Activation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sz="2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Softmax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Loss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sz="2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categorical_crossentropy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優化器：</a:t>
            </a: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Adam</a:t>
            </a:r>
          </a:p>
          <a:p>
            <a:pPr>
              <a:spcBef>
                <a:spcPts val="900"/>
              </a:spcBef>
            </a:pP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LR : 0.0001</a:t>
            </a:r>
          </a:p>
          <a:p>
            <a:pPr>
              <a:spcBef>
                <a:spcPts val="900"/>
              </a:spcBef>
            </a:pPr>
            <a:r>
              <a:rPr lang="en-US" altLang="zh-TW" sz="2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Batch_size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1024</a:t>
            </a:r>
            <a:r>
              <a:rPr lang="zh-TW" altLang="en-US" dirty="0" smtClean="0"/>
              <a:t>　</a:t>
            </a:r>
            <a:endParaRPr lang="en-US" altLang="zh-TW" dirty="0" smtClean="0"/>
          </a:p>
          <a:p>
            <a:pPr>
              <a:spcBef>
                <a:spcPts val="900"/>
              </a:spcBef>
            </a:pPr>
            <a:r>
              <a:rPr lang="zh-TW" altLang="en-US" sz="29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聽不懂？來看圖</a:t>
            </a:r>
            <a:endParaRPr lang="en-US" altLang="zh-TW" sz="29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66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rPr>
              <a:t>目次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電腦設備與環境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作法概略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模型介紹</a:t>
            </a:r>
            <a:endParaRPr lang="en-US" altLang="zh-TW" sz="3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DNN </a:t>
            </a:r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Deep Neural Network</a:t>
            </a:r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Random Forest</a:t>
            </a: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Logistic Regression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03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7868" y="1628800"/>
            <a:ext cx="9601200" cy="4567808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endParaRPr lang="en-US" altLang="zh-TW" sz="1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首先</a:t>
            </a:r>
            <a:r>
              <a:rPr lang="zh-TW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將訓練資料切成十份並以其中九份作為訓練資料集，剩餘一份作為測試資料集，並以測試資料集平均預測準確度為依據進行參數校</a:t>
            </a:r>
            <a:r>
              <a:rPr lang="zh-TW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條</a:t>
            </a:r>
            <a:endParaRPr lang="en-US" altLang="zh-TW" sz="1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調整參數包含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利用 </a:t>
            </a:r>
            <a:r>
              <a:rPr lang="en-US" altLang="zh-TW" sz="1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GridSearchCV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spcBef>
                <a:spcPts val="900"/>
              </a:spcBef>
            </a:pPr>
            <a:r>
              <a:rPr lang="en-US" altLang="zh-TW" sz="1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n_estimators</a:t>
            </a:r>
            <a:r>
              <a:rPr lang="zh-TW" altLang="en-US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　</a:t>
            </a:r>
            <a:r>
              <a:rPr lang="en-US" altLang="zh-TW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最大迭代次數</a:t>
            </a:r>
            <a:r>
              <a:rPr lang="en-US" altLang="zh-TW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>
              <a:spcBef>
                <a:spcPts val="900"/>
              </a:spcBef>
            </a:pPr>
            <a:r>
              <a:rPr lang="en-US" altLang="zh-TW" sz="1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max_features</a:t>
            </a:r>
            <a:r>
              <a:rPr lang="zh-TW" altLang="en-US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劃分決策樹時考慮的特徵樹</a:t>
            </a:r>
            <a:r>
              <a:rPr lang="en-US" altLang="zh-TW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>
              <a:spcBef>
                <a:spcPts val="900"/>
              </a:spcBef>
            </a:pPr>
            <a:r>
              <a:rPr lang="en-US" altLang="zh-TW" sz="1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min_samples_split</a:t>
            </a:r>
            <a:r>
              <a:rPr lang="zh-TW" altLang="en-US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子樹劃分最低樣本數</a:t>
            </a:r>
            <a:r>
              <a:rPr lang="en-US" altLang="zh-TW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>
              <a:spcBef>
                <a:spcPts val="900"/>
              </a:spcBef>
            </a:pPr>
            <a:r>
              <a:rPr lang="en-US" altLang="zh-TW" sz="1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min_samples_leaf</a:t>
            </a:r>
            <a:r>
              <a:rPr lang="zh-TW" altLang="en-US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</a:t>
            </a:r>
            <a:r>
              <a:rPr lang="en-US" altLang="zh-TW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葉子節點最少樣本數</a:t>
            </a:r>
            <a:r>
              <a:rPr lang="en-US" altLang="zh-TW" sz="1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1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en-US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最終係數為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endParaRPr lang="en-US" altLang="zh-TW" sz="1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74152"/>
              </p:ext>
            </p:extLst>
          </p:nvPr>
        </p:nvGraphicFramePr>
        <p:xfrm>
          <a:off x="1665921" y="4581128"/>
          <a:ext cx="8856984" cy="136815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34604">
                  <a:extLst>
                    <a:ext uri="{9D8B030D-6E8A-4147-A177-3AD203B41FA5}">
                      <a16:colId xmlns:a16="http://schemas.microsoft.com/office/drawing/2014/main" val="3166789152"/>
                    </a:ext>
                  </a:extLst>
                </a:gridCol>
                <a:gridCol w="1626773">
                  <a:extLst>
                    <a:ext uri="{9D8B030D-6E8A-4147-A177-3AD203B41FA5}">
                      <a16:colId xmlns:a16="http://schemas.microsoft.com/office/drawing/2014/main" val="3254345367"/>
                    </a:ext>
                  </a:extLst>
                </a:gridCol>
                <a:gridCol w="1768683">
                  <a:extLst>
                    <a:ext uri="{9D8B030D-6E8A-4147-A177-3AD203B41FA5}">
                      <a16:colId xmlns:a16="http://schemas.microsoft.com/office/drawing/2014/main" val="2276581593"/>
                    </a:ext>
                  </a:extLst>
                </a:gridCol>
                <a:gridCol w="2363462">
                  <a:extLst>
                    <a:ext uri="{9D8B030D-6E8A-4147-A177-3AD203B41FA5}">
                      <a16:colId xmlns:a16="http://schemas.microsoft.com/office/drawing/2014/main" val="3316406463"/>
                    </a:ext>
                  </a:extLst>
                </a:gridCol>
                <a:gridCol w="2363462">
                  <a:extLst>
                    <a:ext uri="{9D8B030D-6E8A-4147-A177-3AD203B41FA5}">
                      <a16:colId xmlns:a16="http://schemas.microsoft.com/office/drawing/2014/main" val="2115489798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effectLst/>
                        </a:rPr>
                        <a:t>參數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n_estimator</a:t>
                      </a:r>
                      <a:endParaRPr lang="zh-TW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max_features</a:t>
                      </a:r>
                      <a:endParaRPr lang="zh-TW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min_samples_split</a:t>
                      </a:r>
                      <a:endParaRPr lang="zh-TW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min_samples_leaf</a:t>
                      </a:r>
                      <a:endParaRPr lang="zh-TW" sz="15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125626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effectLst/>
                        </a:rPr>
                        <a:t>數值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500</a:t>
                      </a:r>
                      <a:endParaRPr lang="zh-TW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default</a:t>
                      </a:r>
                      <a:endParaRPr lang="zh-TW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50</a:t>
                      </a:r>
                      <a:endParaRPr lang="zh-TW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default</a:t>
                      </a:r>
                      <a:endParaRPr lang="zh-TW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514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rPr>
              <a:t>目次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電腦設備與環境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作法概略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模型介紹</a:t>
            </a:r>
            <a:endParaRPr lang="en-US" altLang="zh-TW" sz="3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DNN </a:t>
            </a:r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Deep Neural Network</a:t>
            </a:r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Random Forest</a:t>
            </a: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Logistic Regression</a:t>
            </a:r>
          </a:p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總結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72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4839" y="1556792"/>
            <a:ext cx="9601200" cy="5112568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zh-TW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將訓練資料切成十份並以其中九份作為訓練資料集，剩餘一份作為測試資料集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並以測試資料集平均預測準確度為依據進行向後選取法（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Backward selection</a:t>
            </a:r>
            <a:r>
              <a:rPr lang="zh-TW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），以決定置入模型內之解釋</a:t>
            </a:r>
            <a:r>
              <a:rPr lang="zh-TW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變數</a:t>
            </a:r>
            <a:endParaRPr lang="en-US" altLang="zh-TW" sz="1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Backward selection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先利用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 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 </a:t>
            </a:r>
            <a:r>
              <a:rPr lang="en-US" altLang="zh-TW" sz="1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nnet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package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進行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Backward selection</a:t>
            </a:r>
          </a:p>
          <a:p>
            <a:pPr>
              <a:spcBef>
                <a:spcPts val="900"/>
              </a:spcBef>
            </a:pP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而後觀察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nnet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所刪除的變數順序，再利用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cv 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決定剩下的參數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r>
              <a:rPr lang="zh-TW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最終放入模型之變數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US" altLang="zh-TW" sz="1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Lat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spcBef>
                <a:spcPts val="900"/>
              </a:spcBef>
            </a:pPr>
            <a:r>
              <a:rPr lang="en-US" altLang="zh-TW" sz="1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lon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spcBef>
                <a:spcPts val="900"/>
              </a:spcBef>
            </a:pPr>
            <a:r>
              <a:rPr lang="en-US" altLang="zh-TW" sz="18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loc_x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spcBef>
                <a:spcPts val="900"/>
              </a:spcBef>
            </a:pPr>
            <a:r>
              <a:rPr lang="en-US" altLang="zh-TW" sz="18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loc_y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spcBef>
                <a:spcPts val="900"/>
              </a:spcBef>
            </a:pP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Season</a:t>
            </a:r>
          </a:p>
          <a:p>
            <a:pPr lvl="1">
              <a:spcBef>
                <a:spcPts val="900"/>
              </a:spcBef>
            </a:pPr>
            <a:r>
              <a:rPr lang="en-US" altLang="zh-TW" sz="18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shot_distance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spcBef>
                <a:spcPts val="900"/>
              </a:spcBef>
            </a:pPr>
            <a:r>
              <a:rPr lang="en-US" altLang="zh-TW" sz="18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shot_made_flag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spcBef>
                <a:spcPts val="900"/>
              </a:spcBef>
            </a:pP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opponent</a:t>
            </a:r>
            <a:endParaRPr lang="zh-TW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endParaRPr lang="en-US" altLang="zh-TW" sz="28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900"/>
              </a:spcBef>
            </a:pPr>
            <a:endParaRPr lang="en-US" altLang="zh-TW" sz="29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4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謝謝各位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ãã¸ã§ã¸ã§ ãããã¨ã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556792"/>
            <a:ext cx="5112568" cy="390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rPr>
              <a:t>目次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電</a:t>
            </a:r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腦</a:t>
            </a:r>
            <a:r>
              <a:rPr lang="zh-TW" altLang="en-US" sz="3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設備與環境</a:t>
            </a:r>
            <a:endParaRPr lang="en-US" altLang="zh-TW" sz="3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作法概略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模型介紹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DNN </a:t>
            </a:r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Deep Neural Network</a:t>
            </a:r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Random 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Forest</a:t>
            </a: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Logistic Regression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3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rPr>
              <a:t>電腦設備與環境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848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電腦設備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Intel(R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 Core™ i5-4440 CPU @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3.1GHz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8G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RAM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X2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雙通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GigaByte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Nvidia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GeForce GTX 1060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6GB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環境與套件使用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Win 10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企業版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Python 3.5.2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Spider 3.2.8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Anaconda 3 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真的很好用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Tensorflow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– GPU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Scikit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Learn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  <p:pic>
        <p:nvPicPr>
          <p:cNvPr id="2050" name="Picture 2" descr="ãjojo kono powa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3315">
            <a:off x="6023329" y="-71753"/>
            <a:ext cx="6658917" cy="38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rPr>
              <a:t>目次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電腦設備與環境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作法概略</a:t>
            </a:r>
            <a:endParaRPr lang="en-US" altLang="zh-TW" sz="3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模型介紹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DNN </a:t>
            </a:r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Deep Neural Network</a:t>
            </a:r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Random 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Forest</a:t>
            </a: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Logistic Regression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3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作法概略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分別利用三種不同的模型來預測資料，分別是</a:t>
            </a:r>
            <a:endParaRPr lang="en-US" altLang="zh-TW" sz="25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Deep Neural Network</a:t>
            </a:r>
          </a:p>
          <a:p>
            <a:pPr lvl="1">
              <a:lnSpc>
                <a:spcPct val="150000"/>
              </a:lnSpc>
            </a:pPr>
            <a:r>
              <a:rPr lang="en-US" altLang="zh-TW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 Random Forest</a:t>
            </a:r>
          </a:p>
          <a:p>
            <a:pPr lvl="1">
              <a:lnSpc>
                <a:spcPct val="150000"/>
              </a:lnSpc>
            </a:pPr>
            <a:r>
              <a:rPr lang="en-US" altLang="zh-TW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 Logistic Regression</a:t>
            </a:r>
          </a:p>
          <a:p>
            <a:pPr>
              <a:lnSpc>
                <a:spcPct val="150000"/>
              </a:lnSpc>
            </a:pPr>
            <a:r>
              <a:rPr lang="zh-TW" altLang="en-US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分別讓三種模型投票，來決定最終的答案</a:t>
            </a:r>
            <a:endParaRPr lang="en-US" altLang="zh-TW" sz="25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若是三個模型各有各的答案，</a:t>
            </a:r>
            <a:r>
              <a:rPr lang="zh-TW" altLang="en-US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則使用</a:t>
            </a:r>
            <a:r>
              <a:rPr lang="en-US" altLang="zh-TW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Logistic Regression</a:t>
            </a:r>
            <a:r>
              <a:rPr lang="zh-TW" altLang="en-US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的答案作為</a:t>
            </a:r>
            <a:r>
              <a:rPr lang="en-US" altLang="zh-TW" sz="2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baseline</a:t>
            </a:r>
            <a:endParaRPr lang="en-US" altLang="zh-TW" sz="25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0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rPr>
              <a:t>目次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電腦設備與環境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作法概略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模型介紹</a:t>
            </a:r>
            <a:endParaRPr lang="en-US" altLang="zh-TW" sz="3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DNN </a:t>
            </a:r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Deep Neural Network</a:t>
            </a:r>
            <a:r>
              <a:rPr lang="zh-TW" altLang="en-US" sz="3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</a:t>
            </a:r>
            <a:endParaRPr lang="en-US" altLang="zh-TW" sz="3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Random 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Forest</a:t>
            </a:r>
          </a:p>
          <a:p>
            <a:pPr lvl="1"/>
            <a:r>
              <a:rPr lang="zh-TW" altLang="en-US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Logistic Regression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94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DNN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設計此架構的理念為：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希望透過結合數個表現不錯的小型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DNN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模型，構成一個可以結合小模型優點的大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DNN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模型，來得到更好的預測效果。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其中，我們將此大模型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以下稱作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model)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拆成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個部分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大小大模型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以下稱作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bsb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小大小模型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sbs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大的大小大模型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bbsb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不要笑命名，好嗎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?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91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DNN </a:t>
            </a:r>
            <a:r>
              <a:rPr lang="en-US" altLang="zh-TW" dirty="0" err="1" smtClean="0"/>
              <a:t>bsb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93813" y="1524000"/>
            <a:ext cx="9601200" cy="4713312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bsb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的命名為：讓各層的神經元數量自大到小，再從小到大，透過這個過程可以讓特徵產生「模糊」的效果。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首先，資料經過神經元數量多的層次，盡可能抓出更多更細微的細節。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透過經過越來越少神經元數量的隱藏層，將特徵「壓縮」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自「壓縮」後的隱藏層中，透過神經元數量多的層次來「還原」原先所提取的特徵。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當然，被壓縮後再度被還原的特徵不會與一開始提取的一樣，會有些許差異，這便是「模糊」的效果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此做法是為了增加模型的容錯率。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聽不懂？來看圖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70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DNN </a:t>
            </a:r>
            <a:r>
              <a:rPr lang="en-US" altLang="zh-TW" dirty="0" err="1" smtClean="0"/>
              <a:t>sbs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sbs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命名為：讓各層的神經元數量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自小到大，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再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從大到小。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一開始，先用較少神經元的隱藏層，取出大特徵。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利用越來越多神經元的隱藏層，自大特徵中慢慢提取出更細微的特徵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最後再將從細微特徵中得到的資訊，透過越來越少神經元的隱藏層，來達到濃縮訊息的效果。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最後一層應盡量與欲預測之結果類別數相近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這是最常見的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DNN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架構之一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聽不懂？來看圖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7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六角形設計範本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1792_TF03460519" id="{E08DA956-E155-433A-86C9-91E72287EC22}" vid="{5E371D95-6B35-40DB-97DA-94EECD9A8340}"/>
    </a:ext>
  </a:extLst>
</a:theme>
</file>

<file path=ppt/theme/theme2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a4f35948-e619-41b3-aa29-22878b09cfd2"/>
    <ds:schemaRef ds:uri="40262f94-9f35-4ac3-9a90-690165a166b7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六角形設計投影片</Template>
  <TotalTime>191</TotalTime>
  <Words>856</Words>
  <Application>Microsoft Office PowerPoint</Application>
  <PresentationFormat>自訂</PresentationFormat>
  <Paragraphs>139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Adobe 繁黑體 Std B</vt:lpstr>
      <vt:lpstr>Euphemia</vt:lpstr>
      <vt:lpstr>Microsoft JhengHei UI</vt:lpstr>
      <vt:lpstr>MingLiu</vt:lpstr>
      <vt:lpstr>新細明體</vt:lpstr>
      <vt:lpstr>Arial</vt:lpstr>
      <vt:lpstr>Calibri</vt:lpstr>
      <vt:lpstr>Segoe WP Black</vt:lpstr>
      <vt:lpstr>Times New Roman</vt:lpstr>
      <vt:lpstr>六角形設計範本</vt:lpstr>
      <vt:lpstr>CP 1- 母湯喔</vt:lpstr>
      <vt:lpstr>目次</vt:lpstr>
      <vt:lpstr>電腦設備與環境</vt:lpstr>
      <vt:lpstr>目次</vt:lpstr>
      <vt:lpstr>作法概略</vt:lpstr>
      <vt:lpstr>目次</vt:lpstr>
      <vt:lpstr>DNN </vt:lpstr>
      <vt:lpstr>DNN bsb</vt:lpstr>
      <vt:lpstr>DNN sbs</vt:lpstr>
      <vt:lpstr>DNN bbsb</vt:lpstr>
      <vt:lpstr>DNN model  使用係數  優化器</vt:lpstr>
      <vt:lpstr>目次</vt:lpstr>
      <vt:lpstr>Random Forest</vt:lpstr>
      <vt:lpstr>目次</vt:lpstr>
      <vt:lpstr>Logistic Regression</vt:lpstr>
      <vt:lpstr>謝謝各位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1- 母湯喔</dc:title>
  <dc:creator>Windows 使用者</dc:creator>
  <cp:lastModifiedBy>Windows 使用者</cp:lastModifiedBy>
  <cp:revision>15</cp:revision>
  <dcterms:created xsi:type="dcterms:W3CDTF">2018-05-08T13:00:20Z</dcterms:created>
  <dcterms:modified xsi:type="dcterms:W3CDTF">2018-05-08T16:18:51Z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