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5" r:id="rId14"/>
    <p:sldId id="277" r:id="rId15"/>
    <p:sldId id="278" r:id="rId16"/>
    <p:sldId id="279" r:id="rId17"/>
    <p:sldId id="28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465" autoAdjust="0"/>
    <p:restoredTop sz="94660" autoAdjust="0"/>
  </p:normalViewPr>
  <p:slideViewPr>
    <p:cSldViewPr snapToGrid="0">
      <p:cViewPr varScale="1">
        <p:scale>
          <a:sx n="88" d="100"/>
          <a:sy n="88" d="100"/>
        </p:scale>
        <p:origin x="-44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33AB3-F47B-46B8-8706-925BFF727DDF}" type="datetimeFigureOut">
              <a:rPr lang="en-IN" smtClean="0"/>
              <a:pPr/>
              <a:t>04-12-2020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696D4-54AD-4313-A9C1-E8DF61369E51}" type="slidenum">
              <a:rPr lang="en-IN" smtClean="0"/>
              <a:pPr/>
              <a:t>‹#›</a:t>
            </a:fld>
            <a:endParaRPr lang="en-IN"/>
          </a:p>
        </p:txBody>
      </p:sp>
    </p:spTree>
    <p:extLst>
      <p:ext uri="{BB962C8B-B14F-4D97-AF65-F5344CB8AC3E}">
        <p14:creationId xmlns:p14="http://schemas.microsoft.com/office/powerpoint/2010/main" xmlns="" val="214836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47253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obj">
  <p:cSld name="1_Blank">
    <p:spTree>
      <p:nvGrpSpPr>
        <p:cNvPr id="1" name="Shape 16"/>
        <p:cNvGrpSpPr/>
        <p:nvPr/>
      </p:nvGrpSpPr>
      <p:grpSpPr>
        <a:xfrm>
          <a:off x="0" y="0"/>
          <a:ext cx="0" cy="0"/>
          <a:chOff x="0" y="0"/>
          <a:chExt cx="0" cy="0"/>
        </a:xfrm>
      </p:grpSpPr>
      <p:sp>
        <p:nvSpPr>
          <p:cNvPr id="17" name="Google Shape;17;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1462766" y="6617919"/>
            <a:ext cx="206375" cy="177800"/>
          </a:xfrm>
          <a:prstGeom prst="rect">
            <a:avLst/>
          </a:prstGeom>
          <a:noFill/>
          <a:ln>
            <a:noFill/>
          </a:ln>
        </p:spPr>
        <p:txBody>
          <a:bodyPr spcFirstLastPara="1" wrap="square" lIns="0" tIns="0" rIns="0" bIns="0" anchor="t" anchorCtr="0">
            <a:noAutofit/>
          </a:bodyPr>
          <a:lstStyle>
            <a:lvl1pPr marL="25400" marR="0" lvl="0" indent="0" algn="l">
              <a:lnSpc>
                <a:spcPct val="103333"/>
              </a:lnSpc>
              <a:spcBef>
                <a:spcPts val="0"/>
              </a:spcBef>
              <a:buNone/>
              <a:defRPr sz="1200" b="0" i="0">
                <a:solidFill>
                  <a:srgbClr val="888888"/>
                </a:solidFill>
                <a:latin typeface="Calibri"/>
                <a:ea typeface="Calibri"/>
                <a:cs typeface="Calibri"/>
                <a:sym typeface="Calibri"/>
              </a:defRPr>
            </a:lvl1pPr>
            <a:lvl2pPr marL="25400" marR="0" lvl="1" indent="0" algn="l">
              <a:lnSpc>
                <a:spcPct val="103333"/>
              </a:lnSpc>
              <a:spcBef>
                <a:spcPts val="0"/>
              </a:spcBef>
              <a:buNone/>
              <a:defRPr sz="1200" b="0" i="0">
                <a:solidFill>
                  <a:srgbClr val="888888"/>
                </a:solidFill>
                <a:latin typeface="Calibri"/>
                <a:ea typeface="Calibri"/>
                <a:cs typeface="Calibri"/>
                <a:sym typeface="Calibri"/>
              </a:defRPr>
            </a:lvl2pPr>
            <a:lvl3pPr marL="25400" marR="0" lvl="2" indent="0" algn="l">
              <a:lnSpc>
                <a:spcPct val="103333"/>
              </a:lnSpc>
              <a:spcBef>
                <a:spcPts val="0"/>
              </a:spcBef>
              <a:buNone/>
              <a:defRPr sz="1200" b="0" i="0">
                <a:solidFill>
                  <a:srgbClr val="888888"/>
                </a:solidFill>
                <a:latin typeface="Calibri"/>
                <a:ea typeface="Calibri"/>
                <a:cs typeface="Calibri"/>
                <a:sym typeface="Calibri"/>
              </a:defRPr>
            </a:lvl3pPr>
            <a:lvl4pPr marL="25400" marR="0" lvl="3" indent="0" algn="l">
              <a:lnSpc>
                <a:spcPct val="103333"/>
              </a:lnSpc>
              <a:spcBef>
                <a:spcPts val="0"/>
              </a:spcBef>
              <a:buNone/>
              <a:defRPr sz="1200" b="0" i="0">
                <a:solidFill>
                  <a:srgbClr val="888888"/>
                </a:solidFill>
                <a:latin typeface="Calibri"/>
                <a:ea typeface="Calibri"/>
                <a:cs typeface="Calibri"/>
                <a:sym typeface="Calibri"/>
              </a:defRPr>
            </a:lvl4pPr>
            <a:lvl5pPr marL="25400" marR="0" lvl="4" indent="0" algn="l">
              <a:lnSpc>
                <a:spcPct val="103333"/>
              </a:lnSpc>
              <a:spcBef>
                <a:spcPts val="0"/>
              </a:spcBef>
              <a:buNone/>
              <a:defRPr sz="1200" b="0" i="0">
                <a:solidFill>
                  <a:srgbClr val="888888"/>
                </a:solidFill>
                <a:latin typeface="Calibri"/>
                <a:ea typeface="Calibri"/>
                <a:cs typeface="Calibri"/>
                <a:sym typeface="Calibri"/>
              </a:defRPr>
            </a:lvl5pPr>
            <a:lvl6pPr marL="25400" marR="0" lvl="5" indent="0" algn="l">
              <a:lnSpc>
                <a:spcPct val="103333"/>
              </a:lnSpc>
              <a:spcBef>
                <a:spcPts val="0"/>
              </a:spcBef>
              <a:buNone/>
              <a:defRPr sz="1200" b="0" i="0">
                <a:solidFill>
                  <a:srgbClr val="888888"/>
                </a:solidFill>
                <a:latin typeface="Calibri"/>
                <a:ea typeface="Calibri"/>
                <a:cs typeface="Calibri"/>
                <a:sym typeface="Calibri"/>
              </a:defRPr>
            </a:lvl6pPr>
            <a:lvl7pPr marL="25400" marR="0" lvl="6" indent="0" algn="l">
              <a:lnSpc>
                <a:spcPct val="103333"/>
              </a:lnSpc>
              <a:spcBef>
                <a:spcPts val="0"/>
              </a:spcBef>
              <a:buNone/>
              <a:defRPr sz="1200" b="0" i="0">
                <a:solidFill>
                  <a:srgbClr val="888888"/>
                </a:solidFill>
                <a:latin typeface="Calibri"/>
                <a:ea typeface="Calibri"/>
                <a:cs typeface="Calibri"/>
                <a:sym typeface="Calibri"/>
              </a:defRPr>
            </a:lvl7pPr>
            <a:lvl8pPr marL="25400" marR="0" lvl="7" indent="0" algn="l">
              <a:lnSpc>
                <a:spcPct val="103333"/>
              </a:lnSpc>
              <a:spcBef>
                <a:spcPts val="0"/>
              </a:spcBef>
              <a:buNone/>
              <a:defRPr sz="1200" b="0" i="0">
                <a:solidFill>
                  <a:srgbClr val="888888"/>
                </a:solidFill>
                <a:latin typeface="Calibri"/>
                <a:ea typeface="Calibri"/>
                <a:cs typeface="Calibri"/>
                <a:sym typeface="Calibri"/>
              </a:defRPr>
            </a:lvl8pPr>
            <a:lvl9pPr marL="25400" marR="0" lvl="8" indent="0" algn="l">
              <a:lnSpc>
                <a:spcPct val="103333"/>
              </a:lnSpc>
              <a:spcBef>
                <a:spcPts val="0"/>
              </a:spcBef>
              <a:buNone/>
              <a:defRPr sz="1200" b="0" i="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xmlns="" val="142661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pPr/>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pPr/>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pPr/>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12/4/2020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1"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eet.google.com/linkredirect?authuser=1&amp;dest=https://data.world/raghu543/ipl-data-till-2017/workspace/file?filename=Match.csv" TargetMode="External"/><Relationship Id="rId2" Type="http://schemas.openxmlformats.org/officeDocument/2006/relationships/hyperlink" Target="https://data.world/raghu543/ipl-data-till-2016-set-of-csv-files/workspace/file?filename=Toss_Decision.csv" TargetMode="External"/><Relationship Id="rId1" Type="http://schemas.openxmlformats.org/officeDocument/2006/relationships/slideLayout" Target="../slideLayouts/slideLayout2.xml"/><Relationship Id="rId4" Type="http://schemas.openxmlformats.org/officeDocument/2006/relationships/hyperlink" Target="https://meet.google.com/linkredirect?authuser=1&amp;dest=https://www.kaggle.com/harsha547/indian-premier-league-csv-dataset?select=Player.csv"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51" name="Google Shape;51;p7"/>
          <p:cNvSpPr/>
          <p:nvPr/>
        </p:nvSpPr>
        <p:spPr>
          <a:xfrm>
            <a:off x="0" y="5194984"/>
            <a:ext cx="11618100" cy="1307117"/>
          </a:xfrm>
          <a:prstGeom prst="rect">
            <a:avLst/>
          </a:prstGeom>
          <a:noFill/>
          <a:ln>
            <a:noFill/>
          </a:ln>
        </p:spPr>
        <p:txBody>
          <a:bodyPr spcFirstLastPara="1" wrap="square" lIns="91425" tIns="45700" rIns="91425" bIns="45700" anchor="t" anchorCtr="0">
            <a:noAutofit/>
          </a:bodyPr>
          <a:lstStyle/>
          <a:p>
            <a:pPr algn="ctr" defTabSz="914400"/>
            <a:r>
              <a:rPr lang="en-US" sz="2400" b="1" dirty="0" smtClean="0">
                <a:solidFill>
                  <a:prstClr val="black"/>
                </a:solidFill>
                <a:latin typeface="Tw Cen MT Condensed" panose="020B0606020104020203" pitchFamily="34" charset="0"/>
                <a:ea typeface="Times New Roman"/>
                <a:cs typeface="Times New Roman"/>
                <a:sym typeface="Times New Roman"/>
              </a:rPr>
              <a:t>Under </a:t>
            </a:r>
            <a:r>
              <a:rPr lang="en-US" sz="2400" b="1" dirty="0">
                <a:solidFill>
                  <a:prstClr val="black"/>
                </a:solidFill>
                <a:latin typeface="Tw Cen MT Condensed" panose="020B0606020104020203" pitchFamily="34" charset="0"/>
                <a:ea typeface="Times New Roman"/>
                <a:cs typeface="Times New Roman"/>
                <a:sym typeface="Times New Roman"/>
              </a:rPr>
              <a:t>the guidance of</a:t>
            </a:r>
            <a:endParaRPr sz="2400" b="1" dirty="0">
              <a:solidFill>
                <a:prstClr val="black"/>
              </a:solidFill>
              <a:latin typeface="Tw Cen MT Condensed" panose="020B0606020104020203" pitchFamily="34" charset="0"/>
              <a:ea typeface="Times New Roman"/>
              <a:cs typeface="Times New Roman"/>
              <a:sym typeface="Times New Roman"/>
            </a:endParaRPr>
          </a:p>
          <a:p>
            <a:pPr algn="ctr" defTabSz="914400"/>
            <a:r>
              <a:rPr lang="en-US" sz="2400" b="1" dirty="0">
                <a:solidFill>
                  <a:prstClr val="black"/>
                </a:solidFill>
                <a:latin typeface="Tw Cen MT Condensed" panose="020B0606020104020203" pitchFamily="34" charset="0"/>
                <a:ea typeface="Times New Roman"/>
                <a:cs typeface="Times New Roman"/>
                <a:sym typeface="Times New Roman"/>
              </a:rPr>
              <a:t>Mr. </a:t>
            </a:r>
            <a:r>
              <a:rPr lang="en-US" sz="2400" b="1" dirty="0" smtClean="0">
                <a:solidFill>
                  <a:prstClr val="black"/>
                </a:solidFill>
                <a:latin typeface="Tw Cen MT Condensed" panose="020B0606020104020203" pitchFamily="34" charset="0"/>
                <a:ea typeface="Times New Roman"/>
                <a:cs typeface="Times New Roman"/>
                <a:sym typeface="Times New Roman"/>
              </a:rPr>
              <a:t>Deepak Kumar Sharma</a:t>
            </a:r>
            <a:endParaRPr sz="2400" b="1" dirty="0">
              <a:solidFill>
                <a:prstClr val="black"/>
              </a:solidFill>
              <a:latin typeface="Tw Cen MT Condensed" panose="020B0606020104020203" pitchFamily="34" charset="0"/>
              <a:ea typeface="Times New Roman"/>
              <a:cs typeface="Times New Roman"/>
              <a:sym typeface="Times New Roman"/>
            </a:endParaRPr>
          </a:p>
          <a:p>
            <a:pPr algn="ctr" defTabSz="914400"/>
            <a:r>
              <a:rPr lang="en-US" sz="2400" dirty="0">
                <a:solidFill>
                  <a:prstClr val="black"/>
                </a:solidFill>
                <a:latin typeface="Tw Cen MT Condensed" panose="020B0606020104020203" pitchFamily="34" charset="0"/>
                <a:ea typeface="Times New Roman"/>
                <a:cs typeface="Times New Roman"/>
                <a:sym typeface="Times New Roman"/>
              </a:rPr>
              <a:t>Assistant Professor </a:t>
            </a:r>
            <a:endParaRPr sz="2400" dirty="0">
              <a:solidFill>
                <a:prstClr val="black"/>
              </a:solidFill>
              <a:latin typeface="Tw Cen MT Condensed" panose="020B0606020104020203" pitchFamily="34" charset="0"/>
              <a:ea typeface="Times New Roman"/>
              <a:cs typeface="Times New Roman"/>
              <a:sym typeface="Times New Roman"/>
            </a:endParaRPr>
          </a:p>
          <a:p>
            <a:pPr algn="ctr" defTabSz="914400"/>
            <a:r>
              <a:rPr lang="en-US" sz="2400" dirty="0">
                <a:solidFill>
                  <a:prstClr val="black"/>
                </a:solidFill>
                <a:latin typeface="Tw Cen MT Condensed" panose="020B0606020104020203" pitchFamily="34" charset="0"/>
                <a:ea typeface="Times New Roman"/>
                <a:cs typeface="Times New Roman"/>
                <a:sym typeface="Times New Roman"/>
              </a:rPr>
              <a:t>Department of </a:t>
            </a:r>
            <a:r>
              <a:rPr lang="en-US" sz="2400" dirty="0" smtClean="0">
                <a:solidFill>
                  <a:prstClr val="black"/>
                </a:solidFill>
                <a:latin typeface="Tw Cen MT Condensed" panose="020B0606020104020203" pitchFamily="34" charset="0"/>
                <a:ea typeface="Times New Roman"/>
                <a:cs typeface="Times New Roman"/>
                <a:sym typeface="Times New Roman"/>
              </a:rPr>
              <a:t>Informatics</a:t>
            </a:r>
            <a:endParaRPr sz="2400" dirty="0">
              <a:solidFill>
                <a:prstClr val="black"/>
              </a:solidFill>
              <a:latin typeface="Tw Cen MT Condensed" panose="020B0606020104020203" pitchFamily="34" charset="0"/>
              <a:ea typeface="Times New Roman"/>
              <a:cs typeface="Times New Roman"/>
              <a:sym typeface="Times New Roman"/>
            </a:endParaRPr>
          </a:p>
        </p:txBody>
      </p:sp>
      <p:sp>
        <p:nvSpPr>
          <p:cNvPr id="2" name="Rectangle 1"/>
          <p:cNvSpPr/>
          <p:nvPr/>
        </p:nvSpPr>
        <p:spPr>
          <a:xfrm>
            <a:off x="2739458" y="4554332"/>
            <a:ext cx="6139184" cy="769441"/>
          </a:xfrm>
          <a:prstGeom prst="rect">
            <a:avLst/>
          </a:prstGeom>
        </p:spPr>
        <p:txBody>
          <a:bodyPr wrap="square">
            <a:spAutoFit/>
          </a:bodyPr>
          <a:lstStyle/>
          <a:p>
            <a:pPr algn="ctr" defTabSz="914400"/>
            <a:r>
              <a:rPr lang="en-US" sz="4400" b="1" dirty="0" smtClean="0">
                <a:solidFill>
                  <a:prstClr val="black"/>
                </a:solidFill>
                <a:latin typeface="Tw Cen MT Condensed" panose="020B0606020104020203" pitchFamily="34" charset="0"/>
                <a:ea typeface="Times New Roman"/>
                <a:cs typeface="Times New Roman"/>
                <a:sym typeface="Times New Roman"/>
              </a:rPr>
              <a:t>MINOR-1  PROJECT</a:t>
            </a:r>
            <a:endParaRPr lang="en-US" sz="2800" b="1" dirty="0">
              <a:solidFill>
                <a:prstClr val="black"/>
              </a:solidFill>
              <a:latin typeface="Tw Cen MT Condensed" panose="020B0606020104020203" pitchFamily="34" charset="0"/>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3212" y="77274"/>
            <a:ext cx="10547798" cy="4597758"/>
          </a:xfrm>
          <a:prstGeom prst="rect">
            <a:avLst/>
          </a:prstGeom>
        </p:spPr>
      </p:pic>
    </p:spTree>
    <p:extLst>
      <p:ext uri="{BB962C8B-B14F-4D97-AF65-F5344CB8AC3E}">
        <p14:creationId xmlns:p14="http://schemas.microsoft.com/office/powerpoint/2010/main" xmlns="" val="119538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Pert chart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024127" y="2084831"/>
            <a:ext cx="10375529" cy="4380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86214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a:t>
            </a:r>
            <a:r>
              <a:rPr lang="en-IN" dirty="0" err="1" smtClean="0"/>
              <a:t>diaGRAM</a:t>
            </a:r>
            <a:endParaRPr lang="en-IN" dirty="0"/>
          </a:p>
        </p:txBody>
      </p:sp>
      <p:pic>
        <p:nvPicPr>
          <p:cNvPr id="6" name="Picture 5" descr="C:\Users\500068095\Downloads\flowchart.PNG"/>
          <p:cNvPicPr/>
          <p:nvPr/>
        </p:nvPicPr>
        <p:blipFill>
          <a:blip r:embed="rId2">
            <a:extLst>
              <a:ext uri="{28A0092B-C50C-407E-A947-70E740481C1C}">
                <a14:useLocalDpi xmlns:a14="http://schemas.microsoft.com/office/drawing/2010/main" xmlns="" val="0"/>
              </a:ext>
            </a:extLst>
          </a:blip>
          <a:srcRect/>
          <a:stretch>
            <a:fillRect/>
          </a:stretch>
        </p:blipFill>
        <p:spPr bwMode="auto">
          <a:xfrm>
            <a:off x="1141968" y="1738527"/>
            <a:ext cx="9079605" cy="4967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894173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35905" y="2093458"/>
            <a:ext cx="10522039" cy="40970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330263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batsman clustering</a:t>
            </a:r>
            <a:endParaRPr lang="en-IN" dirty="0"/>
          </a:p>
        </p:txBody>
      </p:sp>
      <p:pic>
        <p:nvPicPr>
          <p:cNvPr id="4" name="Picture 3"/>
          <p:cNvPicPr/>
          <p:nvPr/>
        </p:nvPicPr>
        <p:blipFill>
          <a:blip r:embed="rId2"/>
          <a:srcRect/>
          <a:stretch>
            <a:fillRect/>
          </a:stretch>
        </p:blipFill>
        <p:spPr bwMode="auto">
          <a:xfrm>
            <a:off x="851949" y="2129024"/>
            <a:ext cx="5410828" cy="4245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p:nvPr/>
        </p:nvPicPr>
        <p:blipFill>
          <a:blip r:embed="rId3"/>
          <a:srcRect/>
          <a:stretch>
            <a:fillRect/>
          </a:stretch>
        </p:blipFill>
        <p:spPr bwMode="auto">
          <a:xfrm>
            <a:off x="6452558" y="4623757"/>
            <a:ext cx="3994031" cy="1742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3.PNG"/>
          <p:cNvPicPr/>
          <p:nvPr/>
        </p:nvPicPr>
        <p:blipFill>
          <a:blip r:embed="rId4"/>
          <a:stretch>
            <a:fillRect/>
          </a:stretch>
        </p:blipFill>
        <p:spPr>
          <a:xfrm>
            <a:off x="6419567" y="2104592"/>
            <a:ext cx="4001143" cy="23293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664821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Bowlers clustering</a:t>
            </a:r>
            <a:endParaRPr lang="en-IN" dirty="0"/>
          </a:p>
        </p:txBody>
      </p:sp>
      <p:pic>
        <p:nvPicPr>
          <p:cNvPr id="4" name="Picture 3"/>
          <p:cNvPicPr/>
          <p:nvPr/>
        </p:nvPicPr>
        <p:blipFill>
          <a:blip r:embed="rId2"/>
          <a:srcRect/>
          <a:stretch>
            <a:fillRect/>
          </a:stretch>
        </p:blipFill>
        <p:spPr bwMode="auto">
          <a:xfrm>
            <a:off x="695459" y="2433462"/>
            <a:ext cx="5318975" cy="37284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7.PNG"/>
          <p:cNvPicPr/>
          <p:nvPr/>
        </p:nvPicPr>
        <p:blipFill>
          <a:blip r:embed="rId3"/>
          <a:stretch>
            <a:fillRect/>
          </a:stretch>
        </p:blipFill>
        <p:spPr>
          <a:xfrm>
            <a:off x="6219645" y="4209691"/>
            <a:ext cx="4459857" cy="19780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6.PNG"/>
          <p:cNvPicPr/>
          <p:nvPr/>
        </p:nvPicPr>
        <p:blipFill rotWithShape="1">
          <a:blip r:embed="rId4"/>
          <a:srcRect l="953" r="1"/>
          <a:stretch/>
        </p:blipFill>
        <p:spPr bwMode="auto">
          <a:xfrm>
            <a:off x="6236896" y="2406769"/>
            <a:ext cx="4390845" cy="1647645"/>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extLst>
      <p:ext uri="{BB962C8B-B14F-4D97-AF65-F5344CB8AC3E}">
        <p14:creationId xmlns:p14="http://schemas.microsoft.com/office/powerpoint/2010/main" xmlns="" val="3436222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Show my team</a:t>
            </a:r>
            <a:endParaRPr lang="en-IN" dirty="0"/>
          </a:p>
        </p:txBody>
      </p:sp>
      <p:pic>
        <p:nvPicPr>
          <p:cNvPr id="5" name="Picture 4" descr="8.PNG"/>
          <p:cNvPicPr/>
          <p:nvPr/>
        </p:nvPicPr>
        <p:blipFill>
          <a:blip r:embed="rId2"/>
          <a:stretch>
            <a:fillRect/>
          </a:stretch>
        </p:blipFill>
        <p:spPr>
          <a:xfrm>
            <a:off x="1842019" y="2468233"/>
            <a:ext cx="7946265" cy="3881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508790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Modification in team</a:t>
            </a:r>
            <a:endParaRPr lang="en-IN" dirty="0"/>
          </a:p>
        </p:txBody>
      </p:sp>
      <p:pic>
        <p:nvPicPr>
          <p:cNvPr id="4" name="Picture 3" descr="9.PNG"/>
          <p:cNvPicPr/>
          <p:nvPr/>
        </p:nvPicPr>
        <p:blipFill>
          <a:blip r:embed="rId2"/>
          <a:stretch>
            <a:fillRect/>
          </a:stretch>
        </p:blipFill>
        <p:spPr>
          <a:xfrm>
            <a:off x="721426" y="2221978"/>
            <a:ext cx="4828540" cy="11568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11.PNG"/>
          <p:cNvPicPr/>
          <p:nvPr/>
        </p:nvPicPr>
        <p:blipFill>
          <a:blip r:embed="rId3"/>
          <a:stretch>
            <a:fillRect/>
          </a:stretch>
        </p:blipFill>
        <p:spPr>
          <a:xfrm>
            <a:off x="730052" y="3464205"/>
            <a:ext cx="4828540" cy="8053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Content Placeholder 6"/>
          <p:cNvPicPr>
            <a:picLocks noGrp="1"/>
          </p:cNvPicPr>
          <p:nvPr>
            <p:ph idx="1"/>
          </p:nvPr>
        </p:nvPicPr>
        <p:blipFill>
          <a:blip r:embed="rId4"/>
          <a:srcRect/>
          <a:stretch>
            <a:fillRect/>
          </a:stretch>
        </p:blipFill>
        <p:spPr bwMode="auto">
          <a:xfrm>
            <a:off x="730052" y="4237141"/>
            <a:ext cx="4828540" cy="2340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14.PNG"/>
          <p:cNvPicPr/>
          <p:nvPr/>
        </p:nvPicPr>
        <p:blipFill>
          <a:blip r:embed="rId5"/>
          <a:stretch>
            <a:fillRect/>
          </a:stretch>
        </p:blipFill>
        <p:spPr>
          <a:xfrm>
            <a:off x="6122845" y="2221978"/>
            <a:ext cx="4991622" cy="781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13.PNG"/>
          <p:cNvPicPr/>
          <p:nvPr/>
        </p:nvPicPr>
        <p:blipFill>
          <a:blip r:embed="rId6"/>
          <a:stretch>
            <a:fillRect/>
          </a:stretch>
        </p:blipFill>
        <p:spPr>
          <a:xfrm>
            <a:off x="6122845" y="3035655"/>
            <a:ext cx="4991622" cy="5010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5" descr="15.PNG"/>
          <p:cNvPicPr>
            <a:picLocks/>
          </p:cNvPicPr>
          <p:nvPr/>
        </p:nvPicPr>
        <p:blipFill>
          <a:blip r:embed="rId7"/>
          <a:stretch>
            <a:fillRect/>
          </a:stretch>
        </p:blipFill>
        <p:spPr>
          <a:xfrm>
            <a:off x="6122844" y="3558480"/>
            <a:ext cx="4991623" cy="3018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312301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game </a:t>
            </a:r>
            <a:r>
              <a:rPr lang="en-US" dirty="0" smtClean="0"/>
              <a:t>winning </a:t>
            </a:r>
            <a:r>
              <a:rPr lang="en-US" dirty="0" err="1"/>
              <a:t>vs</a:t>
            </a:r>
            <a:r>
              <a:rPr lang="en-US" dirty="0"/>
              <a:t>  toss </a:t>
            </a:r>
            <a:r>
              <a:rPr lang="en-US" dirty="0" smtClean="0"/>
              <a:t>winning</a:t>
            </a:r>
            <a:endParaRPr lang="en-IN" dirty="0"/>
          </a:p>
        </p:txBody>
      </p:sp>
      <p:pic>
        <p:nvPicPr>
          <p:cNvPr id="4" name="Picture 3"/>
          <p:cNvPicPr/>
          <p:nvPr/>
        </p:nvPicPr>
        <p:blipFill>
          <a:blip r:embed="rId2"/>
          <a:srcRect/>
          <a:stretch>
            <a:fillRect/>
          </a:stretch>
        </p:blipFill>
        <p:spPr bwMode="auto">
          <a:xfrm>
            <a:off x="566612" y="2286000"/>
            <a:ext cx="5840730" cy="37799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srcRect/>
          <a:stretch>
            <a:fillRect/>
          </a:stretch>
        </p:blipFill>
        <p:spPr bwMode="auto">
          <a:xfrm>
            <a:off x="6658378" y="2286000"/>
            <a:ext cx="4719864" cy="37799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804476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links</a:t>
            </a:r>
            <a:endParaRPr lang="en-IN" dirty="0"/>
          </a:p>
        </p:txBody>
      </p:sp>
      <p:sp>
        <p:nvSpPr>
          <p:cNvPr id="5" name="Content Placeholder 4"/>
          <p:cNvSpPr>
            <a:spLocks noGrp="1"/>
          </p:cNvSpPr>
          <p:nvPr>
            <p:ph idx="1"/>
          </p:nvPr>
        </p:nvSpPr>
        <p:spPr>
          <a:xfrm>
            <a:off x="1024128" y="2286000"/>
            <a:ext cx="9720073" cy="3419341"/>
          </a:xfrm>
        </p:spPr>
        <p:txBody>
          <a:bodyPr>
            <a:normAutofit fontScale="92500" lnSpcReduction="10000"/>
          </a:bodyPr>
          <a:lstStyle/>
          <a:p>
            <a:pPr lvl="0"/>
            <a:r>
              <a:rPr lang="en-US" dirty="0" smtClean="0"/>
              <a:t>[1] K</a:t>
            </a:r>
            <a:r>
              <a:rPr lang="en-US" dirty="0"/>
              <a:t>. </a:t>
            </a:r>
            <a:r>
              <a:rPr lang="en-US" dirty="0" err="1"/>
              <a:t>Alsabti</a:t>
            </a:r>
            <a:r>
              <a:rPr lang="en-US" dirty="0"/>
              <a:t> S. </a:t>
            </a:r>
            <a:r>
              <a:rPr lang="en-US" dirty="0" err="1"/>
              <a:t>Ranka</a:t>
            </a:r>
            <a:r>
              <a:rPr lang="en-US" dirty="0"/>
              <a:t> and V. Singh, “An Efficient k-means Clustering Algorithm,” Proc. First Workshop High Performance Data Mining, Mar. 1998</a:t>
            </a:r>
            <a:r>
              <a:rPr lang="en-US" dirty="0" smtClean="0"/>
              <a:t>.</a:t>
            </a:r>
            <a:endParaRPr lang="en-IN" dirty="0"/>
          </a:p>
          <a:p>
            <a:pPr lvl="0"/>
            <a:r>
              <a:rPr lang="en-US" dirty="0" smtClean="0"/>
              <a:t>[2] S</a:t>
            </a:r>
            <a:r>
              <a:rPr lang="en-US" dirty="0"/>
              <a:t>. Arora P. </a:t>
            </a:r>
            <a:r>
              <a:rPr lang="en-US" dirty="0" err="1"/>
              <a:t>Raghavan</a:t>
            </a:r>
            <a:r>
              <a:rPr lang="en-US" dirty="0"/>
              <a:t> and S. Rao, “Approximation Schemes for Euclidean k-median and Related Problems,” Proc. 30th Ann. ACM </a:t>
            </a:r>
            <a:r>
              <a:rPr lang="en-US" dirty="0" err="1"/>
              <a:t>Symp</a:t>
            </a:r>
            <a:r>
              <a:rPr lang="en-US" dirty="0"/>
              <a:t>. Theory of Computing, pp. 106-113, May 1998</a:t>
            </a:r>
            <a:r>
              <a:rPr lang="en-US" dirty="0" smtClean="0"/>
              <a:t>.</a:t>
            </a:r>
            <a:r>
              <a:rPr lang="en-US" dirty="0"/>
              <a:t> </a:t>
            </a:r>
            <a:endParaRPr lang="en-IN" dirty="0"/>
          </a:p>
          <a:p>
            <a:pPr lvl="0"/>
            <a:r>
              <a:rPr lang="en-US" dirty="0" smtClean="0"/>
              <a:t>[3] Dataset </a:t>
            </a:r>
            <a:r>
              <a:rPr lang="en-US" dirty="0"/>
              <a:t>Links</a:t>
            </a:r>
            <a:r>
              <a:rPr lang="en-US" dirty="0" smtClean="0"/>
              <a:t>:</a:t>
            </a:r>
            <a:endParaRPr lang="en-IN" dirty="0"/>
          </a:p>
          <a:p>
            <a:r>
              <a:rPr lang="en-US" u="sng" dirty="0">
                <a:hlinkClick r:id="rId2"/>
              </a:rPr>
              <a:t>https://data.world/raghu543/ipl-data-till-2016-set-of-csv-files/workspace/file?filename=Toss_Decision.csv</a:t>
            </a:r>
            <a:endParaRPr lang="en-IN" dirty="0"/>
          </a:p>
          <a:p>
            <a:r>
              <a:rPr lang="en-US" u="sng" dirty="0">
                <a:hlinkClick r:id="rId3"/>
              </a:rPr>
              <a:t>https://data.world/raghu543/ipl-data-till-2017/workspace/file?filename=Match.csv</a:t>
            </a:r>
            <a:endParaRPr lang="en-IN" dirty="0"/>
          </a:p>
          <a:p>
            <a:r>
              <a:rPr lang="en-US" u="sng" dirty="0">
                <a:hlinkClick r:id="rId4"/>
              </a:rPr>
              <a:t>https://www.kaggle.com/harsha547/indian-premier-league-csv-dataset?select=Player.csv</a:t>
            </a:r>
            <a:endParaRPr lang="en-IN" dirty="0"/>
          </a:p>
        </p:txBody>
      </p:sp>
    </p:spTree>
    <p:extLst>
      <p:ext uri="{BB962C8B-B14F-4D97-AF65-F5344CB8AC3E}">
        <p14:creationId xmlns:p14="http://schemas.microsoft.com/office/powerpoint/2010/main" xmlns="" val="797557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882" y="4960137"/>
            <a:ext cx="6336406" cy="1463040"/>
          </a:xfrm>
        </p:spPr>
        <p:txBody>
          <a:bodyPr/>
          <a:lstStyle/>
          <a:p>
            <a:r>
              <a:rPr lang="en-IN" dirty="0" smtClean="0"/>
              <a:t>Player selection using clustering algorithm </a:t>
            </a:r>
            <a:endParaRPr lang="en-IN" dirty="0"/>
          </a:p>
        </p:txBody>
      </p:sp>
      <p:sp>
        <p:nvSpPr>
          <p:cNvPr id="3" name="Subtitle 2"/>
          <p:cNvSpPr>
            <a:spLocks noGrp="1"/>
          </p:cNvSpPr>
          <p:nvPr>
            <p:ph type="subTitle" idx="1"/>
          </p:nvPr>
        </p:nvSpPr>
        <p:spPr>
          <a:xfrm>
            <a:off x="8512936" y="4960137"/>
            <a:ext cx="3362459" cy="1463040"/>
          </a:xfrm>
        </p:spPr>
        <p:txBody>
          <a:bodyPr>
            <a:normAutofit/>
          </a:bodyPr>
          <a:lstStyle/>
          <a:p>
            <a:r>
              <a:rPr lang="en-IN" dirty="0" smtClean="0"/>
              <a:t>Presented by:</a:t>
            </a:r>
          </a:p>
          <a:p>
            <a:r>
              <a:rPr lang="en-US" b="1" dirty="0" err="1" smtClean="0">
                <a:solidFill>
                  <a:prstClr val="black"/>
                </a:solidFill>
                <a:latin typeface="Tw Cen MT Condensed" panose="020B0606020104020203" pitchFamily="34" charset="0"/>
                <a:ea typeface="Times New Roman"/>
                <a:cs typeface="Times New Roman"/>
                <a:sym typeface="Times New Roman"/>
              </a:rPr>
              <a:t>Lakshay</a:t>
            </a:r>
            <a:r>
              <a:rPr lang="en-US" b="1" dirty="0" smtClean="0">
                <a:solidFill>
                  <a:prstClr val="black"/>
                </a:solidFill>
                <a:latin typeface="Tw Cen MT Condensed" panose="020B0606020104020203" pitchFamily="34" charset="0"/>
                <a:ea typeface="Times New Roman"/>
                <a:cs typeface="Times New Roman"/>
                <a:sym typeface="Times New Roman"/>
              </a:rPr>
              <a:t> </a:t>
            </a:r>
            <a:r>
              <a:rPr lang="en-US" b="1" dirty="0" err="1" smtClean="0">
                <a:solidFill>
                  <a:prstClr val="black"/>
                </a:solidFill>
                <a:latin typeface="Tw Cen MT Condensed" panose="020B0606020104020203" pitchFamily="34" charset="0"/>
                <a:ea typeface="Times New Roman"/>
                <a:cs typeface="Times New Roman"/>
                <a:sym typeface="Times New Roman"/>
              </a:rPr>
              <a:t>Vasuja</a:t>
            </a:r>
            <a:r>
              <a:rPr lang="en-US" dirty="0" smtClean="0">
                <a:solidFill>
                  <a:prstClr val="black"/>
                </a:solidFill>
                <a:latin typeface="Tw Cen MT Condensed" panose="020B0606020104020203" pitchFamily="34" charset="0"/>
                <a:ea typeface="Times New Roman"/>
                <a:cs typeface="Times New Roman"/>
                <a:sym typeface="Times New Roman"/>
              </a:rPr>
              <a:t>(500067177)</a:t>
            </a:r>
          </a:p>
          <a:p>
            <a:r>
              <a:rPr lang="en-US" b="1" dirty="0" err="1" smtClean="0">
                <a:solidFill>
                  <a:prstClr val="black"/>
                </a:solidFill>
                <a:latin typeface="Tw Cen MT Condensed" panose="020B0606020104020203" pitchFamily="34" charset="0"/>
                <a:ea typeface="Times New Roman"/>
                <a:cs typeface="Times New Roman"/>
                <a:sym typeface="Times New Roman"/>
              </a:rPr>
              <a:t>Lakshay</a:t>
            </a:r>
            <a:r>
              <a:rPr lang="en-US" b="1" dirty="0" smtClean="0">
                <a:solidFill>
                  <a:prstClr val="black"/>
                </a:solidFill>
                <a:latin typeface="Tw Cen MT Condensed" panose="020B0606020104020203" pitchFamily="34" charset="0"/>
                <a:ea typeface="Times New Roman"/>
                <a:cs typeface="Times New Roman"/>
                <a:sym typeface="Times New Roman"/>
              </a:rPr>
              <a:t> </a:t>
            </a:r>
            <a:r>
              <a:rPr lang="en-US" b="1" dirty="0">
                <a:solidFill>
                  <a:prstClr val="black"/>
                </a:solidFill>
                <a:latin typeface="Tw Cen MT Condensed" panose="020B0606020104020203" pitchFamily="34" charset="0"/>
                <a:ea typeface="Times New Roman"/>
                <a:cs typeface="Times New Roman"/>
                <a:sym typeface="Times New Roman"/>
              </a:rPr>
              <a:t>Sharma </a:t>
            </a:r>
            <a:r>
              <a:rPr lang="en-US" dirty="0">
                <a:solidFill>
                  <a:prstClr val="black"/>
                </a:solidFill>
                <a:latin typeface="Tw Cen MT Condensed" panose="020B0606020104020203" pitchFamily="34" charset="0"/>
                <a:ea typeface="Times New Roman"/>
                <a:cs typeface="Times New Roman"/>
                <a:sym typeface="Times New Roman"/>
              </a:rPr>
              <a:t>(</a:t>
            </a:r>
            <a:r>
              <a:rPr lang="en-US" dirty="0" smtClean="0">
                <a:solidFill>
                  <a:prstClr val="black"/>
                </a:solidFill>
                <a:latin typeface="Tw Cen MT Condensed" panose="020B0606020104020203" pitchFamily="34" charset="0"/>
                <a:ea typeface="Times New Roman"/>
                <a:cs typeface="Times New Roman"/>
                <a:sym typeface="Times New Roman"/>
              </a:rPr>
              <a:t>500068760)</a:t>
            </a:r>
          </a:p>
          <a:p>
            <a:r>
              <a:rPr lang="en-US" b="1" dirty="0" err="1" smtClean="0">
                <a:solidFill>
                  <a:prstClr val="black"/>
                </a:solidFill>
                <a:latin typeface="Tw Cen MT Condensed" panose="020B0606020104020203" pitchFamily="34" charset="0"/>
                <a:ea typeface="Times New Roman"/>
                <a:cs typeface="Times New Roman"/>
                <a:sym typeface="Times New Roman"/>
              </a:rPr>
              <a:t>Divyansh</a:t>
            </a:r>
            <a:r>
              <a:rPr lang="en-US" b="1" dirty="0" smtClean="0">
                <a:solidFill>
                  <a:prstClr val="black"/>
                </a:solidFill>
                <a:latin typeface="Tw Cen MT Condensed" panose="020B0606020104020203" pitchFamily="34" charset="0"/>
                <a:ea typeface="Times New Roman"/>
                <a:cs typeface="Times New Roman"/>
                <a:sym typeface="Times New Roman"/>
              </a:rPr>
              <a:t> </a:t>
            </a:r>
            <a:r>
              <a:rPr lang="en-US" b="1" dirty="0" err="1">
                <a:solidFill>
                  <a:prstClr val="black"/>
                </a:solidFill>
                <a:latin typeface="Tw Cen MT Condensed" panose="020B0606020104020203" pitchFamily="34" charset="0"/>
                <a:ea typeface="Times New Roman"/>
                <a:cs typeface="Times New Roman"/>
                <a:sym typeface="Times New Roman"/>
              </a:rPr>
              <a:t>Chandna</a:t>
            </a:r>
            <a:r>
              <a:rPr lang="en-US" dirty="0">
                <a:solidFill>
                  <a:prstClr val="black"/>
                </a:solidFill>
                <a:latin typeface="Tw Cen MT Condensed" panose="020B0606020104020203" pitchFamily="34" charset="0"/>
                <a:ea typeface="Times New Roman"/>
                <a:cs typeface="Times New Roman"/>
                <a:sym typeface="Times New Roman"/>
              </a:rPr>
              <a:t>(500068095)  </a:t>
            </a:r>
            <a:endParaRPr lang="en-US" b="1" dirty="0">
              <a:solidFill>
                <a:prstClr val="black"/>
              </a:solidFill>
              <a:latin typeface="Tw Cen MT Condensed" panose="020B0606020104020203" pitchFamily="34" charset="0"/>
              <a:ea typeface="Times New Roman"/>
              <a:cs typeface="Times New Roman"/>
              <a:sym typeface="Times New Roman"/>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40665" y="0"/>
            <a:ext cx="8953500" cy="4572000"/>
          </a:xfrm>
          <a:prstGeom prst="rect">
            <a:avLst/>
          </a:prstGeom>
        </p:spPr>
      </p:pic>
    </p:spTree>
    <p:extLst>
      <p:ext uri="{BB962C8B-B14F-4D97-AF65-F5344CB8AC3E}">
        <p14:creationId xmlns:p14="http://schemas.microsoft.com/office/powerpoint/2010/main" xmlns="" val="255030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024127" y="2524259"/>
            <a:ext cx="9720073" cy="3734873"/>
          </a:xfrm>
        </p:spPr>
        <p:txBody>
          <a:bodyPr>
            <a:normAutofit/>
          </a:bodyPr>
          <a:lstStyle/>
          <a:p>
            <a:pPr>
              <a:buFont typeface="Wingdings" panose="05000000000000000000" pitchFamily="2" charset="2"/>
              <a:buChar char="Ø"/>
            </a:pPr>
            <a:r>
              <a:rPr lang="en-US" dirty="0" smtClean="0"/>
              <a:t>IPL </a:t>
            </a:r>
            <a:r>
              <a:rPr lang="en-US" dirty="0"/>
              <a:t>also known as Indian Premiere league launched in 2008 by BCCI is a professional Twenty20 cricket league in India. IPL consists of 8 different teams representing 8 different cities in India. Players from all over the world take part in this tournament.</a:t>
            </a:r>
            <a:endParaRPr lang="en-IN" dirty="0"/>
          </a:p>
          <a:p>
            <a:pPr>
              <a:buFont typeface="Wingdings" panose="05000000000000000000" pitchFamily="2" charset="2"/>
              <a:buChar char="Ø"/>
            </a:pPr>
            <a:r>
              <a:rPr lang="en-US" dirty="0" smtClean="0"/>
              <a:t>During </a:t>
            </a:r>
            <a:r>
              <a:rPr lang="en-US" dirty="0"/>
              <a:t>the Auction Phase, Players are selected for every team so some situations may arise where the team doesn’t get their desired player as the bid has maxed out the team’s budget for the particular player and there can be a number of situations where this can happen.</a:t>
            </a:r>
            <a:endParaRPr lang="en-IN" dirty="0"/>
          </a:p>
        </p:txBody>
      </p:sp>
    </p:spTree>
    <p:extLst>
      <p:ext uri="{BB962C8B-B14F-4D97-AF65-F5344CB8AC3E}">
        <p14:creationId xmlns:p14="http://schemas.microsoft.com/office/powerpoint/2010/main" xmlns="" val="2675893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smtClean="0"/>
              <a:t> There can </a:t>
            </a:r>
            <a:r>
              <a:rPr lang="en-IN" dirty="0"/>
              <a:t>be a number of situations where </a:t>
            </a:r>
            <a:r>
              <a:rPr lang="en-IN" dirty="0" smtClean="0"/>
              <a:t>desired players cannot be picked during auction so a substitute player has to be picked.</a:t>
            </a:r>
            <a:endParaRPr lang="en-US" dirty="0"/>
          </a:p>
          <a:p>
            <a:pPr>
              <a:buFont typeface="Wingdings" panose="05000000000000000000" pitchFamily="2" charset="2"/>
              <a:buChar char="Ø"/>
            </a:pPr>
            <a:r>
              <a:rPr lang="en-IN" dirty="0" smtClean="0"/>
              <a:t>To make </a:t>
            </a:r>
            <a:r>
              <a:rPr lang="en-IN" dirty="0"/>
              <a:t>a good and versatile team with different properties is a hard task as </a:t>
            </a:r>
            <a:r>
              <a:rPr lang="en-IN" dirty="0" smtClean="0"/>
              <a:t>team management </a:t>
            </a:r>
            <a:r>
              <a:rPr lang="en-IN" dirty="0"/>
              <a:t>have to keep track of all the players </a:t>
            </a:r>
            <a:r>
              <a:rPr lang="en-IN" dirty="0" smtClean="0"/>
              <a:t>and bid on them.</a:t>
            </a:r>
          </a:p>
          <a:p>
            <a:pPr>
              <a:buFont typeface="Wingdings" panose="05000000000000000000" pitchFamily="2" charset="2"/>
              <a:buChar char="Ø"/>
            </a:pPr>
            <a:r>
              <a:rPr lang="en-IN" dirty="0" smtClean="0"/>
              <a:t> Sometimes </a:t>
            </a:r>
            <a:r>
              <a:rPr lang="en-IN" dirty="0" smtClean="0"/>
              <a:t>captains </a:t>
            </a:r>
            <a:r>
              <a:rPr lang="en-IN" dirty="0" smtClean="0"/>
              <a:t>cannot make a well informed decision on what to choose after winning the toss.</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649974" y="463486"/>
            <a:ext cx="2619375" cy="1743075"/>
          </a:xfrm>
          <a:prstGeom prst="rect">
            <a:avLst/>
          </a:prstGeom>
        </p:spPr>
      </p:pic>
    </p:spTree>
    <p:extLst>
      <p:ext uri="{BB962C8B-B14F-4D97-AF65-F5344CB8AC3E}">
        <p14:creationId xmlns:p14="http://schemas.microsoft.com/office/powerpoint/2010/main" xmlns="" val="3755506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IN" dirty="0" smtClean="0"/>
              <a:t> </a:t>
            </a:r>
            <a:r>
              <a:rPr lang="en-US" dirty="0"/>
              <a:t>Use K-Means clustering algorithm to create clusters of players based on their similar properties.</a:t>
            </a:r>
            <a:endParaRPr lang="en-IN" dirty="0"/>
          </a:p>
          <a:p>
            <a:pPr marL="825246" lvl="2" indent="-514350">
              <a:buFont typeface="+mj-lt"/>
              <a:buAutoNum type="romanLcPeriod"/>
            </a:pPr>
            <a:r>
              <a:rPr lang="en-US" sz="2200" dirty="0"/>
              <a:t>Implementation of K-Means to create clusters of players </a:t>
            </a:r>
            <a:endParaRPr lang="en-IN" sz="2200" dirty="0"/>
          </a:p>
          <a:p>
            <a:pPr marL="825246" lvl="2" indent="-514350">
              <a:buFont typeface="+mj-lt"/>
              <a:buAutoNum type="romanLcPeriod"/>
            </a:pPr>
            <a:r>
              <a:rPr lang="en-US" sz="2200" dirty="0"/>
              <a:t>Making an IPL team for the user and adding functionalities like modifying the selected teams and deleting previous selected teams and searching players in the teams etc.</a:t>
            </a:r>
            <a:endParaRPr lang="en-IN" sz="2200" dirty="0"/>
          </a:p>
          <a:p>
            <a:pPr marL="825246" lvl="2" indent="-514350">
              <a:buFont typeface="+mj-lt"/>
              <a:buAutoNum type="romanLcPeriod"/>
            </a:pPr>
            <a:r>
              <a:rPr lang="en-US" sz="2200" dirty="0"/>
              <a:t>Capping of players based on their bid to create a Budgeted Team.</a:t>
            </a:r>
            <a:endParaRPr lang="en-IN" sz="2200" dirty="0"/>
          </a:p>
          <a:p>
            <a:pPr marL="825246" lvl="2" indent="-514350">
              <a:buFont typeface="+mj-lt"/>
              <a:buAutoNum type="romanLcPeriod"/>
            </a:pPr>
            <a:r>
              <a:rPr lang="en-US" sz="2200" dirty="0"/>
              <a:t>Calculate the probability between toss winning </a:t>
            </a:r>
            <a:r>
              <a:rPr lang="en-US" sz="2200" dirty="0" err="1"/>
              <a:t>vs</a:t>
            </a:r>
            <a:r>
              <a:rPr lang="en-US" sz="2200" dirty="0"/>
              <a:t> match winning taking in account different parameters like toss decision, venue, weather conditions etc.</a:t>
            </a:r>
            <a:endParaRPr lang="en-IN" sz="2200"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753350" y="551307"/>
            <a:ext cx="2990850" cy="1533525"/>
          </a:xfrm>
          <a:prstGeom prst="rect">
            <a:avLst/>
          </a:prstGeom>
        </p:spPr>
      </p:pic>
    </p:spTree>
    <p:extLst>
      <p:ext uri="{BB962C8B-B14F-4D97-AF65-F5344CB8AC3E}">
        <p14:creationId xmlns:p14="http://schemas.microsoft.com/office/powerpoint/2010/main" xmlns="" val="3188299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k-means Clustering</a:t>
            </a:r>
            <a:endParaRPr lang="en-IN" dirty="0"/>
          </a:p>
        </p:txBody>
      </p:sp>
      <p:sp>
        <p:nvSpPr>
          <p:cNvPr id="5" name="Content Placeholder 2"/>
          <p:cNvSpPr txBox="1">
            <a:spLocks/>
          </p:cNvSpPr>
          <p:nvPr/>
        </p:nvSpPr>
        <p:spPr>
          <a:xfrm>
            <a:off x="1024126" y="4544183"/>
            <a:ext cx="9720073" cy="11441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7" name="Content Placeholder 6"/>
          <p:cNvSpPr>
            <a:spLocks noGrp="1"/>
          </p:cNvSpPr>
          <p:nvPr>
            <p:ph idx="1"/>
          </p:nvPr>
        </p:nvSpPr>
        <p:spPr>
          <a:xfrm>
            <a:off x="1024126" y="2084832"/>
            <a:ext cx="9720073" cy="1023870"/>
          </a:xfrm>
        </p:spPr>
        <p:txBody>
          <a:bodyPr/>
          <a:lstStyle/>
          <a:p>
            <a:pPr>
              <a:buFont typeface="Wingdings" panose="05000000000000000000" pitchFamily="2" charset="2"/>
              <a:buChar char="Ø"/>
            </a:pPr>
            <a:r>
              <a:rPr lang="en-US" dirty="0" smtClean="0"/>
              <a:t> K-means </a:t>
            </a:r>
            <a:r>
              <a:rPr lang="en-US" dirty="0"/>
              <a:t>clustering is one of the simplest and popular unsupervised machine learning algorithm.</a:t>
            </a:r>
          </a:p>
          <a:p>
            <a:endParaRPr lang="en-IN"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xmlns="" val="0"/>
              </a:ext>
            </a:extLst>
          </a:blip>
          <a:srcRect l="17310"/>
          <a:stretch/>
        </p:blipFill>
        <p:spPr>
          <a:xfrm>
            <a:off x="3264981" y="2738435"/>
            <a:ext cx="5157802" cy="4068216"/>
          </a:xfrm>
          <a:prstGeom prst="rect">
            <a:avLst/>
          </a:prstGeom>
        </p:spPr>
      </p:pic>
    </p:spTree>
    <p:extLst>
      <p:ext uri="{BB962C8B-B14F-4D97-AF65-F5344CB8AC3E}">
        <p14:creationId xmlns:p14="http://schemas.microsoft.com/office/powerpoint/2010/main" xmlns="" val="1176587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17791"/>
            <a:ext cx="9720072" cy="1499615"/>
          </a:xfrm>
        </p:spPr>
        <p:txBody>
          <a:bodyPr/>
          <a:lstStyle/>
          <a:p>
            <a:r>
              <a:rPr lang="en-IN" dirty="0" smtClean="0"/>
              <a:t>K-Means clustering algorithm</a:t>
            </a:r>
            <a:endParaRPr lang="en-IN" dirty="0"/>
          </a:p>
        </p:txBody>
      </p:sp>
      <p:sp>
        <p:nvSpPr>
          <p:cNvPr id="3" name="Content Placeholder 2"/>
          <p:cNvSpPr>
            <a:spLocks noGrp="1"/>
          </p:cNvSpPr>
          <p:nvPr>
            <p:ph idx="1"/>
          </p:nvPr>
        </p:nvSpPr>
        <p:spPr>
          <a:xfrm>
            <a:off x="1024128" y="1917406"/>
            <a:ext cx="9720072" cy="4766729"/>
          </a:xfrm>
        </p:spPr>
        <p:txBody>
          <a:bodyPr>
            <a:noAutofit/>
          </a:bodyPr>
          <a:lstStyle/>
          <a:p>
            <a:pPr>
              <a:buFont typeface="Wingdings" panose="05000000000000000000" pitchFamily="2" charset="2"/>
              <a:buChar char="v"/>
            </a:pPr>
            <a:r>
              <a:rPr lang="en-US" dirty="0" smtClean="0"/>
              <a:t> Algorithm</a:t>
            </a:r>
          </a:p>
          <a:p>
            <a:pPr marL="457200" indent="-457200">
              <a:buFont typeface="+mj-lt"/>
              <a:buAutoNum type="arabicPeriod"/>
            </a:pPr>
            <a:r>
              <a:rPr lang="en-US" dirty="0"/>
              <a:t>Choose the number of clusters(K) and obtain the data </a:t>
            </a:r>
            <a:r>
              <a:rPr lang="en-US" dirty="0" smtClean="0"/>
              <a:t>points </a:t>
            </a:r>
          </a:p>
          <a:p>
            <a:pPr marL="457200" indent="-457200">
              <a:buFont typeface="+mj-lt"/>
              <a:buAutoNum type="arabicPeriod"/>
            </a:pPr>
            <a:r>
              <a:rPr lang="en-US" dirty="0" smtClean="0"/>
              <a:t>Place </a:t>
            </a:r>
            <a:r>
              <a:rPr lang="en-US" dirty="0"/>
              <a:t>the centroids c_1, c_2, ..... </a:t>
            </a:r>
            <a:r>
              <a:rPr lang="en-US" dirty="0" err="1"/>
              <a:t>c_k</a:t>
            </a:r>
            <a:r>
              <a:rPr lang="en-US" dirty="0"/>
              <a:t> randomly </a:t>
            </a:r>
            <a:r>
              <a:rPr lang="en-US" dirty="0" smtClean="0"/>
              <a:t> </a:t>
            </a:r>
          </a:p>
          <a:p>
            <a:pPr marL="457200" indent="-457200">
              <a:buFont typeface="+mj-lt"/>
              <a:buAutoNum type="arabicPeriod"/>
            </a:pPr>
            <a:r>
              <a:rPr lang="en-US" dirty="0" smtClean="0"/>
              <a:t>For </a:t>
            </a:r>
            <a:r>
              <a:rPr lang="en-US" dirty="0"/>
              <a:t>each data point </a:t>
            </a:r>
            <a:r>
              <a:rPr lang="en-US" dirty="0" smtClean="0"/>
              <a:t>x(</a:t>
            </a:r>
            <a:r>
              <a:rPr lang="en-US" dirty="0" err="1" smtClean="0"/>
              <a:t>i</a:t>
            </a:r>
            <a:r>
              <a:rPr lang="en-US" dirty="0" smtClean="0"/>
              <a:t>): </a:t>
            </a:r>
          </a:p>
          <a:p>
            <a:pPr lvl="3">
              <a:buFont typeface="Arial" panose="020B0604020202020204" pitchFamily="34" charset="0"/>
              <a:buChar char="•"/>
            </a:pPr>
            <a:r>
              <a:rPr lang="en-US" sz="2200" dirty="0" smtClean="0"/>
              <a:t> find </a:t>
            </a:r>
            <a:r>
              <a:rPr lang="en-US" sz="2200" dirty="0"/>
              <a:t>the nearest centroid(c_1, c_2 .. </a:t>
            </a:r>
            <a:r>
              <a:rPr lang="en-US" sz="2200" dirty="0" err="1"/>
              <a:t>c_k</a:t>
            </a:r>
            <a:r>
              <a:rPr lang="en-US" sz="2200" dirty="0"/>
              <a:t>) </a:t>
            </a:r>
            <a:r>
              <a:rPr lang="en-US" sz="2200" dirty="0" smtClean="0"/>
              <a:t>using Euclidean distance     </a:t>
            </a:r>
          </a:p>
          <a:p>
            <a:pPr lvl="3">
              <a:buFont typeface="Arial" panose="020B0604020202020204" pitchFamily="34" charset="0"/>
              <a:buChar char="•"/>
            </a:pPr>
            <a:r>
              <a:rPr lang="en-US" sz="2200" dirty="0" smtClean="0"/>
              <a:t> assign </a:t>
            </a:r>
            <a:r>
              <a:rPr lang="en-US" sz="2200" dirty="0"/>
              <a:t>the point to that cluster </a:t>
            </a:r>
            <a:endParaRPr lang="en-US" sz="2200" dirty="0" smtClean="0"/>
          </a:p>
          <a:p>
            <a:pPr marL="457200" indent="-457200">
              <a:buFont typeface="+mj-lt"/>
              <a:buAutoNum type="arabicPeriod"/>
            </a:pPr>
            <a:r>
              <a:rPr lang="en-US" dirty="0" smtClean="0"/>
              <a:t>For </a:t>
            </a:r>
            <a:r>
              <a:rPr lang="en-US" dirty="0"/>
              <a:t>each cluster </a:t>
            </a:r>
            <a:r>
              <a:rPr lang="en-US" dirty="0" err="1"/>
              <a:t>i</a:t>
            </a:r>
            <a:r>
              <a:rPr lang="en-US" dirty="0" smtClean="0"/>
              <a:t>= </a:t>
            </a:r>
            <a:r>
              <a:rPr lang="en-US" dirty="0"/>
              <a:t>1..</a:t>
            </a:r>
            <a:r>
              <a:rPr lang="en-US" dirty="0" smtClean="0"/>
              <a:t>k      </a:t>
            </a:r>
          </a:p>
          <a:p>
            <a:pPr lvl="3">
              <a:buFont typeface="Arial" panose="020B0604020202020204" pitchFamily="34" charset="0"/>
              <a:buChar char="•"/>
            </a:pPr>
            <a:r>
              <a:rPr lang="en-US" sz="2200" dirty="0" smtClean="0"/>
              <a:t>new </a:t>
            </a:r>
            <a:r>
              <a:rPr lang="en-US" sz="2200" dirty="0"/>
              <a:t>centroid = mean of all points assigned to that </a:t>
            </a:r>
            <a:r>
              <a:rPr lang="en-US" sz="2200" dirty="0" smtClean="0"/>
              <a:t>cluster</a:t>
            </a:r>
          </a:p>
          <a:p>
            <a:pPr marL="457200" indent="-457200">
              <a:buFont typeface="+mj-lt"/>
              <a:buAutoNum type="arabicPeriod"/>
            </a:pPr>
            <a:r>
              <a:rPr lang="en-US" dirty="0"/>
              <a:t>Repeat steps </a:t>
            </a:r>
            <a:r>
              <a:rPr lang="en-US" dirty="0" smtClean="0"/>
              <a:t>3 </a:t>
            </a:r>
            <a:r>
              <a:rPr lang="en-US" dirty="0"/>
              <a:t>and </a:t>
            </a:r>
            <a:r>
              <a:rPr lang="en-US" dirty="0" smtClean="0"/>
              <a:t>4 </a:t>
            </a:r>
            <a:r>
              <a:rPr lang="en-US" dirty="0"/>
              <a:t>until convergence or until the end of a fixed number of iterations.</a:t>
            </a:r>
            <a:endParaRPr lang="en-US" dirty="0" smtClean="0"/>
          </a:p>
          <a:p>
            <a:pPr marL="457200" indent="-457200">
              <a:buFont typeface="+mj-lt"/>
              <a:buAutoNum type="arabicPeriod"/>
            </a:pPr>
            <a:r>
              <a:rPr lang="en-US" dirty="0" smtClean="0"/>
              <a:t>End</a:t>
            </a:r>
          </a:p>
        </p:txBody>
      </p:sp>
    </p:spTree>
    <p:extLst>
      <p:ext uri="{BB962C8B-B14F-4D97-AF65-F5344CB8AC3E}">
        <p14:creationId xmlns:p14="http://schemas.microsoft.com/office/powerpoint/2010/main" xmlns="" val="511709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a:xfrm>
            <a:off x="1024128" y="1944709"/>
            <a:ext cx="9720073" cy="4687911"/>
          </a:xfrm>
        </p:spPr>
        <p:txBody>
          <a:bodyPr>
            <a:normAutofit/>
          </a:bodyPr>
          <a:lstStyle/>
          <a:p>
            <a:pPr marL="470916" lvl="1" indent="-342900">
              <a:buFont typeface="+mj-lt"/>
              <a:buAutoNum type="arabicParenR"/>
            </a:pPr>
            <a:r>
              <a:rPr lang="en-IN" sz="2200" dirty="0"/>
              <a:t>Predicting the events that may happen IPL follows the past. Cleaning the data and making it ready for the analysis will be the first step. </a:t>
            </a:r>
          </a:p>
          <a:p>
            <a:pPr marL="470916" lvl="1" indent="-342900">
              <a:buFont typeface="+mj-lt"/>
              <a:buAutoNum type="arabicParenR"/>
            </a:pPr>
            <a:r>
              <a:rPr lang="en-IN" sz="2200" dirty="0"/>
              <a:t>We created a menu-driven user interface depicting functionalities like </a:t>
            </a:r>
          </a:p>
          <a:p>
            <a:pPr lvl="3">
              <a:buFont typeface="Arial" panose="020B0604020202020204" pitchFamily="34" charset="0"/>
              <a:buChar char="•"/>
            </a:pPr>
            <a:r>
              <a:rPr lang="en-IN" sz="2200" dirty="0"/>
              <a:t>Create your own team</a:t>
            </a:r>
          </a:p>
          <a:p>
            <a:pPr lvl="3">
              <a:buFont typeface="Arial" panose="020B0604020202020204" pitchFamily="34" charset="0"/>
              <a:buChar char="•"/>
            </a:pPr>
            <a:r>
              <a:rPr lang="en-IN" sz="2200" dirty="0"/>
              <a:t>Modification in your team</a:t>
            </a:r>
          </a:p>
          <a:p>
            <a:pPr lvl="3">
              <a:buFont typeface="Arial" panose="020B0604020202020204" pitchFamily="34" charset="0"/>
              <a:buChar char="•"/>
            </a:pPr>
            <a:r>
              <a:rPr lang="en-IN" sz="2200" dirty="0"/>
              <a:t>Show my team</a:t>
            </a:r>
          </a:p>
          <a:p>
            <a:pPr lvl="3">
              <a:buFont typeface="Arial" panose="020B0604020202020204" pitchFamily="34" charset="0"/>
              <a:buChar char="•"/>
            </a:pPr>
            <a:r>
              <a:rPr lang="en-IN" sz="2200" dirty="0"/>
              <a:t>Show previous team</a:t>
            </a:r>
          </a:p>
          <a:p>
            <a:pPr lvl="3">
              <a:buFont typeface="Arial" panose="020B0604020202020204" pitchFamily="34" charset="0"/>
              <a:buChar char="•"/>
            </a:pPr>
            <a:r>
              <a:rPr lang="en-IN" sz="2200" dirty="0" smtClean="0"/>
              <a:t>Probability </a:t>
            </a:r>
            <a:r>
              <a:rPr lang="en-IN" sz="2200" dirty="0"/>
              <a:t>of </a:t>
            </a:r>
            <a:r>
              <a:rPr lang="en-IN" sz="2200" dirty="0" smtClean="0"/>
              <a:t>game </a:t>
            </a:r>
            <a:r>
              <a:rPr lang="en-IN" sz="2200" dirty="0"/>
              <a:t>winning </a:t>
            </a:r>
            <a:r>
              <a:rPr lang="en-IN" sz="2200" dirty="0" err="1"/>
              <a:t>v</a:t>
            </a:r>
            <a:r>
              <a:rPr lang="en-IN" sz="2200" dirty="0" err="1" smtClean="0"/>
              <a:t>s</a:t>
            </a:r>
            <a:r>
              <a:rPr lang="en-IN" sz="2200" dirty="0" smtClean="0"/>
              <a:t> </a:t>
            </a:r>
            <a:r>
              <a:rPr lang="en-IN" sz="2200" dirty="0"/>
              <a:t>t</a:t>
            </a:r>
            <a:r>
              <a:rPr lang="en-IN" sz="2200" dirty="0" smtClean="0"/>
              <a:t>oss winning</a:t>
            </a:r>
          </a:p>
          <a:p>
            <a:pPr marL="457200" lvl="3" indent="-457200">
              <a:spcBef>
                <a:spcPts val="1200"/>
              </a:spcBef>
              <a:spcAft>
                <a:spcPts val="200"/>
              </a:spcAft>
              <a:buSzPct val="100000"/>
              <a:buFont typeface="+mj-lt"/>
              <a:buAutoNum type="arabicParenR" startAt="3"/>
            </a:pPr>
            <a:r>
              <a:rPr lang="en-IN" sz="2200" dirty="0"/>
              <a:t>In create your own </a:t>
            </a:r>
            <a:r>
              <a:rPr lang="en-IN" sz="2200" dirty="0" smtClean="0"/>
              <a:t>team the formation of team is done by selecting desired players from different clusters wherein clustering is performed  on the account of various </a:t>
            </a:r>
            <a:r>
              <a:rPr lang="en-IN" sz="2200" dirty="0"/>
              <a:t>parameters </a:t>
            </a:r>
            <a:r>
              <a:rPr lang="en-IN" sz="2200" dirty="0" smtClean="0"/>
              <a:t>for </a:t>
            </a:r>
            <a:r>
              <a:rPr lang="en-IN" sz="2200" dirty="0"/>
              <a:t>batsman(Total runs, Out, Average, Strike rate) and bowlers(Economy, Wickets, Matches, Count, Balls per wicket, SR) </a:t>
            </a:r>
            <a:r>
              <a:rPr lang="en-IN" sz="2200" dirty="0" smtClean="0"/>
              <a:t>separately.</a:t>
            </a:r>
            <a:endParaRPr lang="en-IN" dirty="0"/>
          </a:p>
        </p:txBody>
      </p:sp>
    </p:spTree>
    <p:extLst>
      <p:ext uri="{BB962C8B-B14F-4D97-AF65-F5344CB8AC3E}">
        <p14:creationId xmlns:p14="http://schemas.microsoft.com/office/powerpoint/2010/main" xmlns="" val="1960599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4128" y="585216"/>
            <a:ext cx="9720072" cy="1449646"/>
          </a:xfrm>
        </p:spPr>
        <p:txBody>
          <a:bodyPr/>
          <a:lstStyle/>
          <a:p>
            <a:r>
              <a:rPr lang="en-IN" dirty="0" smtClean="0"/>
              <a:t>Methodology (continued)</a:t>
            </a:r>
            <a:endParaRPr lang="en-IN" dirty="0"/>
          </a:p>
        </p:txBody>
      </p:sp>
      <p:sp>
        <p:nvSpPr>
          <p:cNvPr id="3" name="Content Placeholder 2"/>
          <p:cNvSpPr>
            <a:spLocks noGrp="1"/>
          </p:cNvSpPr>
          <p:nvPr>
            <p:ph idx="1"/>
          </p:nvPr>
        </p:nvSpPr>
        <p:spPr>
          <a:xfrm>
            <a:off x="1024128" y="2285999"/>
            <a:ext cx="10335038" cy="4050407"/>
          </a:xfrm>
        </p:spPr>
        <p:txBody>
          <a:bodyPr>
            <a:normAutofit/>
          </a:bodyPr>
          <a:lstStyle/>
          <a:p>
            <a:pPr marL="457200" lvl="3" indent="-457200">
              <a:spcBef>
                <a:spcPts val="1200"/>
              </a:spcBef>
              <a:spcAft>
                <a:spcPts val="200"/>
              </a:spcAft>
              <a:buSzPct val="100000"/>
              <a:buFont typeface="+mj-lt"/>
              <a:buAutoNum type="arabicParenR" startAt="4"/>
            </a:pPr>
            <a:r>
              <a:rPr lang="en-IN" sz="2200" dirty="0" smtClean="0"/>
              <a:t>Modification </a:t>
            </a:r>
            <a:r>
              <a:rPr lang="en-IN" sz="2200" dirty="0"/>
              <a:t>in your team provides you with 3 options: Searching, Adding, Deleting of </a:t>
            </a:r>
            <a:r>
              <a:rPr lang="en-IN" sz="2200" dirty="0" smtClean="0"/>
              <a:t>players.</a:t>
            </a:r>
          </a:p>
          <a:p>
            <a:pPr marL="457200" lvl="3" indent="-457200">
              <a:spcBef>
                <a:spcPts val="1200"/>
              </a:spcBef>
              <a:spcAft>
                <a:spcPts val="200"/>
              </a:spcAft>
              <a:buSzPct val="100000"/>
              <a:buFont typeface="+mj-lt"/>
              <a:buAutoNum type="arabicParenR" startAt="4"/>
            </a:pPr>
            <a:r>
              <a:rPr lang="en-IN" sz="2200" dirty="0" smtClean="0"/>
              <a:t>Show </a:t>
            </a:r>
            <a:r>
              <a:rPr lang="en-IN" sz="2200" dirty="0"/>
              <a:t>my team displays the players selected in the team along with the total cost of the team and selection of captain can also be done </a:t>
            </a:r>
            <a:r>
              <a:rPr lang="en-IN" sz="2200" dirty="0" smtClean="0"/>
              <a:t>here.</a:t>
            </a:r>
          </a:p>
          <a:p>
            <a:pPr marL="457200" lvl="3" indent="-457200">
              <a:spcBef>
                <a:spcPts val="1200"/>
              </a:spcBef>
              <a:spcAft>
                <a:spcPts val="200"/>
              </a:spcAft>
              <a:buSzPct val="100000"/>
              <a:buFont typeface="+mj-lt"/>
              <a:buAutoNum type="arabicParenR" startAt="6"/>
            </a:pPr>
            <a:r>
              <a:rPr lang="en-IN" sz="2200" dirty="0"/>
              <a:t>Show previous team displays the previously created teams and the user can view the players in those teams by entering the team name.</a:t>
            </a:r>
          </a:p>
          <a:p>
            <a:pPr marL="457200" lvl="3" indent="-457200">
              <a:spcBef>
                <a:spcPts val="1200"/>
              </a:spcBef>
              <a:spcAft>
                <a:spcPts val="200"/>
              </a:spcAft>
              <a:buSzPct val="100000"/>
              <a:buFont typeface="+mj-lt"/>
              <a:buAutoNum type="arabicParenR" startAt="6"/>
            </a:pPr>
            <a:r>
              <a:rPr lang="en-IN" sz="2200" dirty="0"/>
              <a:t>Probability of Game winning </a:t>
            </a:r>
            <a:r>
              <a:rPr lang="en-IN" sz="2200" dirty="0" err="1"/>
              <a:t>v</a:t>
            </a:r>
            <a:r>
              <a:rPr lang="en-IN" sz="2200" dirty="0" err="1" smtClean="0"/>
              <a:t>s</a:t>
            </a:r>
            <a:r>
              <a:rPr lang="en-IN" sz="2200" dirty="0" smtClean="0"/>
              <a:t> </a:t>
            </a:r>
            <a:r>
              <a:rPr lang="en-IN" sz="2200" dirty="0"/>
              <a:t>Toss winning can calculate the probability of game winning using the dataset which has the parameters Team1, Team2, Toss winner, Toss loser, Toss decision, Venue, Weather. The probability can only be calculated of the teams that have played in the IPL and are present in the dataset</a:t>
            </a:r>
            <a:r>
              <a:rPr lang="en-IN" sz="2200" dirty="0" smtClean="0"/>
              <a:t>.</a:t>
            </a:r>
          </a:p>
          <a:p>
            <a:pPr marL="0" indent="0">
              <a:buNone/>
            </a:pPr>
            <a:endParaRPr lang="en-IN" dirty="0"/>
          </a:p>
        </p:txBody>
      </p:sp>
    </p:spTree>
    <p:extLst>
      <p:ext uri="{BB962C8B-B14F-4D97-AF65-F5344CB8AC3E}">
        <p14:creationId xmlns:p14="http://schemas.microsoft.com/office/powerpoint/2010/main" xmlns="" val="26674428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908</TotalTime>
  <Words>753</Words>
  <Application>Microsoft Office PowerPoint</Application>
  <PresentationFormat>Custom</PresentationFormat>
  <Paragraphs>65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Integral</vt:lpstr>
      <vt:lpstr>Slide 1</vt:lpstr>
      <vt:lpstr>Player selection using clustering algorithm </vt:lpstr>
      <vt:lpstr>Introduction</vt:lpstr>
      <vt:lpstr>Problem statement</vt:lpstr>
      <vt:lpstr>Objective</vt:lpstr>
      <vt:lpstr>k-means Clustering</vt:lpstr>
      <vt:lpstr>K-Means clustering algorithm</vt:lpstr>
      <vt:lpstr>Methodology</vt:lpstr>
      <vt:lpstr>Methodology (continued)</vt:lpstr>
      <vt:lpstr>Pert chart</vt:lpstr>
      <vt:lpstr>Activity diaGRAM</vt:lpstr>
      <vt:lpstr>Results</vt:lpstr>
      <vt:lpstr>batsman clustering</vt:lpstr>
      <vt:lpstr>Bowlers clustering</vt:lpstr>
      <vt:lpstr>Show my team</vt:lpstr>
      <vt:lpstr>Modification in team</vt:lpstr>
      <vt:lpstr>Probability of game winning vs  toss winning</vt:lpstr>
      <vt:lpstr>Reference links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DIVYANSH CHANDNA</dc:creator>
  <cp:lastModifiedBy>DELL</cp:lastModifiedBy>
  <cp:revision>37</cp:revision>
  <dcterms:created xsi:type="dcterms:W3CDTF">2020-11-27T05:05:39Z</dcterms:created>
  <dcterms:modified xsi:type="dcterms:W3CDTF">2020-12-04T06:30:33Z</dcterms:modified>
</cp:coreProperties>
</file>