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
      <p:font typeface="Helvetica Neue"/>
      <p:regular r:id="rId28"/>
      <p:bold r:id="rId29"/>
      <p:italic r:id="rId30"/>
      <p:boldItalic r:id="rId31"/>
    </p:embeddedFont>
    <p:embeddedFont>
      <p:font typeface="Capriola"/>
      <p:regular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415C12-DDFA-4CBD-822A-56B57AFED7EE}">
  <a:tblStyle styleId="{D1415C12-DDFA-4CBD-822A-56B57AFED7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elveticaNeu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4.xml"/><Relationship Id="rId33" Type="http://schemas.openxmlformats.org/officeDocument/2006/relationships/font" Target="fonts/HelveticaNeueLight-regular.fntdata"/><Relationship Id="rId10" Type="http://schemas.openxmlformats.org/officeDocument/2006/relationships/slide" Target="slides/slide3.xml"/><Relationship Id="rId32" Type="http://schemas.openxmlformats.org/officeDocument/2006/relationships/font" Target="fonts/Capriola-regular.fntdata"/><Relationship Id="rId13" Type="http://schemas.openxmlformats.org/officeDocument/2006/relationships/slide" Target="slides/slide6.xml"/><Relationship Id="rId35" Type="http://schemas.openxmlformats.org/officeDocument/2006/relationships/font" Target="fonts/HelveticaNeueLight-italic.fntdata"/><Relationship Id="rId12" Type="http://schemas.openxmlformats.org/officeDocument/2006/relationships/slide" Target="slides/slide5.xml"/><Relationship Id="rId34" Type="http://schemas.openxmlformats.org/officeDocument/2006/relationships/font" Target="fonts/HelveticaNeueLight-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93164c43c_2_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Khushi</a:t>
            </a:r>
            <a:endParaRPr/>
          </a:p>
        </p:txBody>
      </p:sp>
      <p:sp>
        <p:nvSpPr>
          <p:cNvPr id="128" name="Google Shape;128;g793164c43c_2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9136df95_1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89136df95_1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KAlki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next step is Feature Engineering. The column values should make some sense to the computers. Since the computer don’t have the ability to understand and draw inference from the text, we need to encode the strings to numeric categorical values. There are two encoding ways. First is manually and second is by using tools LabelEncoder() from the Scikitlearn library in PYTHON. The columns ”team1”, ”team2”, ”winner”, ”toss winner”, ”city”, and ”venue” were encoded using LabelEncoder() while the new columns team1 win, team1 toss win, and team1 bat were encoded using 1’s and 0’s manually. In addition to this, home ground advantage was encoded as +1 if the venue is the home-ground of</a:t>
            </a:r>
            <a:endParaRPr/>
          </a:p>
          <a:p>
            <a:pPr indent="0" lvl="0" marL="0" rtl="0" algn="l">
              <a:spcBef>
                <a:spcPts val="0"/>
              </a:spcBef>
              <a:spcAft>
                <a:spcPts val="0"/>
              </a:spcAft>
              <a:buNone/>
            </a:pPr>
            <a:r>
              <a:rPr lang="en"/>
              <a:t>team1.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Similarly -1 was used to encode if the venue is the home-ground of team2. If both teams or none of them have home-ground advantage, 0 was used to encode the same. The columns team1 points and team2 points did not make much impact to the accuracy. But when the difference was used i/e team point difference that is equal to team1 points - team2 points, the accuracy was improved of 4:55  12:12%.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Adding the feature of the team strength was also worked upon.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89136df95_1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89136df95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Kalki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the feature selection step, few unnecessary and redundant</a:t>
            </a:r>
            <a:endParaRPr/>
          </a:p>
          <a:p>
            <a:pPr indent="0" lvl="0" marL="0" rtl="0" algn="l">
              <a:spcBef>
                <a:spcPts val="0"/>
              </a:spcBef>
              <a:spcAft>
                <a:spcPts val="0"/>
              </a:spcAft>
              <a:buClr>
                <a:schemeClr val="dk1"/>
              </a:buClr>
              <a:buSzPts val="1100"/>
              <a:buFont typeface="Arial"/>
              <a:buNone/>
            </a:pPr>
            <a:r>
              <a:rPr lang="en"/>
              <a:t>columns like season, date, id, play of match, etc were</a:t>
            </a:r>
            <a:endParaRPr/>
          </a:p>
          <a:p>
            <a:pPr indent="0" lvl="0" marL="0" rtl="0" algn="l">
              <a:spcBef>
                <a:spcPts val="0"/>
              </a:spcBef>
              <a:spcAft>
                <a:spcPts val="0"/>
              </a:spcAft>
              <a:buClr>
                <a:schemeClr val="dk1"/>
              </a:buClr>
              <a:buSzPts val="1100"/>
              <a:buFont typeface="Arial"/>
              <a:buNone/>
            </a:pPr>
            <a:r>
              <a:rPr lang="en"/>
              <a:t>removed. We found the correlation between two variables</a:t>
            </a:r>
            <a:endParaRPr/>
          </a:p>
          <a:p>
            <a:pPr indent="0" lvl="0" marL="0" rtl="0" algn="l">
              <a:spcBef>
                <a:spcPts val="0"/>
              </a:spcBef>
              <a:spcAft>
                <a:spcPts val="0"/>
              </a:spcAft>
              <a:buClr>
                <a:schemeClr val="dk1"/>
              </a:buClr>
              <a:buSzPts val="1100"/>
              <a:buFont typeface="Arial"/>
              <a:buNone/>
            </a:pPr>
            <a:r>
              <a:rPr lang="en"/>
              <a:t>using PEARSON R CORRELATION which is mostly used to</a:t>
            </a:r>
            <a:endParaRPr/>
          </a:p>
          <a:p>
            <a:pPr indent="0" lvl="0" marL="0" rtl="0" algn="l">
              <a:spcBef>
                <a:spcPts val="0"/>
              </a:spcBef>
              <a:spcAft>
                <a:spcPts val="0"/>
              </a:spcAft>
              <a:buClr>
                <a:schemeClr val="dk1"/>
              </a:buClr>
              <a:buSzPts val="1100"/>
              <a:buFont typeface="Arial"/>
              <a:buNone/>
            </a:pPr>
            <a:r>
              <a:rPr lang="en"/>
              <a:t>measure the degree of the relationship between linearly related</a:t>
            </a:r>
            <a:endParaRPr/>
          </a:p>
          <a:p>
            <a:pPr indent="0" lvl="0" marL="0" rtl="0" algn="l">
              <a:spcBef>
                <a:spcPts val="0"/>
              </a:spcBef>
              <a:spcAft>
                <a:spcPts val="0"/>
              </a:spcAft>
              <a:buClr>
                <a:schemeClr val="dk1"/>
              </a:buClr>
              <a:buSzPts val="1100"/>
              <a:buFont typeface="Arial"/>
              <a:buNone/>
            </a:pPr>
            <a:r>
              <a:rPr lang="en"/>
              <a:t>variables. When two variables are redundant, we decided a</a:t>
            </a:r>
            <a:endParaRPr/>
          </a:p>
          <a:p>
            <a:pPr indent="0" lvl="0" marL="0" rtl="0" algn="l">
              <a:spcBef>
                <a:spcPts val="0"/>
              </a:spcBef>
              <a:spcAft>
                <a:spcPts val="0"/>
              </a:spcAft>
              <a:buClr>
                <a:schemeClr val="dk1"/>
              </a:buClr>
              <a:buSzPts val="1100"/>
              <a:buFont typeface="Arial"/>
              <a:buNone/>
            </a:pPr>
            <a:r>
              <a:rPr lang="en"/>
              <a:t>threshold of 0.8 while removing the redundant features.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9136df95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9136df95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Khushi: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 6 is  model building ,training and testing.</a:t>
            </a:r>
            <a:endParaRPr/>
          </a:p>
          <a:p>
            <a:pPr indent="0" lvl="0" marL="0" rtl="0" algn="l">
              <a:spcBef>
                <a:spcPts val="0"/>
              </a:spcBef>
              <a:spcAft>
                <a:spcPts val="0"/>
              </a:spcAft>
              <a:buNone/>
            </a:pPr>
            <a:r>
              <a:rPr lang="en"/>
              <a:t>Applied 4 basic algorithms. Logistic regression ,decision tree classifier, svm,random forest classifier and the accuracy is calculated for the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columns team1 points and team2 points did not make much impact to the accuracy. But when the difference was used i/e team point difference that is equal to team1 points - team2 points, the accuracy was improved of 4.55 ∼ 12.12%.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Logistic Regression outperformed other models like Decision Tree Classifier, SVM and Random Forest Regression when the new features like home ground advantage, teams’ point difference were added. Significant change in the accuracy was seen.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6744d9b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744d9b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 Rajnikant Shah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the overall work right from gathering dataset to to test dataset. which we had distributed among us and work uptill now.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744d9b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744d9b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a:t>
            </a:r>
            <a:endParaRPr/>
          </a:p>
          <a:p>
            <a:pPr indent="0" lvl="0" marL="0" rtl="0" algn="l">
              <a:spcBef>
                <a:spcPts val="0"/>
              </a:spcBef>
              <a:spcAft>
                <a:spcPts val="0"/>
              </a:spcAft>
              <a:buNone/>
            </a:pPr>
            <a:r>
              <a:rPr lang="en"/>
              <a:t>In near future we are trying to build an existing model.</a:t>
            </a:r>
            <a:endParaRPr/>
          </a:p>
          <a:p>
            <a:pPr indent="0" lvl="0" marL="0" rtl="0" algn="l">
              <a:spcBef>
                <a:spcPts val="0"/>
              </a:spcBef>
              <a:spcAft>
                <a:spcPts val="0"/>
              </a:spcAft>
              <a:buNone/>
            </a:pPr>
            <a:r>
              <a:rPr lang="en"/>
              <a:t>We will also try to </a:t>
            </a:r>
            <a:r>
              <a:rPr lang="en"/>
              <a:t>implement</a:t>
            </a:r>
            <a:r>
              <a:rPr lang="en"/>
              <a:t> k- fold validation to estimate the model on new data.</a:t>
            </a:r>
            <a:endParaRPr/>
          </a:p>
          <a:p>
            <a:pPr indent="0" lvl="0" marL="0" rtl="0" algn="l">
              <a:spcBef>
                <a:spcPts val="0"/>
              </a:spcBef>
              <a:spcAft>
                <a:spcPts val="0"/>
              </a:spcAft>
              <a:buNone/>
            </a:pPr>
            <a:r>
              <a:rPr lang="en"/>
              <a:t>We will also try to make good </a:t>
            </a:r>
            <a:r>
              <a:rPr lang="en"/>
              <a:t>performance</a:t>
            </a:r>
            <a:r>
              <a:rPr lang="en"/>
              <a:t>  of model through team perfomance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6744d9b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6744d9b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 - This are References which we refer </a:t>
            </a:r>
            <a:r>
              <a:rPr lang="en"/>
              <a:t>during</a:t>
            </a:r>
            <a:r>
              <a:rPr lang="en"/>
              <a:t> this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936c41a7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936c41a7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 -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744d9b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744d9b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Khushi: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acquisition process has become relatively easy with the advancing of technology over the last few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popular field of sports analytics (SA) has become a trend because of the abundant amount of live as well as past data collection. SA is the process of collecting data of the past matches, analyzing them, and extracting useful inference out of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inference should help in the effective decision making process. For example, whether to select batting or bowling after winning the toss, what should be the order of batting, who will win the match, designing strategies for the forthcoming matches based on the players’ past performances,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game of cricket also uses sports analytics to predict the outcome of a match even before the match begins as well as while the game is in progress.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(ML) can be applied effectively in many areas of sports; both on-the-field and off-the-field.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 the case of on-field, ML can be used to predict the performance of the player or the team, outcome of a match, etc. While in the case of off-field business, ML may turn out to be helpful while understanding the sales patterns of tickets, merchandise and assign the prices accordingly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744d9b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744d9b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Khushi:</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Machine learning models would help us in predicting the outcome (winner of the match) an IPL match before the match </a:t>
            </a:r>
            <a:r>
              <a:rPr lang="en">
                <a:latin typeface="Times New Roman"/>
                <a:ea typeface="Times New Roman"/>
                <a:cs typeface="Times New Roman"/>
                <a:sym typeface="Times New Roman"/>
              </a:rPr>
              <a:t>begins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There are Various type of cricket format like IPL,T-20,ODI,TEST .</a:t>
            </a:r>
            <a:r>
              <a:rPr lang="en">
                <a:latin typeface="Times New Roman"/>
                <a:ea typeface="Times New Roman"/>
                <a:cs typeface="Times New Roman"/>
                <a:sym typeface="Times New Roman"/>
              </a:rPr>
              <a:t> But we have selected IPL Matches.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Since the league is so popular worldwide, various brands are now offering discounts and prizes to the customers who correctly predict the questions like winner, player of the match, etc. Due to this, predicting the winner of the match well in advance may turn out to be useful to the people as well as the companies. If the match is being played on the home-ground and the home team is likely to win, the ticket price may be charges high; also watching this match will be interesting in the stadium itself rather than choosing to watch a losing match.</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Predicting the winner of IPL seems a interesting and useful problem to solve.</a:t>
            </a:r>
            <a:endParaRPr>
              <a:latin typeface="Times New Roman"/>
              <a:ea typeface="Times New Roman"/>
              <a:cs typeface="Times New Roman"/>
              <a:sym typeface="Times New Roman"/>
            </a:endParaRPr>
          </a:p>
          <a:p>
            <a:pPr indent="0" lvl="0" marL="0" rtl="0" algn="l">
              <a:lnSpc>
                <a:spcPct val="90000"/>
              </a:lnSpc>
              <a:spcBef>
                <a:spcPts val="800"/>
              </a:spcBef>
              <a:spcAft>
                <a:spcPts val="100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744d9b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744d9b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a:t>
            </a:r>
            <a:endParaRPr/>
          </a:p>
          <a:p>
            <a:pPr indent="0" lvl="0" marL="0" rtl="0" algn="l">
              <a:spcBef>
                <a:spcPts val="0"/>
              </a:spcBef>
              <a:spcAft>
                <a:spcPts val="0"/>
              </a:spcAft>
              <a:buNone/>
            </a:pPr>
            <a:r>
              <a:rPr lang="en"/>
              <a:t>In the first literature we had seen analytics from data like most </a:t>
            </a:r>
            <a:r>
              <a:rPr lang="en"/>
              <a:t>successful</a:t>
            </a:r>
            <a:r>
              <a:rPr lang="en"/>
              <a:t> team winner,do winning toss means winning match.</a:t>
            </a:r>
            <a:endParaRPr/>
          </a:p>
          <a:p>
            <a:pPr indent="0" lvl="0" marL="0" rtl="0" algn="l">
              <a:spcBef>
                <a:spcPts val="0"/>
              </a:spcBef>
              <a:spcAft>
                <a:spcPts val="0"/>
              </a:spcAft>
              <a:buNone/>
            </a:pPr>
            <a:r>
              <a:rPr lang="en"/>
              <a:t>Then in next Literature we had seen that author has prepared dataset with few, basic and essential features.</a:t>
            </a:r>
            <a:endParaRPr/>
          </a:p>
          <a:p>
            <a:pPr indent="0" lvl="0" marL="0" rtl="0" algn="l">
              <a:spcBef>
                <a:spcPts val="0"/>
              </a:spcBef>
              <a:spcAft>
                <a:spcPts val="0"/>
              </a:spcAft>
              <a:buNone/>
            </a:pPr>
            <a:r>
              <a:rPr lang="en"/>
              <a:t>Then in next literatur author has collected the dataset of year 2008-2020 ipl matches with power play performance because player </a:t>
            </a:r>
            <a:r>
              <a:rPr lang="en"/>
              <a:t>performance</a:t>
            </a:r>
            <a:r>
              <a:rPr lang="en"/>
              <a:t> in power play has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89136df95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89136df95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Vardhan</a:t>
            </a:r>
            <a:endParaRPr/>
          </a:p>
          <a:p>
            <a:pPr indent="0" lvl="0" marL="0" rtl="0" algn="l">
              <a:spcBef>
                <a:spcPts val="0"/>
              </a:spcBef>
              <a:spcAft>
                <a:spcPts val="0"/>
              </a:spcAft>
              <a:buNone/>
            </a:pPr>
            <a:r>
              <a:rPr lang="en"/>
              <a:t>Then in next paper a dataset is prepared from the player performance  on the field then applying multivariate regression on player performance table we will get points of player and cumulatively we can get the whole team point then Six machine learning models are applied and prediction is done before 15 minutes.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744d9b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744d9b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Kalki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6744d9b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6744d9b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data is the key to solve this problem. The data of following features id, season, city, date, team1, team2, toss winner, toss decision, result (normal or tie), DL applied, winner, win by runs, win by wickets player of match, venue, home ground advantage, umpire1, umpire2, umpire3, powerplay runs team1, powerplay wickets team1, powerplay runs team2, powerplay wickets team2, pitch type, form of player, etc. was scraped from the official ESPN and IPL website. The first step of data collection ends here.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89136df95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89136df95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rPr lang="en"/>
              <a:t>In the next step, the data was cleaned. The data contained null values for the features like city, umpire1, umpire2, and umpire3. City could had null values where venue was ”Dubai International Cricket Stadium”. The null values were replaced by ”Dubai” for the column city. The features umpire1, umpire2, and umpire3 were dropped since the number of empty columns 62 for umpire1 and umpire2 while 694 for umpire3. </a:t>
            </a:r>
            <a:r>
              <a:rPr lang="en"/>
              <a:t>The team names were renamed as mentioned in table I. Deccan Chargers (DC) was renamed to Sunrisers Hyderabad (SRH) in 2012 while Delhi Daredevils (DD) was renamed to Delhi Capitals (DC). Keeping this into account the renaming of teams was done. The next step was to remove redundancy in values. For example, ”Feroz Shah Kotla” and ”Feroz Shah Kotla Ground” are same venues in the same city Delhi. Also,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89136df95_1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89136df95_1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1" name="Google Shape;61;p14"/>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62" name="Google Shape;62;p14"/>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6" name="Google Shape;66;p15"/>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5"/>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8" name="Google Shape;68;p15"/>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6"/>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4" name="Google Shape;74;p16"/>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0" name="Google Shape;80;p17"/>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81" name="Google Shape;81;p17"/>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5" name="Google Shape;8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9" name="Google Shape;89;p18"/>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0" name="Google Shape;90;p18"/>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4" name="Google Shape;94;p19"/>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5" name="Google Shape;95;p19"/>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8" name="Google Shape;98;p20"/>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9" name="Google Shape;99;p20"/>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5" name="Google Shape;105;p21"/>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6" name="Google Shape;106;p21"/>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Helvetica Neue Light"/>
              <a:buNone/>
              <a:defRPr b="0" i="0" sz="2400" u="none" cap="none" strike="noStrike">
                <a:solidFill>
                  <a:schemeClr val="dk1"/>
                </a:solidFill>
                <a:latin typeface="Helvetica Neue Light"/>
                <a:ea typeface="Helvetica Neue Light"/>
                <a:cs typeface="Helvetica Neue Light"/>
                <a:sym typeface="Helvetica Neue Light"/>
              </a:defRPr>
            </a:lvl1pPr>
            <a:lvl2pPr lvl="1" marR="0" rtl="0" algn="l">
              <a:lnSpc>
                <a:spcPct val="90000"/>
              </a:lnSpc>
              <a:spcBef>
                <a:spcPts val="400"/>
              </a:spcBef>
              <a:spcAft>
                <a:spcPts val="0"/>
              </a:spcAft>
              <a:buClr>
                <a:schemeClr val="dk1"/>
              </a:buClr>
              <a:buSzPts val="2100"/>
              <a:buFont typeface="Helvetica Neue Light"/>
              <a:buNone/>
              <a:defRPr b="0" i="0" sz="2100" u="none" cap="none" strike="noStrike">
                <a:solidFill>
                  <a:schemeClr val="dk1"/>
                </a:solidFill>
                <a:latin typeface="Helvetica Neue Light"/>
                <a:ea typeface="Helvetica Neue Light"/>
                <a:cs typeface="Helvetica Neue Light"/>
                <a:sym typeface="Helvetica Neue Light"/>
              </a:defRPr>
            </a:lvl2pPr>
            <a:lvl3pPr lvl="2" marR="0" rtl="0" algn="l">
              <a:lnSpc>
                <a:spcPct val="90000"/>
              </a:lnSpc>
              <a:spcBef>
                <a:spcPts val="400"/>
              </a:spcBef>
              <a:spcAft>
                <a:spcPts val="0"/>
              </a:spcAft>
              <a:buClr>
                <a:schemeClr val="dk1"/>
              </a:buClr>
              <a:buSzPts val="1800"/>
              <a:buFont typeface="Helvetica Neue Light"/>
              <a:buNone/>
              <a:defRPr b="0" i="0" sz="1800" u="none" cap="none" strike="noStrike">
                <a:solidFill>
                  <a:schemeClr val="dk1"/>
                </a:solidFill>
                <a:latin typeface="Helvetica Neue Light"/>
                <a:ea typeface="Helvetica Neue Light"/>
                <a:cs typeface="Helvetica Neue Light"/>
                <a:sym typeface="Helvetica Neue Light"/>
              </a:defRPr>
            </a:lvl3pPr>
            <a:lvl4pPr lvl="3" marR="0" rtl="0" algn="l">
              <a:lnSpc>
                <a:spcPct val="90000"/>
              </a:lnSpc>
              <a:spcBef>
                <a:spcPts val="400"/>
              </a:spcBef>
              <a:spcAft>
                <a:spcPts val="0"/>
              </a:spcAft>
              <a:buClr>
                <a:schemeClr val="dk1"/>
              </a:buClr>
              <a:buSzPts val="1500"/>
              <a:buFont typeface="Helvetica Neue Light"/>
              <a:buNone/>
              <a:defRPr b="0" i="0" sz="1500" u="none" cap="none" strike="noStrike">
                <a:solidFill>
                  <a:schemeClr val="dk1"/>
                </a:solidFill>
                <a:latin typeface="Helvetica Neue Light"/>
                <a:ea typeface="Helvetica Neue Light"/>
                <a:cs typeface="Helvetica Neue Light"/>
                <a:sym typeface="Helvetica Neue Light"/>
              </a:defRPr>
            </a:lvl4pPr>
            <a:lvl5pPr lvl="4" marR="0" rtl="0" algn="l">
              <a:lnSpc>
                <a:spcPct val="90000"/>
              </a:lnSpc>
              <a:spcBef>
                <a:spcPts val="400"/>
              </a:spcBef>
              <a:spcAft>
                <a:spcPts val="0"/>
              </a:spcAft>
              <a:buClr>
                <a:schemeClr val="dk1"/>
              </a:buClr>
              <a:buSzPts val="1500"/>
              <a:buFont typeface="Helvetica Neue Light"/>
              <a:buNone/>
              <a:defRPr b="0" i="0" sz="1500" u="none" cap="none" strike="noStrike">
                <a:solidFill>
                  <a:schemeClr val="dk1"/>
                </a:solidFill>
                <a:latin typeface="Helvetica Neue Light"/>
                <a:ea typeface="Helvetica Neue Light"/>
                <a:cs typeface="Helvetica Neue Light"/>
                <a:sym typeface="Helvetica Neue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2" name="Google Shape;112;p22"/>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13" name="Google Shape;113;p22"/>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8" name="Google Shape;118;p23"/>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19" name="Google Shape;119;p23"/>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350073" y="1467446"/>
            <a:ext cx="4358879" cy="19716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4" name="Google Shape;124;p24"/>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5" name="Google Shape;125;p24"/>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53" name="Google Shape;53;p13"/>
          <p:cNvGrpSpPr/>
          <p:nvPr/>
        </p:nvGrpSpPr>
        <p:grpSpPr>
          <a:xfrm>
            <a:off x="0" y="5067300"/>
            <a:ext cx="9144000" cy="79122"/>
            <a:chOff x="0" y="6756400"/>
            <a:chExt cx="12192000" cy="105496"/>
          </a:xfrm>
        </p:grpSpPr>
        <p:pic>
          <p:nvPicPr>
            <p:cNvPr id="54" name="Google Shape;54;p13"/>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55" name="Google Shape;55;p13"/>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56" name="Google Shape;56;p13"/>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57" name="Google Shape;57;p13"/>
          <p:cNvSpPr txBox="1"/>
          <p:nvPr>
            <p:ph idx="12" type="sldNum"/>
          </p:nvPr>
        </p:nvSpPr>
        <p:spPr>
          <a:xfrm>
            <a:off x="8102009" y="4713506"/>
            <a:ext cx="413341" cy="28307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13"/>
          <p:cNvSpPr txBox="1"/>
          <p:nvPr>
            <p:ph idx="10" type="dt"/>
          </p:nvPr>
        </p:nvSpPr>
        <p:spPr>
          <a:xfrm>
            <a:off x="5943600" y="4713505"/>
            <a:ext cx="2158408" cy="28307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towardsdatascience.com/predicting-ipl-match-winner-fc9e89f583ce" TargetMode="External"/><Relationship Id="rId4" Type="http://schemas.openxmlformats.org/officeDocument/2006/relationships/hyperlink" Target="https://www.kaggle.com/sathyannarayan/predicting-outcome-of-ipl-match-based-on-variables" TargetMode="External"/><Relationship Id="rId5" Type="http://schemas.openxmlformats.org/officeDocument/2006/relationships/hyperlink" Target="https://ai.plainenglish.io/ipl-match-prediction-based-on-powerplay-using-machine-learning-3b88c7ebce06" TargetMode="External"/><Relationship Id="rId6" Type="http://schemas.openxmlformats.org/officeDocument/2006/relationships/hyperlink" Target="https://www.researchgate.net/publication/327904009_Predicting_Outcome_of_Indian_Premier_League_IPL_Matches_Using_Machine_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brandequity.economictimes.indiatimes.com/news/marketing/ipl-continues-to-garner-interest-from-a-wide-variety-of-brands/745927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kaggle.com/sathyannarayan/predicting-outcome-of-ipl-match-based-on-variables" TargetMode="External"/><Relationship Id="rId4" Type="http://schemas.openxmlformats.org/officeDocument/2006/relationships/hyperlink" Target="https://towardsdatascience.com/predicting-ipl-match-winner-fc9e89f583ce" TargetMode="External"/><Relationship Id="rId9" Type="http://schemas.openxmlformats.org/officeDocument/2006/relationships/hyperlink" Target="https://ai.plainenglish.io/ipl-match-prediction-based-on-powerplay-using-machine-learning-3b88c7ebce06" TargetMode="External"/><Relationship Id="rId5" Type="http://schemas.openxmlformats.org/officeDocument/2006/relationships/hyperlink" Target="https://ai.plainenglish.io/ipl-match-prediction-based-on-powerplay-using-machine-learning-3b88c7ebce06" TargetMode="External"/><Relationship Id="rId6" Type="http://schemas.openxmlformats.org/officeDocument/2006/relationships/hyperlink" Target="https://scikit-learn.org/stable/modules/generated/sklearn.tree.DecisionTreeClassifier.html" TargetMode="External"/><Relationship Id="rId7" Type="http://schemas.openxmlformats.org/officeDocument/2006/relationships/hyperlink" Target="https://scikit-learn.org/stable/modules/generated/sklearn.svm.SVC.html" TargetMode="External"/><Relationship Id="rId8" Type="http://schemas.openxmlformats.org/officeDocument/2006/relationships/hyperlink" Target="https://towardsdatascience.com/predicting-ipl-match-winner-fc9e89f583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www.researchgate.net/publication/327904009_Predicting_Outcome_of_Indian_Premier_League_IPL_Matches_Using_Machine_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www.espn.in/" TargetMode="External"/><Relationship Id="rId4" Type="http://schemas.openxmlformats.org/officeDocument/2006/relationships/hyperlink" Target="https://www.iplt20.com/" TargetMode="External"/><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en.wikipedia.org/wiki/Deccan_Chargers" TargetMode="External"/><Relationship Id="rId4" Type="http://schemas.openxmlformats.org/officeDocument/2006/relationships/hyperlink" Target="https://en.wikipedia.org/wiki/Delhi_Capitals" TargetMode="External"/><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5"/>
          <p:cNvSpPr txBox="1"/>
          <p:nvPr>
            <p:ph idx="2" type="body"/>
          </p:nvPr>
        </p:nvSpPr>
        <p:spPr>
          <a:xfrm>
            <a:off x="0" y="1628550"/>
            <a:ext cx="9144000" cy="943200"/>
          </a:xfrm>
          <a:prstGeom prst="rect">
            <a:avLst/>
          </a:prstGeom>
          <a:noFill/>
          <a:ln>
            <a:noFill/>
          </a:ln>
        </p:spPr>
        <p:txBody>
          <a:bodyPr anchorCtr="0" anchor="b" bIns="34275" lIns="68575" spcFirstLastPara="1" rIns="68575" wrap="square" tIns="34275">
            <a:noAutofit/>
          </a:bodyPr>
          <a:lstStyle/>
          <a:p>
            <a:pPr indent="0" lvl="0" marL="0" rtl="0" algn="l">
              <a:spcBef>
                <a:spcPts val="1000"/>
              </a:spcBef>
              <a:spcAft>
                <a:spcPts val="0"/>
              </a:spcAft>
              <a:buClr>
                <a:schemeClr val="dk1"/>
              </a:buClr>
              <a:buSzPts val="1100"/>
              <a:buFont typeface="Arial"/>
              <a:buNone/>
            </a:pPr>
            <a:r>
              <a:t/>
            </a:r>
            <a:endParaRPr sz="4400">
              <a:solidFill>
                <a:srgbClr val="7D1916"/>
              </a:solidFill>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t/>
            </a:r>
            <a:endParaRPr sz="4400">
              <a:solidFill>
                <a:srgbClr val="7D1916"/>
              </a:solidFill>
              <a:latin typeface="Calibri"/>
              <a:ea typeface="Calibri"/>
              <a:cs typeface="Calibri"/>
              <a:sym typeface="Calibri"/>
            </a:endParaRPr>
          </a:p>
          <a:p>
            <a:pPr indent="0" lvl="0" marL="0" rtl="0" algn="l">
              <a:lnSpc>
                <a:spcPct val="90000"/>
              </a:lnSpc>
              <a:spcBef>
                <a:spcPts val="0"/>
              </a:spcBef>
              <a:spcAft>
                <a:spcPts val="0"/>
              </a:spcAft>
              <a:buClr>
                <a:schemeClr val="dk2"/>
              </a:buClr>
              <a:buSzPts val="3300"/>
              <a:buFont typeface="Helvetica Neue"/>
              <a:buNone/>
            </a:pPr>
            <a:r>
              <a:t/>
            </a:r>
            <a:endParaRPr sz="1100"/>
          </a:p>
        </p:txBody>
      </p:sp>
      <p:sp>
        <p:nvSpPr>
          <p:cNvPr id="131" name="Google Shape;131;p25"/>
          <p:cNvSpPr txBox="1"/>
          <p:nvPr/>
        </p:nvSpPr>
        <p:spPr>
          <a:xfrm>
            <a:off x="0" y="48150"/>
            <a:ext cx="9144000" cy="158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Calibri"/>
                <a:ea typeface="Calibri"/>
                <a:cs typeface="Calibri"/>
                <a:sym typeface="Calibri"/>
              </a:rPr>
              <a:t>CSE 523</a:t>
            </a:r>
            <a:r>
              <a:rPr lang="en" sz="1800">
                <a:latin typeface="Calibri"/>
                <a:ea typeface="Calibri"/>
                <a:cs typeface="Calibri"/>
                <a:sym typeface="Calibri"/>
              </a:rPr>
              <a:t> Machine Learning</a:t>
            </a:r>
            <a:endParaRPr sz="1800">
              <a:latin typeface="Calibri"/>
              <a:ea typeface="Calibri"/>
              <a:cs typeface="Calibri"/>
              <a:sym typeface="Calibri"/>
            </a:endParaRPr>
          </a:p>
          <a:p>
            <a:pPr indent="0" lvl="0" marL="0" rtl="0" algn="ctr">
              <a:spcBef>
                <a:spcPts val="0"/>
              </a:spcBef>
              <a:spcAft>
                <a:spcPts val="0"/>
              </a:spcAft>
              <a:buNone/>
            </a:pPr>
            <a:r>
              <a:rPr lang="en" sz="1800">
                <a:latin typeface="Calibri"/>
                <a:ea typeface="Calibri"/>
                <a:cs typeface="Calibri"/>
                <a:sym typeface="Calibri"/>
              </a:rPr>
              <a:t>Winter 2020-21</a:t>
            </a:r>
            <a:endParaRPr sz="1800">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pic>
        <p:nvPicPr>
          <p:cNvPr id="132" name="Google Shape;132;p25"/>
          <p:cNvPicPr preferRelativeResize="0"/>
          <p:nvPr/>
        </p:nvPicPr>
        <p:blipFill rotWithShape="1">
          <a:blip r:embed="rId3">
            <a:alphaModFix/>
          </a:blip>
          <a:srcRect b="16902" l="0" r="0" t="0"/>
          <a:stretch/>
        </p:blipFill>
        <p:spPr>
          <a:xfrm>
            <a:off x="2696113" y="3852547"/>
            <a:ext cx="3751774" cy="1224803"/>
          </a:xfrm>
          <a:prstGeom prst="rect">
            <a:avLst/>
          </a:prstGeom>
          <a:noFill/>
          <a:ln>
            <a:noFill/>
          </a:ln>
        </p:spPr>
      </p:pic>
      <p:sp>
        <p:nvSpPr>
          <p:cNvPr id="133" name="Google Shape;133;p25"/>
          <p:cNvSpPr/>
          <p:nvPr/>
        </p:nvSpPr>
        <p:spPr>
          <a:xfrm>
            <a:off x="1451113" y="1100225"/>
            <a:ext cx="5858400" cy="2724900"/>
          </a:xfrm>
          <a:prstGeom prst="roundRect">
            <a:avLst>
              <a:gd fmla="val 16667" name="adj"/>
            </a:avLst>
          </a:prstGeom>
          <a:gradFill>
            <a:gsLst>
              <a:gs pos="0">
                <a:srgbClr val="DCECD5"/>
              </a:gs>
              <a:gs pos="100000">
                <a:srgbClr val="93BC81"/>
              </a:gs>
            </a:gsLst>
            <a:path path="circle">
              <a:fillToRect b="50%" l="50%" r="50%" t="50%"/>
            </a:path>
            <a:tileRect/>
          </a:gradFill>
          <a:ln cap="flat" cmpd="sng" w="28575">
            <a:solidFill>
              <a:srgbClr val="980000"/>
            </a:solidFill>
            <a:prstDash val="solid"/>
            <a:round/>
            <a:headEnd len="sm" w="sm" type="none"/>
            <a:tailEnd len="sm" w="sm" type="none"/>
          </a:ln>
          <a:effectLst>
            <a:outerShdw blurRad="628650" rotWithShape="0" algn="bl" dir="12780000" dist="571500">
              <a:srgbClr val="FFD966">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nvSpPr>
        <p:spPr>
          <a:xfrm>
            <a:off x="-82525" y="1100225"/>
            <a:ext cx="9144000" cy="677100"/>
          </a:xfrm>
          <a:prstGeom prst="rect">
            <a:avLst/>
          </a:prstGeom>
          <a:noFill/>
          <a:ln>
            <a:noFill/>
          </a:ln>
          <a:effectLst>
            <a:outerShdw blurRad="57150" rotWithShape="0" algn="bl" dir="5400000" dist="19050">
              <a:srgbClr val="000000">
                <a:alpha val="0"/>
              </a:srgbClr>
            </a:outerShdw>
          </a:effectLst>
        </p:spPr>
        <p:txBody>
          <a:bodyPr anchorCtr="0" anchor="t" bIns="91425" lIns="91425" spcFirstLastPara="1" rIns="4066550" wrap="square" tIns="91425">
            <a:spAutoFit/>
          </a:bodyPr>
          <a:lstStyle/>
          <a:p>
            <a:pPr indent="0" lvl="0" marL="0" marR="0" rtl="0" algn="ctr">
              <a:lnSpc>
                <a:spcPct val="90000"/>
              </a:lnSpc>
              <a:spcBef>
                <a:spcPts val="1000"/>
              </a:spcBef>
              <a:spcAft>
                <a:spcPts val="0"/>
              </a:spcAft>
              <a:buNone/>
            </a:pPr>
            <a:r>
              <a:rPr b="1" lang="en" sz="3200">
                <a:solidFill>
                  <a:srgbClr val="38761D"/>
                </a:solidFill>
                <a:latin typeface="Capriola"/>
                <a:ea typeface="Capriola"/>
                <a:cs typeface="Capriola"/>
                <a:sym typeface="Capriola"/>
              </a:rPr>
              <a:t>TEAM CRICGEEKS</a:t>
            </a:r>
            <a:endParaRPr b="1" sz="3200">
              <a:solidFill>
                <a:srgbClr val="38761D"/>
              </a:solidFill>
              <a:latin typeface="Capriola"/>
              <a:ea typeface="Capriola"/>
              <a:cs typeface="Capriola"/>
              <a:sym typeface="Capriola"/>
            </a:endParaRPr>
          </a:p>
        </p:txBody>
      </p:sp>
      <p:graphicFrame>
        <p:nvGraphicFramePr>
          <p:cNvPr id="135" name="Google Shape;135;p25"/>
          <p:cNvGraphicFramePr/>
          <p:nvPr/>
        </p:nvGraphicFramePr>
        <p:xfrm>
          <a:off x="2655913" y="1808955"/>
          <a:ext cx="3000000" cy="3000000"/>
        </p:xfrm>
        <a:graphic>
          <a:graphicData uri="http://schemas.openxmlformats.org/drawingml/2006/table">
            <a:tbl>
              <a:tblPr>
                <a:noFill/>
                <a:tableStyleId>{D1415C12-DDFA-4CBD-822A-56B57AFED7EE}</a:tableStyleId>
              </a:tblPr>
              <a:tblGrid>
                <a:gridCol w="670425"/>
                <a:gridCol w="1383450"/>
                <a:gridCol w="1394900"/>
              </a:tblGrid>
              <a:tr h="347450">
                <a:tc>
                  <a:txBody>
                    <a:bodyPr/>
                    <a:lstStyle/>
                    <a:p>
                      <a:pPr indent="0" lvl="0" marL="0" rtl="0" algn="l">
                        <a:lnSpc>
                          <a:spcPct val="60000"/>
                        </a:lnSpc>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Kalki Bhavsar</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AU1841029</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7450">
                <a:tc>
                  <a:txBody>
                    <a:bodyPr/>
                    <a:lstStyle/>
                    <a:p>
                      <a:pPr indent="0" lvl="0" marL="0" rtl="0" algn="l">
                        <a:lnSpc>
                          <a:spcPct val="60000"/>
                        </a:lnSpc>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Harsh Mange  </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AU1841130</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7450">
                <a:tc>
                  <a:txBody>
                    <a:bodyPr/>
                    <a:lstStyle/>
                    <a:p>
                      <a:pPr indent="0" lvl="0" marL="0" rtl="0" algn="l">
                        <a:lnSpc>
                          <a:spcPct val="60000"/>
                        </a:lnSpc>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Vardhan Shah </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AU1841138      </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83250">
                <a:tc>
                  <a:txBody>
                    <a:bodyPr/>
                    <a:lstStyle/>
                    <a:p>
                      <a:pPr indent="0" lvl="0" marL="0" rtl="0" algn="l">
                        <a:lnSpc>
                          <a:spcPct val="60000"/>
                        </a:lnSpc>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Khushi Shah    </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60000"/>
                        </a:lnSpc>
                        <a:spcBef>
                          <a:spcPts val="1000"/>
                        </a:spcBef>
                        <a:spcAft>
                          <a:spcPts val="0"/>
                        </a:spcAft>
                        <a:buNone/>
                      </a:pPr>
                      <a:r>
                        <a:rPr lang="en" sz="1800">
                          <a:latin typeface="Calibri"/>
                          <a:ea typeface="Calibri"/>
                          <a:cs typeface="Calibri"/>
                          <a:sym typeface="Calibri"/>
                        </a:rPr>
                        <a:t>AU1841139</a:t>
                      </a:r>
                      <a:endParaRPr sz="18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36" name="Google Shape;136;p25"/>
          <p:cNvSpPr txBox="1"/>
          <p:nvPr/>
        </p:nvSpPr>
        <p:spPr>
          <a:xfrm>
            <a:off x="2087400" y="2989388"/>
            <a:ext cx="4585800" cy="943200"/>
          </a:xfrm>
          <a:prstGeom prst="rect">
            <a:avLst/>
          </a:prstGeom>
          <a:noFill/>
          <a:ln>
            <a:noFill/>
          </a:ln>
        </p:spPr>
        <p:txBody>
          <a:bodyPr anchorCtr="0" anchor="ctr" bIns="91425" lIns="91425" spcFirstLastPara="1" rIns="4066550" wrap="square" tIns="91425">
            <a:noAutofit/>
          </a:bodyPr>
          <a:lstStyle/>
          <a:p>
            <a:pPr indent="0" lvl="0" marL="342900" marR="0" rtl="0" algn="ctr">
              <a:lnSpc>
                <a:spcPct val="90000"/>
              </a:lnSpc>
              <a:spcBef>
                <a:spcPts val="1000"/>
              </a:spcBef>
              <a:spcAft>
                <a:spcPts val="0"/>
              </a:spcAft>
              <a:buNone/>
            </a:pPr>
            <a:r>
              <a:rPr b="1" lang="en" sz="1800">
                <a:latin typeface="Calibri"/>
                <a:ea typeface="Calibri"/>
                <a:cs typeface="Calibri"/>
                <a:sym typeface="Calibri"/>
              </a:rPr>
              <a:t>Faculty:</a:t>
            </a:r>
            <a:r>
              <a:rPr lang="en" sz="1800">
                <a:latin typeface="Calibri"/>
                <a:ea typeface="Calibri"/>
                <a:cs typeface="Calibri"/>
                <a:sym typeface="Calibri"/>
              </a:rPr>
              <a:t> Mehul S Raval</a:t>
            </a:r>
            <a:endParaRPr sz="1800">
              <a:latin typeface="Calibri"/>
              <a:ea typeface="Calibri"/>
              <a:cs typeface="Calibri"/>
              <a:sym typeface="Calibri"/>
            </a:endParaRPr>
          </a:p>
          <a:p>
            <a:pPr indent="0" lvl="0" marL="342900" marR="0" rtl="0" algn="ctr">
              <a:lnSpc>
                <a:spcPct val="90000"/>
              </a:lnSpc>
              <a:spcBef>
                <a:spcPts val="0"/>
              </a:spcBef>
              <a:spcAft>
                <a:spcPts val="0"/>
              </a:spcAft>
              <a:buNone/>
            </a:pPr>
            <a:r>
              <a:rPr b="1" lang="en" sz="1800">
                <a:latin typeface="Calibri"/>
                <a:ea typeface="Calibri"/>
                <a:cs typeface="Calibri"/>
                <a:sym typeface="Calibri"/>
              </a:rPr>
              <a:t>Teaching Associate: </a:t>
            </a:r>
            <a:r>
              <a:rPr lang="en" sz="1800">
                <a:latin typeface="Calibri"/>
                <a:ea typeface="Calibri"/>
                <a:cs typeface="Calibri"/>
                <a:sym typeface="Calibri"/>
              </a:rPr>
              <a:t>Jay Patel, Arpit Patel</a:t>
            </a:r>
            <a:endParaRPr sz="1800">
              <a:solidFill>
                <a:srgbClr val="44484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9" name="Shape 259"/>
        <p:cNvGrpSpPr/>
        <p:nvPr/>
      </p:nvGrpSpPr>
      <p:grpSpPr>
        <a:xfrm>
          <a:off x="0" y="0"/>
          <a:ext cx="0" cy="0"/>
          <a:chOff x="0" y="0"/>
          <a:chExt cx="0" cy="0"/>
        </a:xfrm>
      </p:grpSpPr>
      <p:cxnSp>
        <p:nvCxnSpPr>
          <p:cNvPr id="260" name="Google Shape;260;p34"/>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61" name="Google Shape;261;p34"/>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sp>
        <p:nvSpPr>
          <p:cNvPr id="262" name="Google Shape;262;p34"/>
          <p:cNvSpPr txBox="1"/>
          <p:nvPr/>
        </p:nvSpPr>
        <p:spPr>
          <a:xfrm>
            <a:off x="2231126" y="1067299"/>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4</a:t>
            </a:r>
            <a:endParaRPr b="1" sz="2000">
              <a:solidFill>
                <a:srgbClr val="FFFF00"/>
              </a:solidFill>
              <a:latin typeface="Roboto"/>
              <a:ea typeface="Roboto"/>
              <a:cs typeface="Roboto"/>
              <a:sym typeface="Roboto"/>
            </a:endParaRPr>
          </a:p>
        </p:txBody>
      </p:sp>
      <p:sp>
        <p:nvSpPr>
          <p:cNvPr id="263" name="Google Shape;263;p34"/>
          <p:cNvSpPr txBox="1"/>
          <p:nvPr>
            <p:ph idx="1" type="body"/>
          </p:nvPr>
        </p:nvSpPr>
        <p:spPr>
          <a:xfrm>
            <a:off x="3376525" y="1067300"/>
            <a:ext cx="2564400" cy="525300"/>
          </a:xfrm>
          <a:prstGeom prst="rect">
            <a:avLst/>
          </a:prstGeom>
          <a:solidFill>
            <a:srgbClr val="980000"/>
          </a:solidFill>
        </p:spPr>
        <p:txBody>
          <a:bodyPr anchorCtr="0" anchor="t" bIns="34275" lIns="68575" spcFirstLastPara="1" rIns="68575" wrap="square" tIns="34275">
            <a:noAutofit/>
          </a:bodyPr>
          <a:lstStyle/>
          <a:p>
            <a:pPr indent="0" lvl="0" marL="0" rtl="0" algn="ctr">
              <a:spcBef>
                <a:spcPts val="800"/>
              </a:spcBef>
              <a:spcAft>
                <a:spcPts val="0"/>
              </a:spcAft>
              <a:buNone/>
            </a:pPr>
            <a:r>
              <a:rPr b="1" lang="en" sz="2000">
                <a:solidFill>
                  <a:srgbClr val="FFFF00"/>
                </a:solidFill>
                <a:latin typeface="Calibri"/>
                <a:ea typeface="Calibri"/>
                <a:cs typeface="Calibri"/>
                <a:sym typeface="Calibri"/>
              </a:rPr>
              <a:t>Feature Engineering</a:t>
            </a:r>
            <a:endParaRPr b="1" sz="2000">
              <a:solidFill>
                <a:srgbClr val="FFFF00"/>
              </a:solidFill>
              <a:latin typeface="Calibri"/>
              <a:ea typeface="Calibri"/>
              <a:cs typeface="Calibri"/>
              <a:sym typeface="Calibri"/>
            </a:endParaRPr>
          </a:p>
        </p:txBody>
      </p:sp>
      <p:sp>
        <p:nvSpPr>
          <p:cNvPr id="264" name="Google Shape;264;p34"/>
          <p:cNvSpPr txBox="1"/>
          <p:nvPr/>
        </p:nvSpPr>
        <p:spPr>
          <a:xfrm>
            <a:off x="342150" y="1738475"/>
            <a:ext cx="8576400" cy="8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The column values should make some sense to the computers. Since the computer don’t have the ability to understand and draw inference from the text, we need to encode the strings to </a:t>
            </a:r>
            <a:r>
              <a:rPr b="1" lang="en" sz="1200">
                <a:solidFill>
                  <a:srgbClr val="212121"/>
                </a:solidFill>
                <a:highlight>
                  <a:srgbClr val="FFFFFF"/>
                </a:highlight>
                <a:latin typeface="Roboto"/>
                <a:ea typeface="Roboto"/>
                <a:cs typeface="Roboto"/>
                <a:sym typeface="Roboto"/>
              </a:rPr>
              <a:t>numeric categorical values</a:t>
            </a:r>
            <a:r>
              <a:rPr lang="en" sz="1200">
                <a:solidFill>
                  <a:srgbClr val="212121"/>
                </a:solidFill>
                <a:highlight>
                  <a:srgbClr val="FFFFFF"/>
                </a:highlight>
                <a:latin typeface="Roboto"/>
                <a:ea typeface="Roboto"/>
                <a:cs typeface="Roboto"/>
                <a:sym typeface="Roboto"/>
              </a:rPr>
              <a:t>. Encoding ways: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Helvetica Neue Light"/>
              <a:ea typeface="Helvetica Neue Light"/>
              <a:cs typeface="Helvetica Neue Light"/>
              <a:sym typeface="Helvetica Neue Light"/>
            </a:endParaRPr>
          </a:p>
        </p:txBody>
      </p:sp>
      <p:sp>
        <p:nvSpPr>
          <p:cNvPr id="265" name="Google Shape;265;p34"/>
          <p:cNvSpPr txBox="1"/>
          <p:nvPr/>
        </p:nvSpPr>
        <p:spPr>
          <a:xfrm>
            <a:off x="1231700" y="4322375"/>
            <a:ext cx="6569100" cy="76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66" name="Google Shape;266;p34"/>
          <p:cNvSpPr txBox="1"/>
          <p:nvPr/>
        </p:nvSpPr>
        <p:spPr>
          <a:xfrm>
            <a:off x="5371600" y="2288150"/>
            <a:ext cx="370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n" sz="1200">
                <a:solidFill>
                  <a:srgbClr val="212121"/>
                </a:solidFill>
                <a:highlight>
                  <a:srgbClr val="FFFFFF"/>
                </a:highlight>
                <a:latin typeface="Roboto"/>
                <a:ea typeface="Roboto"/>
                <a:cs typeface="Roboto"/>
                <a:sym typeface="Roboto"/>
              </a:rPr>
              <a:t>2. </a:t>
            </a:r>
            <a:r>
              <a:rPr lang="en" sz="1200">
                <a:solidFill>
                  <a:srgbClr val="212121"/>
                </a:solidFill>
                <a:highlight>
                  <a:srgbClr val="FFFFFF"/>
                </a:highlight>
                <a:latin typeface="Roboto"/>
                <a:ea typeface="Roboto"/>
                <a:cs typeface="Roboto"/>
                <a:sym typeface="Roboto"/>
              </a:rPr>
              <a:t>Using </a:t>
            </a:r>
            <a:r>
              <a:rPr i="1" lang="en" sz="1200">
                <a:solidFill>
                  <a:srgbClr val="212121"/>
                </a:solidFill>
                <a:highlight>
                  <a:srgbClr val="FFFFFF"/>
                </a:highlight>
                <a:latin typeface="Roboto"/>
                <a:ea typeface="Roboto"/>
                <a:cs typeface="Roboto"/>
                <a:sym typeface="Roboto"/>
              </a:rPr>
              <a:t>LabelEncoder()</a:t>
            </a:r>
            <a:r>
              <a:rPr lang="en" sz="1200">
                <a:solidFill>
                  <a:srgbClr val="212121"/>
                </a:solidFill>
                <a:highlight>
                  <a:srgbClr val="FFFFFF"/>
                </a:highlight>
                <a:latin typeface="Roboto"/>
                <a:ea typeface="Roboto"/>
                <a:cs typeface="Roboto"/>
                <a:sym typeface="Roboto"/>
              </a:rPr>
              <a:t> from the Scikit-learn library</a:t>
            </a:r>
            <a:endParaRPr>
              <a:latin typeface="Helvetica Neue Light"/>
              <a:ea typeface="Helvetica Neue Light"/>
              <a:cs typeface="Helvetica Neue Light"/>
              <a:sym typeface="Helvetica Neue Light"/>
            </a:endParaRPr>
          </a:p>
        </p:txBody>
      </p:sp>
      <p:sp>
        <p:nvSpPr>
          <p:cNvPr id="267" name="Google Shape;267;p34"/>
          <p:cNvSpPr txBox="1"/>
          <p:nvPr/>
        </p:nvSpPr>
        <p:spPr>
          <a:xfrm>
            <a:off x="1053225" y="2288138"/>
            <a:ext cx="370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1200"/>
              </a:spcAft>
              <a:buNone/>
            </a:pPr>
            <a:r>
              <a:rPr lang="en" sz="1200">
                <a:solidFill>
                  <a:srgbClr val="212121"/>
                </a:solidFill>
                <a:highlight>
                  <a:srgbClr val="FFFFFF"/>
                </a:highlight>
                <a:latin typeface="Roboto"/>
                <a:ea typeface="Roboto"/>
                <a:cs typeface="Roboto"/>
                <a:sym typeface="Roboto"/>
              </a:rPr>
              <a:t>1. Manually: Adding new columns</a:t>
            </a:r>
            <a:endParaRPr>
              <a:latin typeface="Helvetica Neue Light"/>
              <a:ea typeface="Helvetica Neue Light"/>
              <a:cs typeface="Helvetica Neue Light"/>
              <a:sym typeface="Helvetica Neue Light"/>
            </a:endParaRPr>
          </a:p>
        </p:txBody>
      </p:sp>
      <p:pic>
        <p:nvPicPr>
          <p:cNvPr id="268" name="Google Shape;268;p34"/>
          <p:cNvPicPr preferRelativeResize="0"/>
          <p:nvPr/>
        </p:nvPicPr>
        <p:blipFill>
          <a:blip r:embed="rId3">
            <a:alphaModFix/>
          </a:blip>
          <a:stretch>
            <a:fillRect/>
          </a:stretch>
        </p:blipFill>
        <p:spPr>
          <a:xfrm>
            <a:off x="4968474" y="2657450"/>
            <a:ext cx="552651" cy="2399150"/>
          </a:xfrm>
          <a:prstGeom prst="rect">
            <a:avLst/>
          </a:prstGeom>
          <a:noFill/>
          <a:ln cap="flat" cmpd="sng" w="9525">
            <a:solidFill>
              <a:srgbClr val="CCCCCC"/>
            </a:solidFill>
            <a:prstDash val="solid"/>
            <a:round/>
            <a:headEnd len="sm" w="sm" type="none"/>
            <a:tailEnd len="sm" w="sm" type="none"/>
          </a:ln>
        </p:spPr>
      </p:pic>
      <p:pic>
        <p:nvPicPr>
          <p:cNvPr id="269" name="Google Shape;269;p34"/>
          <p:cNvPicPr preferRelativeResize="0"/>
          <p:nvPr/>
        </p:nvPicPr>
        <p:blipFill>
          <a:blip r:embed="rId4">
            <a:alphaModFix/>
          </a:blip>
          <a:stretch>
            <a:fillRect/>
          </a:stretch>
        </p:blipFill>
        <p:spPr>
          <a:xfrm>
            <a:off x="5730950" y="2657450"/>
            <a:ext cx="552650" cy="2399150"/>
          </a:xfrm>
          <a:prstGeom prst="rect">
            <a:avLst/>
          </a:prstGeom>
          <a:noFill/>
          <a:ln cap="flat" cmpd="sng" w="9525">
            <a:solidFill>
              <a:srgbClr val="B7B7B7"/>
            </a:solidFill>
            <a:prstDash val="solid"/>
            <a:round/>
            <a:headEnd len="sm" w="sm" type="none"/>
            <a:tailEnd len="sm" w="sm" type="none"/>
          </a:ln>
        </p:spPr>
      </p:pic>
      <p:pic>
        <p:nvPicPr>
          <p:cNvPr id="270" name="Google Shape;270;p34"/>
          <p:cNvPicPr preferRelativeResize="0"/>
          <p:nvPr/>
        </p:nvPicPr>
        <p:blipFill>
          <a:blip r:embed="rId5">
            <a:alphaModFix/>
          </a:blip>
          <a:stretch>
            <a:fillRect/>
          </a:stretch>
        </p:blipFill>
        <p:spPr>
          <a:xfrm>
            <a:off x="6457025" y="2657450"/>
            <a:ext cx="937966" cy="2399150"/>
          </a:xfrm>
          <a:prstGeom prst="rect">
            <a:avLst/>
          </a:prstGeom>
          <a:noFill/>
          <a:ln cap="flat" cmpd="sng" w="9525">
            <a:solidFill>
              <a:srgbClr val="B7B7B7"/>
            </a:solidFill>
            <a:prstDash val="solid"/>
            <a:round/>
            <a:headEnd len="sm" w="sm" type="none"/>
            <a:tailEnd len="sm" w="sm" type="none"/>
          </a:ln>
        </p:spPr>
      </p:pic>
      <p:pic>
        <p:nvPicPr>
          <p:cNvPr id="271" name="Google Shape;271;p34"/>
          <p:cNvPicPr preferRelativeResize="0"/>
          <p:nvPr/>
        </p:nvPicPr>
        <p:blipFill>
          <a:blip r:embed="rId6">
            <a:alphaModFix/>
          </a:blip>
          <a:stretch>
            <a:fillRect/>
          </a:stretch>
        </p:blipFill>
        <p:spPr>
          <a:xfrm>
            <a:off x="7568425" y="2596002"/>
            <a:ext cx="552650" cy="2460598"/>
          </a:xfrm>
          <a:prstGeom prst="rect">
            <a:avLst/>
          </a:prstGeom>
          <a:noFill/>
          <a:ln cap="flat" cmpd="sng" w="9525">
            <a:solidFill>
              <a:srgbClr val="CCCCCC"/>
            </a:solidFill>
            <a:prstDash val="solid"/>
            <a:round/>
            <a:headEnd len="sm" w="sm" type="none"/>
            <a:tailEnd len="sm" w="sm" type="none"/>
          </a:ln>
        </p:spPr>
      </p:pic>
      <p:pic>
        <p:nvPicPr>
          <p:cNvPr id="272" name="Google Shape;272;p34"/>
          <p:cNvPicPr preferRelativeResize="0"/>
          <p:nvPr/>
        </p:nvPicPr>
        <p:blipFill>
          <a:blip r:embed="rId7">
            <a:alphaModFix/>
          </a:blip>
          <a:stretch>
            <a:fillRect/>
          </a:stretch>
        </p:blipFill>
        <p:spPr>
          <a:xfrm>
            <a:off x="8294500" y="2586292"/>
            <a:ext cx="552650" cy="2480017"/>
          </a:xfrm>
          <a:prstGeom prst="rect">
            <a:avLst/>
          </a:prstGeom>
          <a:noFill/>
          <a:ln cap="flat" cmpd="sng" w="9525">
            <a:solidFill>
              <a:srgbClr val="CCCCCC"/>
            </a:solidFill>
            <a:prstDash val="solid"/>
            <a:round/>
            <a:headEnd len="sm" w="sm" type="none"/>
            <a:tailEnd len="sm" w="sm" type="none"/>
          </a:ln>
        </p:spPr>
      </p:pic>
      <p:pic>
        <p:nvPicPr>
          <p:cNvPr id="273" name="Google Shape;273;p34"/>
          <p:cNvPicPr preferRelativeResize="0"/>
          <p:nvPr/>
        </p:nvPicPr>
        <p:blipFill>
          <a:blip r:embed="rId8">
            <a:alphaModFix/>
          </a:blip>
          <a:stretch>
            <a:fillRect/>
          </a:stretch>
        </p:blipFill>
        <p:spPr>
          <a:xfrm>
            <a:off x="1346475" y="2626725"/>
            <a:ext cx="2581694" cy="239915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 name="Shape 277"/>
        <p:cNvGrpSpPr/>
        <p:nvPr/>
      </p:nvGrpSpPr>
      <p:grpSpPr>
        <a:xfrm>
          <a:off x="0" y="0"/>
          <a:ext cx="0" cy="0"/>
          <a:chOff x="0" y="0"/>
          <a:chExt cx="0" cy="0"/>
        </a:xfrm>
      </p:grpSpPr>
      <p:cxnSp>
        <p:nvCxnSpPr>
          <p:cNvPr id="278" name="Google Shape;278;p35"/>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79" name="Google Shape;279;p35"/>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sp>
        <p:nvSpPr>
          <p:cNvPr id="280" name="Google Shape;280;p35"/>
          <p:cNvSpPr txBox="1"/>
          <p:nvPr/>
        </p:nvSpPr>
        <p:spPr>
          <a:xfrm>
            <a:off x="2231126" y="1067299"/>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5</a:t>
            </a:r>
            <a:endParaRPr b="1" sz="2000">
              <a:solidFill>
                <a:srgbClr val="FFFF00"/>
              </a:solidFill>
              <a:latin typeface="Roboto"/>
              <a:ea typeface="Roboto"/>
              <a:cs typeface="Roboto"/>
              <a:sym typeface="Roboto"/>
            </a:endParaRPr>
          </a:p>
        </p:txBody>
      </p:sp>
      <p:sp>
        <p:nvSpPr>
          <p:cNvPr id="281" name="Google Shape;281;p35"/>
          <p:cNvSpPr txBox="1"/>
          <p:nvPr>
            <p:ph idx="1" type="body"/>
          </p:nvPr>
        </p:nvSpPr>
        <p:spPr>
          <a:xfrm>
            <a:off x="3376525" y="1067300"/>
            <a:ext cx="2564400" cy="525300"/>
          </a:xfrm>
          <a:prstGeom prst="rect">
            <a:avLst/>
          </a:prstGeom>
          <a:solidFill>
            <a:srgbClr val="980000"/>
          </a:solidFill>
        </p:spPr>
        <p:txBody>
          <a:bodyPr anchorCtr="0" anchor="t" bIns="34275" lIns="68575" spcFirstLastPara="1" rIns="68575" wrap="square" tIns="34275">
            <a:noAutofit/>
          </a:bodyPr>
          <a:lstStyle/>
          <a:p>
            <a:pPr indent="0" lvl="0" marL="0" rtl="0" algn="ctr">
              <a:spcBef>
                <a:spcPts val="800"/>
              </a:spcBef>
              <a:spcAft>
                <a:spcPts val="0"/>
              </a:spcAft>
              <a:buNone/>
            </a:pPr>
            <a:r>
              <a:rPr b="1" lang="en" sz="2000">
                <a:solidFill>
                  <a:srgbClr val="FFFF00"/>
                </a:solidFill>
                <a:latin typeface="Calibri"/>
                <a:ea typeface="Calibri"/>
                <a:cs typeface="Calibri"/>
                <a:sym typeface="Calibri"/>
              </a:rPr>
              <a:t>Feature Selection</a:t>
            </a:r>
            <a:endParaRPr b="1" sz="2000">
              <a:solidFill>
                <a:srgbClr val="FFFF00"/>
              </a:solidFill>
              <a:latin typeface="Calibri"/>
              <a:ea typeface="Calibri"/>
              <a:cs typeface="Calibri"/>
              <a:sym typeface="Calibri"/>
            </a:endParaRPr>
          </a:p>
        </p:txBody>
      </p:sp>
      <p:sp>
        <p:nvSpPr>
          <p:cNvPr id="282" name="Google Shape;282;p35"/>
          <p:cNvSpPr txBox="1"/>
          <p:nvPr/>
        </p:nvSpPr>
        <p:spPr>
          <a:xfrm>
            <a:off x="342150" y="1738475"/>
            <a:ext cx="4230000" cy="35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In  the  feature  selection  step,  few  unnecessary  and  redundant  columns  like  season,  date,  id,  play_of_match,  etc  were removed.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We  found  the  correlation  between  two  variables</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using PEARSON R CORRELATION which is mostly used to measure the degree of the relationship between linearly related variables.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When  two  variables  are  redundant,  we  decided  a threshold of 0.8 while removing the redundant features.</a:t>
            </a:r>
            <a:endParaRPr sz="1500">
              <a:solidFill>
                <a:schemeClr val="dk1"/>
              </a:solidFill>
              <a:latin typeface="Calibri"/>
              <a:ea typeface="Calibri"/>
              <a:cs typeface="Calibri"/>
              <a:sym typeface="Calibri"/>
            </a:endParaRPr>
          </a:p>
          <a:p>
            <a:pPr indent="0" lvl="0" marL="0" rtl="0" algn="l">
              <a:lnSpc>
                <a:spcPct val="115000"/>
              </a:lnSpc>
              <a:spcBef>
                <a:spcPts val="600"/>
              </a:spcBef>
              <a:spcAft>
                <a:spcPts val="0"/>
              </a:spcAft>
              <a:buNone/>
            </a:pPr>
            <a:r>
              <a:t/>
            </a:r>
            <a:endParaRPr sz="1500">
              <a:solidFill>
                <a:srgbClr val="21212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Helvetica Neue Light"/>
              <a:ea typeface="Helvetica Neue Light"/>
              <a:cs typeface="Helvetica Neue Light"/>
              <a:sym typeface="Helvetica Neue Light"/>
            </a:endParaRPr>
          </a:p>
        </p:txBody>
      </p:sp>
      <p:sp>
        <p:nvSpPr>
          <p:cNvPr id="283" name="Google Shape;283;p35"/>
          <p:cNvSpPr txBox="1"/>
          <p:nvPr/>
        </p:nvSpPr>
        <p:spPr>
          <a:xfrm>
            <a:off x="1231700" y="4322375"/>
            <a:ext cx="65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84" name="Google Shape;284;p35"/>
          <p:cNvPicPr preferRelativeResize="0"/>
          <p:nvPr/>
        </p:nvPicPr>
        <p:blipFill>
          <a:blip r:embed="rId3">
            <a:alphaModFix/>
          </a:blip>
          <a:stretch>
            <a:fillRect/>
          </a:stretch>
        </p:blipFill>
        <p:spPr>
          <a:xfrm>
            <a:off x="4394750" y="1738475"/>
            <a:ext cx="4764601" cy="2856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cxnSp>
        <p:nvCxnSpPr>
          <p:cNvPr id="289" name="Google Shape;289;p36"/>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90" name="Google Shape;290;p36"/>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sp>
        <p:nvSpPr>
          <p:cNvPr id="291" name="Google Shape;291;p36"/>
          <p:cNvSpPr txBox="1"/>
          <p:nvPr/>
        </p:nvSpPr>
        <p:spPr>
          <a:xfrm>
            <a:off x="2231126" y="1067299"/>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6</a:t>
            </a:r>
            <a:endParaRPr b="1" sz="2000">
              <a:solidFill>
                <a:srgbClr val="FFFF00"/>
              </a:solidFill>
              <a:latin typeface="Roboto"/>
              <a:ea typeface="Roboto"/>
              <a:cs typeface="Roboto"/>
              <a:sym typeface="Roboto"/>
            </a:endParaRPr>
          </a:p>
        </p:txBody>
      </p:sp>
      <p:sp>
        <p:nvSpPr>
          <p:cNvPr id="292" name="Google Shape;292;p36"/>
          <p:cNvSpPr txBox="1"/>
          <p:nvPr>
            <p:ph idx="1" type="body"/>
          </p:nvPr>
        </p:nvSpPr>
        <p:spPr>
          <a:xfrm>
            <a:off x="3376525" y="1067300"/>
            <a:ext cx="4104900" cy="525300"/>
          </a:xfrm>
          <a:prstGeom prst="rect">
            <a:avLst/>
          </a:prstGeom>
          <a:solidFill>
            <a:srgbClr val="980000"/>
          </a:solidFill>
        </p:spPr>
        <p:txBody>
          <a:bodyPr anchorCtr="0" anchor="t" bIns="34275" lIns="68575" spcFirstLastPara="1" rIns="68575" wrap="square" tIns="34275">
            <a:noAutofit/>
          </a:bodyPr>
          <a:lstStyle/>
          <a:p>
            <a:pPr indent="0" lvl="0" marL="0" rtl="0" algn="ctr">
              <a:spcBef>
                <a:spcPts val="800"/>
              </a:spcBef>
              <a:spcAft>
                <a:spcPts val="0"/>
              </a:spcAft>
              <a:buNone/>
            </a:pPr>
            <a:r>
              <a:rPr b="1" lang="en" sz="2000">
                <a:solidFill>
                  <a:srgbClr val="FFFF00"/>
                </a:solidFill>
                <a:latin typeface="Calibri"/>
                <a:ea typeface="Calibri"/>
                <a:cs typeface="Calibri"/>
                <a:sym typeface="Calibri"/>
              </a:rPr>
              <a:t>Model Building, Training, &amp; Testing</a:t>
            </a:r>
            <a:endParaRPr b="1" sz="2000">
              <a:solidFill>
                <a:srgbClr val="FFFF00"/>
              </a:solidFill>
              <a:latin typeface="Calibri"/>
              <a:ea typeface="Calibri"/>
              <a:cs typeface="Calibri"/>
              <a:sym typeface="Calibri"/>
            </a:endParaRPr>
          </a:p>
        </p:txBody>
      </p:sp>
      <p:sp>
        <p:nvSpPr>
          <p:cNvPr id="293" name="Google Shape;293;p36"/>
          <p:cNvSpPr txBox="1"/>
          <p:nvPr/>
        </p:nvSpPr>
        <p:spPr>
          <a:xfrm>
            <a:off x="342150" y="1738475"/>
            <a:ext cx="8165700" cy="7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chemeClr val="dk1"/>
                </a:solidFill>
                <a:latin typeface="Calibri"/>
                <a:ea typeface="Calibri"/>
                <a:cs typeface="Calibri"/>
                <a:sym typeface="Calibri"/>
              </a:rPr>
              <a:t>The </a:t>
            </a:r>
            <a:r>
              <a:rPr lang="en" sz="1500">
                <a:solidFill>
                  <a:schemeClr val="dk1"/>
                </a:solidFill>
                <a:latin typeface="Calibri"/>
                <a:ea typeface="Calibri"/>
                <a:cs typeface="Calibri"/>
                <a:sym typeface="Calibri"/>
              </a:rPr>
              <a:t>following</a:t>
            </a:r>
            <a:r>
              <a:rPr lang="en" sz="1500">
                <a:solidFill>
                  <a:schemeClr val="dk1"/>
                </a:solidFill>
                <a:latin typeface="Calibri"/>
                <a:ea typeface="Calibri"/>
                <a:cs typeface="Calibri"/>
                <a:sym typeface="Calibri"/>
              </a:rPr>
              <a:t> algorithms were used :</a:t>
            </a:r>
            <a:endParaRPr sz="1500">
              <a:solidFill>
                <a:srgbClr val="21212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Helvetica Neue Light"/>
              <a:ea typeface="Helvetica Neue Light"/>
              <a:cs typeface="Helvetica Neue Light"/>
              <a:sym typeface="Helvetica Neue Light"/>
            </a:endParaRPr>
          </a:p>
        </p:txBody>
      </p:sp>
      <p:sp>
        <p:nvSpPr>
          <p:cNvPr id="294" name="Google Shape;294;p36"/>
          <p:cNvSpPr txBox="1"/>
          <p:nvPr/>
        </p:nvSpPr>
        <p:spPr>
          <a:xfrm>
            <a:off x="1231700" y="4322375"/>
            <a:ext cx="65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graphicFrame>
        <p:nvGraphicFramePr>
          <p:cNvPr id="295" name="Google Shape;295;p36"/>
          <p:cNvGraphicFramePr/>
          <p:nvPr/>
        </p:nvGraphicFramePr>
        <p:xfrm>
          <a:off x="638850" y="2349150"/>
          <a:ext cx="3000000" cy="3000000"/>
        </p:xfrm>
        <a:graphic>
          <a:graphicData uri="http://schemas.openxmlformats.org/drawingml/2006/table">
            <a:tbl>
              <a:tblPr>
                <a:noFill/>
                <a:tableStyleId>{D1415C12-DDFA-4CBD-822A-56B57AFED7EE}</a:tableStyleId>
              </a:tblPr>
              <a:tblGrid>
                <a:gridCol w="2344450"/>
                <a:gridCol w="1198925"/>
                <a:gridCol w="1463775"/>
                <a:gridCol w="1463800"/>
                <a:gridCol w="1532175"/>
              </a:tblGrid>
              <a:tr h="5921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Logistic Regression</a:t>
                      </a:r>
                      <a:endParaRPr b="1"/>
                    </a:p>
                  </a:txBody>
                  <a:tcPr marT="91425" marB="91425" marR="91425" marL="91425"/>
                </a:tc>
                <a:tc>
                  <a:txBody>
                    <a:bodyPr/>
                    <a:lstStyle/>
                    <a:p>
                      <a:pPr indent="0" lvl="0" marL="0" rtl="0" algn="l">
                        <a:spcBef>
                          <a:spcPts val="0"/>
                        </a:spcBef>
                        <a:spcAft>
                          <a:spcPts val="0"/>
                        </a:spcAft>
                        <a:buNone/>
                      </a:pPr>
                      <a:r>
                        <a:rPr b="1" lang="en"/>
                        <a:t>Decision</a:t>
                      </a:r>
                      <a:r>
                        <a:rPr b="1" lang="en"/>
                        <a:t> Tree Classifier</a:t>
                      </a:r>
                      <a:endParaRPr b="1"/>
                    </a:p>
                  </a:txBody>
                  <a:tcPr marT="91425" marB="91425" marR="91425" marL="91425"/>
                </a:tc>
                <a:tc>
                  <a:txBody>
                    <a:bodyPr/>
                    <a:lstStyle/>
                    <a:p>
                      <a:pPr indent="0" lvl="0" marL="0" rtl="0" algn="l">
                        <a:spcBef>
                          <a:spcPts val="0"/>
                        </a:spcBef>
                        <a:spcAft>
                          <a:spcPts val="0"/>
                        </a:spcAft>
                        <a:buNone/>
                      </a:pPr>
                      <a:r>
                        <a:rPr b="1" lang="en"/>
                        <a:t>Support Vector Machine</a:t>
                      </a:r>
                      <a:endParaRPr b="1"/>
                    </a:p>
                  </a:txBody>
                  <a:tcPr marT="91425" marB="91425" marR="91425" marL="91425"/>
                </a:tc>
                <a:tc>
                  <a:txBody>
                    <a:bodyPr/>
                    <a:lstStyle/>
                    <a:p>
                      <a:pPr indent="0" lvl="0" marL="0" rtl="0" algn="l">
                        <a:spcBef>
                          <a:spcPts val="0"/>
                        </a:spcBef>
                        <a:spcAft>
                          <a:spcPts val="0"/>
                        </a:spcAft>
                        <a:buNone/>
                      </a:pPr>
                      <a:r>
                        <a:rPr b="1" lang="en"/>
                        <a:t>Random Forest Classifier</a:t>
                      </a:r>
                      <a:endParaRPr b="1"/>
                    </a:p>
                  </a:txBody>
                  <a:tcPr marT="91425" marB="91425" marR="91425" marL="91425"/>
                </a:tc>
              </a:tr>
              <a:tr h="371150">
                <a:tc>
                  <a:txBody>
                    <a:bodyPr/>
                    <a:lstStyle/>
                    <a:p>
                      <a:pPr indent="0" lvl="0" marL="0" rtl="0" algn="l">
                        <a:spcBef>
                          <a:spcPts val="0"/>
                        </a:spcBef>
                        <a:spcAft>
                          <a:spcPts val="0"/>
                        </a:spcAft>
                        <a:buNone/>
                      </a:pPr>
                      <a:r>
                        <a:rPr lang="en"/>
                        <a:t>Basic</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a:t>56.06%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52.07%</a:t>
                      </a:r>
                      <a:endParaRPr/>
                    </a:p>
                  </a:txBody>
                  <a:tcPr marT="91425" marB="91425" marR="91425" marL="91425"/>
                </a:tc>
                <a:tc>
                  <a:txBody>
                    <a:bodyPr/>
                    <a:lstStyle/>
                    <a:p>
                      <a:pPr indent="0" lvl="0" marL="0" rtl="0" algn="l">
                        <a:spcBef>
                          <a:spcPts val="0"/>
                        </a:spcBef>
                        <a:spcAft>
                          <a:spcPts val="0"/>
                        </a:spcAft>
                        <a:buNone/>
                      </a:pPr>
                      <a:r>
                        <a:rPr lang="en"/>
                        <a:t>56.82%</a:t>
                      </a:r>
                      <a:endParaRPr/>
                    </a:p>
                  </a:txBody>
                  <a:tcPr marT="91425" marB="91425" marR="91425" marL="91425"/>
                </a:tc>
              </a:tr>
              <a:tr h="371150">
                <a:tc>
                  <a:txBody>
                    <a:bodyPr/>
                    <a:lstStyle/>
                    <a:p>
                      <a:pPr indent="0" lvl="0" marL="0" rtl="0" algn="l">
                        <a:spcBef>
                          <a:spcPts val="0"/>
                        </a:spcBef>
                        <a:spcAft>
                          <a:spcPts val="0"/>
                        </a:spcAft>
                        <a:buNone/>
                      </a:pPr>
                      <a:r>
                        <a:rPr lang="en"/>
                        <a:t>+ </a:t>
                      </a:r>
                      <a:r>
                        <a:rPr lang="en"/>
                        <a:t>Team1, 2 points</a:t>
                      </a:r>
                      <a:endParaRPr/>
                    </a:p>
                  </a:txBody>
                  <a:tcPr marT="91425" marB="91425" marR="91425" marL="91425">
                    <a:lnR cap="flat" cmpd="sng" w="9525">
                      <a:solidFill>
                        <a:srgbClr val="38761D"/>
                      </a:solidFill>
                      <a:prstDash val="solid"/>
                      <a:round/>
                      <a:headEnd len="sm" w="sm" type="none"/>
                      <a:tailEnd len="sm" w="sm" type="none"/>
                    </a:lnR>
                  </a:tcPr>
                </a:tc>
                <a:tc>
                  <a:txBody>
                    <a:bodyPr/>
                    <a:lstStyle/>
                    <a:p>
                      <a:pPr indent="0" lvl="0" marL="0" rtl="0" algn="l">
                        <a:spcBef>
                          <a:spcPts val="0"/>
                        </a:spcBef>
                        <a:spcAft>
                          <a:spcPts val="0"/>
                        </a:spcAft>
                        <a:buNone/>
                      </a:pPr>
                      <a:r>
                        <a:rPr lang="en"/>
                        <a:t>61.36%</a:t>
                      </a: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
                          <a:solidFill>
                            <a:schemeClr val="dk1"/>
                          </a:solidFill>
                        </a:rPr>
                        <a:t>56.27%</a:t>
                      </a:r>
                      <a:endParaRPr/>
                    </a:p>
                  </a:txBody>
                  <a:tcPr marT="91425" marB="91425" marR="91425" marL="91425">
                    <a:lnL cap="flat" cmpd="sng" w="9525">
                      <a:solidFill>
                        <a:srgbClr val="38761D"/>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59.85%</a:t>
                      </a:r>
                      <a:endParaRPr/>
                    </a:p>
                  </a:txBody>
                  <a:tcPr marT="91425" marB="91425" marR="91425" marL="91425"/>
                </a:tc>
                <a:tc>
                  <a:txBody>
                    <a:bodyPr/>
                    <a:lstStyle/>
                    <a:p>
                      <a:pPr indent="0" lvl="0" marL="0" rtl="0" algn="l">
                        <a:spcBef>
                          <a:spcPts val="0"/>
                        </a:spcBef>
                        <a:spcAft>
                          <a:spcPts val="0"/>
                        </a:spcAft>
                        <a:buNone/>
                      </a:pPr>
                      <a:r>
                        <a:rPr lang="en"/>
                        <a:t>60.61%</a:t>
                      </a:r>
                      <a:endParaRPr/>
                    </a:p>
                  </a:txBody>
                  <a:tcPr marT="91425" marB="91425" marR="91425" marL="91425"/>
                </a:tc>
              </a:tr>
              <a:tr h="391725">
                <a:tc>
                  <a:txBody>
                    <a:bodyPr/>
                    <a:lstStyle/>
                    <a:p>
                      <a:pPr indent="0" lvl="0" marL="0" rtl="0" algn="l">
                        <a:spcBef>
                          <a:spcPts val="0"/>
                        </a:spcBef>
                        <a:spcAft>
                          <a:spcPts val="0"/>
                        </a:spcAft>
                        <a:buNone/>
                      </a:pPr>
                      <a:r>
                        <a:rPr lang="en"/>
                        <a:t>+Home-ground advantage</a:t>
                      </a:r>
                      <a:endParaRPr/>
                    </a:p>
                  </a:txBody>
                  <a:tcPr marT="91425" marB="91425" marR="91425" marL="91425">
                    <a:lnR cap="flat" cmpd="sng" w="9525">
                      <a:solidFill>
                        <a:srgbClr val="38761D"/>
                      </a:solidFill>
                      <a:prstDash val="solid"/>
                      <a:round/>
                      <a:headEnd len="sm" w="sm" type="none"/>
                      <a:tailEnd len="sm" w="sm" type="none"/>
                    </a:lnR>
                  </a:tcPr>
                </a:tc>
                <a:tc>
                  <a:txBody>
                    <a:bodyPr/>
                    <a:lstStyle/>
                    <a:p>
                      <a:pPr indent="0" lvl="0" marL="0" rtl="0" algn="l">
                        <a:spcBef>
                          <a:spcPts val="0"/>
                        </a:spcBef>
                        <a:spcAft>
                          <a:spcPts val="0"/>
                        </a:spcAft>
                        <a:buNone/>
                      </a:pPr>
                      <a:r>
                        <a:rPr lang="en"/>
                        <a:t>60.61%</a:t>
                      </a: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rgbClr val="38761D"/>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50.76</a:t>
                      </a:r>
                      <a:endParaRPr/>
                    </a:p>
                  </a:txBody>
                  <a:tcPr marT="91425" marB="91425" marR="91425" marL="91425">
                    <a:lnL cap="flat" cmpd="sng" w="9525">
                      <a:solidFill>
                        <a:srgbClr val="38761D"/>
                      </a:solidFill>
                      <a:prstDash val="solid"/>
                      <a:round/>
                      <a:headEnd len="sm" w="sm" type="none"/>
                      <a:tailEnd len="sm" w="sm" type="none"/>
                    </a:lnL>
                  </a:tcPr>
                </a:tc>
                <a:tc>
                  <a:txBody>
                    <a:bodyPr/>
                    <a:lstStyle/>
                    <a:p>
                      <a:pPr indent="0" lvl="0" marL="0" rtl="0" algn="l">
                        <a:spcBef>
                          <a:spcPts val="0"/>
                        </a:spcBef>
                        <a:spcAft>
                          <a:spcPts val="0"/>
                        </a:spcAft>
                        <a:buNone/>
                      </a:pPr>
                      <a:r>
                        <a:rPr lang="en"/>
                        <a:t>59.85%</a:t>
                      </a:r>
                      <a:endParaRPr/>
                    </a:p>
                  </a:txBody>
                  <a:tcPr marT="91425" marB="91425" marR="91425" marL="91425"/>
                </a:tc>
                <a:tc>
                  <a:txBody>
                    <a:bodyPr/>
                    <a:lstStyle/>
                    <a:p>
                      <a:pPr indent="0" lvl="0" marL="0" rtl="0" algn="l">
                        <a:spcBef>
                          <a:spcPts val="0"/>
                        </a:spcBef>
                        <a:spcAft>
                          <a:spcPts val="0"/>
                        </a:spcAft>
                        <a:buNone/>
                      </a:pPr>
                      <a:r>
                        <a:rPr lang="en"/>
                        <a:t>60.61%</a:t>
                      </a:r>
                      <a:endParaRPr/>
                    </a:p>
                  </a:txBody>
                  <a:tcPr marT="91425" marB="91425" marR="91425" marL="91425"/>
                </a:tc>
              </a:tr>
              <a:tr h="371150">
                <a:tc>
                  <a:txBody>
                    <a:bodyPr/>
                    <a:lstStyle/>
                    <a:p>
                      <a:pPr indent="0" lvl="0" marL="0" rtl="0" algn="l">
                        <a:spcBef>
                          <a:spcPts val="0"/>
                        </a:spcBef>
                        <a:spcAft>
                          <a:spcPts val="0"/>
                        </a:spcAft>
                        <a:buNone/>
                      </a:pPr>
                      <a:r>
                        <a:rPr lang="en"/>
                        <a:t>+ Points difference</a:t>
                      </a:r>
                      <a:endParaRPr/>
                    </a:p>
                  </a:txBody>
                  <a:tcPr marT="91425" marB="91425" marR="91425" marL="91425"/>
                </a:tc>
                <a:tc>
                  <a:txBody>
                    <a:bodyPr/>
                    <a:lstStyle/>
                    <a:p>
                      <a:pPr indent="0" lvl="0" marL="0" rtl="0" algn="l">
                        <a:spcBef>
                          <a:spcPts val="0"/>
                        </a:spcBef>
                        <a:spcAft>
                          <a:spcPts val="0"/>
                        </a:spcAft>
                        <a:buNone/>
                      </a:pPr>
                      <a:r>
                        <a:rPr lang="en"/>
                        <a:t>62.12%</a:t>
                      </a:r>
                      <a:endParaRPr/>
                    </a:p>
                  </a:txBody>
                  <a:tcPr marT="91425" marB="91425" marR="91425" marL="91425">
                    <a:lnT cap="flat" cmpd="sng" w="9525">
                      <a:solidFill>
                        <a:srgbClr val="38761D"/>
                      </a:solidFill>
                      <a:prstDash val="solid"/>
                      <a:round/>
                      <a:headEnd len="sm" w="sm" type="none"/>
                      <a:tailEnd len="sm" w="sm" type="none"/>
                    </a:lnT>
                    <a:solidFill>
                      <a:srgbClr val="38761D"/>
                    </a:solidFill>
                  </a:tcPr>
                </a:tc>
                <a:tc>
                  <a:txBody>
                    <a:bodyPr/>
                    <a:lstStyle/>
                    <a:p>
                      <a:pPr indent="0" lvl="0" marL="0" rtl="0" algn="l">
                        <a:spcBef>
                          <a:spcPts val="0"/>
                        </a:spcBef>
                        <a:spcAft>
                          <a:spcPts val="0"/>
                        </a:spcAft>
                        <a:buNone/>
                      </a:pPr>
                      <a:r>
                        <a:rPr lang="en"/>
                        <a:t>60.61%</a:t>
                      </a:r>
                      <a:endParaRPr/>
                    </a:p>
                  </a:txBody>
                  <a:tcPr marT="91425" marB="91425" marR="91425" marL="91425"/>
                </a:tc>
                <a:tc>
                  <a:txBody>
                    <a:bodyPr/>
                    <a:lstStyle/>
                    <a:p>
                      <a:pPr indent="0" lvl="0" marL="0" rtl="0" algn="l">
                        <a:spcBef>
                          <a:spcPts val="0"/>
                        </a:spcBef>
                        <a:spcAft>
                          <a:spcPts val="0"/>
                        </a:spcAft>
                        <a:buNone/>
                      </a:pPr>
                      <a:r>
                        <a:rPr lang="en"/>
                        <a:t>61.36%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61.36%</a:t>
                      </a:r>
                      <a:endParaRPr/>
                    </a:p>
                  </a:txBody>
                  <a:tcPr marT="91425" marB="91425" marR="91425" marL="91425"/>
                </a:tc>
              </a:tr>
            </a:tbl>
          </a:graphicData>
        </a:graphic>
      </p:graphicFrame>
      <p:sp>
        <p:nvSpPr>
          <p:cNvPr id="296" name="Google Shape;296;p36"/>
          <p:cNvSpPr txBox="1"/>
          <p:nvPr/>
        </p:nvSpPr>
        <p:spPr>
          <a:xfrm>
            <a:off x="1596650" y="4597025"/>
            <a:ext cx="6569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8000"/>
                </a:solidFill>
                <a:latin typeface="Calibri"/>
                <a:ea typeface="Calibri"/>
                <a:cs typeface="Calibri"/>
                <a:sym typeface="Calibri"/>
              </a:rPr>
              <a:t>The least performer outperformed when new important features were added</a:t>
            </a:r>
            <a:endParaRPr b="1" sz="1500">
              <a:solidFill>
                <a:srgbClr val="008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37"/>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WORK DISTRIBUTION</a:t>
            </a:r>
            <a:endParaRPr>
              <a:solidFill>
                <a:srgbClr val="980000"/>
              </a:solidFill>
              <a:latin typeface="Capriola"/>
              <a:ea typeface="Capriola"/>
              <a:cs typeface="Capriola"/>
              <a:sym typeface="Capriola"/>
            </a:endParaRPr>
          </a:p>
        </p:txBody>
      </p:sp>
      <p:sp>
        <p:nvSpPr>
          <p:cNvPr id="302" name="Google Shape;302;p37"/>
          <p:cNvSpPr txBox="1"/>
          <p:nvPr>
            <p:ph idx="1" type="body"/>
          </p:nvPr>
        </p:nvSpPr>
        <p:spPr>
          <a:xfrm>
            <a:off x="436820" y="1326713"/>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Font typeface="Calibri"/>
              <a:buChar char="●"/>
            </a:pPr>
            <a:r>
              <a:rPr lang="en">
                <a:latin typeface="Calibri"/>
                <a:ea typeface="Calibri"/>
                <a:cs typeface="Calibri"/>
                <a:sym typeface="Calibri"/>
              </a:rPr>
              <a:t>Dataset Gathering (or scrapping)	 				Harsh</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Merging &amp; formation of dataset					Kalki Harsh Vardhan</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Literature review								Khushi Kalki Vardhan</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Conceptualizing dataset &amp; sport 					Vardhan</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Data Cleaning									Kalki</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Data visualization								Kalki,Vardhan</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Exploratory data analysis of selected features  		Kalki,Vardhan,Khushi</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Feature importance (or weight) in terms of Output	Harsh,Kalki</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Feature engineering							Kalki,Harsh</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Feature selection &amp; extraction					Kalki,Vardhan,Khushi</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Testing the dataset on various models				Khushi,Harsh</a:t>
            </a:r>
            <a:endParaRPr>
              <a:latin typeface="Calibri"/>
              <a:ea typeface="Calibri"/>
              <a:cs typeface="Calibri"/>
              <a:sym typeface="Calibri"/>
            </a:endParaRPr>
          </a:p>
        </p:txBody>
      </p:sp>
      <p:cxnSp>
        <p:nvCxnSpPr>
          <p:cNvPr id="303" name="Google Shape;303;p37"/>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38"/>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FUTURE WORK</a:t>
            </a:r>
            <a:endParaRPr>
              <a:solidFill>
                <a:srgbClr val="980000"/>
              </a:solidFill>
              <a:latin typeface="Capriola"/>
              <a:ea typeface="Capriola"/>
              <a:cs typeface="Capriola"/>
              <a:sym typeface="Capriola"/>
            </a:endParaRPr>
          </a:p>
        </p:txBody>
      </p:sp>
      <p:sp>
        <p:nvSpPr>
          <p:cNvPr id="309" name="Google Shape;309;p38"/>
          <p:cNvSpPr txBox="1"/>
          <p:nvPr>
            <p:ph idx="1" type="body"/>
          </p:nvPr>
        </p:nvSpPr>
        <p:spPr>
          <a:xfrm>
            <a:off x="1980374" y="1326725"/>
            <a:ext cx="6343200" cy="3263400"/>
          </a:xfrm>
          <a:prstGeom prst="rect">
            <a:avLst/>
          </a:prstGeom>
        </p:spPr>
        <p:txBody>
          <a:bodyPr anchorCtr="0" anchor="t" bIns="34275" lIns="68575" spcFirstLastPara="1" rIns="68575" wrap="square" tIns="34275">
            <a:noAutofit/>
          </a:bodyPr>
          <a:lstStyle/>
          <a:p>
            <a:pPr indent="-368300" lvl="0" marL="457200" rtl="0" algn="l">
              <a:spcBef>
                <a:spcPts val="800"/>
              </a:spcBef>
              <a:spcAft>
                <a:spcPts val="0"/>
              </a:spcAft>
              <a:buSzPts val="2200"/>
              <a:buFont typeface="Calibri"/>
              <a:buChar char="●"/>
            </a:pPr>
            <a:r>
              <a:rPr lang="en" sz="2200">
                <a:latin typeface="Calibri"/>
                <a:ea typeface="Calibri"/>
                <a:cs typeface="Calibri"/>
                <a:sym typeface="Calibri"/>
              </a:rPr>
              <a:t>Implementation of models.</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 sz="2200">
                <a:latin typeface="Calibri"/>
                <a:ea typeface="Calibri"/>
                <a:cs typeface="Calibri"/>
                <a:sym typeface="Calibri"/>
              </a:rPr>
              <a:t>K-Cross Fold Validation </a:t>
            </a:r>
            <a:r>
              <a:rPr lang="en" sz="2200">
                <a:latin typeface="Calibri"/>
                <a:ea typeface="Calibri"/>
                <a:cs typeface="Calibri"/>
                <a:sym typeface="Calibri"/>
              </a:rPr>
              <a:t>Implementation</a:t>
            </a:r>
            <a:r>
              <a:rPr lang="en" sz="2200">
                <a:latin typeface="Calibri"/>
                <a:ea typeface="Calibri"/>
                <a:cs typeface="Calibri"/>
                <a:sym typeface="Calibri"/>
              </a:rPr>
              <a:t>.</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 sz="2200">
                <a:latin typeface="Calibri"/>
                <a:ea typeface="Calibri"/>
                <a:cs typeface="Calibri"/>
                <a:sym typeface="Calibri"/>
              </a:rPr>
              <a:t>Working on adding the strength of team feature </a:t>
            </a:r>
            <a:endParaRPr sz="2200">
              <a:latin typeface="Calibri"/>
              <a:ea typeface="Calibri"/>
              <a:cs typeface="Calibri"/>
              <a:sym typeface="Calibri"/>
            </a:endParaRPr>
          </a:p>
          <a:p>
            <a:pPr indent="0" lvl="0" marL="0" rtl="0" algn="l">
              <a:spcBef>
                <a:spcPts val="800"/>
              </a:spcBef>
              <a:spcAft>
                <a:spcPts val="0"/>
              </a:spcAft>
              <a:buNone/>
            </a:pPr>
            <a:r>
              <a:t/>
            </a:r>
            <a:endParaRPr sz="2200">
              <a:latin typeface="Calibri"/>
              <a:ea typeface="Calibri"/>
              <a:cs typeface="Calibri"/>
              <a:sym typeface="Calibri"/>
            </a:endParaRPr>
          </a:p>
          <a:p>
            <a:pPr indent="0" lvl="0" marL="457200" rtl="0" algn="l">
              <a:spcBef>
                <a:spcPts val="800"/>
              </a:spcBef>
              <a:spcAft>
                <a:spcPts val="0"/>
              </a:spcAft>
              <a:buNone/>
            </a:pPr>
            <a:r>
              <a:t/>
            </a:r>
            <a:endParaRPr sz="1300">
              <a:latin typeface="Calibri"/>
              <a:ea typeface="Calibri"/>
              <a:cs typeface="Calibri"/>
              <a:sym typeface="Calibri"/>
            </a:endParaRPr>
          </a:p>
        </p:txBody>
      </p:sp>
      <p:cxnSp>
        <p:nvCxnSpPr>
          <p:cNvPr id="310" name="Google Shape;310;p38"/>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4" name="Shape 314"/>
        <p:cNvGrpSpPr/>
        <p:nvPr/>
      </p:nvGrpSpPr>
      <p:grpSpPr>
        <a:xfrm>
          <a:off x="0" y="0"/>
          <a:ext cx="0" cy="0"/>
          <a:chOff x="0" y="0"/>
          <a:chExt cx="0" cy="0"/>
        </a:xfrm>
      </p:grpSpPr>
      <p:sp>
        <p:nvSpPr>
          <p:cNvPr id="315" name="Google Shape;315;p39"/>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REFERENCES</a:t>
            </a:r>
            <a:endParaRPr>
              <a:solidFill>
                <a:srgbClr val="980000"/>
              </a:solidFill>
              <a:latin typeface="Capriola"/>
              <a:ea typeface="Capriola"/>
              <a:cs typeface="Capriola"/>
              <a:sym typeface="Capriola"/>
            </a:endParaRPr>
          </a:p>
        </p:txBody>
      </p:sp>
      <p:sp>
        <p:nvSpPr>
          <p:cNvPr id="316" name="Google Shape;316;p39"/>
          <p:cNvSpPr txBox="1"/>
          <p:nvPr>
            <p:ph idx="1" type="body"/>
          </p:nvPr>
        </p:nvSpPr>
        <p:spPr>
          <a:xfrm>
            <a:off x="436820" y="1326713"/>
            <a:ext cx="7886700" cy="3263400"/>
          </a:xfrm>
          <a:prstGeom prst="rect">
            <a:avLst/>
          </a:prstGeom>
        </p:spPr>
        <p:txBody>
          <a:bodyPr anchorCtr="0" anchor="ctr" bIns="34275" lIns="68575" spcFirstLastPara="1" rIns="68575" wrap="square" tIns="34275">
            <a:noAutofit/>
          </a:bodyPr>
          <a:lstStyle/>
          <a:p>
            <a:pPr indent="-323850" lvl="0" marL="1485900" rtl="0" algn="l">
              <a:lnSpc>
                <a:spcPct val="115000"/>
              </a:lnSpc>
              <a:spcBef>
                <a:spcPts val="0"/>
              </a:spcBef>
              <a:spcAft>
                <a:spcPts val="0"/>
              </a:spcAft>
              <a:buSzPts val="1500"/>
              <a:buFont typeface="Calibri"/>
              <a:buAutoNum type="arabicPeriod"/>
            </a:pPr>
            <a:r>
              <a:rPr lang="en" sz="1500" u="sng">
                <a:solidFill>
                  <a:srgbClr val="1155CC"/>
                </a:solidFill>
                <a:latin typeface="Calibri"/>
                <a:ea typeface="Calibri"/>
                <a:cs typeface="Calibri"/>
                <a:sym typeface="Calibri"/>
                <a:hlinkClick r:id="rId3">
                  <a:extLst>
                    <a:ext uri="{A12FA001-AC4F-418D-AE19-62706E023703}">
                      <ahyp:hlinkClr val="tx"/>
                    </a:ext>
                  </a:extLst>
                </a:hlinkClick>
              </a:rPr>
              <a:t>Predictive Analysis of an IPL Match</a:t>
            </a:r>
            <a:endParaRPr sz="1500">
              <a:latin typeface="Calibri"/>
              <a:ea typeface="Calibri"/>
              <a:cs typeface="Calibri"/>
              <a:sym typeface="Calibri"/>
            </a:endParaRPr>
          </a:p>
          <a:p>
            <a:pPr indent="-323850" lvl="0" marL="1485900" rtl="0" algn="l">
              <a:lnSpc>
                <a:spcPct val="115000"/>
              </a:lnSpc>
              <a:spcBef>
                <a:spcPts val="1000"/>
              </a:spcBef>
              <a:spcAft>
                <a:spcPts val="0"/>
              </a:spcAft>
              <a:buSzPts val="1500"/>
              <a:buFont typeface="Calibri"/>
              <a:buAutoNum type="arabicPeriod"/>
            </a:pPr>
            <a:r>
              <a:rPr lang="en" sz="1500" u="sng">
                <a:solidFill>
                  <a:srgbClr val="1155CC"/>
                </a:solidFill>
                <a:latin typeface="Calibri"/>
                <a:ea typeface="Calibri"/>
                <a:cs typeface="Calibri"/>
                <a:sym typeface="Calibri"/>
                <a:hlinkClick r:id="rId4">
                  <a:extLst>
                    <a:ext uri="{A12FA001-AC4F-418D-AE19-62706E023703}">
                      <ahyp:hlinkClr val="tx"/>
                    </a:ext>
                  </a:extLst>
                </a:hlinkClick>
              </a:rPr>
              <a:t>Predicting outcome of IPL match based on variables</a:t>
            </a:r>
            <a:endParaRPr sz="1500">
              <a:latin typeface="Calibri"/>
              <a:ea typeface="Calibri"/>
              <a:cs typeface="Calibri"/>
              <a:sym typeface="Calibri"/>
            </a:endParaRPr>
          </a:p>
          <a:p>
            <a:pPr indent="-323850" lvl="0" marL="1485900" rtl="0" algn="l">
              <a:lnSpc>
                <a:spcPct val="115000"/>
              </a:lnSpc>
              <a:spcBef>
                <a:spcPts val="1000"/>
              </a:spcBef>
              <a:spcAft>
                <a:spcPts val="0"/>
              </a:spcAft>
              <a:buSzPts val="1500"/>
              <a:buFont typeface="Calibri"/>
              <a:buAutoNum type="arabicPeriod"/>
            </a:pPr>
            <a:r>
              <a:rPr lang="en" sz="1500" u="sng">
                <a:solidFill>
                  <a:srgbClr val="1155CC"/>
                </a:solidFill>
                <a:latin typeface="Calibri"/>
                <a:ea typeface="Calibri"/>
                <a:cs typeface="Calibri"/>
                <a:sym typeface="Calibri"/>
                <a:hlinkClick r:id="rId5">
                  <a:extLst>
                    <a:ext uri="{A12FA001-AC4F-418D-AE19-62706E023703}">
                      <ahyp:hlinkClr val="tx"/>
                    </a:ext>
                  </a:extLst>
                </a:hlinkClick>
              </a:rPr>
              <a:t>IPL Match Prediction based on Powerplay using Machine Learning</a:t>
            </a:r>
            <a:endParaRPr sz="1500">
              <a:latin typeface="Calibri"/>
              <a:ea typeface="Calibri"/>
              <a:cs typeface="Calibri"/>
              <a:sym typeface="Calibri"/>
            </a:endParaRPr>
          </a:p>
          <a:p>
            <a:pPr indent="-323850" lvl="0" marL="1485900" rtl="0" algn="l">
              <a:lnSpc>
                <a:spcPct val="115000"/>
              </a:lnSpc>
              <a:spcBef>
                <a:spcPts val="1000"/>
              </a:spcBef>
              <a:spcAft>
                <a:spcPts val="1000"/>
              </a:spcAft>
              <a:buSzPts val="1500"/>
              <a:buFont typeface="Calibri"/>
              <a:buAutoNum type="arabicPeriod"/>
            </a:pPr>
            <a:r>
              <a:rPr lang="en" sz="1500" u="sng">
                <a:solidFill>
                  <a:srgbClr val="1155CC"/>
                </a:solidFill>
                <a:latin typeface="Calibri"/>
                <a:ea typeface="Calibri"/>
                <a:cs typeface="Calibri"/>
                <a:sym typeface="Calibri"/>
                <a:hlinkClick r:id="rId6">
                  <a:extLst>
                    <a:ext uri="{A12FA001-AC4F-418D-AE19-62706E023703}">
                      <ahyp:hlinkClr val="tx"/>
                    </a:ext>
                  </a:extLst>
                </a:hlinkClick>
              </a:rPr>
              <a:t>Predicting Outcome of IPL Matches Using ML</a:t>
            </a:r>
            <a:endParaRPr sz="1500">
              <a:latin typeface="Calibri"/>
              <a:ea typeface="Calibri"/>
              <a:cs typeface="Calibri"/>
              <a:sym typeface="Calibri"/>
            </a:endParaRPr>
          </a:p>
        </p:txBody>
      </p:sp>
      <p:cxnSp>
        <p:nvCxnSpPr>
          <p:cNvPr id="317" name="Google Shape;317;p39"/>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sp>
        <p:nvSpPr>
          <p:cNvPr id="322" name="Google Shape;322;p40"/>
          <p:cNvSpPr txBox="1"/>
          <p:nvPr>
            <p:ph type="title"/>
          </p:nvPr>
        </p:nvSpPr>
        <p:spPr>
          <a:xfrm>
            <a:off x="445725" y="941575"/>
            <a:ext cx="7886700" cy="1307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INTRODUCTION</a:t>
            </a:r>
            <a:endParaRPr>
              <a:solidFill>
                <a:srgbClr val="980000"/>
              </a:solidFill>
              <a:latin typeface="Capriola"/>
              <a:ea typeface="Capriola"/>
              <a:cs typeface="Capriola"/>
              <a:sym typeface="Capriola"/>
            </a:endParaRPr>
          </a:p>
        </p:txBody>
      </p:sp>
      <p:sp>
        <p:nvSpPr>
          <p:cNvPr id="142" name="Google Shape;142;p26"/>
          <p:cNvSpPr txBox="1"/>
          <p:nvPr>
            <p:ph idx="1" type="body"/>
          </p:nvPr>
        </p:nvSpPr>
        <p:spPr>
          <a:xfrm>
            <a:off x="1113250" y="921425"/>
            <a:ext cx="7886700" cy="3942900"/>
          </a:xfrm>
          <a:prstGeom prst="rect">
            <a:avLst/>
          </a:prstGeom>
        </p:spPr>
        <p:txBody>
          <a:bodyPr anchorCtr="0" anchor="t" bIns="34275" lIns="68575" spcFirstLastPara="1" rIns="68575" wrap="square" tIns="34275">
            <a:noAutofit/>
          </a:bodyPr>
          <a:lstStyle/>
          <a:p>
            <a:pPr indent="-342900" lvl="0" marL="1257300" rtl="0" algn="l">
              <a:lnSpc>
                <a:spcPct val="115000"/>
              </a:lnSpc>
              <a:spcBef>
                <a:spcPts val="800"/>
              </a:spcBef>
              <a:spcAft>
                <a:spcPts val="0"/>
              </a:spcAft>
              <a:buSzPts val="1800"/>
              <a:buFont typeface="Calibri"/>
              <a:buAutoNum type="arabicPeriod"/>
            </a:pPr>
            <a:r>
              <a:rPr lang="en">
                <a:latin typeface="Calibri"/>
                <a:ea typeface="Calibri"/>
                <a:cs typeface="Calibri"/>
                <a:sym typeface="Calibri"/>
              </a:rPr>
              <a:t>Easy </a:t>
            </a:r>
            <a:r>
              <a:rPr b="1" lang="en">
                <a:solidFill>
                  <a:srgbClr val="38761D"/>
                </a:solidFill>
                <a:latin typeface="Calibri"/>
                <a:ea typeface="Calibri"/>
                <a:cs typeface="Calibri"/>
                <a:sym typeface="Calibri"/>
              </a:rPr>
              <a:t>data acquisition</a:t>
            </a:r>
            <a:r>
              <a:rPr lang="en">
                <a:latin typeface="Calibri"/>
                <a:ea typeface="Calibri"/>
                <a:cs typeface="Calibri"/>
                <a:sym typeface="Calibri"/>
              </a:rPr>
              <a:t> in the sports field</a:t>
            </a:r>
            <a:endParaRPr>
              <a:latin typeface="Calibri"/>
              <a:ea typeface="Calibri"/>
              <a:cs typeface="Calibri"/>
              <a:sym typeface="Calibri"/>
            </a:endParaRPr>
          </a:p>
          <a:p>
            <a:pPr indent="-342900" lvl="0" marL="1257300" rtl="0" algn="l">
              <a:lnSpc>
                <a:spcPct val="115000"/>
              </a:lnSpc>
              <a:spcBef>
                <a:spcPts val="1000"/>
              </a:spcBef>
              <a:spcAft>
                <a:spcPts val="0"/>
              </a:spcAft>
              <a:buSzPts val="1800"/>
              <a:buFont typeface="Calibri"/>
              <a:buAutoNum type="arabicPeriod"/>
            </a:pPr>
            <a:r>
              <a:rPr lang="en">
                <a:latin typeface="Calibri"/>
                <a:ea typeface="Calibri"/>
                <a:cs typeface="Calibri"/>
                <a:sym typeface="Calibri"/>
              </a:rPr>
              <a:t>Availability of live as well as historical data</a:t>
            </a:r>
            <a:endParaRPr>
              <a:latin typeface="Calibri"/>
              <a:ea typeface="Calibri"/>
              <a:cs typeface="Calibri"/>
              <a:sym typeface="Calibri"/>
            </a:endParaRPr>
          </a:p>
          <a:p>
            <a:pPr indent="-342900" lvl="0" marL="1257300" rtl="0" algn="l">
              <a:lnSpc>
                <a:spcPct val="115000"/>
              </a:lnSpc>
              <a:spcBef>
                <a:spcPts val="1000"/>
              </a:spcBef>
              <a:spcAft>
                <a:spcPts val="0"/>
              </a:spcAft>
              <a:buSzPts val="1800"/>
              <a:buFont typeface="Calibri"/>
              <a:buAutoNum type="arabicPeriod"/>
            </a:pPr>
            <a:r>
              <a:rPr b="1" lang="en">
                <a:solidFill>
                  <a:srgbClr val="38761D"/>
                </a:solidFill>
                <a:latin typeface="Calibri"/>
                <a:ea typeface="Calibri"/>
                <a:cs typeface="Calibri"/>
                <a:sym typeface="Calibri"/>
              </a:rPr>
              <a:t>Sports analytics</a:t>
            </a:r>
            <a:r>
              <a:rPr lang="en">
                <a:latin typeface="Calibri"/>
                <a:ea typeface="Calibri"/>
                <a:cs typeface="Calibri"/>
                <a:sym typeface="Calibri"/>
              </a:rPr>
              <a:t> help in decision making </a:t>
            </a:r>
            <a:r>
              <a:rPr lang="en">
                <a:latin typeface="Calibri"/>
                <a:ea typeface="Calibri"/>
                <a:cs typeface="Calibri"/>
                <a:sym typeface="Calibri"/>
              </a:rPr>
              <a:t>of</a:t>
            </a:r>
            <a:endParaRPr>
              <a:latin typeface="Calibri"/>
              <a:ea typeface="Calibri"/>
              <a:cs typeface="Calibri"/>
              <a:sym typeface="Calibri"/>
            </a:endParaRPr>
          </a:p>
          <a:p>
            <a:pPr indent="-342900" lvl="1" marL="1714500" rtl="0" algn="l">
              <a:lnSpc>
                <a:spcPct val="115000"/>
              </a:lnSpc>
              <a:spcBef>
                <a:spcPts val="0"/>
              </a:spcBef>
              <a:spcAft>
                <a:spcPts val="0"/>
              </a:spcAft>
              <a:buSzPts val="1800"/>
              <a:buFont typeface="Calibri"/>
              <a:buChar char="○"/>
            </a:pPr>
            <a:r>
              <a:rPr lang="en" sz="1800">
                <a:latin typeface="Calibri"/>
                <a:ea typeface="Calibri"/>
                <a:cs typeface="Calibri"/>
                <a:sym typeface="Calibri"/>
              </a:rPr>
              <a:t>what to choose after winning the toss</a:t>
            </a:r>
            <a:endParaRPr sz="1800">
              <a:latin typeface="Calibri"/>
              <a:ea typeface="Calibri"/>
              <a:cs typeface="Calibri"/>
              <a:sym typeface="Calibri"/>
            </a:endParaRPr>
          </a:p>
          <a:p>
            <a:pPr indent="-342900" lvl="0" marL="1257300" rtl="0" algn="l">
              <a:lnSpc>
                <a:spcPct val="115000"/>
              </a:lnSpc>
              <a:spcBef>
                <a:spcPts val="800"/>
              </a:spcBef>
              <a:spcAft>
                <a:spcPts val="0"/>
              </a:spcAft>
              <a:buSzPts val="1800"/>
              <a:buFont typeface="Calibri"/>
              <a:buAutoNum type="arabicPeriod"/>
            </a:pPr>
            <a:r>
              <a:rPr lang="en">
                <a:latin typeface="Calibri"/>
                <a:ea typeface="Calibri"/>
                <a:cs typeface="Calibri"/>
                <a:sym typeface="Calibri"/>
              </a:rPr>
              <a:t>On-field </a:t>
            </a:r>
            <a:r>
              <a:rPr lang="en">
                <a:latin typeface="Calibri"/>
                <a:ea typeface="Calibri"/>
                <a:cs typeface="Calibri"/>
                <a:sym typeface="Calibri"/>
              </a:rPr>
              <a:t>applications</a:t>
            </a:r>
            <a:r>
              <a:rPr lang="en">
                <a:latin typeface="Calibri"/>
                <a:ea typeface="Calibri"/>
                <a:cs typeface="Calibri"/>
                <a:sym typeface="Calibri"/>
              </a:rPr>
              <a:t>:</a:t>
            </a:r>
            <a:endParaRPr>
              <a:latin typeface="Calibri"/>
              <a:ea typeface="Calibri"/>
              <a:cs typeface="Calibri"/>
              <a:sym typeface="Calibri"/>
            </a:endParaRPr>
          </a:p>
          <a:p>
            <a:pPr indent="-342900" lvl="1" marL="1714500" rtl="0" algn="l">
              <a:lnSpc>
                <a:spcPct val="115000"/>
              </a:lnSpc>
              <a:spcBef>
                <a:spcPts val="400"/>
              </a:spcBef>
              <a:spcAft>
                <a:spcPts val="0"/>
              </a:spcAft>
              <a:buSzPts val="1800"/>
              <a:buFont typeface="Calibri"/>
              <a:buChar char="○"/>
            </a:pPr>
            <a:r>
              <a:rPr b="1" lang="en" sz="1800">
                <a:solidFill>
                  <a:srgbClr val="38761D"/>
                </a:solidFill>
                <a:latin typeface="Calibri"/>
                <a:ea typeface="Calibri"/>
                <a:cs typeface="Calibri"/>
                <a:sym typeface="Calibri"/>
              </a:rPr>
              <a:t>predicting the performance</a:t>
            </a:r>
            <a:r>
              <a:rPr lang="en" sz="1800">
                <a:latin typeface="Calibri"/>
                <a:ea typeface="Calibri"/>
                <a:cs typeface="Calibri"/>
                <a:sym typeface="Calibri"/>
              </a:rPr>
              <a:t> of a player or a team</a:t>
            </a:r>
            <a:endParaRPr sz="1800">
              <a:latin typeface="Calibri"/>
              <a:ea typeface="Calibri"/>
              <a:cs typeface="Calibri"/>
              <a:sym typeface="Calibri"/>
            </a:endParaRPr>
          </a:p>
          <a:p>
            <a:pPr indent="-342900" lvl="1" marL="1714500" rtl="0" algn="l">
              <a:lnSpc>
                <a:spcPct val="115000"/>
              </a:lnSpc>
              <a:spcBef>
                <a:spcPts val="400"/>
              </a:spcBef>
              <a:spcAft>
                <a:spcPts val="0"/>
              </a:spcAft>
              <a:buSzPts val="1800"/>
              <a:buFont typeface="Calibri"/>
              <a:buChar char="○"/>
            </a:pPr>
            <a:r>
              <a:rPr b="1" lang="en" sz="1800">
                <a:solidFill>
                  <a:srgbClr val="38761D"/>
                </a:solidFill>
                <a:latin typeface="Calibri"/>
                <a:ea typeface="Calibri"/>
                <a:cs typeface="Calibri"/>
                <a:sym typeface="Calibri"/>
              </a:rPr>
              <a:t>predicting the outcome</a:t>
            </a:r>
            <a:r>
              <a:rPr lang="en" sz="1800">
                <a:latin typeface="Calibri"/>
                <a:ea typeface="Calibri"/>
                <a:cs typeface="Calibri"/>
                <a:sym typeface="Calibri"/>
              </a:rPr>
              <a:t> of a match</a:t>
            </a:r>
            <a:endParaRPr sz="1800">
              <a:latin typeface="Calibri"/>
              <a:ea typeface="Calibri"/>
              <a:cs typeface="Calibri"/>
              <a:sym typeface="Calibri"/>
            </a:endParaRPr>
          </a:p>
          <a:p>
            <a:pPr indent="-342900" lvl="0" marL="1257300" rtl="0" algn="l">
              <a:lnSpc>
                <a:spcPct val="115000"/>
              </a:lnSpc>
              <a:spcBef>
                <a:spcPts val="800"/>
              </a:spcBef>
              <a:spcAft>
                <a:spcPts val="0"/>
              </a:spcAft>
              <a:buSzPts val="1800"/>
              <a:buFont typeface="Calibri"/>
              <a:buAutoNum type="arabicPeriod"/>
            </a:pPr>
            <a:r>
              <a:rPr lang="en">
                <a:latin typeface="Calibri"/>
                <a:ea typeface="Calibri"/>
                <a:cs typeface="Calibri"/>
                <a:sym typeface="Calibri"/>
              </a:rPr>
              <a:t>O</a:t>
            </a:r>
            <a:r>
              <a:rPr lang="en">
                <a:latin typeface="Calibri"/>
                <a:ea typeface="Calibri"/>
                <a:cs typeface="Calibri"/>
                <a:sym typeface="Calibri"/>
              </a:rPr>
              <a:t>ff-field </a:t>
            </a:r>
            <a:r>
              <a:rPr lang="en">
                <a:latin typeface="Calibri"/>
                <a:ea typeface="Calibri"/>
                <a:cs typeface="Calibri"/>
                <a:sym typeface="Calibri"/>
              </a:rPr>
              <a:t>business:</a:t>
            </a:r>
            <a:endParaRPr>
              <a:latin typeface="Calibri"/>
              <a:ea typeface="Calibri"/>
              <a:cs typeface="Calibri"/>
              <a:sym typeface="Calibri"/>
            </a:endParaRPr>
          </a:p>
          <a:p>
            <a:pPr indent="-342900" lvl="1" marL="1771650" rtl="0" algn="l">
              <a:lnSpc>
                <a:spcPct val="115000"/>
              </a:lnSpc>
              <a:spcBef>
                <a:spcPts val="400"/>
              </a:spcBef>
              <a:spcAft>
                <a:spcPts val="0"/>
              </a:spcAft>
              <a:buSzPts val="1800"/>
              <a:buFont typeface="Calibri"/>
              <a:buChar char="○"/>
            </a:pPr>
            <a:r>
              <a:rPr b="1" lang="en" sz="1800">
                <a:solidFill>
                  <a:srgbClr val="38761D"/>
                </a:solidFill>
                <a:latin typeface="Calibri"/>
                <a:ea typeface="Calibri"/>
                <a:cs typeface="Calibri"/>
                <a:sym typeface="Calibri"/>
              </a:rPr>
              <a:t>understanding sales pattern</a:t>
            </a:r>
            <a:r>
              <a:rPr lang="en" sz="1800">
                <a:latin typeface="Calibri"/>
                <a:ea typeface="Calibri"/>
                <a:cs typeface="Calibri"/>
                <a:sym typeface="Calibri"/>
              </a:rPr>
              <a:t> (tickets, merchandise) and assigning prices accordingly.</a:t>
            </a:r>
            <a:endParaRPr sz="1800">
              <a:latin typeface="Calibri"/>
              <a:ea typeface="Calibri"/>
              <a:cs typeface="Calibri"/>
              <a:sym typeface="Calibri"/>
            </a:endParaRPr>
          </a:p>
          <a:p>
            <a:pPr indent="0" lvl="0" marL="914400" rtl="0" algn="l">
              <a:lnSpc>
                <a:spcPct val="115000"/>
              </a:lnSpc>
              <a:spcBef>
                <a:spcPts val="800"/>
              </a:spcBef>
              <a:spcAft>
                <a:spcPts val="0"/>
              </a:spcAft>
              <a:buNone/>
            </a:pPr>
            <a:r>
              <a:t/>
            </a:r>
            <a:endParaRPr>
              <a:latin typeface="Calibri"/>
              <a:ea typeface="Calibri"/>
              <a:cs typeface="Calibri"/>
              <a:sym typeface="Calibri"/>
            </a:endParaRPr>
          </a:p>
        </p:txBody>
      </p:sp>
      <p:cxnSp>
        <p:nvCxnSpPr>
          <p:cNvPr id="143" name="Google Shape;143;p26"/>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PROBLEM STATEMENT</a:t>
            </a:r>
            <a:endParaRPr>
              <a:solidFill>
                <a:srgbClr val="980000"/>
              </a:solidFill>
              <a:latin typeface="Capriola"/>
              <a:ea typeface="Capriola"/>
              <a:cs typeface="Capriola"/>
              <a:sym typeface="Capriola"/>
            </a:endParaRPr>
          </a:p>
        </p:txBody>
      </p:sp>
      <p:sp>
        <p:nvSpPr>
          <p:cNvPr id="149" name="Google Shape;149;p27"/>
          <p:cNvSpPr txBox="1"/>
          <p:nvPr>
            <p:ph idx="1" type="body"/>
          </p:nvPr>
        </p:nvSpPr>
        <p:spPr>
          <a:xfrm>
            <a:off x="491550" y="1194200"/>
            <a:ext cx="8160900" cy="3399000"/>
          </a:xfrm>
          <a:prstGeom prst="rect">
            <a:avLst/>
          </a:prstGeom>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SzPts val="1800"/>
              <a:buFont typeface="Calibri"/>
              <a:buChar char="●"/>
            </a:pPr>
            <a:r>
              <a:rPr lang="en" u="sng">
                <a:solidFill>
                  <a:srgbClr val="202124"/>
                </a:solidFill>
                <a:highlight>
                  <a:srgbClr val="FFFFFF"/>
                </a:highlight>
                <a:latin typeface="Calibri"/>
                <a:ea typeface="Calibri"/>
                <a:cs typeface="Calibri"/>
                <a:sym typeface="Calibri"/>
              </a:rPr>
              <a:t>Literature survey conclusion:</a:t>
            </a:r>
            <a:r>
              <a:rPr lang="en">
                <a:solidFill>
                  <a:srgbClr val="202124"/>
                </a:solidFill>
                <a:highlight>
                  <a:srgbClr val="FFFFFF"/>
                </a:highlight>
                <a:latin typeface="Calibri"/>
                <a:ea typeface="Calibri"/>
                <a:cs typeface="Calibri"/>
                <a:sym typeface="Calibri"/>
              </a:rPr>
              <a:t> </a:t>
            </a:r>
            <a:endParaRPr>
              <a:solidFill>
                <a:srgbClr val="202124"/>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None/>
            </a:pPr>
            <a:r>
              <a:rPr lang="en">
                <a:solidFill>
                  <a:srgbClr val="202124"/>
                </a:solidFill>
                <a:highlight>
                  <a:srgbClr val="FFFFFF"/>
                </a:highlight>
                <a:latin typeface="Calibri"/>
                <a:ea typeface="Calibri"/>
                <a:cs typeface="Calibri"/>
                <a:sym typeface="Calibri"/>
              </a:rPr>
              <a:t>Need for a machine learning model that could predict the outcome (winner) of an IPL match before the match begins.</a:t>
            </a:r>
            <a:endParaRPr>
              <a:solidFill>
                <a:srgbClr val="202124"/>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None/>
            </a:pPr>
            <a:r>
              <a:t/>
            </a:r>
            <a:endParaRPr>
              <a:solidFill>
                <a:srgbClr val="202124"/>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rgbClr val="202124"/>
              </a:buClr>
              <a:buSzPts val="1800"/>
              <a:buFont typeface="Calibri"/>
              <a:buChar char="●"/>
            </a:pPr>
            <a:r>
              <a:rPr lang="en">
                <a:solidFill>
                  <a:srgbClr val="202124"/>
                </a:solidFill>
                <a:highlight>
                  <a:srgbClr val="FFFFFF"/>
                </a:highlight>
                <a:latin typeface="Calibri"/>
                <a:ea typeface="Calibri"/>
                <a:cs typeface="Calibri"/>
                <a:sym typeface="Calibri"/>
              </a:rPr>
              <a:t>Various cricket formats: ODI, T-20, Test, IPL. But here, we selected IPL.</a:t>
            </a:r>
            <a:endParaRPr>
              <a:solidFill>
                <a:srgbClr val="202124"/>
              </a:solidFill>
              <a:highlight>
                <a:srgbClr val="FFFFFF"/>
              </a:highlight>
              <a:latin typeface="Calibri"/>
              <a:ea typeface="Calibri"/>
              <a:cs typeface="Calibri"/>
              <a:sym typeface="Calibri"/>
            </a:endParaRPr>
          </a:p>
          <a:p>
            <a:pPr indent="0" lvl="0" marL="457200" rtl="0" algn="l">
              <a:lnSpc>
                <a:spcPct val="150000"/>
              </a:lnSpc>
              <a:spcBef>
                <a:spcPts val="1000"/>
              </a:spcBef>
              <a:spcAft>
                <a:spcPts val="0"/>
              </a:spcAft>
              <a:buNone/>
            </a:pPr>
            <a:r>
              <a:rPr b="1" lang="en" sz="2000">
                <a:solidFill>
                  <a:srgbClr val="990000"/>
                </a:solidFill>
                <a:highlight>
                  <a:srgbClr val="FFFFFF"/>
                </a:highlight>
                <a:latin typeface="Calibri"/>
                <a:ea typeface="Calibri"/>
                <a:cs typeface="Calibri"/>
                <a:sym typeface="Calibri"/>
              </a:rPr>
              <a:t>Why IPL?</a:t>
            </a:r>
            <a:endParaRPr b="1" sz="2000">
              <a:solidFill>
                <a:srgbClr val="990000"/>
              </a:solidFill>
              <a:highlight>
                <a:srgbClr val="FFFFFF"/>
              </a:highlight>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a:solidFill>
                  <a:srgbClr val="202124"/>
                </a:solidFill>
                <a:highlight>
                  <a:srgbClr val="FFFFFF"/>
                </a:highlight>
                <a:latin typeface="Calibri"/>
                <a:ea typeface="Calibri"/>
                <a:cs typeface="Calibri"/>
                <a:sym typeface="Calibri"/>
              </a:rPr>
              <a:t>Various brand companies offers discounts and prizes f</a:t>
            </a:r>
            <a:r>
              <a:rPr lang="en">
                <a:solidFill>
                  <a:srgbClr val="202124"/>
                </a:solidFill>
                <a:highlight>
                  <a:schemeClr val="lt1"/>
                </a:highlight>
                <a:latin typeface="Calibri"/>
                <a:ea typeface="Calibri"/>
                <a:cs typeface="Calibri"/>
                <a:sym typeface="Calibri"/>
              </a:rPr>
              <a:t>or marketing their products</a:t>
            </a:r>
            <a:r>
              <a:rPr lang="en">
                <a:solidFill>
                  <a:srgbClr val="202124"/>
                </a:solidFill>
                <a:highlight>
                  <a:srgbClr val="FFFFFF"/>
                </a:highlight>
                <a:latin typeface="Calibri"/>
                <a:ea typeface="Calibri"/>
                <a:cs typeface="Calibri"/>
                <a:sym typeface="Calibri"/>
              </a:rPr>
              <a:t> during the IPL months to the customers who correctly predict the winner. </a:t>
            </a:r>
            <a:r>
              <a:rPr lang="en" u="sng">
                <a:solidFill>
                  <a:schemeClr val="hlink"/>
                </a:solidFill>
                <a:highlight>
                  <a:srgbClr val="FFFFFF"/>
                </a:highlight>
                <a:latin typeface="Calibri"/>
                <a:ea typeface="Calibri"/>
                <a:cs typeface="Calibri"/>
                <a:sym typeface="Calibri"/>
                <a:hlinkClick r:id="rId3"/>
              </a:rPr>
              <a:t>[5]</a:t>
            </a:r>
            <a:r>
              <a:rPr lang="en">
                <a:solidFill>
                  <a:srgbClr val="202124"/>
                </a:solidFill>
                <a:highlight>
                  <a:srgbClr val="FFFFFF"/>
                </a:highlight>
                <a:latin typeface="Calibri"/>
                <a:ea typeface="Calibri"/>
                <a:cs typeface="Calibri"/>
                <a:sym typeface="Calibri"/>
              </a:rPr>
              <a:t> </a:t>
            </a:r>
            <a:endParaRPr>
              <a:solidFill>
                <a:srgbClr val="202124"/>
              </a:solidFill>
              <a:highlight>
                <a:srgbClr val="FFFFFF"/>
              </a:highlight>
              <a:latin typeface="Calibri"/>
              <a:ea typeface="Calibri"/>
              <a:cs typeface="Calibri"/>
              <a:sym typeface="Calibri"/>
            </a:endParaRPr>
          </a:p>
          <a:p>
            <a:pPr indent="-342900" lvl="0" marL="457200" rtl="0" algn="l">
              <a:spcBef>
                <a:spcPts val="1000"/>
              </a:spcBef>
              <a:spcAft>
                <a:spcPts val="1000"/>
              </a:spcAft>
              <a:buSzPts val="1800"/>
              <a:buFont typeface="Calibri"/>
              <a:buChar char="●"/>
            </a:pPr>
            <a:r>
              <a:rPr lang="en">
                <a:solidFill>
                  <a:srgbClr val="202124"/>
                </a:solidFill>
                <a:highlight>
                  <a:schemeClr val="lt1"/>
                </a:highlight>
                <a:latin typeface="Calibri"/>
                <a:ea typeface="Calibri"/>
                <a:cs typeface="Calibri"/>
                <a:sym typeface="Calibri"/>
              </a:rPr>
              <a:t>Help in making decision whether to go to the stadium or not on your favourite team’s  match.</a:t>
            </a:r>
            <a:endParaRPr>
              <a:solidFill>
                <a:srgbClr val="202124"/>
              </a:solidFill>
              <a:highlight>
                <a:schemeClr val="lt1"/>
              </a:highlight>
              <a:latin typeface="Roboto"/>
              <a:ea typeface="Roboto"/>
              <a:cs typeface="Roboto"/>
              <a:sym typeface="Roboto"/>
            </a:endParaRPr>
          </a:p>
        </p:txBody>
      </p:sp>
      <p:cxnSp>
        <p:nvCxnSpPr>
          <p:cNvPr id="150" name="Google Shape;150;p27"/>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EXISTING BODY OF WORK</a:t>
            </a:r>
            <a:endParaRPr>
              <a:solidFill>
                <a:srgbClr val="980000"/>
              </a:solidFill>
              <a:latin typeface="Capriola"/>
              <a:ea typeface="Capriola"/>
              <a:cs typeface="Capriola"/>
              <a:sym typeface="Capriola"/>
            </a:endParaRPr>
          </a:p>
        </p:txBody>
      </p:sp>
      <p:sp>
        <p:nvSpPr>
          <p:cNvPr id="156" name="Google Shape;156;p28"/>
          <p:cNvSpPr txBox="1"/>
          <p:nvPr>
            <p:ph idx="1" type="body"/>
          </p:nvPr>
        </p:nvSpPr>
        <p:spPr>
          <a:xfrm>
            <a:off x="302550" y="969625"/>
            <a:ext cx="8470800" cy="207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solidFill>
                  <a:srgbClr val="000000"/>
                </a:solidFill>
                <a:highlight>
                  <a:srgbClr val="FFFFFF"/>
                </a:highlight>
                <a:latin typeface="Calibri"/>
                <a:ea typeface="Calibri"/>
                <a:cs typeface="Calibri"/>
                <a:sym typeface="Calibri"/>
              </a:rPr>
              <a:t>To solve the problem statement,</a:t>
            </a:r>
            <a:endParaRPr>
              <a:solidFill>
                <a:srgbClr val="000000"/>
              </a:solidFill>
              <a:highlight>
                <a:srgbClr val="FFFFFF"/>
              </a:highlight>
              <a:latin typeface="Calibri"/>
              <a:ea typeface="Calibri"/>
              <a:cs typeface="Calibri"/>
              <a:sym typeface="Calibri"/>
            </a:endParaRPr>
          </a:p>
          <a:p>
            <a:pPr indent="-342900" lvl="0" marL="457200" rtl="0" algn="l">
              <a:spcBef>
                <a:spcPts val="8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Analysis the impact the features on the output variable </a:t>
            </a:r>
            <a:r>
              <a:rPr b="1" lang="en">
                <a:solidFill>
                  <a:srgbClr val="000000"/>
                </a:solidFill>
                <a:highlight>
                  <a:srgbClr val="FFFFFF"/>
                </a:highlight>
                <a:latin typeface="Calibri"/>
                <a:ea typeface="Calibri"/>
                <a:cs typeface="Calibri"/>
                <a:sym typeface="Calibri"/>
              </a:rPr>
              <a:t>winner</a:t>
            </a:r>
            <a:r>
              <a:rPr lang="en">
                <a:solidFill>
                  <a:srgbClr val="000000"/>
                </a:solidFill>
                <a:highlight>
                  <a:srgbClr val="FFFFFF"/>
                </a:highlight>
                <a:latin typeface="Calibri"/>
                <a:ea typeface="Calibri"/>
                <a:cs typeface="Calibri"/>
                <a:sym typeface="Calibri"/>
              </a:rPr>
              <a:t> </a:t>
            </a:r>
            <a:r>
              <a:rPr lang="en" u="sng">
                <a:solidFill>
                  <a:schemeClr val="hlink"/>
                </a:solidFill>
                <a:highlight>
                  <a:srgbClr val="FFFFFF"/>
                </a:highlight>
                <a:latin typeface="Calibri"/>
                <a:ea typeface="Calibri"/>
                <a:cs typeface="Calibri"/>
                <a:sym typeface="Calibri"/>
                <a:hlinkClick r:id="rId3"/>
              </a:rPr>
              <a:t>[1]</a:t>
            </a:r>
            <a:r>
              <a:rPr lang="en">
                <a:solidFill>
                  <a:srgbClr val="000000"/>
                </a:solidFill>
                <a:highlight>
                  <a:srgbClr val="FFFFFF"/>
                </a:highlight>
                <a:latin typeface="Calibri"/>
                <a:ea typeface="Calibri"/>
                <a:cs typeface="Calibri"/>
                <a:sym typeface="Calibri"/>
              </a:rPr>
              <a:t>.</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Used basic five features like team1, team2, toss_winner, venue where</a:t>
            </a:r>
            <a:r>
              <a:rPr lang="en">
                <a:solidFill>
                  <a:srgbClr val="000000"/>
                </a:solidFill>
                <a:highlight>
                  <a:srgbClr val="FFFFFF"/>
                </a:highlight>
                <a:latin typeface="Calibri"/>
                <a:ea typeface="Calibri"/>
                <a:cs typeface="Calibri"/>
                <a:sym typeface="Calibri"/>
              </a:rPr>
              <a:t> SVM resulted highest accuracy upto only 66.23%. </a:t>
            </a:r>
            <a:r>
              <a:rPr lang="en" u="sng">
                <a:solidFill>
                  <a:schemeClr val="hlink"/>
                </a:solidFill>
                <a:highlight>
                  <a:srgbClr val="FFFFFF"/>
                </a:highlight>
                <a:latin typeface="Calibri"/>
                <a:ea typeface="Calibri"/>
                <a:cs typeface="Calibri"/>
                <a:sym typeface="Calibri"/>
                <a:hlinkClick r:id="rId4"/>
              </a:rPr>
              <a:t>[2]</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100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Used dataset of all the IPL matches starting from 2008 to 2020 with an additional feature of powerplay performance of both the teams. </a:t>
            </a:r>
            <a:r>
              <a:rPr lang="en" u="sng">
                <a:solidFill>
                  <a:schemeClr val="hlink"/>
                </a:solidFill>
                <a:highlight>
                  <a:srgbClr val="FFFFFF"/>
                </a:highlight>
                <a:latin typeface="Calibri"/>
                <a:ea typeface="Calibri"/>
                <a:cs typeface="Calibri"/>
                <a:sym typeface="Calibri"/>
                <a:hlinkClick r:id="rId5"/>
              </a:rPr>
              <a:t>[3]</a:t>
            </a:r>
            <a:endParaRPr sz="2300">
              <a:solidFill>
                <a:srgbClr val="000000"/>
              </a:solidFill>
              <a:highlight>
                <a:srgbClr val="FFFFFF"/>
              </a:highlight>
              <a:latin typeface="Calibri"/>
              <a:ea typeface="Calibri"/>
              <a:cs typeface="Calibri"/>
              <a:sym typeface="Calibri"/>
            </a:endParaRPr>
          </a:p>
        </p:txBody>
      </p:sp>
      <p:cxnSp>
        <p:nvCxnSpPr>
          <p:cNvPr id="157" name="Google Shape;157;p28"/>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graphicFrame>
        <p:nvGraphicFramePr>
          <p:cNvPr id="158" name="Google Shape;158;p28"/>
          <p:cNvGraphicFramePr/>
          <p:nvPr/>
        </p:nvGraphicFramePr>
        <p:xfrm>
          <a:off x="568888" y="3044975"/>
          <a:ext cx="3000000" cy="3000000"/>
        </p:xfrm>
        <a:graphic>
          <a:graphicData uri="http://schemas.openxmlformats.org/drawingml/2006/table">
            <a:tbl>
              <a:tblPr>
                <a:noFill/>
                <a:tableStyleId>{D1415C12-DDFA-4CBD-822A-56B57AFED7EE}</a:tableStyleId>
              </a:tblPr>
              <a:tblGrid>
                <a:gridCol w="545900"/>
                <a:gridCol w="1082275"/>
                <a:gridCol w="1384800"/>
                <a:gridCol w="1646100"/>
                <a:gridCol w="1302300"/>
                <a:gridCol w="765925"/>
                <a:gridCol w="1416450"/>
              </a:tblGrid>
              <a:tr h="585450">
                <a:tc>
                  <a:txBody>
                    <a:bodyPr/>
                    <a:lstStyle/>
                    <a:p>
                      <a:pPr indent="0" lvl="0" marL="0" rtl="0" algn="l">
                        <a:spcBef>
                          <a:spcPts val="0"/>
                        </a:spcBef>
                        <a:spcAft>
                          <a:spcPts val="0"/>
                        </a:spcAft>
                        <a:buNone/>
                      </a:pPr>
                      <a:r>
                        <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latin typeface="Calibri"/>
                          <a:ea typeface="Calibri"/>
                          <a:cs typeface="Calibri"/>
                          <a:sym typeface="Calibri"/>
                        </a:rPr>
                        <a:t>Logistic Regression</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latin typeface="Calibri"/>
                          <a:ea typeface="Calibri"/>
                          <a:cs typeface="Calibri"/>
                          <a:sym typeface="Calibri"/>
                        </a:rPr>
                        <a:t>Random Forest Classifier</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latin typeface="Calibri"/>
                          <a:ea typeface="Calibri"/>
                          <a:cs typeface="Calibri"/>
                          <a:sym typeface="Calibri"/>
                        </a:rPr>
                        <a:t>Gradient Boosting Classifier</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uFill>
                            <a:noFill/>
                          </a:uFill>
                          <a:latin typeface="Calibri"/>
                          <a:ea typeface="Calibri"/>
                          <a:cs typeface="Calibri"/>
                          <a:sym typeface="Calibri"/>
                          <a:hlinkClick r:id="rId6"/>
                        </a:rPr>
                        <a:t>Decision Tree Classifier</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uFill>
                            <a:noFill/>
                          </a:uFill>
                          <a:latin typeface="Calibri"/>
                          <a:ea typeface="Calibri"/>
                          <a:cs typeface="Calibri"/>
                          <a:sym typeface="Calibri"/>
                          <a:hlinkClick r:id="rId7"/>
                        </a:rPr>
                        <a:t>SVM</a:t>
                      </a:r>
                      <a:r>
                        <a:rPr b="1" lang="en" sz="1500">
                          <a:latin typeface="Calibri"/>
                          <a:ea typeface="Calibri"/>
                          <a:cs typeface="Calibri"/>
                          <a:sym typeface="Calibri"/>
                        </a:rPr>
                        <a:t> </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90000"/>
                        </a:lnSpc>
                        <a:spcBef>
                          <a:spcPts val="800"/>
                        </a:spcBef>
                        <a:spcAft>
                          <a:spcPts val="0"/>
                        </a:spcAft>
                        <a:buNone/>
                      </a:pPr>
                      <a:r>
                        <a:rPr b="1" lang="en" sz="1500">
                          <a:latin typeface="Calibri"/>
                          <a:ea typeface="Calibri"/>
                          <a:cs typeface="Calibri"/>
                          <a:sym typeface="Calibri"/>
                        </a:rPr>
                        <a:t>XGBoost Classifier</a:t>
                      </a:r>
                      <a:endParaRPr b="1"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407650">
                <a:tc>
                  <a:txBody>
                    <a:bodyPr/>
                    <a:lstStyle/>
                    <a:p>
                      <a:pPr indent="0" lvl="0" marL="0" rtl="0" algn="l">
                        <a:lnSpc>
                          <a:spcPct val="90000"/>
                        </a:lnSpc>
                        <a:spcBef>
                          <a:spcPts val="800"/>
                        </a:spcBef>
                        <a:spcAft>
                          <a:spcPts val="0"/>
                        </a:spcAft>
                        <a:buNone/>
                      </a:pPr>
                      <a:r>
                        <a:rPr lang="en" sz="1500">
                          <a:uFill>
                            <a:noFill/>
                          </a:uFill>
                          <a:latin typeface="Calibri"/>
                          <a:ea typeface="Calibri"/>
                          <a:cs typeface="Calibri"/>
                          <a:sym typeface="Calibri"/>
                          <a:hlinkClick r:id="rId8"/>
                        </a:rPr>
                        <a:t>[2]</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61.59%</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55.63%</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62.25%</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66.23%</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 sz="1500">
                          <a:latin typeface="Calibri"/>
                          <a:ea typeface="Calibri"/>
                          <a:cs typeface="Calibri"/>
                          <a:sym typeface="Calibri"/>
                        </a:rPr>
                        <a:t>-</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7650">
                <a:tc>
                  <a:txBody>
                    <a:bodyPr/>
                    <a:lstStyle/>
                    <a:p>
                      <a:pPr indent="0" lvl="0" marL="0" rtl="0" algn="l">
                        <a:lnSpc>
                          <a:spcPct val="90000"/>
                        </a:lnSpc>
                        <a:spcBef>
                          <a:spcPts val="800"/>
                        </a:spcBef>
                        <a:spcAft>
                          <a:spcPts val="0"/>
                        </a:spcAft>
                        <a:buNone/>
                      </a:pPr>
                      <a:r>
                        <a:rPr lang="en" sz="1500">
                          <a:uFill>
                            <a:noFill/>
                          </a:uFill>
                          <a:latin typeface="Calibri"/>
                          <a:ea typeface="Calibri"/>
                          <a:cs typeface="Calibri"/>
                          <a:sym typeface="Calibri"/>
                          <a:hlinkClick r:id="rId9"/>
                        </a:rPr>
                        <a:t>[3]</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70.5%</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64%</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72%</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Calibri"/>
                          <a:ea typeface="Calibri"/>
                          <a:cs typeface="Calibri"/>
                          <a:sym typeface="Calibri"/>
                        </a:rPr>
                        <a:t>74.18%</a:t>
                      </a:r>
                      <a:endParaRPr sz="1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EXISTING BODY OF WORK</a:t>
            </a:r>
            <a:endParaRPr>
              <a:solidFill>
                <a:srgbClr val="980000"/>
              </a:solidFill>
              <a:latin typeface="Capriola"/>
              <a:ea typeface="Capriola"/>
              <a:cs typeface="Capriola"/>
              <a:sym typeface="Capriola"/>
            </a:endParaRPr>
          </a:p>
        </p:txBody>
      </p:sp>
      <p:sp>
        <p:nvSpPr>
          <p:cNvPr id="164" name="Google Shape;164;p29"/>
          <p:cNvSpPr txBox="1"/>
          <p:nvPr>
            <p:ph idx="1" type="body"/>
          </p:nvPr>
        </p:nvSpPr>
        <p:spPr>
          <a:xfrm>
            <a:off x="1127725" y="1326725"/>
            <a:ext cx="7195800" cy="2812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A Datasets is modelled based on performance of player on the field. </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A multivariate regression based solution is suggested to calculate point of each player and then for whole team.</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Six machine learning model were trained and used for prediction.</a:t>
            </a:r>
            <a:endParaRPr>
              <a:solidFill>
                <a:srgbClr val="000000"/>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Prediction is done 15 minutes before the match after the tossing happens.</a:t>
            </a:r>
            <a:r>
              <a:rPr lang="en" u="sng">
                <a:solidFill>
                  <a:schemeClr val="hlink"/>
                </a:solidFill>
                <a:highlight>
                  <a:srgbClr val="FFFFFF"/>
                </a:highlight>
                <a:latin typeface="Calibri"/>
                <a:ea typeface="Calibri"/>
                <a:cs typeface="Calibri"/>
                <a:sym typeface="Calibri"/>
                <a:hlinkClick r:id="rId3"/>
              </a:rPr>
              <a:t>[4]</a:t>
            </a:r>
            <a:endParaRPr>
              <a:solidFill>
                <a:srgbClr val="000000"/>
              </a:solidFill>
              <a:highlight>
                <a:srgbClr val="FFFFFF"/>
              </a:highlight>
              <a:latin typeface="Calibri"/>
              <a:ea typeface="Calibri"/>
              <a:cs typeface="Calibri"/>
              <a:sym typeface="Calibri"/>
            </a:endParaRPr>
          </a:p>
          <a:p>
            <a:pPr indent="0" lvl="0" marL="457200" rtl="0" algn="l">
              <a:spcBef>
                <a:spcPts val="1000"/>
              </a:spcBef>
              <a:spcAft>
                <a:spcPts val="0"/>
              </a:spcAft>
              <a:buNone/>
            </a:pPr>
            <a:r>
              <a:t/>
            </a:r>
            <a:endParaRPr>
              <a:solidFill>
                <a:srgbClr val="000000"/>
              </a:solidFill>
              <a:highlight>
                <a:srgbClr val="FFFFFF"/>
              </a:highlight>
              <a:latin typeface="Calibri"/>
              <a:ea typeface="Calibri"/>
              <a:cs typeface="Calibri"/>
              <a:sym typeface="Calibri"/>
            </a:endParaRPr>
          </a:p>
        </p:txBody>
      </p:sp>
      <p:cxnSp>
        <p:nvCxnSpPr>
          <p:cNvPr id="165" name="Google Shape;165;p29"/>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30"/>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OUR APPROACH</a:t>
            </a:r>
            <a:endParaRPr>
              <a:solidFill>
                <a:srgbClr val="980000"/>
              </a:solidFill>
              <a:latin typeface="Capriola"/>
              <a:ea typeface="Capriola"/>
              <a:cs typeface="Capriola"/>
              <a:sym typeface="Capriola"/>
            </a:endParaRPr>
          </a:p>
        </p:txBody>
      </p:sp>
      <p:cxnSp>
        <p:nvCxnSpPr>
          <p:cNvPr id="171" name="Google Shape;171;p30"/>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172" name="Google Shape;172;p30"/>
          <p:cNvSpPr/>
          <p:nvPr/>
        </p:nvSpPr>
        <p:spPr>
          <a:xfrm flipH="1" rot="711236">
            <a:off x="1389483" y="2723326"/>
            <a:ext cx="1350909" cy="57662"/>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73" name="Google Shape;173;p30"/>
          <p:cNvSpPr/>
          <p:nvPr/>
        </p:nvSpPr>
        <p:spPr>
          <a:xfrm rot="-711236">
            <a:off x="-22167" y="2723326"/>
            <a:ext cx="1350909" cy="57662"/>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grpSp>
        <p:nvGrpSpPr>
          <p:cNvPr id="174" name="Google Shape;174;p30"/>
          <p:cNvGrpSpPr/>
          <p:nvPr/>
        </p:nvGrpSpPr>
        <p:grpSpPr>
          <a:xfrm>
            <a:off x="70550" y="996528"/>
            <a:ext cx="2739198" cy="1707803"/>
            <a:chOff x="1608839" y="1219942"/>
            <a:chExt cx="1792200" cy="1246754"/>
          </a:xfrm>
        </p:grpSpPr>
        <p:sp>
          <p:nvSpPr>
            <p:cNvPr id="175" name="Google Shape;175;p30"/>
            <p:cNvSpPr/>
            <p:nvPr/>
          </p:nvSpPr>
          <p:spPr>
            <a:xfrm>
              <a:off x="1637475" y="1219942"/>
              <a:ext cx="1712700" cy="703500"/>
            </a:xfrm>
            <a:prstGeom prst="roundRect">
              <a:avLst>
                <a:gd fmla="val 4485"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30"/>
            <p:cNvSpPr txBox="1"/>
            <p:nvPr/>
          </p:nvSpPr>
          <p:spPr>
            <a:xfrm>
              <a:off x="2144547" y="1986530"/>
              <a:ext cx="749400" cy="3834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1</a:t>
              </a:r>
              <a:endParaRPr b="1" sz="2000">
                <a:solidFill>
                  <a:srgbClr val="FFFF00"/>
                </a:solidFill>
                <a:latin typeface="Roboto"/>
                <a:ea typeface="Roboto"/>
                <a:cs typeface="Roboto"/>
                <a:sym typeface="Roboto"/>
              </a:endParaRPr>
            </a:p>
          </p:txBody>
        </p:sp>
        <p:sp>
          <p:nvSpPr>
            <p:cNvPr id="177" name="Google Shape;177;p30"/>
            <p:cNvSpPr/>
            <p:nvPr/>
          </p:nvSpPr>
          <p:spPr>
            <a:xfrm rot="10800000">
              <a:off x="2448800" y="1919036"/>
              <a:ext cx="90000" cy="67500"/>
            </a:xfrm>
            <a:prstGeom prst="triangle">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txBox="1"/>
            <p:nvPr/>
          </p:nvSpPr>
          <p:spPr>
            <a:xfrm>
              <a:off x="1608839" y="1229759"/>
              <a:ext cx="1792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rgbClr val="FFFFFF"/>
                  </a:solidFill>
                  <a:latin typeface="Calibri"/>
                  <a:ea typeface="Calibri"/>
                  <a:cs typeface="Calibri"/>
                  <a:sym typeface="Calibri"/>
                </a:rPr>
                <a:t>Scraping</a:t>
              </a:r>
              <a:r>
                <a:rPr b="1" lang="en" sz="1500">
                  <a:solidFill>
                    <a:srgbClr val="FFFFFF"/>
                  </a:solidFill>
                  <a:latin typeface="Calibri"/>
                  <a:ea typeface="Calibri"/>
                  <a:cs typeface="Calibri"/>
                  <a:sym typeface="Calibri"/>
                </a:rPr>
                <a:t> and understanding the dataset from the official </a:t>
              </a:r>
              <a:r>
                <a:rPr b="1" lang="en" sz="1500" u="sng">
                  <a:solidFill>
                    <a:srgbClr val="FFFFFF"/>
                  </a:solidFill>
                  <a:latin typeface="Calibri"/>
                  <a:ea typeface="Calibri"/>
                  <a:cs typeface="Calibri"/>
                  <a:sym typeface="Calibri"/>
                  <a:hlinkClick r:id="rId3">
                    <a:extLst>
                      <a:ext uri="{A12FA001-AC4F-418D-AE19-62706E023703}">
                        <ahyp:hlinkClr val="tx"/>
                      </a:ext>
                    </a:extLst>
                  </a:hlinkClick>
                </a:rPr>
                <a:t>ESPN</a:t>
              </a:r>
              <a:r>
                <a:rPr b="1" lang="en" sz="1500">
                  <a:solidFill>
                    <a:srgbClr val="FFFFFF"/>
                  </a:solidFill>
                  <a:latin typeface="Calibri"/>
                  <a:ea typeface="Calibri"/>
                  <a:cs typeface="Calibri"/>
                  <a:sym typeface="Calibri"/>
                </a:rPr>
                <a:t>, </a:t>
              </a:r>
              <a:r>
                <a:rPr b="1" lang="en" sz="1500" u="sng">
                  <a:solidFill>
                    <a:srgbClr val="FFFFFF"/>
                  </a:solidFill>
                  <a:latin typeface="Calibri"/>
                  <a:ea typeface="Calibri"/>
                  <a:cs typeface="Calibri"/>
                  <a:sym typeface="Calibri"/>
                  <a:hlinkClick r:id="rId4">
                    <a:extLst>
                      <a:ext uri="{A12FA001-AC4F-418D-AE19-62706E023703}">
                        <ahyp:hlinkClr val="tx"/>
                      </a:ext>
                    </a:extLst>
                  </a:hlinkClick>
                </a:rPr>
                <a:t>IPL</a:t>
              </a:r>
              <a:r>
                <a:rPr b="1" lang="en" sz="1500">
                  <a:solidFill>
                    <a:srgbClr val="FFFFFF"/>
                  </a:solidFill>
                  <a:latin typeface="Calibri"/>
                  <a:ea typeface="Calibri"/>
                  <a:cs typeface="Calibri"/>
                  <a:sym typeface="Calibri"/>
                </a:rPr>
                <a:t> website </a:t>
              </a:r>
              <a:r>
                <a:rPr b="1" lang="en" sz="1500">
                  <a:solidFill>
                    <a:srgbClr val="FFFF00"/>
                  </a:solidFill>
                  <a:latin typeface="Calibri"/>
                  <a:ea typeface="Calibri"/>
                  <a:cs typeface="Calibri"/>
                  <a:sym typeface="Calibri"/>
                </a:rPr>
                <a:t>(Web-scraping)</a:t>
              </a:r>
              <a:endParaRPr b="1" sz="1500">
                <a:solidFill>
                  <a:srgbClr val="FFFF00"/>
                </a:solidFill>
                <a:latin typeface="Calibri"/>
                <a:ea typeface="Calibri"/>
                <a:cs typeface="Calibri"/>
                <a:sym typeface="Calibri"/>
              </a:endParaRPr>
            </a:p>
          </p:txBody>
        </p:sp>
        <p:sp>
          <p:nvSpPr>
            <p:cNvPr id="179" name="Google Shape;179;p30"/>
            <p:cNvSpPr/>
            <p:nvPr/>
          </p:nvSpPr>
          <p:spPr>
            <a:xfrm rot="-1789476">
              <a:off x="2410765" y="2276970"/>
              <a:ext cx="160451" cy="160451"/>
            </a:xfrm>
            <a:prstGeom prst="ellipse">
              <a:avLst/>
            </a:prstGeom>
            <a:solidFill>
              <a:srgbClr val="274E13"/>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30"/>
          <p:cNvGrpSpPr/>
          <p:nvPr/>
        </p:nvGrpSpPr>
        <p:grpSpPr>
          <a:xfrm>
            <a:off x="1454787" y="2779402"/>
            <a:ext cx="2228737" cy="2047664"/>
            <a:chOff x="3003070" y="2541798"/>
            <a:chExt cx="1750500" cy="1230715"/>
          </a:xfrm>
        </p:grpSpPr>
        <p:sp>
          <p:nvSpPr>
            <p:cNvPr id="181" name="Google Shape;181;p30"/>
            <p:cNvSpPr txBox="1"/>
            <p:nvPr/>
          </p:nvSpPr>
          <p:spPr>
            <a:xfrm>
              <a:off x="3529884" y="2735585"/>
              <a:ext cx="833400" cy="2760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2 22</a:t>
              </a:r>
              <a:endParaRPr b="1" sz="800">
                <a:solidFill>
                  <a:srgbClr val="701C7F"/>
                </a:solidFill>
                <a:latin typeface="Roboto"/>
                <a:ea typeface="Roboto"/>
                <a:cs typeface="Roboto"/>
                <a:sym typeface="Roboto"/>
              </a:endParaRPr>
            </a:p>
          </p:txBody>
        </p:sp>
        <p:sp>
          <p:nvSpPr>
            <p:cNvPr id="182" name="Google Shape;182;p30"/>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3021975" y="3069013"/>
              <a:ext cx="1712700" cy="703500"/>
            </a:xfrm>
            <a:prstGeom prst="roundRect">
              <a:avLst>
                <a:gd fmla="val 4485"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30"/>
            <p:cNvSpPr txBox="1"/>
            <p:nvPr/>
          </p:nvSpPr>
          <p:spPr>
            <a:xfrm>
              <a:off x="3003070" y="3121404"/>
              <a:ext cx="1750500" cy="642900"/>
            </a:xfrm>
            <a:prstGeom prst="rect">
              <a:avLst/>
            </a:prstGeom>
            <a:noFill/>
            <a:ln>
              <a:noFill/>
            </a:ln>
          </p:spPr>
          <p:txBody>
            <a:bodyPr anchorCtr="0" anchor="t" bIns="91425" lIns="91425" spcFirstLastPara="1" rIns="91425" wrap="square" tIns="91425">
              <a:noAutofit/>
            </a:bodyPr>
            <a:lstStyle/>
            <a:p>
              <a:pPr indent="0" lvl="0" marL="0" rtl="0" algn="ctr">
                <a:lnSpc>
                  <a:spcPct val="123529"/>
                </a:lnSpc>
                <a:spcBef>
                  <a:spcPts val="0"/>
                </a:spcBef>
                <a:spcAft>
                  <a:spcPts val="0"/>
                </a:spcAft>
                <a:buNone/>
              </a:pPr>
              <a:r>
                <a:rPr b="1" lang="en" sz="1500">
                  <a:solidFill>
                    <a:srgbClr val="FFFFFF"/>
                  </a:solidFill>
                  <a:latin typeface="Calibri"/>
                  <a:ea typeface="Calibri"/>
                  <a:cs typeface="Calibri"/>
                  <a:sym typeface="Calibri"/>
                </a:rPr>
                <a:t>Reading the data-set and replacing the null values manually </a:t>
              </a:r>
              <a:r>
                <a:rPr b="1" lang="en" sz="1500">
                  <a:solidFill>
                    <a:srgbClr val="FFFF00"/>
                  </a:solidFill>
                  <a:latin typeface="Calibri"/>
                  <a:ea typeface="Calibri"/>
                  <a:cs typeface="Calibri"/>
                  <a:sym typeface="Calibri"/>
                </a:rPr>
                <a:t> (Data-cleaning)</a:t>
              </a:r>
              <a:endParaRPr b="1" sz="1500">
                <a:solidFill>
                  <a:srgbClr val="FFFF00"/>
                </a:solidFill>
                <a:latin typeface="Calibri"/>
                <a:ea typeface="Calibri"/>
                <a:cs typeface="Calibri"/>
                <a:sym typeface="Calibri"/>
              </a:endParaRPr>
            </a:p>
            <a:p>
              <a:pPr indent="0" lvl="0" marL="0" rtl="0" algn="ctr">
                <a:lnSpc>
                  <a:spcPct val="123529"/>
                </a:lnSpc>
                <a:spcBef>
                  <a:spcPts val="0"/>
                </a:spcBef>
                <a:spcAft>
                  <a:spcPts val="0"/>
                </a:spcAft>
                <a:buNone/>
              </a:pPr>
              <a:r>
                <a:t/>
              </a:r>
              <a:endParaRPr b="1" sz="1500">
                <a:solidFill>
                  <a:srgbClr val="FFFFFF"/>
                </a:solidFill>
                <a:latin typeface="Calibri"/>
                <a:ea typeface="Calibri"/>
                <a:cs typeface="Calibri"/>
                <a:sym typeface="Calibri"/>
              </a:endParaRPr>
            </a:p>
            <a:p>
              <a:pPr indent="0" lvl="0" marL="0" rtl="0" algn="ctr">
                <a:lnSpc>
                  <a:spcPct val="115000"/>
                </a:lnSpc>
                <a:spcBef>
                  <a:spcPts val="0"/>
                </a:spcBef>
                <a:spcAft>
                  <a:spcPts val="1600"/>
                </a:spcAft>
                <a:buNone/>
              </a:pPr>
              <a:r>
                <a:t/>
              </a:r>
              <a:endParaRPr b="1" sz="1500">
                <a:solidFill>
                  <a:srgbClr val="FFFFFF"/>
                </a:solidFill>
                <a:latin typeface="Calibri"/>
                <a:ea typeface="Calibri"/>
                <a:cs typeface="Calibri"/>
                <a:sym typeface="Calibri"/>
              </a:endParaRPr>
            </a:p>
          </p:txBody>
        </p:sp>
        <p:sp>
          <p:nvSpPr>
            <p:cNvPr id="185" name="Google Shape;185;p30"/>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30"/>
          <p:cNvSpPr/>
          <p:nvPr/>
        </p:nvSpPr>
        <p:spPr>
          <a:xfrm flipH="1" rot="711236">
            <a:off x="4212783" y="2723313"/>
            <a:ext cx="1350909" cy="57662"/>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87" name="Google Shape;187;p30"/>
          <p:cNvSpPr/>
          <p:nvPr/>
        </p:nvSpPr>
        <p:spPr>
          <a:xfrm rot="-711236">
            <a:off x="2801133" y="2723313"/>
            <a:ext cx="1350909" cy="57662"/>
          </a:xfrm>
          <a:prstGeom prst="roundRect">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grpSp>
        <p:nvGrpSpPr>
          <p:cNvPr id="188" name="Google Shape;188;p30"/>
          <p:cNvGrpSpPr/>
          <p:nvPr/>
        </p:nvGrpSpPr>
        <p:grpSpPr>
          <a:xfrm>
            <a:off x="2837150" y="1001813"/>
            <a:ext cx="2825248" cy="1701944"/>
            <a:chOff x="1507016" y="1224219"/>
            <a:chExt cx="1965527" cy="1242476"/>
          </a:xfrm>
        </p:grpSpPr>
        <p:sp>
          <p:nvSpPr>
            <p:cNvPr id="189" name="Google Shape;189;p30"/>
            <p:cNvSpPr/>
            <p:nvPr/>
          </p:nvSpPr>
          <p:spPr>
            <a:xfrm>
              <a:off x="1507016" y="1224229"/>
              <a:ext cx="1782900" cy="703500"/>
            </a:xfrm>
            <a:prstGeom prst="roundRect">
              <a:avLst>
                <a:gd fmla="val 4485"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30"/>
            <p:cNvSpPr txBox="1"/>
            <p:nvPr/>
          </p:nvSpPr>
          <p:spPr>
            <a:xfrm>
              <a:off x="2144547" y="1986530"/>
              <a:ext cx="749400" cy="383400"/>
            </a:xfrm>
            <a:prstGeom prst="rect">
              <a:avLst/>
            </a:prstGeom>
            <a:solidFill>
              <a:srgbClr val="98000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3</a:t>
              </a:r>
              <a:endParaRPr b="1" sz="2000">
                <a:solidFill>
                  <a:srgbClr val="FFFF00"/>
                </a:solidFill>
                <a:latin typeface="Roboto"/>
                <a:ea typeface="Roboto"/>
                <a:cs typeface="Roboto"/>
                <a:sym typeface="Roboto"/>
              </a:endParaRPr>
            </a:p>
          </p:txBody>
        </p:sp>
        <p:sp>
          <p:nvSpPr>
            <p:cNvPr id="191" name="Google Shape;191;p30"/>
            <p:cNvSpPr/>
            <p:nvPr/>
          </p:nvSpPr>
          <p:spPr>
            <a:xfrm rot="10800000">
              <a:off x="2448800" y="1919036"/>
              <a:ext cx="90000" cy="67500"/>
            </a:xfrm>
            <a:prstGeom prst="triangle">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txBox="1"/>
            <p:nvPr/>
          </p:nvSpPr>
          <p:spPr>
            <a:xfrm>
              <a:off x="1515042" y="1224219"/>
              <a:ext cx="1957500" cy="703500"/>
            </a:xfrm>
            <a:prstGeom prst="rect">
              <a:avLst/>
            </a:prstGeom>
            <a:solidFill>
              <a:srgbClr val="9800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500">
                  <a:solidFill>
                    <a:srgbClr val="FFFFFF"/>
                  </a:solidFill>
                  <a:latin typeface="Calibri"/>
                  <a:ea typeface="Calibri"/>
                  <a:cs typeface="Calibri"/>
                  <a:sym typeface="Calibri"/>
                </a:rPr>
                <a:t>Removing the redundancy inside the data values from manual checking </a:t>
              </a:r>
              <a:r>
                <a:rPr b="1" lang="en" sz="1500">
                  <a:solidFill>
                    <a:srgbClr val="FFFF00"/>
                  </a:solidFill>
                  <a:latin typeface="Calibri"/>
                  <a:ea typeface="Calibri"/>
                  <a:cs typeface="Calibri"/>
                  <a:sym typeface="Calibri"/>
                </a:rPr>
                <a:t>(Data-cleaning)</a:t>
              </a:r>
              <a:endParaRPr b="1" sz="1500">
                <a:solidFill>
                  <a:srgbClr val="FFFF00"/>
                </a:solidFill>
                <a:latin typeface="Calibri"/>
                <a:ea typeface="Calibri"/>
                <a:cs typeface="Calibri"/>
                <a:sym typeface="Calibri"/>
              </a:endParaRPr>
            </a:p>
            <a:p>
              <a:pPr indent="0" lvl="0" marL="0" rtl="0" algn="ctr">
                <a:lnSpc>
                  <a:spcPct val="100000"/>
                </a:lnSpc>
                <a:spcBef>
                  <a:spcPts val="0"/>
                </a:spcBef>
                <a:spcAft>
                  <a:spcPts val="1600"/>
                </a:spcAft>
                <a:buNone/>
              </a:pPr>
              <a:r>
                <a:t/>
              </a:r>
              <a:endParaRPr sz="1300">
                <a:solidFill>
                  <a:srgbClr val="FFFFFF"/>
                </a:solidFill>
                <a:latin typeface="Roboto"/>
                <a:ea typeface="Roboto"/>
                <a:cs typeface="Roboto"/>
                <a:sym typeface="Roboto"/>
              </a:endParaRPr>
            </a:p>
          </p:txBody>
        </p:sp>
        <p:sp>
          <p:nvSpPr>
            <p:cNvPr id="193" name="Google Shape;193;p30"/>
            <p:cNvSpPr/>
            <p:nvPr/>
          </p:nvSpPr>
          <p:spPr>
            <a:xfrm rot="-1789476">
              <a:off x="2410765" y="2276970"/>
              <a:ext cx="160451" cy="160451"/>
            </a:xfrm>
            <a:prstGeom prst="ellipse">
              <a:avLst/>
            </a:prstGeom>
            <a:solidFill>
              <a:srgbClr val="274E13"/>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0"/>
          <p:cNvGrpSpPr/>
          <p:nvPr/>
        </p:nvGrpSpPr>
        <p:grpSpPr>
          <a:xfrm>
            <a:off x="3886193" y="2779431"/>
            <a:ext cx="2390852" cy="2142128"/>
            <a:chOff x="2691101" y="2541798"/>
            <a:chExt cx="1840958" cy="1287491"/>
          </a:xfrm>
        </p:grpSpPr>
        <p:sp>
          <p:nvSpPr>
            <p:cNvPr id="195" name="Google Shape;195;p30"/>
            <p:cNvSpPr txBox="1"/>
            <p:nvPr/>
          </p:nvSpPr>
          <p:spPr>
            <a:xfrm>
              <a:off x="3468615" y="2735582"/>
              <a:ext cx="836700" cy="276000"/>
            </a:xfrm>
            <a:prstGeom prst="rect">
              <a:avLst/>
            </a:prstGeom>
            <a:solidFill>
              <a:srgbClr val="980000"/>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4</a:t>
              </a:r>
              <a:endParaRPr b="1" sz="800">
                <a:solidFill>
                  <a:srgbClr val="701C7F"/>
                </a:solidFill>
                <a:latin typeface="Roboto"/>
                <a:ea typeface="Roboto"/>
                <a:cs typeface="Roboto"/>
                <a:sym typeface="Roboto"/>
              </a:endParaRPr>
            </a:p>
          </p:txBody>
        </p:sp>
        <p:sp>
          <p:nvSpPr>
            <p:cNvPr id="196" name="Google Shape;196;p30"/>
            <p:cNvSpPr/>
            <p:nvPr/>
          </p:nvSpPr>
          <p:spPr>
            <a:xfrm rot="-1789476">
              <a:off x="3798091" y="2571072"/>
              <a:ext cx="160451" cy="160451"/>
            </a:xfrm>
            <a:prstGeom prst="ellipse">
              <a:avLst/>
            </a:prstGeom>
            <a:solidFill>
              <a:srgbClr val="FFFFFF"/>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2765959" y="3085889"/>
              <a:ext cx="1766100" cy="743400"/>
            </a:xfrm>
            <a:prstGeom prst="roundRect">
              <a:avLst>
                <a:gd fmla="val 4485" name="adj"/>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30"/>
            <p:cNvSpPr/>
            <p:nvPr/>
          </p:nvSpPr>
          <p:spPr>
            <a:xfrm>
              <a:off x="3833325" y="3004364"/>
              <a:ext cx="90000" cy="67500"/>
            </a:xfrm>
            <a:prstGeom prst="triangle">
              <a:avLst>
                <a:gd fmla="val 50000" name="adj"/>
              </a:avLst>
            </a:prstGeom>
            <a:solidFill>
              <a:srgbClr val="701C7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2691101" y="3085889"/>
              <a:ext cx="1838400" cy="743400"/>
            </a:xfrm>
            <a:prstGeom prst="rect">
              <a:avLst/>
            </a:prstGeom>
            <a:noFill/>
            <a:ln>
              <a:noFill/>
            </a:ln>
          </p:spPr>
          <p:txBody>
            <a:bodyPr anchorCtr="0" anchor="t" bIns="91425" lIns="91425" spcFirstLastPara="1" rIns="91425" wrap="square" tIns="91425">
              <a:noAutofit/>
            </a:bodyPr>
            <a:lstStyle/>
            <a:p>
              <a:pPr indent="0" lvl="0" marL="0" rtl="0" algn="ctr">
                <a:lnSpc>
                  <a:spcPct val="123529"/>
                </a:lnSpc>
                <a:spcBef>
                  <a:spcPts val="0"/>
                </a:spcBef>
                <a:spcAft>
                  <a:spcPts val="0"/>
                </a:spcAft>
                <a:buNone/>
              </a:pPr>
              <a:r>
                <a:rPr b="1" lang="en" sz="1500">
                  <a:solidFill>
                    <a:srgbClr val="FFFFFF"/>
                  </a:solidFill>
                  <a:latin typeface="Calibri"/>
                  <a:ea typeface="Calibri"/>
                  <a:cs typeface="Calibri"/>
                  <a:sym typeface="Calibri"/>
                </a:rPr>
                <a:t>Encoding strings into categorical values + adding new derived columns  </a:t>
              </a:r>
              <a:r>
                <a:rPr b="1" lang="en" sz="1500">
                  <a:solidFill>
                    <a:srgbClr val="FFFF00"/>
                  </a:solidFill>
                  <a:latin typeface="Calibri"/>
                  <a:ea typeface="Calibri"/>
                  <a:cs typeface="Calibri"/>
                  <a:sym typeface="Calibri"/>
                </a:rPr>
                <a:t>(Feature Engineering)</a:t>
              </a:r>
              <a:endParaRPr b="1" sz="1500">
                <a:solidFill>
                  <a:srgbClr val="FFFF00"/>
                </a:solidFill>
                <a:latin typeface="Calibri"/>
                <a:ea typeface="Calibri"/>
                <a:cs typeface="Calibri"/>
                <a:sym typeface="Calibri"/>
              </a:endParaRPr>
            </a:p>
            <a:p>
              <a:pPr indent="0" lvl="0" marL="0" rtl="0" algn="ctr">
                <a:lnSpc>
                  <a:spcPct val="123529"/>
                </a:lnSpc>
                <a:spcBef>
                  <a:spcPts val="0"/>
                </a:spcBef>
                <a:spcAft>
                  <a:spcPts val="0"/>
                </a:spcAft>
                <a:buNone/>
              </a:pPr>
              <a:r>
                <a:t/>
              </a:r>
              <a:endParaRPr b="1" sz="1500">
                <a:solidFill>
                  <a:srgbClr val="FFFFFF"/>
                </a:solidFill>
                <a:latin typeface="Calibri"/>
                <a:ea typeface="Calibri"/>
                <a:cs typeface="Calibri"/>
                <a:sym typeface="Calibri"/>
              </a:endParaRPr>
            </a:p>
            <a:p>
              <a:pPr indent="0" lvl="0" marL="0" rtl="0" algn="ctr">
                <a:lnSpc>
                  <a:spcPct val="115000"/>
                </a:lnSpc>
                <a:spcBef>
                  <a:spcPts val="0"/>
                </a:spcBef>
                <a:spcAft>
                  <a:spcPts val="1600"/>
                </a:spcAft>
                <a:buNone/>
              </a:pPr>
              <a:r>
                <a:t/>
              </a:r>
              <a:endParaRPr b="1" sz="1500">
                <a:solidFill>
                  <a:srgbClr val="FFFFFF"/>
                </a:solidFill>
                <a:latin typeface="Calibri"/>
                <a:ea typeface="Calibri"/>
                <a:cs typeface="Calibri"/>
                <a:sym typeface="Calibri"/>
              </a:endParaRPr>
            </a:p>
          </p:txBody>
        </p:sp>
      </p:grpSp>
      <p:sp>
        <p:nvSpPr>
          <p:cNvPr id="200" name="Google Shape;200;p30"/>
          <p:cNvSpPr/>
          <p:nvPr/>
        </p:nvSpPr>
        <p:spPr>
          <a:xfrm flipH="1" rot="711236">
            <a:off x="7421158" y="2723326"/>
            <a:ext cx="1350909" cy="57662"/>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201" name="Google Shape;201;p30"/>
          <p:cNvSpPr/>
          <p:nvPr/>
        </p:nvSpPr>
        <p:spPr>
          <a:xfrm rot="-711270">
            <a:off x="5585546" y="2723621"/>
            <a:ext cx="1813784" cy="57076"/>
          </a:xfrm>
          <a:prstGeom prst="roundRect">
            <a:avLst>
              <a:gd fmla="val 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grpSp>
        <p:nvGrpSpPr>
          <p:cNvPr id="202" name="Google Shape;202;p30"/>
          <p:cNvGrpSpPr/>
          <p:nvPr/>
        </p:nvGrpSpPr>
        <p:grpSpPr>
          <a:xfrm>
            <a:off x="5598861" y="1001828"/>
            <a:ext cx="3670228" cy="1707803"/>
            <a:chOff x="1560100" y="1219942"/>
            <a:chExt cx="1881300" cy="1246754"/>
          </a:xfrm>
        </p:grpSpPr>
        <p:sp>
          <p:nvSpPr>
            <p:cNvPr id="203" name="Google Shape;203;p30"/>
            <p:cNvSpPr/>
            <p:nvPr/>
          </p:nvSpPr>
          <p:spPr>
            <a:xfrm>
              <a:off x="1637475" y="1219942"/>
              <a:ext cx="1712700" cy="703500"/>
            </a:xfrm>
            <a:prstGeom prst="roundRect">
              <a:avLst>
                <a:gd fmla="val 4485"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30"/>
            <p:cNvSpPr txBox="1"/>
            <p:nvPr/>
          </p:nvSpPr>
          <p:spPr>
            <a:xfrm>
              <a:off x="2144547" y="1986530"/>
              <a:ext cx="749400" cy="3834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5</a:t>
              </a:r>
              <a:endParaRPr b="1" sz="2000">
                <a:solidFill>
                  <a:srgbClr val="FFFF00"/>
                </a:solidFill>
                <a:latin typeface="Roboto"/>
                <a:ea typeface="Roboto"/>
                <a:cs typeface="Roboto"/>
                <a:sym typeface="Roboto"/>
              </a:endParaRPr>
            </a:p>
          </p:txBody>
        </p:sp>
        <p:sp>
          <p:nvSpPr>
            <p:cNvPr id="205" name="Google Shape;205;p30"/>
            <p:cNvSpPr/>
            <p:nvPr/>
          </p:nvSpPr>
          <p:spPr>
            <a:xfrm rot="10800000">
              <a:off x="2448800" y="1919036"/>
              <a:ext cx="90000" cy="67500"/>
            </a:xfrm>
            <a:prstGeom prst="triangle">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1560100" y="1229759"/>
              <a:ext cx="18813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rgbClr val="FFFFFF"/>
                  </a:solidFill>
                  <a:latin typeface="Calibri"/>
                  <a:ea typeface="Calibri"/>
                  <a:cs typeface="Calibri"/>
                  <a:sym typeface="Calibri"/>
                </a:rPr>
                <a:t>Finding </a:t>
              </a:r>
              <a:r>
                <a:rPr b="1" lang="en" sz="1500">
                  <a:solidFill>
                    <a:srgbClr val="FFFFFF"/>
                  </a:solidFill>
                  <a:latin typeface="Calibri"/>
                  <a:ea typeface="Calibri"/>
                  <a:cs typeface="Calibri"/>
                  <a:sym typeface="Calibri"/>
                </a:rPr>
                <a:t>correlation</a:t>
              </a:r>
              <a:r>
                <a:rPr b="1" lang="en" sz="1500">
                  <a:solidFill>
                    <a:srgbClr val="FFFFFF"/>
                  </a:solidFill>
                  <a:latin typeface="Calibri"/>
                  <a:ea typeface="Calibri"/>
                  <a:cs typeface="Calibri"/>
                  <a:sym typeface="Calibri"/>
                </a:rPr>
                <a:t> matrix using </a:t>
              </a:r>
              <a:endParaRPr b="1" sz="15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 sz="1500">
                  <a:solidFill>
                    <a:srgbClr val="FFFFFF"/>
                  </a:solidFill>
                  <a:latin typeface="Calibri"/>
                  <a:ea typeface="Calibri"/>
                  <a:cs typeface="Calibri"/>
                  <a:sym typeface="Calibri"/>
                </a:rPr>
                <a:t>P</a:t>
              </a:r>
              <a:r>
                <a:rPr b="1" lang="en" sz="1500">
                  <a:solidFill>
                    <a:srgbClr val="FFFFFF"/>
                  </a:solidFill>
                  <a:latin typeface="Calibri"/>
                  <a:ea typeface="Calibri"/>
                  <a:cs typeface="Calibri"/>
                  <a:sym typeface="Calibri"/>
                </a:rPr>
                <a:t>earson R Correlation</a:t>
              </a:r>
              <a:r>
                <a:rPr b="1" lang="en" sz="1500">
                  <a:solidFill>
                    <a:srgbClr val="FFFFFF"/>
                  </a:solidFill>
                  <a:latin typeface="Calibri"/>
                  <a:ea typeface="Calibri"/>
                  <a:cs typeface="Calibri"/>
                  <a:sym typeface="Calibri"/>
                </a:rPr>
                <a:t> to remove unnecessary columns </a:t>
              </a:r>
              <a:r>
                <a:rPr b="1" lang="en" sz="1500">
                  <a:solidFill>
                    <a:srgbClr val="FFFF00"/>
                  </a:solidFill>
                  <a:latin typeface="Calibri"/>
                  <a:ea typeface="Calibri"/>
                  <a:cs typeface="Calibri"/>
                  <a:sym typeface="Calibri"/>
                </a:rPr>
                <a:t>(Feature Selection)</a:t>
              </a:r>
              <a:endParaRPr b="1" sz="1500">
                <a:solidFill>
                  <a:srgbClr val="FFFF00"/>
                </a:solidFill>
                <a:latin typeface="Calibri"/>
                <a:ea typeface="Calibri"/>
                <a:cs typeface="Calibri"/>
                <a:sym typeface="Calibri"/>
              </a:endParaRPr>
            </a:p>
          </p:txBody>
        </p:sp>
        <p:sp>
          <p:nvSpPr>
            <p:cNvPr id="207" name="Google Shape;207;p30"/>
            <p:cNvSpPr/>
            <p:nvPr/>
          </p:nvSpPr>
          <p:spPr>
            <a:xfrm rot="-1789476">
              <a:off x="2410765" y="2276970"/>
              <a:ext cx="160451" cy="160451"/>
            </a:xfrm>
            <a:prstGeom prst="ellipse">
              <a:avLst/>
            </a:prstGeom>
            <a:solidFill>
              <a:srgbClr val="274E13"/>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0"/>
          <p:cNvGrpSpPr/>
          <p:nvPr/>
        </p:nvGrpSpPr>
        <p:grpSpPr>
          <a:xfrm>
            <a:off x="6552075" y="2790028"/>
            <a:ext cx="2539729" cy="2131768"/>
            <a:chOff x="2348933" y="2541798"/>
            <a:chExt cx="1821900" cy="1281265"/>
          </a:xfrm>
        </p:grpSpPr>
        <p:sp>
          <p:nvSpPr>
            <p:cNvPr id="209" name="Google Shape;209;p30"/>
            <p:cNvSpPr txBox="1"/>
            <p:nvPr/>
          </p:nvSpPr>
          <p:spPr>
            <a:xfrm>
              <a:off x="3394117" y="2711896"/>
              <a:ext cx="696900" cy="276000"/>
            </a:xfrm>
            <a:prstGeom prst="rect">
              <a:avLst/>
            </a:prstGeom>
            <a:solidFill>
              <a:srgbClr val="274E13"/>
            </a:solidFill>
            <a:ln cap="flat" cmpd="sng" w="9525">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6</a:t>
              </a:r>
              <a:endParaRPr b="1" sz="800">
                <a:solidFill>
                  <a:srgbClr val="701C7F"/>
                </a:solidFill>
                <a:latin typeface="Roboto"/>
                <a:ea typeface="Roboto"/>
                <a:cs typeface="Roboto"/>
                <a:sym typeface="Roboto"/>
              </a:endParaRPr>
            </a:p>
          </p:txBody>
        </p:sp>
        <p:sp>
          <p:nvSpPr>
            <p:cNvPr id="210" name="Google Shape;210;p30"/>
            <p:cNvSpPr/>
            <p:nvPr/>
          </p:nvSpPr>
          <p:spPr>
            <a:xfrm rot="-1789476">
              <a:off x="3798091" y="2571072"/>
              <a:ext cx="160451" cy="160451"/>
            </a:xfrm>
            <a:prstGeom prst="ellipse">
              <a:avLst/>
            </a:prstGeom>
            <a:solidFill>
              <a:srgbClr val="274E13"/>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48933" y="3071863"/>
              <a:ext cx="1821900" cy="751200"/>
            </a:xfrm>
            <a:prstGeom prst="roundRect">
              <a:avLst>
                <a:gd fmla="val 4485"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2" name="Google Shape;212;p30"/>
            <p:cNvSpPr txBox="1"/>
            <p:nvPr/>
          </p:nvSpPr>
          <p:spPr>
            <a:xfrm>
              <a:off x="2348933" y="3080420"/>
              <a:ext cx="1821900" cy="734100"/>
            </a:xfrm>
            <a:prstGeom prst="rect">
              <a:avLst/>
            </a:prstGeom>
            <a:solidFill>
              <a:srgbClr val="274E13"/>
            </a:solidFill>
            <a:ln cap="flat" cmpd="sng" w="9525">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3529"/>
                </a:lnSpc>
                <a:spcBef>
                  <a:spcPts val="0"/>
                </a:spcBef>
                <a:spcAft>
                  <a:spcPts val="0"/>
                </a:spcAft>
                <a:buNone/>
              </a:pPr>
              <a:r>
                <a:rPr b="1" lang="en" sz="1500">
                  <a:solidFill>
                    <a:srgbClr val="FFFFFF"/>
                  </a:solidFill>
                  <a:latin typeface="Calibri"/>
                  <a:ea typeface="Calibri"/>
                  <a:cs typeface="Calibri"/>
                  <a:sym typeface="Calibri"/>
                </a:rPr>
                <a:t>Solve this classification problem using various algorithms</a:t>
              </a:r>
              <a:r>
                <a:rPr b="1" lang="en" sz="1500">
                  <a:solidFill>
                    <a:srgbClr val="FFFF00"/>
                  </a:solidFill>
                  <a:latin typeface="Calibri"/>
                  <a:ea typeface="Calibri"/>
                  <a:cs typeface="Calibri"/>
                  <a:sym typeface="Calibri"/>
                </a:rPr>
                <a:t> (Building, Training and Testing the model)</a:t>
              </a:r>
              <a:endParaRPr b="1" sz="1500">
                <a:solidFill>
                  <a:srgbClr val="FFFF00"/>
                </a:solidFill>
                <a:latin typeface="Calibri"/>
                <a:ea typeface="Calibri"/>
                <a:cs typeface="Calibri"/>
                <a:sym typeface="Calibri"/>
              </a:endParaRPr>
            </a:p>
            <a:p>
              <a:pPr indent="0" lvl="0" marL="0" rtl="0" algn="ctr">
                <a:lnSpc>
                  <a:spcPct val="123529"/>
                </a:lnSpc>
                <a:spcBef>
                  <a:spcPts val="0"/>
                </a:spcBef>
                <a:spcAft>
                  <a:spcPts val="0"/>
                </a:spcAft>
                <a:buNone/>
              </a:pPr>
              <a:r>
                <a:t/>
              </a:r>
              <a:endParaRPr b="1" sz="1500">
                <a:solidFill>
                  <a:srgbClr val="FFFFFF"/>
                </a:solidFill>
                <a:latin typeface="Calibri"/>
                <a:ea typeface="Calibri"/>
                <a:cs typeface="Calibri"/>
                <a:sym typeface="Calibri"/>
              </a:endParaRPr>
            </a:p>
            <a:p>
              <a:pPr indent="0" lvl="0" marL="0" rtl="0" algn="ctr">
                <a:lnSpc>
                  <a:spcPct val="115000"/>
                </a:lnSpc>
                <a:spcBef>
                  <a:spcPts val="0"/>
                </a:spcBef>
                <a:spcAft>
                  <a:spcPts val="1600"/>
                </a:spcAft>
                <a:buNone/>
              </a:pPr>
              <a:r>
                <a:t/>
              </a:r>
              <a:endParaRPr b="1" sz="1500">
                <a:solidFill>
                  <a:srgbClr val="FFFFFF"/>
                </a:solidFill>
                <a:latin typeface="Calibri"/>
                <a:ea typeface="Calibri"/>
                <a:cs typeface="Calibri"/>
                <a:sym typeface="Calibri"/>
              </a:endParaRPr>
            </a:p>
          </p:txBody>
        </p:sp>
        <p:sp>
          <p:nvSpPr>
            <p:cNvPr id="213" name="Google Shape;213;p30"/>
            <p:cNvSpPr/>
            <p:nvPr/>
          </p:nvSpPr>
          <p:spPr>
            <a:xfrm>
              <a:off x="3833325" y="3011577"/>
              <a:ext cx="90000" cy="67500"/>
            </a:xfrm>
            <a:prstGeom prst="triangle">
              <a:avLst>
                <a:gd fmla="val 50000"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4" name="Google Shape;214;p30"/>
          <p:cNvPicPr preferRelativeResize="0"/>
          <p:nvPr/>
        </p:nvPicPr>
        <p:blipFill>
          <a:blip r:embed="rId5">
            <a:alphaModFix/>
          </a:blip>
          <a:stretch>
            <a:fillRect/>
          </a:stretch>
        </p:blipFill>
        <p:spPr>
          <a:xfrm>
            <a:off x="1148450" y="2460450"/>
            <a:ext cx="583400" cy="583400"/>
          </a:xfrm>
          <a:prstGeom prst="rect">
            <a:avLst/>
          </a:prstGeom>
          <a:noFill/>
          <a:ln>
            <a:noFill/>
          </a:ln>
        </p:spPr>
      </p:pic>
      <p:pic>
        <p:nvPicPr>
          <p:cNvPr id="215" name="Google Shape;215;p30"/>
          <p:cNvPicPr preferRelativeResize="0"/>
          <p:nvPr/>
        </p:nvPicPr>
        <p:blipFill>
          <a:blip r:embed="rId5">
            <a:alphaModFix/>
          </a:blip>
          <a:stretch>
            <a:fillRect/>
          </a:stretch>
        </p:blipFill>
        <p:spPr>
          <a:xfrm>
            <a:off x="2311575" y="2571750"/>
            <a:ext cx="583400" cy="583400"/>
          </a:xfrm>
          <a:prstGeom prst="rect">
            <a:avLst/>
          </a:prstGeom>
          <a:noFill/>
          <a:ln>
            <a:noFill/>
          </a:ln>
        </p:spPr>
      </p:pic>
      <p:pic>
        <p:nvPicPr>
          <p:cNvPr id="216" name="Google Shape;216;p30"/>
          <p:cNvPicPr preferRelativeResize="0"/>
          <p:nvPr/>
        </p:nvPicPr>
        <p:blipFill>
          <a:blip r:embed="rId5">
            <a:alphaModFix/>
          </a:blip>
          <a:stretch>
            <a:fillRect/>
          </a:stretch>
        </p:blipFill>
        <p:spPr>
          <a:xfrm>
            <a:off x="3988600" y="2382950"/>
            <a:ext cx="583400" cy="583400"/>
          </a:xfrm>
          <a:prstGeom prst="rect">
            <a:avLst/>
          </a:prstGeom>
          <a:noFill/>
          <a:ln>
            <a:noFill/>
          </a:ln>
        </p:spPr>
      </p:pic>
      <p:pic>
        <p:nvPicPr>
          <p:cNvPr id="217" name="Google Shape;217;p30"/>
          <p:cNvPicPr preferRelativeResize="0"/>
          <p:nvPr/>
        </p:nvPicPr>
        <p:blipFill>
          <a:blip r:embed="rId5">
            <a:alphaModFix/>
          </a:blip>
          <a:stretch>
            <a:fillRect/>
          </a:stretch>
        </p:blipFill>
        <p:spPr>
          <a:xfrm>
            <a:off x="5160313" y="2571750"/>
            <a:ext cx="583400" cy="583400"/>
          </a:xfrm>
          <a:prstGeom prst="rect">
            <a:avLst/>
          </a:prstGeom>
          <a:noFill/>
          <a:ln>
            <a:noFill/>
          </a:ln>
        </p:spPr>
      </p:pic>
      <p:pic>
        <p:nvPicPr>
          <p:cNvPr id="218" name="Google Shape;218;p30"/>
          <p:cNvPicPr preferRelativeResize="0"/>
          <p:nvPr/>
        </p:nvPicPr>
        <p:blipFill>
          <a:blip r:embed="rId5">
            <a:alphaModFix/>
          </a:blip>
          <a:stretch>
            <a:fillRect/>
          </a:stretch>
        </p:blipFill>
        <p:spPr>
          <a:xfrm>
            <a:off x="7179200" y="2382950"/>
            <a:ext cx="583400" cy="583400"/>
          </a:xfrm>
          <a:prstGeom prst="rect">
            <a:avLst/>
          </a:prstGeom>
          <a:noFill/>
          <a:ln>
            <a:noFill/>
          </a:ln>
        </p:spPr>
      </p:pic>
      <p:pic>
        <p:nvPicPr>
          <p:cNvPr id="219" name="Google Shape;219;p30"/>
          <p:cNvPicPr preferRelativeResize="0"/>
          <p:nvPr/>
        </p:nvPicPr>
        <p:blipFill>
          <a:blip r:embed="rId5">
            <a:alphaModFix/>
          </a:blip>
          <a:stretch>
            <a:fillRect/>
          </a:stretch>
        </p:blipFill>
        <p:spPr>
          <a:xfrm>
            <a:off x="8412900" y="2571750"/>
            <a:ext cx="583400" cy="58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sp>
        <p:nvSpPr>
          <p:cNvPr id="224" name="Google Shape;224;p31"/>
          <p:cNvSpPr txBox="1"/>
          <p:nvPr>
            <p:ph idx="1" type="body"/>
          </p:nvPr>
        </p:nvSpPr>
        <p:spPr>
          <a:xfrm>
            <a:off x="1974975" y="1534775"/>
            <a:ext cx="4828200" cy="525300"/>
          </a:xfrm>
          <a:prstGeom prst="rect">
            <a:avLst/>
          </a:prstGeom>
          <a:solidFill>
            <a:srgbClr val="980000"/>
          </a:solidFill>
        </p:spPr>
        <p:txBody>
          <a:bodyPr anchorCtr="0" anchor="t" bIns="34275" lIns="68575" spcFirstLastPara="1" rIns="68575" wrap="square" tIns="34275">
            <a:noAutofit/>
          </a:bodyPr>
          <a:lstStyle/>
          <a:p>
            <a:pPr indent="0" lvl="0" marL="457200" rtl="0" algn="l">
              <a:spcBef>
                <a:spcPts val="800"/>
              </a:spcBef>
              <a:spcAft>
                <a:spcPts val="0"/>
              </a:spcAft>
              <a:buNone/>
            </a:pPr>
            <a:r>
              <a:rPr b="1" lang="en" sz="2000">
                <a:solidFill>
                  <a:srgbClr val="FFFF00"/>
                </a:solidFill>
                <a:latin typeface="Calibri"/>
                <a:ea typeface="Calibri"/>
                <a:cs typeface="Calibri"/>
                <a:sym typeface="Calibri"/>
              </a:rPr>
              <a:t>Web-scraping + Data Collection</a:t>
            </a:r>
            <a:endParaRPr b="1" sz="2000">
              <a:solidFill>
                <a:srgbClr val="FFFF00"/>
              </a:solidFill>
              <a:latin typeface="Calibri"/>
              <a:ea typeface="Calibri"/>
              <a:cs typeface="Calibri"/>
              <a:sym typeface="Calibri"/>
            </a:endParaRPr>
          </a:p>
        </p:txBody>
      </p:sp>
      <p:cxnSp>
        <p:nvCxnSpPr>
          <p:cNvPr id="225" name="Google Shape;225;p31"/>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26" name="Google Shape;226;p31"/>
          <p:cNvSpPr txBox="1"/>
          <p:nvPr/>
        </p:nvSpPr>
        <p:spPr>
          <a:xfrm>
            <a:off x="3816376" y="1009474"/>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1</a:t>
            </a:r>
            <a:endParaRPr b="1" sz="2000">
              <a:solidFill>
                <a:srgbClr val="FFFF00"/>
              </a:solidFill>
              <a:latin typeface="Roboto"/>
              <a:ea typeface="Roboto"/>
              <a:cs typeface="Roboto"/>
              <a:sym typeface="Roboto"/>
            </a:endParaRPr>
          </a:p>
        </p:txBody>
      </p:sp>
      <p:sp>
        <p:nvSpPr>
          <p:cNvPr id="227" name="Google Shape;227;p31"/>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pic>
        <p:nvPicPr>
          <p:cNvPr id="228" name="Google Shape;228;p31"/>
          <p:cNvPicPr preferRelativeResize="0"/>
          <p:nvPr/>
        </p:nvPicPr>
        <p:blipFill>
          <a:blip r:embed="rId3">
            <a:alphaModFix/>
          </a:blip>
          <a:stretch>
            <a:fillRect/>
          </a:stretch>
        </p:blipFill>
        <p:spPr>
          <a:xfrm>
            <a:off x="2841062" y="2223200"/>
            <a:ext cx="3096023" cy="277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cxnSp>
        <p:nvCxnSpPr>
          <p:cNvPr id="233" name="Google Shape;233;p32"/>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34" name="Google Shape;234;p32"/>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sp>
        <p:nvSpPr>
          <p:cNvPr id="235" name="Google Shape;235;p32"/>
          <p:cNvSpPr txBox="1"/>
          <p:nvPr/>
        </p:nvSpPr>
        <p:spPr>
          <a:xfrm>
            <a:off x="2231126" y="1067299"/>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2</a:t>
            </a:r>
            <a:endParaRPr b="1" sz="2000">
              <a:solidFill>
                <a:srgbClr val="FFFF00"/>
              </a:solidFill>
              <a:latin typeface="Roboto"/>
              <a:ea typeface="Roboto"/>
              <a:cs typeface="Roboto"/>
              <a:sym typeface="Roboto"/>
            </a:endParaRPr>
          </a:p>
        </p:txBody>
      </p:sp>
      <p:sp>
        <p:nvSpPr>
          <p:cNvPr id="236" name="Google Shape;236;p32"/>
          <p:cNvSpPr txBox="1"/>
          <p:nvPr/>
        </p:nvSpPr>
        <p:spPr>
          <a:xfrm>
            <a:off x="0" y="1653675"/>
            <a:ext cx="5474100" cy="264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980000"/>
                </a:solidFill>
                <a:highlight>
                  <a:srgbClr val="FFFFFF"/>
                </a:highlight>
                <a:latin typeface="Calibri"/>
                <a:ea typeface="Calibri"/>
                <a:cs typeface="Calibri"/>
                <a:sym typeface="Calibri"/>
              </a:rPr>
              <a:t>Check for Null Values</a:t>
            </a:r>
            <a:endParaRPr b="1" sz="2000">
              <a:solidFill>
                <a:srgbClr val="980000"/>
              </a:solidFill>
              <a:highlight>
                <a:srgbClr val="FFFFFF"/>
              </a:highlight>
              <a:latin typeface="Calibri"/>
              <a:ea typeface="Calibri"/>
              <a:cs typeface="Calibri"/>
              <a:sym typeface="Calibri"/>
            </a:endParaRPr>
          </a:p>
          <a:p>
            <a:pPr indent="0" lvl="0" marL="0" rtl="0" algn="ctr">
              <a:lnSpc>
                <a:spcPct val="115000"/>
              </a:lnSpc>
              <a:spcBef>
                <a:spcPts val="0"/>
              </a:spcBef>
              <a:spcAft>
                <a:spcPts val="0"/>
              </a:spcAft>
              <a:buNone/>
            </a:pPr>
            <a:r>
              <a:rPr lang="en" sz="1500">
                <a:solidFill>
                  <a:srgbClr val="212121"/>
                </a:solidFill>
                <a:highlight>
                  <a:srgbClr val="FFFFFF"/>
                </a:highlight>
                <a:latin typeface="Calibri"/>
                <a:ea typeface="Calibri"/>
                <a:cs typeface="Calibri"/>
                <a:sym typeface="Calibri"/>
              </a:rPr>
              <a:t>The data contains null values in 4 columns. </a:t>
            </a:r>
            <a:endParaRPr sz="1500">
              <a:solidFill>
                <a:srgbClr val="212121"/>
              </a:solidFill>
              <a:highlight>
                <a:srgbClr val="FFFFFF"/>
              </a:highlight>
              <a:latin typeface="Calibri"/>
              <a:ea typeface="Calibri"/>
              <a:cs typeface="Calibri"/>
              <a:sym typeface="Calibri"/>
            </a:endParaRPr>
          </a:p>
          <a:p>
            <a:pPr indent="0" lvl="0" marL="0" rtl="0" algn="ctr">
              <a:lnSpc>
                <a:spcPct val="115000"/>
              </a:lnSpc>
              <a:spcBef>
                <a:spcPts val="0"/>
              </a:spcBef>
              <a:spcAft>
                <a:spcPts val="0"/>
              </a:spcAft>
              <a:buNone/>
            </a:pPr>
            <a:r>
              <a:t/>
            </a:r>
            <a:endParaRPr sz="1500">
              <a:solidFill>
                <a:srgbClr val="212121"/>
              </a:solidFill>
              <a:highlight>
                <a:srgbClr val="FFFFFF"/>
              </a:highlight>
              <a:latin typeface="Calibri"/>
              <a:ea typeface="Calibri"/>
              <a:cs typeface="Calibri"/>
              <a:sym typeface="Calibri"/>
            </a:endParaRPr>
          </a:p>
          <a:p>
            <a:pPr indent="0" lvl="0" marL="0" rtl="0" algn="ctr">
              <a:lnSpc>
                <a:spcPct val="115000"/>
              </a:lnSpc>
              <a:spcBef>
                <a:spcPts val="0"/>
              </a:spcBef>
              <a:spcAft>
                <a:spcPts val="0"/>
              </a:spcAft>
              <a:buNone/>
            </a:pPr>
            <a:r>
              <a:t/>
            </a:r>
            <a:endParaRPr sz="1500">
              <a:solidFill>
                <a:srgbClr val="212121"/>
              </a:solidFill>
              <a:highlight>
                <a:srgbClr val="FFFFFF"/>
              </a:highlight>
              <a:latin typeface="Calibri"/>
              <a:ea typeface="Calibri"/>
              <a:cs typeface="Calibri"/>
              <a:sym typeface="Calibri"/>
            </a:endParaRPr>
          </a:p>
          <a:p>
            <a:pPr indent="0" lvl="0" marL="0" rtl="0" algn="ctr">
              <a:lnSpc>
                <a:spcPct val="115000"/>
              </a:lnSpc>
              <a:spcBef>
                <a:spcPts val="0"/>
              </a:spcBef>
              <a:spcAft>
                <a:spcPts val="0"/>
              </a:spcAft>
              <a:buNone/>
            </a:pPr>
            <a:r>
              <a:t/>
            </a:r>
            <a:endParaRPr sz="1500">
              <a:solidFill>
                <a:srgbClr val="21212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rgbClr val="212121"/>
              </a:solidFill>
              <a:highlight>
                <a:srgbClr val="FFFFFF"/>
              </a:highlight>
              <a:latin typeface="Calibri"/>
              <a:ea typeface="Calibri"/>
              <a:cs typeface="Calibri"/>
              <a:sym typeface="Calibri"/>
            </a:endParaRPr>
          </a:p>
          <a:p>
            <a:pPr indent="-323850" lvl="0" marL="457200" rtl="0" algn="l">
              <a:lnSpc>
                <a:spcPct val="115000"/>
              </a:lnSpc>
              <a:spcBef>
                <a:spcPts val="0"/>
              </a:spcBef>
              <a:spcAft>
                <a:spcPts val="0"/>
              </a:spcAft>
              <a:buClr>
                <a:srgbClr val="212121"/>
              </a:buClr>
              <a:buSzPts val="1500"/>
              <a:buFont typeface="Calibri"/>
              <a:buAutoNum type="arabicPeriod"/>
            </a:pPr>
            <a:r>
              <a:rPr lang="en" sz="1500">
                <a:solidFill>
                  <a:srgbClr val="212121"/>
                </a:solidFill>
                <a:highlight>
                  <a:srgbClr val="FFFFFF"/>
                </a:highlight>
                <a:latin typeface="Calibri"/>
                <a:ea typeface="Calibri"/>
                <a:cs typeface="Calibri"/>
                <a:sym typeface="Calibri"/>
              </a:rPr>
              <a:t>Drop the feature umpire1, umpire2, and umpire3 since there are lots of null values and these don’t have any impact on the winning team. </a:t>
            </a:r>
            <a:endParaRPr sz="1500">
              <a:solidFill>
                <a:srgbClr val="212121"/>
              </a:solidFill>
              <a:highlight>
                <a:srgbClr val="FFFFFF"/>
              </a:highlight>
              <a:latin typeface="Calibri"/>
              <a:ea typeface="Calibri"/>
              <a:cs typeface="Calibri"/>
              <a:sym typeface="Calibri"/>
            </a:endParaRPr>
          </a:p>
        </p:txBody>
      </p:sp>
      <p:sp>
        <p:nvSpPr>
          <p:cNvPr id="237" name="Google Shape;237;p32"/>
          <p:cNvSpPr txBox="1"/>
          <p:nvPr>
            <p:ph idx="1" type="body"/>
          </p:nvPr>
        </p:nvSpPr>
        <p:spPr>
          <a:xfrm>
            <a:off x="3376525" y="1067300"/>
            <a:ext cx="2564400" cy="525300"/>
          </a:xfrm>
          <a:prstGeom prst="rect">
            <a:avLst/>
          </a:prstGeom>
          <a:solidFill>
            <a:srgbClr val="980000"/>
          </a:solidFill>
        </p:spPr>
        <p:txBody>
          <a:bodyPr anchorCtr="0" anchor="t" bIns="34275" lIns="68575" spcFirstLastPara="1" rIns="68575" wrap="square" tIns="34275">
            <a:noAutofit/>
          </a:bodyPr>
          <a:lstStyle/>
          <a:p>
            <a:pPr indent="0" lvl="0" marL="457200" rtl="0" algn="l">
              <a:spcBef>
                <a:spcPts val="800"/>
              </a:spcBef>
              <a:spcAft>
                <a:spcPts val="0"/>
              </a:spcAft>
              <a:buNone/>
            </a:pPr>
            <a:r>
              <a:rPr b="1" lang="en" sz="2000">
                <a:solidFill>
                  <a:srgbClr val="FFFF00"/>
                </a:solidFill>
                <a:latin typeface="Calibri"/>
                <a:ea typeface="Calibri"/>
                <a:cs typeface="Calibri"/>
                <a:sym typeface="Calibri"/>
              </a:rPr>
              <a:t>Data-cleaning</a:t>
            </a:r>
            <a:endParaRPr b="1" sz="2000">
              <a:solidFill>
                <a:srgbClr val="FFFF00"/>
              </a:solidFill>
              <a:latin typeface="Calibri"/>
              <a:ea typeface="Calibri"/>
              <a:cs typeface="Calibri"/>
              <a:sym typeface="Calibri"/>
            </a:endParaRPr>
          </a:p>
        </p:txBody>
      </p:sp>
      <p:pic>
        <p:nvPicPr>
          <p:cNvPr id="238" name="Google Shape;238;p32"/>
          <p:cNvPicPr preferRelativeResize="0"/>
          <p:nvPr/>
        </p:nvPicPr>
        <p:blipFill>
          <a:blip r:embed="rId3">
            <a:alphaModFix/>
          </a:blip>
          <a:stretch>
            <a:fillRect/>
          </a:stretch>
        </p:blipFill>
        <p:spPr>
          <a:xfrm>
            <a:off x="144075" y="2443575"/>
            <a:ext cx="5032400" cy="950400"/>
          </a:xfrm>
          <a:prstGeom prst="rect">
            <a:avLst/>
          </a:prstGeom>
          <a:noFill/>
          <a:ln>
            <a:noFill/>
          </a:ln>
        </p:spPr>
      </p:pic>
      <p:pic>
        <p:nvPicPr>
          <p:cNvPr id="239" name="Google Shape;239;p32"/>
          <p:cNvPicPr preferRelativeResize="0"/>
          <p:nvPr/>
        </p:nvPicPr>
        <p:blipFill>
          <a:blip r:embed="rId4">
            <a:alphaModFix/>
          </a:blip>
          <a:stretch>
            <a:fillRect/>
          </a:stretch>
        </p:blipFill>
        <p:spPr>
          <a:xfrm>
            <a:off x="5700350" y="2627024"/>
            <a:ext cx="3365100" cy="2429574"/>
          </a:xfrm>
          <a:prstGeom prst="rect">
            <a:avLst/>
          </a:prstGeom>
          <a:noFill/>
          <a:ln>
            <a:noFill/>
          </a:ln>
        </p:spPr>
      </p:pic>
      <p:sp>
        <p:nvSpPr>
          <p:cNvPr id="240" name="Google Shape;240;p32"/>
          <p:cNvSpPr txBox="1"/>
          <p:nvPr/>
        </p:nvSpPr>
        <p:spPr>
          <a:xfrm>
            <a:off x="5519850" y="1738475"/>
            <a:ext cx="3603300" cy="1869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212121"/>
              </a:buClr>
              <a:buSzPts val="1500"/>
              <a:buFont typeface="Calibri"/>
              <a:buAutoNum type="arabicPeriod" startAt="2"/>
            </a:pPr>
            <a:r>
              <a:rPr lang="en" sz="1500">
                <a:solidFill>
                  <a:srgbClr val="212121"/>
                </a:solidFill>
                <a:highlight>
                  <a:srgbClr val="FFFFFF"/>
                </a:highlight>
                <a:latin typeface="Calibri"/>
                <a:ea typeface="Calibri"/>
                <a:cs typeface="Calibri"/>
                <a:sym typeface="Calibri"/>
              </a:rPr>
              <a:t>Insert values in the column ‘city’ where value is null based on the value of ‘venue’ column. Here, we replace NaN with “Dubai”.</a:t>
            </a:r>
            <a:endParaRPr sz="1500">
              <a:solidFill>
                <a:srgbClr val="21212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t/>
            </a:r>
            <a:endParaRPr sz="1500">
              <a:solidFill>
                <a:srgbClr val="21212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cxnSp>
        <p:nvCxnSpPr>
          <p:cNvPr id="245" name="Google Shape;245;p33"/>
          <p:cNvCxnSpPr/>
          <p:nvPr/>
        </p:nvCxnSpPr>
        <p:spPr>
          <a:xfrm flipH="1" rot="10800000">
            <a:off x="-13750" y="866525"/>
            <a:ext cx="9173100" cy="54900"/>
          </a:xfrm>
          <a:prstGeom prst="straightConnector1">
            <a:avLst/>
          </a:prstGeom>
          <a:noFill/>
          <a:ln cap="flat" cmpd="sng" w="28575">
            <a:solidFill>
              <a:srgbClr val="6AA84F"/>
            </a:solidFill>
            <a:prstDash val="solid"/>
            <a:round/>
            <a:headEnd len="med" w="med" type="none"/>
            <a:tailEnd len="med" w="med" type="none"/>
          </a:ln>
        </p:spPr>
      </p:cxnSp>
      <p:sp>
        <p:nvSpPr>
          <p:cNvPr id="246" name="Google Shape;246;p33"/>
          <p:cNvSpPr txBox="1"/>
          <p:nvPr>
            <p:ph type="title"/>
          </p:nvPr>
        </p:nvSpPr>
        <p:spPr>
          <a:xfrm>
            <a:off x="445725" y="0"/>
            <a:ext cx="7886700" cy="8802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980000"/>
                </a:solidFill>
                <a:latin typeface="Capriola"/>
                <a:ea typeface="Capriola"/>
                <a:cs typeface="Capriola"/>
                <a:sym typeface="Capriola"/>
              </a:rPr>
              <a:t>INITIAL RESULTS</a:t>
            </a:r>
            <a:endParaRPr>
              <a:solidFill>
                <a:srgbClr val="980000"/>
              </a:solidFill>
              <a:latin typeface="Capriola"/>
              <a:ea typeface="Capriola"/>
              <a:cs typeface="Capriola"/>
              <a:sym typeface="Capriola"/>
            </a:endParaRPr>
          </a:p>
        </p:txBody>
      </p:sp>
      <p:sp>
        <p:nvSpPr>
          <p:cNvPr id="247" name="Google Shape;247;p33"/>
          <p:cNvSpPr txBox="1"/>
          <p:nvPr/>
        </p:nvSpPr>
        <p:spPr>
          <a:xfrm>
            <a:off x="2231126" y="1067299"/>
            <a:ext cx="1145400" cy="525300"/>
          </a:xfrm>
          <a:prstGeom prst="rect">
            <a:avLst/>
          </a:prstGeom>
          <a:solidFill>
            <a:srgbClr val="274E1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00"/>
                </a:solidFill>
                <a:latin typeface="Roboto"/>
                <a:ea typeface="Roboto"/>
                <a:cs typeface="Roboto"/>
                <a:sym typeface="Roboto"/>
              </a:rPr>
              <a:t>Step 3</a:t>
            </a:r>
            <a:endParaRPr b="1" sz="2000">
              <a:solidFill>
                <a:srgbClr val="FFFF00"/>
              </a:solidFill>
              <a:latin typeface="Roboto"/>
              <a:ea typeface="Roboto"/>
              <a:cs typeface="Roboto"/>
              <a:sym typeface="Roboto"/>
            </a:endParaRPr>
          </a:p>
        </p:txBody>
      </p:sp>
      <p:sp>
        <p:nvSpPr>
          <p:cNvPr id="248" name="Google Shape;248;p33"/>
          <p:cNvSpPr txBox="1"/>
          <p:nvPr>
            <p:ph idx="1" type="body"/>
          </p:nvPr>
        </p:nvSpPr>
        <p:spPr>
          <a:xfrm>
            <a:off x="3376525" y="1067300"/>
            <a:ext cx="2564400" cy="525300"/>
          </a:xfrm>
          <a:prstGeom prst="rect">
            <a:avLst/>
          </a:prstGeom>
          <a:solidFill>
            <a:srgbClr val="980000"/>
          </a:solidFill>
        </p:spPr>
        <p:txBody>
          <a:bodyPr anchorCtr="0" anchor="t" bIns="34275" lIns="68575" spcFirstLastPara="1" rIns="68575" wrap="square" tIns="34275">
            <a:noAutofit/>
          </a:bodyPr>
          <a:lstStyle/>
          <a:p>
            <a:pPr indent="0" lvl="0" marL="457200" rtl="0" algn="l">
              <a:spcBef>
                <a:spcPts val="800"/>
              </a:spcBef>
              <a:spcAft>
                <a:spcPts val="0"/>
              </a:spcAft>
              <a:buNone/>
            </a:pPr>
            <a:r>
              <a:rPr b="1" lang="en" sz="2000">
                <a:solidFill>
                  <a:srgbClr val="FFFF00"/>
                </a:solidFill>
                <a:latin typeface="Calibri"/>
                <a:ea typeface="Calibri"/>
                <a:cs typeface="Calibri"/>
                <a:sym typeface="Calibri"/>
              </a:rPr>
              <a:t>Data-cleaning</a:t>
            </a:r>
            <a:endParaRPr b="1" sz="2000">
              <a:solidFill>
                <a:srgbClr val="FFFF00"/>
              </a:solidFill>
              <a:latin typeface="Calibri"/>
              <a:ea typeface="Calibri"/>
              <a:cs typeface="Calibri"/>
              <a:sym typeface="Calibri"/>
            </a:endParaRPr>
          </a:p>
        </p:txBody>
      </p:sp>
      <p:sp>
        <p:nvSpPr>
          <p:cNvPr id="249" name="Google Shape;249;p33"/>
          <p:cNvSpPr txBox="1"/>
          <p:nvPr/>
        </p:nvSpPr>
        <p:spPr>
          <a:xfrm>
            <a:off x="262300" y="1592600"/>
            <a:ext cx="4309800" cy="1087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rPr b="1" lang="en" sz="1200">
                <a:solidFill>
                  <a:srgbClr val="212121"/>
                </a:solidFill>
                <a:highlight>
                  <a:srgbClr val="FFFFFF"/>
                </a:highlight>
                <a:latin typeface="Roboto"/>
                <a:ea typeface="Roboto"/>
                <a:cs typeface="Roboto"/>
                <a:sym typeface="Roboto"/>
              </a:rPr>
              <a:t>Renaming the team names</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Deccan Chargers (DC) was renamed to Sunrisers Hyderabad (SRH) in 2012 </a:t>
            </a:r>
            <a:r>
              <a:rPr lang="en" sz="1200" u="sng">
                <a:solidFill>
                  <a:schemeClr val="hlink"/>
                </a:solidFill>
                <a:highlight>
                  <a:srgbClr val="FFFFFF"/>
                </a:highlight>
                <a:latin typeface="Roboto"/>
                <a:ea typeface="Roboto"/>
                <a:cs typeface="Roboto"/>
                <a:sym typeface="Roboto"/>
                <a:hlinkClick r:id="rId3"/>
              </a:rPr>
              <a:t>[1]</a:t>
            </a:r>
            <a:endParaRPr sz="1200" u="sng">
              <a:solidFill>
                <a:schemeClr val="hlink"/>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Delhi Daredevils (DD) was renamed to Delhi Capitals (DC) </a:t>
            </a:r>
            <a:r>
              <a:rPr lang="en" sz="1200" u="sng">
                <a:solidFill>
                  <a:schemeClr val="hlink"/>
                </a:solidFill>
                <a:highlight>
                  <a:srgbClr val="FFFFFF"/>
                </a:highlight>
                <a:latin typeface="Roboto"/>
                <a:ea typeface="Roboto"/>
                <a:cs typeface="Roboto"/>
                <a:sym typeface="Roboto"/>
                <a:hlinkClick r:id="rId4"/>
              </a:rPr>
              <a:t>[2]</a:t>
            </a:r>
            <a:endParaRPr sz="1200" u="sng">
              <a:solidFill>
                <a:schemeClr val="hlink"/>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500">
              <a:highlight>
                <a:srgbClr val="FFFFFF"/>
              </a:highlight>
              <a:latin typeface="Calibri"/>
              <a:ea typeface="Calibri"/>
              <a:cs typeface="Calibri"/>
              <a:sym typeface="Calibri"/>
            </a:endParaRPr>
          </a:p>
        </p:txBody>
      </p:sp>
      <p:pic>
        <p:nvPicPr>
          <p:cNvPr id="250" name="Google Shape;250;p33"/>
          <p:cNvPicPr preferRelativeResize="0"/>
          <p:nvPr/>
        </p:nvPicPr>
        <p:blipFill>
          <a:blip r:embed="rId5">
            <a:alphaModFix/>
          </a:blip>
          <a:stretch>
            <a:fillRect/>
          </a:stretch>
        </p:blipFill>
        <p:spPr>
          <a:xfrm>
            <a:off x="337950" y="2737125"/>
            <a:ext cx="1946825" cy="2319475"/>
          </a:xfrm>
          <a:prstGeom prst="rect">
            <a:avLst/>
          </a:prstGeom>
          <a:noFill/>
          <a:ln cap="flat" cmpd="sng" w="9525">
            <a:solidFill>
              <a:srgbClr val="980000"/>
            </a:solidFill>
            <a:prstDash val="solid"/>
            <a:round/>
            <a:headEnd len="sm" w="sm" type="none"/>
            <a:tailEnd len="sm" w="sm" type="none"/>
          </a:ln>
        </p:spPr>
      </p:pic>
      <p:pic>
        <p:nvPicPr>
          <p:cNvPr id="251" name="Google Shape;251;p33"/>
          <p:cNvPicPr preferRelativeResize="0"/>
          <p:nvPr/>
        </p:nvPicPr>
        <p:blipFill>
          <a:blip r:embed="rId6">
            <a:alphaModFix/>
          </a:blip>
          <a:stretch>
            <a:fillRect/>
          </a:stretch>
        </p:blipFill>
        <p:spPr>
          <a:xfrm>
            <a:off x="2500600" y="2737125"/>
            <a:ext cx="953404" cy="2319475"/>
          </a:xfrm>
          <a:prstGeom prst="rect">
            <a:avLst/>
          </a:prstGeom>
          <a:noFill/>
          <a:ln cap="flat" cmpd="sng" w="9525">
            <a:solidFill>
              <a:srgbClr val="980000"/>
            </a:solidFill>
            <a:prstDash val="solid"/>
            <a:round/>
            <a:headEnd len="sm" w="sm" type="none"/>
            <a:tailEnd len="sm" w="sm" type="none"/>
          </a:ln>
        </p:spPr>
      </p:pic>
      <p:sp>
        <p:nvSpPr>
          <p:cNvPr id="252" name="Google Shape;252;p33"/>
          <p:cNvSpPr txBox="1"/>
          <p:nvPr/>
        </p:nvSpPr>
        <p:spPr>
          <a:xfrm>
            <a:off x="5065125" y="1740450"/>
            <a:ext cx="3503100" cy="9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2. Checking for the rows with </a:t>
            </a:r>
            <a:endParaRPr sz="1200">
              <a:solidFill>
                <a:srgbClr val="212121"/>
              </a:solidFill>
              <a:highlight>
                <a:srgbClr val="FFFFFF"/>
              </a:highlight>
              <a:latin typeface="Roboto"/>
              <a:ea typeface="Roboto"/>
              <a:cs typeface="Roboto"/>
              <a:sym typeface="Roboto"/>
            </a:endParaRPr>
          </a:p>
          <a:p>
            <a:pPr indent="285750" lvl="0" marL="0" rtl="0" algn="l">
              <a:lnSpc>
                <a:spcPct val="115000"/>
              </a:lnSpc>
              <a:spcBef>
                <a:spcPts val="600"/>
              </a:spcBef>
              <a:spcAft>
                <a:spcPts val="0"/>
              </a:spcAft>
              <a:buNone/>
            </a:pPr>
            <a:r>
              <a:rPr b="1" lang="en" sz="1200">
                <a:solidFill>
                  <a:srgbClr val="212121"/>
                </a:solidFill>
                <a:highlight>
                  <a:srgbClr val="FFFFFF"/>
                </a:highlight>
                <a:latin typeface="Roboto"/>
                <a:ea typeface="Roboto"/>
                <a:cs typeface="Roboto"/>
                <a:sym typeface="Roboto"/>
              </a:rPr>
              <a:t>same venue, different venue names</a:t>
            </a:r>
            <a:endParaRPr sz="1200" u="sng">
              <a:solidFill>
                <a:schemeClr val="hlink"/>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500">
              <a:highlight>
                <a:srgbClr val="FFFFFF"/>
              </a:highlight>
              <a:latin typeface="Calibri"/>
              <a:ea typeface="Calibri"/>
              <a:cs typeface="Calibri"/>
              <a:sym typeface="Calibri"/>
            </a:endParaRPr>
          </a:p>
        </p:txBody>
      </p:sp>
      <p:pic>
        <p:nvPicPr>
          <p:cNvPr id="253" name="Google Shape;253;p33"/>
          <p:cNvPicPr preferRelativeResize="0"/>
          <p:nvPr/>
        </p:nvPicPr>
        <p:blipFill>
          <a:blip r:embed="rId7">
            <a:alphaModFix/>
          </a:blip>
          <a:stretch>
            <a:fillRect/>
          </a:stretch>
        </p:blipFill>
        <p:spPr>
          <a:xfrm>
            <a:off x="5053425" y="2376795"/>
            <a:ext cx="3409500" cy="412030"/>
          </a:xfrm>
          <a:prstGeom prst="rect">
            <a:avLst/>
          </a:prstGeom>
          <a:noFill/>
          <a:ln cap="flat" cmpd="sng" w="9525">
            <a:solidFill>
              <a:srgbClr val="D9D9D9"/>
            </a:solidFill>
            <a:prstDash val="solid"/>
            <a:round/>
            <a:headEnd len="sm" w="sm" type="none"/>
            <a:tailEnd len="sm" w="sm" type="none"/>
          </a:ln>
        </p:spPr>
      </p:pic>
      <p:pic>
        <p:nvPicPr>
          <p:cNvPr id="254" name="Google Shape;254;p33"/>
          <p:cNvPicPr preferRelativeResize="0"/>
          <p:nvPr/>
        </p:nvPicPr>
        <p:blipFill>
          <a:blip r:embed="rId8">
            <a:alphaModFix/>
          </a:blip>
          <a:stretch>
            <a:fillRect/>
          </a:stretch>
        </p:blipFill>
        <p:spPr>
          <a:xfrm>
            <a:off x="5155079" y="2868112"/>
            <a:ext cx="3206172" cy="979800"/>
          </a:xfrm>
          <a:prstGeom prst="rect">
            <a:avLst/>
          </a:prstGeom>
          <a:noFill/>
          <a:ln cap="flat" cmpd="sng" w="9525">
            <a:solidFill>
              <a:srgbClr val="CCCCCC"/>
            </a:solidFill>
            <a:prstDash val="solid"/>
            <a:round/>
            <a:headEnd len="sm" w="sm" type="none"/>
            <a:tailEnd len="sm" w="sm" type="none"/>
          </a:ln>
        </p:spPr>
      </p:pic>
      <p:pic>
        <p:nvPicPr>
          <p:cNvPr id="255" name="Google Shape;255;p33"/>
          <p:cNvPicPr preferRelativeResize="0"/>
          <p:nvPr/>
        </p:nvPicPr>
        <p:blipFill>
          <a:blip r:embed="rId9">
            <a:alphaModFix/>
          </a:blip>
          <a:stretch>
            <a:fillRect/>
          </a:stretch>
        </p:blipFill>
        <p:spPr>
          <a:xfrm>
            <a:off x="5020300" y="3927179"/>
            <a:ext cx="3592751" cy="1074646"/>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