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7" r:id="rId1"/>
  </p:sldMasterIdLst>
  <p:notesMasterIdLst>
    <p:notesMasterId r:id="rId47"/>
  </p:notesMasterIdLst>
  <p:handoutMasterIdLst>
    <p:handoutMasterId r:id="rId48"/>
  </p:handoutMasterIdLst>
  <p:sldIdLst>
    <p:sldId id="750" r:id="rId2"/>
    <p:sldId id="893" r:id="rId3"/>
    <p:sldId id="397" r:id="rId4"/>
    <p:sldId id="421" r:id="rId5"/>
    <p:sldId id="398" r:id="rId6"/>
    <p:sldId id="399" r:id="rId7"/>
    <p:sldId id="400" r:id="rId8"/>
    <p:sldId id="401" r:id="rId9"/>
    <p:sldId id="403" r:id="rId10"/>
    <p:sldId id="405" r:id="rId11"/>
    <p:sldId id="406" r:id="rId12"/>
    <p:sldId id="407" r:id="rId13"/>
    <p:sldId id="408" r:id="rId14"/>
    <p:sldId id="414" r:id="rId15"/>
    <p:sldId id="409" r:id="rId16"/>
    <p:sldId id="415" r:id="rId17"/>
    <p:sldId id="416" r:id="rId18"/>
    <p:sldId id="410" r:id="rId19"/>
    <p:sldId id="411" r:id="rId20"/>
    <p:sldId id="412" r:id="rId21"/>
    <p:sldId id="417" r:id="rId22"/>
    <p:sldId id="895" r:id="rId23"/>
    <p:sldId id="896" r:id="rId24"/>
    <p:sldId id="775" r:id="rId25"/>
    <p:sldId id="865" r:id="rId26"/>
    <p:sldId id="776" r:id="rId27"/>
    <p:sldId id="777" r:id="rId28"/>
    <p:sldId id="897" r:id="rId29"/>
    <p:sldId id="419" r:id="rId30"/>
    <p:sldId id="420" r:id="rId31"/>
    <p:sldId id="899" r:id="rId32"/>
    <p:sldId id="423" r:id="rId33"/>
    <p:sldId id="427" r:id="rId34"/>
    <p:sldId id="428" r:id="rId35"/>
    <p:sldId id="429" r:id="rId36"/>
    <p:sldId id="430" r:id="rId37"/>
    <p:sldId id="431" r:id="rId38"/>
    <p:sldId id="432" r:id="rId39"/>
    <p:sldId id="433" r:id="rId40"/>
    <p:sldId id="434" r:id="rId41"/>
    <p:sldId id="435" r:id="rId42"/>
    <p:sldId id="437" r:id="rId43"/>
    <p:sldId id="438" r:id="rId44"/>
    <p:sldId id="439" r:id="rId45"/>
    <p:sldId id="436" r:id="rId4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DD"/>
    <a:srgbClr val="CCECFF"/>
    <a:srgbClr val="008000"/>
    <a:srgbClr val="00CC66"/>
    <a:srgbClr val="B2B2B2"/>
    <a:srgbClr val="FFFF66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94" autoAdjust="0"/>
    <p:restoredTop sz="87274" autoAdjust="0"/>
  </p:normalViewPr>
  <p:slideViewPr>
    <p:cSldViewPr>
      <p:cViewPr varScale="1">
        <p:scale>
          <a:sx n="58" d="100"/>
          <a:sy n="58" d="100"/>
        </p:scale>
        <p:origin x="57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fld id="{1CE005C2-E955-4345-81BD-0A1D3128A8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75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fld id="{6B5CBF84-895D-7D42-ADB8-0D9CB91F98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225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CBF84-895D-7D42-ADB8-0D9CB91F98C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60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AA4F07-6C9F-9649-B9E0-605CEFF8F669}" type="slidenum">
              <a:rPr lang="en-US"/>
              <a:pPr/>
              <a:t>41</a:t>
            </a:fld>
            <a:endParaRPr lang="en-US"/>
          </a:p>
        </p:txBody>
      </p:sp>
      <p:sp>
        <p:nvSpPr>
          <p:cNvPr id="113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3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80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3EAD12-4AB3-BB4B-BB0F-1FBD2B9D6918}" type="slidenum">
              <a:rPr lang="en-US"/>
              <a:pPr/>
              <a:t>42</a:t>
            </a:fld>
            <a:endParaRPr lang="en-US"/>
          </a:p>
        </p:txBody>
      </p:sp>
      <p:sp>
        <p:nvSpPr>
          <p:cNvPr id="113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3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3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B796CF-A583-A748-B226-1ECC65CD86B0}" type="slidenum">
              <a:rPr lang="en-US"/>
              <a:pPr/>
              <a:t>43</a:t>
            </a:fld>
            <a:endParaRPr lang="en-US"/>
          </a:p>
        </p:txBody>
      </p:sp>
      <p:sp>
        <p:nvSpPr>
          <p:cNvPr id="113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3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0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B78487-EF5A-BB48-8170-9925B3273142}" type="slidenum">
              <a:rPr lang="en-US"/>
              <a:pPr/>
              <a:t>44</a:t>
            </a:fld>
            <a:endParaRPr lang="en-US"/>
          </a:p>
        </p:txBody>
      </p:sp>
      <p:sp>
        <p:nvSpPr>
          <p:cNvPr id="114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4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34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E81638-FAF2-7344-8304-2B0C2C5600EE}" type="slidenum">
              <a:rPr lang="en-US"/>
              <a:pPr/>
              <a:t>32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8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6B3ECF-8CDD-7B4B-88F3-240D74C99327}" type="slidenum">
              <a:rPr lang="en-US"/>
              <a:pPr/>
              <a:t>33</a:t>
            </a:fld>
            <a:endParaRPr lang="en-US"/>
          </a:p>
        </p:txBody>
      </p:sp>
      <p:sp>
        <p:nvSpPr>
          <p:cNvPr id="113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3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54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5A91E7-F446-924D-8892-49887CE66773}" type="slidenum">
              <a:rPr lang="en-US"/>
              <a:pPr/>
              <a:t>34</a:t>
            </a:fld>
            <a:endParaRPr lang="en-US"/>
          </a:p>
        </p:txBody>
      </p:sp>
      <p:sp>
        <p:nvSpPr>
          <p:cNvPr id="113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3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89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245C27-EE3C-344F-BB58-FDC34D8AE34B}" type="slidenum">
              <a:rPr lang="en-US"/>
              <a:pPr/>
              <a:t>35</a:t>
            </a:fld>
            <a:endParaRPr lang="en-US"/>
          </a:p>
        </p:txBody>
      </p:sp>
      <p:sp>
        <p:nvSpPr>
          <p:cNvPr id="113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3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03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E15AC3-2541-0E44-934E-CDF2AA44B78E}" type="slidenum">
              <a:rPr lang="en-US"/>
              <a:pPr/>
              <a:t>36</a:t>
            </a:fld>
            <a:endParaRPr lang="en-US"/>
          </a:p>
        </p:txBody>
      </p:sp>
      <p:sp>
        <p:nvSpPr>
          <p:cNvPr id="113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3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85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2946A1-AEC1-5C42-9336-9B20F17000B4}" type="slidenum">
              <a:rPr lang="en-US"/>
              <a:pPr/>
              <a:t>37</a:t>
            </a:fld>
            <a:endParaRPr lang="en-US"/>
          </a:p>
        </p:txBody>
      </p:sp>
      <p:sp>
        <p:nvSpPr>
          <p:cNvPr id="113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3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0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4602DB-6E2F-5949-934C-CF81520FBA59}" type="slidenum">
              <a:rPr lang="en-US"/>
              <a:pPr/>
              <a:t>39</a:t>
            </a:fld>
            <a:endParaRPr lang="en-US"/>
          </a:p>
        </p:txBody>
      </p:sp>
      <p:sp>
        <p:nvSpPr>
          <p:cNvPr id="113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3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DEE947-2FA3-3046-817B-1A5FE77D08F9}" type="slidenum">
              <a:rPr lang="en-US"/>
              <a:pPr/>
              <a:t>40</a:t>
            </a:fld>
            <a:endParaRPr lang="en-US"/>
          </a:p>
        </p:txBody>
      </p:sp>
      <p:sp>
        <p:nvSpPr>
          <p:cNvPr id="113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3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54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charset="0"/>
              <a:buNone/>
              <a:defRPr sz="30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FD0E778-28B0-2146-A759-B69616C793EC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7415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17416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B5891-E984-F64A-A8F0-E6E92A14A8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0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BEE22-4724-0D4E-82AC-E0FF822BF7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63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2F9CA29-4023-3745-925A-C2B617E4EF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6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F736D9-E80C-224F-A789-77C4D7CB6D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6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69AC95-EDD8-A34D-ACD1-2116AEA7BC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6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96BDC9-DF8D-044B-8574-12FD277FDA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0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FC1CD-478F-DF4F-AA3F-0D8AC89BBD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4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D5367A-154B-A84E-9108-558236436A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3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22BD5E-AADF-3242-BEF6-F412C658F4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3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FCE1B-662B-5543-A8C3-F6B48FB26F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4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10F70-88A6-4348-AA95-9F6043FD9F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2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000">
                <a:latin typeface="+mn-lt"/>
              </a:defRPr>
            </a:lvl1pPr>
          </a:lstStyle>
          <a:p>
            <a:fld id="{3EB2ACAB-8A07-9142-A103-D58260D247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endParaRPr lang="en-US" sz="2400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endParaRPr lang="en-US" sz="2400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endParaRPr 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0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p"/>
        <a:defRPr sz="20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charset="0"/>
        <a:buChar char="§"/>
        <a:defRPr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charset="0"/>
        <a:buChar char="§"/>
        <a:defRPr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charset="0"/>
        <a:buChar char="§"/>
        <a:defRPr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charset="0"/>
        <a:buChar char="§"/>
        <a:defRPr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charset="0"/>
        <a:buChar char="§"/>
        <a:defRPr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41450"/>
          </a:xfrm>
        </p:spPr>
        <p:txBody>
          <a:bodyPr/>
          <a:lstStyle/>
          <a:p>
            <a:r>
              <a:rPr lang="en-US" sz="3200" b="1" dirty="0"/>
              <a:t>COMP7106B</a:t>
            </a:r>
            <a:br>
              <a:rPr lang="en-US" sz="3200" b="1" dirty="0"/>
            </a:br>
            <a:r>
              <a:rPr lang="en-US" sz="3200" b="1" dirty="0"/>
              <a:t>Big Data Management</a:t>
            </a:r>
            <a:br>
              <a:rPr lang="en-US" sz="3200" b="1" dirty="0"/>
            </a:br>
            <a:r>
              <a:rPr lang="en-US" sz="2800" dirty="0"/>
              <a:t>Lecture 5 Big Text Data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</a:t>
            </a:r>
            <a:r>
              <a:rPr lang="en-US" dirty="0" err="1"/>
              <a:t>Reynold</a:t>
            </a:r>
            <a:r>
              <a:rPr lang="en-US" dirty="0"/>
              <a:t> Cheng</a:t>
            </a:r>
          </a:p>
          <a:p>
            <a:r>
              <a:rPr lang="en-US" dirty="0"/>
              <a:t>23</a:t>
            </a:r>
            <a:r>
              <a:rPr lang="en-US" baseline="30000" dirty="0"/>
              <a:t>th</a:t>
            </a:r>
            <a:r>
              <a:rPr lang="en-US" dirty="0"/>
              <a:t> March, 2024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7011" y="6642556"/>
            <a:ext cx="39869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Acknowledgement</a:t>
            </a:r>
            <a:r>
              <a:rPr lang="en-US" sz="800" i="1"/>
              <a:t>: This </a:t>
            </a:r>
            <a:r>
              <a:rPr lang="en-US" sz="800" i="1" dirty="0"/>
              <a:t>presentation </a:t>
            </a:r>
            <a:r>
              <a:rPr lang="en-US" sz="800" i="1"/>
              <a:t>is based </a:t>
            </a:r>
            <a:r>
              <a:rPr lang="en-US" sz="800" i="1" dirty="0"/>
              <a:t>on Prof. Nikos </a:t>
            </a:r>
            <a:r>
              <a:rPr lang="en-US" sz="800" i="1" dirty="0" err="1"/>
              <a:t>Mamoulis</a:t>
            </a:r>
            <a:r>
              <a:rPr lang="en-US" sz="800" i="1" dirty="0"/>
              <a:t>’ COMP3323 slides. </a:t>
            </a:r>
          </a:p>
        </p:txBody>
      </p:sp>
    </p:spTree>
    <p:extLst>
      <p:ext uri="{BB962C8B-B14F-4D97-AF65-F5344CB8AC3E}">
        <p14:creationId xmlns:p14="http://schemas.microsoft.com/office/powerpoint/2010/main" val="410063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Signatures</a:t>
            </a:r>
          </a:p>
        </p:txBody>
      </p:sp>
      <p:sp>
        <p:nvSpPr>
          <p:cNvPr id="104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sz="2400" dirty="0">
                <a:sym typeface="Symbol" charset="0"/>
              </a:rPr>
              <a:t>Example: </a:t>
            </a:r>
          </a:p>
          <a:p>
            <a:pPr lvl="1"/>
            <a:r>
              <a:rPr lang="en-US" sz="2000" dirty="0">
                <a:sym typeface="Symbol" charset="0"/>
              </a:rPr>
              <a:t>W= {1,2,...,100}(words encoded by numeric identifiers)</a:t>
            </a:r>
          </a:p>
          <a:p>
            <a:pPr lvl="1"/>
            <a:r>
              <a:rPr lang="en-US" sz="2000" i="1" dirty="0">
                <a:sym typeface="Symbol" charset="0"/>
              </a:rPr>
              <a:t>b</a:t>
            </a:r>
            <a:r>
              <a:rPr lang="en-US" sz="2000" dirty="0">
                <a:sym typeface="Symbol" charset="0"/>
              </a:rPr>
              <a:t>=10. </a:t>
            </a:r>
          </a:p>
          <a:p>
            <a:pPr lvl="1"/>
            <a:r>
              <a:rPr lang="en-US" sz="2000" i="1" dirty="0">
                <a:sym typeface="Symbol" charset="0"/>
              </a:rPr>
              <a:t>H(e) </a:t>
            </a:r>
            <a:r>
              <a:rPr lang="en-US" sz="2000" dirty="0">
                <a:sym typeface="Symbol" charset="0"/>
              </a:rPr>
              <a:t>= </a:t>
            </a:r>
            <a:r>
              <a:rPr lang="en-US" sz="2000" i="1" dirty="0">
                <a:sym typeface="Symbol" charset="0"/>
              </a:rPr>
              <a:t>e</a:t>
            </a:r>
            <a:r>
              <a:rPr lang="en-US" sz="2000" dirty="0">
                <a:sym typeface="Symbol" charset="0"/>
              </a:rPr>
              <a:t> modulo 10. </a:t>
            </a:r>
          </a:p>
          <a:p>
            <a:pPr lvl="1"/>
            <a:r>
              <a:rPr lang="en-US" sz="2000" i="1" dirty="0">
                <a:sym typeface="Symbol" charset="0"/>
              </a:rPr>
              <a:t>x</a:t>
            </a:r>
            <a:r>
              <a:rPr lang="en-US" sz="2000" dirty="0">
                <a:sym typeface="Symbol" charset="0"/>
              </a:rPr>
              <a:t>= {38,67,83,90,97}, sig(</a:t>
            </a:r>
            <a:r>
              <a:rPr lang="en-US" sz="2000" i="1" dirty="0">
                <a:sym typeface="Symbol" charset="0"/>
              </a:rPr>
              <a:t>x</a:t>
            </a:r>
            <a:r>
              <a:rPr lang="en-US" sz="2000" dirty="0">
                <a:sym typeface="Symbol" charset="0"/>
              </a:rPr>
              <a:t>)=.</a:t>
            </a:r>
          </a:p>
          <a:p>
            <a:pPr lvl="1"/>
            <a:r>
              <a:rPr lang="en-US" sz="2000" i="1" dirty="0">
                <a:sym typeface="Symbol" charset="0"/>
              </a:rPr>
              <a:t>y</a:t>
            </a:r>
            <a:r>
              <a:rPr lang="en-US" sz="2000" dirty="0">
                <a:sym typeface="Symbol" charset="0"/>
              </a:rPr>
              <a:t>= {18,67,70}, sig(</a:t>
            </a:r>
            <a:r>
              <a:rPr lang="en-US" sz="2000" i="1" dirty="0">
                <a:sym typeface="Symbol" charset="0"/>
              </a:rPr>
              <a:t>y</a:t>
            </a:r>
            <a:r>
              <a:rPr lang="en-US" sz="2000" dirty="0">
                <a:sym typeface="Symbol" charset="0"/>
              </a:rPr>
              <a:t>)=1000000110.</a:t>
            </a:r>
            <a:r>
              <a:rPr lang="en-US" altLang="zh-CN" sz="2000" dirty="0">
                <a:sym typeface="Symbol" charset="0"/>
              </a:rPr>
              <a:t> 1001000110</a:t>
            </a:r>
            <a:endParaRPr lang="en-US" sz="2000" dirty="0">
              <a:sym typeface="Symbol" charset="0"/>
            </a:endParaRPr>
          </a:p>
          <a:p>
            <a:pPr lvl="1"/>
            <a:endParaRPr lang="en-US" sz="2000" dirty="0">
              <a:sym typeface="Symbol" charset="0"/>
            </a:endParaRPr>
          </a:p>
          <a:p>
            <a:r>
              <a:rPr lang="en-US" sz="2400" dirty="0">
                <a:sym typeface="Symbol" charset="0"/>
              </a:rPr>
              <a:t>Signatures are </a:t>
            </a:r>
            <a:r>
              <a:rPr lang="en-US" sz="2400" dirty="0">
                <a:solidFill>
                  <a:srgbClr val="0000FF"/>
                </a:solidFill>
                <a:sym typeface="Symbol" charset="0"/>
              </a:rPr>
              <a:t>lossy </a:t>
            </a:r>
            <a:r>
              <a:rPr lang="en-US" sz="2400" dirty="0">
                <a:sym typeface="Symbol" charset="0"/>
              </a:rPr>
              <a:t>approximations; they do not represent the sets </a:t>
            </a:r>
            <a:r>
              <a:rPr lang="en-US" sz="2400" dirty="0">
                <a:solidFill>
                  <a:srgbClr val="0000FF"/>
                </a:solidFill>
                <a:sym typeface="Symbol" charset="0"/>
              </a:rPr>
              <a:t>exactly</a:t>
            </a:r>
            <a:r>
              <a:rPr lang="en-US" sz="2400" dirty="0">
                <a:sym typeface="Symbol" charset="0"/>
              </a:rPr>
              <a:t>. Two different sets may have the same signature.</a:t>
            </a:r>
          </a:p>
          <a:p>
            <a:pPr lvl="1"/>
            <a:r>
              <a:rPr lang="en-US" sz="2000" dirty="0">
                <a:sym typeface="Symbol" charset="0"/>
              </a:rPr>
              <a:t>E.g., </a:t>
            </a:r>
            <a:r>
              <a:rPr lang="en-US" sz="2000" i="1" dirty="0">
                <a:sym typeface="Symbol" charset="0"/>
              </a:rPr>
              <a:t>z</a:t>
            </a:r>
            <a:r>
              <a:rPr lang="en-US" sz="2000" dirty="0">
                <a:sym typeface="Symbol" charset="0"/>
              </a:rPr>
              <a:t>= {18,27,33,60}: sig(</a:t>
            </a:r>
            <a:r>
              <a:rPr lang="en-US" sz="2000" i="1" dirty="0">
                <a:sym typeface="Symbol" charset="0"/>
              </a:rPr>
              <a:t>z</a:t>
            </a:r>
            <a:r>
              <a:rPr lang="en-US" sz="2000" dirty="0">
                <a:sym typeface="Symbol" charset="0"/>
              </a:rPr>
              <a:t>)=1001000110 = sig(</a:t>
            </a:r>
            <a:r>
              <a:rPr lang="en-US" sz="2000" i="1" dirty="0">
                <a:sym typeface="Symbol" charset="0"/>
              </a:rPr>
              <a:t>x</a:t>
            </a:r>
            <a:r>
              <a:rPr lang="en-US" sz="2000" dirty="0">
                <a:sym typeface="Symbol" charset="0"/>
              </a:rPr>
              <a:t>).</a:t>
            </a:r>
          </a:p>
          <a:p>
            <a:pPr lvl="1">
              <a:buFont typeface="Wingdings" charset="0"/>
              <a:buNone/>
            </a:pPr>
            <a:endParaRPr lang="en-US" sz="2000" dirty="0">
              <a:sym typeface="Symbol" charset="0"/>
            </a:endParaRPr>
          </a:p>
          <a:p>
            <a:pPr lvl="1"/>
            <a:endParaRPr lang="en-US" sz="1800" dirty="0">
              <a:sym typeface="Symbo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processing using signatures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ym typeface="Symbol" charset="0"/>
              </a:rPr>
              <a:t>if x  y then sig(x)  sig(y)</a:t>
            </a:r>
          </a:p>
          <a:p>
            <a:pPr>
              <a:lnSpc>
                <a:spcPct val="90000"/>
              </a:lnSpc>
            </a:pPr>
            <a:r>
              <a:rPr lang="en-US">
                <a:sym typeface="Symbol" charset="0"/>
              </a:rPr>
              <a:t>sig(x)  sig(y) </a:t>
            </a:r>
            <a:r>
              <a:rPr lang="en-US" sz="3600">
                <a:solidFill>
                  <a:srgbClr val="0066CC"/>
                </a:solidFill>
                <a:sym typeface="Symbol" charset="0"/>
              </a:rPr>
              <a:t></a:t>
            </a:r>
            <a:r>
              <a:rPr lang="en-US">
                <a:sym typeface="Symbol" charset="0"/>
              </a:rPr>
              <a:t> sig(x) &amp; sig(y) = 0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charset="0"/>
              </a:rPr>
              <a:t>e.g., 0100010000  0110010010</a:t>
            </a:r>
          </a:p>
          <a:p>
            <a:pPr>
              <a:lnSpc>
                <a:spcPct val="90000"/>
              </a:lnSpc>
            </a:pPr>
            <a:r>
              <a:rPr lang="en-US">
                <a:sym typeface="Symbol" charset="0"/>
              </a:rPr>
              <a:t>Similarly: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charset="0"/>
              </a:rPr>
              <a:t>if x = y then sig(x) = sig(y)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charset="0"/>
              </a:rPr>
              <a:t>if x  y   then sig(x) &amp; sig(y)  0</a:t>
            </a:r>
          </a:p>
          <a:p>
            <a:pPr>
              <a:lnSpc>
                <a:spcPct val="90000"/>
              </a:lnSpc>
            </a:pPr>
            <a:r>
              <a:rPr lang="en-US">
                <a:sym typeface="Symbol" charset="0"/>
              </a:rPr>
              <a:t>Using bitwise operations on signatures we can determine fast if the sets </a:t>
            </a:r>
            <a:r>
              <a:rPr lang="en-US">
                <a:solidFill>
                  <a:srgbClr val="0066CC"/>
                </a:solidFill>
                <a:sym typeface="Symbol" charset="0"/>
              </a:rPr>
              <a:t>may</a:t>
            </a:r>
            <a:r>
              <a:rPr lang="en-US">
                <a:sym typeface="Symbol" charset="0"/>
              </a:rPr>
              <a:t> qualify the predicate.</a:t>
            </a:r>
          </a:p>
          <a:p>
            <a:pPr>
              <a:lnSpc>
                <a:spcPct val="90000"/>
              </a:lnSpc>
            </a:pPr>
            <a:r>
              <a:rPr lang="en-US">
                <a:sym typeface="Symbol" charset="0"/>
              </a:rPr>
              <a:t>Signatures are used as fast </a:t>
            </a:r>
            <a:r>
              <a:rPr lang="en-US">
                <a:solidFill>
                  <a:srgbClr val="CC3300"/>
                </a:solidFill>
                <a:sym typeface="Symbol" charset="0"/>
              </a:rPr>
              <a:t>filters</a:t>
            </a:r>
            <a:r>
              <a:rPr lang="en-US">
                <a:sym typeface="Symbol" charset="0"/>
              </a:rPr>
              <a:t> for set-operations.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processing using signatures</a:t>
            </a:r>
          </a:p>
        </p:txBody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sym typeface="Symbol" charset="0"/>
              </a:rPr>
              <a:t>Given a text database D, we can create a </a:t>
            </a:r>
            <a:r>
              <a:rPr lang="en-US" sz="2400" i="1">
                <a:solidFill>
                  <a:srgbClr val="0066CC"/>
                </a:solidFill>
                <a:sym typeface="Symbol" charset="0"/>
              </a:rPr>
              <a:t>signature file</a:t>
            </a:r>
            <a:r>
              <a:rPr lang="en-US" sz="2400" i="1">
                <a:sym typeface="Symbol" charset="0"/>
              </a:rPr>
              <a:t> </a:t>
            </a:r>
            <a:r>
              <a:rPr lang="en-US" sz="2400">
                <a:sym typeface="Symbol" charset="0"/>
              </a:rPr>
              <a:t>that stores sequentially the signatures of all documents in D.</a:t>
            </a:r>
          </a:p>
          <a:p>
            <a:pPr>
              <a:lnSpc>
                <a:spcPct val="90000"/>
              </a:lnSpc>
            </a:pPr>
            <a:r>
              <a:rPr lang="en-US" sz="2400">
                <a:sym typeface="Symbol" charset="0"/>
              </a:rPr>
              <a:t>A containment query </a:t>
            </a:r>
            <a:r>
              <a:rPr lang="en-US" sz="2400" i="1">
                <a:sym typeface="Symbol" charset="0"/>
              </a:rPr>
              <a:t>q </a:t>
            </a:r>
            <a:r>
              <a:rPr lang="en-US" sz="2400">
                <a:sym typeface="Symbol" charset="0"/>
              </a:rPr>
              <a:t>is then processed in two steps: </a:t>
            </a:r>
          </a:p>
          <a:p>
            <a:pPr lvl="1">
              <a:lnSpc>
                <a:spcPct val="90000"/>
              </a:lnSpc>
            </a:pPr>
            <a:r>
              <a:rPr lang="en-US" sz="2000" i="1">
                <a:sym typeface="Symbol" charset="0"/>
              </a:rPr>
              <a:t>sig(q)</a:t>
            </a:r>
            <a:r>
              <a:rPr lang="en-US" sz="2000">
                <a:sym typeface="Symbol" charset="0"/>
              </a:rPr>
              <a:t> is computed and the signature file is scanned to find the document-ids which qualify the selection predicate on the signature level (</a:t>
            </a:r>
            <a:r>
              <a:rPr lang="en-US" sz="2000" i="1">
                <a:solidFill>
                  <a:srgbClr val="0066CC"/>
                </a:solidFill>
                <a:sym typeface="Symbol" charset="0"/>
              </a:rPr>
              <a:t>drops</a:t>
            </a:r>
            <a:r>
              <a:rPr lang="en-US" sz="2000">
                <a:sym typeface="Symbol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ym typeface="Symbol" charset="0"/>
              </a:rPr>
              <a:t>for each drop, the document is compared to q. If a drop does not pass the refinement step it is called a </a:t>
            </a:r>
            <a:r>
              <a:rPr lang="en-US" sz="2000" i="1">
                <a:solidFill>
                  <a:srgbClr val="0066CC"/>
                </a:solidFill>
                <a:sym typeface="Symbol" charset="0"/>
              </a:rPr>
              <a:t>false drop</a:t>
            </a:r>
            <a:r>
              <a:rPr lang="en-US" sz="2000">
                <a:sym typeface="Symbol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>
                <a:sym typeface="Symbol" charset="0"/>
              </a:rPr>
              <a:t>several selection query types exist:</a:t>
            </a:r>
          </a:p>
          <a:p>
            <a:pPr lvl="1">
              <a:lnSpc>
                <a:spcPct val="90000"/>
              </a:lnSpc>
            </a:pPr>
            <a:r>
              <a:rPr lang="en-US" sz="2000" i="1">
                <a:solidFill>
                  <a:srgbClr val="0066CC"/>
                </a:solidFill>
                <a:sym typeface="Symbol" charset="0"/>
              </a:rPr>
              <a:t>set containment </a:t>
            </a:r>
            <a:r>
              <a:rPr lang="en-US" sz="2000">
                <a:solidFill>
                  <a:srgbClr val="0066CC"/>
                </a:solidFill>
                <a:sym typeface="Symbol" charset="0"/>
              </a:rPr>
              <a:t>selection</a:t>
            </a:r>
            <a:r>
              <a:rPr lang="en-US" sz="2000">
                <a:sym typeface="Symbol" charset="0"/>
              </a:rPr>
              <a:t> (or </a:t>
            </a:r>
            <a:r>
              <a:rPr lang="en-US" sz="2000">
                <a:solidFill>
                  <a:srgbClr val="0066CC"/>
                </a:solidFill>
                <a:sym typeface="Symbol" charset="0"/>
              </a:rPr>
              <a:t>subset query</a:t>
            </a:r>
            <a:r>
              <a:rPr lang="en-US" sz="2000">
                <a:sym typeface="Symbol" charset="0"/>
              </a:rPr>
              <a:t>): Find all documents in D that contain q. The inverse </a:t>
            </a:r>
            <a:r>
              <a:rPr lang="en-US" sz="2000" i="1">
                <a:solidFill>
                  <a:srgbClr val="0066CC"/>
                </a:solidFill>
                <a:sym typeface="Symbol" charset="0"/>
              </a:rPr>
              <a:t>superset</a:t>
            </a:r>
            <a:r>
              <a:rPr lang="en-US" sz="2000">
                <a:solidFill>
                  <a:srgbClr val="0066CC"/>
                </a:solidFill>
                <a:sym typeface="Symbol" charset="0"/>
              </a:rPr>
              <a:t> query</a:t>
            </a:r>
            <a:r>
              <a:rPr lang="en-US" sz="2000">
                <a:sym typeface="Symbol" charset="0"/>
              </a:rPr>
              <a:t> is also useful.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ym typeface="Symbol" charset="0"/>
              </a:rPr>
              <a:t>Also: </a:t>
            </a:r>
            <a:r>
              <a:rPr lang="en-US" sz="2000" i="1">
                <a:solidFill>
                  <a:srgbClr val="0066CC"/>
                </a:solidFill>
                <a:sym typeface="Symbol" charset="0"/>
              </a:rPr>
              <a:t>set equality </a:t>
            </a:r>
            <a:r>
              <a:rPr lang="en-US" sz="2000">
                <a:solidFill>
                  <a:srgbClr val="0066CC"/>
                </a:solidFill>
                <a:sym typeface="Symbol" charset="0"/>
              </a:rPr>
              <a:t>selection</a:t>
            </a:r>
            <a:r>
              <a:rPr lang="en-US" sz="2000">
                <a:sym typeface="Symbol" charset="0"/>
              </a:rPr>
              <a:t>, </a:t>
            </a:r>
            <a:r>
              <a:rPr lang="en-US" sz="2000" i="1">
                <a:solidFill>
                  <a:srgbClr val="0066CC"/>
                </a:solidFill>
                <a:sym typeface="Symbol" charset="0"/>
              </a:rPr>
              <a:t>set overlap </a:t>
            </a:r>
            <a:r>
              <a:rPr lang="en-US" sz="2000">
                <a:solidFill>
                  <a:srgbClr val="0066CC"/>
                </a:solidFill>
                <a:sym typeface="Symbol" charset="0"/>
              </a:rPr>
              <a:t>selection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Example</a:t>
            </a:r>
          </a:p>
        </p:txBody>
      </p:sp>
      <p:graphicFrame>
        <p:nvGraphicFramePr>
          <p:cNvPr id="1045628" name="Group 124"/>
          <p:cNvGraphicFramePr>
            <a:graphicFrameLocks noGrp="1"/>
          </p:cNvGraphicFramePr>
          <p:nvPr/>
        </p:nvGraphicFramePr>
        <p:xfrm>
          <a:off x="381000" y="1905000"/>
          <a:ext cx="2895600" cy="20574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doc-id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keywords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a,d,f,h,m,n,p,z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b,c,f,i,m,o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a,c,s,t,v,w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e,l,p,q,t,y,z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...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....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45720" name="Group 216"/>
          <p:cNvGraphicFramePr>
            <a:graphicFrameLocks noGrp="1"/>
          </p:cNvGraphicFramePr>
          <p:nvPr/>
        </p:nvGraphicFramePr>
        <p:xfrm>
          <a:off x="3810000" y="1905000"/>
          <a:ext cx="2057400" cy="20574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doc-id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signature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01000110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11001000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01001101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00010110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...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....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45578" name="Line 74"/>
          <p:cNvSpPr>
            <a:spLocks noChangeShapeType="1"/>
          </p:cNvSpPr>
          <p:nvPr/>
        </p:nvSpPr>
        <p:spPr bwMode="auto">
          <a:xfrm>
            <a:off x="3276600" y="2895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45669" name="Group 165"/>
          <p:cNvGraphicFramePr>
            <a:graphicFrameLocks noGrp="1"/>
          </p:cNvGraphicFramePr>
          <p:nvPr/>
        </p:nvGraphicFramePr>
        <p:xfrm>
          <a:off x="6934200" y="2514600"/>
          <a:ext cx="914400" cy="138684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doc-id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45616" name="Text Box 112"/>
          <p:cNvSpPr txBox="1">
            <a:spLocks noChangeArrowheads="1"/>
          </p:cNvSpPr>
          <p:nvPr/>
        </p:nvSpPr>
        <p:spPr bwMode="auto">
          <a:xfrm>
            <a:off x="6781800" y="4572000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srgbClr val="0000FF"/>
                </a:solidFill>
              </a:rPr>
              <a:t>verification</a:t>
            </a:r>
          </a:p>
        </p:txBody>
      </p:sp>
      <p:sp>
        <p:nvSpPr>
          <p:cNvPr id="1045629" name="Text Box 125"/>
          <p:cNvSpPr txBox="1">
            <a:spLocks noChangeArrowheads="1"/>
          </p:cNvSpPr>
          <p:nvPr/>
        </p:nvSpPr>
        <p:spPr bwMode="auto">
          <a:xfrm>
            <a:off x="914400" y="1524000"/>
            <a:ext cx="1500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rgbClr val="0000FF"/>
                </a:solidFill>
              </a:rPr>
              <a:t>text database</a:t>
            </a:r>
          </a:p>
        </p:txBody>
      </p:sp>
      <p:sp>
        <p:nvSpPr>
          <p:cNvPr id="1045650" name="Text Box 146"/>
          <p:cNvSpPr txBox="1">
            <a:spLocks noChangeArrowheads="1"/>
          </p:cNvSpPr>
          <p:nvPr/>
        </p:nvSpPr>
        <p:spPr bwMode="auto">
          <a:xfrm>
            <a:off x="4062413" y="1524000"/>
            <a:ext cx="1512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rgbClr val="0000FF"/>
                </a:solidFill>
              </a:rPr>
              <a:t>signature file</a:t>
            </a:r>
          </a:p>
        </p:txBody>
      </p:sp>
      <p:sp>
        <p:nvSpPr>
          <p:cNvPr id="1045651" name="Text Box 147"/>
          <p:cNvSpPr txBox="1">
            <a:spLocks noChangeArrowheads="1"/>
          </p:cNvSpPr>
          <p:nvPr/>
        </p:nvSpPr>
        <p:spPr bwMode="auto">
          <a:xfrm>
            <a:off x="685800" y="4724400"/>
            <a:ext cx="836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latin typeface="Verdana" charset="0"/>
              </a:rPr>
              <a:t>{a,m}</a:t>
            </a:r>
          </a:p>
        </p:txBody>
      </p:sp>
      <p:sp>
        <p:nvSpPr>
          <p:cNvPr id="1045652" name="Text Box 148"/>
          <p:cNvSpPr txBox="1">
            <a:spLocks noChangeArrowheads="1"/>
          </p:cNvSpPr>
          <p:nvPr/>
        </p:nvSpPr>
        <p:spPr bwMode="auto">
          <a:xfrm>
            <a:off x="685800" y="4419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rgbClr val="0000FF"/>
                </a:solidFill>
              </a:rPr>
              <a:t>query</a:t>
            </a:r>
          </a:p>
        </p:txBody>
      </p:sp>
      <p:sp>
        <p:nvSpPr>
          <p:cNvPr id="1045653" name="Line 149"/>
          <p:cNvSpPr>
            <a:spLocks noChangeShapeType="1"/>
          </p:cNvSpPr>
          <p:nvPr/>
        </p:nvSpPr>
        <p:spPr bwMode="auto">
          <a:xfrm>
            <a:off x="1600200" y="487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5654" name="Text Box 150"/>
          <p:cNvSpPr txBox="1">
            <a:spLocks noChangeArrowheads="1"/>
          </p:cNvSpPr>
          <p:nvPr/>
        </p:nvSpPr>
        <p:spPr bwMode="auto">
          <a:xfrm>
            <a:off x="2286000" y="4419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000">
                <a:solidFill>
                  <a:srgbClr val="0000FF"/>
                </a:solidFill>
              </a:rPr>
              <a:t>q.sig</a:t>
            </a:r>
          </a:p>
        </p:txBody>
      </p:sp>
      <p:sp>
        <p:nvSpPr>
          <p:cNvPr id="1045655" name="Rectangle 151"/>
          <p:cNvSpPr>
            <a:spLocks noChangeArrowheads="1"/>
          </p:cNvSpPr>
          <p:nvPr/>
        </p:nvSpPr>
        <p:spPr bwMode="auto">
          <a:xfrm>
            <a:off x="2057400" y="4724400"/>
            <a:ext cx="1212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latin typeface="Verdana" charset="0"/>
              </a:rPr>
              <a:t>01000100</a:t>
            </a:r>
          </a:p>
        </p:txBody>
      </p:sp>
      <p:sp>
        <p:nvSpPr>
          <p:cNvPr id="1045656" name="Line 152"/>
          <p:cNvSpPr>
            <a:spLocks noChangeShapeType="1"/>
          </p:cNvSpPr>
          <p:nvPr/>
        </p:nvSpPr>
        <p:spPr bwMode="auto">
          <a:xfrm flipV="1">
            <a:off x="3276600" y="40386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045657" name="Text Box 153"/>
          <p:cNvSpPr txBox="1">
            <a:spLocks noChangeArrowheads="1"/>
          </p:cNvSpPr>
          <p:nvPr/>
        </p:nvSpPr>
        <p:spPr bwMode="auto">
          <a:xfrm>
            <a:off x="3717925" y="4329113"/>
            <a:ext cx="546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scan</a:t>
            </a:r>
          </a:p>
        </p:txBody>
      </p:sp>
      <p:sp>
        <p:nvSpPr>
          <p:cNvPr id="1045670" name="Line 166"/>
          <p:cNvSpPr>
            <a:spLocks noChangeShapeType="1"/>
          </p:cNvSpPr>
          <p:nvPr/>
        </p:nvSpPr>
        <p:spPr bwMode="auto">
          <a:xfrm>
            <a:off x="5943600" y="31242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045671" name="Text Box 167"/>
          <p:cNvSpPr txBox="1">
            <a:spLocks noChangeArrowheads="1"/>
          </p:cNvSpPr>
          <p:nvPr/>
        </p:nvSpPr>
        <p:spPr bwMode="auto">
          <a:xfrm>
            <a:off x="6781800" y="2133600"/>
            <a:ext cx="1254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rgbClr val="0000FF"/>
                </a:solidFill>
              </a:rPr>
              <a:t>candidates</a:t>
            </a:r>
          </a:p>
        </p:txBody>
      </p:sp>
      <p:sp>
        <p:nvSpPr>
          <p:cNvPr id="1045672" name="Line 168"/>
          <p:cNvSpPr>
            <a:spLocks noChangeShapeType="1"/>
          </p:cNvSpPr>
          <p:nvPr/>
        </p:nvSpPr>
        <p:spPr bwMode="auto">
          <a:xfrm>
            <a:off x="7391400" y="3962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graphicFrame>
        <p:nvGraphicFramePr>
          <p:cNvPr id="1045718" name="Group 214"/>
          <p:cNvGraphicFramePr>
            <a:graphicFrameLocks noGrp="1"/>
          </p:cNvGraphicFramePr>
          <p:nvPr/>
        </p:nvGraphicFramePr>
        <p:xfrm>
          <a:off x="5715000" y="4953000"/>
          <a:ext cx="3124200" cy="138684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doc-id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keywords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a,d,f,h,m,n,p,z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T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a,c,s,t,v,w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F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...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Arial" charset="0"/>
                        </a:rPr>
                        <a:t>....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45721" name="Line 217"/>
          <p:cNvSpPr>
            <a:spLocks noChangeShapeType="1"/>
          </p:cNvSpPr>
          <p:nvPr/>
        </p:nvSpPr>
        <p:spPr bwMode="auto">
          <a:xfrm>
            <a:off x="5867400" y="24384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Updating signature files</a:t>
            </a:r>
          </a:p>
        </p:txBody>
      </p:sp>
      <p:sp>
        <p:nvSpPr>
          <p:cNvPr id="10516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5029200"/>
          </a:xfrm>
        </p:spPr>
        <p:txBody>
          <a:bodyPr/>
          <a:lstStyle/>
          <a:p>
            <a:r>
              <a:rPr lang="en-US" dirty="0">
                <a:sym typeface="Symbol" charset="0"/>
              </a:rPr>
              <a:t>Similar to updating of relations. When a document is inserted to the text database a new signature is inserted to the signature file. Deletions are similar.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Signature-based indexes</a:t>
            </a:r>
          </a:p>
        </p:txBody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0292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The signatures can be indexed in order to avoid accessing all of them for a single query.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Several methods exist, among which the </a:t>
            </a:r>
            <a:r>
              <a:rPr lang="en-US" sz="2400" dirty="0">
                <a:solidFill>
                  <a:srgbClr val="0066CC"/>
                </a:solidFill>
              </a:rPr>
              <a:t>bit-sliced signature</a:t>
            </a:r>
            <a:r>
              <a:rPr lang="en-US" sz="2400" dirty="0"/>
              <a:t> file dominates.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Given a query signature </a:t>
            </a:r>
            <a:r>
              <a:rPr lang="en-US" sz="2400" dirty="0" err="1"/>
              <a:t>q.sig</a:t>
            </a:r>
            <a:r>
              <a:rPr lang="en-US" sz="2400" dirty="0"/>
              <a:t>, only the columns where </a:t>
            </a:r>
            <a:r>
              <a:rPr lang="en-US" sz="2400" dirty="0" err="1"/>
              <a:t>q.sig</a:t>
            </a:r>
            <a:r>
              <a:rPr lang="en-US" sz="2400" dirty="0"/>
              <a:t> has 1 are accessed and bitwise </a:t>
            </a:r>
            <a:r>
              <a:rPr lang="en-US" sz="2400" dirty="0" err="1"/>
              <a:t>ANDed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Example: if </a:t>
            </a:r>
            <a:r>
              <a:rPr lang="en-US" sz="2400" dirty="0" err="1"/>
              <a:t>q.sig</a:t>
            </a:r>
            <a:r>
              <a:rPr lang="en-US" sz="2400" dirty="0"/>
              <a:t> = 0010000110, only columns S</a:t>
            </a:r>
            <a:r>
              <a:rPr lang="en-US" sz="2400" baseline="-25000" dirty="0"/>
              <a:t>2</a:t>
            </a:r>
            <a:r>
              <a:rPr lang="en-US" sz="2400" dirty="0"/>
              <a:t>,S</a:t>
            </a:r>
            <a:r>
              <a:rPr lang="en-US" sz="2400" baseline="-25000" dirty="0"/>
              <a:t>7</a:t>
            </a:r>
            <a:r>
              <a:rPr lang="en-US" sz="2400" dirty="0"/>
              <a:t>,S</a:t>
            </a:r>
            <a:r>
              <a:rPr lang="en-US" sz="2400" baseline="-25000" dirty="0"/>
              <a:t>8 </a:t>
            </a:r>
            <a:r>
              <a:rPr lang="en-US" sz="2400" dirty="0"/>
              <a:t>are accessed.</a:t>
            </a:r>
          </a:p>
        </p:txBody>
      </p:sp>
      <p:grpSp>
        <p:nvGrpSpPr>
          <p:cNvPr id="1046532" name="Group 4"/>
          <p:cNvGrpSpPr>
            <a:grpSpLocks/>
          </p:cNvGrpSpPr>
          <p:nvPr/>
        </p:nvGrpSpPr>
        <p:grpSpPr bwMode="auto">
          <a:xfrm>
            <a:off x="5181600" y="2362200"/>
            <a:ext cx="3733800" cy="3256643"/>
            <a:chOff x="1392" y="192"/>
            <a:chExt cx="2304" cy="2316"/>
          </a:xfrm>
        </p:grpSpPr>
        <p:sp>
          <p:nvSpPr>
            <p:cNvPr id="1046533" name="Text Box 5"/>
            <p:cNvSpPr txBox="1">
              <a:spLocks noChangeArrowheads="1"/>
            </p:cNvSpPr>
            <p:nvPr/>
          </p:nvSpPr>
          <p:spPr bwMode="auto">
            <a:xfrm>
              <a:off x="1728" y="768"/>
              <a:ext cx="192" cy="17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800" dirty="0">
                  <a:latin typeface="Times New Roman"/>
                  <a:cs typeface="Times New Roman"/>
                </a:rPr>
                <a:t>1</a:t>
              </a:r>
            </a:p>
            <a:p>
              <a:pPr algn="ctr" eaLnBrk="1" hangingPunct="1"/>
              <a:r>
                <a:rPr lang="en-US" sz="1800" dirty="0">
                  <a:latin typeface="Times New Roman"/>
                  <a:cs typeface="Times New Roman"/>
                </a:rPr>
                <a:t>0</a:t>
              </a:r>
            </a:p>
            <a:p>
              <a:pPr algn="ctr" eaLnBrk="1" hangingPunct="1"/>
              <a:r>
                <a:rPr lang="en-US" sz="1800" dirty="0">
                  <a:latin typeface="Times New Roman"/>
                  <a:cs typeface="Times New Roman"/>
                </a:rPr>
                <a:t>1</a:t>
              </a:r>
            </a:p>
            <a:p>
              <a:pPr algn="ctr" eaLnBrk="1" hangingPunct="1"/>
              <a:r>
                <a:rPr lang="en-US" sz="1800" dirty="0">
                  <a:latin typeface="Times New Roman"/>
                  <a:cs typeface="Times New Roman"/>
                </a:rPr>
                <a:t> </a:t>
              </a:r>
            </a:p>
            <a:p>
              <a:pPr algn="ctr" eaLnBrk="1" hangingPunct="1"/>
              <a:r>
                <a:rPr lang="en-US" sz="1800" dirty="0">
                  <a:latin typeface="Times New Roman"/>
                  <a:cs typeface="Times New Roman"/>
                </a:rPr>
                <a:t> </a:t>
              </a:r>
            </a:p>
            <a:p>
              <a:pPr algn="ctr" eaLnBrk="1" hangingPunct="1"/>
              <a:r>
                <a:rPr lang="en-US" sz="1800" dirty="0"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1046534" name="Text Box 6"/>
            <p:cNvSpPr txBox="1">
              <a:spLocks noChangeArrowheads="1"/>
            </p:cNvSpPr>
            <p:nvPr/>
          </p:nvSpPr>
          <p:spPr bwMode="auto">
            <a:xfrm>
              <a:off x="1920" y="768"/>
              <a:ext cx="192" cy="17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800" dirty="0">
                  <a:latin typeface="Times New Roman"/>
                  <a:cs typeface="Times New Roman"/>
                </a:rPr>
                <a:t>0</a:t>
              </a:r>
            </a:p>
            <a:p>
              <a:pPr algn="ctr" eaLnBrk="1" hangingPunct="1"/>
              <a:r>
                <a:rPr lang="en-US" sz="1800" dirty="0">
                  <a:latin typeface="Times New Roman"/>
                  <a:cs typeface="Times New Roman"/>
                </a:rPr>
                <a:t>1</a:t>
              </a:r>
            </a:p>
            <a:p>
              <a:pPr algn="ctr" eaLnBrk="1" hangingPunct="1"/>
              <a:r>
                <a:rPr lang="en-US" sz="1800" dirty="0">
                  <a:latin typeface="Times New Roman"/>
                  <a:cs typeface="Times New Roman"/>
                </a:rPr>
                <a:t>0</a:t>
              </a:r>
            </a:p>
            <a:p>
              <a:pPr algn="ctr" eaLnBrk="1" hangingPunct="1"/>
              <a:r>
                <a:rPr lang="en-US" sz="1800" dirty="0">
                  <a:latin typeface="Times New Roman"/>
                  <a:cs typeface="Times New Roman"/>
                </a:rPr>
                <a:t> </a:t>
              </a:r>
            </a:p>
            <a:p>
              <a:pPr algn="ctr" eaLnBrk="1" hangingPunct="1"/>
              <a:endParaRPr lang="en-US" sz="1800" dirty="0">
                <a:latin typeface="Times New Roman"/>
                <a:cs typeface="Times New Roman"/>
              </a:endParaRPr>
            </a:p>
            <a:p>
              <a:pPr algn="ctr" eaLnBrk="1" hangingPunct="1"/>
              <a:r>
                <a:rPr lang="en-US" sz="1800" dirty="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1046535" name="Text Box 7"/>
            <p:cNvSpPr txBox="1">
              <a:spLocks noChangeArrowheads="1"/>
            </p:cNvSpPr>
            <p:nvPr/>
          </p:nvSpPr>
          <p:spPr bwMode="auto">
            <a:xfrm>
              <a:off x="2112" y="768"/>
              <a:ext cx="192" cy="17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800">
                  <a:latin typeface="Times New Roman"/>
                  <a:cs typeface="Times New Roman"/>
                </a:rPr>
                <a:t>1</a:t>
              </a:r>
            </a:p>
            <a:p>
              <a:pPr algn="ctr" eaLnBrk="1" hangingPunct="1"/>
              <a:r>
                <a:rPr lang="en-US" sz="1800">
                  <a:latin typeface="Times New Roman"/>
                  <a:cs typeface="Times New Roman"/>
                </a:rPr>
                <a:t>0</a:t>
              </a:r>
            </a:p>
            <a:p>
              <a:pPr algn="ctr" eaLnBrk="1" hangingPunct="1"/>
              <a:r>
                <a:rPr lang="en-US" sz="1800">
                  <a:latin typeface="Times New Roman"/>
                  <a:cs typeface="Times New Roman"/>
                </a:rPr>
                <a:t>0</a:t>
              </a:r>
            </a:p>
            <a:p>
              <a:pPr algn="ctr" eaLnBrk="1" hangingPunct="1"/>
              <a:endParaRPr lang="en-US" sz="1800">
                <a:latin typeface="Times New Roman"/>
                <a:cs typeface="Times New Roman"/>
              </a:endParaRPr>
            </a:p>
            <a:p>
              <a:pPr algn="ctr" eaLnBrk="1" hangingPunct="1"/>
              <a:endParaRPr lang="en-US" sz="1800">
                <a:latin typeface="Times New Roman"/>
                <a:cs typeface="Times New Roman"/>
              </a:endParaRPr>
            </a:p>
            <a:p>
              <a:pPr algn="ctr" eaLnBrk="1" hangingPunct="1"/>
              <a:r>
                <a:rPr lang="en-US" sz="1800"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1046536" name="Text Box 8"/>
            <p:cNvSpPr txBox="1">
              <a:spLocks noChangeArrowheads="1"/>
            </p:cNvSpPr>
            <p:nvPr/>
          </p:nvSpPr>
          <p:spPr bwMode="auto">
            <a:xfrm>
              <a:off x="2304" y="768"/>
              <a:ext cx="192" cy="17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800">
                  <a:latin typeface="Times New Roman"/>
                  <a:cs typeface="Times New Roman"/>
                </a:rPr>
                <a:t>0</a:t>
              </a:r>
            </a:p>
            <a:p>
              <a:pPr algn="ctr" eaLnBrk="1" hangingPunct="1"/>
              <a:r>
                <a:rPr lang="en-US" sz="1800">
                  <a:latin typeface="Times New Roman"/>
                  <a:cs typeface="Times New Roman"/>
                </a:rPr>
                <a:t>1</a:t>
              </a:r>
            </a:p>
            <a:p>
              <a:pPr algn="ctr" eaLnBrk="1" hangingPunct="1"/>
              <a:r>
                <a:rPr lang="en-US" sz="1800">
                  <a:latin typeface="Times New Roman"/>
                  <a:cs typeface="Times New Roman"/>
                </a:rPr>
                <a:t>0</a:t>
              </a:r>
            </a:p>
            <a:p>
              <a:pPr algn="ctr" eaLnBrk="1" hangingPunct="1"/>
              <a:endParaRPr lang="en-US" sz="1800">
                <a:latin typeface="Times New Roman"/>
                <a:cs typeface="Times New Roman"/>
              </a:endParaRPr>
            </a:p>
            <a:p>
              <a:pPr algn="ctr" eaLnBrk="1" hangingPunct="1"/>
              <a:endParaRPr lang="en-US" sz="1800">
                <a:latin typeface="Times New Roman"/>
                <a:cs typeface="Times New Roman"/>
              </a:endParaRPr>
            </a:p>
            <a:p>
              <a:pPr algn="ctr" eaLnBrk="1" hangingPunct="1"/>
              <a:r>
                <a:rPr lang="en-US" sz="1800"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1046537" name="Text Box 9"/>
            <p:cNvSpPr txBox="1">
              <a:spLocks noChangeArrowheads="1"/>
            </p:cNvSpPr>
            <p:nvPr/>
          </p:nvSpPr>
          <p:spPr bwMode="auto">
            <a:xfrm>
              <a:off x="1392" y="768"/>
              <a:ext cx="288" cy="1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eaLnBrk="1" hangingPunct="1"/>
              <a:r>
                <a:rPr lang="en-US" sz="1800" b="1" dirty="0">
                  <a:cs typeface="Times New Roman" charset="0"/>
                </a:rPr>
                <a:t>1</a:t>
              </a:r>
            </a:p>
            <a:p>
              <a:pPr algn="r" eaLnBrk="1" hangingPunct="1"/>
              <a:r>
                <a:rPr lang="en-US" sz="1800" b="1" dirty="0">
                  <a:cs typeface="Times New Roman" charset="0"/>
                </a:rPr>
                <a:t>2</a:t>
              </a:r>
            </a:p>
            <a:p>
              <a:pPr algn="r" eaLnBrk="1" hangingPunct="1"/>
              <a:r>
                <a:rPr lang="en-US" sz="1800" b="1" dirty="0">
                  <a:cs typeface="Times New Roman" charset="0"/>
                </a:rPr>
                <a:t>3</a:t>
              </a:r>
            </a:p>
            <a:p>
              <a:pPr algn="r" eaLnBrk="1" hangingPunct="1"/>
              <a:r>
                <a:rPr lang="en-US" sz="1800" b="1" dirty="0">
                  <a:cs typeface="Times New Roman" charset="0"/>
                </a:rPr>
                <a:t> </a:t>
              </a:r>
            </a:p>
            <a:p>
              <a:pPr algn="r" eaLnBrk="1" hangingPunct="1"/>
              <a:r>
                <a:rPr lang="en-US" sz="1800" b="1" dirty="0">
                  <a:cs typeface="Times New Roman" charset="0"/>
                </a:rPr>
                <a:t> </a:t>
              </a:r>
            </a:p>
            <a:p>
              <a:pPr algn="r" eaLnBrk="1" hangingPunct="1"/>
              <a:r>
                <a:rPr lang="en-US" sz="1800" b="1" dirty="0">
                  <a:cs typeface="Times New Roman" charset="0"/>
                </a:rPr>
                <a:t>N</a:t>
              </a:r>
            </a:p>
          </p:txBody>
        </p:sp>
        <p:sp>
          <p:nvSpPr>
            <p:cNvPr id="1046538" name="Text Box 10"/>
            <p:cNvSpPr txBox="1">
              <a:spLocks noChangeArrowheads="1"/>
            </p:cNvSpPr>
            <p:nvPr/>
          </p:nvSpPr>
          <p:spPr bwMode="auto">
            <a:xfrm>
              <a:off x="1520" y="1584"/>
              <a:ext cx="157" cy="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55000"/>
                </a:lnSpc>
                <a:spcBef>
                  <a:spcPct val="0"/>
                </a:spcBef>
              </a:pPr>
              <a:r>
                <a:rPr lang="en-US" sz="2000" b="1">
                  <a:latin typeface="Arial" charset="0"/>
                </a:rPr>
                <a:t>.</a:t>
              </a:r>
            </a:p>
            <a:p>
              <a:pPr eaLnBrk="1" hangingPunct="1">
                <a:lnSpc>
                  <a:spcPct val="55000"/>
                </a:lnSpc>
                <a:spcBef>
                  <a:spcPct val="0"/>
                </a:spcBef>
              </a:pPr>
              <a:r>
                <a:rPr lang="en-US" sz="2000" b="1">
                  <a:latin typeface="Arial" charset="0"/>
                </a:rPr>
                <a:t>.</a:t>
              </a:r>
            </a:p>
            <a:p>
              <a:pPr eaLnBrk="1" hangingPunct="1">
                <a:lnSpc>
                  <a:spcPct val="55000"/>
                </a:lnSpc>
                <a:spcBef>
                  <a:spcPct val="0"/>
                </a:spcBef>
              </a:pPr>
              <a:r>
                <a:rPr lang="en-US" sz="2000" b="1">
                  <a:latin typeface="Arial" charset="0"/>
                </a:rPr>
                <a:t>.</a:t>
              </a:r>
            </a:p>
          </p:txBody>
        </p:sp>
        <p:sp>
          <p:nvSpPr>
            <p:cNvPr id="1046539" name="Text Box 11"/>
            <p:cNvSpPr txBox="1">
              <a:spLocks noChangeArrowheads="1"/>
            </p:cNvSpPr>
            <p:nvPr/>
          </p:nvSpPr>
          <p:spPr bwMode="auto">
            <a:xfrm>
              <a:off x="1776" y="1584"/>
              <a:ext cx="157" cy="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55000"/>
                </a:lnSpc>
                <a:spcBef>
                  <a:spcPct val="0"/>
                </a:spcBef>
              </a:pPr>
              <a:r>
                <a:rPr lang="en-US" sz="2000" b="1">
                  <a:latin typeface="Arial" charset="0"/>
                </a:rPr>
                <a:t>.</a:t>
              </a:r>
            </a:p>
            <a:p>
              <a:pPr eaLnBrk="1" hangingPunct="1">
                <a:lnSpc>
                  <a:spcPct val="55000"/>
                </a:lnSpc>
                <a:spcBef>
                  <a:spcPct val="0"/>
                </a:spcBef>
              </a:pPr>
              <a:r>
                <a:rPr lang="en-US" sz="2000" b="1">
                  <a:latin typeface="Arial" charset="0"/>
                </a:rPr>
                <a:t>.</a:t>
              </a:r>
            </a:p>
            <a:p>
              <a:pPr eaLnBrk="1" hangingPunct="1">
                <a:lnSpc>
                  <a:spcPct val="55000"/>
                </a:lnSpc>
                <a:spcBef>
                  <a:spcPct val="0"/>
                </a:spcBef>
              </a:pPr>
              <a:r>
                <a:rPr lang="en-US" sz="2000" b="1">
                  <a:latin typeface="Arial" charset="0"/>
                </a:rPr>
                <a:t>.</a:t>
              </a:r>
            </a:p>
          </p:txBody>
        </p:sp>
        <p:sp>
          <p:nvSpPr>
            <p:cNvPr id="1046540" name="Text Box 12"/>
            <p:cNvSpPr txBox="1">
              <a:spLocks noChangeArrowheads="1"/>
            </p:cNvSpPr>
            <p:nvPr/>
          </p:nvSpPr>
          <p:spPr bwMode="auto">
            <a:xfrm>
              <a:off x="1968" y="1584"/>
              <a:ext cx="157" cy="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55000"/>
                </a:lnSpc>
                <a:spcBef>
                  <a:spcPct val="0"/>
                </a:spcBef>
              </a:pPr>
              <a:r>
                <a:rPr lang="en-US" sz="2000" b="1">
                  <a:latin typeface="Arial" charset="0"/>
                </a:rPr>
                <a:t>.</a:t>
              </a:r>
            </a:p>
            <a:p>
              <a:pPr eaLnBrk="1" hangingPunct="1">
                <a:lnSpc>
                  <a:spcPct val="55000"/>
                </a:lnSpc>
                <a:spcBef>
                  <a:spcPct val="0"/>
                </a:spcBef>
              </a:pPr>
              <a:r>
                <a:rPr lang="en-US" sz="2000" b="1">
                  <a:latin typeface="Arial" charset="0"/>
                </a:rPr>
                <a:t>.</a:t>
              </a:r>
            </a:p>
            <a:p>
              <a:pPr eaLnBrk="1" hangingPunct="1">
                <a:lnSpc>
                  <a:spcPct val="55000"/>
                </a:lnSpc>
                <a:spcBef>
                  <a:spcPct val="0"/>
                </a:spcBef>
              </a:pPr>
              <a:r>
                <a:rPr lang="en-US" sz="2000" b="1">
                  <a:latin typeface="Arial" charset="0"/>
                </a:rPr>
                <a:t>.</a:t>
              </a:r>
            </a:p>
          </p:txBody>
        </p:sp>
        <p:sp>
          <p:nvSpPr>
            <p:cNvPr id="1046541" name="Text Box 13"/>
            <p:cNvSpPr txBox="1">
              <a:spLocks noChangeArrowheads="1"/>
            </p:cNvSpPr>
            <p:nvPr/>
          </p:nvSpPr>
          <p:spPr bwMode="auto">
            <a:xfrm>
              <a:off x="2160" y="1584"/>
              <a:ext cx="157" cy="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55000"/>
                </a:lnSpc>
                <a:spcBef>
                  <a:spcPct val="0"/>
                </a:spcBef>
              </a:pPr>
              <a:r>
                <a:rPr lang="en-US" sz="2000" b="1">
                  <a:latin typeface="Arial" charset="0"/>
                </a:rPr>
                <a:t>.</a:t>
              </a:r>
            </a:p>
            <a:p>
              <a:pPr eaLnBrk="1" hangingPunct="1">
                <a:lnSpc>
                  <a:spcPct val="55000"/>
                </a:lnSpc>
                <a:spcBef>
                  <a:spcPct val="0"/>
                </a:spcBef>
              </a:pPr>
              <a:r>
                <a:rPr lang="en-US" sz="2000" b="1">
                  <a:latin typeface="Arial" charset="0"/>
                </a:rPr>
                <a:t>.</a:t>
              </a:r>
            </a:p>
            <a:p>
              <a:pPr eaLnBrk="1" hangingPunct="1">
                <a:lnSpc>
                  <a:spcPct val="55000"/>
                </a:lnSpc>
                <a:spcBef>
                  <a:spcPct val="0"/>
                </a:spcBef>
              </a:pPr>
              <a:r>
                <a:rPr lang="en-US" sz="2000" b="1">
                  <a:latin typeface="Arial" charset="0"/>
                </a:rPr>
                <a:t>.</a:t>
              </a:r>
            </a:p>
          </p:txBody>
        </p:sp>
        <p:sp>
          <p:nvSpPr>
            <p:cNvPr id="1046542" name="Text Box 14"/>
            <p:cNvSpPr txBox="1">
              <a:spLocks noChangeArrowheads="1"/>
            </p:cNvSpPr>
            <p:nvPr/>
          </p:nvSpPr>
          <p:spPr bwMode="auto">
            <a:xfrm>
              <a:off x="2352" y="1584"/>
              <a:ext cx="157" cy="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55000"/>
                </a:lnSpc>
                <a:spcBef>
                  <a:spcPct val="0"/>
                </a:spcBef>
              </a:pPr>
              <a:r>
                <a:rPr lang="en-US" sz="2000" b="1">
                  <a:latin typeface="Arial" charset="0"/>
                </a:rPr>
                <a:t>.</a:t>
              </a:r>
            </a:p>
            <a:p>
              <a:pPr eaLnBrk="1" hangingPunct="1">
                <a:lnSpc>
                  <a:spcPct val="55000"/>
                </a:lnSpc>
                <a:spcBef>
                  <a:spcPct val="0"/>
                </a:spcBef>
              </a:pPr>
              <a:r>
                <a:rPr lang="en-US" sz="2000" b="1">
                  <a:latin typeface="Arial" charset="0"/>
                </a:rPr>
                <a:t>.</a:t>
              </a:r>
            </a:p>
            <a:p>
              <a:pPr eaLnBrk="1" hangingPunct="1">
                <a:lnSpc>
                  <a:spcPct val="55000"/>
                </a:lnSpc>
                <a:spcBef>
                  <a:spcPct val="0"/>
                </a:spcBef>
              </a:pPr>
              <a:r>
                <a:rPr lang="en-US" sz="2000" b="1">
                  <a:latin typeface="Arial" charset="0"/>
                </a:rPr>
                <a:t>.</a:t>
              </a:r>
            </a:p>
          </p:txBody>
        </p:sp>
        <p:sp>
          <p:nvSpPr>
            <p:cNvPr id="1046543" name="Text Box 15"/>
            <p:cNvSpPr txBox="1">
              <a:spLocks noChangeArrowheads="1"/>
            </p:cNvSpPr>
            <p:nvPr/>
          </p:nvSpPr>
          <p:spPr bwMode="auto">
            <a:xfrm>
              <a:off x="2496" y="768"/>
              <a:ext cx="192" cy="17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800">
                  <a:latin typeface="Times New Roman"/>
                  <a:cs typeface="Times New Roman"/>
                </a:rPr>
                <a:t>0</a:t>
              </a:r>
            </a:p>
            <a:p>
              <a:pPr algn="ctr" eaLnBrk="1" hangingPunct="1"/>
              <a:r>
                <a:rPr lang="en-US" sz="1800">
                  <a:latin typeface="Times New Roman"/>
                  <a:cs typeface="Times New Roman"/>
                </a:rPr>
                <a:t>0</a:t>
              </a:r>
            </a:p>
            <a:p>
              <a:pPr algn="ctr" eaLnBrk="1" hangingPunct="1"/>
              <a:r>
                <a:rPr lang="en-US" sz="1800">
                  <a:latin typeface="Times New Roman"/>
                  <a:cs typeface="Times New Roman"/>
                </a:rPr>
                <a:t>1</a:t>
              </a:r>
            </a:p>
            <a:p>
              <a:pPr algn="ctr" eaLnBrk="1" hangingPunct="1"/>
              <a:r>
                <a:rPr lang="en-US" sz="1800">
                  <a:latin typeface="Times New Roman"/>
                  <a:cs typeface="Times New Roman"/>
                </a:rPr>
                <a:t> </a:t>
              </a:r>
            </a:p>
            <a:p>
              <a:pPr algn="ctr" eaLnBrk="1" hangingPunct="1"/>
              <a:r>
                <a:rPr lang="en-US" sz="1800">
                  <a:latin typeface="Times New Roman"/>
                  <a:cs typeface="Times New Roman"/>
                </a:rPr>
                <a:t> </a:t>
              </a:r>
            </a:p>
            <a:p>
              <a:pPr algn="ctr" eaLnBrk="1" hangingPunct="1"/>
              <a:r>
                <a:rPr lang="en-US" sz="1800"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1046544" name="Text Box 16"/>
            <p:cNvSpPr txBox="1">
              <a:spLocks noChangeArrowheads="1"/>
            </p:cNvSpPr>
            <p:nvPr/>
          </p:nvSpPr>
          <p:spPr bwMode="auto">
            <a:xfrm>
              <a:off x="2688" y="768"/>
              <a:ext cx="192" cy="17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800">
                  <a:latin typeface="Times New Roman"/>
                  <a:cs typeface="Times New Roman"/>
                </a:rPr>
                <a:t>0</a:t>
              </a:r>
            </a:p>
            <a:p>
              <a:pPr algn="ctr" eaLnBrk="1" hangingPunct="1"/>
              <a:r>
                <a:rPr lang="en-US" sz="1800">
                  <a:latin typeface="Times New Roman"/>
                  <a:cs typeface="Times New Roman"/>
                </a:rPr>
                <a:t>1</a:t>
              </a:r>
            </a:p>
            <a:p>
              <a:pPr algn="ctr" eaLnBrk="1" hangingPunct="1"/>
              <a:r>
                <a:rPr lang="en-US" sz="1800">
                  <a:latin typeface="Times New Roman"/>
                  <a:cs typeface="Times New Roman"/>
                </a:rPr>
                <a:t>0</a:t>
              </a:r>
            </a:p>
            <a:p>
              <a:pPr algn="ctr" eaLnBrk="1" hangingPunct="1"/>
              <a:r>
                <a:rPr lang="en-US" sz="1800">
                  <a:latin typeface="Times New Roman"/>
                  <a:cs typeface="Times New Roman"/>
                </a:rPr>
                <a:t> </a:t>
              </a:r>
            </a:p>
            <a:p>
              <a:pPr algn="ctr" eaLnBrk="1" hangingPunct="1"/>
              <a:endParaRPr lang="en-US" sz="1800">
                <a:latin typeface="Times New Roman"/>
                <a:cs typeface="Times New Roman"/>
              </a:endParaRPr>
            </a:p>
            <a:p>
              <a:pPr algn="ctr" eaLnBrk="1" hangingPunct="1"/>
              <a:r>
                <a:rPr lang="en-US" sz="1800"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1046545" name="Text Box 17"/>
            <p:cNvSpPr txBox="1">
              <a:spLocks noChangeArrowheads="1"/>
            </p:cNvSpPr>
            <p:nvPr/>
          </p:nvSpPr>
          <p:spPr bwMode="auto">
            <a:xfrm>
              <a:off x="2880" y="768"/>
              <a:ext cx="192" cy="17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800">
                  <a:latin typeface="Times New Roman"/>
                  <a:cs typeface="Times New Roman"/>
                </a:rPr>
                <a:t>1</a:t>
              </a:r>
            </a:p>
            <a:p>
              <a:pPr algn="ctr" eaLnBrk="1" hangingPunct="1"/>
              <a:r>
                <a:rPr lang="en-US" sz="1800">
                  <a:latin typeface="Times New Roman"/>
                  <a:cs typeface="Times New Roman"/>
                </a:rPr>
                <a:t>0</a:t>
              </a:r>
            </a:p>
            <a:p>
              <a:pPr algn="ctr" eaLnBrk="1" hangingPunct="1"/>
              <a:r>
                <a:rPr lang="en-US" sz="1800">
                  <a:latin typeface="Times New Roman"/>
                  <a:cs typeface="Times New Roman"/>
                </a:rPr>
                <a:t>1</a:t>
              </a:r>
            </a:p>
            <a:p>
              <a:pPr algn="ctr" eaLnBrk="1" hangingPunct="1"/>
              <a:endParaRPr lang="en-US" sz="1800">
                <a:latin typeface="Times New Roman"/>
                <a:cs typeface="Times New Roman"/>
              </a:endParaRPr>
            </a:p>
            <a:p>
              <a:pPr algn="ctr" eaLnBrk="1" hangingPunct="1"/>
              <a:endParaRPr lang="en-US" sz="1800">
                <a:latin typeface="Times New Roman"/>
                <a:cs typeface="Times New Roman"/>
              </a:endParaRPr>
            </a:p>
            <a:p>
              <a:pPr algn="ctr" eaLnBrk="1" hangingPunct="1"/>
              <a:r>
                <a:rPr lang="en-US" sz="180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1046546" name="Text Box 18"/>
            <p:cNvSpPr txBox="1">
              <a:spLocks noChangeArrowheads="1"/>
            </p:cNvSpPr>
            <p:nvPr/>
          </p:nvSpPr>
          <p:spPr bwMode="auto">
            <a:xfrm>
              <a:off x="3072" y="768"/>
              <a:ext cx="192" cy="17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800">
                  <a:latin typeface="Times New Roman"/>
                  <a:cs typeface="Times New Roman"/>
                </a:rPr>
                <a:t>0</a:t>
              </a:r>
            </a:p>
            <a:p>
              <a:pPr algn="ctr" eaLnBrk="1" hangingPunct="1"/>
              <a:r>
                <a:rPr lang="en-US" sz="1800">
                  <a:latin typeface="Times New Roman"/>
                  <a:cs typeface="Times New Roman"/>
                </a:rPr>
                <a:t>1</a:t>
              </a:r>
            </a:p>
            <a:p>
              <a:pPr algn="ctr" eaLnBrk="1" hangingPunct="1"/>
              <a:r>
                <a:rPr lang="en-US" sz="1800">
                  <a:latin typeface="Times New Roman"/>
                  <a:cs typeface="Times New Roman"/>
                </a:rPr>
                <a:t>1</a:t>
              </a:r>
            </a:p>
            <a:p>
              <a:pPr algn="ctr" eaLnBrk="1" hangingPunct="1"/>
              <a:endParaRPr lang="en-US" sz="1800">
                <a:latin typeface="Times New Roman"/>
                <a:cs typeface="Times New Roman"/>
              </a:endParaRPr>
            </a:p>
            <a:p>
              <a:pPr algn="ctr" eaLnBrk="1" hangingPunct="1"/>
              <a:endParaRPr lang="en-US" sz="1800">
                <a:latin typeface="Times New Roman"/>
                <a:cs typeface="Times New Roman"/>
              </a:endParaRPr>
            </a:p>
            <a:p>
              <a:pPr algn="ctr" eaLnBrk="1" hangingPunct="1"/>
              <a:r>
                <a:rPr lang="en-US" sz="180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1046547" name="Text Box 19"/>
            <p:cNvSpPr txBox="1">
              <a:spLocks noChangeArrowheads="1"/>
            </p:cNvSpPr>
            <p:nvPr/>
          </p:nvSpPr>
          <p:spPr bwMode="auto">
            <a:xfrm>
              <a:off x="2544" y="1584"/>
              <a:ext cx="157" cy="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55000"/>
                </a:lnSpc>
                <a:spcBef>
                  <a:spcPct val="0"/>
                </a:spcBef>
              </a:pPr>
              <a:r>
                <a:rPr lang="en-US" sz="2000" b="1">
                  <a:latin typeface="Arial" charset="0"/>
                </a:rPr>
                <a:t>.</a:t>
              </a:r>
            </a:p>
            <a:p>
              <a:pPr eaLnBrk="1" hangingPunct="1">
                <a:lnSpc>
                  <a:spcPct val="55000"/>
                </a:lnSpc>
                <a:spcBef>
                  <a:spcPct val="0"/>
                </a:spcBef>
              </a:pPr>
              <a:r>
                <a:rPr lang="en-US" sz="2000" b="1">
                  <a:latin typeface="Arial" charset="0"/>
                </a:rPr>
                <a:t>.</a:t>
              </a:r>
            </a:p>
            <a:p>
              <a:pPr eaLnBrk="1" hangingPunct="1">
                <a:lnSpc>
                  <a:spcPct val="55000"/>
                </a:lnSpc>
                <a:spcBef>
                  <a:spcPct val="0"/>
                </a:spcBef>
              </a:pPr>
              <a:r>
                <a:rPr lang="en-US" sz="2000" b="1">
                  <a:latin typeface="Arial" charset="0"/>
                </a:rPr>
                <a:t>.</a:t>
              </a:r>
            </a:p>
          </p:txBody>
        </p:sp>
        <p:sp>
          <p:nvSpPr>
            <p:cNvPr id="1046548" name="Text Box 20"/>
            <p:cNvSpPr txBox="1">
              <a:spLocks noChangeArrowheads="1"/>
            </p:cNvSpPr>
            <p:nvPr/>
          </p:nvSpPr>
          <p:spPr bwMode="auto">
            <a:xfrm>
              <a:off x="2736" y="1584"/>
              <a:ext cx="157" cy="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55000"/>
                </a:lnSpc>
                <a:spcBef>
                  <a:spcPct val="0"/>
                </a:spcBef>
              </a:pPr>
              <a:r>
                <a:rPr lang="en-US" sz="2000" b="1">
                  <a:latin typeface="Arial" charset="0"/>
                </a:rPr>
                <a:t>.</a:t>
              </a:r>
            </a:p>
            <a:p>
              <a:pPr eaLnBrk="1" hangingPunct="1">
                <a:lnSpc>
                  <a:spcPct val="55000"/>
                </a:lnSpc>
                <a:spcBef>
                  <a:spcPct val="0"/>
                </a:spcBef>
              </a:pPr>
              <a:r>
                <a:rPr lang="en-US" sz="2000" b="1">
                  <a:latin typeface="Arial" charset="0"/>
                </a:rPr>
                <a:t>.</a:t>
              </a:r>
            </a:p>
            <a:p>
              <a:pPr eaLnBrk="1" hangingPunct="1">
                <a:lnSpc>
                  <a:spcPct val="55000"/>
                </a:lnSpc>
                <a:spcBef>
                  <a:spcPct val="0"/>
                </a:spcBef>
              </a:pPr>
              <a:r>
                <a:rPr lang="en-US" sz="2000" b="1">
                  <a:latin typeface="Arial" charset="0"/>
                </a:rPr>
                <a:t>.</a:t>
              </a:r>
            </a:p>
          </p:txBody>
        </p:sp>
        <p:sp>
          <p:nvSpPr>
            <p:cNvPr id="1046549" name="Text Box 21"/>
            <p:cNvSpPr txBox="1">
              <a:spLocks noChangeArrowheads="1"/>
            </p:cNvSpPr>
            <p:nvPr/>
          </p:nvSpPr>
          <p:spPr bwMode="auto">
            <a:xfrm>
              <a:off x="2928" y="1584"/>
              <a:ext cx="157" cy="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55000"/>
                </a:lnSpc>
                <a:spcBef>
                  <a:spcPct val="0"/>
                </a:spcBef>
              </a:pPr>
              <a:r>
                <a:rPr lang="en-US" sz="2000" b="1">
                  <a:latin typeface="Arial" charset="0"/>
                </a:rPr>
                <a:t>.</a:t>
              </a:r>
            </a:p>
            <a:p>
              <a:pPr eaLnBrk="1" hangingPunct="1">
                <a:lnSpc>
                  <a:spcPct val="55000"/>
                </a:lnSpc>
                <a:spcBef>
                  <a:spcPct val="0"/>
                </a:spcBef>
              </a:pPr>
              <a:r>
                <a:rPr lang="en-US" sz="2000" b="1">
                  <a:latin typeface="Arial" charset="0"/>
                </a:rPr>
                <a:t>.</a:t>
              </a:r>
            </a:p>
            <a:p>
              <a:pPr eaLnBrk="1" hangingPunct="1">
                <a:lnSpc>
                  <a:spcPct val="55000"/>
                </a:lnSpc>
                <a:spcBef>
                  <a:spcPct val="0"/>
                </a:spcBef>
              </a:pPr>
              <a:r>
                <a:rPr lang="en-US" sz="2000" b="1">
                  <a:latin typeface="Arial" charset="0"/>
                </a:rPr>
                <a:t>.</a:t>
              </a:r>
            </a:p>
          </p:txBody>
        </p:sp>
        <p:sp>
          <p:nvSpPr>
            <p:cNvPr id="1046550" name="Text Box 22"/>
            <p:cNvSpPr txBox="1">
              <a:spLocks noChangeArrowheads="1"/>
            </p:cNvSpPr>
            <p:nvPr/>
          </p:nvSpPr>
          <p:spPr bwMode="auto">
            <a:xfrm>
              <a:off x="3120" y="1584"/>
              <a:ext cx="157" cy="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55000"/>
                </a:lnSpc>
                <a:spcBef>
                  <a:spcPct val="0"/>
                </a:spcBef>
              </a:pPr>
              <a:r>
                <a:rPr lang="en-US" sz="2000" b="1">
                  <a:latin typeface="Arial" charset="0"/>
                </a:rPr>
                <a:t>.</a:t>
              </a:r>
            </a:p>
            <a:p>
              <a:pPr eaLnBrk="1" hangingPunct="1">
                <a:lnSpc>
                  <a:spcPct val="55000"/>
                </a:lnSpc>
                <a:spcBef>
                  <a:spcPct val="0"/>
                </a:spcBef>
              </a:pPr>
              <a:r>
                <a:rPr lang="en-US" sz="2000" b="1">
                  <a:latin typeface="Arial" charset="0"/>
                </a:rPr>
                <a:t>.</a:t>
              </a:r>
            </a:p>
            <a:p>
              <a:pPr eaLnBrk="1" hangingPunct="1">
                <a:lnSpc>
                  <a:spcPct val="55000"/>
                </a:lnSpc>
                <a:spcBef>
                  <a:spcPct val="0"/>
                </a:spcBef>
              </a:pPr>
              <a:r>
                <a:rPr lang="en-US" sz="2000" b="1">
                  <a:latin typeface="Arial" charset="0"/>
                </a:rPr>
                <a:t>.</a:t>
              </a:r>
            </a:p>
          </p:txBody>
        </p:sp>
        <p:sp>
          <p:nvSpPr>
            <p:cNvPr id="1046551" name="Text Box 23"/>
            <p:cNvSpPr txBox="1">
              <a:spLocks noChangeArrowheads="1"/>
            </p:cNvSpPr>
            <p:nvPr/>
          </p:nvSpPr>
          <p:spPr bwMode="auto">
            <a:xfrm>
              <a:off x="3264" y="768"/>
              <a:ext cx="192" cy="17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800">
                  <a:latin typeface="Times New Roman"/>
                  <a:cs typeface="Times New Roman"/>
                </a:rPr>
                <a:t>1</a:t>
              </a:r>
            </a:p>
            <a:p>
              <a:pPr algn="ctr" eaLnBrk="1" hangingPunct="1"/>
              <a:r>
                <a:rPr lang="en-US" sz="1800">
                  <a:latin typeface="Times New Roman"/>
                  <a:cs typeface="Times New Roman"/>
                </a:rPr>
                <a:t>0</a:t>
              </a:r>
            </a:p>
            <a:p>
              <a:pPr algn="ctr" eaLnBrk="1" hangingPunct="1"/>
              <a:r>
                <a:rPr lang="en-US" sz="1800">
                  <a:latin typeface="Times New Roman"/>
                  <a:cs typeface="Times New Roman"/>
                </a:rPr>
                <a:t>1</a:t>
              </a:r>
            </a:p>
            <a:p>
              <a:pPr algn="ctr" eaLnBrk="1" hangingPunct="1"/>
              <a:r>
                <a:rPr lang="en-US" sz="1800">
                  <a:latin typeface="Times New Roman"/>
                  <a:cs typeface="Times New Roman"/>
                </a:rPr>
                <a:t> </a:t>
              </a:r>
            </a:p>
            <a:p>
              <a:pPr algn="ctr" eaLnBrk="1" hangingPunct="1"/>
              <a:r>
                <a:rPr lang="en-US" sz="1800">
                  <a:latin typeface="Times New Roman"/>
                  <a:cs typeface="Times New Roman"/>
                </a:rPr>
                <a:t> </a:t>
              </a:r>
            </a:p>
            <a:p>
              <a:pPr algn="ctr" eaLnBrk="1" hangingPunct="1"/>
              <a:r>
                <a:rPr lang="en-US" sz="1800"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1046552" name="Text Box 24"/>
            <p:cNvSpPr txBox="1">
              <a:spLocks noChangeArrowheads="1"/>
            </p:cNvSpPr>
            <p:nvPr/>
          </p:nvSpPr>
          <p:spPr bwMode="auto">
            <a:xfrm>
              <a:off x="3456" y="768"/>
              <a:ext cx="192" cy="17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800">
                  <a:latin typeface="Times New Roman"/>
                  <a:cs typeface="Times New Roman"/>
                </a:rPr>
                <a:t>0</a:t>
              </a:r>
            </a:p>
            <a:p>
              <a:pPr algn="ctr" eaLnBrk="1" hangingPunct="1"/>
              <a:r>
                <a:rPr lang="en-US" sz="1800">
                  <a:latin typeface="Times New Roman"/>
                  <a:cs typeface="Times New Roman"/>
                </a:rPr>
                <a:t>1</a:t>
              </a:r>
            </a:p>
            <a:p>
              <a:pPr algn="ctr" eaLnBrk="1" hangingPunct="1"/>
              <a:r>
                <a:rPr lang="en-US" sz="1800">
                  <a:latin typeface="Times New Roman"/>
                  <a:cs typeface="Times New Roman"/>
                </a:rPr>
                <a:t>0</a:t>
              </a:r>
            </a:p>
            <a:p>
              <a:pPr algn="ctr" eaLnBrk="1" hangingPunct="1"/>
              <a:r>
                <a:rPr lang="en-US" sz="1800">
                  <a:latin typeface="Times New Roman"/>
                  <a:cs typeface="Times New Roman"/>
                </a:rPr>
                <a:t> </a:t>
              </a:r>
            </a:p>
            <a:p>
              <a:pPr algn="ctr" eaLnBrk="1" hangingPunct="1"/>
              <a:endParaRPr lang="en-US" sz="1800">
                <a:latin typeface="Times New Roman"/>
                <a:cs typeface="Times New Roman"/>
              </a:endParaRPr>
            </a:p>
            <a:p>
              <a:pPr algn="ctr" eaLnBrk="1" hangingPunct="1"/>
              <a:r>
                <a:rPr lang="en-US" sz="180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1046553" name="Text Box 25"/>
            <p:cNvSpPr txBox="1">
              <a:spLocks noChangeArrowheads="1"/>
            </p:cNvSpPr>
            <p:nvPr/>
          </p:nvSpPr>
          <p:spPr bwMode="auto">
            <a:xfrm>
              <a:off x="3312" y="1584"/>
              <a:ext cx="157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55000"/>
                </a:lnSpc>
                <a:spcBef>
                  <a:spcPct val="0"/>
                </a:spcBef>
              </a:pPr>
              <a:r>
                <a:rPr lang="en-US" sz="2000" b="1">
                  <a:latin typeface="Arial" charset="0"/>
                </a:rPr>
                <a:t>.</a:t>
              </a:r>
            </a:p>
            <a:p>
              <a:pPr eaLnBrk="1" hangingPunct="1">
                <a:lnSpc>
                  <a:spcPct val="55000"/>
                </a:lnSpc>
                <a:spcBef>
                  <a:spcPct val="0"/>
                </a:spcBef>
              </a:pPr>
              <a:r>
                <a:rPr lang="en-US" sz="2000" b="1">
                  <a:latin typeface="Arial" charset="0"/>
                </a:rPr>
                <a:t>.</a:t>
              </a:r>
            </a:p>
            <a:p>
              <a:pPr eaLnBrk="1" hangingPunct="1">
                <a:lnSpc>
                  <a:spcPct val="55000"/>
                </a:lnSpc>
                <a:spcBef>
                  <a:spcPct val="0"/>
                </a:spcBef>
              </a:pPr>
              <a:r>
                <a:rPr lang="en-US" sz="2000" b="1">
                  <a:latin typeface="Arial" charset="0"/>
                </a:rPr>
                <a:t>.</a:t>
              </a:r>
            </a:p>
          </p:txBody>
        </p:sp>
        <p:sp>
          <p:nvSpPr>
            <p:cNvPr id="1046554" name="Text Box 26"/>
            <p:cNvSpPr txBox="1">
              <a:spLocks noChangeArrowheads="1"/>
            </p:cNvSpPr>
            <p:nvPr/>
          </p:nvSpPr>
          <p:spPr bwMode="auto">
            <a:xfrm>
              <a:off x="3504" y="1584"/>
              <a:ext cx="157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55000"/>
                </a:lnSpc>
                <a:spcBef>
                  <a:spcPct val="0"/>
                </a:spcBef>
              </a:pPr>
              <a:r>
                <a:rPr lang="en-US" sz="2000" b="1">
                  <a:latin typeface="Arial" charset="0"/>
                </a:rPr>
                <a:t>.</a:t>
              </a:r>
            </a:p>
            <a:p>
              <a:pPr eaLnBrk="1" hangingPunct="1">
                <a:lnSpc>
                  <a:spcPct val="55000"/>
                </a:lnSpc>
                <a:spcBef>
                  <a:spcPct val="0"/>
                </a:spcBef>
              </a:pPr>
              <a:r>
                <a:rPr lang="en-US" sz="2000" b="1">
                  <a:latin typeface="Arial" charset="0"/>
                </a:rPr>
                <a:t>.</a:t>
              </a:r>
            </a:p>
            <a:p>
              <a:pPr eaLnBrk="1" hangingPunct="1">
                <a:lnSpc>
                  <a:spcPct val="55000"/>
                </a:lnSpc>
                <a:spcBef>
                  <a:spcPct val="0"/>
                </a:spcBef>
              </a:pPr>
              <a:r>
                <a:rPr lang="en-US" sz="2000" b="1">
                  <a:latin typeface="Arial" charset="0"/>
                </a:rPr>
                <a:t>.</a:t>
              </a:r>
            </a:p>
          </p:txBody>
        </p:sp>
        <p:sp>
          <p:nvSpPr>
            <p:cNvPr id="1046555" name="AutoShape 27"/>
            <p:cNvSpPr>
              <a:spLocks/>
            </p:cNvSpPr>
            <p:nvPr/>
          </p:nvSpPr>
          <p:spPr bwMode="auto">
            <a:xfrm rot="5400000" flipV="1">
              <a:off x="2592" y="-480"/>
              <a:ext cx="192" cy="192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556" name="Text Box 28"/>
            <p:cNvSpPr txBox="1">
              <a:spLocks noChangeArrowheads="1"/>
            </p:cNvSpPr>
            <p:nvPr/>
          </p:nvSpPr>
          <p:spPr bwMode="auto">
            <a:xfrm>
              <a:off x="2496" y="192"/>
              <a:ext cx="406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 i="1">
                  <a:cs typeface="Times New Roman" charset="0"/>
                </a:rPr>
                <a:t>b=10</a:t>
              </a:r>
            </a:p>
          </p:txBody>
        </p:sp>
        <p:sp>
          <p:nvSpPr>
            <p:cNvPr id="1046557" name="Text Box 29"/>
            <p:cNvSpPr txBox="1">
              <a:spLocks noChangeArrowheads="1"/>
            </p:cNvSpPr>
            <p:nvPr/>
          </p:nvSpPr>
          <p:spPr bwMode="auto">
            <a:xfrm>
              <a:off x="1680" y="537"/>
              <a:ext cx="288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 i="1">
                  <a:cs typeface="Times New Roman" charset="0"/>
                </a:rPr>
                <a:t>S</a:t>
              </a:r>
              <a:r>
                <a:rPr lang="en-US" sz="1800" b="1" i="1" baseline="-25000">
                  <a:cs typeface="Times New Roman" charset="0"/>
                </a:rPr>
                <a:t>0</a:t>
              </a:r>
              <a:endParaRPr lang="en-US" sz="1800" b="1" i="1">
                <a:cs typeface="Times New Roman" charset="0"/>
              </a:endParaRPr>
            </a:p>
          </p:txBody>
        </p:sp>
        <p:sp>
          <p:nvSpPr>
            <p:cNvPr id="1046558" name="Text Box 30"/>
            <p:cNvSpPr txBox="1">
              <a:spLocks noChangeArrowheads="1"/>
            </p:cNvSpPr>
            <p:nvPr/>
          </p:nvSpPr>
          <p:spPr bwMode="auto">
            <a:xfrm>
              <a:off x="1872" y="528"/>
              <a:ext cx="288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 i="1">
                  <a:cs typeface="Times New Roman" charset="0"/>
                </a:rPr>
                <a:t>S</a:t>
              </a:r>
              <a:r>
                <a:rPr lang="en-US" sz="1800" b="1" i="1" baseline="-25000">
                  <a:cs typeface="Times New Roman" charset="0"/>
                </a:rPr>
                <a:t>1</a:t>
              </a:r>
              <a:endParaRPr lang="en-US" sz="1800" b="1" i="1">
                <a:cs typeface="Times New Roman" charset="0"/>
              </a:endParaRPr>
            </a:p>
          </p:txBody>
        </p:sp>
        <p:sp>
          <p:nvSpPr>
            <p:cNvPr id="1046559" name="Text Box 31"/>
            <p:cNvSpPr txBox="1">
              <a:spLocks noChangeArrowheads="1"/>
            </p:cNvSpPr>
            <p:nvPr/>
          </p:nvSpPr>
          <p:spPr bwMode="auto">
            <a:xfrm>
              <a:off x="2064" y="528"/>
              <a:ext cx="288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 i="1">
                  <a:cs typeface="Times New Roman" charset="0"/>
                </a:rPr>
                <a:t>S</a:t>
              </a:r>
              <a:r>
                <a:rPr lang="en-US" sz="1800" b="1" i="1" baseline="-25000">
                  <a:cs typeface="Times New Roman" charset="0"/>
                </a:rPr>
                <a:t>2</a:t>
              </a:r>
              <a:endParaRPr lang="en-US" sz="1800" b="1" i="1">
                <a:cs typeface="Times New Roman" charset="0"/>
              </a:endParaRPr>
            </a:p>
          </p:txBody>
        </p:sp>
        <p:sp>
          <p:nvSpPr>
            <p:cNvPr id="1046560" name="Text Box 32"/>
            <p:cNvSpPr txBox="1">
              <a:spLocks noChangeArrowheads="1"/>
            </p:cNvSpPr>
            <p:nvPr/>
          </p:nvSpPr>
          <p:spPr bwMode="auto">
            <a:xfrm>
              <a:off x="2256" y="528"/>
              <a:ext cx="288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 i="1">
                  <a:cs typeface="Times New Roman" charset="0"/>
                </a:rPr>
                <a:t>S</a:t>
              </a:r>
              <a:r>
                <a:rPr lang="en-US" sz="1800" b="1" i="1" baseline="-25000">
                  <a:cs typeface="Times New Roman" charset="0"/>
                </a:rPr>
                <a:t>3</a:t>
              </a:r>
              <a:endParaRPr lang="en-US" sz="1800" b="1" i="1">
                <a:cs typeface="Times New Roman" charset="0"/>
              </a:endParaRPr>
            </a:p>
          </p:txBody>
        </p:sp>
        <p:sp>
          <p:nvSpPr>
            <p:cNvPr id="1046561" name="Text Box 33"/>
            <p:cNvSpPr txBox="1">
              <a:spLocks noChangeArrowheads="1"/>
            </p:cNvSpPr>
            <p:nvPr/>
          </p:nvSpPr>
          <p:spPr bwMode="auto">
            <a:xfrm>
              <a:off x="2448" y="528"/>
              <a:ext cx="288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 i="1">
                  <a:cs typeface="Times New Roman" charset="0"/>
                </a:rPr>
                <a:t>S</a:t>
              </a:r>
              <a:r>
                <a:rPr lang="en-US" sz="1800" b="1" i="1" baseline="-25000">
                  <a:cs typeface="Times New Roman" charset="0"/>
                </a:rPr>
                <a:t>4</a:t>
              </a:r>
              <a:endParaRPr lang="en-US" sz="1800" b="1" i="1">
                <a:cs typeface="Times New Roman" charset="0"/>
              </a:endParaRPr>
            </a:p>
          </p:txBody>
        </p:sp>
        <p:sp>
          <p:nvSpPr>
            <p:cNvPr id="1046562" name="Text Box 34"/>
            <p:cNvSpPr txBox="1">
              <a:spLocks noChangeArrowheads="1"/>
            </p:cNvSpPr>
            <p:nvPr/>
          </p:nvSpPr>
          <p:spPr bwMode="auto">
            <a:xfrm>
              <a:off x="2640" y="528"/>
              <a:ext cx="288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 i="1">
                  <a:cs typeface="Times New Roman" charset="0"/>
                </a:rPr>
                <a:t>S</a:t>
              </a:r>
              <a:r>
                <a:rPr lang="en-US" sz="1800" b="1" i="1" baseline="-25000">
                  <a:cs typeface="Times New Roman" charset="0"/>
                </a:rPr>
                <a:t>5</a:t>
              </a:r>
              <a:endParaRPr lang="en-US" sz="1800" b="1" i="1">
                <a:cs typeface="Times New Roman" charset="0"/>
              </a:endParaRPr>
            </a:p>
          </p:txBody>
        </p:sp>
        <p:sp>
          <p:nvSpPr>
            <p:cNvPr id="1046563" name="Text Box 35"/>
            <p:cNvSpPr txBox="1">
              <a:spLocks noChangeArrowheads="1"/>
            </p:cNvSpPr>
            <p:nvPr/>
          </p:nvSpPr>
          <p:spPr bwMode="auto">
            <a:xfrm>
              <a:off x="2832" y="528"/>
              <a:ext cx="288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 i="1">
                  <a:cs typeface="Times New Roman" charset="0"/>
                </a:rPr>
                <a:t>S</a:t>
              </a:r>
              <a:r>
                <a:rPr lang="en-US" sz="1800" b="1" i="1" baseline="-25000">
                  <a:cs typeface="Times New Roman" charset="0"/>
                </a:rPr>
                <a:t>6</a:t>
              </a:r>
              <a:endParaRPr lang="en-US" sz="1800" b="1" i="1">
                <a:cs typeface="Times New Roman" charset="0"/>
              </a:endParaRPr>
            </a:p>
          </p:txBody>
        </p:sp>
        <p:sp>
          <p:nvSpPr>
            <p:cNvPr id="1046564" name="Text Box 36"/>
            <p:cNvSpPr txBox="1">
              <a:spLocks noChangeArrowheads="1"/>
            </p:cNvSpPr>
            <p:nvPr/>
          </p:nvSpPr>
          <p:spPr bwMode="auto">
            <a:xfrm>
              <a:off x="3024" y="528"/>
              <a:ext cx="288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 i="1">
                  <a:cs typeface="Times New Roman" charset="0"/>
                </a:rPr>
                <a:t>S</a:t>
              </a:r>
              <a:r>
                <a:rPr lang="en-US" sz="1800" b="1" i="1" baseline="-25000">
                  <a:cs typeface="Times New Roman" charset="0"/>
                </a:rPr>
                <a:t>7</a:t>
              </a:r>
              <a:endParaRPr lang="en-US" sz="1800" b="1" i="1">
                <a:cs typeface="Times New Roman" charset="0"/>
              </a:endParaRPr>
            </a:p>
          </p:txBody>
        </p:sp>
        <p:sp>
          <p:nvSpPr>
            <p:cNvPr id="1046565" name="Text Box 37"/>
            <p:cNvSpPr txBox="1">
              <a:spLocks noChangeArrowheads="1"/>
            </p:cNvSpPr>
            <p:nvPr/>
          </p:nvSpPr>
          <p:spPr bwMode="auto">
            <a:xfrm>
              <a:off x="3216" y="528"/>
              <a:ext cx="288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 i="1">
                  <a:cs typeface="Times New Roman" charset="0"/>
                </a:rPr>
                <a:t>S</a:t>
              </a:r>
              <a:r>
                <a:rPr lang="en-US" sz="1800" b="1" i="1" baseline="-25000">
                  <a:cs typeface="Times New Roman" charset="0"/>
                </a:rPr>
                <a:t>8</a:t>
              </a:r>
              <a:endParaRPr lang="en-US" sz="1800" b="1" i="1">
                <a:cs typeface="Times New Roman" charset="0"/>
              </a:endParaRPr>
            </a:p>
          </p:txBody>
        </p:sp>
        <p:sp>
          <p:nvSpPr>
            <p:cNvPr id="1046566" name="Text Box 38"/>
            <p:cNvSpPr txBox="1">
              <a:spLocks noChangeArrowheads="1"/>
            </p:cNvSpPr>
            <p:nvPr/>
          </p:nvSpPr>
          <p:spPr bwMode="auto">
            <a:xfrm>
              <a:off x="3408" y="528"/>
              <a:ext cx="288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 i="1">
                  <a:cs typeface="Times New Roman" charset="0"/>
                </a:rPr>
                <a:t>S</a:t>
              </a:r>
              <a:r>
                <a:rPr lang="en-US" sz="1800" b="1" i="1" baseline="-25000">
                  <a:cs typeface="Times New Roman" charset="0"/>
                </a:rPr>
                <a:t>9</a:t>
              </a:r>
              <a:endParaRPr lang="en-US" sz="1800" b="1" i="1">
                <a:cs typeface="Times New Roman" charset="0"/>
              </a:endParaRPr>
            </a:p>
          </p:txBody>
        </p:sp>
      </p:grpSp>
      <p:sp>
        <p:nvSpPr>
          <p:cNvPr id="1046567" name="Text Box 39"/>
          <p:cNvSpPr txBox="1">
            <a:spLocks noChangeArrowheads="1"/>
          </p:cNvSpPr>
          <p:nvPr/>
        </p:nvSpPr>
        <p:spPr bwMode="auto">
          <a:xfrm>
            <a:off x="5715000" y="5715000"/>
            <a:ext cx="3159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b="1">
                <a:latin typeface="Verdana" charset="0"/>
              </a:rPr>
              <a:t>bit-sliced signature file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Signature-based indexes</a:t>
            </a:r>
          </a:p>
        </p:txBody>
      </p:sp>
      <p:sp>
        <p:nvSpPr>
          <p:cNvPr id="105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Another method is the </a:t>
            </a:r>
            <a:r>
              <a:rPr lang="en-US" i="1">
                <a:solidFill>
                  <a:srgbClr val="0066CC"/>
                </a:solidFill>
              </a:rPr>
              <a:t>signature-tree</a:t>
            </a:r>
            <a:r>
              <a:rPr lang="en-US" i="1"/>
              <a:t> </a:t>
            </a:r>
            <a:r>
              <a:rPr lang="en-US"/>
              <a:t>(good for dynamic data).</a:t>
            </a:r>
          </a:p>
          <a:p>
            <a:pPr>
              <a:lnSpc>
                <a:spcPct val="90000"/>
              </a:lnSpc>
            </a:pPr>
            <a:r>
              <a:rPr lang="en-US"/>
              <a:t>Similar to the R-tree, but instead of MBRs it uses signatures.</a:t>
            </a:r>
          </a:p>
          <a:p>
            <a:pPr>
              <a:lnSpc>
                <a:spcPct val="90000"/>
              </a:lnSpc>
            </a:pPr>
            <a:r>
              <a:rPr lang="en-US"/>
              <a:t>Leaf nodes contain document signatures</a:t>
            </a:r>
          </a:p>
          <a:p>
            <a:pPr>
              <a:lnSpc>
                <a:spcPct val="90000"/>
              </a:lnSpc>
            </a:pPr>
            <a:r>
              <a:rPr lang="en-US"/>
              <a:t>Directory nodes contain entries, whose signature is the logical OR or all signatures in the sub-tree pointed by them. </a:t>
            </a:r>
          </a:p>
          <a:p>
            <a:pPr>
              <a:lnSpc>
                <a:spcPct val="90000"/>
              </a:lnSpc>
            </a:pPr>
            <a:r>
              <a:rPr lang="en-US"/>
              <a:t>Heuristics similar to R-tree construction are used to insert/update signatures in the tree. 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n-US" sz="4000"/>
              <a:t>The SG-tree (example)</a:t>
            </a:r>
          </a:p>
        </p:txBody>
      </p:sp>
      <p:pic>
        <p:nvPicPr>
          <p:cNvPr id="1054723" name="Picture 3" descr="sgtre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600200"/>
            <a:ext cx="7962900" cy="30480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54724" name="Text Box 4"/>
          <p:cNvSpPr txBox="1">
            <a:spLocks noChangeArrowheads="1"/>
          </p:cNvSpPr>
          <p:nvPr/>
        </p:nvSpPr>
        <p:spPr bwMode="auto">
          <a:xfrm>
            <a:off x="533400" y="4876800"/>
            <a:ext cx="467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Example of a</a:t>
            </a:r>
            <a:r>
              <a:rPr lang="en-US" sz="2400">
                <a:solidFill>
                  <a:srgbClr val="0000FF"/>
                </a:solidFill>
              </a:rPr>
              <a:t> set-containment </a:t>
            </a:r>
            <a:r>
              <a:rPr lang="en-US" sz="2400"/>
              <a:t>query:</a:t>
            </a:r>
          </a:p>
        </p:txBody>
      </p:sp>
      <p:sp>
        <p:nvSpPr>
          <p:cNvPr id="1054725" name="Text Box 5"/>
          <p:cNvSpPr txBox="1">
            <a:spLocks noChangeArrowheads="1"/>
          </p:cNvSpPr>
          <p:nvPr/>
        </p:nvSpPr>
        <p:spPr bwMode="auto">
          <a:xfrm>
            <a:off x="533400" y="5334000"/>
            <a:ext cx="227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W = {a,b,c,d,e,f}</a:t>
            </a:r>
          </a:p>
        </p:txBody>
      </p:sp>
      <p:sp>
        <p:nvSpPr>
          <p:cNvPr id="1054726" name="Text Box 6"/>
          <p:cNvSpPr txBox="1">
            <a:spLocks noChangeArrowheads="1"/>
          </p:cNvSpPr>
          <p:nvPr/>
        </p:nvSpPr>
        <p:spPr bwMode="auto">
          <a:xfrm>
            <a:off x="533400" y="5791200"/>
            <a:ext cx="685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q = {b,f}  (i.e., find all documents that contain b and f)</a:t>
            </a:r>
          </a:p>
        </p:txBody>
      </p:sp>
      <p:sp>
        <p:nvSpPr>
          <p:cNvPr id="1054727" name="Text Box 7"/>
          <p:cNvSpPr txBox="1">
            <a:spLocks noChangeArrowheads="1"/>
          </p:cNvSpPr>
          <p:nvPr/>
        </p:nvSpPr>
        <p:spPr bwMode="auto">
          <a:xfrm>
            <a:off x="533400" y="6248400"/>
            <a:ext cx="200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q.sig = </a:t>
            </a:r>
            <a:r>
              <a:rPr lang="en-US" sz="2400">
                <a:solidFill>
                  <a:srgbClr val="FF0000"/>
                </a:solidFill>
              </a:rPr>
              <a:t>010001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Inverted File</a:t>
            </a:r>
          </a:p>
        </p:txBody>
      </p:sp>
      <p:sp>
        <p:nvSpPr>
          <p:cNvPr id="104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5029200"/>
          </a:xfrm>
        </p:spPr>
        <p:txBody>
          <a:bodyPr/>
          <a:lstStyle/>
          <a:p>
            <a:r>
              <a:rPr lang="en-US"/>
              <a:t>Another method to index a collection of sets is to build an </a:t>
            </a:r>
            <a:r>
              <a:rPr lang="en-US" i="1">
                <a:solidFill>
                  <a:srgbClr val="0066CC"/>
                </a:solidFill>
              </a:rPr>
              <a:t>inverted file</a:t>
            </a:r>
            <a:r>
              <a:rPr lang="en-US"/>
              <a:t> for the set elements in W.</a:t>
            </a:r>
          </a:p>
          <a:p>
            <a:r>
              <a:rPr lang="en-US"/>
              <a:t>For each word </a:t>
            </a:r>
            <a:r>
              <a:rPr lang="en-US" i="1"/>
              <a:t>e</a:t>
            </a:r>
            <a:r>
              <a:rPr lang="en-US"/>
              <a:t>, the index has an </a:t>
            </a:r>
            <a:r>
              <a:rPr lang="en-US" i="1">
                <a:solidFill>
                  <a:srgbClr val="0066CC"/>
                </a:solidFill>
              </a:rPr>
              <a:t>inverted list</a:t>
            </a:r>
            <a:r>
              <a:rPr lang="en-US"/>
              <a:t>, which stores the ids of the documents that contain the word </a:t>
            </a:r>
            <a:r>
              <a:rPr lang="en-US" i="1"/>
              <a:t>e</a:t>
            </a:r>
            <a:r>
              <a:rPr lang="en-US"/>
              <a:t>.</a:t>
            </a:r>
          </a:p>
          <a:p>
            <a:r>
              <a:rPr lang="en-US"/>
              <a:t>A containment query is processed by joining the lists that correspond to the elements of the query.</a:t>
            </a:r>
          </a:p>
          <a:p>
            <a:pPr>
              <a:buFont typeface="Wingdings" charset="0"/>
              <a:buNone/>
            </a:pPr>
            <a:endParaRPr lang="en-US">
              <a:solidFill>
                <a:srgbClr val="0099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Inverted File - Example</a:t>
            </a:r>
          </a:p>
        </p:txBody>
      </p:sp>
      <p:graphicFrame>
        <p:nvGraphicFramePr>
          <p:cNvPr id="1048625" name="Group 49"/>
          <p:cNvGraphicFramePr>
            <a:graphicFrameLocks noGrp="1"/>
          </p:cNvGraphicFramePr>
          <p:nvPr/>
        </p:nvGraphicFramePr>
        <p:xfrm>
          <a:off x="2362200" y="1752600"/>
          <a:ext cx="762000" cy="28194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ant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art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.</a:t>
                      </a:r>
                      <a:endParaRPr kumimoji="0" lang="en-US" sz="18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zebra</a:t>
                      </a:r>
                      <a:endParaRPr kumimoji="0" lang="en-US" sz="18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48595" name="Line 19"/>
          <p:cNvSpPr>
            <a:spLocks noChangeShapeType="1"/>
          </p:cNvSpPr>
          <p:nvPr/>
        </p:nvSpPr>
        <p:spPr bwMode="auto">
          <a:xfrm>
            <a:off x="3124200" y="1981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8596" name="Rectangle 20"/>
          <p:cNvSpPr>
            <a:spLocks noChangeArrowheads="1"/>
          </p:cNvSpPr>
          <p:nvPr/>
        </p:nvSpPr>
        <p:spPr bwMode="auto">
          <a:xfrm>
            <a:off x="3810000" y="1752600"/>
            <a:ext cx="2743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8597" name="Line 21"/>
          <p:cNvSpPr>
            <a:spLocks noChangeShapeType="1"/>
          </p:cNvSpPr>
          <p:nvPr/>
        </p:nvSpPr>
        <p:spPr bwMode="auto">
          <a:xfrm>
            <a:off x="3124200" y="2438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8598" name="Rectangle 22"/>
          <p:cNvSpPr>
            <a:spLocks noChangeArrowheads="1"/>
          </p:cNvSpPr>
          <p:nvPr/>
        </p:nvSpPr>
        <p:spPr bwMode="auto">
          <a:xfrm>
            <a:off x="3810000" y="2209800"/>
            <a:ext cx="2286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8599" name="Line 23"/>
          <p:cNvSpPr>
            <a:spLocks noChangeShapeType="1"/>
          </p:cNvSpPr>
          <p:nvPr/>
        </p:nvSpPr>
        <p:spPr bwMode="auto">
          <a:xfrm>
            <a:off x="3124200" y="2895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8600" name="Rectangle 24"/>
          <p:cNvSpPr>
            <a:spLocks noChangeArrowheads="1"/>
          </p:cNvSpPr>
          <p:nvPr/>
        </p:nvSpPr>
        <p:spPr bwMode="auto">
          <a:xfrm>
            <a:off x="3810000" y="2667000"/>
            <a:ext cx="3276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8601" name="Line 25"/>
          <p:cNvSpPr>
            <a:spLocks noChangeShapeType="1"/>
          </p:cNvSpPr>
          <p:nvPr/>
        </p:nvSpPr>
        <p:spPr bwMode="auto">
          <a:xfrm>
            <a:off x="3124200" y="4343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8602" name="Rectangle 26"/>
          <p:cNvSpPr>
            <a:spLocks noChangeArrowheads="1"/>
          </p:cNvSpPr>
          <p:nvPr/>
        </p:nvSpPr>
        <p:spPr bwMode="auto">
          <a:xfrm>
            <a:off x="3810000" y="4114800"/>
            <a:ext cx="3200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8603" name="Text Box 27"/>
          <p:cNvSpPr txBox="1">
            <a:spLocks noChangeArrowheads="1"/>
          </p:cNvSpPr>
          <p:nvPr/>
        </p:nvSpPr>
        <p:spPr bwMode="auto">
          <a:xfrm>
            <a:off x="3962400" y="17526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latin typeface="Arial" charset="0"/>
            </a:endParaRPr>
          </a:p>
        </p:txBody>
      </p:sp>
      <p:sp>
        <p:nvSpPr>
          <p:cNvPr id="1048604" name="Text Box 28"/>
          <p:cNvSpPr txBox="1">
            <a:spLocks noChangeArrowheads="1"/>
          </p:cNvSpPr>
          <p:nvPr/>
        </p:nvSpPr>
        <p:spPr bwMode="auto">
          <a:xfrm>
            <a:off x="3870325" y="1789113"/>
            <a:ext cx="2533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latin typeface="Arial" charset="0"/>
              </a:rPr>
              <a:t>24, 53, 67, 128, 157, ...</a:t>
            </a:r>
          </a:p>
        </p:txBody>
      </p:sp>
      <p:sp>
        <p:nvSpPr>
          <p:cNvPr id="1048605" name="Text Box 29"/>
          <p:cNvSpPr txBox="1">
            <a:spLocks noChangeArrowheads="1"/>
          </p:cNvSpPr>
          <p:nvPr/>
        </p:nvSpPr>
        <p:spPr bwMode="auto">
          <a:xfrm>
            <a:off x="3886200" y="2209800"/>
            <a:ext cx="215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>
                <a:latin typeface="Arial" charset="0"/>
              </a:rPr>
              <a:t>49, 86, </a:t>
            </a:r>
            <a:r>
              <a:rPr lang="en-US" sz="1800" dirty="0">
                <a:solidFill>
                  <a:srgbClr val="FF0000"/>
                </a:solidFill>
                <a:latin typeface="Arial" charset="0"/>
              </a:rPr>
              <a:t>132</a:t>
            </a:r>
            <a:r>
              <a:rPr lang="en-US" sz="1800" dirty="0">
                <a:latin typeface="Arial" charset="0"/>
              </a:rPr>
              <a:t>, 189, ...</a:t>
            </a:r>
          </a:p>
        </p:txBody>
      </p:sp>
      <p:sp>
        <p:nvSpPr>
          <p:cNvPr id="1048606" name="Text Box 30"/>
          <p:cNvSpPr txBox="1">
            <a:spLocks noChangeArrowheads="1"/>
          </p:cNvSpPr>
          <p:nvPr/>
        </p:nvSpPr>
        <p:spPr bwMode="auto">
          <a:xfrm>
            <a:off x="3886200" y="268128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>
                <a:latin typeface="Arial" charset="0"/>
              </a:rPr>
              <a:t>7, 39, 62, 114, </a:t>
            </a:r>
            <a:r>
              <a:rPr lang="en-US" sz="1800" dirty="0">
                <a:solidFill>
                  <a:srgbClr val="FF0000"/>
                </a:solidFill>
                <a:latin typeface="Arial" charset="0"/>
              </a:rPr>
              <a:t>132</a:t>
            </a:r>
            <a:r>
              <a:rPr lang="en-US" sz="1800" dirty="0">
                <a:latin typeface="Arial" charset="0"/>
              </a:rPr>
              <a:t>, 147, ...</a:t>
            </a:r>
          </a:p>
        </p:txBody>
      </p:sp>
      <p:sp>
        <p:nvSpPr>
          <p:cNvPr id="1048607" name="Text Box 31"/>
          <p:cNvSpPr txBox="1">
            <a:spLocks noChangeArrowheads="1"/>
          </p:cNvSpPr>
          <p:nvPr/>
        </p:nvSpPr>
        <p:spPr bwMode="auto">
          <a:xfrm>
            <a:off x="3867150" y="412908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latin typeface="Arial" charset="0"/>
              </a:rPr>
              <a:t>12, 27, 54, 95, 134, 195, ...</a:t>
            </a:r>
          </a:p>
        </p:txBody>
      </p:sp>
      <p:sp>
        <p:nvSpPr>
          <p:cNvPr id="1048608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457200" y="4724400"/>
            <a:ext cx="8382000" cy="1828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Query: Find the documents that contain {</a:t>
            </a:r>
            <a:r>
              <a:rPr lang="en-US" sz="2400" i="1" dirty="0" err="1"/>
              <a:t>ant,art</a:t>
            </a:r>
            <a:r>
              <a:rPr lang="en-US" sz="2400" dirty="0"/>
              <a:t>}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Method: join the inverted lists that correspond to </a:t>
            </a:r>
            <a:r>
              <a:rPr lang="en-US" sz="2000" i="1" dirty="0"/>
              <a:t>ant </a:t>
            </a:r>
            <a:r>
              <a:rPr lang="en-US" sz="2000" dirty="0"/>
              <a:t>and </a:t>
            </a:r>
            <a:r>
              <a:rPr lang="en-US" sz="2000" i="1" dirty="0"/>
              <a:t>art</a:t>
            </a:r>
            <a:r>
              <a:rPr lang="en-US" sz="2000" dirty="0"/>
              <a:t>. This results in {132}.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join is cheap because the ids are stored and sorted in the lists (and we can use </a:t>
            </a:r>
            <a:r>
              <a:rPr lang="en-US" sz="2400" dirty="0">
                <a:solidFill>
                  <a:srgbClr val="0000FF"/>
                </a:solidFill>
              </a:rPr>
              <a:t>merge-join</a:t>
            </a:r>
            <a:r>
              <a:rPr lang="en-US" sz="2400" dirty="0"/>
              <a:t>)</a:t>
            </a:r>
          </a:p>
        </p:txBody>
      </p:sp>
      <p:sp>
        <p:nvSpPr>
          <p:cNvPr id="1048609" name="Line 33"/>
          <p:cNvSpPr>
            <a:spLocks noChangeShapeType="1"/>
          </p:cNvSpPr>
          <p:nvPr/>
        </p:nvSpPr>
        <p:spPr bwMode="auto">
          <a:xfrm>
            <a:off x="1905000" y="1905000"/>
            <a:ext cx="457200" cy="381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8610" name="Text Box 34"/>
          <p:cNvSpPr txBox="1">
            <a:spLocks noChangeArrowheads="1"/>
          </p:cNvSpPr>
          <p:nvPr/>
        </p:nvSpPr>
        <p:spPr bwMode="auto">
          <a:xfrm>
            <a:off x="533400" y="1600200"/>
            <a:ext cx="184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b="1">
                <a:solidFill>
                  <a:srgbClr val="FF0000"/>
                </a:solidFill>
                <a:latin typeface="Verdana" charset="0"/>
              </a:rPr>
              <a:t>the directory</a:t>
            </a:r>
          </a:p>
        </p:txBody>
      </p:sp>
      <p:sp>
        <p:nvSpPr>
          <p:cNvPr id="1048611" name="Line 35"/>
          <p:cNvSpPr>
            <a:spLocks noChangeShapeType="1"/>
          </p:cNvSpPr>
          <p:nvPr/>
        </p:nvSpPr>
        <p:spPr bwMode="auto">
          <a:xfrm flipH="1">
            <a:off x="6934200" y="2362200"/>
            <a:ext cx="533400" cy="3048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8612" name="Text Box 36"/>
          <p:cNvSpPr txBox="1">
            <a:spLocks noChangeArrowheads="1"/>
          </p:cNvSpPr>
          <p:nvPr/>
        </p:nvSpPr>
        <p:spPr bwMode="auto">
          <a:xfrm>
            <a:off x="6934200" y="1981200"/>
            <a:ext cx="1731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b="1">
                <a:solidFill>
                  <a:srgbClr val="FF0000"/>
                </a:solidFill>
                <a:latin typeface="Verdana" charset="0"/>
              </a:rPr>
              <a:t>inverted list</a:t>
            </a:r>
          </a:p>
        </p:txBody>
      </p:sp>
      <p:sp>
        <p:nvSpPr>
          <p:cNvPr id="1048628" name="Line 52"/>
          <p:cNvSpPr>
            <a:spLocks noChangeShapeType="1"/>
          </p:cNvSpPr>
          <p:nvPr/>
        </p:nvSpPr>
        <p:spPr bwMode="auto">
          <a:xfrm flipH="1">
            <a:off x="4114800" y="1676400"/>
            <a:ext cx="533400" cy="152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048629" name="Text Box 53"/>
          <p:cNvSpPr txBox="1">
            <a:spLocks noChangeArrowheads="1"/>
          </p:cNvSpPr>
          <p:nvPr/>
        </p:nvSpPr>
        <p:spPr bwMode="auto">
          <a:xfrm>
            <a:off x="4479925" y="1357313"/>
            <a:ext cx="3087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ids of documents that contain </a:t>
            </a:r>
            <a:r>
              <a:rPr lang="ja-JP" altLang="en-US">
                <a:solidFill>
                  <a:srgbClr val="0000FF"/>
                </a:solidFill>
                <a:latin typeface="Arial"/>
              </a:rPr>
              <a:t>“</a:t>
            </a:r>
            <a:r>
              <a:rPr lang="en-US">
                <a:solidFill>
                  <a:srgbClr val="0000FF"/>
                </a:solidFill>
              </a:rPr>
              <a:t>ace</a:t>
            </a:r>
            <a:r>
              <a:rPr lang="ja-JP" altLang="en-US">
                <a:solidFill>
                  <a:srgbClr val="0000FF"/>
                </a:solidFill>
                <a:latin typeface="Arial"/>
              </a:rPr>
              <a:t>”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1048630" name="Line 54"/>
          <p:cNvSpPr>
            <a:spLocks noChangeShapeType="1"/>
          </p:cNvSpPr>
          <p:nvPr/>
        </p:nvSpPr>
        <p:spPr bwMode="auto">
          <a:xfrm flipH="1">
            <a:off x="4495800" y="1676400"/>
            <a:ext cx="152400" cy="152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048631" name="Line 55"/>
          <p:cNvSpPr>
            <a:spLocks noChangeShapeType="1"/>
          </p:cNvSpPr>
          <p:nvPr/>
        </p:nvSpPr>
        <p:spPr bwMode="auto">
          <a:xfrm>
            <a:off x="4648200" y="1676400"/>
            <a:ext cx="152400" cy="152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048632" name="Line 56"/>
          <p:cNvSpPr>
            <a:spLocks noChangeShapeType="1"/>
          </p:cNvSpPr>
          <p:nvPr/>
        </p:nvSpPr>
        <p:spPr bwMode="auto">
          <a:xfrm>
            <a:off x="4648200" y="1676400"/>
            <a:ext cx="609600" cy="152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048633" name="Line 57"/>
          <p:cNvSpPr>
            <a:spLocks noChangeShapeType="1"/>
          </p:cNvSpPr>
          <p:nvPr/>
        </p:nvSpPr>
        <p:spPr bwMode="auto">
          <a:xfrm>
            <a:off x="4648200" y="1676400"/>
            <a:ext cx="1066800" cy="152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38B17-5B87-4BC6-8E66-EEB4BB55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Topics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641ADF-C3DA-93BE-06DC-933C756F9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Text databases</a:t>
            </a:r>
          </a:p>
          <a:p>
            <a:pPr lvl="1"/>
            <a:r>
              <a:rPr lang="en-US" altLang="zh-CN" dirty="0"/>
              <a:t>Containment and similarity queries</a:t>
            </a:r>
          </a:p>
          <a:p>
            <a:pPr lvl="1"/>
            <a:r>
              <a:rPr lang="en-US" altLang="zh-CN" dirty="0"/>
              <a:t>Indexing for containment and similarity</a:t>
            </a:r>
          </a:p>
          <a:p>
            <a:pPr lvl="1"/>
            <a:r>
              <a:rPr lang="en-US" altLang="zh-CN" dirty="0"/>
              <a:t>String matching</a:t>
            </a:r>
          </a:p>
        </p:txBody>
      </p:sp>
    </p:spTree>
    <p:extLst>
      <p:ext uri="{BB962C8B-B14F-4D97-AF65-F5344CB8AC3E}">
        <p14:creationId xmlns:p14="http://schemas.microsoft.com/office/powerpoint/2010/main" val="192362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Inverted File - Comments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5029200"/>
          </a:xfrm>
        </p:spPr>
        <p:txBody>
          <a:bodyPr/>
          <a:lstStyle/>
          <a:p>
            <a:r>
              <a:rPr lang="en-US" dirty="0"/>
              <a:t>The inverted file was shown superior to signature-based techniques in several studies</a:t>
            </a:r>
          </a:p>
          <a:p>
            <a:r>
              <a:rPr lang="en-US" dirty="0"/>
              <a:t>It is best for static data. Updates are expensive, thus they are performed in batches</a:t>
            </a:r>
          </a:p>
          <a:p>
            <a:pPr>
              <a:buFont typeface="Wingdings" charset="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Term Frequency Vector</a:t>
            </a:r>
          </a:p>
        </p:txBody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5029200"/>
          </a:xfrm>
        </p:spPr>
        <p:txBody>
          <a:bodyPr/>
          <a:lstStyle/>
          <a:p>
            <a:r>
              <a:rPr lang="en-US" sz="2400" dirty="0"/>
              <a:t>So far, we have considered a document as a |W|-length </a:t>
            </a:r>
            <a:r>
              <a:rPr lang="en-US" sz="2400" dirty="0">
                <a:solidFill>
                  <a:srgbClr val="0000FF"/>
                </a:solidFill>
              </a:rPr>
              <a:t>bit-vector</a:t>
            </a:r>
            <a:r>
              <a:rPr lang="en-US" sz="2400" dirty="0"/>
              <a:t>, indicating which terms it contains from W. </a:t>
            </a:r>
          </a:p>
          <a:p>
            <a:pPr lvl="1"/>
            <a:r>
              <a:rPr lang="en-US" sz="2000" dirty="0"/>
              <a:t>E.g. W={</a:t>
            </a:r>
            <a:r>
              <a:rPr lang="en-US" sz="2000" dirty="0" err="1"/>
              <a:t>a,b,c,d,e,f</a:t>
            </a:r>
            <a:r>
              <a:rPr lang="en-US" sz="2000" dirty="0"/>
              <a:t>}. A document with keywords </a:t>
            </a:r>
            <a:r>
              <a:rPr lang="en-US" sz="2000" dirty="0" err="1"/>
              <a:t>a,c,f</a:t>
            </a:r>
            <a:r>
              <a:rPr lang="en-US" sz="2000" dirty="0"/>
              <a:t> is represented by 101001</a:t>
            </a:r>
          </a:p>
          <a:p>
            <a:r>
              <a:rPr lang="en-US" sz="2400" dirty="0"/>
              <a:t>Alternatively, a document may be represented by a |W|-length “</a:t>
            </a:r>
            <a:r>
              <a:rPr lang="en-US" sz="2400" dirty="0">
                <a:solidFill>
                  <a:srgbClr val="FF0000"/>
                </a:solidFill>
              </a:rPr>
              <a:t>term frequency vector</a:t>
            </a:r>
            <a:r>
              <a:rPr lang="en-US" sz="2400" dirty="0"/>
              <a:t>”, indicating the relevance of each term in the document. The relevance (weight) of a keyword </a:t>
            </a:r>
            <a:r>
              <a:rPr lang="en-US" sz="2400" i="1" dirty="0"/>
              <a:t>e </a:t>
            </a:r>
            <a:r>
              <a:rPr lang="en-US" sz="2400" dirty="0"/>
              <a:t>to a document is </a:t>
            </a:r>
            <a:r>
              <a:rPr lang="en-US" sz="2400" i="1" dirty="0"/>
              <a:t>e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/>
              <a:t>s frequency in the document.</a:t>
            </a:r>
          </a:p>
          <a:p>
            <a:pPr lvl="1"/>
            <a:r>
              <a:rPr lang="en-US" sz="2000" dirty="0"/>
              <a:t>E.g. </a:t>
            </a:r>
            <a:r>
              <a:rPr lang="en-US" sz="2000" dirty="0">
                <a:solidFill>
                  <a:srgbClr val="FF0000"/>
                </a:solidFill>
              </a:rPr>
              <a:t>W={</a:t>
            </a:r>
            <a:r>
              <a:rPr lang="en-US" sz="2000" dirty="0" err="1">
                <a:solidFill>
                  <a:srgbClr val="FF0000"/>
                </a:solidFill>
              </a:rPr>
              <a:t>a,b,c,d,e,f</a:t>
            </a:r>
            <a:r>
              <a:rPr lang="en-US" sz="2000" dirty="0">
                <a:solidFill>
                  <a:srgbClr val="FF0000"/>
                </a:solidFill>
              </a:rPr>
              <a:t>}. </a:t>
            </a:r>
            <a:r>
              <a:rPr lang="en-US" sz="2000" dirty="0"/>
              <a:t>A document with vector </a:t>
            </a:r>
            <a:r>
              <a:rPr lang="en-US" sz="2000" dirty="0">
                <a:solidFill>
                  <a:srgbClr val="FF0000"/>
                </a:solidFill>
              </a:rPr>
              <a:t>{3,0,2,0,0,1}</a:t>
            </a:r>
            <a:r>
              <a:rPr lang="en-US" sz="2000" dirty="0"/>
              <a:t> contains keyword </a:t>
            </a:r>
            <a:r>
              <a:rPr lang="en-US" sz="2000" i="1" dirty="0"/>
              <a:t>a</a:t>
            </a:r>
            <a:r>
              <a:rPr lang="en-US" sz="2000" dirty="0"/>
              <a:t> 3 times, </a:t>
            </a:r>
            <a:r>
              <a:rPr lang="en-US" sz="2000" i="1" dirty="0"/>
              <a:t>c </a:t>
            </a:r>
            <a:r>
              <a:rPr lang="en-US" sz="2000" dirty="0"/>
              <a:t>2 times, and </a:t>
            </a:r>
            <a:r>
              <a:rPr lang="en-US" sz="2000" i="1" dirty="0"/>
              <a:t>f </a:t>
            </a:r>
            <a:r>
              <a:rPr lang="en-US" sz="2000" dirty="0"/>
              <a:t>1 time.</a:t>
            </a:r>
          </a:p>
          <a:p>
            <a:pPr>
              <a:buFont typeface="Wingdings" charset="0"/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ranking</a:t>
            </a:r>
          </a:p>
        </p:txBody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5029200"/>
          </a:xfrm>
        </p:spPr>
        <p:txBody>
          <a:bodyPr/>
          <a:lstStyle/>
          <a:p>
            <a:r>
              <a:rPr lang="en-US" dirty="0"/>
              <a:t>Consider a query text q, with relevance vector to the keywords </a:t>
            </a:r>
            <a:r>
              <a:rPr lang="en-US" dirty="0" err="1"/>
              <a:t>w</a:t>
            </a:r>
            <a:r>
              <a:rPr lang="en-US" baseline="-25000" dirty="0" err="1"/>
              <a:t>q</a:t>
            </a:r>
            <a:r>
              <a:rPr lang="en-US" dirty="0"/>
              <a:t>=w</a:t>
            </a:r>
            <a:r>
              <a:rPr lang="en-US" baseline="-25000" dirty="0"/>
              <a:t>q,1</a:t>
            </a:r>
            <a:r>
              <a:rPr lang="en-US" dirty="0"/>
              <a:t>, w</a:t>
            </a:r>
            <a:r>
              <a:rPr lang="en-US" baseline="-25000" dirty="0"/>
              <a:t>q,2</a:t>
            </a:r>
            <a:r>
              <a:rPr lang="en-US" dirty="0"/>
              <a:t>, ..., </a:t>
            </a:r>
            <a:r>
              <a:rPr lang="en-US" dirty="0" err="1"/>
              <a:t>w</a:t>
            </a:r>
            <a:r>
              <a:rPr lang="en-US" baseline="-25000" dirty="0" err="1"/>
              <a:t>q,N</a:t>
            </a:r>
            <a:r>
              <a:rPr lang="en-US" dirty="0"/>
              <a:t>. The similarity of q to a document d is defined by: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Given a database of documents and a query q, we can define a </a:t>
            </a:r>
            <a:r>
              <a:rPr lang="en-US" dirty="0">
                <a:solidFill>
                  <a:srgbClr val="0000FF"/>
                </a:solidFill>
              </a:rPr>
              <a:t>ranking</a:t>
            </a:r>
            <a:r>
              <a:rPr lang="en-US" dirty="0"/>
              <a:t> of the documents based on their similarity to q.</a:t>
            </a:r>
          </a:p>
        </p:txBody>
      </p:sp>
      <p:graphicFrame>
        <p:nvGraphicFramePr>
          <p:cNvPr id="10577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934457"/>
              </p:ext>
            </p:extLst>
          </p:nvPr>
        </p:nvGraphicFramePr>
        <p:xfrm>
          <a:off x="838200" y="3810000"/>
          <a:ext cx="4267200" cy="902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41320" imgH="558720" progId="Equation.3">
                  <p:embed/>
                </p:oleObj>
              </mc:Choice>
              <mc:Fallback>
                <p:oleObj name="Equation" r:id="rId2" imgW="2641320" imgH="558720" progId="Equation.3">
                  <p:embed/>
                  <p:pic>
                    <p:nvPicPr>
                      <p:cNvPr id="10577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10000"/>
                        <a:ext cx="4267200" cy="902774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07909C5-1592-D4F4-BA94-22018A09AA2E}"/>
              </a:ext>
            </a:extLst>
          </p:cNvPr>
          <p:cNvCxnSpPr/>
          <p:nvPr/>
        </p:nvCxnSpPr>
        <p:spPr bwMode="auto">
          <a:xfrm flipV="1">
            <a:off x="5715000" y="3124200"/>
            <a:ext cx="1066800" cy="1295400"/>
          </a:xfrm>
          <a:prstGeom prst="straightConnector1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581E0B-EB56-390E-DFCB-268E7576791B}"/>
              </a:ext>
            </a:extLst>
          </p:cNvPr>
          <p:cNvCxnSpPr>
            <a:cxnSpLocks/>
          </p:cNvCxnSpPr>
          <p:nvPr/>
        </p:nvCxnSpPr>
        <p:spPr bwMode="auto">
          <a:xfrm>
            <a:off x="5715000" y="4419600"/>
            <a:ext cx="2057400" cy="182562"/>
          </a:xfrm>
          <a:prstGeom prst="straightConnector1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44AE6C9-126C-8E6F-1E5F-8D079642C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4348162"/>
            <a:ext cx="469900" cy="50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0560D6-F2E1-1A38-935B-BA70FF99D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800" y="3162300"/>
            <a:ext cx="393700" cy="533400"/>
          </a:xfrm>
          <a:prstGeom prst="rect">
            <a:avLst/>
          </a:prstGeom>
        </p:spPr>
      </p:pic>
      <p:sp>
        <p:nvSpPr>
          <p:cNvPr id="11" name="Arc 10">
            <a:extLst>
              <a:ext uri="{FF2B5EF4-FFF2-40B4-BE49-F238E27FC236}">
                <a16:creationId xmlns:a16="http://schemas.microsoft.com/office/drawing/2014/main" id="{DD07224B-E671-1DD5-9D75-A395C594A579}"/>
              </a:ext>
            </a:extLst>
          </p:cNvPr>
          <p:cNvSpPr/>
          <p:nvPr/>
        </p:nvSpPr>
        <p:spPr bwMode="auto">
          <a:xfrm>
            <a:off x="5943600" y="3962400"/>
            <a:ext cx="304800" cy="990600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  <a:cs typeface="Arial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46AF55-A2B4-BC2F-3375-699398BB66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400" y="3965139"/>
            <a:ext cx="838200" cy="36952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Inverted File for ranking</a:t>
            </a:r>
          </a:p>
        </p:txBody>
      </p:sp>
      <p:graphicFrame>
        <p:nvGraphicFramePr>
          <p:cNvPr id="1058819" name="Group 3"/>
          <p:cNvGraphicFramePr>
            <a:graphicFrameLocks noGrp="1"/>
          </p:cNvGraphicFramePr>
          <p:nvPr/>
        </p:nvGraphicFramePr>
        <p:xfrm>
          <a:off x="2362200" y="1752600"/>
          <a:ext cx="762000" cy="28194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ant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art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.</a:t>
                      </a:r>
                      <a:endParaRPr kumimoji="0" lang="en-US" sz="18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zebra</a:t>
                      </a:r>
                      <a:endParaRPr kumimoji="0" lang="en-US" sz="18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58835" name="Line 19"/>
          <p:cNvSpPr>
            <a:spLocks noChangeShapeType="1"/>
          </p:cNvSpPr>
          <p:nvPr/>
        </p:nvSpPr>
        <p:spPr bwMode="auto">
          <a:xfrm>
            <a:off x="3124200" y="1981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8836" name="Rectangle 20"/>
          <p:cNvSpPr>
            <a:spLocks noChangeArrowheads="1"/>
          </p:cNvSpPr>
          <p:nvPr/>
        </p:nvSpPr>
        <p:spPr bwMode="auto">
          <a:xfrm>
            <a:off x="3810000" y="1752600"/>
            <a:ext cx="3962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8837" name="Line 21"/>
          <p:cNvSpPr>
            <a:spLocks noChangeShapeType="1"/>
          </p:cNvSpPr>
          <p:nvPr/>
        </p:nvSpPr>
        <p:spPr bwMode="auto">
          <a:xfrm>
            <a:off x="3124200" y="2438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8838" name="Rectangle 22"/>
          <p:cNvSpPr>
            <a:spLocks noChangeArrowheads="1"/>
          </p:cNvSpPr>
          <p:nvPr/>
        </p:nvSpPr>
        <p:spPr bwMode="auto">
          <a:xfrm>
            <a:off x="3810000" y="2209800"/>
            <a:ext cx="3276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8839" name="Line 23"/>
          <p:cNvSpPr>
            <a:spLocks noChangeShapeType="1"/>
          </p:cNvSpPr>
          <p:nvPr/>
        </p:nvSpPr>
        <p:spPr bwMode="auto">
          <a:xfrm>
            <a:off x="3124200" y="2895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8840" name="Rectangle 24"/>
          <p:cNvSpPr>
            <a:spLocks noChangeArrowheads="1"/>
          </p:cNvSpPr>
          <p:nvPr/>
        </p:nvSpPr>
        <p:spPr bwMode="auto">
          <a:xfrm>
            <a:off x="3810000" y="2667000"/>
            <a:ext cx="4648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8841" name="Line 25"/>
          <p:cNvSpPr>
            <a:spLocks noChangeShapeType="1"/>
          </p:cNvSpPr>
          <p:nvPr/>
        </p:nvSpPr>
        <p:spPr bwMode="auto">
          <a:xfrm>
            <a:off x="3124200" y="4343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8842" name="Rectangle 26"/>
          <p:cNvSpPr>
            <a:spLocks noChangeArrowheads="1"/>
          </p:cNvSpPr>
          <p:nvPr/>
        </p:nvSpPr>
        <p:spPr bwMode="auto">
          <a:xfrm>
            <a:off x="3810000" y="4114800"/>
            <a:ext cx="4648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8843" name="Text Box 27"/>
          <p:cNvSpPr txBox="1">
            <a:spLocks noChangeArrowheads="1"/>
          </p:cNvSpPr>
          <p:nvPr/>
        </p:nvSpPr>
        <p:spPr bwMode="auto">
          <a:xfrm>
            <a:off x="3962400" y="17526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latin typeface="Arial" charset="0"/>
            </a:endParaRPr>
          </a:p>
        </p:txBody>
      </p:sp>
      <p:sp>
        <p:nvSpPr>
          <p:cNvPr id="1058844" name="Text Box 28"/>
          <p:cNvSpPr txBox="1">
            <a:spLocks noChangeArrowheads="1"/>
          </p:cNvSpPr>
          <p:nvPr/>
        </p:nvSpPr>
        <p:spPr bwMode="auto">
          <a:xfrm>
            <a:off x="3870325" y="1789113"/>
            <a:ext cx="3930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latin typeface="Arial" charset="0"/>
              </a:rPr>
              <a:t>24(2), 53(1), 67(3), 128(5), 157(7), ...</a:t>
            </a:r>
          </a:p>
        </p:txBody>
      </p:sp>
      <p:sp>
        <p:nvSpPr>
          <p:cNvPr id="1058845" name="Text Box 29"/>
          <p:cNvSpPr txBox="1">
            <a:spLocks noChangeArrowheads="1"/>
          </p:cNvSpPr>
          <p:nvPr/>
        </p:nvSpPr>
        <p:spPr bwMode="auto">
          <a:xfrm>
            <a:off x="3886200" y="2209800"/>
            <a:ext cx="327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>
                <a:latin typeface="Arial" charset="0"/>
              </a:rPr>
              <a:t>49(1), 86(7), </a:t>
            </a:r>
            <a:r>
              <a:rPr lang="en-US" sz="1800" dirty="0">
                <a:solidFill>
                  <a:srgbClr val="FF0000"/>
                </a:solidFill>
                <a:latin typeface="Arial" charset="0"/>
              </a:rPr>
              <a:t>132(3)</a:t>
            </a:r>
            <a:r>
              <a:rPr lang="en-US" sz="1800" dirty="0">
                <a:latin typeface="Arial" charset="0"/>
              </a:rPr>
              <a:t>, 189(5), ...</a:t>
            </a:r>
          </a:p>
        </p:txBody>
      </p:sp>
      <p:sp>
        <p:nvSpPr>
          <p:cNvPr id="1058846" name="Text Box 30"/>
          <p:cNvSpPr txBox="1">
            <a:spLocks noChangeArrowheads="1"/>
          </p:cNvSpPr>
          <p:nvPr/>
        </p:nvSpPr>
        <p:spPr bwMode="auto">
          <a:xfrm>
            <a:off x="3886200" y="2681288"/>
            <a:ext cx="4591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>
                <a:latin typeface="Arial" charset="0"/>
              </a:rPr>
              <a:t>7(2), 39(1), 62(2), 114(1), </a:t>
            </a:r>
            <a:r>
              <a:rPr lang="en-US" sz="1800" dirty="0">
                <a:solidFill>
                  <a:srgbClr val="FF0000"/>
                </a:solidFill>
                <a:latin typeface="Arial" charset="0"/>
              </a:rPr>
              <a:t>132(4)</a:t>
            </a:r>
            <a:r>
              <a:rPr lang="en-US" sz="1800" dirty="0">
                <a:latin typeface="Arial" charset="0"/>
              </a:rPr>
              <a:t>, 147(1), ...</a:t>
            </a:r>
          </a:p>
        </p:txBody>
      </p:sp>
      <p:sp>
        <p:nvSpPr>
          <p:cNvPr id="1058847" name="Text Box 31"/>
          <p:cNvSpPr txBox="1">
            <a:spLocks noChangeArrowheads="1"/>
          </p:cNvSpPr>
          <p:nvPr/>
        </p:nvSpPr>
        <p:spPr bwMode="auto">
          <a:xfrm>
            <a:off x="3867150" y="4129088"/>
            <a:ext cx="4591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latin typeface="Arial" charset="0"/>
              </a:rPr>
              <a:t>12(2), 27(1), 54(3), 95(2), 134(1), 195(1), ...</a:t>
            </a:r>
          </a:p>
        </p:txBody>
      </p:sp>
      <p:sp>
        <p:nvSpPr>
          <p:cNvPr id="1058848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457200" y="4724400"/>
            <a:ext cx="8382000" cy="1828800"/>
          </a:xfrm>
          <a:noFill/>
          <a:ln/>
        </p:spPr>
        <p:txBody>
          <a:bodyPr/>
          <a:lstStyle/>
          <a:p>
            <a:r>
              <a:rPr lang="en-US" sz="2400" dirty="0"/>
              <a:t>Query: Find the documents that contain {</a:t>
            </a:r>
            <a:r>
              <a:rPr lang="en-US" sz="2400" i="1" dirty="0" err="1"/>
              <a:t>ant,art</a:t>
            </a:r>
            <a:r>
              <a:rPr lang="en-US" sz="2400" dirty="0"/>
              <a:t>}</a:t>
            </a:r>
          </a:p>
          <a:p>
            <a:pPr lvl="1"/>
            <a:r>
              <a:rPr lang="en-US" sz="2000" dirty="0"/>
              <a:t>Method: Accumulate the weights of documents for each term, by accessing and merging the inverted lists.</a:t>
            </a:r>
          </a:p>
          <a:p>
            <a:pPr lvl="1"/>
            <a:r>
              <a:rPr lang="en-US" sz="2000" dirty="0"/>
              <a:t>While measuring the similarity of documents, maintain a set of the </a:t>
            </a:r>
            <a:r>
              <a:rPr lang="en-US" sz="2000" i="1" dirty="0"/>
              <a:t>k </a:t>
            </a:r>
            <a:r>
              <a:rPr lang="en-US" sz="2000" dirty="0"/>
              <a:t>most similar documents to the query.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1058849" name="Line 33"/>
          <p:cNvSpPr>
            <a:spLocks noChangeShapeType="1"/>
          </p:cNvSpPr>
          <p:nvPr/>
        </p:nvSpPr>
        <p:spPr bwMode="auto">
          <a:xfrm>
            <a:off x="1905000" y="1905000"/>
            <a:ext cx="457200" cy="381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8850" name="Text Box 34"/>
          <p:cNvSpPr txBox="1">
            <a:spLocks noChangeArrowheads="1"/>
          </p:cNvSpPr>
          <p:nvPr/>
        </p:nvSpPr>
        <p:spPr bwMode="auto">
          <a:xfrm>
            <a:off x="533400" y="1600200"/>
            <a:ext cx="184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b="1">
                <a:solidFill>
                  <a:srgbClr val="FF0000"/>
                </a:solidFill>
                <a:latin typeface="Verdana" charset="0"/>
              </a:rPr>
              <a:t>the directory</a:t>
            </a:r>
          </a:p>
        </p:txBody>
      </p:sp>
      <p:sp>
        <p:nvSpPr>
          <p:cNvPr id="1058851" name="Line 35"/>
          <p:cNvSpPr>
            <a:spLocks noChangeShapeType="1"/>
          </p:cNvSpPr>
          <p:nvPr/>
        </p:nvSpPr>
        <p:spPr bwMode="auto">
          <a:xfrm flipH="1">
            <a:off x="7086600" y="3810000"/>
            <a:ext cx="533400" cy="3048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8852" name="Text Box 36"/>
          <p:cNvSpPr txBox="1">
            <a:spLocks noChangeArrowheads="1"/>
          </p:cNvSpPr>
          <p:nvPr/>
        </p:nvSpPr>
        <p:spPr bwMode="auto">
          <a:xfrm>
            <a:off x="7086600" y="3429000"/>
            <a:ext cx="1731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b="1">
                <a:solidFill>
                  <a:srgbClr val="FF0000"/>
                </a:solidFill>
                <a:latin typeface="Verdana" charset="0"/>
              </a:rPr>
              <a:t>inverted list</a:t>
            </a:r>
          </a:p>
        </p:txBody>
      </p:sp>
      <p:sp>
        <p:nvSpPr>
          <p:cNvPr id="1058853" name="Line 37"/>
          <p:cNvSpPr>
            <a:spLocks noChangeShapeType="1"/>
          </p:cNvSpPr>
          <p:nvPr/>
        </p:nvSpPr>
        <p:spPr bwMode="auto">
          <a:xfrm flipH="1">
            <a:off x="4114800" y="1676400"/>
            <a:ext cx="533400" cy="152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058854" name="Text Box 38"/>
          <p:cNvSpPr txBox="1">
            <a:spLocks noChangeArrowheads="1"/>
          </p:cNvSpPr>
          <p:nvPr/>
        </p:nvSpPr>
        <p:spPr bwMode="auto">
          <a:xfrm>
            <a:off x="4479925" y="1357313"/>
            <a:ext cx="2425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ids of documents + weights</a:t>
            </a:r>
          </a:p>
        </p:txBody>
      </p:sp>
      <p:sp>
        <p:nvSpPr>
          <p:cNvPr id="1058855" name="Line 39"/>
          <p:cNvSpPr>
            <a:spLocks noChangeShapeType="1"/>
          </p:cNvSpPr>
          <p:nvPr/>
        </p:nvSpPr>
        <p:spPr bwMode="auto">
          <a:xfrm flipH="1">
            <a:off x="4648200" y="1676400"/>
            <a:ext cx="0" cy="152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058856" name="Line 40"/>
          <p:cNvSpPr>
            <a:spLocks noChangeShapeType="1"/>
          </p:cNvSpPr>
          <p:nvPr/>
        </p:nvSpPr>
        <p:spPr bwMode="auto">
          <a:xfrm>
            <a:off x="4648200" y="1676400"/>
            <a:ext cx="2362200" cy="152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058857" name="Line 41"/>
          <p:cNvSpPr>
            <a:spLocks noChangeShapeType="1"/>
          </p:cNvSpPr>
          <p:nvPr/>
        </p:nvSpPr>
        <p:spPr bwMode="auto">
          <a:xfrm>
            <a:off x="4648200" y="1676400"/>
            <a:ext cx="609600" cy="152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058858" name="Line 42"/>
          <p:cNvSpPr>
            <a:spLocks noChangeShapeType="1"/>
          </p:cNvSpPr>
          <p:nvPr/>
        </p:nvSpPr>
        <p:spPr bwMode="auto">
          <a:xfrm>
            <a:off x="4648200" y="1676400"/>
            <a:ext cx="1447800" cy="152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Term Frequency Vectors 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5E2EA9-8CB2-A092-9922-1D4979F3B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kern="0" dirty="0">
                <a:ea typeface="Palatino" pitchFamily="2" charset="77"/>
                <a:cs typeface="Calibri Light" panose="020F0302020204030204" pitchFamily="34" charset="0"/>
              </a:rPr>
              <a:t>Consider a 100-document text database</a:t>
            </a:r>
          </a:p>
          <a:p>
            <a:pPr lvl="1"/>
            <a:r>
              <a:rPr lang="en-US" altLang="zh-CN" sz="2000" kern="0" dirty="0">
                <a:ea typeface="Palatino" pitchFamily="2" charset="77"/>
                <a:cs typeface="Calibri Light" panose="020F0302020204030204" pitchFamily="34" charset="0"/>
              </a:rPr>
              <a:t>‘</a:t>
            </a:r>
            <a:r>
              <a:rPr lang="en-US" altLang="zh-CN" sz="2000" kern="0" dirty="0">
                <a:solidFill>
                  <a:srgbClr val="FF0000"/>
                </a:solidFill>
                <a:ea typeface="Palatino" pitchFamily="2" charset="77"/>
                <a:cs typeface="Calibri Light" panose="020F0302020204030204" pitchFamily="34" charset="0"/>
              </a:rPr>
              <a:t>the</a:t>
            </a:r>
            <a:r>
              <a:rPr lang="en-US" altLang="zh-CN" sz="2000" kern="0" dirty="0">
                <a:ea typeface="Palatino" pitchFamily="2" charset="77"/>
                <a:cs typeface="Calibri Light" panose="020F0302020204030204" pitchFamily="34" charset="0"/>
              </a:rPr>
              <a:t>’ occurs in all documents </a:t>
            </a:r>
          </a:p>
          <a:p>
            <a:pPr lvl="1"/>
            <a:r>
              <a:rPr lang="en-US" altLang="zh-CN" sz="2000" kern="0" dirty="0">
                <a:ea typeface="Palatino" pitchFamily="2" charset="77"/>
                <a:cs typeface="Calibri Light" panose="020F0302020204030204" pitchFamily="34" charset="0"/>
              </a:rPr>
              <a:t>‘</a:t>
            </a:r>
            <a:r>
              <a:rPr lang="en-US" altLang="zh-CN" sz="2000" kern="0" dirty="0">
                <a:solidFill>
                  <a:srgbClr val="FF0000"/>
                </a:solidFill>
                <a:ea typeface="Palatino" pitchFamily="2" charset="77"/>
                <a:cs typeface="Calibri Light" panose="020F0302020204030204" pitchFamily="34" charset="0"/>
              </a:rPr>
              <a:t>algorithm</a:t>
            </a:r>
            <a:r>
              <a:rPr lang="en-US" altLang="zh-CN" sz="2000" kern="0" dirty="0">
                <a:ea typeface="Palatino" pitchFamily="2" charset="77"/>
                <a:cs typeface="Calibri Light" panose="020F0302020204030204" pitchFamily="34" charset="0"/>
              </a:rPr>
              <a:t>’ occurs only in one document</a:t>
            </a:r>
          </a:p>
          <a:p>
            <a:pPr eaLnBrk="1" hangingPunct="1"/>
            <a:r>
              <a:rPr lang="en-US" altLang="zh-CN" sz="2400" kern="0" dirty="0">
                <a:ea typeface="Palatino" pitchFamily="2" charset="77"/>
                <a:cs typeface="Calibri Light" panose="020F0302020204030204" pitchFamily="34" charset="0"/>
              </a:rPr>
              <a:t>Suppose in the only document d which contains ‘</a:t>
            </a:r>
            <a:r>
              <a:rPr lang="en-US" altLang="zh-CN" sz="2400" kern="0" dirty="0">
                <a:solidFill>
                  <a:srgbClr val="FF0000"/>
                </a:solidFill>
                <a:ea typeface="Palatino" pitchFamily="2" charset="77"/>
                <a:cs typeface="Calibri Light" panose="020F0302020204030204" pitchFamily="34" charset="0"/>
              </a:rPr>
              <a:t>algorithm</a:t>
            </a:r>
            <a:r>
              <a:rPr lang="en-US" altLang="zh-CN" sz="2400" kern="0" dirty="0">
                <a:ea typeface="Palatino" pitchFamily="2" charset="77"/>
                <a:cs typeface="Calibri Light" panose="020F0302020204030204" pitchFamily="34" charset="0"/>
              </a:rPr>
              <a:t>‘, the occurrence of ‘algorithm’ is 1, the occurrence of ‘the’ is 10, we have</a:t>
            </a:r>
          </a:p>
          <a:p>
            <a:pPr lvl="1"/>
            <a:r>
              <a:rPr lang="en-US" altLang="zh-CN" kern="0" dirty="0">
                <a:ea typeface="Palatino" pitchFamily="2" charset="77"/>
                <a:cs typeface="Calibri Light" panose="020F0302020204030204" pitchFamily="34" charset="0"/>
              </a:rPr>
              <a:t>W={‘algorithm’, …, ‘the’, …} = {1, …, 10}</a:t>
            </a:r>
          </a:p>
          <a:p>
            <a:pPr lvl="1"/>
            <a:endParaRPr lang="en-US" altLang="zh-CN" kern="0" dirty="0">
              <a:ea typeface="Palatino" pitchFamily="2" charset="77"/>
              <a:cs typeface="Calibri Light" panose="020F0302020204030204" pitchFamily="34" charset="0"/>
            </a:endParaRPr>
          </a:p>
          <a:p>
            <a:r>
              <a:rPr lang="en-US" altLang="zh-CN" sz="2400" dirty="0"/>
              <a:t>Intuitively, ‘</a:t>
            </a:r>
            <a:r>
              <a:rPr lang="en-US" altLang="zh-CN" sz="2400" dirty="0">
                <a:solidFill>
                  <a:srgbClr val="FF0000"/>
                </a:solidFill>
              </a:rPr>
              <a:t>algorithm</a:t>
            </a:r>
            <a:r>
              <a:rPr lang="en-US" altLang="zh-CN" sz="2400" dirty="0"/>
              <a:t>’ should be a stronger indicator for the document compared to ‘</a:t>
            </a:r>
            <a:r>
              <a:rPr lang="en-US" altLang="zh-CN" sz="2400" dirty="0">
                <a:solidFill>
                  <a:srgbClr val="FF0000"/>
                </a:solidFill>
              </a:rPr>
              <a:t>the</a:t>
            </a:r>
            <a:r>
              <a:rPr lang="en-US" altLang="zh-CN" sz="2400" dirty="0"/>
              <a:t>’, but frequency vector fails to do so.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8414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</a:p>
        </p:txBody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82000" cy="4800600"/>
          </a:xfrm>
        </p:spPr>
        <p:txBody>
          <a:bodyPr/>
          <a:lstStyle/>
          <a:p>
            <a:r>
              <a:rPr lang="en-US" sz="2400" dirty="0"/>
              <a:t>An improvement over relevance vector</a:t>
            </a:r>
          </a:p>
          <a:p>
            <a:r>
              <a:rPr lang="en-US" sz="2400" dirty="0"/>
              <a:t>Determines the relevance of words or phrases </a:t>
            </a:r>
            <a:r>
              <a:rPr lang="en-US" sz="2400" dirty="0">
                <a:solidFill>
                  <a:srgbClr val="FF0000"/>
                </a:solidFill>
              </a:rPr>
              <a:t>within</a:t>
            </a:r>
            <a:r>
              <a:rPr lang="en-US" sz="2400" dirty="0"/>
              <a:t> a document and </a:t>
            </a:r>
            <a:r>
              <a:rPr lang="en-US" sz="2400" dirty="0">
                <a:solidFill>
                  <a:srgbClr val="FF0000"/>
                </a:solidFill>
              </a:rPr>
              <a:t>among</a:t>
            </a:r>
            <a:r>
              <a:rPr lang="en-US" sz="2400" dirty="0"/>
              <a:t> documents. </a:t>
            </a:r>
          </a:p>
          <a:p>
            <a:pPr lvl="1"/>
            <a:r>
              <a:rPr lang="en-US" sz="2000" dirty="0"/>
              <a:t>Frequency of words within individual documents and </a:t>
            </a:r>
          </a:p>
          <a:p>
            <a:pPr lvl="1"/>
            <a:r>
              <a:rPr lang="en-US" sz="2000" dirty="0"/>
              <a:t>their importance across all documents</a:t>
            </a:r>
          </a:p>
          <a:p>
            <a:r>
              <a:rPr lang="en-US" sz="2400" dirty="0"/>
              <a:t>Intuition</a:t>
            </a:r>
          </a:p>
          <a:p>
            <a:pPr lvl="1"/>
            <a:r>
              <a:rPr lang="en-US" sz="2000" dirty="0"/>
              <a:t>Frequent terms (e.g. </a:t>
            </a:r>
            <a:r>
              <a:rPr lang="en-US" sz="2000" dirty="0">
                <a:solidFill>
                  <a:srgbClr val="FF0000"/>
                </a:solidFill>
              </a:rPr>
              <a:t>the</a:t>
            </a:r>
            <a:r>
              <a:rPr lang="en-US" sz="2000" dirty="0"/>
              <a:t>) are less informative than rare terms (e.g. </a:t>
            </a:r>
            <a:r>
              <a:rPr lang="en-US" sz="2000" dirty="0">
                <a:solidFill>
                  <a:srgbClr val="FF0000"/>
                </a:solidFill>
              </a:rPr>
              <a:t>algorithm</a:t>
            </a:r>
            <a:r>
              <a:rPr lang="en-US" sz="2000" dirty="0"/>
              <a:t>) in a document</a:t>
            </a:r>
            <a:endParaRPr lang="en-US" sz="1600" dirty="0"/>
          </a:p>
          <a:p>
            <a:pPr>
              <a:buFont typeface="Wingdings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1681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Term Frequency (TF) and </a:t>
            </a:r>
            <a:br>
              <a:rPr lang="en-US" sz="3600" dirty="0"/>
            </a:br>
            <a:r>
              <a:rPr lang="en-US" sz="3600" dirty="0"/>
              <a:t>Inverted Document Frequency (IDF)</a:t>
            </a:r>
          </a:p>
        </p:txBody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82000" cy="4800600"/>
          </a:xfrm>
        </p:spPr>
        <p:txBody>
          <a:bodyPr/>
          <a:lstStyle/>
          <a:p>
            <a:r>
              <a:rPr lang="en-US" altLang="zh-CN" sz="2400" dirty="0">
                <a:ea typeface="Palatino" pitchFamily="2" charset="77"/>
                <a:cs typeface="Calibri Light" panose="020F0302020204030204" pitchFamily="34" charset="0"/>
              </a:rPr>
              <a:t>Given a term </a:t>
            </a:r>
            <a:r>
              <a:rPr lang="en-US" altLang="zh-CN" sz="2400" i="1" dirty="0">
                <a:ea typeface="Palatino" pitchFamily="2" charset="77"/>
                <a:cs typeface="Calibri Light" panose="020F0302020204030204" pitchFamily="34" charset="0"/>
              </a:rPr>
              <a:t>t</a:t>
            </a:r>
            <a:r>
              <a:rPr lang="en-US" altLang="zh-CN" sz="2400" dirty="0">
                <a:ea typeface="Palatino" pitchFamily="2" charset="77"/>
                <a:cs typeface="Calibri Light" panose="020F0302020204030204" pitchFamily="34" charset="0"/>
              </a:rPr>
              <a:t>,</a:t>
            </a:r>
            <a:r>
              <a:rPr lang="en-US" altLang="zh-CN" sz="2400" i="1" dirty="0"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sz="2400" dirty="0">
                <a:ea typeface="Palatino" pitchFamily="2" charset="77"/>
                <a:cs typeface="Calibri Light" panose="020F0302020204030204" pitchFamily="34" charset="0"/>
              </a:rPr>
              <a:t>document </a:t>
            </a:r>
            <a:r>
              <a:rPr lang="en-US" altLang="zh-CN" sz="2400" i="1" dirty="0">
                <a:ea typeface="Palatino" pitchFamily="2" charset="77"/>
                <a:cs typeface="Calibri Light" panose="020F0302020204030204" pitchFamily="34" charset="0"/>
              </a:rPr>
              <a:t>d</a:t>
            </a:r>
            <a:r>
              <a:rPr lang="en-US" altLang="zh-CN" sz="2400" dirty="0">
                <a:ea typeface="Palatino" pitchFamily="2" charset="77"/>
                <a:cs typeface="Calibri Light" panose="020F0302020204030204" pitchFamily="34" charset="0"/>
              </a:rPr>
              <a:t>, and a corpus of N documents</a:t>
            </a:r>
          </a:p>
          <a:p>
            <a:r>
              <a:rPr lang="en-US" altLang="zh-CN" sz="2400" dirty="0">
                <a:ea typeface="Palatino" pitchFamily="2" charset="77"/>
                <a:cs typeface="Calibri Light" panose="020F0302020204030204" pitchFamily="34" charset="0"/>
              </a:rPr>
              <a:t>Term frequency (relative) (TF)</a:t>
            </a:r>
          </a:p>
          <a:p>
            <a:pPr lvl="1"/>
            <a:r>
              <a:rPr lang="en-US" altLang="zh-CN" sz="2000" dirty="0" err="1">
                <a:ea typeface="Palatino" pitchFamily="2" charset="77"/>
                <a:cs typeface="Calibri Light" panose="020F0302020204030204" pitchFamily="34" charset="0"/>
              </a:rPr>
              <a:t>tf</a:t>
            </a:r>
            <a:r>
              <a:rPr lang="en-US" altLang="zh-CN" sz="2000" dirty="0">
                <a:ea typeface="Palatino" pitchFamily="2" charset="77"/>
                <a:cs typeface="Calibri Light" panose="020F0302020204030204" pitchFamily="34" charset="0"/>
              </a:rPr>
              <a:t>(</a:t>
            </a:r>
            <a:r>
              <a:rPr lang="en-US" altLang="zh-CN" sz="2000" dirty="0" err="1">
                <a:ea typeface="Palatino" pitchFamily="2" charset="77"/>
                <a:cs typeface="Calibri Light" panose="020F0302020204030204" pitchFamily="34" charset="0"/>
              </a:rPr>
              <a:t>t,d</a:t>
            </a:r>
            <a:r>
              <a:rPr lang="en-US" altLang="zh-CN" sz="2000" dirty="0">
                <a:ea typeface="Palatino" pitchFamily="2" charset="77"/>
                <a:cs typeface="Calibri Light" panose="020F0302020204030204" pitchFamily="34" charset="0"/>
              </a:rPr>
              <a:t>) = # times t occurs in d / total # words in d</a:t>
            </a:r>
          </a:p>
          <a:p>
            <a:r>
              <a:rPr lang="en-US" altLang="zh-CN" sz="2400" dirty="0">
                <a:ea typeface="Palatino" pitchFamily="2" charset="77"/>
                <a:cs typeface="Calibri Light" panose="020F0302020204030204" pitchFamily="34" charset="0"/>
              </a:rPr>
              <a:t>Document frequency (DF)</a:t>
            </a:r>
          </a:p>
          <a:p>
            <a:pPr lvl="1"/>
            <a:r>
              <a:rPr lang="en-US" altLang="zh-CN" sz="2000" dirty="0" err="1">
                <a:ea typeface="Palatino" pitchFamily="2" charset="77"/>
                <a:cs typeface="Calibri Light" panose="020F0302020204030204" pitchFamily="34" charset="0"/>
              </a:rPr>
              <a:t>df</a:t>
            </a:r>
            <a:r>
              <a:rPr lang="en-US" altLang="zh-CN" sz="2000" dirty="0">
                <a:ea typeface="Palatino" pitchFamily="2" charset="77"/>
                <a:cs typeface="Calibri Light" panose="020F0302020204030204" pitchFamily="34" charset="0"/>
              </a:rPr>
              <a:t>(t) = # documents containing t</a:t>
            </a:r>
          </a:p>
          <a:p>
            <a:pPr lvl="1"/>
            <a:r>
              <a:rPr lang="en-US" altLang="zh-CN" sz="2000" dirty="0">
                <a:ea typeface="Palatino" pitchFamily="2" charset="77"/>
                <a:cs typeface="Calibri Light" panose="020F0302020204030204" pitchFamily="34" charset="0"/>
              </a:rPr>
              <a:t>% of N documents in corpus containing t = </a:t>
            </a:r>
            <a:r>
              <a:rPr lang="en-US" altLang="zh-CN" sz="2000" dirty="0" err="1">
                <a:ea typeface="Palatino" pitchFamily="2" charset="77"/>
                <a:cs typeface="Calibri Light" panose="020F0302020204030204" pitchFamily="34" charset="0"/>
              </a:rPr>
              <a:t>df</a:t>
            </a:r>
            <a:r>
              <a:rPr lang="en-US" altLang="zh-CN" sz="2000" dirty="0">
                <a:ea typeface="Palatino" pitchFamily="2" charset="77"/>
                <a:cs typeface="Calibri Light" panose="020F0302020204030204" pitchFamily="34" charset="0"/>
              </a:rPr>
              <a:t>(t) / N</a:t>
            </a:r>
          </a:p>
          <a:p>
            <a:r>
              <a:rPr lang="en-US" altLang="zh-CN" sz="2400" dirty="0">
                <a:ea typeface="Palatino" pitchFamily="2" charset="77"/>
                <a:cs typeface="Calibri Light" panose="020F0302020204030204" pitchFamily="34" charset="0"/>
              </a:rPr>
              <a:t>Inverted document frequency (IDF)</a:t>
            </a:r>
          </a:p>
          <a:p>
            <a:pPr lvl="1"/>
            <a:r>
              <a:rPr lang="en-US" altLang="zh-CN" sz="2000" dirty="0" err="1">
                <a:ea typeface="Palatino" pitchFamily="2" charset="77"/>
                <a:cs typeface="Calibri Light" panose="020F0302020204030204" pitchFamily="34" charset="0"/>
              </a:rPr>
              <a:t>idf</a:t>
            </a:r>
            <a:r>
              <a:rPr lang="en-US" altLang="zh-CN" sz="2000" dirty="0">
                <a:ea typeface="Palatino" pitchFamily="2" charset="77"/>
                <a:cs typeface="Calibri Light" panose="020F0302020204030204" pitchFamily="34" charset="0"/>
              </a:rPr>
              <a:t>(t) = log (N / (</a:t>
            </a:r>
            <a:r>
              <a:rPr lang="en-US" altLang="zh-CN" sz="2000" dirty="0" err="1">
                <a:ea typeface="Palatino" pitchFamily="2" charset="77"/>
                <a:cs typeface="Calibri Light" panose="020F0302020204030204" pitchFamily="34" charset="0"/>
              </a:rPr>
              <a:t>df</a:t>
            </a:r>
            <a:r>
              <a:rPr lang="en-US" altLang="zh-CN" sz="2000" dirty="0">
                <a:ea typeface="Palatino" pitchFamily="2" charset="77"/>
                <a:cs typeface="Calibri Light" panose="020F0302020204030204" pitchFamily="34" charset="0"/>
              </a:rPr>
              <a:t>(t)+1) ) + 1</a:t>
            </a:r>
          </a:p>
          <a:p>
            <a:r>
              <a:rPr lang="en-US" altLang="zh-CN" sz="2400" dirty="0">
                <a:ea typeface="Palatino" pitchFamily="2" charset="77"/>
                <a:cs typeface="Calibri Light" panose="020F0302020204030204" pitchFamily="34" charset="0"/>
              </a:rPr>
              <a:t>TF-IDF</a:t>
            </a:r>
          </a:p>
          <a:p>
            <a:pPr lvl="1"/>
            <a:r>
              <a:rPr lang="en-US" altLang="zh-CN" sz="2000" dirty="0" err="1">
                <a:ea typeface="Palatino" pitchFamily="2" charset="77"/>
                <a:cs typeface="Calibri Light" panose="020F0302020204030204" pitchFamily="34" charset="0"/>
              </a:rPr>
              <a:t>tf-idf</a:t>
            </a:r>
            <a:r>
              <a:rPr lang="en-US" altLang="zh-CN" sz="2000" dirty="0">
                <a:ea typeface="Palatino" pitchFamily="2" charset="77"/>
                <a:cs typeface="Calibri Light" panose="020F0302020204030204" pitchFamily="34" charset="0"/>
              </a:rPr>
              <a:t>(t, d) = </a:t>
            </a:r>
            <a:r>
              <a:rPr lang="en-US" altLang="zh-CN" sz="2000" dirty="0" err="1">
                <a:ea typeface="Palatino" pitchFamily="2" charset="77"/>
                <a:cs typeface="Calibri Light" panose="020F0302020204030204" pitchFamily="34" charset="0"/>
              </a:rPr>
              <a:t>tf</a:t>
            </a:r>
            <a:r>
              <a:rPr lang="en-US" altLang="zh-CN" sz="2000" dirty="0">
                <a:ea typeface="Palatino" pitchFamily="2" charset="77"/>
                <a:cs typeface="Calibri Light" panose="020F0302020204030204" pitchFamily="34" charset="0"/>
              </a:rPr>
              <a:t>(t, d) * </a:t>
            </a:r>
            <a:r>
              <a:rPr lang="en-US" altLang="zh-CN" sz="2000" dirty="0" err="1">
                <a:ea typeface="Palatino" pitchFamily="2" charset="77"/>
                <a:cs typeface="Calibri Light" panose="020F0302020204030204" pitchFamily="34" charset="0"/>
              </a:rPr>
              <a:t>idf</a:t>
            </a:r>
            <a:r>
              <a:rPr lang="en-US" altLang="zh-CN" sz="2000" dirty="0">
                <a:ea typeface="Palatino" pitchFamily="2" charset="77"/>
                <a:cs typeface="Calibri Light" panose="020F0302020204030204" pitchFamily="34" charset="0"/>
              </a:rPr>
              <a:t>(t)</a:t>
            </a:r>
          </a:p>
          <a:p>
            <a:pPr lvl="1"/>
            <a:endParaRPr lang="en-US" altLang="zh-CN" sz="2000" dirty="0">
              <a:ea typeface="Palatino" pitchFamily="2" charset="77"/>
              <a:cs typeface="Calibri Light" panose="020F03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6BA1C0-A52A-E051-586D-465BC65C16C4}"/>
              </a:ext>
            </a:extLst>
          </p:cNvPr>
          <p:cNvGrpSpPr/>
          <p:nvPr/>
        </p:nvGrpSpPr>
        <p:grpSpPr>
          <a:xfrm>
            <a:off x="2209800" y="4724400"/>
            <a:ext cx="6952343" cy="1949450"/>
            <a:chOff x="2209800" y="4724400"/>
            <a:chExt cx="6952343" cy="1949450"/>
          </a:xfrm>
        </p:grpSpPr>
        <p:sp>
          <p:nvSpPr>
            <p:cNvPr id="2" name="Connector 1">
              <a:extLst>
                <a:ext uri="{FF2B5EF4-FFF2-40B4-BE49-F238E27FC236}">
                  <a16:creationId xmlns:a16="http://schemas.microsoft.com/office/drawing/2014/main" id="{3CBAE1E9-FF33-3F14-738C-99792CEE9B77}"/>
                </a:ext>
              </a:extLst>
            </p:cNvPr>
            <p:cNvSpPr/>
            <p:nvPr/>
          </p:nvSpPr>
          <p:spPr bwMode="auto">
            <a:xfrm>
              <a:off x="2209800" y="4724400"/>
              <a:ext cx="609600" cy="685800"/>
            </a:xfrm>
            <a:prstGeom prst="flowChartConnector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4" name="Elbow Connector 3">
              <a:extLst>
                <a:ext uri="{FF2B5EF4-FFF2-40B4-BE49-F238E27FC236}">
                  <a16:creationId xmlns:a16="http://schemas.microsoft.com/office/drawing/2014/main" id="{C2FFFCE1-3140-18C9-93A5-0F2EA672979D}"/>
                </a:ext>
              </a:extLst>
            </p:cNvPr>
            <p:cNvCxnSpPr>
              <a:cxnSpLocks/>
              <a:stCxn id="2" idx="5"/>
              <a:endCxn id="5" idx="1"/>
            </p:cNvCxnSpPr>
            <p:nvPr/>
          </p:nvCxnSpPr>
          <p:spPr bwMode="auto">
            <a:xfrm rot="16200000" flipH="1">
              <a:off x="3930923" y="4108969"/>
              <a:ext cx="126078" cy="2527673"/>
            </a:xfrm>
            <a:prstGeom prst="bentConnector2">
              <a:avLst/>
            </a:prstGeom>
            <a:solidFill>
              <a:srgbClr val="FF99CC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8D9D0E-EADE-F884-35A7-08D22BEB3F46}"/>
                </a:ext>
              </a:extLst>
            </p:cNvPr>
            <p:cNvSpPr txBox="1"/>
            <p:nvPr/>
          </p:nvSpPr>
          <p:spPr>
            <a:xfrm>
              <a:off x="5257799" y="5004290"/>
              <a:ext cx="1873783" cy="863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Magnify small values &amp; compress large values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D08237D-99F3-D572-E7F6-423357C2BE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0" y="4724400"/>
              <a:ext cx="2227943" cy="1949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38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6771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 Example (1)</a:t>
            </a:r>
          </a:p>
        </p:txBody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610600" cy="4800600"/>
          </a:xfrm>
        </p:spPr>
        <p:txBody>
          <a:bodyPr/>
          <a:lstStyle/>
          <a:p>
            <a:r>
              <a:rPr lang="en-US" altLang="zh-CN" sz="2400" dirty="0">
                <a:ea typeface="Palatino" pitchFamily="2" charset="77"/>
                <a:cs typeface="Calibri Light" panose="020F0302020204030204" pitchFamily="34" charset="0"/>
              </a:rPr>
              <a:t>E.g., given a 100-document text database, the term ‘</a:t>
            </a:r>
            <a:r>
              <a:rPr lang="en-US" altLang="zh-CN" sz="2400" dirty="0">
                <a:solidFill>
                  <a:srgbClr val="FF0000"/>
                </a:solidFill>
                <a:ea typeface="Palatino" pitchFamily="2" charset="77"/>
                <a:cs typeface="Calibri Light" panose="020F0302020204030204" pitchFamily="34" charset="0"/>
              </a:rPr>
              <a:t>the</a:t>
            </a:r>
            <a:r>
              <a:rPr lang="en-US" altLang="zh-CN" sz="2400" dirty="0">
                <a:ea typeface="Palatino" pitchFamily="2" charset="77"/>
                <a:cs typeface="Calibri Light" panose="020F0302020204030204" pitchFamily="34" charset="0"/>
              </a:rPr>
              <a:t>’ occurs in all documents while ‘algorithm’ occurs only in document </a:t>
            </a:r>
            <a:r>
              <a:rPr lang="en-US" altLang="zh-CN" sz="2400" i="1" dirty="0">
                <a:ea typeface="Palatino" pitchFamily="2" charset="77"/>
                <a:cs typeface="Calibri Light" panose="020F0302020204030204" pitchFamily="34" charset="0"/>
              </a:rPr>
              <a:t>d.</a:t>
            </a:r>
            <a:endParaRPr lang="en-US" altLang="zh-CN" sz="2400" dirty="0">
              <a:ea typeface="Palatino" pitchFamily="2" charset="77"/>
              <a:cs typeface="Calibri Light" panose="020F0302020204030204" pitchFamily="34" charset="0"/>
            </a:endParaRPr>
          </a:p>
          <a:p>
            <a:pPr lvl="1"/>
            <a:r>
              <a:rPr lang="en-US" altLang="zh-CN" sz="2000" dirty="0" err="1">
                <a:ea typeface="Palatino" pitchFamily="2" charset="77"/>
                <a:cs typeface="Calibri Light" panose="020F0302020204030204" pitchFamily="34" charset="0"/>
              </a:rPr>
              <a:t>df</a:t>
            </a:r>
            <a:r>
              <a:rPr lang="en-US" altLang="zh-CN" sz="2000" dirty="0">
                <a:ea typeface="Palatino" pitchFamily="2" charset="77"/>
                <a:cs typeface="Calibri Light" panose="020F0302020204030204" pitchFamily="34" charset="0"/>
              </a:rPr>
              <a:t>(‘the’)=100; </a:t>
            </a:r>
            <a:r>
              <a:rPr lang="en-US" altLang="zh-CN" sz="2000" dirty="0" err="1">
                <a:ea typeface="Palatino" pitchFamily="2" charset="77"/>
                <a:cs typeface="Calibri Light" panose="020F0302020204030204" pitchFamily="34" charset="0"/>
              </a:rPr>
              <a:t>idf</a:t>
            </a:r>
            <a:r>
              <a:rPr lang="en-US" altLang="zh-CN" sz="2000" dirty="0">
                <a:ea typeface="Palatino" pitchFamily="2" charset="77"/>
                <a:cs typeface="Calibri Light" panose="020F0302020204030204" pitchFamily="34" charset="0"/>
              </a:rPr>
              <a:t>(‘the’)=log(100/101)+1=0.996</a:t>
            </a:r>
          </a:p>
          <a:p>
            <a:pPr lvl="1"/>
            <a:r>
              <a:rPr lang="en-US" altLang="zh-CN" sz="2000" dirty="0" err="1">
                <a:ea typeface="Palatino" pitchFamily="2" charset="77"/>
                <a:cs typeface="Calibri Light" panose="020F0302020204030204" pitchFamily="34" charset="0"/>
              </a:rPr>
              <a:t>df</a:t>
            </a:r>
            <a:r>
              <a:rPr lang="en-US" altLang="zh-CN" sz="2000" dirty="0">
                <a:ea typeface="Palatino" pitchFamily="2" charset="77"/>
                <a:cs typeface="Calibri Light" panose="020F0302020204030204" pitchFamily="34" charset="0"/>
              </a:rPr>
              <a:t>(‘algorithm’)=1; </a:t>
            </a:r>
            <a:r>
              <a:rPr lang="en-US" altLang="zh-CN" sz="2000" dirty="0" err="1">
                <a:ea typeface="Palatino" pitchFamily="2" charset="77"/>
                <a:cs typeface="Calibri Light" panose="020F0302020204030204" pitchFamily="34" charset="0"/>
              </a:rPr>
              <a:t>idf</a:t>
            </a:r>
            <a:r>
              <a:rPr lang="en-US" altLang="zh-CN" sz="2000" dirty="0">
                <a:ea typeface="Palatino" pitchFamily="2" charset="77"/>
                <a:cs typeface="Calibri Light" panose="020F0302020204030204" pitchFamily="34" charset="0"/>
              </a:rPr>
              <a:t>(‘algorithm’)=log(100/2)+1=2.699</a:t>
            </a:r>
          </a:p>
          <a:p>
            <a:r>
              <a:rPr lang="en-US" altLang="zh-CN" sz="2400" dirty="0">
                <a:ea typeface="Palatino" pitchFamily="2" charset="77"/>
                <a:cs typeface="Calibri Light" panose="020F0302020204030204" pitchFamily="34" charset="0"/>
              </a:rPr>
              <a:t>Document d has 50 words; ‘algorithm’ occurs 1, while ‘the’ occurs 10 times.</a:t>
            </a:r>
          </a:p>
          <a:p>
            <a:pPr lvl="1"/>
            <a:r>
              <a:rPr lang="en-US" altLang="zh-CN" sz="2000" dirty="0" err="1">
                <a:ea typeface="Palatino" pitchFamily="2" charset="77"/>
                <a:cs typeface="Calibri Light" panose="020F0302020204030204" pitchFamily="34" charset="0"/>
              </a:rPr>
              <a:t>tf-idf</a:t>
            </a:r>
            <a:r>
              <a:rPr lang="en-US" altLang="zh-CN" sz="2000" dirty="0">
                <a:ea typeface="Palatino" pitchFamily="2" charset="77"/>
                <a:cs typeface="Calibri Light" panose="020F0302020204030204" pitchFamily="34" charset="0"/>
              </a:rPr>
              <a:t>(‘</a:t>
            </a:r>
            <a:r>
              <a:rPr lang="en-US" altLang="zh-CN" sz="2000" dirty="0" err="1">
                <a:ea typeface="Palatino" pitchFamily="2" charset="77"/>
                <a:cs typeface="Calibri Light" panose="020F0302020204030204" pitchFamily="34" charset="0"/>
              </a:rPr>
              <a:t>the’,d</a:t>
            </a:r>
            <a:r>
              <a:rPr lang="en-US" altLang="zh-CN" sz="2000" dirty="0">
                <a:ea typeface="Palatino" pitchFamily="2" charset="77"/>
                <a:cs typeface="Calibri Light" panose="020F0302020204030204" pitchFamily="34" charset="0"/>
              </a:rPr>
              <a:t>) = </a:t>
            </a:r>
            <a:r>
              <a:rPr lang="en-US" altLang="zh-CN" sz="2000" dirty="0" err="1">
                <a:ea typeface="Palatino" pitchFamily="2" charset="77"/>
                <a:cs typeface="Calibri Light" panose="020F0302020204030204" pitchFamily="34" charset="0"/>
              </a:rPr>
              <a:t>tf</a:t>
            </a:r>
            <a:r>
              <a:rPr lang="en-US" altLang="zh-CN" sz="2000" dirty="0">
                <a:ea typeface="Palatino" pitchFamily="2" charset="77"/>
                <a:cs typeface="Calibri Light" panose="020F0302020204030204" pitchFamily="34" charset="0"/>
              </a:rPr>
              <a:t>(‘the’, d) * </a:t>
            </a:r>
            <a:r>
              <a:rPr lang="en-US" altLang="zh-CN" sz="2000" dirty="0" err="1">
                <a:ea typeface="Palatino" pitchFamily="2" charset="77"/>
                <a:cs typeface="Calibri Light" panose="020F0302020204030204" pitchFamily="34" charset="0"/>
              </a:rPr>
              <a:t>idf</a:t>
            </a:r>
            <a:r>
              <a:rPr lang="en-US" altLang="zh-CN" sz="2000" dirty="0">
                <a:ea typeface="Palatino" pitchFamily="2" charset="77"/>
                <a:cs typeface="Calibri Light" panose="020F0302020204030204" pitchFamily="34" charset="0"/>
              </a:rPr>
              <a:t>(‘the’)=10/50*0.996=0.2</a:t>
            </a:r>
          </a:p>
          <a:p>
            <a:pPr lvl="1"/>
            <a:r>
              <a:rPr lang="en-US" altLang="zh-CN" sz="2000" dirty="0" err="1">
                <a:ea typeface="Palatino" pitchFamily="2" charset="77"/>
                <a:cs typeface="Calibri Light" panose="020F0302020204030204" pitchFamily="34" charset="0"/>
              </a:rPr>
              <a:t>tf-idf</a:t>
            </a:r>
            <a:r>
              <a:rPr lang="en-US" altLang="zh-CN" sz="2000" dirty="0">
                <a:ea typeface="Palatino" pitchFamily="2" charset="77"/>
                <a:cs typeface="Calibri Light" panose="020F0302020204030204" pitchFamily="34" charset="0"/>
              </a:rPr>
              <a:t>(‘</a:t>
            </a:r>
            <a:r>
              <a:rPr lang="en-US" altLang="zh-CN" sz="2000" dirty="0" err="1">
                <a:ea typeface="Palatino" pitchFamily="2" charset="77"/>
                <a:cs typeface="Calibri Light" panose="020F0302020204030204" pitchFamily="34" charset="0"/>
              </a:rPr>
              <a:t>algorithm’,d</a:t>
            </a:r>
            <a:r>
              <a:rPr lang="en-US" altLang="zh-CN" sz="2000" dirty="0">
                <a:ea typeface="Palatino" pitchFamily="2" charset="77"/>
                <a:cs typeface="Calibri Light" panose="020F0302020204030204" pitchFamily="34" charset="0"/>
              </a:rPr>
              <a:t>) = </a:t>
            </a:r>
            <a:r>
              <a:rPr lang="en-US" altLang="zh-CN" sz="2000" dirty="0" err="1">
                <a:ea typeface="Palatino" pitchFamily="2" charset="77"/>
                <a:cs typeface="Calibri Light" panose="020F0302020204030204" pitchFamily="34" charset="0"/>
              </a:rPr>
              <a:t>tf</a:t>
            </a:r>
            <a:r>
              <a:rPr lang="en-US" altLang="zh-CN" sz="2000" dirty="0">
                <a:ea typeface="Palatino" pitchFamily="2" charset="77"/>
                <a:cs typeface="Calibri Light" panose="020F0302020204030204" pitchFamily="34" charset="0"/>
              </a:rPr>
              <a:t>(‘algorithm’, d) * </a:t>
            </a:r>
            <a:r>
              <a:rPr lang="en-US" altLang="zh-CN" sz="2000" dirty="0" err="1">
                <a:ea typeface="Palatino" pitchFamily="2" charset="77"/>
                <a:cs typeface="Calibri Light" panose="020F0302020204030204" pitchFamily="34" charset="0"/>
              </a:rPr>
              <a:t>idf</a:t>
            </a:r>
            <a:r>
              <a:rPr lang="en-US" altLang="zh-CN" sz="2000" dirty="0">
                <a:ea typeface="Palatino" pitchFamily="2" charset="77"/>
                <a:cs typeface="Calibri Light" panose="020F0302020204030204" pitchFamily="34" charset="0"/>
              </a:rPr>
              <a:t>(‘algorithm’)=1/50*2.699=0.05</a:t>
            </a:r>
          </a:p>
          <a:p>
            <a:pPr lvl="1"/>
            <a:endParaRPr lang="en-US" altLang="zh-CN" sz="2000" dirty="0">
              <a:ea typeface="Palatino" pitchFamily="2" charset="77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11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6771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 Example (2)</a:t>
            </a:r>
          </a:p>
        </p:txBody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610600" cy="4800600"/>
          </a:xfrm>
        </p:spPr>
        <p:txBody>
          <a:bodyPr/>
          <a:lstStyle/>
          <a:p>
            <a:r>
              <a:rPr lang="en-US" altLang="zh-CN" sz="2400" dirty="0">
                <a:ea typeface="Palatino" pitchFamily="2" charset="77"/>
                <a:cs typeface="Calibri Light" panose="020F0302020204030204" pitchFamily="34" charset="0"/>
              </a:rPr>
              <a:t>Term-frequency-based:</a:t>
            </a:r>
          </a:p>
          <a:p>
            <a:pPr lvl="1"/>
            <a:r>
              <a:rPr lang="en-US" altLang="zh-CN" sz="2000" dirty="0" err="1">
                <a:ea typeface="Palatino" pitchFamily="2" charset="77"/>
                <a:cs typeface="Calibri Light" panose="020F0302020204030204" pitchFamily="34" charset="0"/>
              </a:rPr>
              <a:t>tf</a:t>
            </a:r>
            <a:r>
              <a:rPr lang="en-US" altLang="zh-CN" sz="2000" dirty="0">
                <a:ea typeface="Palatino" pitchFamily="2" charset="77"/>
                <a:cs typeface="Calibri Light" panose="020F0302020204030204" pitchFamily="34" charset="0"/>
              </a:rPr>
              <a:t>(‘the’, d)=0.2</a:t>
            </a:r>
          </a:p>
          <a:p>
            <a:pPr lvl="1"/>
            <a:r>
              <a:rPr lang="en-US" altLang="zh-CN" sz="2000" dirty="0" err="1">
                <a:ea typeface="Palatino" pitchFamily="2" charset="77"/>
                <a:cs typeface="Calibri Light" panose="020F0302020204030204" pitchFamily="34" charset="0"/>
              </a:rPr>
              <a:t>tf</a:t>
            </a:r>
            <a:r>
              <a:rPr lang="en-US" altLang="zh-CN" sz="2000" dirty="0">
                <a:ea typeface="Palatino" pitchFamily="2" charset="77"/>
                <a:cs typeface="Calibri Light" panose="020F0302020204030204" pitchFamily="34" charset="0"/>
              </a:rPr>
              <a:t>(‘algorithm’, d)=0.02</a:t>
            </a:r>
          </a:p>
          <a:p>
            <a:pPr lvl="1"/>
            <a:endParaRPr lang="en-US" altLang="zh-CN" sz="2000" dirty="0">
              <a:ea typeface="Palatino" pitchFamily="2" charset="77"/>
              <a:cs typeface="Calibri Light" panose="020F0302020204030204" pitchFamily="34" charset="0"/>
            </a:endParaRPr>
          </a:p>
          <a:p>
            <a:r>
              <a:rPr lang="en-US" altLang="zh-CN" sz="2400" dirty="0">
                <a:ea typeface="Palatino" pitchFamily="2" charset="77"/>
                <a:cs typeface="Calibri Light" panose="020F0302020204030204" pitchFamily="34" charset="0"/>
              </a:rPr>
              <a:t>TF-IDF-based:</a:t>
            </a:r>
          </a:p>
          <a:p>
            <a:pPr lvl="1"/>
            <a:r>
              <a:rPr lang="en-US" altLang="zh-CN" sz="2000" dirty="0" err="1">
                <a:ea typeface="Palatino" pitchFamily="2" charset="77"/>
                <a:cs typeface="Calibri Light" panose="020F0302020204030204" pitchFamily="34" charset="0"/>
              </a:rPr>
              <a:t>tf-idf</a:t>
            </a:r>
            <a:r>
              <a:rPr lang="en-US" altLang="zh-CN" sz="2000" dirty="0">
                <a:ea typeface="Palatino" pitchFamily="2" charset="77"/>
                <a:cs typeface="Calibri Light" panose="020F0302020204030204" pitchFamily="34" charset="0"/>
              </a:rPr>
              <a:t>(‘</a:t>
            </a:r>
            <a:r>
              <a:rPr lang="en-US" altLang="zh-CN" sz="2000" dirty="0" err="1">
                <a:ea typeface="Palatino" pitchFamily="2" charset="77"/>
                <a:cs typeface="Calibri Light" panose="020F0302020204030204" pitchFamily="34" charset="0"/>
              </a:rPr>
              <a:t>the’,d</a:t>
            </a:r>
            <a:r>
              <a:rPr lang="en-US" altLang="zh-CN" sz="2000" dirty="0">
                <a:ea typeface="Palatino" pitchFamily="2" charset="77"/>
                <a:cs typeface="Calibri Light" panose="020F0302020204030204" pitchFamily="34" charset="0"/>
              </a:rPr>
              <a:t>) =0.2</a:t>
            </a:r>
          </a:p>
          <a:p>
            <a:pPr lvl="1"/>
            <a:r>
              <a:rPr lang="en-US" altLang="zh-CN" sz="2000" dirty="0" err="1">
                <a:ea typeface="Palatino" pitchFamily="2" charset="77"/>
                <a:cs typeface="Calibri Light" panose="020F0302020204030204" pitchFamily="34" charset="0"/>
              </a:rPr>
              <a:t>tf-idf</a:t>
            </a:r>
            <a:r>
              <a:rPr lang="en-US" altLang="zh-CN" sz="2000" dirty="0">
                <a:ea typeface="Palatino" pitchFamily="2" charset="77"/>
                <a:cs typeface="Calibri Light" panose="020F0302020204030204" pitchFamily="34" charset="0"/>
              </a:rPr>
              <a:t>(‘</a:t>
            </a:r>
            <a:r>
              <a:rPr lang="en-US" altLang="zh-CN" sz="2000" dirty="0" err="1">
                <a:ea typeface="Palatino" pitchFamily="2" charset="77"/>
                <a:cs typeface="Calibri Light" panose="020F0302020204030204" pitchFamily="34" charset="0"/>
              </a:rPr>
              <a:t>algorithm’,d</a:t>
            </a:r>
            <a:r>
              <a:rPr lang="en-US" altLang="zh-CN" sz="2000" dirty="0">
                <a:ea typeface="Palatino" pitchFamily="2" charset="77"/>
                <a:cs typeface="Calibri Light" panose="020F0302020204030204" pitchFamily="34" charset="0"/>
              </a:rPr>
              <a:t>) = 0.05</a:t>
            </a:r>
          </a:p>
          <a:p>
            <a:pPr marL="457200" lvl="1" indent="0">
              <a:buNone/>
            </a:pPr>
            <a:endParaRPr lang="en-US" altLang="zh-CN" sz="2000" dirty="0">
              <a:ea typeface="Palatino" pitchFamily="2" charset="77"/>
              <a:cs typeface="Calibri Light" panose="020F0302020204030204" pitchFamily="34" charset="0"/>
            </a:endParaRPr>
          </a:p>
          <a:p>
            <a:r>
              <a:rPr lang="en-US" altLang="zh-CN" sz="2400" dirty="0">
                <a:ea typeface="Palatino" pitchFamily="2" charset="77"/>
                <a:cs typeface="Calibri Light" panose="020F0302020204030204" pitchFamily="34" charset="0"/>
              </a:rPr>
              <a:t>Is </a:t>
            </a:r>
            <a:r>
              <a:rPr lang="en-US" altLang="zh-CN" sz="2400" dirty="0" err="1">
                <a:ea typeface="Palatino" pitchFamily="2" charset="77"/>
                <a:cs typeface="Calibri Light" panose="020F0302020204030204" pitchFamily="34" charset="0"/>
              </a:rPr>
              <a:t>df</a:t>
            </a:r>
            <a:r>
              <a:rPr lang="en-US" altLang="zh-CN" sz="2400" dirty="0">
                <a:ea typeface="Palatino" pitchFamily="2" charset="77"/>
                <a:cs typeface="Calibri Light" panose="020F0302020204030204" pitchFamily="34" charset="0"/>
              </a:rPr>
              <a:t> or </a:t>
            </a:r>
            <a:r>
              <a:rPr lang="en-US" altLang="zh-CN" sz="2400" dirty="0" err="1">
                <a:ea typeface="Palatino" pitchFamily="2" charset="77"/>
                <a:cs typeface="Calibri Light" panose="020F0302020204030204" pitchFamily="34" charset="0"/>
              </a:rPr>
              <a:t>tf-idf</a:t>
            </a:r>
            <a:r>
              <a:rPr lang="en-US" altLang="zh-CN" sz="2400" dirty="0">
                <a:ea typeface="Palatino" pitchFamily="2" charset="77"/>
                <a:cs typeface="Calibri Light" panose="020F0302020204030204" pitchFamily="34" charset="0"/>
              </a:rPr>
              <a:t> better?</a:t>
            </a:r>
          </a:p>
          <a:p>
            <a:pPr lvl="1"/>
            <a:endParaRPr lang="en-US" altLang="zh-CN" sz="2000" dirty="0">
              <a:ea typeface="Palatino" pitchFamily="2" charset="77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17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677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Inverted File for ranking</a:t>
            </a:r>
          </a:p>
        </p:txBody>
      </p:sp>
      <p:graphicFrame>
        <p:nvGraphicFramePr>
          <p:cNvPr id="10588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352573"/>
              </p:ext>
            </p:extLst>
          </p:nvPr>
        </p:nvGraphicFramePr>
        <p:xfrm>
          <a:off x="2362200" y="3138487"/>
          <a:ext cx="762000" cy="28194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ant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art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.</a:t>
                      </a:r>
                      <a:endParaRPr kumimoji="0" lang="en-US" sz="18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zebra</a:t>
                      </a:r>
                      <a:endParaRPr kumimoji="0" lang="en-US" sz="18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58835" name="Line 19"/>
          <p:cNvSpPr>
            <a:spLocks noChangeShapeType="1"/>
          </p:cNvSpPr>
          <p:nvPr/>
        </p:nvSpPr>
        <p:spPr bwMode="auto">
          <a:xfrm>
            <a:off x="3124200" y="3367087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8836" name="Rectangle 20"/>
          <p:cNvSpPr>
            <a:spLocks noChangeArrowheads="1"/>
          </p:cNvSpPr>
          <p:nvPr/>
        </p:nvSpPr>
        <p:spPr bwMode="auto">
          <a:xfrm>
            <a:off x="3809999" y="3138487"/>
            <a:ext cx="4134465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8837" name="Line 21"/>
          <p:cNvSpPr>
            <a:spLocks noChangeShapeType="1"/>
          </p:cNvSpPr>
          <p:nvPr/>
        </p:nvSpPr>
        <p:spPr bwMode="auto">
          <a:xfrm>
            <a:off x="3124200" y="3824287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8838" name="Rectangle 22"/>
          <p:cNvSpPr>
            <a:spLocks noChangeArrowheads="1"/>
          </p:cNvSpPr>
          <p:nvPr/>
        </p:nvSpPr>
        <p:spPr bwMode="auto">
          <a:xfrm>
            <a:off x="3810000" y="3595687"/>
            <a:ext cx="3276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8839" name="Line 23"/>
          <p:cNvSpPr>
            <a:spLocks noChangeShapeType="1"/>
          </p:cNvSpPr>
          <p:nvPr/>
        </p:nvSpPr>
        <p:spPr bwMode="auto">
          <a:xfrm>
            <a:off x="3124200" y="4205287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8840" name="Rectangle 24"/>
          <p:cNvSpPr>
            <a:spLocks noChangeArrowheads="1"/>
          </p:cNvSpPr>
          <p:nvPr/>
        </p:nvSpPr>
        <p:spPr bwMode="auto">
          <a:xfrm>
            <a:off x="3810000" y="4052887"/>
            <a:ext cx="4450026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8841" name="Line 25"/>
          <p:cNvSpPr>
            <a:spLocks noChangeShapeType="1"/>
          </p:cNvSpPr>
          <p:nvPr/>
        </p:nvSpPr>
        <p:spPr bwMode="auto">
          <a:xfrm>
            <a:off x="3124200" y="5653087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8842" name="Rectangle 26"/>
          <p:cNvSpPr>
            <a:spLocks noChangeArrowheads="1"/>
          </p:cNvSpPr>
          <p:nvPr/>
        </p:nvSpPr>
        <p:spPr bwMode="auto">
          <a:xfrm>
            <a:off x="3810000" y="5500687"/>
            <a:ext cx="4373826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8843" name="Text Box 27"/>
          <p:cNvSpPr txBox="1">
            <a:spLocks noChangeArrowheads="1"/>
          </p:cNvSpPr>
          <p:nvPr/>
        </p:nvSpPr>
        <p:spPr bwMode="auto">
          <a:xfrm>
            <a:off x="3962400" y="3138487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endParaRPr lang="en-US" sz="1800">
              <a:latin typeface="Arial" charset="0"/>
            </a:endParaRPr>
          </a:p>
        </p:txBody>
      </p:sp>
      <p:sp>
        <p:nvSpPr>
          <p:cNvPr id="1058844" name="Text Box 28"/>
          <p:cNvSpPr txBox="1">
            <a:spLocks noChangeArrowheads="1"/>
          </p:cNvSpPr>
          <p:nvPr/>
        </p:nvSpPr>
        <p:spPr bwMode="auto">
          <a:xfrm>
            <a:off x="3870325" y="3175000"/>
            <a:ext cx="4134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>
                <a:latin typeface="Arial" charset="0"/>
              </a:rPr>
              <a:t>24(</a:t>
            </a:r>
            <a:r>
              <a:rPr lang="en-US" altLang="zh-CN" sz="1800" dirty="0">
                <a:latin typeface="Arial" charset="0"/>
              </a:rPr>
              <a:t>2.0</a:t>
            </a:r>
            <a:r>
              <a:rPr lang="en-US" sz="1800" dirty="0">
                <a:latin typeface="Arial" charset="0"/>
              </a:rPr>
              <a:t>), 53(</a:t>
            </a:r>
            <a:r>
              <a:rPr lang="en-US" altLang="zh-CN" sz="1800" dirty="0">
                <a:latin typeface="Arial" charset="0"/>
              </a:rPr>
              <a:t>0.</a:t>
            </a:r>
            <a:r>
              <a:rPr lang="en-US" sz="1800" dirty="0">
                <a:latin typeface="Arial" charset="0"/>
              </a:rPr>
              <a:t>1</a:t>
            </a:r>
            <a:r>
              <a:rPr lang="en-US" altLang="zh-CN" sz="1800" dirty="0">
                <a:latin typeface="Arial" charset="0"/>
              </a:rPr>
              <a:t>75</a:t>
            </a:r>
            <a:r>
              <a:rPr lang="en-US" sz="1800" dirty="0">
                <a:latin typeface="Arial" charset="0"/>
              </a:rPr>
              <a:t>), 67(</a:t>
            </a:r>
            <a:r>
              <a:rPr lang="en-US" altLang="zh-CN" sz="1800" dirty="0">
                <a:latin typeface="Arial" charset="0"/>
              </a:rPr>
              <a:t>0.</a:t>
            </a:r>
            <a:r>
              <a:rPr lang="en-US" sz="1800" dirty="0">
                <a:latin typeface="Arial" charset="0"/>
              </a:rPr>
              <a:t>3), 128(</a:t>
            </a:r>
            <a:r>
              <a:rPr lang="en-US" altLang="zh-CN" sz="1800" dirty="0">
                <a:latin typeface="Arial" charset="0"/>
              </a:rPr>
              <a:t>0.</a:t>
            </a:r>
            <a:r>
              <a:rPr lang="en-US" sz="1800" dirty="0">
                <a:latin typeface="Arial" charset="0"/>
              </a:rPr>
              <a:t>5)</a:t>
            </a:r>
            <a:r>
              <a:rPr lang="zh-CN" altLang="en-US" sz="1800" dirty="0">
                <a:latin typeface="Arial" charset="0"/>
              </a:rPr>
              <a:t> </a:t>
            </a:r>
            <a:r>
              <a:rPr lang="en-US" sz="1800" dirty="0">
                <a:latin typeface="Arial" charset="0"/>
              </a:rPr>
              <a:t>...</a:t>
            </a:r>
          </a:p>
        </p:txBody>
      </p:sp>
      <p:sp>
        <p:nvSpPr>
          <p:cNvPr id="1058845" name="Text Box 29"/>
          <p:cNvSpPr txBox="1">
            <a:spLocks noChangeArrowheads="1"/>
          </p:cNvSpPr>
          <p:nvPr/>
        </p:nvSpPr>
        <p:spPr bwMode="auto">
          <a:xfrm>
            <a:off x="3886200" y="3595687"/>
            <a:ext cx="31470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>
                <a:latin typeface="Arial" charset="0"/>
              </a:rPr>
              <a:t>49(</a:t>
            </a:r>
            <a:r>
              <a:rPr lang="en-US" altLang="zh-CN" sz="1800" dirty="0">
                <a:latin typeface="Arial" charset="0"/>
              </a:rPr>
              <a:t>1.0</a:t>
            </a:r>
            <a:r>
              <a:rPr lang="en-US" sz="1800" dirty="0">
                <a:latin typeface="Arial" charset="0"/>
              </a:rPr>
              <a:t>), 86(</a:t>
            </a:r>
            <a:r>
              <a:rPr lang="en-US" altLang="zh-CN" sz="1800" dirty="0">
                <a:latin typeface="Arial" charset="0"/>
              </a:rPr>
              <a:t>0.</a:t>
            </a:r>
            <a:r>
              <a:rPr lang="en-US" sz="1800" dirty="0">
                <a:latin typeface="Arial" charset="0"/>
              </a:rPr>
              <a:t>7</a:t>
            </a:r>
            <a:r>
              <a:rPr lang="en-US" altLang="zh-CN" sz="1800" dirty="0">
                <a:latin typeface="Arial" charset="0"/>
              </a:rPr>
              <a:t>5</a:t>
            </a:r>
            <a:r>
              <a:rPr lang="en-US" sz="1800" dirty="0">
                <a:latin typeface="Arial" charset="0"/>
              </a:rPr>
              <a:t>), </a:t>
            </a:r>
            <a:r>
              <a:rPr lang="en-US" sz="1800" dirty="0">
                <a:solidFill>
                  <a:srgbClr val="FF0000"/>
                </a:solidFill>
                <a:latin typeface="Arial" charset="0"/>
              </a:rPr>
              <a:t>132(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2.0</a:t>
            </a:r>
            <a:r>
              <a:rPr lang="en-US" sz="1800" dirty="0">
                <a:solidFill>
                  <a:srgbClr val="FF0000"/>
                </a:solidFill>
                <a:latin typeface="Arial" charset="0"/>
              </a:rPr>
              <a:t>)</a:t>
            </a:r>
            <a:r>
              <a:rPr lang="en-US" sz="1800" dirty="0">
                <a:latin typeface="Arial" charset="0"/>
              </a:rPr>
              <a:t> ...</a:t>
            </a:r>
          </a:p>
        </p:txBody>
      </p:sp>
      <p:sp>
        <p:nvSpPr>
          <p:cNvPr id="1058846" name="Text Box 30"/>
          <p:cNvSpPr txBox="1">
            <a:spLocks noChangeArrowheads="1"/>
          </p:cNvSpPr>
          <p:nvPr/>
        </p:nvSpPr>
        <p:spPr bwMode="auto">
          <a:xfrm>
            <a:off x="3886200" y="4067175"/>
            <a:ext cx="43738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>
                <a:latin typeface="Arial" charset="0"/>
              </a:rPr>
              <a:t>7(</a:t>
            </a:r>
            <a:r>
              <a:rPr lang="en-US" altLang="zh-CN" sz="1800" dirty="0">
                <a:latin typeface="Arial" charset="0"/>
              </a:rPr>
              <a:t>2.0</a:t>
            </a:r>
            <a:r>
              <a:rPr lang="en-US" sz="1800" dirty="0">
                <a:latin typeface="Arial" charset="0"/>
              </a:rPr>
              <a:t>), 39(</a:t>
            </a:r>
            <a:r>
              <a:rPr lang="en-US" altLang="zh-CN" sz="1800" dirty="0">
                <a:latin typeface="Arial" charset="0"/>
              </a:rPr>
              <a:t>0.675</a:t>
            </a:r>
            <a:r>
              <a:rPr lang="en-US" sz="1800" dirty="0">
                <a:latin typeface="Arial" charset="0"/>
              </a:rPr>
              <a:t>), 114(</a:t>
            </a:r>
            <a:r>
              <a:rPr lang="en-US" altLang="zh-CN" sz="1800" dirty="0">
                <a:latin typeface="Arial" charset="0"/>
              </a:rPr>
              <a:t>2.0</a:t>
            </a:r>
            <a:r>
              <a:rPr lang="en-US" sz="1800" dirty="0">
                <a:latin typeface="Arial" charset="0"/>
              </a:rPr>
              <a:t>), </a:t>
            </a:r>
            <a:r>
              <a:rPr lang="en-US" sz="1800" dirty="0">
                <a:solidFill>
                  <a:srgbClr val="FF0000"/>
                </a:solidFill>
                <a:latin typeface="Arial" charset="0"/>
              </a:rPr>
              <a:t>132(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0.</a:t>
            </a:r>
            <a:r>
              <a:rPr lang="en-US" sz="1800" dirty="0">
                <a:solidFill>
                  <a:srgbClr val="FF0000"/>
                </a:solidFill>
                <a:latin typeface="Arial" charset="0"/>
              </a:rPr>
              <a:t>4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25</a:t>
            </a:r>
            <a:r>
              <a:rPr lang="en-US" sz="1800" dirty="0">
                <a:solidFill>
                  <a:srgbClr val="FF0000"/>
                </a:solidFill>
                <a:latin typeface="Arial" charset="0"/>
              </a:rPr>
              <a:t>)</a:t>
            </a:r>
            <a:r>
              <a:rPr lang="zh-CN" altLang="en-US" sz="18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1800" dirty="0">
                <a:latin typeface="Arial" charset="0"/>
              </a:rPr>
              <a:t>...</a:t>
            </a:r>
          </a:p>
        </p:txBody>
      </p:sp>
      <p:sp>
        <p:nvSpPr>
          <p:cNvPr id="1058847" name="Text Box 31"/>
          <p:cNvSpPr txBox="1">
            <a:spLocks noChangeArrowheads="1"/>
          </p:cNvSpPr>
          <p:nvPr/>
        </p:nvSpPr>
        <p:spPr bwMode="auto">
          <a:xfrm>
            <a:off x="3867150" y="5514975"/>
            <a:ext cx="42627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>
                <a:latin typeface="Arial" charset="0"/>
              </a:rPr>
              <a:t>12(</a:t>
            </a:r>
            <a:r>
              <a:rPr lang="en-US" altLang="zh-CN" sz="1800" dirty="0">
                <a:latin typeface="Arial" charset="0"/>
              </a:rPr>
              <a:t>2.0</a:t>
            </a:r>
            <a:r>
              <a:rPr lang="en-US" sz="1800" dirty="0">
                <a:latin typeface="Arial" charset="0"/>
              </a:rPr>
              <a:t>), 27(</a:t>
            </a:r>
            <a:r>
              <a:rPr lang="en-US" altLang="zh-CN" sz="1800" dirty="0">
                <a:latin typeface="Arial" charset="0"/>
              </a:rPr>
              <a:t>0.</a:t>
            </a:r>
            <a:r>
              <a:rPr lang="en-US" sz="1800" dirty="0">
                <a:latin typeface="Arial" charset="0"/>
              </a:rPr>
              <a:t>1</a:t>
            </a:r>
            <a:r>
              <a:rPr lang="en-US" altLang="zh-CN" sz="1800" dirty="0">
                <a:latin typeface="Arial" charset="0"/>
              </a:rPr>
              <a:t>35</a:t>
            </a:r>
            <a:r>
              <a:rPr lang="en-US" sz="1800" dirty="0">
                <a:latin typeface="Arial" charset="0"/>
              </a:rPr>
              <a:t>), 54(</a:t>
            </a:r>
            <a:r>
              <a:rPr lang="en-US" altLang="zh-CN" sz="1800" dirty="0">
                <a:latin typeface="Arial" charset="0"/>
              </a:rPr>
              <a:t>0.</a:t>
            </a:r>
            <a:r>
              <a:rPr lang="en-US" sz="1800" dirty="0">
                <a:latin typeface="Arial" charset="0"/>
              </a:rPr>
              <a:t>3</a:t>
            </a:r>
            <a:r>
              <a:rPr lang="en-US" altLang="zh-CN" sz="1800" dirty="0">
                <a:latin typeface="Arial" charset="0"/>
              </a:rPr>
              <a:t>75</a:t>
            </a:r>
            <a:r>
              <a:rPr lang="en-US" sz="1800" dirty="0">
                <a:latin typeface="Arial" charset="0"/>
              </a:rPr>
              <a:t>), 95(</a:t>
            </a:r>
            <a:r>
              <a:rPr lang="en-US" altLang="zh-CN" sz="1800" dirty="0">
                <a:latin typeface="Arial" charset="0"/>
              </a:rPr>
              <a:t>2.0</a:t>
            </a:r>
            <a:r>
              <a:rPr lang="en-US" sz="1800" dirty="0">
                <a:latin typeface="Arial" charset="0"/>
              </a:rPr>
              <a:t>) ...</a:t>
            </a:r>
          </a:p>
        </p:txBody>
      </p:sp>
      <p:sp>
        <p:nvSpPr>
          <p:cNvPr id="1058848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457200" y="1112838"/>
            <a:ext cx="8382000" cy="1828800"/>
          </a:xfrm>
          <a:noFill/>
          <a:ln/>
        </p:spPr>
        <p:txBody>
          <a:bodyPr/>
          <a:lstStyle/>
          <a:p>
            <a:endParaRPr lang="en-US" altLang="zh-CN" sz="2400" dirty="0">
              <a:ea typeface="Palatino" pitchFamily="2" charset="77"/>
              <a:cs typeface="Calibri Light" panose="020F0302020204030204" pitchFamily="34" charset="0"/>
            </a:endParaRPr>
          </a:p>
          <a:p>
            <a:r>
              <a:rPr lang="en-US" altLang="zh-CN" sz="2400" dirty="0">
                <a:ea typeface="Palatino" pitchFamily="2" charset="77"/>
                <a:cs typeface="Calibri Light" panose="020F0302020204030204" pitchFamily="34" charset="0"/>
              </a:rPr>
              <a:t>TF-IDF vectors can substitute term-frequency vectors in document ranking.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1058849" name="Line 33"/>
          <p:cNvSpPr>
            <a:spLocks noChangeShapeType="1"/>
          </p:cNvSpPr>
          <p:nvPr/>
        </p:nvSpPr>
        <p:spPr bwMode="auto">
          <a:xfrm>
            <a:off x="1905000" y="3290887"/>
            <a:ext cx="457200" cy="381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8850" name="Text Box 34"/>
          <p:cNvSpPr txBox="1">
            <a:spLocks noChangeArrowheads="1"/>
          </p:cNvSpPr>
          <p:nvPr/>
        </p:nvSpPr>
        <p:spPr bwMode="auto">
          <a:xfrm>
            <a:off x="533400" y="2986087"/>
            <a:ext cx="184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b="1">
                <a:solidFill>
                  <a:srgbClr val="FF0000"/>
                </a:solidFill>
                <a:latin typeface="Verdana" charset="0"/>
              </a:rPr>
              <a:t>the directory</a:t>
            </a:r>
          </a:p>
        </p:txBody>
      </p:sp>
      <p:sp>
        <p:nvSpPr>
          <p:cNvPr id="1058851" name="Line 35"/>
          <p:cNvSpPr>
            <a:spLocks noChangeShapeType="1"/>
          </p:cNvSpPr>
          <p:nvPr/>
        </p:nvSpPr>
        <p:spPr bwMode="auto">
          <a:xfrm flipH="1">
            <a:off x="7086600" y="5195887"/>
            <a:ext cx="533400" cy="3048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8852" name="Text Box 36"/>
          <p:cNvSpPr txBox="1">
            <a:spLocks noChangeArrowheads="1"/>
          </p:cNvSpPr>
          <p:nvPr/>
        </p:nvSpPr>
        <p:spPr bwMode="auto">
          <a:xfrm>
            <a:off x="7086600" y="4814887"/>
            <a:ext cx="1731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b="1">
                <a:solidFill>
                  <a:srgbClr val="FF0000"/>
                </a:solidFill>
                <a:latin typeface="Verdana" charset="0"/>
              </a:rPr>
              <a:t>inverted list</a:t>
            </a:r>
          </a:p>
        </p:txBody>
      </p:sp>
      <p:sp>
        <p:nvSpPr>
          <p:cNvPr id="1058853" name="Line 37"/>
          <p:cNvSpPr>
            <a:spLocks noChangeShapeType="1"/>
          </p:cNvSpPr>
          <p:nvPr/>
        </p:nvSpPr>
        <p:spPr bwMode="auto">
          <a:xfrm flipH="1">
            <a:off x="4114800" y="3062287"/>
            <a:ext cx="533400" cy="152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058854" name="Text Box 38"/>
          <p:cNvSpPr txBox="1">
            <a:spLocks noChangeArrowheads="1"/>
          </p:cNvSpPr>
          <p:nvPr/>
        </p:nvSpPr>
        <p:spPr bwMode="auto">
          <a:xfrm>
            <a:off x="4479925" y="2743200"/>
            <a:ext cx="2425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ids of documents + weights</a:t>
            </a:r>
          </a:p>
        </p:txBody>
      </p:sp>
      <p:sp>
        <p:nvSpPr>
          <p:cNvPr id="1058855" name="Line 39"/>
          <p:cNvSpPr>
            <a:spLocks noChangeShapeType="1"/>
          </p:cNvSpPr>
          <p:nvPr/>
        </p:nvSpPr>
        <p:spPr bwMode="auto">
          <a:xfrm flipH="1">
            <a:off x="4648200" y="3062287"/>
            <a:ext cx="0" cy="152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058856" name="Line 40"/>
          <p:cNvSpPr>
            <a:spLocks noChangeShapeType="1"/>
          </p:cNvSpPr>
          <p:nvPr/>
        </p:nvSpPr>
        <p:spPr bwMode="auto">
          <a:xfrm>
            <a:off x="4648200" y="3062287"/>
            <a:ext cx="2362200" cy="152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058857" name="Line 41"/>
          <p:cNvSpPr>
            <a:spLocks noChangeShapeType="1"/>
          </p:cNvSpPr>
          <p:nvPr/>
        </p:nvSpPr>
        <p:spPr bwMode="auto">
          <a:xfrm>
            <a:off x="4648200" y="3062287"/>
            <a:ext cx="609600" cy="152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058858" name="Line 42"/>
          <p:cNvSpPr>
            <a:spLocks noChangeShapeType="1"/>
          </p:cNvSpPr>
          <p:nvPr/>
        </p:nvSpPr>
        <p:spPr bwMode="auto">
          <a:xfrm>
            <a:off x="4648200" y="3062287"/>
            <a:ext cx="1447800" cy="152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Databases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5105400"/>
          </a:xfrm>
        </p:spPr>
        <p:txBody>
          <a:bodyPr/>
          <a:lstStyle/>
          <a:p>
            <a:r>
              <a:rPr lang="en-US" dirty="0"/>
              <a:t>Document databases</a:t>
            </a:r>
          </a:p>
          <a:p>
            <a:r>
              <a:rPr lang="en-US" dirty="0"/>
              <a:t>Containment and similarity queries</a:t>
            </a:r>
          </a:p>
          <a:p>
            <a:r>
              <a:rPr lang="en-US" dirty="0"/>
              <a:t>Indexing for containment and similarity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/>
              <a:t>Text documents are indexed based on interesting keywords.</a:t>
            </a:r>
          </a:p>
          <a:p>
            <a:r>
              <a:rPr lang="en-US" dirty="0"/>
              <a:t>3 models for representing documents:</a:t>
            </a:r>
          </a:p>
          <a:p>
            <a:pPr lvl="1"/>
            <a:r>
              <a:rPr lang="en-US" dirty="0"/>
              <a:t>as sets of keywords that they contain </a:t>
            </a:r>
          </a:p>
          <a:p>
            <a:pPr lvl="1"/>
            <a:r>
              <a:rPr lang="en-US" dirty="0"/>
              <a:t>as vectors of relevance weights for each keyword (term-frequency, TF-IDF)</a:t>
            </a:r>
          </a:p>
          <a:p>
            <a:r>
              <a:rPr lang="en-US" dirty="0"/>
              <a:t>Two types of indexing: signature-based indexes and inverted files</a:t>
            </a:r>
          </a:p>
          <a:p>
            <a:r>
              <a:rPr lang="en-US" dirty="0"/>
              <a:t>Two types of queries: containment queries and ranking (similarity) queries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38B17-5B87-4BC6-8E66-EEB4BB55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Topics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641ADF-C3DA-93BE-06DC-933C756F9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DDDDDD"/>
                </a:solidFill>
              </a:rPr>
              <a:t>Text databases</a:t>
            </a:r>
          </a:p>
          <a:p>
            <a:pPr lvl="1"/>
            <a:r>
              <a:rPr lang="en-US" altLang="zh-CN" dirty="0">
                <a:solidFill>
                  <a:srgbClr val="DDDDDD"/>
                </a:solidFill>
              </a:rPr>
              <a:t>Containment and similarity queries</a:t>
            </a:r>
          </a:p>
          <a:p>
            <a:pPr lvl="1"/>
            <a:r>
              <a:rPr lang="en-US" altLang="zh-CN" dirty="0">
                <a:solidFill>
                  <a:srgbClr val="DDDDDD"/>
                </a:solidFill>
              </a:rPr>
              <a:t>Indexing for containment and similarity</a:t>
            </a:r>
          </a:p>
          <a:p>
            <a:pPr lvl="1"/>
            <a:r>
              <a:rPr lang="en-US" altLang="zh-CN" dirty="0"/>
              <a:t>String matching</a:t>
            </a:r>
          </a:p>
        </p:txBody>
      </p:sp>
    </p:spTree>
    <p:extLst>
      <p:ext uri="{BB962C8B-B14F-4D97-AF65-F5344CB8AC3E}">
        <p14:creationId xmlns:p14="http://schemas.microsoft.com/office/powerpoint/2010/main" val="2282185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Matching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We have discussed how to search for documents containing a </a:t>
            </a:r>
            <a:r>
              <a:rPr lang="en-US" dirty="0">
                <a:solidFill>
                  <a:srgbClr val="0000FF"/>
                </a:solidFill>
              </a:rPr>
              <a:t>set of words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In some cases, we are interested in documents containing a </a:t>
            </a:r>
            <a:r>
              <a:rPr lang="en-US" dirty="0">
                <a:solidFill>
                  <a:srgbClr val="0000FF"/>
                </a:solidFill>
              </a:rPr>
              <a:t>phrase of words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If a document is a </a:t>
            </a:r>
            <a:r>
              <a:rPr lang="en-US" dirty="0">
                <a:solidFill>
                  <a:srgbClr val="0000FF"/>
                </a:solidFill>
              </a:rPr>
              <a:t>string </a:t>
            </a:r>
            <a:r>
              <a:rPr lang="en-US" dirty="0"/>
              <a:t>of words, a phrase in it is a </a:t>
            </a:r>
            <a:r>
              <a:rPr lang="en-US" dirty="0">
                <a:solidFill>
                  <a:srgbClr val="0000FF"/>
                </a:solidFill>
              </a:rPr>
              <a:t>sub-string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Text searching: given a large collection of documents and some text keywords we want to find the documents which contain these keyword phrases.</a:t>
            </a:r>
          </a:p>
          <a:p>
            <a:pPr>
              <a:lnSpc>
                <a:spcPct val="90000"/>
              </a:lnSpc>
            </a:pPr>
            <a:r>
              <a:rPr lang="en-US" dirty="0"/>
              <a:t>We will now discuss searching for sub-strings in a long string.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88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r>
              <a:rPr lang="en-US" dirty="0"/>
              <a:t>Search for substrings</a:t>
            </a:r>
          </a:p>
        </p:txBody>
      </p:sp>
      <p:sp>
        <p:nvSpPr>
          <p:cNvPr id="11223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848600" cy="4572000"/>
          </a:xfrm>
          <a:noFill/>
          <a:ln/>
        </p:spPr>
        <p:txBody>
          <a:bodyPr/>
          <a:lstStyle/>
          <a:p>
            <a:r>
              <a:rPr lang="en-US" dirty="0"/>
              <a:t>A popular data structure for indexing long strings in order to search for sub-strings in them is the </a:t>
            </a:r>
            <a:r>
              <a:rPr lang="en-US" dirty="0">
                <a:solidFill>
                  <a:srgbClr val="0000FF"/>
                </a:solidFill>
              </a:rPr>
              <a:t>suffix tree</a:t>
            </a:r>
            <a:r>
              <a:rPr lang="en-US" dirty="0"/>
              <a:t>.</a:t>
            </a:r>
          </a:p>
          <a:p>
            <a:r>
              <a:rPr lang="en-US" dirty="0"/>
              <a:t>The suffix tree is a compressed form of a </a:t>
            </a:r>
            <a:r>
              <a:rPr lang="en-US" dirty="0" err="1">
                <a:solidFill>
                  <a:srgbClr val="0000FF"/>
                </a:solidFill>
              </a:rPr>
              <a:t>trie</a:t>
            </a:r>
            <a:r>
              <a:rPr lang="en-US" dirty="0"/>
              <a:t> that indexes all </a:t>
            </a:r>
            <a:r>
              <a:rPr lang="en-US" dirty="0">
                <a:solidFill>
                  <a:srgbClr val="FF0000"/>
                </a:solidFill>
              </a:rPr>
              <a:t>suffixes</a:t>
            </a:r>
            <a:r>
              <a:rPr lang="en-US" dirty="0"/>
              <a:t> of the string.</a:t>
            </a:r>
          </a:p>
          <a:p>
            <a:r>
              <a:rPr lang="en-US" dirty="0"/>
              <a:t>Algorithms for performing approximate search on suffix trees are also available.</a:t>
            </a:r>
          </a:p>
        </p:txBody>
      </p:sp>
    </p:spTree>
    <p:extLst>
      <p:ext uri="{BB962C8B-B14F-4D97-AF65-F5344CB8AC3E}">
        <p14:creationId xmlns:p14="http://schemas.microsoft.com/office/powerpoint/2010/main" val="14291945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3330" name="Picture 2" descr="suffixtri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73575" y="685800"/>
            <a:ext cx="4670425" cy="57150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233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Example of a suffix trie</a:t>
            </a:r>
          </a:p>
        </p:txBody>
      </p:sp>
      <p:sp>
        <p:nvSpPr>
          <p:cNvPr id="1123332" name="Rectangle 4"/>
          <p:cNvSpPr>
            <a:spLocks noChangeArrowheads="1"/>
          </p:cNvSpPr>
          <p:nvPr/>
        </p:nvSpPr>
        <p:spPr bwMode="auto">
          <a:xfrm>
            <a:off x="533400" y="2149475"/>
            <a:ext cx="3622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>
                <a:latin typeface="Courier New" charset="0"/>
                <a:cs typeface="Courier New" charset="0"/>
              </a:rPr>
              <a:t>  1 2 3 4 5 6 7 8</a:t>
            </a:r>
            <a:endParaRPr lang="en-US" sz="2000">
              <a:latin typeface="Tahoma" charset="0"/>
              <a:cs typeface="Tahoma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400" b="1">
                <a:latin typeface="Courier New" charset="0"/>
                <a:cs typeface="Courier New" charset="0"/>
              </a:rPr>
              <a:t>S=A C A T C T T A</a:t>
            </a:r>
          </a:p>
        </p:txBody>
      </p:sp>
      <p:sp>
        <p:nvSpPr>
          <p:cNvPr id="1123333" name="Text Box 5"/>
          <p:cNvSpPr txBox="1">
            <a:spLocks noChangeArrowheads="1"/>
          </p:cNvSpPr>
          <p:nvPr/>
        </p:nvSpPr>
        <p:spPr bwMode="auto">
          <a:xfrm>
            <a:off x="1371600" y="1630363"/>
            <a:ext cx="1106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Tahoma" charset="0"/>
              </a:rPr>
              <a:t>String</a:t>
            </a:r>
          </a:p>
        </p:txBody>
      </p:sp>
      <p:sp>
        <p:nvSpPr>
          <p:cNvPr id="1123334" name="Text Box 6"/>
          <p:cNvSpPr txBox="1">
            <a:spLocks noChangeArrowheads="1"/>
          </p:cNvSpPr>
          <p:nvPr/>
        </p:nvSpPr>
        <p:spPr bwMode="auto">
          <a:xfrm>
            <a:off x="5943600" y="5791200"/>
            <a:ext cx="169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800">
                <a:solidFill>
                  <a:srgbClr val="0000FF"/>
                </a:solidFill>
                <a:latin typeface="Tahoma" charset="0"/>
              </a:rPr>
              <a:t>Suffix trie</a:t>
            </a:r>
          </a:p>
        </p:txBody>
      </p:sp>
      <p:sp>
        <p:nvSpPr>
          <p:cNvPr id="1123335" name="Text Box 7"/>
          <p:cNvSpPr txBox="1">
            <a:spLocks noChangeArrowheads="1"/>
          </p:cNvSpPr>
          <p:nvPr/>
        </p:nvSpPr>
        <p:spPr bwMode="auto">
          <a:xfrm>
            <a:off x="1295400" y="3048000"/>
            <a:ext cx="2922588" cy="344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Tahoma" charset="0"/>
              </a:rPr>
              <a:t>suffixes:</a:t>
            </a:r>
          </a:p>
          <a:p>
            <a:pPr eaLnBrk="1" hangingPunct="1"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  <a:latin typeface="Courier New" charset="0"/>
              </a:rPr>
              <a:t>A C A T C T T A</a:t>
            </a:r>
            <a:br>
              <a:rPr lang="en-US" sz="2400" b="1">
                <a:solidFill>
                  <a:srgbClr val="000000"/>
                </a:solidFill>
                <a:latin typeface="Courier New" charset="0"/>
              </a:rPr>
            </a:br>
            <a:r>
              <a:rPr lang="en-US" sz="2400" b="1">
                <a:solidFill>
                  <a:srgbClr val="000000"/>
                </a:solidFill>
                <a:latin typeface="Courier New" charset="0"/>
              </a:rPr>
              <a:t>C A T C T T A</a:t>
            </a:r>
            <a:br>
              <a:rPr lang="en-US" sz="2400" b="1">
                <a:solidFill>
                  <a:srgbClr val="000000"/>
                </a:solidFill>
                <a:latin typeface="Courier New" charset="0"/>
              </a:rPr>
            </a:br>
            <a:r>
              <a:rPr lang="en-US" sz="2400" b="1">
                <a:solidFill>
                  <a:srgbClr val="000000"/>
                </a:solidFill>
                <a:latin typeface="Courier New" charset="0"/>
              </a:rPr>
              <a:t>A T C T T A</a:t>
            </a:r>
            <a:br>
              <a:rPr lang="en-US" sz="2400" b="1">
                <a:solidFill>
                  <a:srgbClr val="000000"/>
                </a:solidFill>
                <a:latin typeface="Courier New" charset="0"/>
              </a:rPr>
            </a:br>
            <a:r>
              <a:rPr lang="en-US" sz="2400" b="1">
                <a:solidFill>
                  <a:srgbClr val="000000"/>
                </a:solidFill>
                <a:latin typeface="Courier New" charset="0"/>
              </a:rPr>
              <a:t>T C T T A</a:t>
            </a:r>
            <a:br>
              <a:rPr lang="en-US" sz="2400" b="1">
                <a:solidFill>
                  <a:srgbClr val="000000"/>
                </a:solidFill>
                <a:latin typeface="Courier New" charset="0"/>
              </a:rPr>
            </a:br>
            <a:r>
              <a:rPr lang="en-US" sz="2400" b="1">
                <a:solidFill>
                  <a:srgbClr val="000000"/>
                </a:solidFill>
                <a:latin typeface="Courier New" charset="0"/>
              </a:rPr>
              <a:t>C T T A</a:t>
            </a:r>
            <a:br>
              <a:rPr lang="en-US" sz="2400" b="1">
                <a:solidFill>
                  <a:srgbClr val="000000"/>
                </a:solidFill>
                <a:latin typeface="Courier New" charset="0"/>
              </a:rPr>
            </a:br>
            <a:r>
              <a:rPr lang="en-US" sz="2400" b="1">
                <a:solidFill>
                  <a:srgbClr val="000000"/>
                </a:solidFill>
                <a:latin typeface="Courier New" charset="0"/>
              </a:rPr>
              <a:t>T T A</a:t>
            </a:r>
            <a:br>
              <a:rPr lang="en-US" sz="2400" b="1">
                <a:solidFill>
                  <a:srgbClr val="000000"/>
                </a:solidFill>
                <a:latin typeface="Courier New" charset="0"/>
              </a:rPr>
            </a:br>
            <a:r>
              <a:rPr lang="en-US" sz="2400" b="1">
                <a:solidFill>
                  <a:srgbClr val="000000"/>
                </a:solidFill>
                <a:latin typeface="Courier New" charset="0"/>
              </a:rPr>
              <a:t>T A</a:t>
            </a:r>
            <a:br>
              <a:rPr lang="en-US" sz="2400" b="1">
                <a:solidFill>
                  <a:srgbClr val="000000"/>
                </a:solidFill>
                <a:latin typeface="Courier New" charset="0"/>
              </a:rPr>
            </a:br>
            <a:r>
              <a:rPr lang="en-US" sz="2400" b="1">
                <a:solidFill>
                  <a:srgbClr val="000000"/>
                </a:solidFill>
                <a:latin typeface="Courier New" charset="0"/>
              </a:rPr>
              <a:t>A</a:t>
            </a:r>
          </a:p>
        </p:txBody>
      </p:sp>
      <p:sp>
        <p:nvSpPr>
          <p:cNvPr id="1123337" name="Text Box 9"/>
          <p:cNvSpPr txBox="1">
            <a:spLocks noChangeArrowheads="1"/>
          </p:cNvSpPr>
          <p:nvPr/>
        </p:nvSpPr>
        <p:spPr bwMode="auto">
          <a:xfrm>
            <a:off x="762000" y="6400800"/>
            <a:ext cx="7966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Note!! This is an example of a string of characters, but it could be a string of words (document)</a:t>
            </a:r>
          </a:p>
        </p:txBody>
      </p:sp>
      <p:sp>
        <p:nvSpPr>
          <p:cNvPr id="1123339" name="Rectangle 11"/>
          <p:cNvSpPr>
            <a:spLocks noChangeArrowheads="1"/>
          </p:cNvSpPr>
          <p:nvPr/>
        </p:nvSpPr>
        <p:spPr bwMode="auto">
          <a:xfrm>
            <a:off x="5029200" y="1981200"/>
            <a:ext cx="152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123340" name="Line 12"/>
          <p:cNvSpPr>
            <a:spLocks noChangeShapeType="1"/>
          </p:cNvSpPr>
          <p:nvPr/>
        </p:nvSpPr>
        <p:spPr bwMode="auto">
          <a:xfrm flipH="1">
            <a:off x="4518025" y="2144713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123341" name="Text Box 13"/>
          <p:cNvSpPr txBox="1">
            <a:spLocks noChangeArrowheads="1"/>
          </p:cNvSpPr>
          <p:nvPr/>
        </p:nvSpPr>
        <p:spPr bwMode="auto">
          <a:xfrm>
            <a:off x="4572000" y="1981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$</a:t>
            </a:r>
          </a:p>
        </p:txBody>
      </p:sp>
      <p:sp>
        <p:nvSpPr>
          <p:cNvPr id="1123343" name="Text Box 15"/>
          <p:cNvSpPr txBox="1">
            <a:spLocks noChangeArrowheads="1"/>
          </p:cNvSpPr>
          <p:nvPr/>
        </p:nvSpPr>
        <p:spPr bwMode="auto">
          <a:xfrm>
            <a:off x="4343400" y="2438400"/>
            <a:ext cx="3048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1123344" name="Rectangle 16"/>
          <p:cNvSpPr>
            <a:spLocks noChangeArrowheads="1"/>
          </p:cNvSpPr>
          <p:nvPr/>
        </p:nvSpPr>
        <p:spPr bwMode="auto">
          <a:xfrm>
            <a:off x="4648200" y="5715000"/>
            <a:ext cx="457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123347" name="Text Box 19"/>
          <p:cNvSpPr txBox="1">
            <a:spLocks noChangeArrowheads="1"/>
          </p:cNvSpPr>
          <p:nvPr/>
        </p:nvSpPr>
        <p:spPr bwMode="auto">
          <a:xfrm>
            <a:off x="4724400" y="5715000"/>
            <a:ext cx="3048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1123348" name="Rectangle 20"/>
          <p:cNvSpPr>
            <a:spLocks noChangeArrowheads="1"/>
          </p:cNvSpPr>
          <p:nvPr/>
        </p:nvSpPr>
        <p:spPr bwMode="auto">
          <a:xfrm>
            <a:off x="5257800" y="4800600"/>
            <a:ext cx="457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123349" name="Text Box 21"/>
          <p:cNvSpPr txBox="1">
            <a:spLocks noChangeArrowheads="1"/>
          </p:cNvSpPr>
          <p:nvPr/>
        </p:nvSpPr>
        <p:spPr bwMode="auto">
          <a:xfrm>
            <a:off x="5334000" y="4800600"/>
            <a:ext cx="3048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123350" name="Rectangle 22"/>
          <p:cNvSpPr>
            <a:spLocks noChangeArrowheads="1"/>
          </p:cNvSpPr>
          <p:nvPr/>
        </p:nvSpPr>
        <p:spPr bwMode="auto">
          <a:xfrm>
            <a:off x="5943600" y="5105400"/>
            <a:ext cx="457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123351" name="Text Box 23"/>
          <p:cNvSpPr txBox="1">
            <a:spLocks noChangeArrowheads="1"/>
          </p:cNvSpPr>
          <p:nvPr/>
        </p:nvSpPr>
        <p:spPr bwMode="auto">
          <a:xfrm>
            <a:off x="6019800" y="5105400"/>
            <a:ext cx="3048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1123352" name="Rectangle 24"/>
          <p:cNvSpPr>
            <a:spLocks noChangeArrowheads="1"/>
          </p:cNvSpPr>
          <p:nvPr/>
        </p:nvSpPr>
        <p:spPr bwMode="auto">
          <a:xfrm>
            <a:off x="6662738" y="3778250"/>
            <a:ext cx="457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123353" name="Text Box 25"/>
          <p:cNvSpPr txBox="1">
            <a:spLocks noChangeArrowheads="1"/>
          </p:cNvSpPr>
          <p:nvPr/>
        </p:nvSpPr>
        <p:spPr bwMode="auto">
          <a:xfrm>
            <a:off x="6738938" y="3778250"/>
            <a:ext cx="3048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5</a:t>
            </a:r>
          </a:p>
        </p:txBody>
      </p:sp>
      <p:sp>
        <p:nvSpPr>
          <p:cNvPr id="1123354" name="Rectangle 26"/>
          <p:cNvSpPr>
            <a:spLocks noChangeArrowheads="1"/>
          </p:cNvSpPr>
          <p:nvPr/>
        </p:nvSpPr>
        <p:spPr bwMode="auto">
          <a:xfrm>
            <a:off x="7346950" y="2711450"/>
            <a:ext cx="457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123355" name="Text Box 27"/>
          <p:cNvSpPr txBox="1">
            <a:spLocks noChangeArrowheads="1"/>
          </p:cNvSpPr>
          <p:nvPr/>
        </p:nvSpPr>
        <p:spPr bwMode="auto">
          <a:xfrm>
            <a:off x="7423150" y="2711450"/>
            <a:ext cx="3048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7</a:t>
            </a:r>
          </a:p>
        </p:txBody>
      </p:sp>
      <p:sp>
        <p:nvSpPr>
          <p:cNvPr id="1123356" name="Rectangle 28"/>
          <p:cNvSpPr>
            <a:spLocks noChangeArrowheads="1"/>
          </p:cNvSpPr>
          <p:nvPr/>
        </p:nvSpPr>
        <p:spPr bwMode="auto">
          <a:xfrm>
            <a:off x="8066088" y="4159250"/>
            <a:ext cx="457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123357" name="Text Box 29"/>
          <p:cNvSpPr txBox="1">
            <a:spLocks noChangeArrowheads="1"/>
          </p:cNvSpPr>
          <p:nvPr/>
        </p:nvSpPr>
        <p:spPr bwMode="auto">
          <a:xfrm>
            <a:off x="8142288" y="4159250"/>
            <a:ext cx="3048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1123358" name="Rectangle 30"/>
          <p:cNvSpPr>
            <a:spLocks noChangeArrowheads="1"/>
          </p:cNvSpPr>
          <p:nvPr/>
        </p:nvSpPr>
        <p:spPr bwMode="auto">
          <a:xfrm>
            <a:off x="8686800" y="3243263"/>
            <a:ext cx="457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123359" name="Text Box 31"/>
          <p:cNvSpPr txBox="1">
            <a:spLocks noChangeArrowheads="1"/>
          </p:cNvSpPr>
          <p:nvPr/>
        </p:nvSpPr>
        <p:spPr bwMode="auto">
          <a:xfrm>
            <a:off x="8763000" y="3243263"/>
            <a:ext cx="3048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6</a:t>
            </a:r>
          </a:p>
        </p:txBody>
      </p:sp>
      <p:sp>
        <p:nvSpPr>
          <p:cNvPr id="1123362" name="Text Box 34"/>
          <p:cNvSpPr txBox="1">
            <a:spLocks noChangeArrowheads="1"/>
          </p:cNvSpPr>
          <p:nvPr/>
        </p:nvSpPr>
        <p:spPr bwMode="auto">
          <a:xfrm>
            <a:off x="3175000" y="1555750"/>
            <a:ext cx="1920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200" b="1">
                <a:solidFill>
                  <a:srgbClr val="F8400E"/>
                </a:solidFill>
                <a:latin typeface="Tahoma" charset="0"/>
              </a:rPr>
              <a:t>Special termination character</a:t>
            </a:r>
          </a:p>
        </p:txBody>
      </p:sp>
      <p:sp>
        <p:nvSpPr>
          <p:cNvPr id="1123363" name="Line 35"/>
          <p:cNvSpPr>
            <a:spLocks noChangeShapeType="1"/>
          </p:cNvSpPr>
          <p:nvPr/>
        </p:nvSpPr>
        <p:spPr bwMode="auto">
          <a:xfrm>
            <a:off x="4146550" y="1851025"/>
            <a:ext cx="468313" cy="2603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96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4354" name="Picture 2" descr="suffixtree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2325" y="2774950"/>
            <a:ext cx="5324475" cy="30210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243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Example of a suffix tree</a:t>
            </a:r>
          </a:p>
        </p:txBody>
      </p:sp>
      <p:sp>
        <p:nvSpPr>
          <p:cNvPr id="1124356" name="Rectangle 4"/>
          <p:cNvSpPr>
            <a:spLocks noChangeArrowheads="1"/>
          </p:cNvSpPr>
          <p:nvPr/>
        </p:nvSpPr>
        <p:spPr bwMode="auto">
          <a:xfrm>
            <a:off x="533400" y="2149475"/>
            <a:ext cx="3622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>
                <a:latin typeface="Courier New" charset="0"/>
                <a:cs typeface="Courier New" charset="0"/>
              </a:rPr>
              <a:t>  1 2 3 4 5 6 7 8</a:t>
            </a:r>
            <a:endParaRPr lang="en-US" sz="2000">
              <a:latin typeface="Tahoma" charset="0"/>
              <a:cs typeface="Tahoma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400" b="1">
                <a:latin typeface="Courier New" charset="0"/>
                <a:cs typeface="Courier New" charset="0"/>
              </a:rPr>
              <a:t>S=A C A T C T T A</a:t>
            </a:r>
          </a:p>
        </p:txBody>
      </p:sp>
      <p:sp>
        <p:nvSpPr>
          <p:cNvPr id="1124357" name="Text Box 5"/>
          <p:cNvSpPr txBox="1">
            <a:spLocks noChangeArrowheads="1"/>
          </p:cNvSpPr>
          <p:nvPr/>
        </p:nvSpPr>
        <p:spPr bwMode="auto">
          <a:xfrm>
            <a:off x="1371600" y="1630363"/>
            <a:ext cx="1106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Tahoma" charset="0"/>
              </a:rPr>
              <a:t>String</a:t>
            </a:r>
          </a:p>
        </p:txBody>
      </p:sp>
      <p:sp>
        <p:nvSpPr>
          <p:cNvPr id="1124358" name="Text Box 6"/>
          <p:cNvSpPr txBox="1">
            <a:spLocks noChangeArrowheads="1"/>
          </p:cNvSpPr>
          <p:nvPr/>
        </p:nvSpPr>
        <p:spPr bwMode="auto">
          <a:xfrm>
            <a:off x="4876800" y="2209800"/>
            <a:ext cx="1797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800">
                <a:solidFill>
                  <a:srgbClr val="0000FF"/>
                </a:solidFill>
                <a:latin typeface="Tahoma" charset="0"/>
              </a:rPr>
              <a:t>Suffix tree</a:t>
            </a:r>
          </a:p>
        </p:txBody>
      </p:sp>
      <p:sp>
        <p:nvSpPr>
          <p:cNvPr id="1124359" name="Rectangle 7"/>
          <p:cNvSpPr>
            <a:spLocks noChangeArrowheads="1"/>
          </p:cNvSpPr>
          <p:nvPr/>
        </p:nvSpPr>
        <p:spPr bwMode="auto">
          <a:xfrm>
            <a:off x="533400" y="3106738"/>
            <a:ext cx="304800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800">
                <a:latin typeface="Tahoma" charset="0"/>
              </a:rPr>
              <a:t>The </a:t>
            </a:r>
            <a:r>
              <a:rPr lang="en-US" sz="2800" i="1">
                <a:latin typeface="Tahoma" charset="0"/>
              </a:rPr>
              <a:t>suffix tree</a:t>
            </a:r>
            <a:r>
              <a:rPr lang="en-US" sz="2800">
                <a:latin typeface="Tahoma" charset="0"/>
              </a:rPr>
              <a:t> is a suffix trie, where unary paths are compressed</a:t>
            </a:r>
          </a:p>
        </p:txBody>
      </p:sp>
      <p:sp>
        <p:nvSpPr>
          <p:cNvPr id="1124361" name="Line 9"/>
          <p:cNvSpPr>
            <a:spLocks noChangeShapeType="1"/>
          </p:cNvSpPr>
          <p:nvPr/>
        </p:nvSpPr>
        <p:spPr bwMode="auto">
          <a:xfrm flipH="1">
            <a:off x="6946900" y="2287588"/>
            <a:ext cx="531813" cy="1990725"/>
          </a:xfrm>
          <a:prstGeom prst="line">
            <a:avLst/>
          </a:prstGeom>
          <a:noFill/>
          <a:ln w="9525">
            <a:solidFill>
              <a:srgbClr val="F8400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4362" name="Text Box 10"/>
          <p:cNvSpPr txBox="1">
            <a:spLocks noChangeArrowheads="1"/>
          </p:cNvSpPr>
          <p:nvPr/>
        </p:nvSpPr>
        <p:spPr bwMode="auto">
          <a:xfrm>
            <a:off x="6829425" y="682625"/>
            <a:ext cx="19208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>
                <a:solidFill>
                  <a:srgbClr val="F8400E"/>
                </a:solidFill>
                <a:latin typeface="Tahoma" charset="0"/>
              </a:rPr>
              <a:t>Each internal node represents a unique substring</a:t>
            </a:r>
          </a:p>
        </p:txBody>
      </p:sp>
      <p:sp>
        <p:nvSpPr>
          <p:cNvPr id="1124374" name="Text Box 22"/>
          <p:cNvSpPr txBox="1">
            <a:spLocks noChangeArrowheads="1"/>
          </p:cNvSpPr>
          <p:nvPr/>
        </p:nvSpPr>
        <p:spPr bwMode="auto">
          <a:xfrm>
            <a:off x="4632325" y="3490913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124375" name="Text Box 23"/>
          <p:cNvSpPr txBox="1">
            <a:spLocks noChangeArrowheads="1"/>
          </p:cNvSpPr>
          <p:nvPr/>
        </p:nvSpPr>
        <p:spPr bwMode="auto">
          <a:xfrm>
            <a:off x="5394325" y="35560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124376" name="Text Box 24"/>
          <p:cNvSpPr txBox="1">
            <a:spLocks noChangeArrowheads="1"/>
          </p:cNvSpPr>
          <p:nvPr/>
        </p:nvSpPr>
        <p:spPr bwMode="auto">
          <a:xfrm>
            <a:off x="6373813" y="34798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1124377" name="Text Box 25"/>
          <p:cNvSpPr txBox="1">
            <a:spLocks noChangeArrowheads="1"/>
          </p:cNvSpPr>
          <p:nvPr/>
        </p:nvSpPr>
        <p:spPr bwMode="auto">
          <a:xfrm>
            <a:off x="5618163" y="3036888"/>
            <a:ext cx="304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1124378" name="Text Box 26"/>
          <p:cNvSpPr txBox="1">
            <a:spLocks noChangeArrowheads="1"/>
          </p:cNvSpPr>
          <p:nvPr/>
        </p:nvSpPr>
        <p:spPr bwMode="auto">
          <a:xfrm>
            <a:off x="4116388" y="4159250"/>
            <a:ext cx="207962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1124379" name="Rectangle 27"/>
          <p:cNvSpPr>
            <a:spLocks noChangeArrowheads="1"/>
          </p:cNvSpPr>
          <p:nvPr/>
        </p:nvSpPr>
        <p:spPr bwMode="auto">
          <a:xfrm>
            <a:off x="3590925" y="4070350"/>
            <a:ext cx="457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124380" name="Rectangle 28"/>
          <p:cNvSpPr>
            <a:spLocks noChangeArrowheads="1"/>
          </p:cNvSpPr>
          <p:nvPr/>
        </p:nvSpPr>
        <p:spPr bwMode="auto">
          <a:xfrm>
            <a:off x="4964113" y="4137025"/>
            <a:ext cx="457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124381" name="Rectangle 29"/>
          <p:cNvSpPr>
            <a:spLocks noChangeArrowheads="1"/>
          </p:cNvSpPr>
          <p:nvPr/>
        </p:nvSpPr>
        <p:spPr bwMode="auto">
          <a:xfrm>
            <a:off x="7162800" y="4049713"/>
            <a:ext cx="457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124382" name="Text Box 30"/>
          <p:cNvSpPr txBox="1">
            <a:spLocks noChangeArrowheads="1"/>
          </p:cNvSpPr>
          <p:nvPr/>
        </p:nvSpPr>
        <p:spPr bwMode="auto">
          <a:xfrm>
            <a:off x="5487988" y="4202113"/>
            <a:ext cx="207962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1124383" name="Text Box 31"/>
          <p:cNvSpPr txBox="1">
            <a:spLocks noChangeArrowheads="1"/>
          </p:cNvSpPr>
          <p:nvPr/>
        </p:nvSpPr>
        <p:spPr bwMode="auto">
          <a:xfrm>
            <a:off x="6821488" y="4213225"/>
            <a:ext cx="207962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1124384" name="Line 32"/>
          <p:cNvSpPr>
            <a:spLocks noChangeShapeType="1"/>
          </p:cNvSpPr>
          <p:nvPr/>
        </p:nvSpPr>
        <p:spPr bwMode="auto">
          <a:xfrm flipH="1">
            <a:off x="3659188" y="4343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124385" name="Text Box 33"/>
          <p:cNvSpPr txBox="1">
            <a:spLocks noChangeArrowheads="1"/>
          </p:cNvSpPr>
          <p:nvPr/>
        </p:nvSpPr>
        <p:spPr bwMode="auto">
          <a:xfrm>
            <a:off x="3713163" y="4179888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$</a:t>
            </a:r>
          </a:p>
        </p:txBody>
      </p:sp>
      <p:sp>
        <p:nvSpPr>
          <p:cNvPr id="1124386" name="Text Box 34"/>
          <p:cNvSpPr txBox="1">
            <a:spLocks noChangeArrowheads="1"/>
          </p:cNvSpPr>
          <p:nvPr/>
        </p:nvSpPr>
        <p:spPr bwMode="auto">
          <a:xfrm>
            <a:off x="3484563" y="4637088"/>
            <a:ext cx="3048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1124388" name="Text Box 36"/>
          <p:cNvSpPr txBox="1">
            <a:spLocks noChangeArrowheads="1"/>
          </p:cNvSpPr>
          <p:nvPr/>
        </p:nvSpPr>
        <p:spPr bwMode="auto">
          <a:xfrm>
            <a:off x="3878263" y="4964113"/>
            <a:ext cx="207962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1124389" name="Text Box 37"/>
          <p:cNvSpPr txBox="1">
            <a:spLocks noChangeArrowheads="1"/>
          </p:cNvSpPr>
          <p:nvPr/>
        </p:nvSpPr>
        <p:spPr bwMode="auto">
          <a:xfrm>
            <a:off x="4065588" y="4589463"/>
            <a:ext cx="319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124390" name="Rectangle 38"/>
          <p:cNvSpPr>
            <a:spLocks noChangeArrowheads="1"/>
          </p:cNvSpPr>
          <p:nvPr/>
        </p:nvSpPr>
        <p:spPr bwMode="auto">
          <a:xfrm>
            <a:off x="3776663" y="4899025"/>
            <a:ext cx="468312" cy="652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124391" name="Text Box 39"/>
          <p:cNvSpPr txBox="1">
            <a:spLocks noChangeArrowheads="1"/>
          </p:cNvSpPr>
          <p:nvPr/>
        </p:nvSpPr>
        <p:spPr bwMode="auto">
          <a:xfrm>
            <a:off x="3852863" y="4899025"/>
            <a:ext cx="3048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1124392" name="Rectangle 40"/>
          <p:cNvSpPr>
            <a:spLocks noChangeArrowheads="1"/>
          </p:cNvSpPr>
          <p:nvPr/>
        </p:nvSpPr>
        <p:spPr bwMode="auto">
          <a:xfrm>
            <a:off x="4365625" y="4811713"/>
            <a:ext cx="565150" cy="7508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124393" name="Text Box 41"/>
          <p:cNvSpPr txBox="1">
            <a:spLocks noChangeArrowheads="1"/>
          </p:cNvSpPr>
          <p:nvPr/>
        </p:nvSpPr>
        <p:spPr bwMode="auto">
          <a:xfrm>
            <a:off x="4441825" y="4811713"/>
            <a:ext cx="268288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124394" name="Text Box 42"/>
          <p:cNvSpPr txBox="1">
            <a:spLocks noChangeArrowheads="1"/>
          </p:cNvSpPr>
          <p:nvPr/>
        </p:nvSpPr>
        <p:spPr bwMode="auto">
          <a:xfrm>
            <a:off x="4403725" y="43942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1124395" name="Text Box 43"/>
          <p:cNvSpPr txBox="1">
            <a:spLocks noChangeArrowheads="1"/>
          </p:cNvSpPr>
          <p:nvPr/>
        </p:nvSpPr>
        <p:spPr bwMode="auto">
          <a:xfrm>
            <a:off x="5121275" y="4537075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124396" name="Rectangle 44"/>
          <p:cNvSpPr>
            <a:spLocks noChangeArrowheads="1"/>
          </p:cNvSpPr>
          <p:nvPr/>
        </p:nvSpPr>
        <p:spPr bwMode="auto">
          <a:xfrm>
            <a:off x="5138738" y="4997450"/>
            <a:ext cx="565150" cy="750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124397" name="Text Box 45"/>
          <p:cNvSpPr txBox="1">
            <a:spLocks noChangeArrowheads="1"/>
          </p:cNvSpPr>
          <p:nvPr/>
        </p:nvSpPr>
        <p:spPr bwMode="auto">
          <a:xfrm>
            <a:off x="5214938" y="4997450"/>
            <a:ext cx="268287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1124398" name="Text Box 46"/>
          <p:cNvSpPr txBox="1">
            <a:spLocks noChangeArrowheads="1"/>
          </p:cNvSpPr>
          <p:nvPr/>
        </p:nvSpPr>
        <p:spPr bwMode="auto">
          <a:xfrm>
            <a:off x="5818188" y="4460875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1124399" name="Rectangle 47"/>
          <p:cNvSpPr>
            <a:spLocks noChangeArrowheads="1"/>
          </p:cNvSpPr>
          <p:nvPr/>
        </p:nvSpPr>
        <p:spPr bwMode="auto">
          <a:xfrm>
            <a:off x="5876925" y="5006975"/>
            <a:ext cx="468313" cy="652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124400" name="Text Box 48"/>
          <p:cNvSpPr txBox="1">
            <a:spLocks noChangeArrowheads="1"/>
          </p:cNvSpPr>
          <p:nvPr/>
        </p:nvSpPr>
        <p:spPr bwMode="auto">
          <a:xfrm>
            <a:off x="5953125" y="5006975"/>
            <a:ext cx="3048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5</a:t>
            </a:r>
          </a:p>
        </p:txBody>
      </p:sp>
      <p:sp>
        <p:nvSpPr>
          <p:cNvPr id="1124401" name="Rectangle 49"/>
          <p:cNvSpPr>
            <a:spLocks noChangeArrowheads="1"/>
          </p:cNvSpPr>
          <p:nvPr/>
        </p:nvSpPr>
        <p:spPr bwMode="auto">
          <a:xfrm>
            <a:off x="6597650" y="4997450"/>
            <a:ext cx="468313" cy="652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124402" name="Text Box 50"/>
          <p:cNvSpPr txBox="1">
            <a:spLocks noChangeArrowheads="1"/>
          </p:cNvSpPr>
          <p:nvPr/>
        </p:nvSpPr>
        <p:spPr bwMode="auto">
          <a:xfrm>
            <a:off x="6673850" y="4997450"/>
            <a:ext cx="3048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7</a:t>
            </a:r>
          </a:p>
        </p:txBody>
      </p:sp>
      <p:sp>
        <p:nvSpPr>
          <p:cNvPr id="1124403" name="Rectangle 51"/>
          <p:cNvSpPr>
            <a:spLocks noChangeArrowheads="1"/>
          </p:cNvSpPr>
          <p:nvPr/>
        </p:nvSpPr>
        <p:spPr bwMode="auto">
          <a:xfrm>
            <a:off x="7218363" y="4941888"/>
            <a:ext cx="468312" cy="6524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124404" name="Text Box 52"/>
          <p:cNvSpPr txBox="1">
            <a:spLocks noChangeArrowheads="1"/>
          </p:cNvSpPr>
          <p:nvPr/>
        </p:nvSpPr>
        <p:spPr bwMode="auto">
          <a:xfrm>
            <a:off x="7294563" y="4975225"/>
            <a:ext cx="3048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1124405" name="Rectangle 53"/>
          <p:cNvSpPr>
            <a:spLocks noChangeArrowheads="1"/>
          </p:cNvSpPr>
          <p:nvPr/>
        </p:nvSpPr>
        <p:spPr bwMode="auto">
          <a:xfrm>
            <a:off x="7850188" y="4941888"/>
            <a:ext cx="468312" cy="6524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124406" name="Text Box 54"/>
          <p:cNvSpPr txBox="1">
            <a:spLocks noChangeArrowheads="1"/>
          </p:cNvSpPr>
          <p:nvPr/>
        </p:nvSpPr>
        <p:spPr bwMode="auto">
          <a:xfrm>
            <a:off x="7926388" y="4975225"/>
            <a:ext cx="3048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6</a:t>
            </a:r>
          </a:p>
        </p:txBody>
      </p:sp>
      <p:sp>
        <p:nvSpPr>
          <p:cNvPr id="1124407" name="Text Box 55"/>
          <p:cNvSpPr txBox="1">
            <a:spLocks noChangeArrowheads="1"/>
          </p:cNvSpPr>
          <p:nvPr/>
        </p:nvSpPr>
        <p:spPr bwMode="auto">
          <a:xfrm>
            <a:off x="1984375" y="5561013"/>
            <a:ext cx="32496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>
                <a:solidFill>
                  <a:srgbClr val="F8400E"/>
                </a:solidFill>
                <a:latin typeface="Tahoma" charset="0"/>
              </a:rPr>
              <a:t>Each leaf node is the position of the suffix compressed in the path</a:t>
            </a:r>
          </a:p>
        </p:txBody>
      </p:sp>
      <p:sp>
        <p:nvSpPr>
          <p:cNvPr id="1124408" name="Line 56"/>
          <p:cNvSpPr>
            <a:spLocks noChangeShapeType="1"/>
          </p:cNvSpPr>
          <p:nvPr/>
        </p:nvSpPr>
        <p:spPr bwMode="auto">
          <a:xfrm flipH="1">
            <a:off x="2995613" y="5062538"/>
            <a:ext cx="935037" cy="587375"/>
          </a:xfrm>
          <a:prstGeom prst="line">
            <a:avLst/>
          </a:prstGeom>
          <a:noFill/>
          <a:ln w="9525">
            <a:solidFill>
              <a:srgbClr val="F8400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4409" name="Text Box 57"/>
          <p:cNvSpPr txBox="1">
            <a:spLocks noChangeArrowheads="1"/>
          </p:cNvSpPr>
          <p:nvPr/>
        </p:nvSpPr>
        <p:spPr bwMode="auto">
          <a:xfrm>
            <a:off x="6591300" y="4579938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124410" name="Text Box 58"/>
          <p:cNvSpPr txBox="1">
            <a:spLocks noChangeArrowheads="1"/>
          </p:cNvSpPr>
          <p:nvPr/>
        </p:nvSpPr>
        <p:spPr bwMode="auto">
          <a:xfrm>
            <a:off x="7353300" y="4645025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124411" name="Text Box 59"/>
          <p:cNvSpPr txBox="1">
            <a:spLocks noChangeArrowheads="1"/>
          </p:cNvSpPr>
          <p:nvPr/>
        </p:nvSpPr>
        <p:spPr bwMode="auto">
          <a:xfrm>
            <a:off x="7821613" y="45466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181374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5378" name="Picture 2" descr="suffixtree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2325" y="2774950"/>
            <a:ext cx="5324475" cy="30210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253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Example of a suffix tree search</a:t>
            </a:r>
          </a:p>
        </p:txBody>
      </p:sp>
      <p:sp>
        <p:nvSpPr>
          <p:cNvPr id="1125380" name="Rectangle 4"/>
          <p:cNvSpPr>
            <a:spLocks noChangeArrowheads="1"/>
          </p:cNvSpPr>
          <p:nvPr/>
        </p:nvSpPr>
        <p:spPr bwMode="auto">
          <a:xfrm>
            <a:off x="533400" y="2149475"/>
            <a:ext cx="3622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>
                <a:latin typeface="Courier New" charset="0"/>
                <a:cs typeface="Courier New" charset="0"/>
              </a:rPr>
              <a:t>  1 2 3 4 5 6 7 8</a:t>
            </a:r>
            <a:endParaRPr lang="en-US" sz="2000">
              <a:latin typeface="Tahoma" charset="0"/>
              <a:cs typeface="Tahoma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400" b="1">
                <a:latin typeface="Courier New" charset="0"/>
                <a:cs typeface="Courier New" charset="0"/>
              </a:rPr>
              <a:t>S=A C A T C T T A</a:t>
            </a:r>
          </a:p>
        </p:txBody>
      </p:sp>
      <p:sp>
        <p:nvSpPr>
          <p:cNvPr id="1125381" name="Text Box 5"/>
          <p:cNvSpPr txBox="1">
            <a:spLocks noChangeArrowheads="1"/>
          </p:cNvSpPr>
          <p:nvPr/>
        </p:nvSpPr>
        <p:spPr bwMode="auto">
          <a:xfrm>
            <a:off x="1371600" y="1630363"/>
            <a:ext cx="1106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Tahoma" charset="0"/>
              </a:rPr>
              <a:t>String</a:t>
            </a:r>
          </a:p>
        </p:txBody>
      </p:sp>
      <p:sp>
        <p:nvSpPr>
          <p:cNvPr id="1125382" name="Text Box 6"/>
          <p:cNvSpPr txBox="1">
            <a:spLocks noChangeArrowheads="1"/>
          </p:cNvSpPr>
          <p:nvPr/>
        </p:nvSpPr>
        <p:spPr bwMode="auto">
          <a:xfrm>
            <a:off x="4876800" y="2209800"/>
            <a:ext cx="1797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800">
                <a:solidFill>
                  <a:srgbClr val="0000FF"/>
                </a:solidFill>
                <a:latin typeface="Tahoma" charset="0"/>
              </a:rPr>
              <a:t>Suffix tree</a:t>
            </a:r>
          </a:p>
        </p:txBody>
      </p:sp>
      <p:sp>
        <p:nvSpPr>
          <p:cNvPr id="1125383" name="Rectangle 7"/>
          <p:cNvSpPr>
            <a:spLocks noChangeArrowheads="1"/>
          </p:cNvSpPr>
          <p:nvPr/>
        </p:nvSpPr>
        <p:spPr bwMode="auto">
          <a:xfrm>
            <a:off x="533400" y="3106738"/>
            <a:ext cx="304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800">
                <a:latin typeface="Tahoma" charset="0"/>
              </a:rPr>
              <a:t>Search for </a:t>
            </a:r>
            <a:r>
              <a:rPr lang="ja-JP" altLang="en-US" sz="2800">
                <a:latin typeface="Arial"/>
              </a:rPr>
              <a:t>“</a:t>
            </a:r>
            <a:r>
              <a:rPr lang="en-US" sz="2800">
                <a:latin typeface="Tahoma" charset="0"/>
              </a:rPr>
              <a:t>CTT</a:t>
            </a:r>
            <a:r>
              <a:rPr lang="ja-JP" altLang="en-US" sz="2800">
                <a:latin typeface="Arial"/>
              </a:rPr>
              <a:t>”</a:t>
            </a:r>
            <a:endParaRPr lang="en-US" sz="2800">
              <a:latin typeface="Tahoma" charset="0"/>
            </a:endParaRPr>
          </a:p>
        </p:txBody>
      </p:sp>
      <p:sp>
        <p:nvSpPr>
          <p:cNvPr id="1125386" name="Text Box 10"/>
          <p:cNvSpPr txBox="1">
            <a:spLocks noChangeArrowheads="1"/>
          </p:cNvSpPr>
          <p:nvPr/>
        </p:nvSpPr>
        <p:spPr bwMode="auto">
          <a:xfrm>
            <a:off x="4632325" y="3490913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125387" name="Text Box 11"/>
          <p:cNvSpPr txBox="1">
            <a:spLocks noChangeArrowheads="1"/>
          </p:cNvSpPr>
          <p:nvPr/>
        </p:nvSpPr>
        <p:spPr bwMode="auto">
          <a:xfrm>
            <a:off x="5394325" y="35560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125388" name="Text Box 12"/>
          <p:cNvSpPr txBox="1">
            <a:spLocks noChangeArrowheads="1"/>
          </p:cNvSpPr>
          <p:nvPr/>
        </p:nvSpPr>
        <p:spPr bwMode="auto">
          <a:xfrm>
            <a:off x="6373813" y="34798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1125389" name="Text Box 13"/>
          <p:cNvSpPr txBox="1">
            <a:spLocks noChangeArrowheads="1"/>
          </p:cNvSpPr>
          <p:nvPr/>
        </p:nvSpPr>
        <p:spPr bwMode="auto">
          <a:xfrm>
            <a:off x="5618163" y="3036888"/>
            <a:ext cx="304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1125390" name="Text Box 14"/>
          <p:cNvSpPr txBox="1">
            <a:spLocks noChangeArrowheads="1"/>
          </p:cNvSpPr>
          <p:nvPr/>
        </p:nvSpPr>
        <p:spPr bwMode="auto">
          <a:xfrm>
            <a:off x="4116388" y="4159250"/>
            <a:ext cx="207962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1125391" name="Rectangle 15"/>
          <p:cNvSpPr>
            <a:spLocks noChangeArrowheads="1"/>
          </p:cNvSpPr>
          <p:nvPr/>
        </p:nvSpPr>
        <p:spPr bwMode="auto">
          <a:xfrm>
            <a:off x="3590925" y="4070350"/>
            <a:ext cx="457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125392" name="Rectangle 16"/>
          <p:cNvSpPr>
            <a:spLocks noChangeArrowheads="1"/>
          </p:cNvSpPr>
          <p:nvPr/>
        </p:nvSpPr>
        <p:spPr bwMode="auto">
          <a:xfrm>
            <a:off x="4964113" y="4137025"/>
            <a:ext cx="457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125393" name="Rectangle 17"/>
          <p:cNvSpPr>
            <a:spLocks noChangeArrowheads="1"/>
          </p:cNvSpPr>
          <p:nvPr/>
        </p:nvSpPr>
        <p:spPr bwMode="auto">
          <a:xfrm>
            <a:off x="7162800" y="4049713"/>
            <a:ext cx="457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125394" name="Text Box 18"/>
          <p:cNvSpPr txBox="1">
            <a:spLocks noChangeArrowheads="1"/>
          </p:cNvSpPr>
          <p:nvPr/>
        </p:nvSpPr>
        <p:spPr bwMode="auto">
          <a:xfrm>
            <a:off x="5487988" y="4202113"/>
            <a:ext cx="207962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1125395" name="Text Box 19"/>
          <p:cNvSpPr txBox="1">
            <a:spLocks noChangeArrowheads="1"/>
          </p:cNvSpPr>
          <p:nvPr/>
        </p:nvSpPr>
        <p:spPr bwMode="auto">
          <a:xfrm>
            <a:off x="6821488" y="4213225"/>
            <a:ext cx="207962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1125396" name="Line 20"/>
          <p:cNvSpPr>
            <a:spLocks noChangeShapeType="1"/>
          </p:cNvSpPr>
          <p:nvPr/>
        </p:nvSpPr>
        <p:spPr bwMode="auto">
          <a:xfrm flipH="1">
            <a:off x="3659188" y="4343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125397" name="Text Box 21"/>
          <p:cNvSpPr txBox="1">
            <a:spLocks noChangeArrowheads="1"/>
          </p:cNvSpPr>
          <p:nvPr/>
        </p:nvSpPr>
        <p:spPr bwMode="auto">
          <a:xfrm>
            <a:off x="3713163" y="4179888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$</a:t>
            </a:r>
          </a:p>
        </p:txBody>
      </p:sp>
      <p:sp>
        <p:nvSpPr>
          <p:cNvPr id="1125398" name="Text Box 22"/>
          <p:cNvSpPr txBox="1">
            <a:spLocks noChangeArrowheads="1"/>
          </p:cNvSpPr>
          <p:nvPr/>
        </p:nvSpPr>
        <p:spPr bwMode="auto">
          <a:xfrm>
            <a:off x="3484563" y="4637088"/>
            <a:ext cx="3048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1125399" name="Text Box 23"/>
          <p:cNvSpPr txBox="1">
            <a:spLocks noChangeArrowheads="1"/>
          </p:cNvSpPr>
          <p:nvPr/>
        </p:nvSpPr>
        <p:spPr bwMode="auto">
          <a:xfrm>
            <a:off x="3878263" y="4964113"/>
            <a:ext cx="207962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1125400" name="Text Box 24"/>
          <p:cNvSpPr txBox="1">
            <a:spLocks noChangeArrowheads="1"/>
          </p:cNvSpPr>
          <p:nvPr/>
        </p:nvSpPr>
        <p:spPr bwMode="auto">
          <a:xfrm>
            <a:off x="4065588" y="4589463"/>
            <a:ext cx="319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125401" name="Rectangle 25"/>
          <p:cNvSpPr>
            <a:spLocks noChangeArrowheads="1"/>
          </p:cNvSpPr>
          <p:nvPr/>
        </p:nvSpPr>
        <p:spPr bwMode="auto">
          <a:xfrm>
            <a:off x="3776663" y="4899025"/>
            <a:ext cx="468312" cy="652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125402" name="Text Box 26"/>
          <p:cNvSpPr txBox="1">
            <a:spLocks noChangeArrowheads="1"/>
          </p:cNvSpPr>
          <p:nvPr/>
        </p:nvSpPr>
        <p:spPr bwMode="auto">
          <a:xfrm>
            <a:off x="3852863" y="4899025"/>
            <a:ext cx="3048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1125403" name="Rectangle 27"/>
          <p:cNvSpPr>
            <a:spLocks noChangeArrowheads="1"/>
          </p:cNvSpPr>
          <p:nvPr/>
        </p:nvSpPr>
        <p:spPr bwMode="auto">
          <a:xfrm>
            <a:off x="4365625" y="4811713"/>
            <a:ext cx="565150" cy="7508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125404" name="Text Box 28"/>
          <p:cNvSpPr txBox="1">
            <a:spLocks noChangeArrowheads="1"/>
          </p:cNvSpPr>
          <p:nvPr/>
        </p:nvSpPr>
        <p:spPr bwMode="auto">
          <a:xfrm>
            <a:off x="4441825" y="4811713"/>
            <a:ext cx="268288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3</a:t>
            </a:r>
          </a:p>
        </p:txBody>
      </p:sp>
      <p:sp>
        <p:nvSpPr>
          <p:cNvPr id="1125405" name="Text Box 29"/>
          <p:cNvSpPr txBox="1">
            <a:spLocks noChangeArrowheads="1"/>
          </p:cNvSpPr>
          <p:nvPr/>
        </p:nvSpPr>
        <p:spPr bwMode="auto">
          <a:xfrm>
            <a:off x="4403725" y="43942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1125406" name="Text Box 30"/>
          <p:cNvSpPr txBox="1">
            <a:spLocks noChangeArrowheads="1"/>
          </p:cNvSpPr>
          <p:nvPr/>
        </p:nvSpPr>
        <p:spPr bwMode="auto">
          <a:xfrm>
            <a:off x="5121275" y="4537075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125407" name="Rectangle 31"/>
          <p:cNvSpPr>
            <a:spLocks noChangeArrowheads="1"/>
          </p:cNvSpPr>
          <p:nvPr/>
        </p:nvSpPr>
        <p:spPr bwMode="auto">
          <a:xfrm>
            <a:off x="5138738" y="4997450"/>
            <a:ext cx="565150" cy="750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125408" name="Text Box 32"/>
          <p:cNvSpPr txBox="1">
            <a:spLocks noChangeArrowheads="1"/>
          </p:cNvSpPr>
          <p:nvPr/>
        </p:nvSpPr>
        <p:spPr bwMode="auto">
          <a:xfrm>
            <a:off x="5214938" y="4997450"/>
            <a:ext cx="268287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1125409" name="Text Box 33"/>
          <p:cNvSpPr txBox="1">
            <a:spLocks noChangeArrowheads="1"/>
          </p:cNvSpPr>
          <p:nvPr/>
        </p:nvSpPr>
        <p:spPr bwMode="auto">
          <a:xfrm>
            <a:off x="5818188" y="4460875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1125410" name="Rectangle 34"/>
          <p:cNvSpPr>
            <a:spLocks noChangeArrowheads="1"/>
          </p:cNvSpPr>
          <p:nvPr/>
        </p:nvSpPr>
        <p:spPr bwMode="auto">
          <a:xfrm>
            <a:off x="5876925" y="5006975"/>
            <a:ext cx="468313" cy="652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125411" name="Text Box 35"/>
          <p:cNvSpPr txBox="1">
            <a:spLocks noChangeArrowheads="1"/>
          </p:cNvSpPr>
          <p:nvPr/>
        </p:nvSpPr>
        <p:spPr bwMode="auto">
          <a:xfrm>
            <a:off x="5953125" y="5006975"/>
            <a:ext cx="3048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5</a:t>
            </a:r>
          </a:p>
        </p:txBody>
      </p:sp>
      <p:sp>
        <p:nvSpPr>
          <p:cNvPr id="1125412" name="Rectangle 36"/>
          <p:cNvSpPr>
            <a:spLocks noChangeArrowheads="1"/>
          </p:cNvSpPr>
          <p:nvPr/>
        </p:nvSpPr>
        <p:spPr bwMode="auto">
          <a:xfrm>
            <a:off x="6597650" y="4997450"/>
            <a:ext cx="468313" cy="652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125413" name="Text Box 37"/>
          <p:cNvSpPr txBox="1">
            <a:spLocks noChangeArrowheads="1"/>
          </p:cNvSpPr>
          <p:nvPr/>
        </p:nvSpPr>
        <p:spPr bwMode="auto">
          <a:xfrm>
            <a:off x="6673850" y="4997450"/>
            <a:ext cx="3048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7</a:t>
            </a:r>
          </a:p>
        </p:txBody>
      </p:sp>
      <p:sp>
        <p:nvSpPr>
          <p:cNvPr id="1125414" name="Rectangle 38"/>
          <p:cNvSpPr>
            <a:spLocks noChangeArrowheads="1"/>
          </p:cNvSpPr>
          <p:nvPr/>
        </p:nvSpPr>
        <p:spPr bwMode="auto">
          <a:xfrm>
            <a:off x="7218363" y="4941888"/>
            <a:ext cx="468312" cy="6524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125415" name="Text Box 39"/>
          <p:cNvSpPr txBox="1">
            <a:spLocks noChangeArrowheads="1"/>
          </p:cNvSpPr>
          <p:nvPr/>
        </p:nvSpPr>
        <p:spPr bwMode="auto">
          <a:xfrm>
            <a:off x="7294563" y="4975225"/>
            <a:ext cx="3048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1125416" name="Rectangle 40"/>
          <p:cNvSpPr>
            <a:spLocks noChangeArrowheads="1"/>
          </p:cNvSpPr>
          <p:nvPr/>
        </p:nvSpPr>
        <p:spPr bwMode="auto">
          <a:xfrm>
            <a:off x="7850188" y="4941888"/>
            <a:ext cx="468312" cy="6524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125417" name="Text Box 41"/>
          <p:cNvSpPr txBox="1">
            <a:spLocks noChangeArrowheads="1"/>
          </p:cNvSpPr>
          <p:nvPr/>
        </p:nvSpPr>
        <p:spPr bwMode="auto">
          <a:xfrm>
            <a:off x="7926388" y="4975225"/>
            <a:ext cx="304800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6</a:t>
            </a:r>
          </a:p>
        </p:txBody>
      </p:sp>
      <p:sp>
        <p:nvSpPr>
          <p:cNvPr id="1125422" name="Text Box 46"/>
          <p:cNvSpPr txBox="1">
            <a:spLocks noChangeArrowheads="1"/>
          </p:cNvSpPr>
          <p:nvPr/>
        </p:nvSpPr>
        <p:spPr bwMode="auto">
          <a:xfrm>
            <a:off x="6591300" y="4579938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125423" name="Text Box 47"/>
          <p:cNvSpPr txBox="1">
            <a:spLocks noChangeArrowheads="1"/>
          </p:cNvSpPr>
          <p:nvPr/>
        </p:nvSpPr>
        <p:spPr bwMode="auto">
          <a:xfrm>
            <a:off x="7353300" y="4645025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125424" name="Text Box 48"/>
          <p:cNvSpPr txBox="1">
            <a:spLocks noChangeArrowheads="1"/>
          </p:cNvSpPr>
          <p:nvPr/>
        </p:nvSpPr>
        <p:spPr bwMode="auto">
          <a:xfrm>
            <a:off x="7821613" y="454660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1125425" name="Line 49"/>
          <p:cNvSpPr>
            <a:spLocks noChangeShapeType="1"/>
          </p:cNvSpPr>
          <p:nvPr/>
        </p:nvSpPr>
        <p:spPr bwMode="auto">
          <a:xfrm flipH="1">
            <a:off x="5780088" y="3494088"/>
            <a:ext cx="44450" cy="631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125426" name="Line 50"/>
          <p:cNvSpPr>
            <a:spLocks noChangeShapeType="1"/>
          </p:cNvSpPr>
          <p:nvPr/>
        </p:nvSpPr>
        <p:spPr bwMode="auto">
          <a:xfrm>
            <a:off x="5845175" y="4278313"/>
            <a:ext cx="349250" cy="5762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125427" name="Line 51"/>
          <p:cNvSpPr>
            <a:spLocks noChangeShapeType="1"/>
          </p:cNvSpPr>
          <p:nvPr/>
        </p:nvSpPr>
        <p:spPr bwMode="auto">
          <a:xfrm flipH="1">
            <a:off x="5889625" y="5322888"/>
            <a:ext cx="163513" cy="5111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125428" name="Text Box 52"/>
          <p:cNvSpPr txBox="1">
            <a:spLocks noChangeArrowheads="1"/>
          </p:cNvSpPr>
          <p:nvPr/>
        </p:nvSpPr>
        <p:spPr bwMode="auto">
          <a:xfrm>
            <a:off x="1922463" y="5830888"/>
            <a:ext cx="67437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a) we know that there is a substring CT*, starting at position 5</a:t>
            </a:r>
            <a:br>
              <a:rPr lang="en-US">
                <a:solidFill>
                  <a:srgbClr val="0000FF"/>
                </a:solidFill>
              </a:rPr>
            </a:br>
            <a:r>
              <a:rPr lang="en-US">
                <a:solidFill>
                  <a:srgbClr val="0000FF"/>
                </a:solidFill>
              </a:rPr>
              <a:t>b) go to that position and scan the string to check for occurrence of </a:t>
            </a:r>
            <a:r>
              <a:rPr lang="ja-JP" altLang="en-US">
                <a:solidFill>
                  <a:srgbClr val="0000FF"/>
                </a:solidFill>
                <a:latin typeface="Arial"/>
              </a:rPr>
              <a:t>“</a:t>
            </a:r>
            <a:r>
              <a:rPr lang="en-US">
                <a:solidFill>
                  <a:srgbClr val="0000FF"/>
                </a:solidFill>
              </a:rPr>
              <a:t>CTT</a:t>
            </a:r>
            <a:r>
              <a:rPr lang="ja-JP" altLang="en-US">
                <a:solidFill>
                  <a:srgbClr val="0000FF"/>
                </a:solidFill>
                <a:latin typeface="Arial"/>
              </a:rPr>
              <a:t>”</a:t>
            </a:r>
            <a:endParaRPr 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534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Suffix trees are good, but ...</a:t>
            </a:r>
          </a:p>
        </p:txBody>
      </p:sp>
      <p:sp>
        <p:nvSpPr>
          <p:cNvPr id="1126448" name="Rectangle 48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11175" y="1544638"/>
            <a:ext cx="809942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Main memory structures; how to construct and maintain </a:t>
            </a:r>
            <a:r>
              <a:rPr lang="en-US" sz="2400" dirty="0">
                <a:solidFill>
                  <a:srgbClr val="0000FF"/>
                </a:solidFill>
                <a:latin typeface="Verdana" charset="0"/>
              </a:rPr>
              <a:t>very large trees</a:t>
            </a:r>
            <a:r>
              <a:rPr lang="en-US" sz="2400" dirty="0">
                <a:latin typeface="Verdana" charset="0"/>
              </a:rPr>
              <a:t>?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000" dirty="0">
                <a:latin typeface="Verdana" charset="0"/>
              </a:rPr>
              <a:t>Create </a:t>
            </a:r>
            <a:r>
              <a:rPr lang="en-US" sz="2000" dirty="0">
                <a:solidFill>
                  <a:srgbClr val="0000FF"/>
                </a:solidFill>
                <a:latin typeface="Verdana" charset="0"/>
              </a:rPr>
              <a:t>suffix arrays</a:t>
            </a:r>
            <a:r>
              <a:rPr lang="en-US" sz="2000" dirty="0">
                <a:latin typeface="Verdana" charset="0"/>
              </a:rPr>
              <a:t> instead of suffix trees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1800" dirty="0">
                <a:latin typeface="Verdana" charset="0"/>
              </a:rPr>
              <a:t>suffix array: a lexicographically sorted array of all suffixes and their positions in the string (could be secondary-memory array)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dirty="0">
                <a:latin typeface="Verdana" charset="0"/>
              </a:rPr>
              <a:t>E.g.,</a:t>
            </a:r>
            <a:r>
              <a:rPr lang="en-US" sz="1800" dirty="0">
                <a:latin typeface="Verdana" charset="0"/>
              </a:rPr>
              <a:t> &lt;A,8&gt;,&lt;AC*,1&gt;,&lt;AT*,3&gt;, etc.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1800" dirty="0">
                <a:latin typeface="Verdana" charset="0"/>
              </a:rPr>
              <a:t>Details are out of the scope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560864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string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Queries on string sequences often allow errors in matches. Therefore an interesting and challenging subject is </a:t>
            </a:r>
            <a:r>
              <a:rPr lang="en-US" dirty="0">
                <a:solidFill>
                  <a:srgbClr val="0000FF"/>
                </a:solidFill>
              </a:rPr>
              <a:t>approximate string matching.</a:t>
            </a:r>
          </a:p>
          <a:p>
            <a:r>
              <a:rPr lang="en-US" dirty="0">
                <a:solidFill>
                  <a:srgbClr val="000000"/>
                </a:solidFill>
              </a:rPr>
              <a:t>Here we give 3 example applications and outline the main ideas.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096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1: Information Retrieval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8486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A typical application of information retrieval is text searching; given a large collection of documents and some text keywords we want to find the documents which contain these keywords.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In many cases search should allow errors. For example text collections digitized by OCR contain a large percentage of errors (7-16%). In addition, there could also be typing or spelling errors in documents.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Therefore there are two research directions in text retrieval: </a:t>
            </a:r>
            <a:r>
              <a:rPr lang="en-US" sz="2400" dirty="0">
                <a:solidFill>
                  <a:srgbClr val="FF0000"/>
                </a:solidFill>
              </a:rPr>
              <a:t>exact search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0000"/>
                </a:solidFill>
              </a:rPr>
              <a:t>approximate search</a:t>
            </a:r>
            <a:r>
              <a:rPr lang="en-US" sz="2400" dirty="0"/>
              <a:t>. Naturally, approximate search is more difficult and expensive than exact search.</a:t>
            </a:r>
          </a:p>
        </p:txBody>
      </p:sp>
    </p:spTree>
    <p:extLst>
      <p:ext uri="{BB962C8B-B14F-4D97-AF65-F5344CB8AC3E}">
        <p14:creationId xmlns:p14="http://schemas.microsoft.com/office/powerpoint/2010/main" val="96810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189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Databases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51054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text database</a:t>
            </a:r>
            <a:r>
              <a:rPr lang="en-US" dirty="0"/>
              <a:t> is a collection of </a:t>
            </a:r>
            <a:r>
              <a:rPr lang="en-US" dirty="0">
                <a:solidFill>
                  <a:srgbClr val="0000FF"/>
                </a:solidFill>
              </a:rPr>
              <a:t>documents</a:t>
            </a:r>
            <a:r>
              <a:rPr lang="en-US" dirty="0"/>
              <a:t>.</a:t>
            </a:r>
          </a:p>
          <a:p>
            <a:r>
              <a:rPr lang="en-US" dirty="0"/>
              <a:t>Each document is considered as a </a:t>
            </a:r>
            <a:r>
              <a:rPr lang="en-US" dirty="0">
                <a:solidFill>
                  <a:srgbClr val="0000FF"/>
                </a:solidFill>
              </a:rPr>
              <a:t>list of words</a:t>
            </a:r>
            <a:r>
              <a:rPr lang="en-US" dirty="0"/>
              <a:t>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 database of abstracts, legal transcripts, newspaper articles, the WWW.</a:t>
            </a:r>
          </a:p>
          <a:p>
            <a:pPr lvl="1">
              <a:buFont typeface="Wingdings" charset="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Application 2: Computational Biology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The problem is similar in computational biology; here we have a long DNA sequence and we want to find subsequences in it that match approximately a query sequence.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DNA and protein sequences can be seen as long texts over specific alphabets (e.g., {</a:t>
            </a:r>
            <a:r>
              <a:rPr lang="en-US" sz="2400" dirty="0">
                <a:solidFill>
                  <a:srgbClr val="FF0000"/>
                </a:solidFill>
              </a:rPr>
              <a:t>A,C,G,T</a:t>
            </a:r>
            <a:r>
              <a:rPr lang="en-US" sz="2400" dirty="0"/>
              <a:t>}). Those sequences represent the genetic code of living beings.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 similarity of two DNA substrings from different organisms may correspond to the same functional or physical relationship between these organisms.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Exact searching here is of little use, since the query patterns rarely match the text exactly; the correct results may have small differences due to mutations and evolutionary alternations.</a:t>
            </a:r>
          </a:p>
        </p:txBody>
      </p:sp>
    </p:spTree>
    <p:extLst>
      <p:ext uri="{BB962C8B-B14F-4D97-AF65-F5344CB8AC3E}">
        <p14:creationId xmlns:p14="http://schemas.microsoft.com/office/powerpoint/2010/main" val="70083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291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3: Signal Processing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77724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In Speech Recognition the general problem is to determine a textual message from a transmitted audio signal. The signal could be compressed, or some words may not be pronounced well, so approximate matching is used.</a:t>
            </a:r>
          </a:p>
          <a:p>
            <a:pPr>
              <a:lnSpc>
                <a:spcPct val="80000"/>
              </a:lnSpc>
            </a:pPr>
            <a:r>
              <a:rPr lang="en-US" dirty="0"/>
              <a:t>Another related problem is error correction. Compression introduces errors in the transmitted signals, so approximate search is needed for correcting these errors.</a:t>
            </a:r>
          </a:p>
          <a:p>
            <a:pPr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34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393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r>
              <a:rPr lang="en-US" dirty="0"/>
              <a:t>Approximate string search</a:t>
            </a:r>
          </a:p>
        </p:txBody>
      </p:sp>
      <p:sp>
        <p:nvSpPr>
          <p:cNvPr id="11284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848600" cy="4572000"/>
          </a:xfrm>
          <a:noFill/>
          <a:ln/>
        </p:spPr>
        <p:txBody>
          <a:bodyPr/>
          <a:lstStyle/>
          <a:p>
            <a:r>
              <a:rPr lang="en-US" sz="2400" dirty="0"/>
              <a:t>Must first define a similarity function between strings.</a:t>
            </a:r>
          </a:p>
          <a:p>
            <a:r>
              <a:rPr lang="en-US" sz="2400" dirty="0"/>
              <a:t>The most widely accepted similarity metric is the </a:t>
            </a:r>
            <a:r>
              <a:rPr lang="en-US" sz="2400" dirty="0">
                <a:solidFill>
                  <a:srgbClr val="0000FF"/>
                </a:solidFill>
              </a:rPr>
              <a:t>edit distance</a:t>
            </a:r>
            <a:r>
              <a:rPr lang="en-US" sz="2400" dirty="0"/>
              <a:t>. </a:t>
            </a:r>
          </a:p>
          <a:p>
            <a:r>
              <a:rPr lang="en-US" sz="2400" dirty="0"/>
              <a:t>The edit distance between two strings is defined by the number of primitive operations (insert, delete, replace) necessary to transform one string to the other</a:t>
            </a:r>
          </a:p>
        </p:txBody>
      </p:sp>
    </p:spTree>
    <p:extLst>
      <p:ext uri="{BB962C8B-B14F-4D97-AF65-F5344CB8AC3E}">
        <p14:creationId xmlns:p14="http://schemas.microsoft.com/office/powerpoint/2010/main" val="42118359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114800"/>
          </a:xfrm>
        </p:spPr>
        <p:txBody>
          <a:bodyPr/>
          <a:lstStyle/>
          <a:p>
            <a:r>
              <a:rPr lang="en-US"/>
              <a:t> What is the edit distance between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survey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and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surgery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?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edit distance</a:t>
            </a:r>
          </a:p>
        </p:txBody>
      </p:sp>
      <p:sp>
        <p:nvSpPr>
          <p:cNvPr id="1065988" name="Text Box 4"/>
          <p:cNvSpPr txBox="1">
            <a:spLocks noChangeArrowheads="1"/>
          </p:cNvSpPr>
          <p:nvPr/>
        </p:nvSpPr>
        <p:spPr bwMode="auto">
          <a:xfrm>
            <a:off x="1981200" y="3024188"/>
            <a:ext cx="2873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3200" b="1">
                <a:latin typeface="Courier New" charset="0"/>
                <a:cs typeface="Courier New" charset="0"/>
              </a:rPr>
              <a:t>s u r v e y</a:t>
            </a:r>
          </a:p>
        </p:txBody>
      </p:sp>
      <p:grpSp>
        <p:nvGrpSpPr>
          <p:cNvPr id="1065989" name="Group 5"/>
          <p:cNvGrpSpPr>
            <a:grpSpLocks/>
          </p:cNvGrpSpPr>
          <p:nvPr/>
        </p:nvGrpSpPr>
        <p:grpSpPr bwMode="auto">
          <a:xfrm>
            <a:off x="1981200" y="3024188"/>
            <a:ext cx="5353050" cy="1547812"/>
            <a:chOff x="1248" y="1905"/>
            <a:chExt cx="3372" cy="975"/>
          </a:xfrm>
        </p:grpSpPr>
        <p:grpSp>
          <p:nvGrpSpPr>
            <p:cNvPr id="1065990" name="Group 6"/>
            <p:cNvGrpSpPr>
              <a:grpSpLocks/>
            </p:cNvGrpSpPr>
            <p:nvPr/>
          </p:nvGrpSpPr>
          <p:grpSpPr bwMode="auto">
            <a:xfrm>
              <a:off x="1248" y="1905"/>
              <a:ext cx="1810" cy="975"/>
              <a:chOff x="1886" y="1809"/>
              <a:chExt cx="1810" cy="975"/>
            </a:xfrm>
          </p:grpSpPr>
          <p:sp>
            <p:nvSpPr>
              <p:cNvPr id="1065991" name="Text Box 7"/>
              <p:cNvSpPr txBox="1">
                <a:spLocks noChangeArrowheads="1"/>
              </p:cNvSpPr>
              <p:nvPr/>
            </p:nvSpPr>
            <p:spPr bwMode="auto">
              <a:xfrm>
                <a:off x="1886" y="2419"/>
                <a:ext cx="181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3200" b="1">
                    <a:latin typeface="Courier New" charset="0"/>
                    <a:cs typeface="Courier New" charset="0"/>
                  </a:rPr>
                  <a:t>s u r g e y</a:t>
                </a:r>
              </a:p>
            </p:txBody>
          </p:sp>
          <p:sp>
            <p:nvSpPr>
              <p:cNvPr id="1065992" name="Line 8"/>
              <p:cNvSpPr>
                <a:spLocks noChangeShapeType="1"/>
              </p:cNvSpPr>
              <p:nvPr/>
            </p:nvSpPr>
            <p:spPr bwMode="auto">
              <a:xfrm>
                <a:off x="2976" y="2174"/>
                <a:ext cx="0" cy="245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65993" name="Oval 9"/>
              <p:cNvSpPr>
                <a:spLocks noChangeArrowheads="1"/>
              </p:cNvSpPr>
              <p:nvPr/>
            </p:nvSpPr>
            <p:spPr bwMode="auto">
              <a:xfrm>
                <a:off x="2796" y="1809"/>
                <a:ext cx="360" cy="365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5994" name="Oval 10"/>
              <p:cNvSpPr>
                <a:spLocks noChangeArrowheads="1"/>
              </p:cNvSpPr>
              <p:nvPr/>
            </p:nvSpPr>
            <p:spPr bwMode="auto">
              <a:xfrm>
                <a:off x="2796" y="2419"/>
                <a:ext cx="360" cy="365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65995" name="Text Box 11"/>
            <p:cNvSpPr txBox="1">
              <a:spLocks noChangeArrowheads="1"/>
            </p:cNvSpPr>
            <p:nvPr/>
          </p:nvSpPr>
          <p:spPr bwMode="auto">
            <a:xfrm>
              <a:off x="3490" y="2270"/>
              <a:ext cx="11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b="1">
                  <a:solidFill>
                    <a:srgbClr val="F8400E"/>
                  </a:solidFill>
                  <a:latin typeface="Tahoma" charset="0"/>
                </a:rPr>
                <a:t>replace (+1)</a:t>
              </a:r>
            </a:p>
          </p:txBody>
        </p:sp>
      </p:grpSp>
      <p:grpSp>
        <p:nvGrpSpPr>
          <p:cNvPr id="1065996" name="Group 12"/>
          <p:cNvGrpSpPr>
            <a:grpSpLocks/>
          </p:cNvGrpSpPr>
          <p:nvPr/>
        </p:nvGrpSpPr>
        <p:grpSpPr bwMode="auto">
          <a:xfrm>
            <a:off x="1981200" y="4684713"/>
            <a:ext cx="5153025" cy="877887"/>
            <a:chOff x="1248" y="2951"/>
            <a:chExt cx="3246" cy="553"/>
          </a:xfrm>
        </p:grpSpPr>
        <p:sp>
          <p:nvSpPr>
            <p:cNvPr id="1065997" name="Text Box 13"/>
            <p:cNvSpPr txBox="1">
              <a:spLocks noChangeArrowheads="1"/>
            </p:cNvSpPr>
            <p:nvPr/>
          </p:nvSpPr>
          <p:spPr bwMode="auto">
            <a:xfrm>
              <a:off x="1248" y="3139"/>
              <a:ext cx="211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3200" b="1">
                  <a:latin typeface="Courier New" charset="0"/>
                  <a:cs typeface="Courier New" charset="0"/>
                </a:rPr>
                <a:t>s u r g e r y</a:t>
              </a:r>
            </a:p>
          </p:txBody>
        </p:sp>
        <p:sp>
          <p:nvSpPr>
            <p:cNvPr id="1065998" name="Oval 14"/>
            <p:cNvSpPr>
              <a:spLocks noChangeArrowheads="1"/>
            </p:cNvSpPr>
            <p:nvPr/>
          </p:nvSpPr>
          <p:spPr bwMode="auto">
            <a:xfrm>
              <a:off x="2770" y="3139"/>
              <a:ext cx="360" cy="365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999" name="Text Box 15"/>
            <p:cNvSpPr txBox="1">
              <a:spLocks noChangeArrowheads="1"/>
            </p:cNvSpPr>
            <p:nvPr/>
          </p:nvSpPr>
          <p:spPr bwMode="auto">
            <a:xfrm>
              <a:off x="3490" y="2951"/>
              <a:ext cx="10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b="1">
                  <a:solidFill>
                    <a:schemeClr val="tx2"/>
                  </a:solidFill>
                  <a:latin typeface="Tahoma" charset="0"/>
                </a:rPr>
                <a:t>insert (+1)</a:t>
              </a:r>
            </a:p>
          </p:txBody>
        </p:sp>
      </p:grpSp>
      <p:sp>
        <p:nvSpPr>
          <p:cNvPr id="1066000" name="Text Box 16"/>
          <p:cNvSpPr txBox="1">
            <a:spLocks noChangeArrowheads="1"/>
          </p:cNvSpPr>
          <p:nvPr/>
        </p:nvSpPr>
        <p:spPr bwMode="auto">
          <a:xfrm>
            <a:off x="5851525" y="5443538"/>
            <a:ext cx="306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 i="1">
                <a:latin typeface="Tahoma" charset="0"/>
              </a:rPr>
              <a:t>Edit distance = 2</a:t>
            </a:r>
          </a:p>
        </p:txBody>
      </p:sp>
    </p:spTree>
    <p:extLst>
      <p:ext uri="{BB962C8B-B14F-4D97-AF65-F5344CB8AC3E}">
        <p14:creationId xmlns:p14="http://schemas.microsoft.com/office/powerpoint/2010/main" val="160116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6000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Example of generic edit distance: </a:t>
            </a:r>
            <a:br>
              <a:rPr lang="en-US" sz="4000"/>
            </a:br>
            <a:r>
              <a:rPr lang="en-US" sz="4000"/>
              <a:t>String Alignment</a:t>
            </a:r>
          </a:p>
        </p:txBody>
      </p:sp>
      <p:sp>
        <p:nvSpPr>
          <p:cNvPr id="1068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5029200" cy="4495800"/>
          </a:xfrm>
        </p:spPr>
        <p:txBody>
          <a:bodyPr/>
          <a:lstStyle/>
          <a:p>
            <a:r>
              <a:rPr lang="en-US" sz="2400"/>
              <a:t>In biological string matching the similarity metric is often called </a:t>
            </a:r>
            <a:r>
              <a:rPr lang="ja-JP" altLang="en-US" sz="2400">
                <a:latin typeface="Arial"/>
              </a:rPr>
              <a:t>“</a:t>
            </a:r>
            <a:r>
              <a:rPr lang="en-US" sz="2400">
                <a:solidFill>
                  <a:srgbClr val="0000FF"/>
                </a:solidFill>
              </a:rPr>
              <a:t>string alignment</a:t>
            </a:r>
            <a:r>
              <a:rPr lang="ja-JP" altLang="en-US" sz="2400">
                <a:latin typeface="Arial"/>
              </a:rPr>
              <a:t>”</a:t>
            </a:r>
            <a:endParaRPr lang="en-US" sz="2400"/>
          </a:p>
          <a:p>
            <a:endParaRPr lang="en-US" sz="2400"/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/>
              <a:t>Let </a:t>
            </a:r>
            <a:r>
              <a:rPr lang="en-US" sz="2400" i="1"/>
              <a:t>S</a:t>
            </a:r>
            <a:r>
              <a:rPr lang="en-US" sz="2400"/>
              <a:t> and </a:t>
            </a:r>
            <a:r>
              <a:rPr lang="en-US" sz="2400" i="1"/>
              <a:t>T</a:t>
            </a:r>
            <a:r>
              <a:rPr lang="en-US" sz="2400"/>
              <a:t> be strings. An alignment maps </a:t>
            </a:r>
            <a:r>
              <a:rPr lang="en-US" sz="2400" i="1"/>
              <a:t>S</a:t>
            </a:r>
            <a:r>
              <a:rPr lang="en-US" sz="2400"/>
              <a:t> and </a:t>
            </a:r>
            <a:r>
              <a:rPr lang="en-US" sz="2400" i="1"/>
              <a:t>T</a:t>
            </a:r>
            <a:r>
              <a:rPr lang="en-US" sz="2400"/>
              <a:t> into string </a:t>
            </a:r>
            <a:r>
              <a:rPr lang="en-US" sz="2400" i="1"/>
              <a:t>S'</a:t>
            </a:r>
            <a:r>
              <a:rPr lang="en-US" sz="2400"/>
              <a:t> and </a:t>
            </a:r>
            <a:r>
              <a:rPr lang="en-US" sz="2400" i="1"/>
              <a:t>T'</a:t>
            </a:r>
            <a:r>
              <a:rPr lang="en-US" sz="2400"/>
              <a:t> by inserting spaces into </a:t>
            </a:r>
            <a:r>
              <a:rPr lang="en-US" sz="2400" i="1"/>
              <a:t>S </a:t>
            </a:r>
            <a:r>
              <a:rPr lang="en-US" sz="2400"/>
              <a:t>and </a:t>
            </a:r>
            <a:r>
              <a:rPr lang="en-US" sz="2400" i="1"/>
              <a:t>T</a:t>
            </a:r>
            <a:r>
              <a:rPr lang="en-US" sz="2400"/>
              <a:t>, such that |</a:t>
            </a:r>
            <a:r>
              <a:rPr lang="en-US" sz="2400" i="1"/>
              <a:t>S'</a:t>
            </a:r>
            <a:r>
              <a:rPr lang="en-US" sz="2400"/>
              <a:t>|=|</a:t>
            </a:r>
            <a:r>
              <a:rPr lang="en-US" sz="2400" i="1"/>
              <a:t>T'</a:t>
            </a:r>
            <a:r>
              <a:rPr lang="en-US" sz="2400"/>
              <a:t>|.</a:t>
            </a:r>
          </a:p>
          <a:p>
            <a:pPr>
              <a:buFont typeface="Wingdings" charset="0"/>
              <a:buNone/>
            </a:pPr>
            <a:endParaRPr lang="en-US" sz="2400"/>
          </a:p>
        </p:txBody>
      </p:sp>
      <p:sp>
        <p:nvSpPr>
          <p:cNvPr id="1068036" name="Rectangle 4"/>
          <p:cNvSpPr>
            <a:spLocks noChangeArrowheads="1"/>
          </p:cNvSpPr>
          <p:nvPr/>
        </p:nvSpPr>
        <p:spPr bwMode="auto">
          <a:xfrm>
            <a:off x="6324600" y="2133600"/>
            <a:ext cx="25908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>
                <a:latin typeface="Courier New" charset="0"/>
                <a:cs typeface="Courier New" charset="0"/>
              </a:rPr>
              <a:t>S=acgcaggtc</a:t>
            </a:r>
          </a:p>
          <a:p>
            <a:pPr eaLnBrk="1" hangingPunct="1">
              <a:spcBef>
                <a:spcPct val="0"/>
              </a:spcBef>
            </a:pPr>
            <a:r>
              <a:rPr lang="en-US" sz="2400" b="1">
                <a:latin typeface="Courier New" charset="0"/>
                <a:cs typeface="Courier New" charset="0"/>
              </a:rPr>
              <a:t>T=agcgtc</a:t>
            </a:r>
          </a:p>
          <a:p>
            <a:pPr eaLnBrk="1" hangingPunct="1">
              <a:spcBef>
                <a:spcPct val="0"/>
              </a:spcBef>
            </a:pPr>
            <a:endParaRPr lang="en-US" sz="2400" b="1">
              <a:latin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400" b="1">
                <a:latin typeface="Courier New" charset="0"/>
                <a:cs typeface="Courier New" charset="0"/>
              </a:rPr>
              <a:t>acgcaggtc</a:t>
            </a:r>
          </a:p>
          <a:p>
            <a:pPr eaLnBrk="1" hangingPunct="1">
              <a:spcBef>
                <a:spcPct val="0"/>
              </a:spcBef>
            </a:pPr>
            <a:r>
              <a:rPr lang="en-US" sz="2400" b="1">
                <a:latin typeface="Courier New" charset="0"/>
                <a:cs typeface="Courier New" charset="0"/>
              </a:rPr>
              <a:t>||</a:t>
            </a:r>
            <a:r>
              <a:rPr lang="en-US" sz="2400" b="1">
                <a:solidFill>
                  <a:schemeClr val="tx2"/>
                </a:solidFill>
                <a:latin typeface="Courier New" charset="0"/>
                <a:cs typeface="Courier New" charset="0"/>
              </a:rPr>
              <a:t>|</a:t>
            </a:r>
            <a:r>
              <a:rPr lang="en-US" sz="2400" b="1">
                <a:latin typeface="Courier New" charset="0"/>
                <a:cs typeface="Courier New" charset="0"/>
              </a:rPr>
              <a:t>||</a:t>
            </a:r>
            <a:r>
              <a:rPr lang="en-US" sz="2400" b="1">
                <a:solidFill>
                  <a:schemeClr val="tx2"/>
                </a:solidFill>
                <a:latin typeface="Courier New" charset="0"/>
                <a:cs typeface="Courier New" charset="0"/>
              </a:rPr>
              <a:t>||</a:t>
            </a:r>
            <a:r>
              <a:rPr lang="en-US" sz="2400" b="1">
                <a:latin typeface="Courier New" charset="0"/>
                <a:cs typeface="Courier New" charset="0"/>
              </a:rPr>
              <a:t>||</a:t>
            </a:r>
          </a:p>
          <a:p>
            <a:pPr eaLnBrk="1" hangingPunct="1">
              <a:spcBef>
                <a:spcPct val="0"/>
              </a:spcBef>
            </a:pPr>
            <a:r>
              <a:rPr lang="en-US" sz="2400" b="1">
                <a:latin typeface="Courier New" charset="0"/>
                <a:cs typeface="Courier New" charset="0"/>
              </a:rPr>
              <a:t>ag_cg__tc</a:t>
            </a:r>
          </a:p>
          <a:p>
            <a:pPr eaLnBrk="1" hangingPunct="1">
              <a:spcBef>
                <a:spcPct val="0"/>
              </a:spcBef>
            </a:pPr>
            <a:endParaRPr lang="en-US" sz="2400" b="1">
              <a:latin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400" b="1">
                <a:latin typeface="Courier New" charset="0"/>
                <a:cs typeface="Courier New" charset="0"/>
              </a:rPr>
              <a:t>acgcaggtc</a:t>
            </a:r>
          </a:p>
          <a:p>
            <a:pPr eaLnBrk="1" hangingPunct="1">
              <a:spcBef>
                <a:spcPct val="0"/>
              </a:spcBef>
            </a:pPr>
            <a:r>
              <a:rPr lang="en-US" sz="2400" b="1">
                <a:latin typeface="Courier New" charset="0"/>
                <a:cs typeface="Courier New" charset="0"/>
              </a:rPr>
              <a:t>|</a:t>
            </a:r>
            <a:r>
              <a:rPr lang="en-US" sz="2400" b="1">
                <a:solidFill>
                  <a:schemeClr val="tx2"/>
                </a:solidFill>
                <a:latin typeface="Courier New" charset="0"/>
                <a:cs typeface="Courier New" charset="0"/>
              </a:rPr>
              <a:t>|</a:t>
            </a:r>
            <a:r>
              <a:rPr lang="en-US" sz="2400" b="1">
                <a:latin typeface="Courier New" charset="0"/>
                <a:cs typeface="Courier New" charset="0"/>
              </a:rPr>
              <a:t>||</a:t>
            </a:r>
            <a:r>
              <a:rPr lang="en-US" sz="2400" b="1">
                <a:solidFill>
                  <a:schemeClr val="tx2"/>
                </a:solidFill>
                <a:latin typeface="Courier New" charset="0"/>
                <a:cs typeface="Courier New" charset="0"/>
              </a:rPr>
              <a:t>||</a:t>
            </a:r>
            <a:r>
              <a:rPr lang="en-US" sz="2400" b="1">
                <a:latin typeface="Courier New" charset="0"/>
                <a:cs typeface="Courier New" charset="0"/>
              </a:rPr>
              <a:t>|||</a:t>
            </a:r>
          </a:p>
          <a:p>
            <a:pPr eaLnBrk="1" hangingPunct="1">
              <a:spcBef>
                <a:spcPct val="0"/>
              </a:spcBef>
            </a:pPr>
            <a:r>
              <a:rPr lang="en-US" sz="2400" b="1">
                <a:latin typeface="Courier New" charset="0"/>
                <a:cs typeface="Courier New" charset="0"/>
              </a:rPr>
              <a:t>a_gc__gtc</a:t>
            </a:r>
          </a:p>
        </p:txBody>
      </p:sp>
      <p:sp>
        <p:nvSpPr>
          <p:cNvPr id="1068037" name="Rectangle 5"/>
          <p:cNvSpPr>
            <a:spLocks noChangeArrowheads="1"/>
          </p:cNvSpPr>
          <p:nvPr/>
        </p:nvSpPr>
        <p:spPr bwMode="auto">
          <a:xfrm>
            <a:off x="6324600" y="1568450"/>
            <a:ext cx="1300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rgbClr val="0000FF"/>
                </a:solidFill>
                <a:latin typeface="Tahoma" charset="0"/>
              </a:rPr>
              <a:t> Example:</a:t>
            </a:r>
          </a:p>
        </p:txBody>
      </p:sp>
      <p:grpSp>
        <p:nvGrpSpPr>
          <p:cNvPr id="1068038" name="Group 6"/>
          <p:cNvGrpSpPr>
            <a:grpSpLocks/>
          </p:cNvGrpSpPr>
          <p:nvPr/>
        </p:nvGrpSpPr>
        <p:grpSpPr bwMode="auto">
          <a:xfrm>
            <a:off x="5121275" y="4572000"/>
            <a:ext cx="3794125" cy="1897063"/>
            <a:chOff x="3226" y="2880"/>
            <a:chExt cx="2390" cy="1195"/>
          </a:xfrm>
        </p:grpSpPr>
        <p:sp>
          <p:nvSpPr>
            <p:cNvPr id="1068039" name="Oval 7"/>
            <p:cNvSpPr>
              <a:spLocks noChangeArrowheads="1"/>
            </p:cNvSpPr>
            <p:nvPr/>
          </p:nvSpPr>
          <p:spPr bwMode="auto">
            <a:xfrm>
              <a:off x="3792" y="2880"/>
              <a:ext cx="1584" cy="96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040" name="Text Box 8"/>
            <p:cNvSpPr txBox="1">
              <a:spLocks noChangeArrowheads="1"/>
            </p:cNvSpPr>
            <p:nvPr/>
          </p:nvSpPr>
          <p:spPr bwMode="auto">
            <a:xfrm>
              <a:off x="3226" y="3825"/>
              <a:ext cx="23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b="1">
                  <a:solidFill>
                    <a:srgbClr val="F8400E"/>
                  </a:solidFill>
                  <a:latin typeface="Tahoma" charset="0"/>
                </a:rPr>
                <a:t>optimal alignment=distance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766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string similarity measures include LCS distance, Hamming distance, Episode distance, reversals, block distance, and q-gram distance.</a:t>
            </a:r>
          </a:p>
          <a:p>
            <a:r>
              <a:rPr lang="en-US" dirty="0"/>
              <a:t>Dynamic programing algorithms can be used to compute edit distance </a:t>
            </a:r>
            <a:r>
              <a:rPr lang="en-US"/>
              <a:t>efficiently.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96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in a Text Database</a:t>
            </a:r>
          </a:p>
        </p:txBody>
      </p:sp>
      <p:sp>
        <p:nvSpPr>
          <p:cNvPr id="103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sz="2400" dirty="0"/>
              <a:t>We usually search in a text database, using interesting </a:t>
            </a:r>
            <a:r>
              <a:rPr lang="en-US" sz="2400" dirty="0">
                <a:solidFill>
                  <a:srgbClr val="0000FF"/>
                </a:solidFill>
              </a:rPr>
              <a:t>keywords</a:t>
            </a:r>
            <a:r>
              <a:rPr lang="en-US" sz="2400" dirty="0"/>
              <a:t>.</a:t>
            </a:r>
          </a:p>
          <a:p>
            <a:pPr lvl="1"/>
            <a:r>
              <a:rPr lang="en-US" sz="2000" dirty="0"/>
              <a:t>E.g., find all documents containing </a:t>
            </a:r>
            <a:r>
              <a:rPr lang="ja-JP" altLang="en-US" sz="2000" dirty="0">
                <a:latin typeface="Arial"/>
              </a:rPr>
              <a:t>“</a:t>
            </a:r>
            <a:r>
              <a:rPr lang="en-US" sz="2000" dirty="0"/>
              <a:t>Shakespeare</a:t>
            </a:r>
            <a:r>
              <a:rPr lang="ja-JP" altLang="en-US" sz="2000" dirty="0">
                <a:latin typeface="Arial"/>
              </a:rPr>
              <a:t>”</a:t>
            </a:r>
            <a:r>
              <a:rPr lang="en-US" sz="2000" dirty="0"/>
              <a:t> and </a:t>
            </a:r>
            <a:r>
              <a:rPr lang="ja-JP" altLang="en-US" sz="2000" dirty="0">
                <a:latin typeface="Arial"/>
              </a:rPr>
              <a:t>“</a:t>
            </a:r>
            <a:r>
              <a:rPr lang="en-US" sz="2000" dirty="0"/>
              <a:t>Othello</a:t>
            </a:r>
            <a:r>
              <a:rPr lang="ja-JP" altLang="en-US" sz="2000" dirty="0">
                <a:latin typeface="Arial"/>
              </a:rPr>
              <a:t>”</a:t>
            </a:r>
            <a:endParaRPr lang="en-US" sz="2000" dirty="0"/>
          </a:p>
          <a:p>
            <a:r>
              <a:rPr lang="en-US" sz="2400" dirty="0"/>
              <a:t>Two popular forms of queries</a:t>
            </a:r>
          </a:p>
          <a:p>
            <a:pPr lvl="1"/>
            <a:r>
              <a:rPr lang="en-US" sz="2000" dirty="0"/>
              <a:t>Containment queries</a:t>
            </a:r>
          </a:p>
          <a:p>
            <a:pPr lvl="2"/>
            <a:r>
              <a:rPr lang="en-US" sz="1800" dirty="0"/>
              <a:t>E.g., find documents containing </a:t>
            </a:r>
            <a:r>
              <a:rPr lang="ja-JP" altLang="en-US" sz="1800" dirty="0">
                <a:latin typeface="Arial"/>
              </a:rPr>
              <a:t>“</a:t>
            </a:r>
            <a:r>
              <a:rPr lang="en-US" sz="1800" dirty="0"/>
              <a:t>Shakespeare</a:t>
            </a:r>
            <a:r>
              <a:rPr lang="ja-JP" altLang="en-US" sz="1800" dirty="0">
                <a:latin typeface="Arial"/>
              </a:rPr>
              <a:t>”</a:t>
            </a:r>
            <a:r>
              <a:rPr lang="en-US" sz="1800" dirty="0"/>
              <a:t> and </a:t>
            </a:r>
            <a:r>
              <a:rPr lang="ja-JP" altLang="en-US" sz="1800" dirty="0">
                <a:latin typeface="Arial"/>
              </a:rPr>
              <a:t>“</a:t>
            </a:r>
            <a:r>
              <a:rPr lang="en-US" sz="1800" dirty="0"/>
              <a:t>Othello</a:t>
            </a:r>
            <a:r>
              <a:rPr lang="ja-JP" altLang="en-US" sz="1800" dirty="0">
                <a:latin typeface="Arial"/>
              </a:rPr>
              <a:t>”</a:t>
            </a:r>
            <a:endParaRPr lang="en-US" sz="1800" dirty="0"/>
          </a:p>
          <a:p>
            <a:pPr lvl="1"/>
            <a:r>
              <a:rPr lang="en-US" sz="2000" dirty="0"/>
              <a:t>Ranking queries</a:t>
            </a:r>
          </a:p>
          <a:p>
            <a:pPr lvl="2"/>
            <a:r>
              <a:rPr lang="en-US" sz="1800" dirty="0"/>
              <a:t>E.g., rank documents based on their similarity to a list of terms or a sample text</a:t>
            </a:r>
          </a:p>
          <a:p>
            <a:r>
              <a:rPr lang="en-US" sz="2400" dirty="0"/>
              <a:t>Searching and managing text is a main subject of </a:t>
            </a:r>
            <a:r>
              <a:rPr lang="en-US" sz="2400" dirty="0">
                <a:solidFill>
                  <a:srgbClr val="0000FF"/>
                </a:solidFill>
              </a:rPr>
              <a:t>Information Retrieval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Containment queries</a:t>
            </a:r>
          </a:p>
        </p:txBody>
      </p:sp>
      <p:sp>
        <p:nvSpPr>
          <p:cNvPr id="103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z="2400" dirty="0"/>
              <a:t>Search terms are expressed in a formula that connects them with </a:t>
            </a:r>
            <a:r>
              <a:rPr lang="en-US" sz="2400" dirty="0">
                <a:solidFill>
                  <a:srgbClr val="0000FF"/>
                </a:solidFill>
              </a:rPr>
              <a:t>AND</a:t>
            </a:r>
            <a:r>
              <a:rPr lang="en-US" sz="2400" dirty="0"/>
              <a:t> (</a:t>
            </a:r>
            <a:r>
              <a:rPr lang="en-US" sz="2400" dirty="0">
                <a:sym typeface="Symbol" charset="0"/>
              </a:rPr>
              <a:t>), </a:t>
            </a:r>
            <a:r>
              <a:rPr lang="en-US" sz="2400" dirty="0">
                <a:solidFill>
                  <a:srgbClr val="0000FF"/>
                </a:solidFill>
                <a:sym typeface="Symbol" charset="0"/>
              </a:rPr>
              <a:t>OR</a:t>
            </a:r>
            <a:r>
              <a:rPr lang="en-US" sz="2400" dirty="0">
                <a:sym typeface="Symbol" charset="0"/>
              </a:rPr>
              <a:t> (), </a:t>
            </a:r>
            <a:r>
              <a:rPr lang="en-US" sz="2400" dirty="0">
                <a:solidFill>
                  <a:srgbClr val="0000FF"/>
                </a:solidFill>
                <a:sym typeface="Symbol" charset="0"/>
              </a:rPr>
              <a:t>NOT</a:t>
            </a:r>
            <a:r>
              <a:rPr lang="en-US" sz="2400" dirty="0">
                <a:sym typeface="Symbol" charset="0"/>
              </a:rPr>
              <a:t> () predicates.</a:t>
            </a:r>
          </a:p>
          <a:p>
            <a:r>
              <a:rPr lang="en-US" sz="2400" dirty="0">
                <a:sym typeface="Symbol" charset="0"/>
              </a:rPr>
              <a:t>A document qualifies the query or does not qualify the query (Boolean answer).</a:t>
            </a:r>
          </a:p>
          <a:p>
            <a:r>
              <a:rPr lang="en-US" sz="2400" dirty="0">
                <a:sym typeface="Symbol" charset="0"/>
              </a:rPr>
              <a:t>Example:</a:t>
            </a:r>
          </a:p>
          <a:p>
            <a:pPr lvl="1"/>
            <a:r>
              <a:rPr lang="en-US" sz="1800" dirty="0"/>
              <a:t>(</a:t>
            </a:r>
            <a:r>
              <a:rPr lang="ja-JP" altLang="en-US" sz="1800" dirty="0">
                <a:latin typeface="Arial"/>
              </a:rPr>
              <a:t>“</a:t>
            </a:r>
            <a:r>
              <a:rPr lang="en-US" sz="1800" dirty="0"/>
              <a:t>car</a:t>
            </a:r>
            <a:r>
              <a:rPr lang="ja-JP" altLang="en-US" sz="1800" dirty="0">
                <a:latin typeface="Arial"/>
              </a:rPr>
              <a:t>”</a:t>
            </a:r>
            <a:r>
              <a:rPr lang="en-US" sz="1800" dirty="0"/>
              <a:t> </a:t>
            </a:r>
            <a:r>
              <a:rPr lang="en-US" sz="1800" dirty="0">
                <a:sym typeface="Symbol" charset="0"/>
              </a:rPr>
              <a:t> </a:t>
            </a:r>
            <a:r>
              <a:rPr lang="ja-JP" altLang="en-US" sz="1800" dirty="0">
                <a:latin typeface="Arial"/>
              </a:rPr>
              <a:t>“</a:t>
            </a:r>
            <a:r>
              <a:rPr lang="en-US" sz="1800" dirty="0"/>
              <a:t>automobile</a:t>
            </a:r>
            <a:r>
              <a:rPr lang="ja-JP" altLang="en-US" sz="1800" dirty="0">
                <a:latin typeface="Arial"/>
              </a:rPr>
              <a:t>”</a:t>
            </a:r>
            <a:r>
              <a:rPr lang="en-US" sz="1800" dirty="0"/>
              <a:t>) </a:t>
            </a:r>
            <a:r>
              <a:rPr lang="en-US" sz="1800" dirty="0">
                <a:sym typeface="Symbol" charset="0"/>
              </a:rPr>
              <a:t> </a:t>
            </a:r>
            <a:r>
              <a:rPr lang="en-US" sz="1800" dirty="0"/>
              <a:t>(</a:t>
            </a:r>
            <a:r>
              <a:rPr lang="ja-JP" altLang="en-US" sz="1800" dirty="0">
                <a:latin typeface="Arial"/>
              </a:rPr>
              <a:t>“</a:t>
            </a:r>
            <a:r>
              <a:rPr lang="en-US" sz="1800" dirty="0"/>
              <a:t>convertible</a:t>
            </a:r>
            <a:r>
              <a:rPr lang="ja-JP" altLang="en-US" sz="1800" dirty="0">
                <a:latin typeface="Arial"/>
              </a:rPr>
              <a:t>”</a:t>
            </a:r>
            <a:r>
              <a:rPr lang="en-US" sz="1800" dirty="0"/>
              <a:t> </a:t>
            </a:r>
            <a:r>
              <a:rPr lang="en-US" sz="1800" dirty="0">
                <a:sym typeface="Symbol" charset="0"/>
              </a:rPr>
              <a:t> </a:t>
            </a:r>
            <a:r>
              <a:rPr lang="ja-JP" altLang="en-US" sz="1800" dirty="0">
                <a:latin typeface="Arial"/>
              </a:rPr>
              <a:t>“</a:t>
            </a:r>
            <a:r>
              <a:rPr lang="en-US" sz="1800" dirty="0"/>
              <a:t>cabriolet</a:t>
            </a:r>
            <a:r>
              <a:rPr lang="ja-JP" altLang="en-US" sz="1800" dirty="0">
                <a:latin typeface="Arial"/>
              </a:rPr>
              <a:t>”</a:t>
            </a:r>
            <a:r>
              <a:rPr lang="en-US" sz="1800" dirty="0"/>
              <a:t>)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400" dirty="0">
                <a:solidFill>
                  <a:srgbClr val="0000FF"/>
                </a:solidFill>
              </a:rPr>
              <a:t>Stemming </a:t>
            </a:r>
            <a:r>
              <a:rPr lang="en-US" sz="2400" dirty="0"/>
              <a:t>is used to unify different endings of the same word (e.g., remove -</a:t>
            </a:r>
            <a:r>
              <a:rPr lang="en-US" sz="2400" dirty="0" err="1"/>
              <a:t>ing</a:t>
            </a:r>
            <a:r>
              <a:rPr lang="en-US" sz="2400" dirty="0"/>
              <a:t>, -ed, etc.)</a:t>
            </a:r>
          </a:p>
        </p:txBody>
      </p:sp>
      <p:sp>
        <p:nvSpPr>
          <p:cNvPr id="1035270" name="Text Box 6"/>
          <p:cNvSpPr txBox="1">
            <a:spLocks noChangeArrowheads="1"/>
          </p:cNvSpPr>
          <p:nvPr/>
        </p:nvSpPr>
        <p:spPr bwMode="auto">
          <a:xfrm>
            <a:off x="3352800" y="4419600"/>
            <a:ext cx="167640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dirty="0"/>
              <a:t>....John arrived in a </a:t>
            </a:r>
            <a:r>
              <a:rPr lang="en-US" dirty="0">
                <a:solidFill>
                  <a:srgbClr val="0000FF"/>
                </a:solidFill>
              </a:rPr>
              <a:t>convertible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automobile</a:t>
            </a:r>
            <a:r>
              <a:rPr lang="en-US" dirty="0"/>
              <a:t>....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of containment queries</a:t>
            </a:r>
          </a:p>
        </p:txBody>
      </p:sp>
      <p:sp>
        <p:nvSpPr>
          <p:cNvPr id="103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z="2400" dirty="0"/>
              <a:t>Given a text database, how do we evaluate containment queries on it?</a:t>
            </a:r>
          </a:p>
          <a:p>
            <a:r>
              <a:rPr lang="en-US" sz="2400" dirty="0"/>
              <a:t>Naive approach:</a:t>
            </a:r>
          </a:p>
          <a:p>
            <a:pPr lvl="1"/>
            <a:r>
              <a:rPr lang="en-US" sz="2000" dirty="0"/>
              <a:t>Scan each document in the database and verify the query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Expensive</a:t>
            </a:r>
            <a:r>
              <a:rPr lang="en-US" sz="2000" dirty="0"/>
              <a:t>: Each document must be parsed and each word must be compared with the query keywords</a:t>
            </a:r>
          </a:p>
          <a:p>
            <a:r>
              <a:rPr lang="en-US" sz="2400" dirty="0"/>
              <a:t>Better:</a:t>
            </a:r>
          </a:p>
          <a:p>
            <a:pPr lvl="1"/>
            <a:r>
              <a:rPr lang="en-US" sz="2000" dirty="0"/>
              <a:t>Preprocess the documents and extract the words from them. 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Index </a:t>
            </a:r>
            <a:r>
              <a:rPr lang="en-US" sz="2000" dirty="0"/>
              <a:t>the documents based on the words they contain. </a:t>
            </a:r>
          </a:p>
          <a:p>
            <a:pPr lvl="1"/>
            <a:r>
              <a:rPr lang="en-US" sz="2000" dirty="0"/>
              <a:t>Use the index to evaluate containment queries.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comparison</a:t>
            </a:r>
          </a:p>
        </p:txBody>
      </p:sp>
      <p:sp>
        <p:nvSpPr>
          <p:cNvPr id="103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Assume containment queries with only AND predicates (e.g., s =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A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</a:t>
            </a:r>
            <a:r>
              <a:rPr lang="en-US" sz="2400" dirty="0">
                <a:sym typeface="Symbol" charset="0"/>
              </a:rPr>
              <a:t>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D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</a:t>
            </a:r>
            <a:r>
              <a:rPr lang="en-US" sz="2400" dirty="0">
                <a:sym typeface="Symbol" charset="0"/>
              </a:rPr>
              <a:t>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M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dirty="0"/>
              <a:t>Each query is a set of keywords </a:t>
            </a:r>
            <a:r>
              <a:rPr lang="en-US" dirty="0">
                <a:solidFill>
                  <a:srgbClr val="0000FF"/>
                </a:solidFill>
              </a:rPr>
              <a:t>s</a:t>
            </a:r>
          </a:p>
          <a:p>
            <a:pPr>
              <a:lnSpc>
                <a:spcPct val="90000"/>
              </a:lnSpc>
            </a:pPr>
            <a:r>
              <a:rPr lang="en-US" dirty="0"/>
              <a:t>Each document is a set of words </a:t>
            </a:r>
            <a:r>
              <a:rPr lang="en-US" dirty="0">
                <a:solidFill>
                  <a:srgbClr val="0000FF"/>
                </a:solidFill>
              </a:rPr>
              <a:t>t</a:t>
            </a:r>
          </a:p>
          <a:p>
            <a:pPr>
              <a:lnSpc>
                <a:spcPct val="90000"/>
              </a:lnSpc>
            </a:pPr>
            <a:r>
              <a:rPr lang="en-US" dirty="0"/>
              <a:t>Problem: check if </a:t>
            </a:r>
            <a:r>
              <a:rPr lang="en-US" dirty="0">
                <a:solidFill>
                  <a:srgbClr val="0000FF"/>
                </a:solidFill>
              </a:rPr>
              <a:t>s </a:t>
            </a:r>
            <a:r>
              <a:rPr lang="en-US" dirty="0">
                <a:solidFill>
                  <a:srgbClr val="0000FF"/>
                </a:solidFill>
                <a:sym typeface="Symbol" charset="0"/>
              </a:rPr>
              <a:t></a:t>
            </a:r>
            <a:r>
              <a:rPr lang="en-US" dirty="0">
                <a:solidFill>
                  <a:srgbClr val="0000FF"/>
                </a:solidFill>
              </a:rPr>
              <a:t> t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(similar to merge join)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Sort s and 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Scan the words of s and t concurrently until some word of s is not found in t, or all words are found.</a:t>
            </a:r>
          </a:p>
          <a:p>
            <a:pPr>
              <a:lnSpc>
                <a:spcPct val="90000"/>
              </a:lnSpc>
            </a:pPr>
            <a:r>
              <a:rPr lang="en-US" dirty="0"/>
              <a:t>Expensive (sorting + 1 pass)</a:t>
            </a:r>
          </a:p>
        </p:txBody>
      </p:sp>
      <p:sp>
        <p:nvSpPr>
          <p:cNvPr id="1037316" name="Text Box 4"/>
          <p:cNvSpPr txBox="1">
            <a:spLocks noChangeArrowheads="1"/>
          </p:cNvSpPr>
          <p:nvPr/>
        </p:nvSpPr>
        <p:spPr bwMode="auto">
          <a:xfrm>
            <a:off x="6553200" y="5715000"/>
            <a:ext cx="2205038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Verdana" charset="0"/>
              </a:rPr>
              <a:t>s = A D M</a:t>
            </a:r>
          </a:p>
          <a:p>
            <a:r>
              <a:rPr lang="en-US">
                <a:solidFill>
                  <a:srgbClr val="0000FF"/>
                </a:solidFill>
                <a:latin typeface="Verdana" charset="0"/>
              </a:rPr>
              <a:t>t = A B E F N M O P</a:t>
            </a:r>
          </a:p>
        </p:txBody>
      </p:sp>
      <p:sp>
        <p:nvSpPr>
          <p:cNvPr id="1037317" name="Line 5"/>
          <p:cNvSpPr>
            <a:spLocks noChangeShapeType="1"/>
          </p:cNvSpPr>
          <p:nvPr/>
        </p:nvSpPr>
        <p:spPr bwMode="auto">
          <a:xfrm flipV="1">
            <a:off x="7543800" y="6400800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037318" name="Text Box 6"/>
          <p:cNvSpPr txBox="1">
            <a:spLocks noChangeArrowheads="1"/>
          </p:cNvSpPr>
          <p:nvPr/>
        </p:nvSpPr>
        <p:spPr bwMode="auto">
          <a:xfrm>
            <a:off x="6934200" y="6521450"/>
            <a:ext cx="1968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stop here! return false</a:t>
            </a:r>
          </a:p>
        </p:txBody>
      </p:sp>
      <p:sp>
        <p:nvSpPr>
          <p:cNvPr id="1037319" name="Line 7"/>
          <p:cNvSpPr>
            <a:spLocks noChangeShapeType="1"/>
          </p:cNvSpPr>
          <p:nvPr/>
        </p:nvSpPr>
        <p:spPr bwMode="auto">
          <a:xfrm flipH="1" flipV="1">
            <a:off x="7315200" y="6019800"/>
            <a:ext cx="2286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037320" name="Oval 8"/>
          <p:cNvSpPr>
            <a:spLocks noChangeArrowheads="1"/>
          </p:cNvSpPr>
          <p:nvPr/>
        </p:nvSpPr>
        <p:spPr bwMode="auto">
          <a:xfrm>
            <a:off x="7239000" y="5715000"/>
            <a:ext cx="228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037321" name="Oval 9"/>
          <p:cNvSpPr>
            <a:spLocks noChangeArrowheads="1"/>
          </p:cNvSpPr>
          <p:nvPr/>
        </p:nvSpPr>
        <p:spPr bwMode="auto">
          <a:xfrm>
            <a:off x="7391400" y="6096000"/>
            <a:ext cx="2286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Signatures</a:t>
            </a:r>
          </a:p>
        </p:txBody>
      </p:sp>
      <p:sp>
        <p:nvSpPr>
          <p:cNvPr id="103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Sets can be approximated by </a:t>
            </a:r>
            <a:r>
              <a:rPr lang="en-US" sz="2400" dirty="0">
                <a:solidFill>
                  <a:srgbClr val="0000FF"/>
                </a:solidFill>
              </a:rPr>
              <a:t>signatures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Signatures are bitmaps generated by some hash function.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Let W be the set of keywords that appear in any document of the database (e.g., the dictionary of terms). In other words, W is the </a:t>
            </a:r>
            <a:r>
              <a:rPr lang="en-US" sz="2400" i="1" dirty="0">
                <a:solidFill>
                  <a:srgbClr val="0066CC"/>
                </a:solidFill>
              </a:rPr>
              <a:t>domain</a:t>
            </a:r>
            <a:r>
              <a:rPr lang="en-US" sz="2400" dirty="0"/>
              <a:t> of the set elements. Formally, each document/query is a subset of W.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Let </a:t>
            </a:r>
            <a:r>
              <a:rPr lang="en-US" sz="2400" i="1" dirty="0"/>
              <a:t>b </a:t>
            </a:r>
            <a:r>
              <a:rPr lang="en-US" sz="2400" dirty="0"/>
              <a:t>be a </a:t>
            </a:r>
            <a:r>
              <a:rPr lang="en-US" sz="2400" i="1" dirty="0">
                <a:solidFill>
                  <a:srgbClr val="0066CC"/>
                </a:solidFill>
              </a:rPr>
              <a:t>signature-length</a:t>
            </a:r>
            <a:r>
              <a:rPr lang="en-US" sz="2400" dirty="0">
                <a:solidFill>
                  <a:srgbClr val="0066CC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i="1" dirty="0"/>
              <a:t>H</a:t>
            </a:r>
            <a:r>
              <a:rPr lang="en-US" sz="2400" dirty="0"/>
              <a:t> a hash function that maps each word </a:t>
            </a:r>
            <a:r>
              <a:rPr lang="en-US" sz="2400" i="1" dirty="0"/>
              <a:t>e in W </a:t>
            </a:r>
            <a:r>
              <a:rPr lang="en-US" sz="2400" dirty="0"/>
              <a:t>to a number from 0 to </a:t>
            </a:r>
            <a:r>
              <a:rPr lang="en-US" sz="2400" i="1" dirty="0"/>
              <a:t>b</a:t>
            </a:r>
            <a:r>
              <a:rPr lang="en-US" sz="2400" dirty="0"/>
              <a:t>-1.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</a:t>
            </a:r>
            <a:r>
              <a:rPr lang="en-US" sz="2400" i="1" dirty="0">
                <a:solidFill>
                  <a:srgbClr val="0066CC"/>
                </a:solidFill>
              </a:rPr>
              <a:t>signature</a:t>
            </a:r>
            <a:r>
              <a:rPr lang="en-US" sz="2400" i="1" dirty="0"/>
              <a:t> </a:t>
            </a:r>
            <a:r>
              <a:rPr lang="en-US" sz="2400" dirty="0"/>
              <a:t>of a set </a:t>
            </a:r>
            <a:r>
              <a:rPr lang="en-US" sz="2400" i="1" dirty="0"/>
              <a:t>s </a:t>
            </a:r>
            <a:r>
              <a:rPr lang="en-US" sz="2400" dirty="0"/>
              <a:t>is a bitmap of length </a:t>
            </a:r>
            <a:r>
              <a:rPr lang="en-US" sz="2400" i="1" dirty="0"/>
              <a:t>b </a:t>
            </a:r>
            <a:r>
              <a:rPr lang="en-US" sz="2400" dirty="0"/>
              <a:t>formed by setting bit </a:t>
            </a:r>
            <a:r>
              <a:rPr lang="en-US" sz="2400" i="1" dirty="0"/>
              <a:t>H(e)</a:t>
            </a:r>
            <a:r>
              <a:rPr lang="en-US" sz="2400" dirty="0"/>
              <a:t> for each </a:t>
            </a:r>
            <a:r>
              <a:rPr lang="en-US" sz="2400" i="1" dirty="0"/>
              <a:t>e </a:t>
            </a:r>
            <a:r>
              <a:rPr lang="en-US" sz="2400" dirty="0">
                <a:sym typeface="Symbol" charset="0"/>
              </a:rPr>
              <a:t> </a:t>
            </a:r>
            <a:r>
              <a:rPr lang="en-US" sz="2400" i="1" dirty="0">
                <a:sym typeface="Symbol" charset="0"/>
              </a:rPr>
              <a:t>s.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ＭＳ Ｐゴシック"/>
        <a:cs typeface="Arial"/>
      </a:majorFont>
      <a:minorFont>
        <a:latin typeface="Verdana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22714</TotalTime>
  <Words>3554</Words>
  <Application>Microsoft Office PowerPoint</Application>
  <PresentationFormat>全屏显示(4:3)</PresentationFormat>
  <Paragraphs>545</Paragraphs>
  <Slides>45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6" baseType="lpstr">
      <vt:lpstr>Palatino</vt:lpstr>
      <vt:lpstr>Arial</vt:lpstr>
      <vt:lpstr>Courier New</vt:lpstr>
      <vt:lpstr>Garamond</vt:lpstr>
      <vt:lpstr>Symbol</vt:lpstr>
      <vt:lpstr>Tahoma</vt:lpstr>
      <vt:lpstr>Times New Roman</vt:lpstr>
      <vt:lpstr>Verdana</vt:lpstr>
      <vt:lpstr>Wingdings</vt:lpstr>
      <vt:lpstr>Level</vt:lpstr>
      <vt:lpstr>Equation</vt:lpstr>
      <vt:lpstr>COMP7106B Big Data Management Lecture 5 Big Text Data </vt:lpstr>
      <vt:lpstr>Topics</vt:lpstr>
      <vt:lpstr>Text Databases</vt:lpstr>
      <vt:lpstr>Text Databases</vt:lpstr>
      <vt:lpstr>Search in a Text Database</vt:lpstr>
      <vt:lpstr>Containment queries</vt:lpstr>
      <vt:lpstr>Evaluation of containment queries</vt:lpstr>
      <vt:lpstr>Set comparison</vt:lpstr>
      <vt:lpstr>Signatures</vt:lpstr>
      <vt:lpstr>Signatures</vt:lpstr>
      <vt:lpstr>Query processing using signatures</vt:lpstr>
      <vt:lpstr>Query processing using signatures</vt:lpstr>
      <vt:lpstr>Example</vt:lpstr>
      <vt:lpstr>Updating signature files</vt:lpstr>
      <vt:lpstr>Signature-based indexes</vt:lpstr>
      <vt:lpstr>Signature-based indexes</vt:lpstr>
      <vt:lpstr>The SG-tree (example)</vt:lpstr>
      <vt:lpstr>The Inverted File</vt:lpstr>
      <vt:lpstr>The Inverted File - Example</vt:lpstr>
      <vt:lpstr>The Inverted File - Comments</vt:lpstr>
      <vt:lpstr>Term Frequency Vector</vt:lpstr>
      <vt:lpstr>Document ranking</vt:lpstr>
      <vt:lpstr>Using the Inverted File for ranking</vt:lpstr>
      <vt:lpstr>Problem of Term Frequency Vectors </vt:lpstr>
      <vt:lpstr>TF-IDF</vt:lpstr>
      <vt:lpstr>Term Frequency (TF) and  Inverted Document Frequency (IDF)</vt:lpstr>
      <vt:lpstr>TF-IDF Example (1)</vt:lpstr>
      <vt:lpstr>TF-IDF Example (2)</vt:lpstr>
      <vt:lpstr>Using the Inverted File for ranking</vt:lpstr>
      <vt:lpstr>Summary</vt:lpstr>
      <vt:lpstr>Topics</vt:lpstr>
      <vt:lpstr>String Matching</vt:lpstr>
      <vt:lpstr>Search for substrings</vt:lpstr>
      <vt:lpstr>Example of a suffix trie</vt:lpstr>
      <vt:lpstr>Example of a suffix tree</vt:lpstr>
      <vt:lpstr>Example of a suffix tree search</vt:lpstr>
      <vt:lpstr>Suffix trees are good, but ...</vt:lpstr>
      <vt:lpstr>Approximate string matching</vt:lpstr>
      <vt:lpstr>Application 1: Information Retrieval</vt:lpstr>
      <vt:lpstr>Application 2: Computational Biology</vt:lpstr>
      <vt:lpstr>Application 3: Signal Processing</vt:lpstr>
      <vt:lpstr>Approximate string search</vt:lpstr>
      <vt:lpstr>Example of edit distance</vt:lpstr>
      <vt:lpstr>Example of generic edit distance:  String Alignment</vt:lpstr>
      <vt:lpstr>Remarks</vt:lpstr>
    </vt:vector>
  </TitlesOfParts>
  <Manager/>
  <Company>hkucsis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CSIS 0323 Advanced Database Systems Spring 2003</dc:title>
  <dc:subject/>
  <dc:creator>hkucsis</dc:creator>
  <cp:keywords/>
  <dc:description/>
  <cp:lastModifiedBy>wenjing zheng</cp:lastModifiedBy>
  <cp:revision>1105</cp:revision>
  <dcterms:created xsi:type="dcterms:W3CDTF">2012-03-26T09:11:44Z</dcterms:created>
  <dcterms:modified xsi:type="dcterms:W3CDTF">2024-05-04T08:45:17Z</dcterms:modified>
  <cp:category/>
</cp:coreProperties>
</file>