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7" r:id="rId1"/>
  </p:sldMasterIdLst>
  <p:notesMasterIdLst>
    <p:notesMasterId r:id="rId110"/>
  </p:notesMasterIdLst>
  <p:handoutMasterIdLst>
    <p:handoutMasterId r:id="rId111"/>
  </p:handoutMasterIdLst>
  <p:sldIdLst>
    <p:sldId id="750" r:id="rId2"/>
    <p:sldId id="758" r:id="rId3"/>
    <p:sldId id="751" r:id="rId4"/>
    <p:sldId id="752" r:id="rId5"/>
    <p:sldId id="753" r:id="rId6"/>
    <p:sldId id="754" r:id="rId7"/>
    <p:sldId id="755" r:id="rId8"/>
    <p:sldId id="759" r:id="rId9"/>
    <p:sldId id="702" r:id="rId10"/>
    <p:sldId id="703" r:id="rId11"/>
    <p:sldId id="704" r:id="rId12"/>
    <p:sldId id="705" r:id="rId13"/>
    <p:sldId id="706" r:id="rId14"/>
    <p:sldId id="707" r:id="rId15"/>
    <p:sldId id="708" r:id="rId16"/>
    <p:sldId id="709" r:id="rId17"/>
    <p:sldId id="710" r:id="rId18"/>
    <p:sldId id="711" r:id="rId19"/>
    <p:sldId id="712" r:id="rId20"/>
    <p:sldId id="713" r:id="rId21"/>
    <p:sldId id="714" r:id="rId22"/>
    <p:sldId id="715" r:id="rId23"/>
    <p:sldId id="716" r:id="rId24"/>
    <p:sldId id="717" r:id="rId25"/>
    <p:sldId id="719" r:id="rId26"/>
    <p:sldId id="720" r:id="rId27"/>
    <p:sldId id="722" r:id="rId28"/>
    <p:sldId id="723" r:id="rId29"/>
    <p:sldId id="724" r:id="rId30"/>
    <p:sldId id="725" r:id="rId31"/>
    <p:sldId id="721" r:id="rId32"/>
    <p:sldId id="760" r:id="rId33"/>
    <p:sldId id="761" r:id="rId34"/>
    <p:sldId id="726" r:id="rId35"/>
    <p:sldId id="727" r:id="rId36"/>
    <p:sldId id="728" r:id="rId37"/>
    <p:sldId id="729" r:id="rId38"/>
    <p:sldId id="730" r:id="rId39"/>
    <p:sldId id="731" r:id="rId40"/>
    <p:sldId id="732" r:id="rId41"/>
    <p:sldId id="734" r:id="rId42"/>
    <p:sldId id="735" r:id="rId43"/>
    <p:sldId id="736" r:id="rId44"/>
    <p:sldId id="733" r:id="rId45"/>
    <p:sldId id="737" r:id="rId46"/>
    <p:sldId id="738" r:id="rId47"/>
    <p:sldId id="739" r:id="rId48"/>
    <p:sldId id="740" r:id="rId49"/>
    <p:sldId id="741" r:id="rId50"/>
    <p:sldId id="825" r:id="rId51"/>
    <p:sldId id="826" r:id="rId52"/>
    <p:sldId id="742" r:id="rId53"/>
    <p:sldId id="744" r:id="rId54"/>
    <p:sldId id="827" r:id="rId55"/>
    <p:sldId id="745" r:id="rId56"/>
    <p:sldId id="746" r:id="rId57"/>
    <p:sldId id="747" r:id="rId58"/>
    <p:sldId id="749" r:id="rId59"/>
    <p:sldId id="397" r:id="rId60"/>
    <p:sldId id="814" r:id="rId61"/>
    <p:sldId id="815" r:id="rId62"/>
    <p:sldId id="816" r:id="rId63"/>
    <p:sldId id="817" r:id="rId64"/>
    <p:sldId id="818" r:id="rId65"/>
    <p:sldId id="819" r:id="rId66"/>
    <p:sldId id="820" r:id="rId67"/>
    <p:sldId id="756" r:id="rId68"/>
    <p:sldId id="821" r:id="rId69"/>
    <p:sldId id="757" r:id="rId70"/>
    <p:sldId id="822" r:id="rId71"/>
    <p:sldId id="823" r:id="rId72"/>
    <p:sldId id="824" r:id="rId73"/>
    <p:sldId id="762" r:id="rId74"/>
    <p:sldId id="763" r:id="rId75"/>
    <p:sldId id="764" r:id="rId76"/>
    <p:sldId id="765" r:id="rId77"/>
    <p:sldId id="766" r:id="rId78"/>
    <p:sldId id="767" r:id="rId79"/>
    <p:sldId id="768" r:id="rId80"/>
    <p:sldId id="769" r:id="rId81"/>
    <p:sldId id="770" r:id="rId82"/>
    <p:sldId id="771" r:id="rId83"/>
    <p:sldId id="772" r:id="rId84"/>
    <p:sldId id="773" r:id="rId85"/>
    <p:sldId id="774" r:id="rId86"/>
    <p:sldId id="775" r:id="rId87"/>
    <p:sldId id="776" r:id="rId88"/>
    <p:sldId id="777" r:id="rId89"/>
    <p:sldId id="778" r:id="rId90"/>
    <p:sldId id="779" r:id="rId91"/>
    <p:sldId id="781" r:id="rId92"/>
    <p:sldId id="780" r:id="rId93"/>
    <p:sldId id="786" r:id="rId94"/>
    <p:sldId id="787" r:id="rId95"/>
    <p:sldId id="788" r:id="rId96"/>
    <p:sldId id="789" r:id="rId97"/>
    <p:sldId id="790" r:id="rId98"/>
    <p:sldId id="791" r:id="rId99"/>
    <p:sldId id="792" r:id="rId100"/>
    <p:sldId id="793" r:id="rId101"/>
    <p:sldId id="794" r:id="rId102"/>
    <p:sldId id="795" r:id="rId103"/>
    <p:sldId id="796" r:id="rId104"/>
    <p:sldId id="807" r:id="rId105"/>
    <p:sldId id="808" r:id="rId106"/>
    <p:sldId id="809" r:id="rId107"/>
    <p:sldId id="811" r:id="rId108"/>
    <p:sldId id="812" r:id="rId10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Arial" charset="0"/>
        <a:cs typeface="Arial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Arial" charset="0"/>
        <a:cs typeface="Arial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Arial" charset="0"/>
        <a:cs typeface="Arial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Arial" charset="0"/>
        <a:cs typeface="Arial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8000"/>
    <a:srgbClr val="00CC66"/>
    <a:srgbClr val="DDDDDD"/>
    <a:srgbClr val="B2B2B2"/>
    <a:srgbClr val="FFFF66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082" autoAdjust="0"/>
  </p:normalViewPr>
  <p:slideViewPr>
    <p:cSldViewPr>
      <p:cViewPr varScale="1">
        <p:scale>
          <a:sx n="62" d="100"/>
          <a:sy n="62" d="100"/>
        </p:scale>
        <p:origin x="50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fld id="{BA99A371-ED02-164E-8066-F584AA5767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508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>
                <a:latin typeface="Arial" charset="0"/>
              </a:defRPr>
            </a:lvl1pPr>
          </a:lstStyle>
          <a:p>
            <a:fld id="{2BF4F24B-1A81-2647-97AA-1A6B64642F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47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E7B82-2006-476E-A680-EBD48A2AE0B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45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 you allow Online Map providers to make use of your location data to predict the traffic situations (whether or not a road is in traffic congestion) 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be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E7B82-2006-476E-A680-EBD48A2AE0B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6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311DC-DF36-41F9-96AA-3640626084D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3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charset="0"/>
              <a:buNone/>
              <a:defRPr sz="3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AC88A2D-50CE-3349-A796-C3D29D5E9C0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7415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17416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CF5C73-7464-FD42-8A41-7F38FDDDBF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7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2FA64D-8842-D842-A181-F32A4BD0B1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1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2F868D6-FC8D-8240-B610-3E08B6344C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79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6B298B9-4E08-4B4F-8303-5BC419B166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8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7CF325-4244-B74A-80BE-903BF08C45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AE6591-0E0D-6E45-A922-2B560F2778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0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D574A6-DE55-FC4C-9B41-47689FC8DF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5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8C5F9-60AC-A447-B480-FC604E8F3C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67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51529-2981-6043-AB25-ED822BFFD2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8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BECE1-19C6-2C41-B57A-52B381436E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0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A8785-1DED-C34A-944F-264F8CBDE9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86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47AB51-AAFB-9C40-81AD-BB64A8B4D48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8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0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000">
                <a:latin typeface="+mn-lt"/>
              </a:defRPr>
            </a:lvl1pPr>
          </a:lstStyle>
          <a:p>
            <a:fld id="{11AC2AD5-8CD1-1343-977E-AD2B076A39D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endParaRPr lang="en-US" sz="2400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endParaRPr lang="en-US" sz="2400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0"/>
              </a:spcBef>
            </a:pPr>
            <a:endParaRPr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charset="0"/>
          <a:ea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charset="0"/>
          <a:ea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charset="0"/>
          <a:ea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p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charset="0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2.bin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9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nfo.entetsu.co.jp/navi/pc/location.aspx?no=1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1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41450"/>
          </a:xfrm>
        </p:spPr>
        <p:txBody>
          <a:bodyPr/>
          <a:lstStyle/>
          <a:p>
            <a:r>
              <a:rPr lang="en-US" sz="3200" b="1" dirty="0"/>
              <a:t>COMP7106B</a:t>
            </a:r>
            <a:br>
              <a:rPr lang="en-US" sz="3200" b="1" dirty="0"/>
            </a:br>
            <a:r>
              <a:rPr lang="en-US" sz="3200" b="1" dirty="0"/>
              <a:t>Big Data Management</a:t>
            </a:r>
            <a:br>
              <a:rPr lang="en-US" dirty="0"/>
            </a:br>
            <a:r>
              <a:rPr lang="en-US" sz="2800" dirty="0"/>
              <a:t>Lecture 2 Spatial Data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/>
              <a:t>Reynold</a:t>
            </a:r>
            <a:r>
              <a:rPr lang="en-US" dirty="0"/>
              <a:t> Cheng</a:t>
            </a:r>
          </a:p>
          <a:p>
            <a:r>
              <a:rPr lang="en-US"/>
              <a:t>27</a:t>
            </a:r>
            <a:r>
              <a:rPr lang="en-US" baseline="30000"/>
              <a:t>th</a:t>
            </a:r>
            <a:r>
              <a:rPr lang="en-US"/>
              <a:t> January</a:t>
            </a:r>
            <a:r>
              <a:rPr lang="en-US" dirty="0"/>
              <a:t>, 2024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7011" y="6642556"/>
            <a:ext cx="39869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Acknowledgement</a:t>
            </a:r>
            <a:r>
              <a:rPr lang="en-US" sz="800" i="1"/>
              <a:t>: This </a:t>
            </a:r>
            <a:r>
              <a:rPr lang="en-US" sz="800" i="1" dirty="0"/>
              <a:t>presentation </a:t>
            </a:r>
            <a:r>
              <a:rPr lang="en-US" sz="800" i="1"/>
              <a:t>is based </a:t>
            </a:r>
            <a:r>
              <a:rPr lang="en-US" sz="800" i="1" dirty="0"/>
              <a:t>on Prof. Nikos </a:t>
            </a:r>
            <a:r>
              <a:rPr lang="en-US" sz="800" i="1" dirty="0" err="1"/>
              <a:t>Mamoulis</a:t>
            </a:r>
            <a:r>
              <a:rPr lang="en-US" sz="800" i="1" dirty="0"/>
              <a:t>’ COMP3323 slides. </a:t>
            </a:r>
          </a:p>
        </p:txBody>
      </p:sp>
    </p:spTree>
    <p:extLst>
      <p:ext uri="{BB962C8B-B14F-4D97-AF65-F5344CB8AC3E}">
        <p14:creationId xmlns:p14="http://schemas.microsoft.com/office/powerpoint/2010/main" val="165007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Spatial Data</a:t>
            </a:r>
          </a:p>
        </p:txBody>
      </p:sp>
      <p:pic>
        <p:nvPicPr>
          <p:cNvPr id="793610" name="Picture 10" descr="MP0064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46088"/>
            <a:ext cx="1143000" cy="11382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3611" name="Rectangle 11"/>
          <p:cNvSpPr>
            <a:spLocks noChangeArrowheads="1"/>
          </p:cNvSpPr>
          <p:nvPr/>
        </p:nvSpPr>
        <p:spPr bwMode="auto">
          <a:xfrm>
            <a:off x="533400" y="1524000"/>
            <a:ext cx="8077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800">
                <a:latin typeface="Verdana" charset="0"/>
              </a:rPr>
              <a:t>Spatial objects may be </a:t>
            </a:r>
            <a:r>
              <a:rPr lang="en-US" sz="2800">
                <a:solidFill>
                  <a:srgbClr val="0000FF"/>
                </a:solidFill>
                <a:latin typeface="Verdana" charset="0"/>
              </a:rPr>
              <a:t>have spatial extent </a:t>
            </a:r>
            <a:r>
              <a:rPr lang="en-US" sz="2800">
                <a:latin typeface="Verdana" charset="0"/>
              </a:rPr>
              <a:t>or they can be </a:t>
            </a:r>
            <a:r>
              <a:rPr lang="en-US" sz="2800">
                <a:solidFill>
                  <a:srgbClr val="0000FF"/>
                </a:solidFill>
                <a:latin typeface="Verdana" charset="0"/>
              </a:rPr>
              <a:t>points</a:t>
            </a:r>
            <a:r>
              <a:rPr lang="en-US" sz="2800">
                <a:latin typeface="Verdana" charset="0"/>
              </a:rPr>
              <a:t>.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400">
                <a:latin typeface="Verdana" charset="0"/>
              </a:rPr>
              <a:t>Cities in a large-scale map can be modeled by points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400">
                <a:latin typeface="Verdana" charset="0"/>
              </a:rPr>
              <a:t>Examples of objects with extent, include rivers, forests, districts, buildings in a city,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1529-2981-6043-AB25-ED822BFFD26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Text Box 2"/>
          <p:cNvSpPr txBox="1">
            <a:spLocks noChangeArrowheads="1"/>
          </p:cNvSpPr>
          <p:nvPr/>
        </p:nvSpPr>
        <p:spPr bwMode="auto">
          <a:xfrm>
            <a:off x="4343400" y="1524000"/>
            <a:ext cx="4572000" cy="311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>
                <a:solidFill>
                  <a:srgbClr val="0000FF"/>
                </a:solidFill>
              </a:rPr>
              <a:t>last sweep line position in R: r2</a:t>
            </a:r>
            <a:br>
              <a:rPr lang="en-US" sz="1800">
                <a:solidFill>
                  <a:srgbClr val="0000FF"/>
                </a:solidFill>
              </a:rPr>
            </a:br>
            <a:r>
              <a:rPr lang="en-US" sz="1800">
                <a:solidFill>
                  <a:srgbClr val="0000FF"/>
                </a:solidFill>
              </a:rPr>
              <a:t>last sweep line position in S: s1</a:t>
            </a:r>
          </a:p>
          <a:p>
            <a:r>
              <a:rPr lang="en-US" sz="1800">
                <a:solidFill>
                  <a:srgbClr val="0000FF"/>
                </a:solidFill>
              </a:rPr>
              <a:t>s1&lt;r2:</a:t>
            </a:r>
            <a:br>
              <a:rPr lang="en-US" sz="1800">
                <a:solidFill>
                  <a:srgbClr val="0000FF"/>
                </a:solidFill>
              </a:rPr>
            </a:br>
            <a:r>
              <a:rPr lang="en-US" sz="1800">
                <a:solidFill>
                  <a:srgbClr val="0000FF"/>
                </a:solidFill>
              </a:rPr>
              <a:t>scan R from r2 until r</a:t>
            </a:r>
            <a:r>
              <a:rPr lang="en-US" sz="1800" baseline="-25000">
                <a:solidFill>
                  <a:srgbClr val="0000FF"/>
                </a:solidFill>
              </a:rPr>
              <a:t>i</a:t>
            </a:r>
            <a:r>
              <a:rPr lang="en-US" sz="1800">
                <a:solidFill>
                  <a:srgbClr val="0000FF"/>
                </a:solidFill>
              </a:rPr>
              <a:t>&gt;s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 on x-axis</a:t>
            </a:r>
            <a:br>
              <a:rPr lang="en-US" sz="1800">
                <a:solidFill>
                  <a:srgbClr val="0000FF"/>
                </a:solidFill>
              </a:rPr>
            </a:br>
            <a:r>
              <a:rPr lang="en-US" sz="1800">
                <a:solidFill>
                  <a:srgbClr val="0000FF"/>
                </a:solidFill>
              </a:rPr>
              <a:t>for each seen r</a:t>
            </a:r>
            <a:r>
              <a:rPr lang="en-US" sz="1800" baseline="-25000">
                <a:solidFill>
                  <a:srgbClr val="0000FF"/>
                </a:solidFill>
              </a:rPr>
              <a:t>i</a:t>
            </a:r>
            <a:r>
              <a:rPr lang="en-US" sz="1800">
                <a:solidFill>
                  <a:srgbClr val="0000FF"/>
                </a:solidFill>
              </a:rPr>
              <a:t> check y-intersection:</a:t>
            </a:r>
            <a:br>
              <a:rPr lang="en-US" sz="1800">
                <a:solidFill>
                  <a:srgbClr val="0000FF"/>
                </a:solidFill>
              </a:rPr>
            </a:br>
            <a:r>
              <a:rPr lang="en-US" sz="1800">
                <a:solidFill>
                  <a:srgbClr val="0000FF"/>
                </a:solidFill>
              </a:rPr>
              <a:t>	pair &lt;r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,s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&gt; found!</a:t>
            </a:r>
          </a:p>
          <a:p>
            <a:r>
              <a:rPr lang="en-US" sz="1800">
                <a:solidFill>
                  <a:srgbClr val="0000FF"/>
                </a:solidFill>
              </a:rPr>
              <a:t>increase position in S to s2</a:t>
            </a:r>
          </a:p>
          <a:p>
            <a:endParaRPr lang="en-US" sz="1800">
              <a:solidFill>
                <a:srgbClr val="0000FF"/>
              </a:solidFill>
            </a:endParaRPr>
          </a:p>
          <a:p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Sweep example</a:t>
            </a:r>
          </a:p>
        </p:txBody>
      </p:sp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912813" y="2351088"/>
            <a:ext cx="20685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10341" name="Rectangle 5"/>
          <p:cNvSpPr>
            <a:spLocks noChangeArrowheads="1"/>
          </p:cNvSpPr>
          <p:nvPr/>
        </p:nvSpPr>
        <p:spPr bwMode="auto">
          <a:xfrm>
            <a:off x="912813" y="2351088"/>
            <a:ext cx="1714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10342" name="Rectangle 6"/>
          <p:cNvSpPr>
            <a:spLocks noChangeArrowheads="1"/>
          </p:cNvSpPr>
          <p:nvPr/>
        </p:nvSpPr>
        <p:spPr bwMode="auto">
          <a:xfrm>
            <a:off x="912813" y="2351088"/>
            <a:ext cx="1714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10343" name="Text Box 7"/>
          <p:cNvSpPr txBox="1">
            <a:spLocks noChangeArrowheads="1"/>
          </p:cNvSpPr>
          <p:nvPr/>
        </p:nvSpPr>
        <p:spPr bwMode="auto">
          <a:xfrm>
            <a:off x="990600" y="1600200"/>
            <a:ext cx="3962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/>
              <a:t>sorted lists:</a:t>
            </a:r>
          </a:p>
          <a:p>
            <a:pPr>
              <a:spcBef>
                <a:spcPct val="0"/>
              </a:spcBef>
            </a:pPr>
            <a:r>
              <a:rPr lang="en-US" sz="1800"/>
              <a:t>R={r1,r2,r3}</a:t>
            </a:r>
          </a:p>
          <a:p>
            <a:pPr>
              <a:spcBef>
                <a:spcPct val="0"/>
              </a:spcBef>
            </a:pPr>
            <a:r>
              <a:rPr lang="en-US" sz="1800"/>
              <a:t>S={s1,s2,s3}</a:t>
            </a:r>
          </a:p>
        </p:txBody>
      </p:sp>
      <p:sp>
        <p:nvSpPr>
          <p:cNvPr id="910345" name="Line 9"/>
          <p:cNvSpPr>
            <a:spLocks noChangeShapeType="1"/>
          </p:cNvSpPr>
          <p:nvPr/>
        </p:nvSpPr>
        <p:spPr bwMode="auto">
          <a:xfrm>
            <a:off x="1603375" y="6061075"/>
            <a:ext cx="5254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0346" name="Line 10"/>
          <p:cNvSpPr>
            <a:spLocks noChangeShapeType="1"/>
          </p:cNvSpPr>
          <p:nvPr/>
        </p:nvSpPr>
        <p:spPr bwMode="auto">
          <a:xfrm flipV="1">
            <a:off x="1914525" y="3859213"/>
            <a:ext cx="0" cy="2433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0347" name="Rectangle 11"/>
          <p:cNvSpPr>
            <a:spLocks noChangeArrowheads="1"/>
          </p:cNvSpPr>
          <p:nvPr/>
        </p:nvSpPr>
        <p:spPr bwMode="auto">
          <a:xfrm>
            <a:off x="2222500" y="4113213"/>
            <a:ext cx="658813" cy="6715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0348" name="Rectangle 12"/>
          <p:cNvSpPr>
            <a:spLocks noChangeArrowheads="1"/>
          </p:cNvSpPr>
          <p:nvPr/>
        </p:nvSpPr>
        <p:spPr bwMode="auto">
          <a:xfrm>
            <a:off x="2994025" y="5481638"/>
            <a:ext cx="3556000" cy="4619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0349" name="Rectangle 13"/>
          <p:cNvSpPr>
            <a:spLocks noChangeArrowheads="1"/>
          </p:cNvSpPr>
          <p:nvPr/>
        </p:nvSpPr>
        <p:spPr bwMode="auto">
          <a:xfrm>
            <a:off x="3768725" y="4210050"/>
            <a:ext cx="615950" cy="692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0350" name="Rectangle 14"/>
          <p:cNvSpPr>
            <a:spLocks noChangeArrowheads="1"/>
          </p:cNvSpPr>
          <p:nvPr/>
        </p:nvSpPr>
        <p:spPr bwMode="auto">
          <a:xfrm>
            <a:off x="5311775" y="4440238"/>
            <a:ext cx="619125" cy="6921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0351" name="Rectangle 15"/>
          <p:cNvSpPr>
            <a:spLocks noChangeArrowheads="1"/>
          </p:cNvSpPr>
          <p:nvPr/>
        </p:nvSpPr>
        <p:spPr bwMode="auto">
          <a:xfrm>
            <a:off x="5311775" y="3976688"/>
            <a:ext cx="927100" cy="693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0352" name="Text Box 16"/>
          <p:cNvSpPr txBox="1">
            <a:spLocks noChangeArrowheads="1"/>
          </p:cNvSpPr>
          <p:nvPr/>
        </p:nvSpPr>
        <p:spPr bwMode="auto">
          <a:xfrm>
            <a:off x="2249488" y="4081463"/>
            <a:ext cx="300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r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910353" name="Text Box 17"/>
          <p:cNvSpPr txBox="1">
            <a:spLocks noChangeArrowheads="1"/>
          </p:cNvSpPr>
          <p:nvPr/>
        </p:nvSpPr>
        <p:spPr bwMode="auto">
          <a:xfrm>
            <a:off x="2686050" y="4881563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s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910354" name="Text Box 18"/>
          <p:cNvSpPr txBox="1">
            <a:spLocks noChangeArrowheads="1"/>
          </p:cNvSpPr>
          <p:nvPr/>
        </p:nvSpPr>
        <p:spPr bwMode="auto">
          <a:xfrm>
            <a:off x="4384675" y="5464175"/>
            <a:ext cx="300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r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910355" name="Text Box 19"/>
          <p:cNvSpPr txBox="1">
            <a:spLocks noChangeArrowheads="1"/>
          </p:cNvSpPr>
          <p:nvPr/>
        </p:nvSpPr>
        <p:spPr bwMode="auto">
          <a:xfrm>
            <a:off x="3768725" y="4308475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s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910356" name="Text Box 20"/>
          <p:cNvSpPr txBox="1">
            <a:spLocks noChangeArrowheads="1"/>
          </p:cNvSpPr>
          <p:nvPr/>
        </p:nvSpPr>
        <p:spPr bwMode="auto">
          <a:xfrm>
            <a:off x="5930900" y="4768850"/>
            <a:ext cx="300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r</a:t>
            </a:r>
            <a:r>
              <a:rPr lang="en-US" sz="1400" baseline="-25000"/>
              <a:t>3</a:t>
            </a:r>
            <a:endParaRPr lang="en-US" sz="1400"/>
          </a:p>
        </p:txBody>
      </p:sp>
      <p:sp>
        <p:nvSpPr>
          <p:cNvPr id="910357" name="Text Box 21"/>
          <p:cNvSpPr txBox="1">
            <a:spLocks noChangeArrowheads="1"/>
          </p:cNvSpPr>
          <p:nvPr/>
        </p:nvSpPr>
        <p:spPr bwMode="auto">
          <a:xfrm>
            <a:off x="5622925" y="3959225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s</a:t>
            </a:r>
            <a:r>
              <a:rPr lang="en-US" sz="1400" baseline="-25000"/>
              <a:t>3</a:t>
            </a:r>
            <a:endParaRPr lang="en-US" sz="1400"/>
          </a:p>
        </p:txBody>
      </p:sp>
      <p:sp>
        <p:nvSpPr>
          <p:cNvPr id="910358" name="Text Box 22"/>
          <p:cNvSpPr txBox="1">
            <a:spLocks noChangeArrowheads="1"/>
          </p:cNvSpPr>
          <p:nvPr/>
        </p:nvSpPr>
        <p:spPr bwMode="auto">
          <a:xfrm>
            <a:off x="1295400" y="3959225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Y</a:t>
            </a:r>
          </a:p>
        </p:txBody>
      </p:sp>
      <p:sp>
        <p:nvSpPr>
          <p:cNvPr id="910359" name="Text Box 23"/>
          <p:cNvSpPr txBox="1">
            <a:spLocks noChangeArrowheads="1"/>
          </p:cNvSpPr>
          <p:nvPr/>
        </p:nvSpPr>
        <p:spPr bwMode="auto">
          <a:xfrm>
            <a:off x="5930900" y="6042025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X</a:t>
            </a:r>
          </a:p>
        </p:txBody>
      </p:sp>
      <p:sp>
        <p:nvSpPr>
          <p:cNvPr id="910360" name="Text Box 24"/>
          <p:cNvSpPr txBox="1">
            <a:spLocks noChangeArrowheads="1"/>
          </p:cNvSpPr>
          <p:nvPr/>
        </p:nvSpPr>
        <p:spPr bwMode="auto">
          <a:xfrm>
            <a:off x="3365500" y="6094413"/>
            <a:ext cx="931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/>
              <a:t>sweep line</a:t>
            </a:r>
            <a:endParaRPr lang="en-US" sz="1400"/>
          </a:p>
        </p:txBody>
      </p:sp>
      <p:sp>
        <p:nvSpPr>
          <p:cNvPr id="910361" name="Rectangle 25"/>
          <p:cNvSpPr>
            <a:spLocks noChangeArrowheads="1"/>
          </p:cNvSpPr>
          <p:nvPr/>
        </p:nvSpPr>
        <p:spPr bwMode="auto">
          <a:xfrm>
            <a:off x="2686050" y="4552950"/>
            <a:ext cx="619125" cy="1158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0362" name="Line 26"/>
          <p:cNvSpPr>
            <a:spLocks noChangeShapeType="1"/>
          </p:cNvSpPr>
          <p:nvPr/>
        </p:nvSpPr>
        <p:spPr bwMode="auto">
          <a:xfrm>
            <a:off x="3679825" y="6629400"/>
            <a:ext cx="1592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0363" name="Line 27"/>
          <p:cNvSpPr>
            <a:spLocks noChangeShapeType="1"/>
          </p:cNvSpPr>
          <p:nvPr/>
        </p:nvSpPr>
        <p:spPr bwMode="auto">
          <a:xfrm>
            <a:off x="2667000" y="3733800"/>
            <a:ext cx="0" cy="2895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6495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Text Box 2"/>
          <p:cNvSpPr txBox="1">
            <a:spLocks noChangeArrowheads="1"/>
          </p:cNvSpPr>
          <p:nvPr/>
        </p:nvSpPr>
        <p:spPr bwMode="auto">
          <a:xfrm>
            <a:off x="4343400" y="1524000"/>
            <a:ext cx="4572000" cy="311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>
                <a:solidFill>
                  <a:srgbClr val="0000FF"/>
                </a:solidFill>
              </a:rPr>
              <a:t>last sweep line position in R: r2</a:t>
            </a:r>
            <a:br>
              <a:rPr lang="en-US" sz="1800">
                <a:solidFill>
                  <a:srgbClr val="0000FF"/>
                </a:solidFill>
              </a:rPr>
            </a:br>
            <a:r>
              <a:rPr lang="en-US" sz="1800">
                <a:solidFill>
                  <a:srgbClr val="0000FF"/>
                </a:solidFill>
              </a:rPr>
              <a:t>last sweep line position in S: s2</a:t>
            </a:r>
          </a:p>
          <a:p>
            <a:r>
              <a:rPr lang="en-US" sz="1800">
                <a:solidFill>
                  <a:srgbClr val="0000FF"/>
                </a:solidFill>
              </a:rPr>
              <a:t>r2&lt;s2:</a:t>
            </a:r>
            <a:br>
              <a:rPr lang="en-US" sz="1800">
                <a:solidFill>
                  <a:srgbClr val="0000FF"/>
                </a:solidFill>
              </a:rPr>
            </a:br>
            <a:r>
              <a:rPr lang="en-US" sz="1800">
                <a:solidFill>
                  <a:srgbClr val="0000FF"/>
                </a:solidFill>
              </a:rPr>
              <a:t>scan S from s2 until s</a:t>
            </a:r>
            <a:r>
              <a:rPr lang="en-US" sz="1800" baseline="-25000">
                <a:solidFill>
                  <a:srgbClr val="0000FF"/>
                </a:solidFill>
              </a:rPr>
              <a:t>i</a:t>
            </a:r>
            <a:r>
              <a:rPr lang="en-US" sz="1800">
                <a:solidFill>
                  <a:srgbClr val="0000FF"/>
                </a:solidFill>
              </a:rPr>
              <a:t>&gt;r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 on x-axis</a:t>
            </a:r>
            <a:br>
              <a:rPr lang="en-US" sz="1800">
                <a:solidFill>
                  <a:srgbClr val="0000FF"/>
                </a:solidFill>
              </a:rPr>
            </a:br>
            <a:r>
              <a:rPr lang="en-US" sz="1800">
                <a:solidFill>
                  <a:srgbClr val="0000FF"/>
                </a:solidFill>
              </a:rPr>
              <a:t>for each seen s</a:t>
            </a:r>
            <a:r>
              <a:rPr lang="en-US" sz="1800" baseline="-25000">
                <a:solidFill>
                  <a:srgbClr val="0000FF"/>
                </a:solidFill>
              </a:rPr>
              <a:t>i</a:t>
            </a:r>
            <a:r>
              <a:rPr lang="en-US" sz="1800">
                <a:solidFill>
                  <a:srgbClr val="0000FF"/>
                </a:solidFill>
              </a:rPr>
              <a:t> check y-intersection:</a:t>
            </a:r>
            <a:br>
              <a:rPr lang="en-US" sz="1800">
                <a:solidFill>
                  <a:srgbClr val="0000FF"/>
                </a:solidFill>
              </a:rPr>
            </a:br>
            <a:r>
              <a:rPr lang="en-US" sz="1800">
                <a:solidFill>
                  <a:srgbClr val="0000FF"/>
                </a:solidFill>
              </a:rPr>
              <a:t>	no pair found!</a:t>
            </a:r>
          </a:p>
          <a:p>
            <a:r>
              <a:rPr lang="en-US" sz="1800">
                <a:solidFill>
                  <a:srgbClr val="0000FF"/>
                </a:solidFill>
              </a:rPr>
              <a:t>increase position in R to r3</a:t>
            </a:r>
          </a:p>
          <a:p>
            <a:endParaRPr lang="en-US" sz="1800">
              <a:solidFill>
                <a:srgbClr val="0000FF"/>
              </a:solidFill>
            </a:endParaRPr>
          </a:p>
          <a:p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911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Sweep example</a:t>
            </a:r>
          </a:p>
        </p:txBody>
      </p:sp>
      <p:sp>
        <p:nvSpPr>
          <p:cNvPr id="911364" name="Rectangle 4"/>
          <p:cNvSpPr>
            <a:spLocks noChangeArrowheads="1"/>
          </p:cNvSpPr>
          <p:nvPr/>
        </p:nvSpPr>
        <p:spPr bwMode="auto">
          <a:xfrm>
            <a:off x="912813" y="2351088"/>
            <a:ext cx="20685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912813" y="2351088"/>
            <a:ext cx="1714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11366" name="Rectangle 6"/>
          <p:cNvSpPr>
            <a:spLocks noChangeArrowheads="1"/>
          </p:cNvSpPr>
          <p:nvPr/>
        </p:nvSpPr>
        <p:spPr bwMode="auto">
          <a:xfrm>
            <a:off x="912813" y="2351088"/>
            <a:ext cx="1714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11367" name="Text Box 7"/>
          <p:cNvSpPr txBox="1">
            <a:spLocks noChangeArrowheads="1"/>
          </p:cNvSpPr>
          <p:nvPr/>
        </p:nvSpPr>
        <p:spPr bwMode="auto">
          <a:xfrm>
            <a:off x="990600" y="1600200"/>
            <a:ext cx="3962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/>
              <a:t>sorted lists:</a:t>
            </a:r>
          </a:p>
          <a:p>
            <a:pPr>
              <a:spcBef>
                <a:spcPct val="0"/>
              </a:spcBef>
            </a:pPr>
            <a:r>
              <a:rPr lang="en-US" sz="1800"/>
              <a:t>R={r1,r2,r3}</a:t>
            </a:r>
          </a:p>
          <a:p>
            <a:pPr>
              <a:spcBef>
                <a:spcPct val="0"/>
              </a:spcBef>
            </a:pPr>
            <a:r>
              <a:rPr lang="en-US" sz="1800"/>
              <a:t>S={s1,s2,s3}</a:t>
            </a:r>
          </a:p>
        </p:txBody>
      </p:sp>
      <p:sp>
        <p:nvSpPr>
          <p:cNvPr id="911369" name="Line 9"/>
          <p:cNvSpPr>
            <a:spLocks noChangeShapeType="1"/>
          </p:cNvSpPr>
          <p:nvPr/>
        </p:nvSpPr>
        <p:spPr bwMode="auto">
          <a:xfrm>
            <a:off x="1603375" y="6137275"/>
            <a:ext cx="5254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370" name="Line 10"/>
          <p:cNvSpPr>
            <a:spLocks noChangeShapeType="1"/>
          </p:cNvSpPr>
          <p:nvPr/>
        </p:nvSpPr>
        <p:spPr bwMode="auto">
          <a:xfrm flipV="1">
            <a:off x="1914525" y="3935413"/>
            <a:ext cx="0" cy="2433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371" name="Rectangle 11"/>
          <p:cNvSpPr>
            <a:spLocks noChangeArrowheads="1"/>
          </p:cNvSpPr>
          <p:nvPr/>
        </p:nvSpPr>
        <p:spPr bwMode="auto">
          <a:xfrm>
            <a:off x="2222500" y="4189413"/>
            <a:ext cx="658813" cy="6715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372" name="Rectangle 12" descr="Wide upward diagonal"/>
          <p:cNvSpPr>
            <a:spLocks noChangeArrowheads="1"/>
          </p:cNvSpPr>
          <p:nvPr/>
        </p:nvSpPr>
        <p:spPr bwMode="auto">
          <a:xfrm>
            <a:off x="2994025" y="5557838"/>
            <a:ext cx="3556000" cy="461962"/>
          </a:xfrm>
          <a:prstGeom prst="rect">
            <a:avLst/>
          </a:prstGeom>
          <a:pattFill prst="wdUp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373" name="Rectangle 13"/>
          <p:cNvSpPr>
            <a:spLocks noChangeArrowheads="1"/>
          </p:cNvSpPr>
          <p:nvPr/>
        </p:nvSpPr>
        <p:spPr bwMode="auto">
          <a:xfrm>
            <a:off x="3768725" y="4286250"/>
            <a:ext cx="615950" cy="692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374" name="Rectangle 14"/>
          <p:cNvSpPr>
            <a:spLocks noChangeArrowheads="1"/>
          </p:cNvSpPr>
          <p:nvPr/>
        </p:nvSpPr>
        <p:spPr bwMode="auto">
          <a:xfrm>
            <a:off x="5311775" y="4516438"/>
            <a:ext cx="619125" cy="6921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375" name="Rectangle 15"/>
          <p:cNvSpPr>
            <a:spLocks noChangeArrowheads="1"/>
          </p:cNvSpPr>
          <p:nvPr/>
        </p:nvSpPr>
        <p:spPr bwMode="auto">
          <a:xfrm>
            <a:off x="5311775" y="4052888"/>
            <a:ext cx="927100" cy="693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376" name="Text Box 16"/>
          <p:cNvSpPr txBox="1">
            <a:spLocks noChangeArrowheads="1"/>
          </p:cNvSpPr>
          <p:nvPr/>
        </p:nvSpPr>
        <p:spPr bwMode="auto">
          <a:xfrm>
            <a:off x="2249488" y="4157663"/>
            <a:ext cx="300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r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911377" name="Text Box 17"/>
          <p:cNvSpPr txBox="1">
            <a:spLocks noChangeArrowheads="1"/>
          </p:cNvSpPr>
          <p:nvPr/>
        </p:nvSpPr>
        <p:spPr bwMode="auto">
          <a:xfrm>
            <a:off x="2686050" y="4957763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s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911378" name="Text Box 18"/>
          <p:cNvSpPr txBox="1">
            <a:spLocks noChangeArrowheads="1"/>
          </p:cNvSpPr>
          <p:nvPr/>
        </p:nvSpPr>
        <p:spPr bwMode="auto">
          <a:xfrm>
            <a:off x="4384675" y="5540375"/>
            <a:ext cx="300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r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911379" name="Text Box 19"/>
          <p:cNvSpPr txBox="1">
            <a:spLocks noChangeArrowheads="1"/>
          </p:cNvSpPr>
          <p:nvPr/>
        </p:nvSpPr>
        <p:spPr bwMode="auto">
          <a:xfrm>
            <a:off x="3768725" y="4384675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s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911380" name="Text Box 20"/>
          <p:cNvSpPr txBox="1">
            <a:spLocks noChangeArrowheads="1"/>
          </p:cNvSpPr>
          <p:nvPr/>
        </p:nvSpPr>
        <p:spPr bwMode="auto">
          <a:xfrm>
            <a:off x="5930900" y="4845050"/>
            <a:ext cx="300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r</a:t>
            </a:r>
            <a:r>
              <a:rPr lang="en-US" sz="1400" baseline="-25000"/>
              <a:t>3</a:t>
            </a:r>
            <a:endParaRPr lang="en-US" sz="1400"/>
          </a:p>
        </p:txBody>
      </p:sp>
      <p:sp>
        <p:nvSpPr>
          <p:cNvPr id="911381" name="Text Box 21"/>
          <p:cNvSpPr txBox="1">
            <a:spLocks noChangeArrowheads="1"/>
          </p:cNvSpPr>
          <p:nvPr/>
        </p:nvSpPr>
        <p:spPr bwMode="auto">
          <a:xfrm>
            <a:off x="5622925" y="4035425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s</a:t>
            </a:r>
            <a:r>
              <a:rPr lang="en-US" sz="1400" baseline="-25000"/>
              <a:t>3</a:t>
            </a:r>
            <a:endParaRPr lang="en-US" sz="1400"/>
          </a:p>
        </p:txBody>
      </p:sp>
      <p:sp>
        <p:nvSpPr>
          <p:cNvPr id="911382" name="Text Box 22"/>
          <p:cNvSpPr txBox="1">
            <a:spLocks noChangeArrowheads="1"/>
          </p:cNvSpPr>
          <p:nvPr/>
        </p:nvSpPr>
        <p:spPr bwMode="auto">
          <a:xfrm>
            <a:off x="1295400" y="4035425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Y</a:t>
            </a:r>
          </a:p>
        </p:txBody>
      </p:sp>
      <p:sp>
        <p:nvSpPr>
          <p:cNvPr id="911383" name="Text Box 23"/>
          <p:cNvSpPr txBox="1">
            <a:spLocks noChangeArrowheads="1"/>
          </p:cNvSpPr>
          <p:nvPr/>
        </p:nvSpPr>
        <p:spPr bwMode="auto">
          <a:xfrm>
            <a:off x="5930900" y="6118225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X</a:t>
            </a:r>
          </a:p>
        </p:txBody>
      </p:sp>
      <p:sp>
        <p:nvSpPr>
          <p:cNvPr id="911384" name="Text Box 24"/>
          <p:cNvSpPr txBox="1">
            <a:spLocks noChangeArrowheads="1"/>
          </p:cNvSpPr>
          <p:nvPr/>
        </p:nvSpPr>
        <p:spPr bwMode="auto">
          <a:xfrm>
            <a:off x="3365500" y="6170613"/>
            <a:ext cx="931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/>
              <a:t>sweep line</a:t>
            </a:r>
            <a:endParaRPr lang="en-US" sz="1400"/>
          </a:p>
        </p:txBody>
      </p:sp>
      <p:sp>
        <p:nvSpPr>
          <p:cNvPr id="911385" name="Rectangle 25"/>
          <p:cNvSpPr>
            <a:spLocks noChangeArrowheads="1"/>
          </p:cNvSpPr>
          <p:nvPr/>
        </p:nvSpPr>
        <p:spPr bwMode="auto">
          <a:xfrm>
            <a:off x="2686050" y="4629150"/>
            <a:ext cx="619125" cy="1158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386" name="Line 26"/>
          <p:cNvSpPr>
            <a:spLocks noChangeShapeType="1"/>
          </p:cNvSpPr>
          <p:nvPr/>
        </p:nvSpPr>
        <p:spPr bwMode="auto">
          <a:xfrm>
            <a:off x="3679825" y="6705600"/>
            <a:ext cx="1592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387" name="Line 27"/>
          <p:cNvSpPr>
            <a:spLocks noChangeShapeType="1"/>
          </p:cNvSpPr>
          <p:nvPr/>
        </p:nvSpPr>
        <p:spPr bwMode="auto">
          <a:xfrm>
            <a:off x="2971800" y="3733800"/>
            <a:ext cx="0" cy="2895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823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Text Box 2"/>
          <p:cNvSpPr txBox="1">
            <a:spLocks noChangeArrowheads="1"/>
          </p:cNvSpPr>
          <p:nvPr/>
        </p:nvSpPr>
        <p:spPr bwMode="auto">
          <a:xfrm>
            <a:off x="4343400" y="1524000"/>
            <a:ext cx="4572000" cy="311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>
                <a:solidFill>
                  <a:srgbClr val="0000FF"/>
                </a:solidFill>
              </a:rPr>
              <a:t>last sweep line position in R: r3</a:t>
            </a:r>
            <a:br>
              <a:rPr lang="en-US" sz="1800">
                <a:solidFill>
                  <a:srgbClr val="0000FF"/>
                </a:solidFill>
              </a:rPr>
            </a:br>
            <a:r>
              <a:rPr lang="en-US" sz="1800">
                <a:solidFill>
                  <a:srgbClr val="0000FF"/>
                </a:solidFill>
              </a:rPr>
              <a:t>last sweep line position in S: s2</a:t>
            </a:r>
          </a:p>
          <a:p>
            <a:r>
              <a:rPr lang="en-US" sz="1800">
                <a:solidFill>
                  <a:srgbClr val="0000FF"/>
                </a:solidFill>
              </a:rPr>
              <a:t>s2&lt;r3:</a:t>
            </a:r>
            <a:br>
              <a:rPr lang="en-US" sz="1800">
                <a:solidFill>
                  <a:srgbClr val="0000FF"/>
                </a:solidFill>
              </a:rPr>
            </a:br>
            <a:r>
              <a:rPr lang="en-US" sz="1800">
                <a:solidFill>
                  <a:srgbClr val="0000FF"/>
                </a:solidFill>
              </a:rPr>
              <a:t>scan R from r3 until r</a:t>
            </a:r>
            <a:r>
              <a:rPr lang="en-US" sz="1800" baseline="-25000">
                <a:solidFill>
                  <a:srgbClr val="0000FF"/>
                </a:solidFill>
              </a:rPr>
              <a:t>i</a:t>
            </a:r>
            <a:r>
              <a:rPr lang="en-US" sz="1800">
                <a:solidFill>
                  <a:srgbClr val="0000FF"/>
                </a:solidFill>
              </a:rPr>
              <a:t>&gt;s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 on x-axis</a:t>
            </a:r>
            <a:br>
              <a:rPr lang="en-US" sz="1800">
                <a:solidFill>
                  <a:srgbClr val="0000FF"/>
                </a:solidFill>
              </a:rPr>
            </a:br>
            <a:r>
              <a:rPr lang="en-US" sz="1800">
                <a:solidFill>
                  <a:srgbClr val="0000FF"/>
                </a:solidFill>
              </a:rPr>
              <a:t>for each seen r</a:t>
            </a:r>
            <a:r>
              <a:rPr lang="en-US" sz="1800" baseline="-25000">
                <a:solidFill>
                  <a:srgbClr val="0000FF"/>
                </a:solidFill>
              </a:rPr>
              <a:t>i</a:t>
            </a:r>
            <a:r>
              <a:rPr lang="en-US" sz="1800">
                <a:solidFill>
                  <a:srgbClr val="0000FF"/>
                </a:solidFill>
              </a:rPr>
              <a:t> check y-intersection:</a:t>
            </a:r>
            <a:br>
              <a:rPr lang="en-US" sz="1800">
                <a:solidFill>
                  <a:srgbClr val="0000FF"/>
                </a:solidFill>
              </a:rPr>
            </a:br>
            <a:r>
              <a:rPr lang="en-US" sz="1800">
                <a:solidFill>
                  <a:srgbClr val="0000FF"/>
                </a:solidFill>
              </a:rPr>
              <a:t>	no pair found!</a:t>
            </a:r>
          </a:p>
          <a:p>
            <a:r>
              <a:rPr lang="en-US" sz="1800">
                <a:solidFill>
                  <a:srgbClr val="0000FF"/>
                </a:solidFill>
              </a:rPr>
              <a:t>increase position in S to s3</a:t>
            </a:r>
          </a:p>
          <a:p>
            <a:endParaRPr lang="en-US" sz="1800">
              <a:solidFill>
                <a:srgbClr val="0000FF"/>
              </a:solidFill>
            </a:endParaRPr>
          </a:p>
          <a:p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Sweep example</a:t>
            </a:r>
          </a:p>
        </p:txBody>
      </p:sp>
      <p:sp>
        <p:nvSpPr>
          <p:cNvPr id="912388" name="Rectangle 4"/>
          <p:cNvSpPr>
            <a:spLocks noChangeArrowheads="1"/>
          </p:cNvSpPr>
          <p:nvPr/>
        </p:nvSpPr>
        <p:spPr bwMode="auto">
          <a:xfrm>
            <a:off x="912813" y="2351088"/>
            <a:ext cx="20685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12389" name="Rectangle 5"/>
          <p:cNvSpPr>
            <a:spLocks noChangeArrowheads="1"/>
          </p:cNvSpPr>
          <p:nvPr/>
        </p:nvSpPr>
        <p:spPr bwMode="auto">
          <a:xfrm>
            <a:off x="912813" y="2351088"/>
            <a:ext cx="1714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12390" name="Rectangle 6"/>
          <p:cNvSpPr>
            <a:spLocks noChangeArrowheads="1"/>
          </p:cNvSpPr>
          <p:nvPr/>
        </p:nvSpPr>
        <p:spPr bwMode="auto">
          <a:xfrm>
            <a:off x="912813" y="2351088"/>
            <a:ext cx="1714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12391" name="Text Box 7"/>
          <p:cNvSpPr txBox="1">
            <a:spLocks noChangeArrowheads="1"/>
          </p:cNvSpPr>
          <p:nvPr/>
        </p:nvSpPr>
        <p:spPr bwMode="auto">
          <a:xfrm>
            <a:off x="990600" y="1600200"/>
            <a:ext cx="3962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/>
              <a:t>sorted lists:</a:t>
            </a:r>
          </a:p>
          <a:p>
            <a:pPr>
              <a:spcBef>
                <a:spcPct val="0"/>
              </a:spcBef>
            </a:pPr>
            <a:r>
              <a:rPr lang="en-US" sz="1800"/>
              <a:t>R={r1,r2,r3}</a:t>
            </a:r>
          </a:p>
          <a:p>
            <a:pPr>
              <a:spcBef>
                <a:spcPct val="0"/>
              </a:spcBef>
            </a:pPr>
            <a:r>
              <a:rPr lang="en-US" sz="1800"/>
              <a:t>S={s1,s2,s3}</a:t>
            </a:r>
          </a:p>
        </p:txBody>
      </p:sp>
      <p:sp>
        <p:nvSpPr>
          <p:cNvPr id="912393" name="Line 9"/>
          <p:cNvSpPr>
            <a:spLocks noChangeShapeType="1"/>
          </p:cNvSpPr>
          <p:nvPr/>
        </p:nvSpPr>
        <p:spPr bwMode="auto">
          <a:xfrm>
            <a:off x="1603375" y="6137275"/>
            <a:ext cx="5254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2394" name="Line 10"/>
          <p:cNvSpPr>
            <a:spLocks noChangeShapeType="1"/>
          </p:cNvSpPr>
          <p:nvPr/>
        </p:nvSpPr>
        <p:spPr bwMode="auto">
          <a:xfrm flipV="1">
            <a:off x="1914525" y="3935413"/>
            <a:ext cx="0" cy="2433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2395" name="Rectangle 11"/>
          <p:cNvSpPr>
            <a:spLocks noChangeArrowheads="1"/>
          </p:cNvSpPr>
          <p:nvPr/>
        </p:nvSpPr>
        <p:spPr bwMode="auto">
          <a:xfrm>
            <a:off x="2222500" y="4189413"/>
            <a:ext cx="658813" cy="6715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2396" name="Rectangle 12"/>
          <p:cNvSpPr>
            <a:spLocks noChangeArrowheads="1"/>
          </p:cNvSpPr>
          <p:nvPr/>
        </p:nvSpPr>
        <p:spPr bwMode="auto">
          <a:xfrm>
            <a:off x="2994025" y="5557838"/>
            <a:ext cx="3556000" cy="4619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2397" name="Rectangle 13"/>
          <p:cNvSpPr>
            <a:spLocks noChangeArrowheads="1"/>
          </p:cNvSpPr>
          <p:nvPr/>
        </p:nvSpPr>
        <p:spPr bwMode="auto">
          <a:xfrm>
            <a:off x="3768725" y="4286250"/>
            <a:ext cx="615950" cy="692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2398" name="Rectangle 14"/>
          <p:cNvSpPr>
            <a:spLocks noChangeArrowheads="1"/>
          </p:cNvSpPr>
          <p:nvPr/>
        </p:nvSpPr>
        <p:spPr bwMode="auto">
          <a:xfrm>
            <a:off x="5311775" y="4516438"/>
            <a:ext cx="619125" cy="6921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2399" name="Rectangle 15"/>
          <p:cNvSpPr>
            <a:spLocks noChangeArrowheads="1"/>
          </p:cNvSpPr>
          <p:nvPr/>
        </p:nvSpPr>
        <p:spPr bwMode="auto">
          <a:xfrm>
            <a:off x="5311775" y="4052888"/>
            <a:ext cx="927100" cy="693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2400" name="Text Box 16"/>
          <p:cNvSpPr txBox="1">
            <a:spLocks noChangeArrowheads="1"/>
          </p:cNvSpPr>
          <p:nvPr/>
        </p:nvSpPr>
        <p:spPr bwMode="auto">
          <a:xfrm>
            <a:off x="2249488" y="4157663"/>
            <a:ext cx="300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r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912401" name="Text Box 17"/>
          <p:cNvSpPr txBox="1">
            <a:spLocks noChangeArrowheads="1"/>
          </p:cNvSpPr>
          <p:nvPr/>
        </p:nvSpPr>
        <p:spPr bwMode="auto">
          <a:xfrm>
            <a:off x="2686050" y="4957763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s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912402" name="Text Box 18"/>
          <p:cNvSpPr txBox="1">
            <a:spLocks noChangeArrowheads="1"/>
          </p:cNvSpPr>
          <p:nvPr/>
        </p:nvSpPr>
        <p:spPr bwMode="auto">
          <a:xfrm>
            <a:off x="4384675" y="5540375"/>
            <a:ext cx="300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r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912403" name="Text Box 19"/>
          <p:cNvSpPr txBox="1">
            <a:spLocks noChangeArrowheads="1"/>
          </p:cNvSpPr>
          <p:nvPr/>
        </p:nvSpPr>
        <p:spPr bwMode="auto">
          <a:xfrm>
            <a:off x="3768725" y="4384675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s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912404" name="Text Box 20"/>
          <p:cNvSpPr txBox="1">
            <a:spLocks noChangeArrowheads="1"/>
          </p:cNvSpPr>
          <p:nvPr/>
        </p:nvSpPr>
        <p:spPr bwMode="auto">
          <a:xfrm>
            <a:off x="5930900" y="4845050"/>
            <a:ext cx="300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r</a:t>
            </a:r>
            <a:r>
              <a:rPr lang="en-US" sz="1400" baseline="-25000"/>
              <a:t>3</a:t>
            </a:r>
            <a:endParaRPr lang="en-US" sz="1400"/>
          </a:p>
        </p:txBody>
      </p:sp>
      <p:sp>
        <p:nvSpPr>
          <p:cNvPr id="912405" name="Text Box 21"/>
          <p:cNvSpPr txBox="1">
            <a:spLocks noChangeArrowheads="1"/>
          </p:cNvSpPr>
          <p:nvPr/>
        </p:nvSpPr>
        <p:spPr bwMode="auto">
          <a:xfrm>
            <a:off x="5622925" y="4035425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s</a:t>
            </a:r>
            <a:r>
              <a:rPr lang="en-US" sz="1400" baseline="-25000"/>
              <a:t>3</a:t>
            </a:r>
            <a:endParaRPr lang="en-US" sz="1400"/>
          </a:p>
        </p:txBody>
      </p:sp>
      <p:sp>
        <p:nvSpPr>
          <p:cNvPr id="912406" name="Text Box 22"/>
          <p:cNvSpPr txBox="1">
            <a:spLocks noChangeArrowheads="1"/>
          </p:cNvSpPr>
          <p:nvPr/>
        </p:nvSpPr>
        <p:spPr bwMode="auto">
          <a:xfrm>
            <a:off x="1295400" y="4035425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Y</a:t>
            </a:r>
          </a:p>
        </p:txBody>
      </p:sp>
      <p:sp>
        <p:nvSpPr>
          <p:cNvPr id="912407" name="Text Box 23"/>
          <p:cNvSpPr txBox="1">
            <a:spLocks noChangeArrowheads="1"/>
          </p:cNvSpPr>
          <p:nvPr/>
        </p:nvSpPr>
        <p:spPr bwMode="auto">
          <a:xfrm>
            <a:off x="5930900" y="6118225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X</a:t>
            </a:r>
          </a:p>
        </p:txBody>
      </p:sp>
      <p:sp>
        <p:nvSpPr>
          <p:cNvPr id="912408" name="Text Box 24"/>
          <p:cNvSpPr txBox="1">
            <a:spLocks noChangeArrowheads="1"/>
          </p:cNvSpPr>
          <p:nvPr/>
        </p:nvSpPr>
        <p:spPr bwMode="auto">
          <a:xfrm>
            <a:off x="3365500" y="6170613"/>
            <a:ext cx="931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/>
              <a:t>sweep line</a:t>
            </a:r>
            <a:endParaRPr lang="en-US" sz="1400"/>
          </a:p>
        </p:txBody>
      </p:sp>
      <p:sp>
        <p:nvSpPr>
          <p:cNvPr id="912409" name="Rectangle 25"/>
          <p:cNvSpPr>
            <a:spLocks noChangeArrowheads="1"/>
          </p:cNvSpPr>
          <p:nvPr/>
        </p:nvSpPr>
        <p:spPr bwMode="auto">
          <a:xfrm>
            <a:off x="2686050" y="4629150"/>
            <a:ext cx="619125" cy="1158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2410" name="Line 26"/>
          <p:cNvSpPr>
            <a:spLocks noChangeShapeType="1"/>
          </p:cNvSpPr>
          <p:nvPr/>
        </p:nvSpPr>
        <p:spPr bwMode="auto">
          <a:xfrm>
            <a:off x="3679825" y="6705600"/>
            <a:ext cx="1592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2411" name="Line 27"/>
          <p:cNvSpPr>
            <a:spLocks noChangeShapeType="1"/>
          </p:cNvSpPr>
          <p:nvPr/>
        </p:nvSpPr>
        <p:spPr bwMode="auto">
          <a:xfrm>
            <a:off x="3733800" y="3810000"/>
            <a:ext cx="0" cy="2895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5565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Text Box 2"/>
          <p:cNvSpPr txBox="1">
            <a:spLocks noChangeArrowheads="1"/>
          </p:cNvSpPr>
          <p:nvPr/>
        </p:nvSpPr>
        <p:spPr bwMode="auto">
          <a:xfrm>
            <a:off x="4343400" y="1524000"/>
            <a:ext cx="4572000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>
                <a:solidFill>
                  <a:srgbClr val="0000FF"/>
                </a:solidFill>
              </a:rPr>
              <a:t>last sweep line position in R: r3</a:t>
            </a:r>
            <a:br>
              <a:rPr lang="en-US" sz="1800">
                <a:solidFill>
                  <a:srgbClr val="0000FF"/>
                </a:solidFill>
              </a:rPr>
            </a:br>
            <a:r>
              <a:rPr lang="en-US" sz="1800">
                <a:solidFill>
                  <a:srgbClr val="0000FF"/>
                </a:solidFill>
              </a:rPr>
              <a:t>last sweep line position in S: s3</a:t>
            </a:r>
          </a:p>
          <a:p>
            <a:r>
              <a:rPr lang="en-US" sz="1800">
                <a:solidFill>
                  <a:srgbClr val="0000FF"/>
                </a:solidFill>
              </a:rPr>
              <a:t>r3&lt;s3:</a:t>
            </a:r>
            <a:br>
              <a:rPr lang="en-US" sz="1800">
                <a:solidFill>
                  <a:srgbClr val="0000FF"/>
                </a:solidFill>
              </a:rPr>
            </a:br>
            <a:r>
              <a:rPr lang="en-US" sz="1800">
                <a:solidFill>
                  <a:srgbClr val="0000FF"/>
                </a:solidFill>
              </a:rPr>
              <a:t>scan S from s3 until s</a:t>
            </a:r>
            <a:r>
              <a:rPr lang="en-US" sz="1800" baseline="-25000">
                <a:solidFill>
                  <a:srgbClr val="0000FF"/>
                </a:solidFill>
              </a:rPr>
              <a:t>i</a:t>
            </a:r>
            <a:r>
              <a:rPr lang="en-US" sz="1800">
                <a:solidFill>
                  <a:srgbClr val="0000FF"/>
                </a:solidFill>
              </a:rPr>
              <a:t>&gt;r</a:t>
            </a:r>
            <a:r>
              <a:rPr lang="en-US" sz="1800" baseline="-25000">
                <a:solidFill>
                  <a:srgbClr val="0000FF"/>
                </a:solidFill>
              </a:rPr>
              <a:t>3</a:t>
            </a:r>
            <a:r>
              <a:rPr lang="en-US" sz="1800">
                <a:solidFill>
                  <a:srgbClr val="0000FF"/>
                </a:solidFill>
              </a:rPr>
              <a:t> on x-axis</a:t>
            </a:r>
            <a:br>
              <a:rPr lang="en-US" sz="1800">
                <a:solidFill>
                  <a:srgbClr val="0000FF"/>
                </a:solidFill>
              </a:rPr>
            </a:br>
            <a:r>
              <a:rPr lang="en-US" sz="1800">
                <a:solidFill>
                  <a:srgbClr val="0000FF"/>
                </a:solidFill>
              </a:rPr>
              <a:t>for each seen s</a:t>
            </a:r>
            <a:r>
              <a:rPr lang="en-US" sz="1800" baseline="-25000">
                <a:solidFill>
                  <a:srgbClr val="0000FF"/>
                </a:solidFill>
              </a:rPr>
              <a:t>i</a:t>
            </a:r>
            <a:r>
              <a:rPr lang="en-US" sz="1800">
                <a:solidFill>
                  <a:srgbClr val="0000FF"/>
                </a:solidFill>
              </a:rPr>
              <a:t> check y-intersection:</a:t>
            </a:r>
            <a:br>
              <a:rPr lang="en-US" sz="1800">
                <a:solidFill>
                  <a:srgbClr val="0000FF"/>
                </a:solidFill>
              </a:rPr>
            </a:br>
            <a:r>
              <a:rPr lang="en-US" sz="1800">
                <a:solidFill>
                  <a:srgbClr val="0000FF"/>
                </a:solidFill>
              </a:rPr>
              <a:t>	pair &lt;r3,s3&gt; found!</a:t>
            </a:r>
          </a:p>
          <a:p>
            <a:r>
              <a:rPr lang="en-US" sz="1800">
                <a:solidFill>
                  <a:srgbClr val="0000FF"/>
                </a:solidFill>
              </a:rPr>
              <a:t>increase position in R: no more rectangles:</a:t>
            </a:r>
            <a:br>
              <a:rPr lang="en-US" sz="1800">
                <a:solidFill>
                  <a:srgbClr val="0000FF"/>
                </a:solidFill>
              </a:rPr>
            </a:br>
            <a:r>
              <a:rPr lang="en-US" sz="1800">
                <a:solidFill>
                  <a:srgbClr val="0000FF"/>
                </a:solidFill>
              </a:rPr>
              <a:t>algorithm terminates</a:t>
            </a:r>
          </a:p>
          <a:p>
            <a:endParaRPr lang="en-US" sz="1800">
              <a:solidFill>
                <a:srgbClr val="0000FF"/>
              </a:solidFill>
            </a:endParaRPr>
          </a:p>
          <a:p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913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Sweep example</a:t>
            </a:r>
          </a:p>
        </p:txBody>
      </p:sp>
      <p:sp>
        <p:nvSpPr>
          <p:cNvPr id="913412" name="Rectangle 4"/>
          <p:cNvSpPr>
            <a:spLocks noChangeArrowheads="1"/>
          </p:cNvSpPr>
          <p:nvPr/>
        </p:nvSpPr>
        <p:spPr bwMode="auto">
          <a:xfrm>
            <a:off x="912813" y="2351088"/>
            <a:ext cx="20685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13413" name="Rectangle 5"/>
          <p:cNvSpPr>
            <a:spLocks noChangeArrowheads="1"/>
          </p:cNvSpPr>
          <p:nvPr/>
        </p:nvSpPr>
        <p:spPr bwMode="auto">
          <a:xfrm>
            <a:off x="912813" y="2351088"/>
            <a:ext cx="1714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13414" name="Rectangle 6"/>
          <p:cNvSpPr>
            <a:spLocks noChangeArrowheads="1"/>
          </p:cNvSpPr>
          <p:nvPr/>
        </p:nvSpPr>
        <p:spPr bwMode="auto">
          <a:xfrm>
            <a:off x="912813" y="2351088"/>
            <a:ext cx="1714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13415" name="Text Box 7"/>
          <p:cNvSpPr txBox="1">
            <a:spLocks noChangeArrowheads="1"/>
          </p:cNvSpPr>
          <p:nvPr/>
        </p:nvSpPr>
        <p:spPr bwMode="auto">
          <a:xfrm>
            <a:off x="990600" y="1600200"/>
            <a:ext cx="3962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/>
              <a:t>sorted lists:</a:t>
            </a:r>
          </a:p>
          <a:p>
            <a:pPr>
              <a:spcBef>
                <a:spcPct val="0"/>
              </a:spcBef>
            </a:pPr>
            <a:r>
              <a:rPr lang="en-US" sz="1800"/>
              <a:t>R={r1,r2,r3}</a:t>
            </a:r>
          </a:p>
          <a:p>
            <a:pPr>
              <a:spcBef>
                <a:spcPct val="0"/>
              </a:spcBef>
            </a:pPr>
            <a:r>
              <a:rPr lang="en-US" sz="1800"/>
              <a:t>S={s1,s2,s3}</a:t>
            </a:r>
          </a:p>
        </p:txBody>
      </p:sp>
      <p:sp>
        <p:nvSpPr>
          <p:cNvPr id="913417" name="Line 9"/>
          <p:cNvSpPr>
            <a:spLocks noChangeShapeType="1"/>
          </p:cNvSpPr>
          <p:nvPr/>
        </p:nvSpPr>
        <p:spPr bwMode="auto">
          <a:xfrm>
            <a:off x="1603375" y="6137275"/>
            <a:ext cx="5254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3418" name="Line 10"/>
          <p:cNvSpPr>
            <a:spLocks noChangeShapeType="1"/>
          </p:cNvSpPr>
          <p:nvPr/>
        </p:nvSpPr>
        <p:spPr bwMode="auto">
          <a:xfrm flipV="1">
            <a:off x="1914525" y="3935413"/>
            <a:ext cx="0" cy="2433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3419" name="Rectangle 11"/>
          <p:cNvSpPr>
            <a:spLocks noChangeArrowheads="1"/>
          </p:cNvSpPr>
          <p:nvPr/>
        </p:nvSpPr>
        <p:spPr bwMode="auto">
          <a:xfrm>
            <a:off x="2222500" y="4189413"/>
            <a:ext cx="658813" cy="67151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3420" name="Rectangle 12"/>
          <p:cNvSpPr>
            <a:spLocks noChangeArrowheads="1"/>
          </p:cNvSpPr>
          <p:nvPr/>
        </p:nvSpPr>
        <p:spPr bwMode="auto">
          <a:xfrm>
            <a:off x="2994025" y="5557838"/>
            <a:ext cx="3556000" cy="461962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3421" name="Rectangle 13"/>
          <p:cNvSpPr>
            <a:spLocks noChangeArrowheads="1"/>
          </p:cNvSpPr>
          <p:nvPr/>
        </p:nvSpPr>
        <p:spPr bwMode="auto">
          <a:xfrm>
            <a:off x="3768725" y="4286250"/>
            <a:ext cx="615950" cy="692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3422" name="Rectangle 14" descr="Wide upward diagonal"/>
          <p:cNvSpPr>
            <a:spLocks noChangeArrowheads="1"/>
          </p:cNvSpPr>
          <p:nvPr/>
        </p:nvSpPr>
        <p:spPr bwMode="auto">
          <a:xfrm>
            <a:off x="5311775" y="4516438"/>
            <a:ext cx="619125" cy="692150"/>
          </a:xfrm>
          <a:prstGeom prst="rect">
            <a:avLst/>
          </a:prstGeom>
          <a:pattFill prst="wdUpDiag">
            <a:fgClr>
              <a:schemeClr val="hlink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3423" name="Rectangle 15"/>
          <p:cNvSpPr>
            <a:spLocks noChangeArrowheads="1"/>
          </p:cNvSpPr>
          <p:nvPr/>
        </p:nvSpPr>
        <p:spPr bwMode="auto">
          <a:xfrm>
            <a:off x="5311775" y="4052888"/>
            <a:ext cx="927100" cy="6937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3424" name="Text Box 16"/>
          <p:cNvSpPr txBox="1">
            <a:spLocks noChangeArrowheads="1"/>
          </p:cNvSpPr>
          <p:nvPr/>
        </p:nvSpPr>
        <p:spPr bwMode="auto">
          <a:xfrm>
            <a:off x="2249488" y="4157663"/>
            <a:ext cx="3000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r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913425" name="Text Box 17"/>
          <p:cNvSpPr txBox="1">
            <a:spLocks noChangeArrowheads="1"/>
          </p:cNvSpPr>
          <p:nvPr/>
        </p:nvSpPr>
        <p:spPr bwMode="auto">
          <a:xfrm>
            <a:off x="2686050" y="4957763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s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913426" name="Text Box 18"/>
          <p:cNvSpPr txBox="1">
            <a:spLocks noChangeArrowheads="1"/>
          </p:cNvSpPr>
          <p:nvPr/>
        </p:nvSpPr>
        <p:spPr bwMode="auto">
          <a:xfrm>
            <a:off x="4384675" y="5540375"/>
            <a:ext cx="300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r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913427" name="Text Box 19"/>
          <p:cNvSpPr txBox="1">
            <a:spLocks noChangeArrowheads="1"/>
          </p:cNvSpPr>
          <p:nvPr/>
        </p:nvSpPr>
        <p:spPr bwMode="auto">
          <a:xfrm>
            <a:off x="3768725" y="4384675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s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913428" name="Text Box 20"/>
          <p:cNvSpPr txBox="1">
            <a:spLocks noChangeArrowheads="1"/>
          </p:cNvSpPr>
          <p:nvPr/>
        </p:nvSpPr>
        <p:spPr bwMode="auto">
          <a:xfrm>
            <a:off x="5930900" y="4845050"/>
            <a:ext cx="3000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r</a:t>
            </a:r>
            <a:r>
              <a:rPr lang="en-US" sz="1400" baseline="-25000"/>
              <a:t>3</a:t>
            </a:r>
            <a:endParaRPr lang="en-US" sz="1400"/>
          </a:p>
        </p:txBody>
      </p:sp>
      <p:sp>
        <p:nvSpPr>
          <p:cNvPr id="913429" name="Text Box 21"/>
          <p:cNvSpPr txBox="1">
            <a:spLocks noChangeArrowheads="1"/>
          </p:cNvSpPr>
          <p:nvPr/>
        </p:nvSpPr>
        <p:spPr bwMode="auto">
          <a:xfrm>
            <a:off x="5622925" y="4035425"/>
            <a:ext cx="31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s</a:t>
            </a:r>
            <a:r>
              <a:rPr lang="en-US" sz="1400" baseline="-25000"/>
              <a:t>3</a:t>
            </a:r>
            <a:endParaRPr lang="en-US" sz="1400"/>
          </a:p>
        </p:txBody>
      </p:sp>
      <p:sp>
        <p:nvSpPr>
          <p:cNvPr id="913430" name="Text Box 22"/>
          <p:cNvSpPr txBox="1">
            <a:spLocks noChangeArrowheads="1"/>
          </p:cNvSpPr>
          <p:nvPr/>
        </p:nvSpPr>
        <p:spPr bwMode="auto">
          <a:xfrm>
            <a:off x="1295400" y="4035425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Y</a:t>
            </a:r>
          </a:p>
        </p:txBody>
      </p:sp>
      <p:sp>
        <p:nvSpPr>
          <p:cNvPr id="913431" name="Text Box 23"/>
          <p:cNvSpPr txBox="1">
            <a:spLocks noChangeArrowheads="1"/>
          </p:cNvSpPr>
          <p:nvPr/>
        </p:nvSpPr>
        <p:spPr bwMode="auto">
          <a:xfrm>
            <a:off x="5930900" y="6118225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X</a:t>
            </a:r>
          </a:p>
        </p:txBody>
      </p:sp>
      <p:sp>
        <p:nvSpPr>
          <p:cNvPr id="913432" name="Text Box 24"/>
          <p:cNvSpPr txBox="1">
            <a:spLocks noChangeArrowheads="1"/>
          </p:cNvSpPr>
          <p:nvPr/>
        </p:nvSpPr>
        <p:spPr bwMode="auto">
          <a:xfrm>
            <a:off x="3365500" y="6170613"/>
            <a:ext cx="931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 i="1"/>
              <a:t>sweep line</a:t>
            </a:r>
            <a:endParaRPr lang="en-US" sz="1400"/>
          </a:p>
        </p:txBody>
      </p:sp>
      <p:sp>
        <p:nvSpPr>
          <p:cNvPr id="913433" name="Rectangle 25"/>
          <p:cNvSpPr>
            <a:spLocks noChangeArrowheads="1"/>
          </p:cNvSpPr>
          <p:nvPr/>
        </p:nvSpPr>
        <p:spPr bwMode="auto">
          <a:xfrm>
            <a:off x="2686050" y="4629150"/>
            <a:ext cx="619125" cy="1158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3434" name="Line 26"/>
          <p:cNvSpPr>
            <a:spLocks noChangeShapeType="1"/>
          </p:cNvSpPr>
          <p:nvPr/>
        </p:nvSpPr>
        <p:spPr bwMode="auto">
          <a:xfrm>
            <a:off x="3679825" y="6705600"/>
            <a:ext cx="1592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3435" name="Line 27"/>
          <p:cNvSpPr>
            <a:spLocks noChangeShapeType="1"/>
          </p:cNvSpPr>
          <p:nvPr/>
        </p:nvSpPr>
        <p:spPr bwMode="auto">
          <a:xfrm>
            <a:off x="5334000" y="3733800"/>
            <a:ext cx="0" cy="2895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1850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The refinement step</a:t>
            </a:r>
          </a:p>
        </p:txBody>
      </p:sp>
      <p:sp>
        <p:nvSpPr>
          <p:cNvPr id="926723" name="Rectangle 3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926724" name="Rectangle 4"/>
          <p:cNvSpPr>
            <a:spLocks noChangeArrowheads="1"/>
          </p:cNvSpPr>
          <p:nvPr/>
        </p:nvSpPr>
        <p:spPr bwMode="auto">
          <a:xfrm>
            <a:off x="533400" y="1371600"/>
            <a:ext cx="8305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Most join algorithms focus on the filter step; how do we process the refinement step?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A multi-step process is adopted for spatial joins</a:t>
            </a:r>
          </a:p>
        </p:txBody>
      </p:sp>
      <p:sp>
        <p:nvSpPr>
          <p:cNvPr id="926725" name="Rectangle 5"/>
          <p:cNvSpPr>
            <a:spLocks noChangeArrowheads="1"/>
          </p:cNvSpPr>
          <p:nvPr/>
        </p:nvSpPr>
        <p:spPr bwMode="auto">
          <a:xfrm>
            <a:off x="912813" y="2351088"/>
            <a:ext cx="20685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26726" name="Rectangle 6"/>
          <p:cNvSpPr>
            <a:spLocks noChangeArrowheads="1"/>
          </p:cNvSpPr>
          <p:nvPr/>
        </p:nvSpPr>
        <p:spPr bwMode="auto">
          <a:xfrm>
            <a:off x="912813" y="2351088"/>
            <a:ext cx="1714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26727" name="Rectangle 7"/>
          <p:cNvSpPr>
            <a:spLocks noChangeArrowheads="1"/>
          </p:cNvSpPr>
          <p:nvPr/>
        </p:nvSpPr>
        <p:spPr bwMode="auto">
          <a:xfrm>
            <a:off x="912813" y="2351088"/>
            <a:ext cx="1714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grpSp>
        <p:nvGrpSpPr>
          <p:cNvPr id="926728" name="Group 8"/>
          <p:cNvGrpSpPr>
            <a:grpSpLocks/>
          </p:cNvGrpSpPr>
          <p:nvPr/>
        </p:nvGrpSpPr>
        <p:grpSpPr bwMode="auto">
          <a:xfrm>
            <a:off x="6343650" y="4216400"/>
            <a:ext cx="989013" cy="1014413"/>
            <a:chOff x="3988" y="2769"/>
            <a:chExt cx="623" cy="639"/>
          </a:xfrm>
        </p:grpSpPr>
        <p:sp>
          <p:nvSpPr>
            <p:cNvPr id="926729" name="Freeform 9"/>
            <p:cNvSpPr>
              <a:spLocks/>
            </p:cNvSpPr>
            <p:nvPr/>
          </p:nvSpPr>
          <p:spPr bwMode="auto">
            <a:xfrm>
              <a:off x="4176" y="3072"/>
              <a:ext cx="435" cy="321"/>
            </a:xfrm>
            <a:custGeom>
              <a:avLst/>
              <a:gdLst>
                <a:gd name="T0" fmla="*/ 0 w 435"/>
                <a:gd name="T1" fmla="*/ 64 h 321"/>
                <a:gd name="T2" fmla="*/ 46 w 435"/>
                <a:gd name="T3" fmla="*/ 134 h 321"/>
                <a:gd name="T4" fmla="*/ 132 w 435"/>
                <a:gd name="T5" fmla="*/ 220 h 321"/>
                <a:gd name="T6" fmla="*/ 194 w 435"/>
                <a:gd name="T7" fmla="*/ 290 h 321"/>
                <a:gd name="T8" fmla="*/ 327 w 435"/>
                <a:gd name="T9" fmla="*/ 321 h 321"/>
                <a:gd name="T10" fmla="*/ 366 w 435"/>
                <a:gd name="T11" fmla="*/ 313 h 321"/>
                <a:gd name="T12" fmla="*/ 374 w 435"/>
                <a:gd name="T13" fmla="*/ 290 h 321"/>
                <a:gd name="T14" fmla="*/ 420 w 435"/>
                <a:gd name="T15" fmla="*/ 150 h 321"/>
                <a:gd name="T16" fmla="*/ 428 w 435"/>
                <a:gd name="T17" fmla="*/ 126 h 321"/>
                <a:gd name="T18" fmla="*/ 374 w 435"/>
                <a:gd name="T19" fmla="*/ 118 h 321"/>
                <a:gd name="T20" fmla="*/ 140 w 435"/>
                <a:gd name="T21" fmla="*/ 95 h 321"/>
                <a:gd name="T22" fmla="*/ 0 w 435"/>
                <a:gd name="T23" fmla="*/ 64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5" h="321">
                  <a:moveTo>
                    <a:pt x="0" y="64"/>
                  </a:moveTo>
                  <a:cubicBezTo>
                    <a:pt x="15" y="87"/>
                    <a:pt x="28" y="113"/>
                    <a:pt x="46" y="134"/>
                  </a:cubicBezTo>
                  <a:cubicBezTo>
                    <a:pt x="72" y="165"/>
                    <a:pt x="113" y="184"/>
                    <a:pt x="132" y="220"/>
                  </a:cubicBezTo>
                  <a:cubicBezTo>
                    <a:pt x="144" y="244"/>
                    <a:pt x="169" y="277"/>
                    <a:pt x="194" y="290"/>
                  </a:cubicBezTo>
                  <a:cubicBezTo>
                    <a:pt x="242" y="314"/>
                    <a:pt x="276" y="314"/>
                    <a:pt x="327" y="321"/>
                  </a:cubicBezTo>
                  <a:cubicBezTo>
                    <a:pt x="340" y="318"/>
                    <a:pt x="355" y="320"/>
                    <a:pt x="366" y="313"/>
                  </a:cubicBezTo>
                  <a:cubicBezTo>
                    <a:pt x="373" y="309"/>
                    <a:pt x="373" y="298"/>
                    <a:pt x="374" y="290"/>
                  </a:cubicBezTo>
                  <a:cubicBezTo>
                    <a:pt x="382" y="246"/>
                    <a:pt x="368" y="166"/>
                    <a:pt x="420" y="150"/>
                  </a:cubicBezTo>
                  <a:cubicBezTo>
                    <a:pt x="423" y="142"/>
                    <a:pt x="435" y="131"/>
                    <a:pt x="428" y="126"/>
                  </a:cubicBezTo>
                  <a:cubicBezTo>
                    <a:pt x="413" y="116"/>
                    <a:pt x="392" y="120"/>
                    <a:pt x="374" y="118"/>
                  </a:cubicBezTo>
                  <a:cubicBezTo>
                    <a:pt x="296" y="109"/>
                    <a:pt x="218" y="102"/>
                    <a:pt x="140" y="95"/>
                  </a:cubicBezTo>
                  <a:cubicBezTo>
                    <a:pt x="115" y="78"/>
                    <a:pt x="28" y="0"/>
                    <a:pt x="0" y="6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730" name="Rectangle 10"/>
            <p:cNvSpPr>
              <a:spLocks noChangeArrowheads="1"/>
            </p:cNvSpPr>
            <p:nvPr/>
          </p:nvSpPr>
          <p:spPr bwMode="auto">
            <a:xfrm>
              <a:off x="4176" y="3120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26731" name="Object 11"/>
            <p:cNvGraphicFramePr>
              <a:graphicFrameLocks noChangeAspect="1"/>
            </p:cNvGraphicFramePr>
            <p:nvPr/>
          </p:nvGraphicFramePr>
          <p:xfrm>
            <a:off x="3988" y="2769"/>
            <a:ext cx="357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Drawing 1.01" r:id="rId2" imgW="406440" imgH="635040" progId="MSDraw.1.01">
                    <p:embed/>
                  </p:oleObj>
                </mc:Choice>
                <mc:Fallback>
                  <p:oleObj name="Microsoft Drawing 1.01" r:id="rId2" imgW="406440" imgH="635040" progId="MSDraw.1.01">
                    <p:embed/>
                    <p:pic>
                      <p:nvPicPr>
                        <p:cNvPr id="92673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8" y="2769"/>
                          <a:ext cx="357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6732" name="Text Box 12"/>
          <p:cNvSpPr txBox="1">
            <a:spLocks noChangeArrowheads="1"/>
          </p:cNvSpPr>
          <p:nvPr/>
        </p:nvSpPr>
        <p:spPr bwMode="auto">
          <a:xfrm>
            <a:off x="1219200" y="5256213"/>
            <a:ext cx="1343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latin typeface="Tahoma" charset="0"/>
              </a:rPr>
              <a:t>filtered pair</a:t>
            </a:r>
          </a:p>
        </p:txBody>
      </p:sp>
      <p:sp>
        <p:nvSpPr>
          <p:cNvPr id="926733" name="Text Box 13"/>
          <p:cNvSpPr txBox="1">
            <a:spLocks noChangeArrowheads="1"/>
          </p:cNvSpPr>
          <p:nvPr/>
        </p:nvSpPr>
        <p:spPr bwMode="auto">
          <a:xfrm>
            <a:off x="3048000" y="5256213"/>
            <a:ext cx="2667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>
                <a:latin typeface="Tahoma" charset="0"/>
              </a:rPr>
              <a:t>non-qualifying pair that passes the filter step</a:t>
            </a:r>
          </a:p>
          <a:p>
            <a:pPr algn="ctr">
              <a:spcBef>
                <a:spcPct val="0"/>
              </a:spcBef>
            </a:pPr>
            <a:r>
              <a:rPr lang="en-US" sz="1800">
                <a:latin typeface="Tahoma" charset="0"/>
              </a:rPr>
              <a:t>(false hit)</a:t>
            </a:r>
          </a:p>
        </p:txBody>
      </p:sp>
      <p:sp>
        <p:nvSpPr>
          <p:cNvPr id="926734" name="Text Box 14"/>
          <p:cNvSpPr txBox="1">
            <a:spLocks noChangeArrowheads="1"/>
          </p:cNvSpPr>
          <p:nvPr/>
        </p:nvSpPr>
        <p:spPr bwMode="auto">
          <a:xfrm>
            <a:off x="5969000" y="5256213"/>
            <a:ext cx="1611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latin typeface="Tahoma" charset="0"/>
              </a:rPr>
              <a:t>qualifying pair</a:t>
            </a:r>
          </a:p>
        </p:txBody>
      </p:sp>
      <p:grpSp>
        <p:nvGrpSpPr>
          <p:cNvPr id="926735" name="Group 15"/>
          <p:cNvGrpSpPr>
            <a:grpSpLocks/>
          </p:cNvGrpSpPr>
          <p:nvPr/>
        </p:nvGrpSpPr>
        <p:grpSpPr bwMode="auto">
          <a:xfrm>
            <a:off x="1231900" y="4278313"/>
            <a:ext cx="1349375" cy="874712"/>
            <a:chOff x="776" y="2600"/>
            <a:chExt cx="850" cy="551"/>
          </a:xfrm>
        </p:grpSpPr>
        <p:sp>
          <p:nvSpPr>
            <p:cNvPr id="926736" name="Rectangle 16"/>
            <p:cNvSpPr>
              <a:spLocks noChangeArrowheads="1"/>
            </p:cNvSpPr>
            <p:nvPr/>
          </p:nvSpPr>
          <p:spPr bwMode="auto">
            <a:xfrm>
              <a:off x="776" y="2600"/>
              <a:ext cx="42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6737" name="Group 17"/>
            <p:cNvGrpSpPr>
              <a:grpSpLocks/>
            </p:cNvGrpSpPr>
            <p:nvPr/>
          </p:nvGrpSpPr>
          <p:grpSpPr bwMode="auto">
            <a:xfrm>
              <a:off x="776" y="2600"/>
              <a:ext cx="850" cy="551"/>
              <a:chOff x="768" y="2736"/>
              <a:chExt cx="850" cy="551"/>
            </a:xfrm>
          </p:grpSpPr>
          <p:graphicFrame>
            <p:nvGraphicFramePr>
              <p:cNvPr id="926738" name="Object 18"/>
              <p:cNvGraphicFramePr>
                <a:graphicFrameLocks noChangeAspect="1"/>
              </p:cNvGraphicFramePr>
              <p:nvPr/>
            </p:nvGraphicFramePr>
            <p:xfrm>
              <a:off x="1296" y="2784"/>
              <a:ext cx="322" cy="5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Microsoft Drawing 1.01" r:id="rId4" imgW="406440" imgH="635040" progId="MSDraw.1.01">
                      <p:embed/>
                    </p:oleObj>
                  </mc:Choice>
                  <mc:Fallback>
                    <p:oleObj name="Microsoft Drawing 1.01" r:id="rId4" imgW="406440" imgH="635040" progId="MSDraw.1.01">
                      <p:embed/>
                      <p:pic>
                        <p:nvPicPr>
                          <p:cNvPr id="926738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2784"/>
                            <a:ext cx="322" cy="5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6739" name="Freeform 19"/>
              <p:cNvSpPr>
                <a:spLocks/>
              </p:cNvSpPr>
              <p:nvPr/>
            </p:nvSpPr>
            <p:spPr bwMode="auto">
              <a:xfrm>
                <a:off x="768" y="2736"/>
                <a:ext cx="432" cy="336"/>
              </a:xfrm>
              <a:custGeom>
                <a:avLst/>
                <a:gdLst>
                  <a:gd name="T0" fmla="*/ 156 w 390"/>
                  <a:gd name="T1" fmla="*/ 0 h 288"/>
                  <a:gd name="T2" fmla="*/ 93 w 390"/>
                  <a:gd name="T3" fmla="*/ 39 h 288"/>
                  <a:gd name="T4" fmla="*/ 0 w 390"/>
                  <a:gd name="T5" fmla="*/ 93 h 288"/>
                  <a:gd name="T6" fmla="*/ 109 w 390"/>
                  <a:gd name="T7" fmla="*/ 163 h 288"/>
                  <a:gd name="T8" fmla="*/ 202 w 390"/>
                  <a:gd name="T9" fmla="*/ 288 h 288"/>
                  <a:gd name="T10" fmla="*/ 272 w 390"/>
                  <a:gd name="T11" fmla="*/ 280 h 288"/>
                  <a:gd name="T12" fmla="*/ 304 w 390"/>
                  <a:gd name="T13" fmla="*/ 226 h 288"/>
                  <a:gd name="T14" fmla="*/ 374 w 390"/>
                  <a:gd name="T15" fmla="*/ 156 h 288"/>
                  <a:gd name="T16" fmla="*/ 327 w 390"/>
                  <a:gd name="T17" fmla="*/ 78 h 288"/>
                  <a:gd name="T18" fmla="*/ 187 w 390"/>
                  <a:gd name="T19" fmla="*/ 31 h 288"/>
                  <a:gd name="T20" fmla="*/ 156 w 390"/>
                  <a:gd name="T21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0" h="288">
                    <a:moveTo>
                      <a:pt x="156" y="0"/>
                    </a:moveTo>
                    <a:cubicBezTo>
                      <a:pt x="125" y="10"/>
                      <a:pt x="124" y="29"/>
                      <a:pt x="93" y="39"/>
                    </a:cubicBezTo>
                    <a:cubicBezTo>
                      <a:pt x="65" y="67"/>
                      <a:pt x="32" y="72"/>
                      <a:pt x="0" y="93"/>
                    </a:cubicBezTo>
                    <a:cubicBezTo>
                      <a:pt x="11" y="179"/>
                      <a:pt x="15" y="155"/>
                      <a:pt x="109" y="163"/>
                    </a:cubicBezTo>
                    <a:cubicBezTo>
                      <a:pt x="179" y="187"/>
                      <a:pt x="167" y="234"/>
                      <a:pt x="202" y="288"/>
                    </a:cubicBezTo>
                    <a:cubicBezTo>
                      <a:pt x="225" y="285"/>
                      <a:pt x="250" y="288"/>
                      <a:pt x="272" y="280"/>
                    </a:cubicBezTo>
                    <a:cubicBezTo>
                      <a:pt x="279" y="277"/>
                      <a:pt x="303" y="228"/>
                      <a:pt x="304" y="226"/>
                    </a:cubicBezTo>
                    <a:cubicBezTo>
                      <a:pt x="322" y="195"/>
                      <a:pt x="345" y="177"/>
                      <a:pt x="374" y="156"/>
                    </a:cubicBezTo>
                    <a:cubicBezTo>
                      <a:pt x="390" y="108"/>
                      <a:pt x="370" y="107"/>
                      <a:pt x="327" y="78"/>
                    </a:cubicBezTo>
                    <a:cubicBezTo>
                      <a:pt x="285" y="50"/>
                      <a:pt x="236" y="44"/>
                      <a:pt x="187" y="31"/>
                    </a:cubicBezTo>
                    <a:cubicBezTo>
                      <a:pt x="158" y="12"/>
                      <a:pt x="167" y="24"/>
                      <a:pt x="1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6740" name="Group 20"/>
          <p:cNvGrpSpPr>
            <a:grpSpLocks/>
          </p:cNvGrpSpPr>
          <p:nvPr/>
        </p:nvGrpSpPr>
        <p:grpSpPr bwMode="auto">
          <a:xfrm>
            <a:off x="3556000" y="4191000"/>
            <a:ext cx="1136650" cy="1039813"/>
            <a:chOff x="2240" y="2742"/>
            <a:chExt cx="716" cy="655"/>
          </a:xfrm>
        </p:grpSpPr>
        <p:sp>
          <p:nvSpPr>
            <p:cNvPr id="926741" name="Rectangle 21"/>
            <p:cNvSpPr>
              <a:spLocks noChangeArrowheads="1"/>
            </p:cNvSpPr>
            <p:nvPr/>
          </p:nvSpPr>
          <p:spPr bwMode="auto">
            <a:xfrm>
              <a:off x="2256" y="3013"/>
              <a:ext cx="5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6742" name="Group 22"/>
            <p:cNvGrpSpPr>
              <a:grpSpLocks/>
            </p:cNvGrpSpPr>
            <p:nvPr/>
          </p:nvGrpSpPr>
          <p:grpSpPr bwMode="auto">
            <a:xfrm>
              <a:off x="2240" y="2742"/>
              <a:ext cx="716" cy="655"/>
              <a:chOff x="2240" y="2742"/>
              <a:chExt cx="716" cy="655"/>
            </a:xfrm>
          </p:grpSpPr>
          <p:sp>
            <p:nvSpPr>
              <p:cNvPr id="926743" name="Freeform 23"/>
              <p:cNvSpPr>
                <a:spLocks/>
              </p:cNvSpPr>
              <p:nvPr/>
            </p:nvSpPr>
            <p:spPr bwMode="auto">
              <a:xfrm>
                <a:off x="2240" y="3013"/>
                <a:ext cx="528" cy="384"/>
              </a:xfrm>
              <a:custGeom>
                <a:avLst/>
                <a:gdLst>
                  <a:gd name="T0" fmla="*/ 286 w 449"/>
                  <a:gd name="T1" fmla="*/ 16 h 343"/>
                  <a:gd name="T2" fmla="*/ 223 w 449"/>
                  <a:gd name="T3" fmla="*/ 86 h 343"/>
                  <a:gd name="T4" fmla="*/ 13 w 449"/>
                  <a:gd name="T5" fmla="*/ 117 h 343"/>
                  <a:gd name="T6" fmla="*/ 52 w 449"/>
                  <a:gd name="T7" fmla="*/ 343 h 343"/>
                  <a:gd name="T8" fmla="*/ 130 w 449"/>
                  <a:gd name="T9" fmla="*/ 327 h 343"/>
                  <a:gd name="T10" fmla="*/ 138 w 449"/>
                  <a:gd name="T11" fmla="*/ 296 h 343"/>
                  <a:gd name="T12" fmla="*/ 223 w 449"/>
                  <a:gd name="T13" fmla="*/ 281 h 343"/>
                  <a:gd name="T14" fmla="*/ 317 w 449"/>
                  <a:gd name="T15" fmla="*/ 288 h 343"/>
                  <a:gd name="T16" fmla="*/ 325 w 449"/>
                  <a:gd name="T17" fmla="*/ 265 h 343"/>
                  <a:gd name="T18" fmla="*/ 340 w 449"/>
                  <a:gd name="T19" fmla="*/ 172 h 343"/>
                  <a:gd name="T20" fmla="*/ 449 w 449"/>
                  <a:gd name="T21" fmla="*/ 78 h 343"/>
                  <a:gd name="T22" fmla="*/ 379 w 449"/>
                  <a:gd name="T23" fmla="*/ 39 h 343"/>
                  <a:gd name="T24" fmla="*/ 286 w 449"/>
                  <a:gd name="T25" fmla="*/ 16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9" h="343">
                    <a:moveTo>
                      <a:pt x="286" y="16"/>
                    </a:moveTo>
                    <a:cubicBezTo>
                      <a:pt x="272" y="36"/>
                      <a:pt x="252" y="76"/>
                      <a:pt x="223" y="86"/>
                    </a:cubicBezTo>
                    <a:cubicBezTo>
                      <a:pt x="159" y="108"/>
                      <a:pt x="80" y="106"/>
                      <a:pt x="13" y="117"/>
                    </a:cubicBezTo>
                    <a:cubicBezTo>
                      <a:pt x="16" y="178"/>
                      <a:pt x="0" y="291"/>
                      <a:pt x="52" y="343"/>
                    </a:cubicBezTo>
                    <a:cubicBezTo>
                      <a:pt x="78" y="336"/>
                      <a:pt x="108" y="342"/>
                      <a:pt x="130" y="327"/>
                    </a:cubicBezTo>
                    <a:cubicBezTo>
                      <a:pt x="139" y="321"/>
                      <a:pt x="128" y="301"/>
                      <a:pt x="138" y="296"/>
                    </a:cubicBezTo>
                    <a:cubicBezTo>
                      <a:pt x="164" y="283"/>
                      <a:pt x="195" y="286"/>
                      <a:pt x="223" y="281"/>
                    </a:cubicBezTo>
                    <a:cubicBezTo>
                      <a:pt x="254" y="283"/>
                      <a:pt x="286" y="293"/>
                      <a:pt x="317" y="288"/>
                    </a:cubicBezTo>
                    <a:cubicBezTo>
                      <a:pt x="325" y="287"/>
                      <a:pt x="324" y="273"/>
                      <a:pt x="325" y="265"/>
                    </a:cubicBezTo>
                    <a:cubicBezTo>
                      <a:pt x="326" y="261"/>
                      <a:pt x="331" y="188"/>
                      <a:pt x="340" y="172"/>
                    </a:cubicBezTo>
                    <a:cubicBezTo>
                      <a:pt x="360" y="138"/>
                      <a:pt x="417" y="102"/>
                      <a:pt x="449" y="78"/>
                    </a:cubicBezTo>
                    <a:cubicBezTo>
                      <a:pt x="396" y="42"/>
                      <a:pt x="421" y="53"/>
                      <a:pt x="379" y="39"/>
                    </a:cubicBezTo>
                    <a:cubicBezTo>
                      <a:pt x="340" y="0"/>
                      <a:pt x="367" y="16"/>
                      <a:pt x="286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926744" name="Object 24"/>
              <p:cNvGraphicFramePr>
                <a:graphicFrameLocks noChangeAspect="1"/>
              </p:cNvGraphicFramePr>
              <p:nvPr/>
            </p:nvGraphicFramePr>
            <p:xfrm>
              <a:off x="2610" y="2742"/>
              <a:ext cx="346" cy="5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Microsoft Drawing 1.01" r:id="rId6" imgW="406440" imgH="635040" progId="MSDraw.1.01">
                      <p:embed/>
                    </p:oleObj>
                  </mc:Choice>
                  <mc:Fallback>
                    <p:oleObj name="Microsoft Drawing 1.01" r:id="rId6" imgW="406440" imgH="635040" progId="MSDraw.1.01">
                      <p:embed/>
                      <p:pic>
                        <p:nvPicPr>
                          <p:cNvPr id="926744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10" y="2742"/>
                            <a:ext cx="346" cy="5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" name="Cloud 1"/>
          <p:cNvSpPr/>
          <p:nvPr/>
        </p:nvSpPr>
        <p:spPr bwMode="auto">
          <a:xfrm>
            <a:off x="3810000" y="3190613"/>
            <a:ext cx="3405188" cy="891148"/>
          </a:xfrm>
          <a:prstGeom prst="cloud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Arial" charset="0"/>
                <a:cs typeface="Arial" charset="0"/>
              </a:rPr>
              <a:t>How can we 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Arial" charset="0"/>
                <a:cs typeface="Arial" charset="0"/>
              </a:rPr>
              <a:t>distinguish these</a:t>
            </a:r>
            <a:r>
              <a:rPr kumimoji="0" lang="en-US" sz="1600" b="0" i="0" u="none" strike="noStrike" cap="none" normalizeH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Arial" charset="0"/>
                <a:cs typeface="Arial" charset="0"/>
              </a:rPr>
              <a:t> 2 cases</a:t>
            </a: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Arial" charset="0"/>
                <a:cs typeface="Arial" charset="0"/>
              </a:rPr>
              <a:t>?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50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Multi-step join processing</a:t>
            </a:r>
          </a:p>
        </p:txBody>
      </p:sp>
      <p:sp>
        <p:nvSpPr>
          <p:cNvPr id="927747" name="Rectangle 3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927748" name="Rectangle 4"/>
          <p:cNvSpPr>
            <a:spLocks noChangeArrowheads="1"/>
          </p:cNvSpPr>
          <p:nvPr/>
        </p:nvSpPr>
        <p:spPr bwMode="auto">
          <a:xfrm>
            <a:off x="533400" y="1371600"/>
            <a:ext cx="8305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Step 1: find MBR pairs that intersect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Step 2: compare some more detailed approximations to make conclusions</a:t>
            </a:r>
            <a:r>
              <a:rPr lang="en-US" sz="2400" dirty="0">
                <a:solidFill>
                  <a:srgbClr val="FF0000"/>
                </a:solidFill>
                <a:latin typeface="Verdana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n-US" sz="2400" dirty="0">
                <a:solidFill>
                  <a:srgbClr val="FF0000"/>
                </a:solidFill>
                <a:latin typeface="Verdana" charset="0"/>
              </a:rPr>
              <a:t>   (a.k.a. geometric filter)</a:t>
            </a:r>
            <a:endParaRPr lang="en-US" sz="2400" dirty="0">
              <a:latin typeface="Verdana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</a:rPr>
              <a:t>conservative approximations</a:t>
            </a:r>
          </a:p>
          <a:p>
            <a:pPr marL="1085850" lvl="2" indent="-2286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p"/>
            </a:pPr>
            <a:r>
              <a:rPr lang="en-US" sz="1800" dirty="0">
                <a:latin typeface="Verdana" charset="0"/>
              </a:rPr>
              <a:t>e.g., convex hull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</a:rPr>
              <a:t>progressive approximation</a:t>
            </a:r>
          </a:p>
          <a:p>
            <a:pPr marL="1085850" lvl="2" indent="-2286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p"/>
            </a:pPr>
            <a:r>
              <a:rPr lang="en-US" sz="1800" dirty="0">
                <a:latin typeface="Verdana" charset="0"/>
              </a:rPr>
              <a:t>e.g., maximum enclosed rectangle</a:t>
            </a:r>
          </a:p>
        </p:txBody>
      </p:sp>
      <p:sp>
        <p:nvSpPr>
          <p:cNvPr id="927749" name="Rectangle 5"/>
          <p:cNvSpPr>
            <a:spLocks noChangeArrowheads="1"/>
          </p:cNvSpPr>
          <p:nvPr/>
        </p:nvSpPr>
        <p:spPr bwMode="auto">
          <a:xfrm>
            <a:off x="912813" y="2351088"/>
            <a:ext cx="20685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27750" name="Rectangle 6"/>
          <p:cNvSpPr>
            <a:spLocks noChangeArrowheads="1"/>
          </p:cNvSpPr>
          <p:nvPr/>
        </p:nvSpPr>
        <p:spPr bwMode="auto">
          <a:xfrm>
            <a:off x="912813" y="2351088"/>
            <a:ext cx="1714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27751" name="Rectangle 7"/>
          <p:cNvSpPr>
            <a:spLocks noChangeArrowheads="1"/>
          </p:cNvSpPr>
          <p:nvPr/>
        </p:nvSpPr>
        <p:spPr bwMode="auto">
          <a:xfrm>
            <a:off x="912813" y="2351088"/>
            <a:ext cx="1714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27770" name="Rectangle 26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graphicFrame>
        <p:nvGraphicFramePr>
          <p:cNvPr id="927769" name="Object 25"/>
          <p:cNvGraphicFramePr>
            <a:graphicFrameLocks noChangeAspect="1"/>
          </p:cNvGraphicFramePr>
          <p:nvPr/>
        </p:nvGraphicFramePr>
        <p:xfrm>
          <a:off x="1447800" y="4419600"/>
          <a:ext cx="5410200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2" imgW="3003550" imgH="1023938" progId="MSDraw.1.01">
                  <p:embed/>
                </p:oleObj>
              </mc:Choice>
              <mc:Fallback>
                <p:oleObj name="Microsoft Drawing 1.01" r:id="rId2" imgW="3003550" imgH="1023938" progId="MSDraw.1.01">
                  <p:embed/>
                  <p:pic>
                    <p:nvPicPr>
                      <p:cNvPr id="92776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19600"/>
                        <a:ext cx="5410200" cy="183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27385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Multi-step join processing</a:t>
            </a:r>
          </a:p>
        </p:txBody>
      </p:sp>
      <p:sp>
        <p:nvSpPr>
          <p:cNvPr id="928771" name="Rectangle 3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928772" name="Rectangle 4"/>
          <p:cNvSpPr>
            <a:spLocks noChangeArrowheads="1"/>
          </p:cNvSpPr>
          <p:nvPr/>
        </p:nvSpPr>
        <p:spPr bwMode="auto">
          <a:xfrm>
            <a:off x="533400" y="1371600"/>
            <a:ext cx="8305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Step 3: if still join predicate inconclusive, perform expensive refinement step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</a:rPr>
              <a:t>can be processed by computational geometry algorithms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Multi-step processing (R-tree join as example):</a:t>
            </a:r>
          </a:p>
        </p:txBody>
      </p:sp>
      <p:sp>
        <p:nvSpPr>
          <p:cNvPr id="928773" name="Rectangle 5"/>
          <p:cNvSpPr>
            <a:spLocks noChangeArrowheads="1"/>
          </p:cNvSpPr>
          <p:nvPr/>
        </p:nvSpPr>
        <p:spPr bwMode="auto">
          <a:xfrm>
            <a:off x="912813" y="2351088"/>
            <a:ext cx="20685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28774" name="Rectangle 6"/>
          <p:cNvSpPr>
            <a:spLocks noChangeArrowheads="1"/>
          </p:cNvSpPr>
          <p:nvPr/>
        </p:nvSpPr>
        <p:spPr bwMode="auto">
          <a:xfrm>
            <a:off x="912813" y="2351088"/>
            <a:ext cx="1714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28775" name="Rectangle 7"/>
          <p:cNvSpPr>
            <a:spLocks noChangeArrowheads="1"/>
          </p:cNvSpPr>
          <p:nvPr/>
        </p:nvSpPr>
        <p:spPr bwMode="auto">
          <a:xfrm>
            <a:off x="912813" y="2351088"/>
            <a:ext cx="1714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28776" name="Rectangle 8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928779" name="Rectangle 11"/>
          <p:cNvSpPr>
            <a:spLocks noChangeArrowheads="1"/>
          </p:cNvSpPr>
          <p:nvPr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graphicFrame>
        <p:nvGraphicFramePr>
          <p:cNvPr id="928778" name="Object 10"/>
          <p:cNvGraphicFramePr>
            <a:graphicFrameLocks noChangeAspect="1"/>
          </p:cNvGraphicFramePr>
          <p:nvPr/>
        </p:nvGraphicFramePr>
        <p:xfrm>
          <a:off x="609600" y="3352800"/>
          <a:ext cx="8001000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2" imgW="6829560" imgH="2198520" progId="MSDraw.1.01">
                  <p:embed/>
                </p:oleObj>
              </mc:Choice>
              <mc:Fallback>
                <p:oleObj name="Microsoft Drawing 1.01" r:id="rId2" imgW="6829560" imgH="2198520" progId="MSDraw.1.01">
                  <p:embed/>
                  <p:pic>
                    <p:nvPicPr>
                      <p:cNvPr id="9287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352800"/>
                        <a:ext cx="8001000" cy="2579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923274" y="5953613"/>
            <a:ext cx="77457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Step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99014" y="5029200"/>
            <a:ext cx="774571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Step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9400" y="5029199"/>
            <a:ext cx="8382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96471395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Other Spatial Joins</a:t>
            </a:r>
          </a:p>
        </p:txBody>
      </p:sp>
      <p:sp>
        <p:nvSpPr>
          <p:cNvPr id="930819" name="Rectangle 3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930820" name="Rectangle 4"/>
          <p:cNvSpPr>
            <a:spLocks noChangeArrowheads="1"/>
          </p:cNvSpPr>
          <p:nvPr/>
        </p:nvSpPr>
        <p:spPr bwMode="auto">
          <a:xfrm>
            <a:off x="533400" y="1371600"/>
            <a:ext cx="8305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000" dirty="0">
                <a:latin typeface="Verdana" charset="0"/>
              </a:rPr>
              <a:t>Also: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1800" dirty="0">
                <a:latin typeface="Verdana" charset="0"/>
              </a:rPr>
              <a:t>Semi-join: Find the cities that intersect a river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1800" dirty="0">
                <a:latin typeface="Verdana" charset="0"/>
              </a:rPr>
              <a:t>Similarity join: Find pairs of hotels, restaurants </a:t>
            </a:r>
            <a:r>
              <a:rPr lang="en-US" sz="1800" dirty="0">
                <a:solidFill>
                  <a:srgbClr val="0000FF"/>
                </a:solidFill>
                <a:latin typeface="Verdana" charset="0"/>
              </a:rPr>
              <a:t>close to</a:t>
            </a:r>
            <a:r>
              <a:rPr lang="en-US" sz="1800" dirty="0">
                <a:latin typeface="Verdana" charset="0"/>
              </a:rPr>
              <a:t> each other (with distance smaller than 100m)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1800" dirty="0">
                <a:latin typeface="Verdana" charset="0"/>
              </a:rPr>
              <a:t>Closest pairs: Find the closest pair of hotels, restaurants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1800" dirty="0">
                <a:latin typeface="Verdana" charset="0"/>
              </a:rPr>
              <a:t>All-NN: For each hotel find the nearest restaurant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1800" dirty="0">
                <a:latin typeface="Verdana" charset="0"/>
              </a:rPr>
              <a:t>Iceberg distance join: Find hotels close to at least 10 restaurants</a:t>
            </a:r>
          </a:p>
        </p:txBody>
      </p:sp>
      <p:sp>
        <p:nvSpPr>
          <p:cNvPr id="930821" name="Rectangle 5"/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graphicFrame>
        <p:nvGraphicFramePr>
          <p:cNvPr id="930822" name="Object 6"/>
          <p:cNvGraphicFramePr>
            <a:graphicFrameLocks noChangeAspect="1"/>
          </p:cNvGraphicFramePr>
          <p:nvPr/>
        </p:nvGraphicFramePr>
        <p:xfrm>
          <a:off x="2743200" y="4191000"/>
          <a:ext cx="2895600" cy="224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2" imgW="588960" imgH="452520" progId="MSDraw.1.01">
                  <p:embed/>
                </p:oleObj>
              </mc:Choice>
              <mc:Fallback>
                <p:oleObj name="Microsoft Drawing 1.01" r:id="rId2" imgW="588960" imgH="452520" progId="MSDraw.1.01">
                  <p:embed/>
                  <p:pic>
                    <p:nvPicPr>
                      <p:cNvPr id="9308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191000"/>
                        <a:ext cx="2895600" cy="224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57580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800600"/>
          </a:xfrm>
        </p:spPr>
        <p:txBody>
          <a:bodyPr/>
          <a:lstStyle/>
          <a:p>
            <a:r>
              <a:rPr lang="en-US" dirty="0"/>
              <a:t>Topological, distance and directional spatial relationships are used as predicates in spatial queries</a:t>
            </a:r>
          </a:p>
          <a:p>
            <a:r>
              <a:rPr lang="en-US" dirty="0"/>
              <a:t>The dimensionality and extent of spatial data makes their indexing challenging</a:t>
            </a:r>
          </a:p>
          <a:p>
            <a:r>
              <a:rPr lang="en-US" dirty="0"/>
              <a:t>The R-tree is the most popular spatial access method</a:t>
            </a:r>
          </a:p>
          <a:p>
            <a:r>
              <a:rPr lang="en-US" dirty="0"/>
              <a:t>Popular algorithms for Nearest Neighbor and Spatial Join queries are based on the R-tree</a:t>
            </a:r>
          </a:p>
        </p:txBody>
      </p:sp>
    </p:spTree>
    <p:extLst>
      <p:ext uri="{BB962C8B-B14F-4D97-AF65-F5344CB8AC3E}">
        <p14:creationId xmlns:p14="http://schemas.microsoft.com/office/powerpoint/2010/main" val="139267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8" name="Rectangle 4"/>
          <p:cNvSpPr>
            <a:spLocks noChangeArrowheads="1"/>
          </p:cNvSpPr>
          <p:nvPr/>
        </p:nvSpPr>
        <p:spPr bwMode="auto">
          <a:xfrm>
            <a:off x="533400" y="1524000"/>
            <a:ext cx="8077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800">
                <a:latin typeface="Verdana" charset="0"/>
              </a:rPr>
              <a:t>Two ways to represent objects with spatial extent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400">
                <a:solidFill>
                  <a:srgbClr val="0000FF"/>
                </a:solidFill>
                <a:latin typeface="Verdana" charset="0"/>
              </a:rPr>
              <a:t>Vector representation</a:t>
            </a:r>
            <a:r>
              <a:rPr lang="en-US" sz="2400">
                <a:latin typeface="Verdana" charset="0"/>
              </a:rPr>
              <a:t>: approximation by geometric objects, e.g., polygons, poly-lines, rectangles, circles, etc.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400">
                <a:solidFill>
                  <a:srgbClr val="0000FF"/>
                </a:solidFill>
                <a:latin typeface="Verdana" charset="0"/>
              </a:rPr>
              <a:t>Raster representation</a:t>
            </a:r>
            <a:r>
              <a:rPr lang="en-US" sz="2400">
                <a:latin typeface="Verdana" charset="0"/>
              </a:rPr>
              <a:t>: divide the space by a fine grid and approximate the objects by a set of pixels in this grid</a:t>
            </a:r>
          </a:p>
        </p:txBody>
      </p:sp>
      <p:sp>
        <p:nvSpPr>
          <p:cNvPr id="794626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/>
              <a:t>Spatial Data</a:t>
            </a:r>
          </a:p>
        </p:txBody>
      </p:sp>
      <p:pic>
        <p:nvPicPr>
          <p:cNvPr id="794627" name="Picture 3" descr="MP0064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46088"/>
            <a:ext cx="1143000" cy="11382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95012" name="Group 388"/>
          <p:cNvGraphicFramePr>
            <a:graphicFrameLocks noGrp="1"/>
          </p:cNvGraphicFramePr>
          <p:nvPr/>
        </p:nvGraphicFramePr>
        <p:xfrm>
          <a:off x="6553200" y="4495800"/>
          <a:ext cx="1666240" cy="168910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94984" name="Text Box 360"/>
          <p:cNvSpPr txBox="1">
            <a:spLocks noChangeArrowheads="1"/>
          </p:cNvSpPr>
          <p:nvPr/>
        </p:nvSpPr>
        <p:spPr bwMode="auto">
          <a:xfrm>
            <a:off x="2133600" y="6172200"/>
            <a:ext cx="682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object</a:t>
            </a:r>
          </a:p>
        </p:txBody>
      </p:sp>
      <p:sp>
        <p:nvSpPr>
          <p:cNvPr id="794985" name="AutoShape 361"/>
          <p:cNvSpPr>
            <a:spLocks noChangeArrowheads="1"/>
          </p:cNvSpPr>
          <p:nvPr/>
        </p:nvSpPr>
        <p:spPr bwMode="auto">
          <a:xfrm>
            <a:off x="1981200" y="4876800"/>
            <a:ext cx="1066800" cy="1143000"/>
          </a:xfrm>
          <a:custGeom>
            <a:avLst/>
            <a:gdLst>
              <a:gd name="T0" fmla="*/ 10860 w 21600"/>
              <a:gd name="T1" fmla="*/ 2187 h 21600"/>
              <a:gd name="T2" fmla="*/ 2928 w 21600"/>
              <a:gd name="T3" fmla="*/ 10800 h 21600"/>
              <a:gd name="T4" fmla="*/ 10860 w 21600"/>
              <a:gd name="T5" fmla="*/ 21600 h 21600"/>
              <a:gd name="T6" fmla="*/ 18672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7 w 21600"/>
              <a:gd name="T13" fmla="*/ 2277 h 21600"/>
              <a:gd name="T14" fmla="*/ 16557 w 21600"/>
              <a:gd name="T15" fmla="*/ 1367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794998" name="Text Box 374"/>
          <p:cNvSpPr txBox="1">
            <a:spLocks noChangeArrowheads="1"/>
          </p:cNvSpPr>
          <p:nvPr/>
        </p:nvSpPr>
        <p:spPr bwMode="auto">
          <a:xfrm>
            <a:off x="6400800" y="6248400"/>
            <a:ext cx="1878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raster approximation</a:t>
            </a:r>
          </a:p>
        </p:txBody>
      </p:sp>
      <p:grpSp>
        <p:nvGrpSpPr>
          <p:cNvPr id="795004" name="Group 380"/>
          <p:cNvGrpSpPr>
            <a:grpSpLocks/>
          </p:cNvGrpSpPr>
          <p:nvPr/>
        </p:nvGrpSpPr>
        <p:grpSpPr bwMode="auto">
          <a:xfrm>
            <a:off x="4191000" y="4876800"/>
            <a:ext cx="533400" cy="1143000"/>
            <a:chOff x="2496" y="3024"/>
            <a:chExt cx="336" cy="720"/>
          </a:xfrm>
        </p:grpSpPr>
        <p:sp>
          <p:nvSpPr>
            <p:cNvPr id="795000" name="Line 376"/>
            <p:cNvSpPr>
              <a:spLocks noChangeShapeType="1"/>
            </p:cNvSpPr>
            <p:nvPr/>
          </p:nvSpPr>
          <p:spPr bwMode="auto">
            <a:xfrm flipH="1" flipV="1">
              <a:off x="2496" y="3216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795001" name="Line 377"/>
            <p:cNvSpPr>
              <a:spLocks noChangeShapeType="1"/>
            </p:cNvSpPr>
            <p:nvPr/>
          </p:nvSpPr>
          <p:spPr bwMode="auto">
            <a:xfrm flipV="1">
              <a:off x="2496" y="307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795002" name="Line 378"/>
            <p:cNvSpPr>
              <a:spLocks noChangeShapeType="1"/>
            </p:cNvSpPr>
            <p:nvPr/>
          </p:nvSpPr>
          <p:spPr bwMode="auto">
            <a:xfrm flipV="1">
              <a:off x="2544" y="302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795003" name="Line 379"/>
            <p:cNvSpPr>
              <a:spLocks noChangeShapeType="1"/>
            </p:cNvSpPr>
            <p:nvPr/>
          </p:nvSpPr>
          <p:spPr bwMode="auto">
            <a:xfrm>
              <a:off x="2688" y="302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en-US"/>
            </a:p>
          </p:txBody>
        </p:sp>
      </p:grpSp>
      <p:grpSp>
        <p:nvGrpSpPr>
          <p:cNvPr id="795005" name="Group 381"/>
          <p:cNvGrpSpPr>
            <a:grpSpLocks/>
          </p:cNvGrpSpPr>
          <p:nvPr/>
        </p:nvGrpSpPr>
        <p:grpSpPr bwMode="auto">
          <a:xfrm flipH="1">
            <a:off x="4724400" y="4876800"/>
            <a:ext cx="533400" cy="1143000"/>
            <a:chOff x="2496" y="3024"/>
            <a:chExt cx="336" cy="720"/>
          </a:xfrm>
        </p:grpSpPr>
        <p:sp>
          <p:nvSpPr>
            <p:cNvPr id="795006" name="Line 382"/>
            <p:cNvSpPr>
              <a:spLocks noChangeShapeType="1"/>
            </p:cNvSpPr>
            <p:nvPr/>
          </p:nvSpPr>
          <p:spPr bwMode="auto">
            <a:xfrm flipH="1" flipV="1">
              <a:off x="2496" y="3216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795007" name="Line 383"/>
            <p:cNvSpPr>
              <a:spLocks noChangeShapeType="1"/>
            </p:cNvSpPr>
            <p:nvPr/>
          </p:nvSpPr>
          <p:spPr bwMode="auto">
            <a:xfrm flipV="1">
              <a:off x="2496" y="3072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795008" name="Line 384"/>
            <p:cNvSpPr>
              <a:spLocks noChangeShapeType="1"/>
            </p:cNvSpPr>
            <p:nvPr/>
          </p:nvSpPr>
          <p:spPr bwMode="auto">
            <a:xfrm flipV="1">
              <a:off x="2544" y="302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en-US"/>
            </a:p>
          </p:txBody>
        </p:sp>
        <p:sp>
          <p:nvSpPr>
            <p:cNvPr id="795009" name="Line 385"/>
            <p:cNvSpPr>
              <a:spLocks noChangeShapeType="1"/>
            </p:cNvSpPr>
            <p:nvPr/>
          </p:nvSpPr>
          <p:spPr bwMode="auto">
            <a:xfrm>
              <a:off x="2688" y="3024"/>
              <a:ext cx="1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endParaRPr lang="en-US"/>
            </a:p>
          </p:txBody>
        </p:sp>
      </p:grpSp>
      <p:sp>
        <p:nvSpPr>
          <p:cNvPr id="795010" name="Text Box 386"/>
          <p:cNvSpPr txBox="1">
            <a:spLocks noChangeArrowheads="1"/>
          </p:cNvSpPr>
          <p:nvPr/>
        </p:nvSpPr>
        <p:spPr bwMode="auto">
          <a:xfrm>
            <a:off x="3886200" y="6216650"/>
            <a:ext cx="1933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vector approximation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68D6-FC8D-8240-B610-3E08B6344CD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Spatial Data</a:t>
            </a:r>
          </a:p>
        </p:txBody>
      </p:sp>
      <p:pic>
        <p:nvPicPr>
          <p:cNvPr id="801795" name="Picture 3" descr="MP00640_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46088"/>
            <a:ext cx="1143000" cy="11382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1796" name="Rectangle 4"/>
          <p:cNvSpPr>
            <a:spLocks noChangeArrowheads="1"/>
          </p:cNvSpPr>
          <p:nvPr/>
        </p:nvSpPr>
        <p:spPr bwMode="auto">
          <a:xfrm>
            <a:off x="533400" y="1524000"/>
            <a:ext cx="8077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Spatial data can be found in many applications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>
                <a:latin typeface="Verdana" charset="0"/>
              </a:rPr>
              <a:t>Geographic Information Systems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>
                <a:latin typeface="Verdana" charset="0"/>
              </a:rPr>
              <a:t>Segmented images (e.g., objects in X-rays)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>
                <a:latin typeface="Verdana" charset="0"/>
              </a:rPr>
              <a:t>Components of CAD constructs or VLSI circuits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>
                <a:latin typeface="Verdana" charset="0"/>
              </a:rPr>
              <a:t>Stars on the sky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>
                <a:latin typeface="Verdana" charset="0"/>
              </a:rPr>
              <a:t>…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Spatial database systems are used by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>
                <a:latin typeface="Verdana" charset="0"/>
              </a:rPr>
              <a:t>Users of mobile devices (find the nearest restaurant)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>
                <a:latin typeface="Verdana" charset="0"/>
              </a:rPr>
              <a:t>Geographers, astrologers, life scientists, army commanders, etc.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endParaRPr lang="en-US" sz="2000">
              <a:latin typeface="Verdan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1529-2981-6043-AB25-ED822BFFD26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Spatial Relationships</a:t>
            </a:r>
          </a:p>
        </p:txBody>
      </p:sp>
      <p:sp>
        <p:nvSpPr>
          <p:cNvPr id="802820" name="Rectangle 4"/>
          <p:cNvSpPr>
            <a:spLocks noChangeArrowheads="1"/>
          </p:cNvSpPr>
          <p:nvPr/>
        </p:nvSpPr>
        <p:spPr bwMode="auto">
          <a:xfrm>
            <a:off x="533400" y="1524000"/>
            <a:ext cx="8077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A </a:t>
            </a:r>
            <a:r>
              <a:rPr lang="en-US" sz="2400" dirty="0">
                <a:solidFill>
                  <a:srgbClr val="FF0000"/>
                </a:solidFill>
                <a:latin typeface="Verdana" charset="0"/>
              </a:rPr>
              <a:t>spatial relationship</a:t>
            </a:r>
            <a:r>
              <a:rPr lang="en-US" sz="2400" dirty="0">
                <a:latin typeface="Verdana" charset="0"/>
              </a:rPr>
              <a:t> associates two objects according to their relative location and extent in space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</a:rPr>
              <a:t>Example: </a:t>
            </a:r>
            <a:r>
              <a:rPr lang="ja-JP" altLang="en-US" sz="2000" dirty="0">
                <a:latin typeface="Arial"/>
              </a:rPr>
              <a:t>“</a:t>
            </a:r>
            <a:r>
              <a:rPr lang="en-US" sz="2000" dirty="0">
                <a:latin typeface="Verdana" charset="0"/>
              </a:rPr>
              <a:t>My house is </a:t>
            </a:r>
            <a:r>
              <a:rPr lang="en-US" sz="2000" dirty="0">
                <a:solidFill>
                  <a:srgbClr val="0000FF"/>
                </a:solidFill>
                <a:latin typeface="Verdana" charset="0"/>
              </a:rPr>
              <a:t>close to </a:t>
            </a:r>
            <a:r>
              <a:rPr lang="en-US" sz="2000" dirty="0">
                <a:latin typeface="Verdana" charset="0"/>
              </a:rPr>
              <a:t>Central Park</a:t>
            </a:r>
            <a:r>
              <a:rPr lang="ja-JP" altLang="en-US" sz="2000" dirty="0">
                <a:latin typeface="Arial"/>
              </a:rPr>
              <a:t>”</a:t>
            </a:r>
            <a:endParaRPr lang="en-US" sz="2000" dirty="0">
              <a:latin typeface="Verdana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Sometimes also called </a:t>
            </a:r>
            <a:r>
              <a:rPr lang="ja-JP" altLang="en-US" sz="2400" dirty="0">
                <a:latin typeface="Arial"/>
              </a:rPr>
              <a:t>“</a:t>
            </a:r>
            <a:r>
              <a:rPr lang="en-US" sz="2400" dirty="0">
                <a:latin typeface="Verdana" charset="0"/>
              </a:rPr>
              <a:t>spatial relations</a:t>
            </a:r>
            <a:r>
              <a:rPr lang="ja-JP" altLang="en-US" sz="2400" dirty="0">
                <a:latin typeface="Arial"/>
              </a:rPr>
              <a:t>”</a:t>
            </a:r>
            <a:r>
              <a:rPr lang="en-US" sz="2400" dirty="0">
                <a:latin typeface="Verdana" charset="0"/>
              </a:rPr>
              <a:t>. We will use the term </a:t>
            </a:r>
            <a:r>
              <a:rPr lang="en-US" sz="2400" dirty="0">
                <a:solidFill>
                  <a:srgbClr val="0000FF"/>
                </a:solidFill>
                <a:latin typeface="Verdana" charset="0"/>
              </a:rPr>
              <a:t>spatial relation </a:t>
            </a:r>
            <a:r>
              <a:rPr lang="en-US" sz="2400" dirty="0">
                <a:latin typeface="Verdana" charset="0"/>
              </a:rPr>
              <a:t>to refer to a database relation which stores spatial objects (see slide P. 9)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Spatial relationships are classified to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</a:rPr>
              <a:t>topological relationships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</a:rPr>
              <a:t>distance relationships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</a:rPr>
              <a:t>directional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1529-2981-6043-AB25-ED822BFFD26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Relationships</a:t>
            </a:r>
          </a:p>
        </p:txBody>
      </p:sp>
      <p:sp>
        <p:nvSpPr>
          <p:cNvPr id="803843" name="Rectangle 3"/>
          <p:cNvSpPr>
            <a:spLocks noChangeArrowheads="1"/>
          </p:cNvSpPr>
          <p:nvPr/>
        </p:nvSpPr>
        <p:spPr bwMode="auto">
          <a:xfrm>
            <a:off x="533400" y="1524000"/>
            <a:ext cx="8077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000" dirty="0">
                <a:latin typeface="Verdana" charset="0"/>
              </a:rPr>
              <a:t>Each object is characterized by the space it occupies in the universe.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1800" dirty="0">
                <a:latin typeface="Verdana" charset="0"/>
              </a:rPr>
              <a:t>a (finite or infinite) set of pixels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000" dirty="0">
                <a:latin typeface="Verdana" charset="0"/>
              </a:rPr>
              <a:t>Each object has a boundary and an interior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1800" dirty="0">
                <a:solidFill>
                  <a:srgbClr val="0000FF"/>
                </a:solidFill>
                <a:latin typeface="Verdana" charset="0"/>
              </a:rPr>
              <a:t>boundary</a:t>
            </a:r>
            <a:r>
              <a:rPr lang="en-US" sz="1800" dirty="0">
                <a:latin typeface="Verdana" charset="0"/>
              </a:rPr>
              <a:t>: the set of pixels the object occupies, that are adjacent to at least one pixel not occupied by the object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1800" dirty="0">
                <a:solidFill>
                  <a:srgbClr val="0000FF"/>
                </a:solidFill>
                <a:latin typeface="Verdana" charset="0"/>
              </a:rPr>
              <a:t>interior</a:t>
            </a:r>
            <a:r>
              <a:rPr lang="en-US" sz="1800" dirty="0">
                <a:latin typeface="Verdana" charset="0"/>
              </a:rPr>
              <a:t>: the set of pixels occupied by the object, which are not part of its boundary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endParaRPr lang="en-US" sz="1800" dirty="0">
              <a:latin typeface="Verdana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endParaRPr lang="en-US" sz="1800" dirty="0">
              <a:latin typeface="Verdana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endParaRPr lang="en-US" sz="1800" dirty="0">
              <a:latin typeface="Verdana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endParaRPr lang="en-US" sz="1800" dirty="0">
              <a:latin typeface="Verdana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000" dirty="0">
                <a:latin typeface="Verdana" charset="0"/>
              </a:rPr>
              <a:t>Note: in some representation models, some objects may not have interior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1800" dirty="0">
                <a:latin typeface="Verdana" charset="0"/>
              </a:rPr>
              <a:t>e.g., points, line segments, etc.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endParaRPr lang="en-US" sz="1800" dirty="0">
              <a:latin typeface="Verdana" charset="0"/>
            </a:endParaRPr>
          </a:p>
        </p:txBody>
      </p:sp>
      <p:sp>
        <p:nvSpPr>
          <p:cNvPr id="803844" name="Oval 4"/>
          <p:cNvSpPr>
            <a:spLocks noChangeArrowheads="1"/>
          </p:cNvSpPr>
          <p:nvPr/>
        </p:nvSpPr>
        <p:spPr bwMode="auto">
          <a:xfrm>
            <a:off x="1828800" y="4495800"/>
            <a:ext cx="990600" cy="609600"/>
          </a:xfrm>
          <a:prstGeom prst="ellipse">
            <a:avLst/>
          </a:prstGeom>
          <a:solidFill>
            <a:srgbClr val="FF99CC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03845" name="Line 5"/>
          <p:cNvSpPr>
            <a:spLocks noChangeShapeType="1"/>
          </p:cNvSpPr>
          <p:nvPr/>
        </p:nvSpPr>
        <p:spPr bwMode="auto">
          <a:xfrm>
            <a:off x="1219200" y="44958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03846" name="Text Box 6"/>
          <p:cNvSpPr txBox="1">
            <a:spLocks noChangeArrowheads="1"/>
          </p:cNvSpPr>
          <p:nvPr/>
        </p:nvSpPr>
        <p:spPr bwMode="auto">
          <a:xfrm>
            <a:off x="685800" y="4191000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boundary</a:t>
            </a:r>
          </a:p>
        </p:txBody>
      </p:sp>
      <p:sp>
        <p:nvSpPr>
          <p:cNvPr id="803847" name="Line 7"/>
          <p:cNvSpPr>
            <a:spLocks noChangeShapeType="1"/>
          </p:cNvSpPr>
          <p:nvPr/>
        </p:nvSpPr>
        <p:spPr bwMode="auto">
          <a:xfrm flipH="1">
            <a:off x="2286000" y="44958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03848" name="Text Box 8"/>
          <p:cNvSpPr txBox="1">
            <a:spLocks noChangeArrowheads="1"/>
          </p:cNvSpPr>
          <p:nvPr/>
        </p:nvSpPr>
        <p:spPr bwMode="auto">
          <a:xfrm>
            <a:off x="3413125" y="4252913"/>
            <a:ext cx="785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interior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1529-2981-6043-AB25-ED822BFFD26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Relationships</a:t>
            </a:r>
          </a:p>
        </p:txBody>
      </p:sp>
      <p:sp>
        <p:nvSpPr>
          <p:cNvPr id="804867" name="Rectangle 3"/>
          <p:cNvSpPr>
            <a:spLocks noChangeArrowheads="1"/>
          </p:cNvSpPr>
          <p:nvPr/>
        </p:nvSpPr>
        <p:spPr bwMode="auto">
          <a:xfrm>
            <a:off x="533400" y="1524000"/>
            <a:ext cx="8077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A topological relationship between two objects is defined by a set of (set-based) relationships between their boundaries and interiors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</a:rPr>
              <a:t>E.g., o</a:t>
            </a:r>
            <a:r>
              <a:rPr lang="en-US" sz="2000" baseline="-25000" dirty="0">
                <a:latin typeface="Verdana" charset="0"/>
              </a:rPr>
              <a:t>1</a:t>
            </a:r>
            <a:r>
              <a:rPr lang="en-US" sz="2000" dirty="0">
                <a:latin typeface="Verdana" charset="0"/>
              </a:rPr>
              <a:t> is inside o</a:t>
            </a:r>
            <a:r>
              <a:rPr lang="en-US" sz="2000" baseline="-25000" dirty="0">
                <a:latin typeface="Verdana" charset="0"/>
              </a:rPr>
              <a:t>2</a:t>
            </a:r>
            <a:r>
              <a:rPr lang="en-US" sz="2000" dirty="0">
                <a:latin typeface="Verdana" charset="0"/>
              </a:rPr>
              <a:t> if interior(o</a:t>
            </a:r>
            <a:r>
              <a:rPr lang="en-US" sz="2000" baseline="-25000" dirty="0">
                <a:latin typeface="Verdana" charset="0"/>
              </a:rPr>
              <a:t>1</a:t>
            </a:r>
            <a:r>
              <a:rPr lang="en-US" sz="2000" dirty="0">
                <a:latin typeface="Verdana" charset="0"/>
              </a:rPr>
              <a:t>) </a:t>
            </a:r>
            <a:r>
              <a:rPr lang="en-US" sz="2000" dirty="0">
                <a:latin typeface="Verdana" charset="0"/>
                <a:sym typeface="Symbol" charset="0"/>
              </a:rPr>
              <a:t> </a:t>
            </a:r>
            <a:r>
              <a:rPr lang="en-US" sz="2000" dirty="0">
                <a:latin typeface="Verdana" charset="0"/>
              </a:rPr>
              <a:t>interior(o</a:t>
            </a:r>
            <a:r>
              <a:rPr lang="en-US" sz="2000" baseline="-25000" dirty="0">
                <a:latin typeface="Verdana" charset="0"/>
              </a:rPr>
              <a:t>2</a:t>
            </a:r>
            <a:r>
              <a:rPr lang="en-US" sz="2000" dirty="0">
                <a:latin typeface="Verdana" charset="0"/>
              </a:rPr>
              <a:t>)</a:t>
            </a:r>
            <a:endParaRPr lang="en-US" sz="2000" dirty="0">
              <a:latin typeface="Verdana" charset="0"/>
              <a:sym typeface="Symbo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intersects (or overlap) means any of equals, inside, contains, adjacent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intersects </a:t>
            </a:r>
            <a:r>
              <a:rPr lang="en-US" sz="2400" dirty="0">
                <a:latin typeface="Verdana" charset="0"/>
                <a:sym typeface="Symbol" charset="0"/>
              </a:rPr>
              <a:t> disjoint</a:t>
            </a:r>
          </a:p>
        </p:txBody>
      </p:sp>
      <p:pic>
        <p:nvPicPr>
          <p:cNvPr id="804873" name="Picture 9" descr="top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4460875"/>
            <a:ext cx="8610600" cy="22447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3352800" y="4800600"/>
            <a:ext cx="5410200" cy="175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Topological Relationships</a:t>
            </a:r>
          </a:p>
        </p:txBody>
      </p:sp>
      <p:sp>
        <p:nvSpPr>
          <p:cNvPr id="806915" name="Rectangle 3"/>
          <p:cNvSpPr>
            <a:spLocks noChangeArrowheads="1"/>
          </p:cNvSpPr>
          <p:nvPr/>
        </p:nvSpPr>
        <p:spPr bwMode="auto">
          <a:xfrm>
            <a:off x="533400" y="1524000"/>
            <a:ext cx="8077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In fact, there is a hierarchy of topological relationships:</a:t>
            </a:r>
          </a:p>
        </p:txBody>
      </p:sp>
      <p:sp>
        <p:nvSpPr>
          <p:cNvPr id="806917" name="Rectangle 5"/>
          <p:cNvSpPr>
            <a:spLocks noChangeArrowheads="1"/>
          </p:cNvSpPr>
          <p:nvPr/>
        </p:nvSpPr>
        <p:spPr bwMode="auto">
          <a:xfrm>
            <a:off x="2590800" y="3657600"/>
            <a:ext cx="955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intersects</a:t>
            </a:r>
          </a:p>
        </p:txBody>
      </p:sp>
      <p:sp>
        <p:nvSpPr>
          <p:cNvPr id="806918" name="Rectangle 6"/>
          <p:cNvSpPr>
            <a:spLocks noChangeArrowheads="1"/>
          </p:cNvSpPr>
          <p:nvPr/>
        </p:nvSpPr>
        <p:spPr bwMode="auto">
          <a:xfrm>
            <a:off x="4038600" y="4495800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equals</a:t>
            </a:r>
          </a:p>
        </p:txBody>
      </p:sp>
      <p:sp>
        <p:nvSpPr>
          <p:cNvPr id="806919" name="Rectangle 7"/>
          <p:cNvSpPr>
            <a:spLocks noChangeArrowheads="1"/>
          </p:cNvSpPr>
          <p:nvPr/>
        </p:nvSpPr>
        <p:spPr bwMode="auto">
          <a:xfrm>
            <a:off x="3276600" y="4495800"/>
            <a:ext cx="671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inside</a:t>
            </a:r>
          </a:p>
        </p:txBody>
      </p:sp>
      <p:sp>
        <p:nvSpPr>
          <p:cNvPr id="806920" name="Rectangle 8"/>
          <p:cNvSpPr>
            <a:spLocks noChangeArrowheads="1"/>
          </p:cNvSpPr>
          <p:nvPr/>
        </p:nvSpPr>
        <p:spPr bwMode="auto">
          <a:xfrm>
            <a:off x="2362200" y="4495800"/>
            <a:ext cx="86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contains</a:t>
            </a:r>
          </a:p>
        </p:txBody>
      </p:sp>
      <p:sp>
        <p:nvSpPr>
          <p:cNvPr id="806921" name="Rectangle 9"/>
          <p:cNvSpPr>
            <a:spLocks noChangeArrowheads="1"/>
          </p:cNvSpPr>
          <p:nvPr/>
        </p:nvSpPr>
        <p:spPr bwMode="auto">
          <a:xfrm>
            <a:off x="1447800" y="4495800"/>
            <a:ext cx="86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adjacent</a:t>
            </a:r>
          </a:p>
        </p:txBody>
      </p:sp>
      <p:sp>
        <p:nvSpPr>
          <p:cNvPr id="806923" name="Line 11"/>
          <p:cNvSpPr>
            <a:spLocks noChangeShapeType="1"/>
          </p:cNvSpPr>
          <p:nvPr/>
        </p:nvSpPr>
        <p:spPr bwMode="auto">
          <a:xfrm flipH="1">
            <a:off x="2057400" y="39624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06924" name="Line 12"/>
          <p:cNvSpPr>
            <a:spLocks noChangeShapeType="1"/>
          </p:cNvSpPr>
          <p:nvPr/>
        </p:nvSpPr>
        <p:spPr bwMode="auto">
          <a:xfrm flipH="1">
            <a:off x="2895600" y="39624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06925" name="Line 13"/>
          <p:cNvSpPr>
            <a:spLocks noChangeShapeType="1"/>
          </p:cNvSpPr>
          <p:nvPr/>
        </p:nvSpPr>
        <p:spPr bwMode="auto">
          <a:xfrm>
            <a:off x="3048000" y="3962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06926" name="Line 14"/>
          <p:cNvSpPr>
            <a:spLocks noChangeShapeType="1"/>
          </p:cNvSpPr>
          <p:nvPr/>
        </p:nvSpPr>
        <p:spPr bwMode="auto">
          <a:xfrm>
            <a:off x="3048000" y="39624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06927" name="Rectangle 15"/>
          <p:cNvSpPr>
            <a:spLocks noChangeArrowheads="1"/>
          </p:cNvSpPr>
          <p:nvPr/>
        </p:nvSpPr>
        <p:spPr bwMode="auto">
          <a:xfrm>
            <a:off x="5064125" y="3657600"/>
            <a:ext cx="796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disjoint</a:t>
            </a:r>
          </a:p>
        </p:txBody>
      </p:sp>
      <p:sp>
        <p:nvSpPr>
          <p:cNvPr id="806928" name="Line 16"/>
          <p:cNvSpPr>
            <a:spLocks noChangeShapeType="1"/>
          </p:cNvSpPr>
          <p:nvPr/>
        </p:nvSpPr>
        <p:spPr bwMode="auto">
          <a:xfrm flipV="1">
            <a:off x="3200400" y="3048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06929" name="Line 17"/>
          <p:cNvSpPr>
            <a:spLocks noChangeShapeType="1"/>
          </p:cNvSpPr>
          <p:nvPr/>
        </p:nvSpPr>
        <p:spPr bwMode="auto">
          <a:xfrm>
            <a:off x="4191000" y="30480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06930" name="Rectangle 18"/>
          <p:cNvSpPr>
            <a:spLocks noChangeArrowheads="1"/>
          </p:cNvSpPr>
          <p:nvPr/>
        </p:nvSpPr>
        <p:spPr bwMode="auto">
          <a:xfrm>
            <a:off x="3886200" y="2743200"/>
            <a:ext cx="622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ANY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Distance Relationships</a:t>
            </a:r>
          </a:p>
        </p:txBody>
      </p:sp>
      <p:sp>
        <p:nvSpPr>
          <p:cNvPr id="808963" name="Rectangle 3"/>
          <p:cNvSpPr>
            <a:spLocks noChangeArrowheads="1"/>
          </p:cNvSpPr>
          <p:nvPr/>
        </p:nvSpPr>
        <p:spPr bwMode="auto">
          <a:xfrm>
            <a:off x="533400" y="1524000"/>
            <a:ext cx="8077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Distance relationships associate two objects based on their </a:t>
            </a:r>
            <a:r>
              <a:rPr lang="en-US" sz="2400" dirty="0">
                <a:solidFill>
                  <a:srgbClr val="0000FF"/>
                </a:solidFill>
                <a:latin typeface="Verdana" charset="0"/>
              </a:rPr>
              <a:t>geometric distance</a:t>
            </a:r>
            <a:r>
              <a:rPr lang="en-US" sz="2400" dirty="0">
                <a:latin typeface="Verdana" charset="0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The geometric distance is often called </a:t>
            </a:r>
            <a:r>
              <a:rPr lang="en-US" sz="2400" dirty="0">
                <a:solidFill>
                  <a:srgbClr val="0000FF"/>
                </a:solidFill>
                <a:latin typeface="Verdana" charset="0"/>
              </a:rPr>
              <a:t>Euclidean distance</a:t>
            </a:r>
            <a:r>
              <a:rPr lang="en-US" sz="2400" dirty="0">
                <a:latin typeface="Verdana" charset="0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Distance is usually </a:t>
            </a:r>
            <a:r>
              <a:rPr lang="en-US" sz="2400" dirty="0">
                <a:solidFill>
                  <a:srgbClr val="0000FF"/>
                </a:solidFill>
                <a:latin typeface="Verdana" charset="0"/>
              </a:rPr>
              <a:t>abstracted</a:t>
            </a:r>
            <a:r>
              <a:rPr lang="en-US" sz="2400" dirty="0">
                <a:latin typeface="Verdana" charset="0"/>
              </a:rPr>
              <a:t> (i.e., discretized) into the human mind.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Example (distances in a city)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  <a:sym typeface="Symbol" charset="0"/>
              </a:rPr>
              <a:t>0-100m: </a:t>
            </a:r>
            <a:r>
              <a:rPr lang="en-US" sz="2000" dirty="0">
                <a:solidFill>
                  <a:srgbClr val="0000FF"/>
                </a:solidFill>
                <a:latin typeface="Verdana" charset="0"/>
                <a:sym typeface="Symbol" charset="0"/>
              </a:rPr>
              <a:t>near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  <a:sym typeface="Symbol" charset="0"/>
              </a:rPr>
              <a:t>100m-1km: </a:t>
            </a:r>
            <a:r>
              <a:rPr lang="en-US" sz="2000" dirty="0">
                <a:solidFill>
                  <a:srgbClr val="0000FF"/>
                </a:solidFill>
                <a:latin typeface="Verdana" charset="0"/>
                <a:sym typeface="Symbol" charset="0"/>
              </a:rPr>
              <a:t>reachable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  <a:sym typeface="Symbol" charset="0"/>
              </a:rPr>
              <a:t>1km-10km: </a:t>
            </a:r>
            <a:r>
              <a:rPr lang="en-US" sz="2000" dirty="0">
                <a:solidFill>
                  <a:srgbClr val="0000FF"/>
                </a:solidFill>
                <a:latin typeface="Verdana" charset="0"/>
                <a:sym typeface="Symbol" charset="0"/>
              </a:rPr>
              <a:t>far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  <a:sym typeface="Symbol" charset="0"/>
              </a:rPr>
              <a:t>&gt;10km: </a:t>
            </a:r>
            <a:r>
              <a:rPr lang="en-US" sz="2000" dirty="0">
                <a:solidFill>
                  <a:srgbClr val="0000FF"/>
                </a:solidFill>
                <a:latin typeface="Verdana" charset="0"/>
                <a:sym typeface="Symbol" charset="0"/>
              </a:rPr>
              <a:t>very far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  <a:sym typeface="Symbol" charset="0"/>
              </a:rPr>
              <a:t>Distance relationships are expressed either explicitly or by some abstract distance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Directional Relationships</a:t>
            </a:r>
          </a:p>
        </p:txBody>
      </p:sp>
      <p:sp>
        <p:nvSpPr>
          <p:cNvPr id="809987" name="Rectangle 3"/>
          <p:cNvSpPr>
            <a:spLocks noChangeArrowheads="1"/>
          </p:cNvSpPr>
          <p:nvPr/>
        </p:nvSpPr>
        <p:spPr bwMode="auto">
          <a:xfrm>
            <a:off x="533400" y="1524000"/>
            <a:ext cx="8279466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Directional relationships associate two objects based on their relative orientation according to a global reference system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Example: My house is </a:t>
            </a:r>
            <a:r>
              <a:rPr lang="en-US" sz="2400" dirty="0">
                <a:solidFill>
                  <a:srgbClr val="0000FF"/>
                </a:solidFill>
                <a:latin typeface="Verdana" charset="0"/>
              </a:rPr>
              <a:t>north of </a:t>
            </a:r>
            <a:r>
              <a:rPr lang="en-US" sz="2400" dirty="0">
                <a:latin typeface="Verdana" charset="0"/>
              </a:rPr>
              <a:t>the river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relationship can also be a number:</a:t>
            </a:r>
          </a:p>
          <a:p>
            <a:pPr marL="1257300" lvl="2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000" dirty="0">
                <a:latin typeface="Verdana" charset="0"/>
              </a:rPr>
              <a:t>e.g. house 96 degrees relative to river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Examples of directional relationships: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</a:rPr>
              <a:t>north, south, east, west, northeast, etc.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</a:rPr>
              <a:t>left, right, above, below, front, behind, etc.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  <a:sym typeface="Symbol" charset="0"/>
              </a:rPr>
              <a:t>Topological, distance, and directional relationships can be combined 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  <a:sym typeface="Symbol" charset="0"/>
              </a:rPr>
              <a:t>My house is </a:t>
            </a:r>
            <a:r>
              <a:rPr lang="en-US" sz="2000" dirty="0">
                <a:solidFill>
                  <a:srgbClr val="0000FF"/>
                </a:solidFill>
                <a:latin typeface="Verdana" charset="0"/>
                <a:sym typeface="Symbol" charset="0"/>
              </a:rPr>
              <a:t>disjoint </a:t>
            </a:r>
            <a:r>
              <a:rPr lang="en-US" sz="2000" dirty="0">
                <a:latin typeface="Verdana" charset="0"/>
                <a:sym typeface="Symbol" charset="0"/>
              </a:rPr>
              <a:t>with the park, </a:t>
            </a:r>
            <a:r>
              <a:rPr lang="en-US" sz="2000" dirty="0">
                <a:solidFill>
                  <a:srgbClr val="008000"/>
                </a:solidFill>
                <a:latin typeface="Verdana" charset="0"/>
                <a:sym typeface="Symbol" charset="0"/>
              </a:rPr>
              <a:t>100 meters</a:t>
            </a:r>
            <a:r>
              <a:rPr lang="en-US" sz="2000" dirty="0">
                <a:latin typeface="Verdana" charset="0"/>
                <a:sym typeface="Symbol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Verdana" charset="0"/>
                <a:sym typeface="Symbol" charset="0"/>
              </a:rPr>
              <a:t>north of</a:t>
            </a:r>
            <a:r>
              <a:rPr lang="en-US" sz="2000" dirty="0">
                <a:latin typeface="Verdana" charset="0"/>
                <a:sym typeface="Symbol" charset="0"/>
              </a:rPr>
              <a:t>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8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Spatial Queries</a:t>
            </a:r>
          </a:p>
        </p:txBody>
      </p:sp>
      <p:sp>
        <p:nvSpPr>
          <p:cNvPr id="811011" name="Rectangle 3"/>
          <p:cNvSpPr>
            <a:spLocks noChangeArrowheads="1"/>
          </p:cNvSpPr>
          <p:nvPr/>
        </p:nvSpPr>
        <p:spPr bwMode="auto">
          <a:xfrm>
            <a:off x="533400" y="1524000"/>
            <a:ext cx="8077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Applied on one (or more) spatial relations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Retrieve objects (or combinations of objects) satisfying some spatial relationships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>
                <a:latin typeface="Verdana" charset="0"/>
                <a:sym typeface="Symbol" charset="0"/>
              </a:rPr>
              <a:t>between them or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>
                <a:latin typeface="Verdana" charset="0"/>
                <a:sym typeface="Symbol" charset="0"/>
              </a:rPr>
              <a:t>with a reference query object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  <a:sym typeface="Symbol" charset="0"/>
              </a:rPr>
              <a:t>Examples: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>
                <a:solidFill>
                  <a:srgbClr val="0000FF"/>
                </a:solidFill>
                <a:latin typeface="Verdana" charset="0"/>
                <a:sym typeface="Symbol" charset="0"/>
              </a:rPr>
              <a:t>Nearest neighbor query:</a:t>
            </a:r>
            <a:r>
              <a:rPr lang="en-US" sz="2000">
                <a:latin typeface="Verdana" charset="0"/>
                <a:sym typeface="Symbol" charset="0"/>
              </a:rPr>
              <a:t> What is the nearest city to my current location?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>
                <a:solidFill>
                  <a:srgbClr val="0000FF"/>
                </a:solidFill>
                <a:latin typeface="Verdana" charset="0"/>
                <a:sym typeface="Symbol" charset="0"/>
              </a:rPr>
              <a:t>Spatial join:</a:t>
            </a:r>
            <a:r>
              <a:rPr lang="en-US" sz="2000">
                <a:latin typeface="Verdana" charset="0"/>
                <a:sym typeface="Symbol" charset="0"/>
              </a:rPr>
              <a:t> Find all pairs of hotels and restaurants within 100m distance from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Spatial Data Management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800600"/>
          </a:xfrm>
        </p:spPr>
        <p:txBody>
          <a:bodyPr/>
          <a:lstStyle/>
          <a:p>
            <a:r>
              <a:rPr lang="en-US"/>
              <a:t>Spatial Data</a:t>
            </a:r>
          </a:p>
          <a:p>
            <a:r>
              <a:rPr lang="en-US"/>
              <a:t>Spatial Relationships</a:t>
            </a:r>
          </a:p>
          <a:p>
            <a:r>
              <a:rPr lang="en-US"/>
              <a:t>Spatial Queries</a:t>
            </a:r>
          </a:p>
          <a:p>
            <a:r>
              <a:rPr lang="en-US"/>
              <a:t>Issues in Query Processing</a:t>
            </a:r>
          </a:p>
          <a:p>
            <a:r>
              <a:rPr lang="en-US"/>
              <a:t>The R-tree</a:t>
            </a:r>
          </a:p>
          <a:p>
            <a:r>
              <a:rPr lang="en-US"/>
              <a:t>Spatial Query Processing</a:t>
            </a:r>
          </a:p>
          <a:p>
            <a:pPr lvl="1"/>
            <a:r>
              <a:rPr lang="en-US"/>
              <a:t>Spatial Selections</a:t>
            </a:r>
          </a:p>
          <a:p>
            <a:pPr lvl="1"/>
            <a:r>
              <a:rPr lang="en-US"/>
              <a:t>Nearest Neighbor Queries</a:t>
            </a:r>
          </a:p>
          <a:p>
            <a:pPr lvl="1"/>
            <a:r>
              <a:rPr lang="en-US"/>
              <a:t>Spatial Joins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58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Spatial Queries</a:t>
            </a:r>
          </a:p>
        </p:txBody>
      </p:sp>
      <p:sp>
        <p:nvSpPr>
          <p:cNvPr id="812035" name="Text Box 3"/>
          <p:cNvSpPr txBox="1">
            <a:spLocks noChangeArrowheads="1"/>
          </p:cNvSpPr>
          <p:nvPr/>
        </p:nvSpPr>
        <p:spPr bwMode="auto">
          <a:xfrm>
            <a:off x="749300" y="1676400"/>
            <a:ext cx="7788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sz="2000" dirty="0">
                <a:latin typeface="Tahoma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ahoma" charset="0"/>
              </a:rPr>
              <a:t>Range query</a:t>
            </a:r>
            <a:r>
              <a:rPr lang="en-US" sz="2000" dirty="0">
                <a:latin typeface="Tahoma" charset="0"/>
              </a:rPr>
              <a:t> (spatial selection, window query)</a:t>
            </a:r>
            <a:endParaRPr lang="en-US" sz="2000" b="1" dirty="0">
              <a:latin typeface="Tahoma" charset="0"/>
            </a:endParaRPr>
          </a:p>
        </p:txBody>
      </p:sp>
      <p:sp>
        <p:nvSpPr>
          <p:cNvPr id="812036" name="Text Box 4"/>
          <p:cNvSpPr txBox="1">
            <a:spLocks noChangeArrowheads="1"/>
          </p:cNvSpPr>
          <p:nvPr/>
        </p:nvSpPr>
        <p:spPr bwMode="auto">
          <a:xfrm>
            <a:off x="987425" y="2101850"/>
            <a:ext cx="4422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latin typeface="Tahoma" charset="0"/>
              </a:rPr>
              <a:t>e.g. find all cities that </a:t>
            </a:r>
            <a:r>
              <a:rPr lang="en-US" sz="1800" i="1">
                <a:latin typeface="Tahoma" charset="0"/>
              </a:rPr>
              <a:t>intersect</a:t>
            </a:r>
            <a:r>
              <a:rPr lang="en-US" sz="1800">
                <a:latin typeface="Tahoma" charset="0"/>
              </a:rPr>
              <a:t> window </a:t>
            </a:r>
            <a:r>
              <a:rPr lang="en-US" sz="1800" i="1">
                <a:latin typeface="Tahoma" charset="0"/>
              </a:rPr>
              <a:t>W</a:t>
            </a:r>
            <a:endParaRPr lang="en-US" sz="1800">
              <a:latin typeface="Tahoma" charset="0"/>
            </a:endParaRPr>
          </a:p>
        </p:txBody>
      </p:sp>
      <p:sp>
        <p:nvSpPr>
          <p:cNvPr id="812037" name="Text Box 5"/>
          <p:cNvSpPr txBox="1">
            <a:spLocks noChangeArrowheads="1"/>
          </p:cNvSpPr>
          <p:nvPr/>
        </p:nvSpPr>
        <p:spPr bwMode="auto">
          <a:xfrm>
            <a:off x="962025" y="3752850"/>
            <a:ext cx="409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latin typeface="Tahoma" charset="0"/>
              </a:rPr>
              <a:t>e.g. find the city closest to the forest F</a:t>
            </a:r>
          </a:p>
        </p:txBody>
      </p:sp>
      <p:sp>
        <p:nvSpPr>
          <p:cNvPr id="812038" name="Text Box 6"/>
          <p:cNvSpPr txBox="1">
            <a:spLocks noChangeArrowheads="1"/>
          </p:cNvSpPr>
          <p:nvPr/>
        </p:nvSpPr>
        <p:spPr bwMode="auto">
          <a:xfrm>
            <a:off x="736600" y="3352800"/>
            <a:ext cx="7788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sz="2000" dirty="0">
                <a:latin typeface="Tahoma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ahoma" charset="0"/>
              </a:rPr>
              <a:t>Nearest neighbor query</a:t>
            </a:r>
            <a:endParaRPr lang="en-US" sz="2000" b="1" dirty="0">
              <a:solidFill>
                <a:srgbClr val="0000FF"/>
              </a:solidFill>
              <a:latin typeface="Tahoma" charset="0"/>
            </a:endParaRPr>
          </a:p>
        </p:txBody>
      </p:sp>
      <p:sp>
        <p:nvSpPr>
          <p:cNvPr id="812039" name="Text Box 7"/>
          <p:cNvSpPr txBox="1">
            <a:spLocks noChangeArrowheads="1"/>
          </p:cNvSpPr>
          <p:nvPr/>
        </p:nvSpPr>
        <p:spPr bwMode="auto">
          <a:xfrm>
            <a:off x="911225" y="5289550"/>
            <a:ext cx="5199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latin typeface="Tahoma" charset="0"/>
              </a:rPr>
              <a:t>e.g. find all pairs of cities and rivers that intersect</a:t>
            </a:r>
          </a:p>
        </p:txBody>
      </p:sp>
      <p:sp>
        <p:nvSpPr>
          <p:cNvPr id="812040" name="Text Box 8"/>
          <p:cNvSpPr txBox="1">
            <a:spLocks noChangeArrowheads="1"/>
          </p:cNvSpPr>
          <p:nvPr/>
        </p:nvSpPr>
        <p:spPr bwMode="auto">
          <a:xfrm>
            <a:off x="685800" y="4889500"/>
            <a:ext cx="7788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sz="2000" dirty="0">
                <a:latin typeface="Tahoma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Tahoma" charset="0"/>
              </a:rPr>
              <a:t>Spatial join</a:t>
            </a:r>
            <a:endParaRPr lang="en-US" sz="2000" b="1" dirty="0">
              <a:solidFill>
                <a:srgbClr val="0000FF"/>
              </a:solidFill>
              <a:latin typeface="Tahoma" charset="0"/>
            </a:endParaRPr>
          </a:p>
        </p:txBody>
      </p:sp>
      <p:sp>
        <p:nvSpPr>
          <p:cNvPr id="812041" name="Text Box 9"/>
          <p:cNvSpPr txBox="1">
            <a:spLocks noChangeArrowheads="1"/>
          </p:cNvSpPr>
          <p:nvPr/>
        </p:nvSpPr>
        <p:spPr bwMode="auto">
          <a:xfrm>
            <a:off x="1012825" y="2406650"/>
            <a:ext cx="2179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i="1">
                <a:latin typeface="Tahoma" charset="0"/>
              </a:rPr>
              <a:t>Answer set</a:t>
            </a:r>
            <a:r>
              <a:rPr lang="en-US" sz="1800">
                <a:latin typeface="Tahoma" charset="0"/>
              </a:rPr>
              <a:t>: {c</a:t>
            </a:r>
            <a:r>
              <a:rPr lang="en-US" sz="1800" baseline="-25000">
                <a:latin typeface="Tahoma" charset="0"/>
              </a:rPr>
              <a:t>1</a:t>
            </a:r>
            <a:r>
              <a:rPr lang="en-US" sz="1800">
                <a:latin typeface="Tahoma" charset="0"/>
              </a:rPr>
              <a:t>, c</a:t>
            </a:r>
            <a:r>
              <a:rPr lang="en-US" sz="1800" baseline="-25000">
                <a:latin typeface="Tahoma" charset="0"/>
              </a:rPr>
              <a:t>2</a:t>
            </a:r>
            <a:r>
              <a:rPr lang="en-US" sz="1800">
                <a:latin typeface="Tahoma" charset="0"/>
              </a:rPr>
              <a:t>}</a:t>
            </a:r>
          </a:p>
        </p:txBody>
      </p:sp>
      <p:sp>
        <p:nvSpPr>
          <p:cNvPr id="812042" name="Text Box 10"/>
          <p:cNvSpPr txBox="1">
            <a:spLocks noChangeArrowheads="1"/>
          </p:cNvSpPr>
          <p:nvPr/>
        </p:nvSpPr>
        <p:spPr bwMode="auto">
          <a:xfrm>
            <a:off x="974725" y="4057650"/>
            <a:ext cx="1262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i="1">
                <a:latin typeface="Tahoma" charset="0"/>
              </a:rPr>
              <a:t>Answer</a:t>
            </a:r>
            <a:r>
              <a:rPr lang="en-US" sz="1800">
                <a:latin typeface="Tahoma" charset="0"/>
              </a:rPr>
              <a:t>: c</a:t>
            </a:r>
            <a:r>
              <a:rPr lang="en-US" sz="1800" baseline="-25000">
                <a:latin typeface="Tahoma" charset="0"/>
              </a:rPr>
              <a:t>2</a:t>
            </a:r>
            <a:endParaRPr lang="en-US" sz="1800">
              <a:latin typeface="Tahoma" charset="0"/>
            </a:endParaRPr>
          </a:p>
        </p:txBody>
      </p:sp>
      <p:sp>
        <p:nvSpPr>
          <p:cNvPr id="812043" name="Text Box 11"/>
          <p:cNvSpPr txBox="1">
            <a:spLocks noChangeArrowheads="1"/>
          </p:cNvSpPr>
          <p:nvPr/>
        </p:nvSpPr>
        <p:spPr bwMode="auto">
          <a:xfrm>
            <a:off x="911225" y="5619750"/>
            <a:ext cx="373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i="1">
                <a:latin typeface="Tahoma" charset="0"/>
              </a:rPr>
              <a:t>Answer set</a:t>
            </a:r>
            <a:r>
              <a:rPr lang="en-US" sz="1800">
                <a:latin typeface="Tahoma" charset="0"/>
              </a:rPr>
              <a:t>: {(r</a:t>
            </a:r>
            <a:r>
              <a:rPr lang="en-US" sz="1800" baseline="-25000">
                <a:latin typeface="Tahoma" charset="0"/>
              </a:rPr>
              <a:t>1</a:t>
            </a:r>
            <a:r>
              <a:rPr lang="en-US" sz="1800">
                <a:latin typeface="Tahoma" charset="0"/>
              </a:rPr>
              <a:t>,c</a:t>
            </a:r>
            <a:r>
              <a:rPr lang="en-US" sz="1800" baseline="-25000">
                <a:latin typeface="Tahoma" charset="0"/>
              </a:rPr>
              <a:t>1</a:t>
            </a:r>
            <a:r>
              <a:rPr lang="en-US" sz="1800">
                <a:latin typeface="Tahoma" charset="0"/>
              </a:rPr>
              <a:t>), (r</a:t>
            </a:r>
            <a:r>
              <a:rPr lang="en-US" sz="1800" baseline="-25000">
                <a:latin typeface="Tahoma" charset="0"/>
              </a:rPr>
              <a:t>2</a:t>
            </a:r>
            <a:r>
              <a:rPr lang="en-US" sz="1800">
                <a:latin typeface="Tahoma" charset="0"/>
              </a:rPr>
              <a:t>,c</a:t>
            </a:r>
            <a:r>
              <a:rPr lang="en-US" sz="1800" baseline="-25000">
                <a:latin typeface="Tahoma" charset="0"/>
              </a:rPr>
              <a:t>2</a:t>
            </a:r>
            <a:r>
              <a:rPr lang="en-US" sz="1800">
                <a:latin typeface="Tahoma" charset="0"/>
              </a:rPr>
              <a:t>), (r</a:t>
            </a:r>
            <a:r>
              <a:rPr lang="en-US" sz="1800" baseline="-25000">
                <a:latin typeface="Tahoma" charset="0"/>
              </a:rPr>
              <a:t>2</a:t>
            </a:r>
            <a:r>
              <a:rPr lang="en-US" sz="1800">
                <a:latin typeface="Tahoma" charset="0"/>
              </a:rPr>
              <a:t>,c</a:t>
            </a:r>
            <a:r>
              <a:rPr lang="en-US" sz="1800" baseline="-25000">
                <a:latin typeface="Tahoma" charset="0"/>
              </a:rPr>
              <a:t>5</a:t>
            </a:r>
            <a:r>
              <a:rPr lang="en-US" sz="1800">
                <a:latin typeface="Tahoma" charset="0"/>
              </a:rPr>
              <a:t>)}</a:t>
            </a:r>
          </a:p>
        </p:txBody>
      </p:sp>
      <p:sp>
        <p:nvSpPr>
          <p:cNvPr id="812044" name="Oval 12"/>
          <p:cNvSpPr>
            <a:spLocks noChangeArrowheads="1"/>
          </p:cNvSpPr>
          <p:nvPr/>
        </p:nvSpPr>
        <p:spPr bwMode="auto">
          <a:xfrm>
            <a:off x="7607300" y="2590800"/>
            <a:ext cx="76200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045" name="Text Box 13"/>
          <p:cNvSpPr txBox="1">
            <a:spLocks noChangeArrowheads="1"/>
          </p:cNvSpPr>
          <p:nvPr/>
        </p:nvSpPr>
        <p:spPr bwMode="auto">
          <a:xfrm>
            <a:off x="7385050" y="23606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/>
              <a:t>F</a:t>
            </a:r>
          </a:p>
        </p:txBody>
      </p:sp>
      <p:sp>
        <p:nvSpPr>
          <p:cNvPr id="812046" name="Freeform 14"/>
          <p:cNvSpPr>
            <a:spLocks/>
          </p:cNvSpPr>
          <p:nvPr/>
        </p:nvSpPr>
        <p:spPr bwMode="auto">
          <a:xfrm>
            <a:off x="7073900" y="2120900"/>
            <a:ext cx="354013" cy="215900"/>
          </a:xfrm>
          <a:custGeom>
            <a:avLst/>
            <a:gdLst>
              <a:gd name="T0" fmla="*/ 0 w 223"/>
              <a:gd name="T1" fmla="*/ 0 h 136"/>
              <a:gd name="T2" fmla="*/ 104 w 223"/>
              <a:gd name="T3" fmla="*/ 136 h 136"/>
              <a:gd name="T4" fmla="*/ 200 w 223"/>
              <a:gd name="T5" fmla="*/ 104 h 136"/>
              <a:gd name="T6" fmla="*/ 136 w 223"/>
              <a:gd name="T7" fmla="*/ 72 h 136"/>
              <a:gd name="T8" fmla="*/ 64 w 223"/>
              <a:gd name="T9" fmla="*/ 48 h 136"/>
              <a:gd name="T10" fmla="*/ 40 w 223"/>
              <a:gd name="T11" fmla="*/ 40 h 136"/>
              <a:gd name="T12" fmla="*/ 0 w 223"/>
              <a:gd name="T13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3" h="136">
                <a:moveTo>
                  <a:pt x="0" y="0"/>
                </a:moveTo>
                <a:cubicBezTo>
                  <a:pt x="21" y="95"/>
                  <a:pt x="23" y="82"/>
                  <a:pt x="104" y="136"/>
                </a:cubicBezTo>
                <a:cubicBezTo>
                  <a:pt x="136" y="125"/>
                  <a:pt x="168" y="115"/>
                  <a:pt x="200" y="104"/>
                </a:cubicBezTo>
                <a:cubicBezTo>
                  <a:pt x="223" y="96"/>
                  <a:pt x="158" y="81"/>
                  <a:pt x="136" y="72"/>
                </a:cubicBezTo>
                <a:cubicBezTo>
                  <a:pt x="113" y="62"/>
                  <a:pt x="88" y="56"/>
                  <a:pt x="64" y="48"/>
                </a:cubicBezTo>
                <a:cubicBezTo>
                  <a:pt x="56" y="45"/>
                  <a:pt x="40" y="40"/>
                  <a:pt x="40" y="40"/>
                </a:cubicBezTo>
                <a:cubicBezTo>
                  <a:pt x="19" y="8"/>
                  <a:pt x="32" y="2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047" name="Freeform 15"/>
          <p:cNvSpPr>
            <a:spLocks/>
          </p:cNvSpPr>
          <p:nvPr/>
        </p:nvSpPr>
        <p:spPr bwMode="auto">
          <a:xfrm>
            <a:off x="7796213" y="2197100"/>
            <a:ext cx="77787" cy="269875"/>
          </a:xfrm>
          <a:custGeom>
            <a:avLst/>
            <a:gdLst>
              <a:gd name="T0" fmla="*/ 1 w 49"/>
              <a:gd name="T1" fmla="*/ 0 h 170"/>
              <a:gd name="T2" fmla="*/ 9 w 49"/>
              <a:gd name="T3" fmla="*/ 144 h 170"/>
              <a:gd name="T4" fmla="*/ 33 w 49"/>
              <a:gd name="T5" fmla="*/ 160 h 170"/>
              <a:gd name="T6" fmla="*/ 1 w 49"/>
              <a:gd name="T7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" h="170">
                <a:moveTo>
                  <a:pt x="1" y="0"/>
                </a:moveTo>
                <a:cubicBezTo>
                  <a:pt x="4" y="48"/>
                  <a:pt x="0" y="97"/>
                  <a:pt x="9" y="144"/>
                </a:cubicBezTo>
                <a:cubicBezTo>
                  <a:pt x="11" y="153"/>
                  <a:pt x="32" y="170"/>
                  <a:pt x="33" y="160"/>
                </a:cubicBezTo>
                <a:cubicBezTo>
                  <a:pt x="49" y="54"/>
                  <a:pt x="32" y="62"/>
                  <a:pt x="1" y="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048" name="Oval 16"/>
          <p:cNvSpPr>
            <a:spLocks noChangeArrowheads="1"/>
          </p:cNvSpPr>
          <p:nvPr/>
        </p:nvSpPr>
        <p:spPr bwMode="auto">
          <a:xfrm>
            <a:off x="7874000" y="2870200"/>
            <a:ext cx="112713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049" name="Freeform 17"/>
          <p:cNvSpPr>
            <a:spLocks/>
          </p:cNvSpPr>
          <p:nvPr/>
        </p:nvSpPr>
        <p:spPr bwMode="auto">
          <a:xfrm>
            <a:off x="6959600" y="2959100"/>
            <a:ext cx="204788" cy="184150"/>
          </a:xfrm>
          <a:custGeom>
            <a:avLst/>
            <a:gdLst>
              <a:gd name="T0" fmla="*/ 96 w 129"/>
              <a:gd name="T1" fmla="*/ 0 h 116"/>
              <a:gd name="T2" fmla="*/ 88 w 129"/>
              <a:gd name="T3" fmla="*/ 104 h 116"/>
              <a:gd name="T4" fmla="*/ 48 w 129"/>
              <a:gd name="T5" fmla="*/ 96 h 116"/>
              <a:gd name="T6" fmla="*/ 64 w 129"/>
              <a:gd name="T7" fmla="*/ 40 h 116"/>
              <a:gd name="T8" fmla="*/ 64 w 129"/>
              <a:gd name="T9" fmla="*/ 8 h 116"/>
              <a:gd name="T10" fmla="*/ 96 w 129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" h="116">
                <a:moveTo>
                  <a:pt x="96" y="0"/>
                </a:moveTo>
                <a:cubicBezTo>
                  <a:pt x="93" y="35"/>
                  <a:pt x="104" y="73"/>
                  <a:pt x="88" y="104"/>
                </a:cubicBezTo>
                <a:cubicBezTo>
                  <a:pt x="82" y="116"/>
                  <a:pt x="56" y="107"/>
                  <a:pt x="48" y="96"/>
                </a:cubicBezTo>
                <a:cubicBezTo>
                  <a:pt x="46" y="93"/>
                  <a:pt x="62" y="46"/>
                  <a:pt x="64" y="40"/>
                </a:cubicBezTo>
                <a:cubicBezTo>
                  <a:pt x="64" y="40"/>
                  <a:pt x="0" y="8"/>
                  <a:pt x="64" y="8"/>
                </a:cubicBezTo>
                <a:cubicBezTo>
                  <a:pt x="108" y="8"/>
                  <a:pt x="129" y="49"/>
                  <a:pt x="96" y="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050" name="Text Box 18"/>
          <p:cNvSpPr txBox="1">
            <a:spLocks noChangeArrowheads="1"/>
          </p:cNvSpPr>
          <p:nvPr/>
        </p:nvSpPr>
        <p:spPr bwMode="auto">
          <a:xfrm>
            <a:off x="6791325" y="18796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/>
              <a:t>c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812051" name="Text Box 19"/>
          <p:cNvSpPr txBox="1">
            <a:spLocks noChangeArrowheads="1"/>
          </p:cNvSpPr>
          <p:nvPr/>
        </p:nvSpPr>
        <p:spPr bwMode="auto">
          <a:xfrm>
            <a:off x="7489825" y="19177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/>
              <a:t>c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812052" name="Text Box 20"/>
          <p:cNvSpPr txBox="1">
            <a:spLocks noChangeArrowheads="1"/>
          </p:cNvSpPr>
          <p:nvPr/>
        </p:nvSpPr>
        <p:spPr bwMode="auto">
          <a:xfrm>
            <a:off x="6765925" y="26670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/>
              <a:t>c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812053" name="Text Box 21"/>
          <p:cNvSpPr txBox="1">
            <a:spLocks noChangeArrowheads="1"/>
          </p:cNvSpPr>
          <p:nvPr/>
        </p:nvSpPr>
        <p:spPr bwMode="auto">
          <a:xfrm>
            <a:off x="7553325" y="270510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/>
              <a:t>c</a:t>
            </a:r>
            <a:r>
              <a:rPr lang="en-US" sz="1800" baseline="-25000"/>
              <a:t>4</a:t>
            </a:r>
            <a:endParaRPr lang="en-US" sz="1800"/>
          </a:p>
        </p:txBody>
      </p:sp>
      <p:grpSp>
        <p:nvGrpSpPr>
          <p:cNvPr id="812054" name="Group 22"/>
          <p:cNvGrpSpPr>
            <a:grpSpLocks/>
          </p:cNvGrpSpPr>
          <p:nvPr/>
        </p:nvGrpSpPr>
        <p:grpSpPr bwMode="auto">
          <a:xfrm>
            <a:off x="6715125" y="3822700"/>
            <a:ext cx="1938338" cy="2120900"/>
            <a:chOff x="4230" y="2408"/>
            <a:chExt cx="1221" cy="1336"/>
          </a:xfrm>
        </p:grpSpPr>
        <p:sp>
          <p:nvSpPr>
            <p:cNvPr id="812055" name="Freeform 23"/>
            <p:cNvSpPr>
              <a:spLocks/>
            </p:cNvSpPr>
            <p:nvPr/>
          </p:nvSpPr>
          <p:spPr bwMode="auto">
            <a:xfrm>
              <a:off x="4408" y="2928"/>
              <a:ext cx="184" cy="282"/>
            </a:xfrm>
            <a:custGeom>
              <a:avLst/>
              <a:gdLst>
                <a:gd name="T0" fmla="*/ 0 w 184"/>
                <a:gd name="T1" fmla="*/ 0 h 282"/>
                <a:gd name="T2" fmla="*/ 184 w 184"/>
                <a:gd name="T3" fmla="*/ 112 h 282"/>
                <a:gd name="T4" fmla="*/ 176 w 184"/>
                <a:gd name="T5" fmla="*/ 72 h 282"/>
                <a:gd name="T6" fmla="*/ 152 w 184"/>
                <a:gd name="T7" fmla="*/ 64 h 282"/>
                <a:gd name="T8" fmla="*/ 136 w 184"/>
                <a:gd name="T9" fmla="*/ 16 h 282"/>
                <a:gd name="T10" fmla="*/ 0 w 184"/>
                <a:gd name="T1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4" h="282">
                  <a:moveTo>
                    <a:pt x="0" y="0"/>
                  </a:moveTo>
                  <a:cubicBezTo>
                    <a:pt x="178" y="212"/>
                    <a:pt x="160" y="282"/>
                    <a:pt x="184" y="112"/>
                  </a:cubicBezTo>
                  <a:cubicBezTo>
                    <a:pt x="181" y="99"/>
                    <a:pt x="184" y="83"/>
                    <a:pt x="176" y="72"/>
                  </a:cubicBezTo>
                  <a:cubicBezTo>
                    <a:pt x="171" y="65"/>
                    <a:pt x="157" y="71"/>
                    <a:pt x="152" y="64"/>
                  </a:cubicBezTo>
                  <a:cubicBezTo>
                    <a:pt x="142" y="50"/>
                    <a:pt x="153" y="18"/>
                    <a:pt x="136" y="16"/>
                  </a:cubicBezTo>
                  <a:cubicBezTo>
                    <a:pt x="91" y="11"/>
                    <a:pt x="45" y="5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2056" name="Freeform 24"/>
            <p:cNvSpPr>
              <a:spLocks/>
            </p:cNvSpPr>
            <p:nvPr/>
          </p:nvSpPr>
          <p:spPr bwMode="auto">
            <a:xfrm>
              <a:off x="4803" y="3120"/>
              <a:ext cx="103" cy="80"/>
            </a:xfrm>
            <a:custGeom>
              <a:avLst/>
              <a:gdLst>
                <a:gd name="T0" fmla="*/ 61 w 103"/>
                <a:gd name="T1" fmla="*/ 16 h 80"/>
                <a:gd name="T2" fmla="*/ 45 w 103"/>
                <a:gd name="T3" fmla="*/ 72 h 80"/>
                <a:gd name="T4" fmla="*/ 77 w 103"/>
                <a:gd name="T5" fmla="*/ 64 h 80"/>
                <a:gd name="T6" fmla="*/ 61 w 103"/>
                <a:gd name="T7" fmla="*/ 1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80">
                  <a:moveTo>
                    <a:pt x="61" y="16"/>
                  </a:moveTo>
                  <a:cubicBezTo>
                    <a:pt x="40" y="23"/>
                    <a:pt x="0" y="27"/>
                    <a:pt x="45" y="72"/>
                  </a:cubicBezTo>
                  <a:cubicBezTo>
                    <a:pt x="53" y="80"/>
                    <a:pt x="66" y="67"/>
                    <a:pt x="77" y="64"/>
                  </a:cubicBezTo>
                  <a:cubicBezTo>
                    <a:pt x="86" y="0"/>
                    <a:pt x="103" y="2"/>
                    <a:pt x="61" y="1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2057" name="Freeform 25"/>
            <p:cNvSpPr>
              <a:spLocks/>
            </p:cNvSpPr>
            <p:nvPr/>
          </p:nvSpPr>
          <p:spPr bwMode="auto">
            <a:xfrm>
              <a:off x="5352" y="2792"/>
              <a:ext cx="99" cy="128"/>
            </a:xfrm>
            <a:custGeom>
              <a:avLst/>
              <a:gdLst>
                <a:gd name="T0" fmla="*/ 0 w 99"/>
                <a:gd name="T1" fmla="*/ 8 h 128"/>
                <a:gd name="T2" fmla="*/ 32 w 99"/>
                <a:gd name="T3" fmla="*/ 104 h 128"/>
                <a:gd name="T4" fmla="*/ 40 w 99"/>
                <a:gd name="T5" fmla="*/ 128 h 128"/>
                <a:gd name="T6" fmla="*/ 56 w 99"/>
                <a:gd name="T7" fmla="*/ 16 h 128"/>
                <a:gd name="T8" fmla="*/ 0 w 99"/>
                <a:gd name="T9" fmla="*/ 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28">
                  <a:moveTo>
                    <a:pt x="0" y="8"/>
                  </a:moveTo>
                  <a:cubicBezTo>
                    <a:pt x="11" y="40"/>
                    <a:pt x="21" y="72"/>
                    <a:pt x="32" y="104"/>
                  </a:cubicBezTo>
                  <a:cubicBezTo>
                    <a:pt x="35" y="112"/>
                    <a:pt x="40" y="128"/>
                    <a:pt x="40" y="128"/>
                  </a:cubicBezTo>
                  <a:cubicBezTo>
                    <a:pt x="72" y="96"/>
                    <a:pt x="99" y="81"/>
                    <a:pt x="56" y="16"/>
                  </a:cubicBezTo>
                  <a:cubicBezTo>
                    <a:pt x="46" y="0"/>
                    <a:pt x="19" y="11"/>
                    <a:pt x="0" y="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2058" name="Freeform 26"/>
            <p:cNvSpPr>
              <a:spLocks/>
            </p:cNvSpPr>
            <p:nvPr/>
          </p:nvSpPr>
          <p:spPr bwMode="auto">
            <a:xfrm>
              <a:off x="4760" y="3528"/>
              <a:ext cx="87" cy="72"/>
            </a:xfrm>
            <a:custGeom>
              <a:avLst/>
              <a:gdLst>
                <a:gd name="T0" fmla="*/ 0 w 87"/>
                <a:gd name="T1" fmla="*/ 0 h 72"/>
                <a:gd name="T2" fmla="*/ 32 w 87"/>
                <a:gd name="T3" fmla="*/ 48 h 72"/>
                <a:gd name="T4" fmla="*/ 48 w 87"/>
                <a:gd name="T5" fmla="*/ 72 h 72"/>
                <a:gd name="T6" fmla="*/ 0 w 87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72">
                  <a:moveTo>
                    <a:pt x="0" y="0"/>
                  </a:moveTo>
                  <a:cubicBezTo>
                    <a:pt x="11" y="16"/>
                    <a:pt x="21" y="32"/>
                    <a:pt x="32" y="48"/>
                  </a:cubicBezTo>
                  <a:cubicBezTo>
                    <a:pt x="37" y="56"/>
                    <a:pt x="48" y="72"/>
                    <a:pt x="48" y="72"/>
                  </a:cubicBezTo>
                  <a:cubicBezTo>
                    <a:pt x="87" y="13"/>
                    <a:pt x="52" y="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2059" name="Freeform 27"/>
            <p:cNvSpPr>
              <a:spLocks/>
            </p:cNvSpPr>
            <p:nvPr/>
          </p:nvSpPr>
          <p:spPr bwMode="auto">
            <a:xfrm>
              <a:off x="5016" y="2740"/>
              <a:ext cx="72" cy="57"/>
            </a:xfrm>
            <a:custGeom>
              <a:avLst/>
              <a:gdLst>
                <a:gd name="T0" fmla="*/ 0 w 72"/>
                <a:gd name="T1" fmla="*/ 28 h 57"/>
                <a:gd name="T2" fmla="*/ 72 w 72"/>
                <a:gd name="T3" fmla="*/ 44 h 57"/>
                <a:gd name="T4" fmla="*/ 0 w 72"/>
                <a:gd name="T5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57">
                  <a:moveTo>
                    <a:pt x="0" y="28"/>
                  </a:moveTo>
                  <a:cubicBezTo>
                    <a:pt x="36" y="40"/>
                    <a:pt x="34" y="57"/>
                    <a:pt x="72" y="44"/>
                  </a:cubicBezTo>
                  <a:cubicBezTo>
                    <a:pt x="57" y="0"/>
                    <a:pt x="72" y="19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2060" name="Freeform 28"/>
            <p:cNvSpPr>
              <a:spLocks/>
            </p:cNvSpPr>
            <p:nvPr/>
          </p:nvSpPr>
          <p:spPr bwMode="auto">
            <a:xfrm>
              <a:off x="4336" y="2656"/>
              <a:ext cx="336" cy="680"/>
            </a:xfrm>
            <a:custGeom>
              <a:avLst/>
              <a:gdLst>
                <a:gd name="T0" fmla="*/ 336 w 336"/>
                <a:gd name="T1" fmla="*/ 0 h 680"/>
                <a:gd name="T2" fmla="*/ 312 w 336"/>
                <a:gd name="T3" fmla="*/ 64 h 680"/>
                <a:gd name="T4" fmla="*/ 144 w 336"/>
                <a:gd name="T5" fmla="*/ 216 h 680"/>
                <a:gd name="T6" fmla="*/ 120 w 336"/>
                <a:gd name="T7" fmla="*/ 520 h 680"/>
                <a:gd name="T8" fmla="*/ 96 w 336"/>
                <a:gd name="T9" fmla="*/ 528 h 680"/>
                <a:gd name="T10" fmla="*/ 32 w 336"/>
                <a:gd name="T11" fmla="*/ 560 h 680"/>
                <a:gd name="T12" fmla="*/ 0 w 336"/>
                <a:gd name="T13" fmla="*/ 68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6" h="680">
                  <a:moveTo>
                    <a:pt x="336" y="0"/>
                  </a:moveTo>
                  <a:cubicBezTo>
                    <a:pt x="328" y="21"/>
                    <a:pt x="328" y="47"/>
                    <a:pt x="312" y="64"/>
                  </a:cubicBezTo>
                  <a:cubicBezTo>
                    <a:pt x="209" y="173"/>
                    <a:pt x="224" y="96"/>
                    <a:pt x="144" y="216"/>
                  </a:cubicBezTo>
                  <a:cubicBezTo>
                    <a:pt x="150" y="310"/>
                    <a:pt x="185" y="437"/>
                    <a:pt x="120" y="520"/>
                  </a:cubicBezTo>
                  <a:cubicBezTo>
                    <a:pt x="115" y="527"/>
                    <a:pt x="104" y="525"/>
                    <a:pt x="96" y="528"/>
                  </a:cubicBezTo>
                  <a:cubicBezTo>
                    <a:pt x="74" y="538"/>
                    <a:pt x="53" y="549"/>
                    <a:pt x="32" y="560"/>
                  </a:cubicBezTo>
                  <a:cubicBezTo>
                    <a:pt x="13" y="605"/>
                    <a:pt x="0" y="630"/>
                    <a:pt x="0" y="68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2061" name="Freeform 29"/>
            <p:cNvSpPr>
              <a:spLocks/>
            </p:cNvSpPr>
            <p:nvPr/>
          </p:nvSpPr>
          <p:spPr bwMode="auto">
            <a:xfrm>
              <a:off x="5000" y="2680"/>
              <a:ext cx="384" cy="920"/>
            </a:xfrm>
            <a:custGeom>
              <a:avLst/>
              <a:gdLst>
                <a:gd name="T0" fmla="*/ 0 w 384"/>
                <a:gd name="T1" fmla="*/ 0 h 920"/>
                <a:gd name="T2" fmla="*/ 120 w 384"/>
                <a:gd name="T3" fmla="*/ 192 h 920"/>
                <a:gd name="T4" fmla="*/ 136 w 384"/>
                <a:gd name="T5" fmla="*/ 448 h 920"/>
                <a:gd name="T6" fmla="*/ 312 w 384"/>
                <a:gd name="T7" fmla="*/ 616 h 920"/>
                <a:gd name="T8" fmla="*/ 384 w 384"/>
                <a:gd name="T9" fmla="*/ 92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4" h="920">
                  <a:moveTo>
                    <a:pt x="0" y="0"/>
                  </a:moveTo>
                  <a:cubicBezTo>
                    <a:pt x="114" y="158"/>
                    <a:pt x="85" y="88"/>
                    <a:pt x="120" y="192"/>
                  </a:cubicBezTo>
                  <a:cubicBezTo>
                    <a:pt x="125" y="277"/>
                    <a:pt x="112" y="366"/>
                    <a:pt x="136" y="448"/>
                  </a:cubicBezTo>
                  <a:cubicBezTo>
                    <a:pt x="162" y="537"/>
                    <a:pt x="234" y="590"/>
                    <a:pt x="312" y="616"/>
                  </a:cubicBezTo>
                  <a:cubicBezTo>
                    <a:pt x="317" y="735"/>
                    <a:pt x="295" y="831"/>
                    <a:pt x="384" y="9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2062" name="Freeform 30"/>
            <p:cNvSpPr>
              <a:spLocks/>
            </p:cNvSpPr>
            <p:nvPr/>
          </p:nvSpPr>
          <p:spPr bwMode="auto">
            <a:xfrm>
              <a:off x="4600" y="3176"/>
              <a:ext cx="552" cy="568"/>
            </a:xfrm>
            <a:custGeom>
              <a:avLst/>
              <a:gdLst>
                <a:gd name="T0" fmla="*/ 552 w 552"/>
                <a:gd name="T1" fmla="*/ 0 h 568"/>
                <a:gd name="T2" fmla="*/ 448 w 552"/>
                <a:gd name="T3" fmla="*/ 64 h 568"/>
                <a:gd name="T4" fmla="*/ 272 w 552"/>
                <a:gd name="T5" fmla="*/ 192 h 568"/>
                <a:gd name="T6" fmla="*/ 176 w 552"/>
                <a:gd name="T7" fmla="*/ 376 h 568"/>
                <a:gd name="T8" fmla="*/ 0 w 552"/>
                <a:gd name="T9" fmla="*/ 568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2" h="568">
                  <a:moveTo>
                    <a:pt x="552" y="0"/>
                  </a:moveTo>
                  <a:cubicBezTo>
                    <a:pt x="517" y="21"/>
                    <a:pt x="482" y="41"/>
                    <a:pt x="448" y="64"/>
                  </a:cubicBezTo>
                  <a:cubicBezTo>
                    <a:pt x="388" y="105"/>
                    <a:pt x="272" y="192"/>
                    <a:pt x="272" y="192"/>
                  </a:cubicBezTo>
                  <a:cubicBezTo>
                    <a:pt x="263" y="325"/>
                    <a:pt x="294" y="342"/>
                    <a:pt x="176" y="376"/>
                  </a:cubicBezTo>
                  <a:cubicBezTo>
                    <a:pt x="79" y="447"/>
                    <a:pt x="52" y="463"/>
                    <a:pt x="0" y="5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2063" name="Text Box 31"/>
            <p:cNvSpPr txBox="1">
              <a:spLocks noChangeArrowheads="1"/>
            </p:cNvSpPr>
            <p:nvPr/>
          </p:nvSpPr>
          <p:spPr bwMode="auto">
            <a:xfrm>
              <a:off x="4230" y="2752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/>
                <a:t>c</a:t>
              </a:r>
              <a:r>
                <a:rPr lang="en-US" sz="1800" baseline="-25000"/>
                <a:t>1</a:t>
              </a:r>
              <a:endParaRPr lang="en-US" sz="1800"/>
            </a:p>
          </p:txBody>
        </p:sp>
        <p:sp>
          <p:nvSpPr>
            <p:cNvPr id="812064" name="Text Box 32"/>
            <p:cNvSpPr txBox="1">
              <a:spLocks noChangeArrowheads="1"/>
            </p:cNvSpPr>
            <p:nvPr/>
          </p:nvSpPr>
          <p:spPr bwMode="auto">
            <a:xfrm>
              <a:off x="4814" y="2600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/>
                <a:t>c</a:t>
              </a:r>
              <a:r>
                <a:rPr lang="en-US" sz="1800" baseline="-25000"/>
                <a:t>2</a:t>
              </a:r>
              <a:endParaRPr lang="en-US" sz="1800"/>
            </a:p>
          </p:txBody>
        </p:sp>
        <p:sp>
          <p:nvSpPr>
            <p:cNvPr id="812065" name="Text Box 33"/>
            <p:cNvSpPr txBox="1">
              <a:spLocks noChangeArrowheads="1"/>
            </p:cNvSpPr>
            <p:nvPr/>
          </p:nvSpPr>
          <p:spPr bwMode="auto">
            <a:xfrm>
              <a:off x="5158" y="2608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/>
                <a:t>c</a:t>
              </a:r>
              <a:r>
                <a:rPr lang="en-US" sz="1800" baseline="-25000"/>
                <a:t>3</a:t>
              </a:r>
              <a:endParaRPr lang="en-US" sz="1800"/>
            </a:p>
          </p:txBody>
        </p:sp>
        <p:sp>
          <p:nvSpPr>
            <p:cNvPr id="812066" name="Text Box 34"/>
            <p:cNvSpPr txBox="1">
              <a:spLocks noChangeArrowheads="1"/>
            </p:cNvSpPr>
            <p:nvPr/>
          </p:nvSpPr>
          <p:spPr bwMode="auto">
            <a:xfrm>
              <a:off x="4614" y="2944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/>
                <a:t>c</a:t>
              </a:r>
              <a:r>
                <a:rPr lang="en-US" sz="1800" baseline="-25000"/>
                <a:t>4</a:t>
              </a:r>
              <a:endParaRPr lang="en-US" sz="1800"/>
            </a:p>
          </p:txBody>
        </p:sp>
        <p:sp>
          <p:nvSpPr>
            <p:cNvPr id="812067" name="Text Box 35"/>
            <p:cNvSpPr txBox="1">
              <a:spLocks noChangeArrowheads="1"/>
            </p:cNvSpPr>
            <p:nvPr/>
          </p:nvSpPr>
          <p:spPr bwMode="auto">
            <a:xfrm>
              <a:off x="4542" y="3312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/>
                <a:t>c</a:t>
              </a:r>
              <a:r>
                <a:rPr lang="en-US" sz="1800" baseline="-25000"/>
                <a:t>5</a:t>
              </a:r>
              <a:endParaRPr lang="en-US" sz="1800"/>
            </a:p>
          </p:txBody>
        </p:sp>
        <p:sp>
          <p:nvSpPr>
            <p:cNvPr id="812068" name="Text Box 36"/>
            <p:cNvSpPr txBox="1">
              <a:spLocks noChangeArrowheads="1"/>
            </p:cNvSpPr>
            <p:nvPr/>
          </p:nvSpPr>
          <p:spPr bwMode="auto">
            <a:xfrm>
              <a:off x="4590" y="2408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/>
                <a:t>r</a:t>
              </a:r>
              <a:r>
                <a:rPr lang="en-US" sz="1800" baseline="-25000"/>
                <a:t>1</a:t>
              </a:r>
              <a:endParaRPr lang="en-US" sz="1800"/>
            </a:p>
          </p:txBody>
        </p:sp>
        <p:sp>
          <p:nvSpPr>
            <p:cNvPr id="812069" name="Text Box 37"/>
            <p:cNvSpPr txBox="1">
              <a:spLocks noChangeArrowheads="1"/>
            </p:cNvSpPr>
            <p:nvPr/>
          </p:nvSpPr>
          <p:spPr bwMode="auto">
            <a:xfrm>
              <a:off x="4894" y="2416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/>
                <a:t>r</a:t>
              </a:r>
              <a:r>
                <a:rPr lang="en-US" sz="1800" baseline="-25000"/>
                <a:t>2</a:t>
              </a:r>
              <a:endParaRPr lang="en-US" sz="1800"/>
            </a:p>
          </p:txBody>
        </p:sp>
      </p:grpSp>
      <p:sp>
        <p:nvSpPr>
          <p:cNvPr id="812070" name="Rectangle 38"/>
          <p:cNvSpPr>
            <a:spLocks noChangeArrowheads="1"/>
          </p:cNvSpPr>
          <p:nvPr/>
        </p:nvSpPr>
        <p:spPr bwMode="auto">
          <a:xfrm>
            <a:off x="7162800" y="1955800"/>
            <a:ext cx="762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2071" name="Text Box 39"/>
          <p:cNvSpPr txBox="1">
            <a:spLocks noChangeArrowheads="1"/>
          </p:cNvSpPr>
          <p:nvPr/>
        </p:nvSpPr>
        <p:spPr bwMode="auto">
          <a:xfrm>
            <a:off x="7924800" y="18796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i="1"/>
              <a:t>W</a:t>
            </a:r>
            <a:endParaRPr lang="en-US" sz="1800"/>
          </a:p>
        </p:txBody>
      </p:sp>
      <p:sp>
        <p:nvSpPr>
          <p:cNvPr id="812072" name="Oval 40"/>
          <p:cNvSpPr>
            <a:spLocks noChangeArrowheads="1"/>
          </p:cNvSpPr>
          <p:nvPr/>
        </p:nvSpPr>
        <p:spPr bwMode="auto">
          <a:xfrm>
            <a:off x="7315200" y="2362200"/>
            <a:ext cx="6096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1529-2981-6043-AB25-ED822BFFD2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2" name="Rectangle 41"/>
          <p:cNvSpPr/>
          <p:nvPr/>
        </p:nvSpPr>
        <p:spPr bwMode="auto">
          <a:xfrm>
            <a:off x="487362" y="3349625"/>
            <a:ext cx="5545139" cy="109061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39763" y="4735513"/>
            <a:ext cx="5392738" cy="16652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519865" y="3443287"/>
            <a:ext cx="2340766" cy="25431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Special About Spatial</a:t>
            </a:r>
          </a:p>
        </p:txBody>
      </p:sp>
      <p:sp>
        <p:nvSpPr>
          <p:cNvPr id="813059" name="Text Box 3"/>
          <p:cNvSpPr txBox="1">
            <a:spLocks noChangeArrowheads="1"/>
          </p:cNvSpPr>
          <p:nvPr/>
        </p:nvSpPr>
        <p:spPr bwMode="auto">
          <a:xfrm>
            <a:off x="838200" y="1600200"/>
            <a:ext cx="77882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sz="2000">
                <a:latin typeface="Tahoma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Tahoma" charset="0"/>
              </a:rPr>
              <a:t>Dimensionality:</a:t>
            </a:r>
            <a:r>
              <a:rPr lang="en-US" sz="2000">
                <a:latin typeface="Tahoma" charset="0"/>
              </a:rPr>
              <a:t> There is no total ordering of objects in the multidimensional space that preserves spatial proximity </a:t>
            </a:r>
            <a:endParaRPr lang="en-US" sz="2000" b="1">
              <a:latin typeface="Tahoma" charset="0"/>
            </a:endParaRPr>
          </a:p>
        </p:txBody>
      </p:sp>
      <p:grpSp>
        <p:nvGrpSpPr>
          <p:cNvPr id="813060" name="Group 4"/>
          <p:cNvGrpSpPr>
            <a:grpSpLocks/>
          </p:cNvGrpSpPr>
          <p:nvPr/>
        </p:nvGrpSpPr>
        <p:grpSpPr bwMode="auto">
          <a:xfrm>
            <a:off x="2360613" y="2519363"/>
            <a:ext cx="1333500" cy="1333500"/>
            <a:chOff x="1104" y="1440"/>
            <a:chExt cx="768" cy="768"/>
          </a:xfrm>
        </p:grpSpPr>
        <p:sp>
          <p:nvSpPr>
            <p:cNvPr id="813061" name="Rectangle 5"/>
            <p:cNvSpPr>
              <a:spLocks noChangeArrowheads="1"/>
            </p:cNvSpPr>
            <p:nvPr/>
          </p:nvSpPr>
          <p:spPr bwMode="auto">
            <a:xfrm>
              <a:off x="1104" y="1440"/>
              <a:ext cx="768" cy="768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62" name="Line 6"/>
            <p:cNvSpPr>
              <a:spLocks noChangeShapeType="1"/>
            </p:cNvSpPr>
            <p:nvPr/>
          </p:nvSpPr>
          <p:spPr bwMode="auto">
            <a:xfrm>
              <a:off x="1296" y="1440"/>
              <a:ext cx="0" cy="76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63" name="Line 7"/>
            <p:cNvSpPr>
              <a:spLocks noChangeShapeType="1"/>
            </p:cNvSpPr>
            <p:nvPr/>
          </p:nvSpPr>
          <p:spPr bwMode="auto">
            <a:xfrm>
              <a:off x="1488" y="1440"/>
              <a:ext cx="0" cy="76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64" name="Line 8"/>
            <p:cNvSpPr>
              <a:spLocks noChangeShapeType="1"/>
            </p:cNvSpPr>
            <p:nvPr/>
          </p:nvSpPr>
          <p:spPr bwMode="auto">
            <a:xfrm>
              <a:off x="1104" y="1824"/>
              <a:ext cx="76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65" name="Line 9"/>
            <p:cNvSpPr>
              <a:spLocks noChangeShapeType="1"/>
            </p:cNvSpPr>
            <p:nvPr/>
          </p:nvSpPr>
          <p:spPr bwMode="auto">
            <a:xfrm>
              <a:off x="1680" y="1440"/>
              <a:ext cx="0" cy="76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66" name="Line 10"/>
            <p:cNvSpPr>
              <a:spLocks noChangeShapeType="1"/>
            </p:cNvSpPr>
            <p:nvPr/>
          </p:nvSpPr>
          <p:spPr bwMode="auto">
            <a:xfrm>
              <a:off x="1104" y="1632"/>
              <a:ext cx="76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67" name="Line 11"/>
            <p:cNvSpPr>
              <a:spLocks noChangeShapeType="1"/>
            </p:cNvSpPr>
            <p:nvPr/>
          </p:nvSpPr>
          <p:spPr bwMode="auto">
            <a:xfrm>
              <a:off x="1104" y="2016"/>
              <a:ext cx="76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68" name="Line 12"/>
            <p:cNvSpPr>
              <a:spLocks noChangeShapeType="1"/>
            </p:cNvSpPr>
            <p:nvPr/>
          </p:nvSpPr>
          <p:spPr bwMode="auto">
            <a:xfrm flipV="1">
              <a:off x="1200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69" name="Line 13"/>
            <p:cNvSpPr>
              <a:spLocks noChangeShapeType="1"/>
            </p:cNvSpPr>
            <p:nvPr/>
          </p:nvSpPr>
          <p:spPr bwMode="auto">
            <a:xfrm>
              <a:off x="1200" y="19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70" name="Line 14"/>
            <p:cNvSpPr>
              <a:spLocks noChangeShapeType="1"/>
            </p:cNvSpPr>
            <p:nvPr/>
          </p:nvSpPr>
          <p:spPr bwMode="auto">
            <a:xfrm flipV="1">
              <a:off x="1392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71" name="Line 15"/>
            <p:cNvSpPr>
              <a:spLocks noChangeShapeType="1"/>
            </p:cNvSpPr>
            <p:nvPr/>
          </p:nvSpPr>
          <p:spPr bwMode="auto">
            <a:xfrm flipV="1">
              <a:off x="1200" y="15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72" name="Line 16"/>
            <p:cNvSpPr>
              <a:spLocks noChangeShapeType="1"/>
            </p:cNvSpPr>
            <p:nvPr/>
          </p:nvSpPr>
          <p:spPr bwMode="auto">
            <a:xfrm>
              <a:off x="1200" y="153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73" name="Line 17"/>
            <p:cNvSpPr>
              <a:spLocks noChangeShapeType="1"/>
            </p:cNvSpPr>
            <p:nvPr/>
          </p:nvSpPr>
          <p:spPr bwMode="auto">
            <a:xfrm flipV="1">
              <a:off x="1392" y="15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74" name="Line 18"/>
            <p:cNvSpPr>
              <a:spLocks noChangeShapeType="1"/>
            </p:cNvSpPr>
            <p:nvPr/>
          </p:nvSpPr>
          <p:spPr bwMode="auto">
            <a:xfrm flipV="1">
              <a:off x="1584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75" name="Line 19"/>
            <p:cNvSpPr>
              <a:spLocks noChangeShapeType="1"/>
            </p:cNvSpPr>
            <p:nvPr/>
          </p:nvSpPr>
          <p:spPr bwMode="auto">
            <a:xfrm>
              <a:off x="1584" y="192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76" name="Line 20"/>
            <p:cNvSpPr>
              <a:spLocks noChangeShapeType="1"/>
            </p:cNvSpPr>
            <p:nvPr/>
          </p:nvSpPr>
          <p:spPr bwMode="auto">
            <a:xfrm flipV="1">
              <a:off x="1776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77" name="Line 21"/>
            <p:cNvSpPr>
              <a:spLocks noChangeShapeType="1"/>
            </p:cNvSpPr>
            <p:nvPr/>
          </p:nvSpPr>
          <p:spPr bwMode="auto">
            <a:xfrm flipV="1">
              <a:off x="1584" y="15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78" name="Line 22"/>
            <p:cNvSpPr>
              <a:spLocks noChangeShapeType="1"/>
            </p:cNvSpPr>
            <p:nvPr/>
          </p:nvSpPr>
          <p:spPr bwMode="auto">
            <a:xfrm>
              <a:off x="1584" y="153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79" name="Line 23"/>
            <p:cNvSpPr>
              <a:spLocks noChangeShapeType="1"/>
            </p:cNvSpPr>
            <p:nvPr/>
          </p:nvSpPr>
          <p:spPr bwMode="auto">
            <a:xfrm flipV="1">
              <a:off x="1776" y="15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80" name="Line 24"/>
            <p:cNvSpPr>
              <a:spLocks noChangeShapeType="1"/>
            </p:cNvSpPr>
            <p:nvPr/>
          </p:nvSpPr>
          <p:spPr bwMode="auto">
            <a:xfrm>
              <a:off x="1200" y="17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81" name="Line 25"/>
            <p:cNvSpPr>
              <a:spLocks noChangeShapeType="1"/>
            </p:cNvSpPr>
            <p:nvPr/>
          </p:nvSpPr>
          <p:spPr bwMode="auto">
            <a:xfrm>
              <a:off x="1584" y="17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82" name="Line 26"/>
            <p:cNvSpPr>
              <a:spLocks noChangeShapeType="1"/>
            </p:cNvSpPr>
            <p:nvPr/>
          </p:nvSpPr>
          <p:spPr bwMode="auto">
            <a:xfrm>
              <a:off x="1392" y="1536"/>
              <a:ext cx="192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3083" name="Group 27"/>
          <p:cNvGrpSpPr>
            <a:grpSpLocks/>
          </p:cNvGrpSpPr>
          <p:nvPr/>
        </p:nvGrpSpPr>
        <p:grpSpPr bwMode="auto">
          <a:xfrm>
            <a:off x="4394200" y="2519363"/>
            <a:ext cx="1344613" cy="1333500"/>
            <a:chOff x="2768" y="1395"/>
            <a:chExt cx="847" cy="840"/>
          </a:xfrm>
        </p:grpSpPr>
        <p:sp>
          <p:nvSpPr>
            <p:cNvPr id="813084" name="Rectangle 28"/>
            <p:cNvSpPr>
              <a:spLocks noChangeArrowheads="1"/>
            </p:cNvSpPr>
            <p:nvPr/>
          </p:nvSpPr>
          <p:spPr bwMode="auto">
            <a:xfrm>
              <a:off x="2768" y="1395"/>
              <a:ext cx="847" cy="84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85" name="Line 29"/>
            <p:cNvSpPr>
              <a:spLocks noChangeShapeType="1"/>
            </p:cNvSpPr>
            <p:nvPr/>
          </p:nvSpPr>
          <p:spPr bwMode="auto">
            <a:xfrm>
              <a:off x="2980" y="1395"/>
              <a:ext cx="0" cy="8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86" name="Line 30"/>
            <p:cNvSpPr>
              <a:spLocks noChangeShapeType="1"/>
            </p:cNvSpPr>
            <p:nvPr/>
          </p:nvSpPr>
          <p:spPr bwMode="auto">
            <a:xfrm>
              <a:off x="3192" y="1395"/>
              <a:ext cx="0" cy="8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87" name="Line 31"/>
            <p:cNvSpPr>
              <a:spLocks noChangeShapeType="1"/>
            </p:cNvSpPr>
            <p:nvPr/>
          </p:nvSpPr>
          <p:spPr bwMode="auto">
            <a:xfrm>
              <a:off x="2768" y="1815"/>
              <a:ext cx="84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88" name="Line 32"/>
            <p:cNvSpPr>
              <a:spLocks noChangeShapeType="1"/>
            </p:cNvSpPr>
            <p:nvPr/>
          </p:nvSpPr>
          <p:spPr bwMode="auto">
            <a:xfrm>
              <a:off x="3403" y="1395"/>
              <a:ext cx="0" cy="8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89" name="Line 33"/>
            <p:cNvSpPr>
              <a:spLocks noChangeShapeType="1"/>
            </p:cNvSpPr>
            <p:nvPr/>
          </p:nvSpPr>
          <p:spPr bwMode="auto">
            <a:xfrm>
              <a:off x="2768" y="1605"/>
              <a:ext cx="84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90" name="Line 34"/>
            <p:cNvSpPr>
              <a:spLocks noChangeShapeType="1"/>
            </p:cNvSpPr>
            <p:nvPr/>
          </p:nvSpPr>
          <p:spPr bwMode="auto">
            <a:xfrm>
              <a:off x="2768" y="2025"/>
              <a:ext cx="84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91" name="Line 35"/>
            <p:cNvSpPr>
              <a:spLocks noChangeShapeType="1"/>
            </p:cNvSpPr>
            <p:nvPr/>
          </p:nvSpPr>
          <p:spPr bwMode="auto">
            <a:xfrm flipH="1" flipV="1">
              <a:off x="2868" y="1920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92" name="Line 36"/>
            <p:cNvSpPr>
              <a:spLocks noChangeShapeType="1"/>
            </p:cNvSpPr>
            <p:nvPr/>
          </p:nvSpPr>
          <p:spPr bwMode="auto">
            <a:xfrm>
              <a:off x="2881" y="2124"/>
              <a:ext cx="186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93" name="Line 37"/>
            <p:cNvSpPr>
              <a:spLocks noChangeShapeType="1"/>
            </p:cNvSpPr>
            <p:nvPr/>
          </p:nvSpPr>
          <p:spPr bwMode="auto">
            <a:xfrm flipV="1">
              <a:off x="3067" y="1920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94" name="Line 38"/>
            <p:cNvSpPr>
              <a:spLocks noChangeShapeType="1"/>
            </p:cNvSpPr>
            <p:nvPr/>
          </p:nvSpPr>
          <p:spPr bwMode="auto">
            <a:xfrm flipV="1">
              <a:off x="2868" y="1500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95" name="Line 39"/>
            <p:cNvSpPr>
              <a:spLocks noChangeShapeType="1"/>
            </p:cNvSpPr>
            <p:nvPr/>
          </p:nvSpPr>
          <p:spPr bwMode="auto">
            <a:xfrm>
              <a:off x="2868" y="1500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96" name="Line 40"/>
            <p:cNvSpPr>
              <a:spLocks noChangeShapeType="1"/>
            </p:cNvSpPr>
            <p:nvPr/>
          </p:nvSpPr>
          <p:spPr bwMode="auto">
            <a:xfrm flipV="1">
              <a:off x="3067" y="1500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97" name="Line 41"/>
            <p:cNvSpPr>
              <a:spLocks noChangeShapeType="1"/>
            </p:cNvSpPr>
            <p:nvPr/>
          </p:nvSpPr>
          <p:spPr bwMode="auto">
            <a:xfrm flipV="1">
              <a:off x="3316" y="1920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98" name="Line 42"/>
            <p:cNvSpPr>
              <a:spLocks noChangeShapeType="1"/>
            </p:cNvSpPr>
            <p:nvPr/>
          </p:nvSpPr>
          <p:spPr bwMode="auto">
            <a:xfrm>
              <a:off x="3316" y="1920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099" name="Line 43"/>
            <p:cNvSpPr>
              <a:spLocks noChangeShapeType="1"/>
            </p:cNvSpPr>
            <p:nvPr/>
          </p:nvSpPr>
          <p:spPr bwMode="auto">
            <a:xfrm flipH="1">
              <a:off x="3316" y="2129"/>
              <a:ext cx="21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100" name="Line 44"/>
            <p:cNvSpPr>
              <a:spLocks noChangeShapeType="1"/>
            </p:cNvSpPr>
            <p:nvPr/>
          </p:nvSpPr>
          <p:spPr bwMode="auto">
            <a:xfrm flipV="1">
              <a:off x="3316" y="1500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101" name="Line 45"/>
            <p:cNvSpPr>
              <a:spLocks noChangeShapeType="1"/>
            </p:cNvSpPr>
            <p:nvPr/>
          </p:nvSpPr>
          <p:spPr bwMode="auto">
            <a:xfrm flipV="1">
              <a:off x="2868" y="1710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102" name="Line 46"/>
            <p:cNvSpPr>
              <a:spLocks noChangeShapeType="1"/>
            </p:cNvSpPr>
            <p:nvPr/>
          </p:nvSpPr>
          <p:spPr bwMode="auto">
            <a:xfrm>
              <a:off x="3072" y="17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103" name="Line 47"/>
            <p:cNvSpPr>
              <a:spLocks noChangeShapeType="1"/>
            </p:cNvSpPr>
            <p:nvPr/>
          </p:nvSpPr>
          <p:spPr bwMode="auto">
            <a:xfrm>
              <a:off x="3316" y="1500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104" name="Line 48"/>
            <p:cNvSpPr>
              <a:spLocks noChangeShapeType="1"/>
            </p:cNvSpPr>
            <p:nvPr/>
          </p:nvSpPr>
          <p:spPr bwMode="auto">
            <a:xfrm flipV="1">
              <a:off x="3515" y="1500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3105" name="Line 49"/>
            <p:cNvSpPr>
              <a:spLocks noChangeShapeType="1"/>
            </p:cNvSpPr>
            <p:nvPr/>
          </p:nvSpPr>
          <p:spPr bwMode="auto">
            <a:xfrm flipV="1">
              <a:off x="3515" y="1710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3106" name="Text Box 50"/>
          <p:cNvSpPr txBox="1">
            <a:spLocks noChangeArrowheads="1"/>
          </p:cNvSpPr>
          <p:nvPr/>
        </p:nvSpPr>
        <p:spPr bwMode="auto">
          <a:xfrm>
            <a:off x="838200" y="4251325"/>
            <a:ext cx="77882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sz="2000">
                <a:latin typeface="Tahoma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Tahoma" charset="0"/>
              </a:rPr>
              <a:t>Complex spatial extent:</a:t>
            </a:r>
            <a:r>
              <a:rPr lang="en-US" sz="2000">
                <a:latin typeface="Tahoma" charset="0"/>
              </a:rPr>
              <a:t> The spatial extent adds to the complexity of object clustering into disk pages imposed by dimensionality</a:t>
            </a:r>
            <a:endParaRPr lang="en-US" sz="2000" b="1">
              <a:latin typeface="Tahoma" charset="0"/>
            </a:endParaRPr>
          </a:p>
        </p:txBody>
      </p:sp>
      <p:sp>
        <p:nvSpPr>
          <p:cNvPr id="813108" name="Text Box 52"/>
          <p:cNvSpPr txBox="1">
            <a:spLocks noChangeArrowheads="1"/>
          </p:cNvSpPr>
          <p:nvPr/>
        </p:nvSpPr>
        <p:spPr bwMode="auto">
          <a:xfrm>
            <a:off x="2587625" y="3841750"/>
            <a:ext cx="917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latin typeface="Tahoma" charset="0"/>
              </a:rPr>
              <a:t>z-curve</a:t>
            </a:r>
          </a:p>
        </p:txBody>
      </p:sp>
      <p:sp>
        <p:nvSpPr>
          <p:cNvPr id="813109" name="Text Box 53"/>
          <p:cNvSpPr txBox="1">
            <a:spLocks noChangeArrowheads="1"/>
          </p:cNvSpPr>
          <p:nvPr/>
        </p:nvSpPr>
        <p:spPr bwMode="auto">
          <a:xfrm>
            <a:off x="4419600" y="3824288"/>
            <a:ext cx="1481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latin typeface="Tahoma" charset="0"/>
              </a:rPr>
              <a:t>Hilbert-curve</a:t>
            </a:r>
          </a:p>
        </p:txBody>
      </p:sp>
      <p:sp>
        <p:nvSpPr>
          <p:cNvPr id="813110" name="Text Box 54"/>
          <p:cNvSpPr txBox="1">
            <a:spLocks noChangeArrowheads="1"/>
          </p:cNvSpPr>
          <p:nvPr/>
        </p:nvSpPr>
        <p:spPr bwMode="auto">
          <a:xfrm>
            <a:off x="914400" y="5334000"/>
            <a:ext cx="7788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sz="2000">
                <a:latin typeface="Tahoma" charset="0"/>
              </a:rPr>
              <a:t> </a:t>
            </a:r>
            <a:r>
              <a:rPr lang="en-US" sz="2000">
                <a:solidFill>
                  <a:srgbClr val="0000FF"/>
                </a:solidFill>
                <a:latin typeface="Tahoma" charset="0"/>
              </a:rPr>
              <a:t>No standard (closed) definitions of spatial operations and algebra</a:t>
            </a:r>
            <a:endParaRPr lang="en-US" sz="2000" b="1">
              <a:latin typeface="Tahoma" charset="0"/>
            </a:endParaRPr>
          </a:p>
        </p:txBody>
      </p:sp>
      <p:sp>
        <p:nvSpPr>
          <p:cNvPr id="813111" name="Line 55"/>
          <p:cNvSpPr>
            <a:spLocks noChangeShapeType="1"/>
          </p:cNvSpPr>
          <p:nvPr/>
        </p:nvSpPr>
        <p:spPr bwMode="auto">
          <a:xfrm flipH="1">
            <a:off x="5943600" y="2971800"/>
            <a:ext cx="60960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13112" name="Text Box 56"/>
          <p:cNvSpPr txBox="1">
            <a:spLocks noChangeArrowheads="1"/>
          </p:cNvSpPr>
          <p:nvPr/>
        </p:nvSpPr>
        <p:spPr bwMode="auto">
          <a:xfrm>
            <a:off x="6629400" y="2590800"/>
            <a:ext cx="2196114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space-filling curves</a:t>
            </a:r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1529-2981-6043-AB25-ED822BFFD26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Special About Spatial</a:t>
            </a:r>
          </a:p>
        </p:txBody>
      </p:sp>
      <p:sp>
        <p:nvSpPr>
          <p:cNvPr id="814135" name="Rectangle 55"/>
          <p:cNvSpPr>
            <a:spLocks noChangeArrowheads="1"/>
          </p:cNvSpPr>
          <p:nvPr/>
        </p:nvSpPr>
        <p:spPr bwMode="auto">
          <a:xfrm>
            <a:off x="533400" y="1524000"/>
            <a:ext cx="8077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Implication: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400" dirty="0">
                <a:latin typeface="Verdana" charset="0"/>
              </a:rPr>
              <a:t>Relational indexes (e.g. B+-trees) and query processing methods (e.g. sort-merge join, hash-join) are not readily applicable to spatial data</a:t>
            </a:r>
            <a:endParaRPr lang="en-US" sz="2400" b="1" dirty="0">
              <a:latin typeface="Verdana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400" dirty="0">
                <a:latin typeface="Verdana" charset="0"/>
              </a:rPr>
              <a:t>New, </a:t>
            </a:r>
            <a:r>
              <a:rPr lang="en-US" sz="2400" i="1" dirty="0">
                <a:solidFill>
                  <a:srgbClr val="0000FF"/>
                </a:solidFill>
                <a:latin typeface="Verdana" charset="0"/>
              </a:rPr>
              <a:t>spatial access methods</a:t>
            </a:r>
            <a:r>
              <a:rPr lang="en-US" sz="2400" dirty="0">
                <a:solidFill>
                  <a:srgbClr val="0000FF"/>
                </a:solidFill>
                <a:latin typeface="Verdana" charset="0"/>
              </a:rPr>
              <a:t> (SAMs) </a:t>
            </a:r>
            <a:r>
              <a:rPr lang="en-US" sz="2400" dirty="0">
                <a:latin typeface="Verdana" charset="0"/>
              </a:rPr>
              <a:t>for spatial data have to be defined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SAMs index spatial objects and facilitate efficient processing of simple spatial query types (i.e., range queries)</a:t>
            </a:r>
            <a:endParaRPr lang="en-US" sz="2000" dirty="0">
              <a:latin typeface="Verdana" charset="0"/>
              <a:sym typeface="Symbo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1529-2981-6043-AB25-ED822BFFD26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13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Two-step Spatial Query Processing</a:t>
            </a:r>
          </a:p>
        </p:txBody>
      </p:sp>
      <p:sp>
        <p:nvSpPr>
          <p:cNvPr id="815107" name="Text Box 3"/>
          <p:cNvSpPr txBox="1">
            <a:spLocks noChangeArrowheads="1"/>
          </p:cNvSpPr>
          <p:nvPr/>
        </p:nvSpPr>
        <p:spPr bwMode="auto">
          <a:xfrm>
            <a:off x="838200" y="1676400"/>
            <a:ext cx="815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sz="2000" dirty="0">
                <a:latin typeface="Tahoma" charset="0"/>
              </a:rPr>
              <a:t> Evaluating spatial relationships on geometric data is slow; a</a:t>
            </a:r>
            <a:r>
              <a:rPr lang="en-US" sz="2000" b="1" dirty="0">
                <a:latin typeface="Tahoma" charset="0"/>
              </a:rPr>
              <a:t> </a:t>
            </a:r>
            <a:r>
              <a:rPr lang="en-US" sz="2000" i="1" dirty="0">
                <a:latin typeface="Tahoma" charset="0"/>
              </a:rPr>
              <a:t>spatial object</a:t>
            </a:r>
            <a:r>
              <a:rPr lang="en-US" sz="2000" b="1" dirty="0">
                <a:latin typeface="Tahoma" charset="0"/>
              </a:rPr>
              <a:t> </a:t>
            </a:r>
            <a:r>
              <a:rPr lang="en-US" sz="2000" dirty="0">
                <a:latin typeface="Tahoma" charset="0"/>
              </a:rPr>
              <a:t>is approximated by its </a:t>
            </a:r>
            <a:r>
              <a:rPr lang="en-US" sz="2000" i="1" dirty="0">
                <a:latin typeface="Tahoma" charset="0"/>
              </a:rPr>
              <a:t>minimum bounding rectangle</a:t>
            </a:r>
            <a:r>
              <a:rPr lang="en-US" sz="2000" dirty="0">
                <a:latin typeface="Tahoma" charset="0"/>
              </a:rPr>
              <a:t> (MBR)</a:t>
            </a:r>
            <a:endParaRPr lang="en-US" sz="2000" b="1" dirty="0">
              <a:latin typeface="Tahoma" charset="0"/>
            </a:endParaRPr>
          </a:p>
        </p:txBody>
      </p:sp>
      <p:sp>
        <p:nvSpPr>
          <p:cNvPr id="815108" name="Text Box 4"/>
          <p:cNvSpPr txBox="1">
            <a:spLocks noChangeArrowheads="1"/>
          </p:cNvSpPr>
          <p:nvPr/>
        </p:nvSpPr>
        <p:spPr bwMode="auto">
          <a:xfrm>
            <a:off x="838200" y="2422525"/>
            <a:ext cx="7788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sz="2000">
                <a:latin typeface="Tahoma" charset="0"/>
              </a:rPr>
              <a:t> The </a:t>
            </a:r>
            <a:r>
              <a:rPr lang="en-US" sz="2000" i="1">
                <a:latin typeface="Tahoma" charset="0"/>
              </a:rPr>
              <a:t>spatial query</a:t>
            </a:r>
            <a:r>
              <a:rPr lang="en-US" sz="2000">
                <a:latin typeface="Tahoma" charset="0"/>
              </a:rPr>
              <a:t> is then processed in two steps:</a:t>
            </a:r>
            <a:endParaRPr lang="en-US" sz="2000" b="1">
              <a:latin typeface="Tahoma" charset="0"/>
            </a:endParaRPr>
          </a:p>
        </p:txBody>
      </p:sp>
      <p:sp>
        <p:nvSpPr>
          <p:cNvPr id="815109" name="Text Box 5"/>
          <p:cNvSpPr txBox="1">
            <a:spLocks noChangeArrowheads="1"/>
          </p:cNvSpPr>
          <p:nvPr/>
        </p:nvSpPr>
        <p:spPr bwMode="auto">
          <a:xfrm>
            <a:off x="1143000" y="2743200"/>
            <a:ext cx="7391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latin typeface="Tahoma" charset="0"/>
              </a:rPr>
              <a:t>1. </a:t>
            </a:r>
            <a:r>
              <a:rPr lang="en-US" sz="2000" i="1" dirty="0">
                <a:solidFill>
                  <a:srgbClr val="FF0000"/>
                </a:solidFill>
                <a:latin typeface="Tahoma" charset="0"/>
              </a:rPr>
              <a:t>Filter step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: </a:t>
            </a:r>
            <a:r>
              <a:rPr lang="en-US" sz="2000" dirty="0">
                <a:latin typeface="Tahoma" charset="0"/>
              </a:rPr>
              <a:t>The MBR is tested against the query predicate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Tahoma" charset="0"/>
              </a:rPr>
              <a:t>2. </a:t>
            </a:r>
            <a:r>
              <a:rPr lang="en-US" sz="2000" i="1" dirty="0">
                <a:solidFill>
                  <a:srgbClr val="FF0000"/>
                </a:solidFill>
                <a:latin typeface="Tahoma" charset="0"/>
              </a:rPr>
              <a:t>Refinement step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: </a:t>
            </a:r>
            <a:r>
              <a:rPr lang="en-US" sz="2000" dirty="0">
                <a:latin typeface="Tahoma" charset="0"/>
              </a:rPr>
              <a:t>The exact geometry of objects that pass the filter step is tested for qualification</a:t>
            </a:r>
            <a:endParaRPr lang="en-US" sz="2000" b="1" dirty="0">
              <a:latin typeface="Tahoma" charset="0"/>
            </a:endParaRPr>
          </a:p>
        </p:txBody>
      </p:sp>
      <p:sp>
        <p:nvSpPr>
          <p:cNvPr id="815110" name="Text Box 6"/>
          <p:cNvSpPr txBox="1">
            <a:spLocks noChangeArrowheads="1"/>
          </p:cNvSpPr>
          <p:nvPr/>
        </p:nvSpPr>
        <p:spPr bwMode="auto">
          <a:xfrm>
            <a:off x="838200" y="3886200"/>
            <a:ext cx="4587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sz="2000">
                <a:latin typeface="Tahoma" charset="0"/>
              </a:rPr>
              <a:t> Example for spatial </a:t>
            </a:r>
            <a:r>
              <a:rPr lang="en-US" sz="2000">
                <a:solidFill>
                  <a:srgbClr val="0000FF"/>
                </a:solidFill>
                <a:latin typeface="Tahoma" charset="0"/>
              </a:rPr>
              <a:t>intersection</a:t>
            </a:r>
            <a:r>
              <a:rPr lang="en-US" sz="2000">
                <a:latin typeface="Tahoma" charset="0"/>
              </a:rPr>
              <a:t> joins: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1529-2981-6043-AB25-ED822BFFD26A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343650" y="4378325"/>
            <a:ext cx="989013" cy="1014413"/>
            <a:chOff x="3988" y="2769"/>
            <a:chExt cx="623" cy="639"/>
          </a:xfrm>
        </p:grpSpPr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176" y="3072"/>
              <a:ext cx="435" cy="321"/>
            </a:xfrm>
            <a:custGeom>
              <a:avLst/>
              <a:gdLst>
                <a:gd name="T0" fmla="*/ 0 w 435"/>
                <a:gd name="T1" fmla="*/ 64 h 321"/>
                <a:gd name="T2" fmla="*/ 46 w 435"/>
                <a:gd name="T3" fmla="*/ 134 h 321"/>
                <a:gd name="T4" fmla="*/ 132 w 435"/>
                <a:gd name="T5" fmla="*/ 220 h 321"/>
                <a:gd name="T6" fmla="*/ 194 w 435"/>
                <a:gd name="T7" fmla="*/ 290 h 321"/>
                <a:gd name="T8" fmla="*/ 327 w 435"/>
                <a:gd name="T9" fmla="*/ 321 h 321"/>
                <a:gd name="T10" fmla="*/ 366 w 435"/>
                <a:gd name="T11" fmla="*/ 313 h 321"/>
                <a:gd name="T12" fmla="*/ 374 w 435"/>
                <a:gd name="T13" fmla="*/ 290 h 321"/>
                <a:gd name="T14" fmla="*/ 420 w 435"/>
                <a:gd name="T15" fmla="*/ 150 h 321"/>
                <a:gd name="T16" fmla="*/ 428 w 435"/>
                <a:gd name="T17" fmla="*/ 126 h 321"/>
                <a:gd name="T18" fmla="*/ 374 w 435"/>
                <a:gd name="T19" fmla="*/ 118 h 321"/>
                <a:gd name="T20" fmla="*/ 140 w 435"/>
                <a:gd name="T21" fmla="*/ 95 h 321"/>
                <a:gd name="T22" fmla="*/ 0 w 435"/>
                <a:gd name="T23" fmla="*/ 64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5" h="321">
                  <a:moveTo>
                    <a:pt x="0" y="64"/>
                  </a:moveTo>
                  <a:cubicBezTo>
                    <a:pt x="15" y="87"/>
                    <a:pt x="28" y="113"/>
                    <a:pt x="46" y="134"/>
                  </a:cubicBezTo>
                  <a:cubicBezTo>
                    <a:pt x="72" y="165"/>
                    <a:pt x="113" y="184"/>
                    <a:pt x="132" y="220"/>
                  </a:cubicBezTo>
                  <a:cubicBezTo>
                    <a:pt x="144" y="244"/>
                    <a:pt x="169" y="277"/>
                    <a:pt x="194" y="290"/>
                  </a:cubicBezTo>
                  <a:cubicBezTo>
                    <a:pt x="242" y="314"/>
                    <a:pt x="276" y="314"/>
                    <a:pt x="327" y="321"/>
                  </a:cubicBezTo>
                  <a:cubicBezTo>
                    <a:pt x="340" y="318"/>
                    <a:pt x="355" y="320"/>
                    <a:pt x="366" y="313"/>
                  </a:cubicBezTo>
                  <a:cubicBezTo>
                    <a:pt x="373" y="309"/>
                    <a:pt x="373" y="298"/>
                    <a:pt x="374" y="290"/>
                  </a:cubicBezTo>
                  <a:cubicBezTo>
                    <a:pt x="382" y="246"/>
                    <a:pt x="368" y="166"/>
                    <a:pt x="420" y="150"/>
                  </a:cubicBezTo>
                  <a:cubicBezTo>
                    <a:pt x="423" y="142"/>
                    <a:pt x="435" y="131"/>
                    <a:pt x="428" y="126"/>
                  </a:cubicBezTo>
                  <a:cubicBezTo>
                    <a:pt x="413" y="116"/>
                    <a:pt x="392" y="120"/>
                    <a:pt x="374" y="118"/>
                  </a:cubicBezTo>
                  <a:cubicBezTo>
                    <a:pt x="296" y="109"/>
                    <a:pt x="218" y="102"/>
                    <a:pt x="140" y="95"/>
                  </a:cubicBezTo>
                  <a:cubicBezTo>
                    <a:pt x="115" y="78"/>
                    <a:pt x="28" y="0"/>
                    <a:pt x="0" y="6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176" y="3120"/>
              <a:ext cx="4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3988" y="2769"/>
            <a:ext cx="357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Drawing 1.01" r:id="rId2" imgW="406440" imgH="635040" progId="MSDraw.1.01">
                    <p:embed/>
                  </p:oleObj>
                </mc:Choice>
                <mc:Fallback>
                  <p:oleObj name="Microsoft Drawing 1.01" r:id="rId2" imgW="406440" imgH="635040" progId="MSDraw.1.01">
                    <p:embed/>
                    <p:pic>
                      <p:nvPicPr>
                        <p:cNvPr id="1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8" y="2769"/>
                          <a:ext cx="357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219200" y="5418138"/>
            <a:ext cx="13430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latin typeface="Tahoma" charset="0"/>
              </a:rPr>
              <a:t>filtered pair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3048000" y="5418138"/>
            <a:ext cx="26670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>
                <a:latin typeface="Tahoma" charset="0"/>
              </a:rPr>
              <a:t>non-qualifying pair that passes the filter step</a:t>
            </a:r>
          </a:p>
          <a:p>
            <a:pPr algn="ctr">
              <a:spcBef>
                <a:spcPct val="0"/>
              </a:spcBef>
            </a:pPr>
            <a:r>
              <a:rPr lang="en-US" sz="1800">
                <a:latin typeface="Tahoma" charset="0"/>
              </a:rPr>
              <a:t>(false hit)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969000" y="5418138"/>
            <a:ext cx="1611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latin typeface="Tahoma" charset="0"/>
              </a:rPr>
              <a:t>qualifying pair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231900" y="4440238"/>
            <a:ext cx="1349375" cy="874712"/>
            <a:chOff x="776" y="2600"/>
            <a:chExt cx="850" cy="551"/>
          </a:xfrm>
        </p:grpSpPr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76" y="2600"/>
              <a:ext cx="42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776" y="2600"/>
              <a:ext cx="850" cy="551"/>
              <a:chOff x="768" y="2736"/>
              <a:chExt cx="850" cy="551"/>
            </a:xfrm>
          </p:grpSpPr>
          <p:graphicFrame>
            <p:nvGraphicFramePr>
              <p:cNvPr id="19" name="Object 18"/>
              <p:cNvGraphicFramePr>
                <a:graphicFrameLocks noChangeAspect="1"/>
              </p:cNvGraphicFramePr>
              <p:nvPr/>
            </p:nvGraphicFramePr>
            <p:xfrm>
              <a:off x="1296" y="2784"/>
              <a:ext cx="322" cy="5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Microsoft Drawing 1.01" r:id="rId4" imgW="406440" imgH="635040" progId="MSDraw.1.01">
                      <p:embed/>
                    </p:oleObj>
                  </mc:Choice>
                  <mc:Fallback>
                    <p:oleObj name="Microsoft Drawing 1.01" r:id="rId4" imgW="406440" imgH="635040" progId="MSDraw.1.01">
                      <p:embed/>
                      <p:pic>
                        <p:nvPicPr>
                          <p:cNvPr id="19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2784"/>
                            <a:ext cx="322" cy="5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768" y="2736"/>
                <a:ext cx="432" cy="336"/>
              </a:xfrm>
              <a:custGeom>
                <a:avLst/>
                <a:gdLst>
                  <a:gd name="T0" fmla="*/ 156 w 390"/>
                  <a:gd name="T1" fmla="*/ 0 h 288"/>
                  <a:gd name="T2" fmla="*/ 93 w 390"/>
                  <a:gd name="T3" fmla="*/ 39 h 288"/>
                  <a:gd name="T4" fmla="*/ 0 w 390"/>
                  <a:gd name="T5" fmla="*/ 93 h 288"/>
                  <a:gd name="T6" fmla="*/ 109 w 390"/>
                  <a:gd name="T7" fmla="*/ 163 h 288"/>
                  <a:gd name="T8" fmla="*/ 202 w 390"/>
                  <a:gd name="T9" fmla="*/ 288 h 288"/>
                  <a:gd name="T10" fmla="*/ 272 w 390"/>
                  <a:gd name="T11" fmla="*/ 280 h 288"/>
                  <a:gd name="T12" fmla="*/ 304 w 390"/>
                  <a:gd name="T13" fmla="*/ 226 h 288"/>
                  <a:gd name="T14" fmla="*/ 374 w 390"/>
                  <a:gd name="T15" fmla="*/ 156 h 288"/>
                  <a:gd name="T16" fmla="*/ 327 w 390"/>
                  <a:gd name="T17" fmla="*/ 78 h 288"/>
                  <a:gd name="T18" fmla="*/ 187 w 390"/>
                  <a:gd name="T19" fmla="*/ 31 h 288"/>
                  <a:gd name="T20" fmla="*/ 156 w 390"/>
                  <a:gd name="T21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0" h="288">
                    <a:moveTo>
                      <a:pt x="156" y="0"/>
                    </a:moveTo>
                    <a:cubicBezTo>
                      <a:pt x="125" y="10"/>
                      <a:pt x="124" y="29"/>
                      <a:pt x="93" y="39"/>
                    </a:cubicBezTo>
                    <a:cubicBezTo>
                      <a:pt x="65" y="67"/>
                      <a:pt x="32" y="72"/>
                      <a:pt x="0" y="93"/>
                    </a:cubicBezTo>
                    <a:cubicBezTo>
                      <a:pt x="11" y="179"/>
                      <a:pt x="15" y="155"/>
                      <a:pt x="109" y="163"/>
                    </a:cubicBezTo>
                    <a:cubicBezTo>
                      <a:pt x="179" y="187"/>
                      <a:pt x="167" y="234"/>
                      <a:pt x="202" y="288"/>
                    </a:cubicBezTo>
                    <a:cubicBezTo>
                      <a:pt x="225" y="285"/>
                      <a:pt x="250" y="288"/>
                      <a:pt x="272" y="280"/>
                    </a:cubicBezTo>
                    <a:cubicBezTo>
                      <a:pt x="279" y="277"/>
                      <a:pt x="303" y="228"/>
                      <a:pt x="304" y="226"/>
                    </a:cubicBezTo>
                    <a:cubicBezTo>
                      <a:pt x="322" y="195"/>
                      <a:pt x="345" y="177"/>
                      <a:pt x="374" y="156"/>
                    </a:cubicBezTo>
                    <a:cubicBezTo>
                      <a:pt x="390" y="108"/>
                      <a:pt x="370" y="107"/>
                      <a:pt x="327" y="78"/>
                    </a:cubicBezTo>
                    <a:cubicBezTo>
                      <a:pt x="285" y="50"/>
                      <a:pt x="236" y="44"/>
                      <a:pt x="187" y="31"/>
                    </a:cubicBezTo>
                    <a:cubicBezTo>
                      <a:pt x="158" y="12"/>
                      <a:pt x="167" y="24"/>
                      <a:pt x="1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556000" y="4352925"/>
            <a:ext cx="1136650" cy="1039813"/>
            <a:chOff x="2240" y="2742"/>
            <a:chExt cx="716" cy="655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256" y="3013"/>
              <a:ext cx="51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2240" y="2742"/>
              <a:ext cx="716" cy="655"/>
              <a:chOff x="2240" y="2742"/>
              <a:chExt cx="716" cy="655"/>
            </a:xfrm>
          </p:grpSpPr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2240" y="3013"/>
                <a:ext cx="528" cy="384"/>
              </a:xfrm>
              <a:custGeom>
                <a:avLst/>
                <a:gdLst>
                  <a:gd name="T0" fmla="*/ 286 w 449"/>
                  <a:gd name="T1" fmla="*/ 16 h 343"/>
                  <a:gd name="T2" fmla="*/ 223 w 449"/>
                  <a:gd name="T3" fmla="*/ 86 h 343"/>
                  <a:gd name="T4" fmla="*/ 13 w 449"/>
                  <a:gd name="T5" fmla="*/ 117 h 343"/>
                  <a:gd name="T6" fmla="*/ 52 w 449"/>
                  <a:gd name="T7" fmla="*/ 343 h 343"/>
                  <a:gd name="T8" fmla="*/ 130 w 449"/>
                  <a:gd name="T9" fmla="*/ 327 h 343"/>
                  <a:gd name="T10" fmla="*/ 138 w 449"/>
                  <a:gd name="T11" fmla="*/ 296 h 343"/>
                  <a:gd name="T12" fmla="*/ 223 w 449"/>
                  <a:gd name="T13" fmla="*/ 281 h 343"/>
                  <a:gd name="T14" fmla="*/ 317 w 449"/>
                  <a:gd name="T15" fmla="*/ 288 h 343"/>
                  <a:gd name="T16" fmla="*/ 325 w 449"/>
                  <a:gd name="T17" fmla="*/ 265 h 343"/>
                  <a:gd name="T18" fmla="*/ 340 w 449"/>
                  <a:gd name="T19" fmla="*/ 172 h 343"/>
                  <a:gd name="T20" fmla="*/ 449 w 449"/>
                  <a:gd name="T21" fmla="*/ 78 h 343"/>
                  <a:gd name="T22" fmla="*/ 379 w 449"/>
                  <a:gd name="T23" fmla="*/ 39 h 343"/>
                  <a:gd name="T24" fmla="*/ 286 w 449"/>
                  <a:gd name="T25" fmla="*/ 16 h 3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9" h="343">
                    <a:moveTo>
                      <a:pt x="286" y="16"/>
                    </a:moveTo>
                    <a:cubicBezTo>
                      <a:pt x="272" y="36"/>
                      <a:pt x="252" y="76"/>
                      <a:pt x="223" y="86"/>
                    </a:cubicBezTo>
                    <a:cubicBezTo>
                      <a:pt x="159" y="108"/>
                      <a:pt x="80" y="106"/>
                      <a:pt x="13" y="117"/>
                    </a:cubicBezTo>
                    <a:cubicBezTo>
                      <a:pt x="16" y="178"/>
                      <a:pt x="0" y="291"/>
                      <a:pt x="52" y="343"/>
                    </a:cubicBezTo>
                    <a:cubicBezTo>
                      <a:pt x="78" y="336"/>
                      <a:pt x="108" y="342"/>
                      <a:pt x="130" y="327"/>
                    </a:cubicBezTo>
                    <a:cubicBezTo>
                      <a:pt x="139" y="321"/>
                      <a:pt x="128" y="301"/>
                      <a:pt x="138" y="296"/>
                    </a:cubicBezTo>
                    <a:cubicBezTo>
                      <a:pt x="164" y="283"/>
                      <a:pt x="195" y="286"/>
                      <a:pt x="223" y="281"/>
                    </a:cubicBezTo>
                    <a:cubicBezTo>
                      <a:pt x="254" y="283"/>
                      <a:pt x="286" y="293"/>
                      <a:pt x="317" y="288"/>
                    </a:cubicBezTo>
                    <a:cubicBezTo>
                      <a:pt x="325" y="287"/>
                      <a:pt x="324" y="273"/>
                      <a:pt x="325" y="265"/>
                    </a:cubicBezTo>
                    <a:cubicBezTo>
                      <a:pt x="326" y="261"/>
                      <a:pt x="331" y="188"/>
                      <a:pt x="340" y="172"/>
                    </a:cubicBezTo>
                    <a:cubicBezTo>
                      <a:pt x="360" y="138"/>
                      <a:pt x="417" y="102"/>
                      <a:pt x="449" y="78"/>
                    </a:cubicBezTo>
                    <a:cubicBezTo>
                      <a:pt x="396" y="42"/>
                      <a:pt x="421" y="53"/>
                      <a:pt x="379" y="39"/>
                    </a:cubicBezTo>
                    <a:cubicBezTo>
                      <a:pt x="340" y="0"/>
                      <a:pt x="367" y="16"/>
                      <a:pt x="286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25" name="Object 24"/>
              <p:cNvGraphicFramePr>
                <a:graphicFrameLocks noChangeAspect="1"/>
              </p:cNvGraphicFramePr>
              <p:nvPr/>
            </p:nvGraphicFramePr>
            <p:xfrm>
              <a:off x="2610" y="2742"/>
              <a:ext cx="346" cy="5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Microsoft Drawing 1.01" r:id="rId6" imgW="406440" imgH="635040" progId="MSDraw.1.01">
                      <p:embed/>
                    </p:oleObj>
                  </mc:Choice>
                  <mc:Fallback>
                    <p:oleObj name="Microsoft Drawing 1.01" r:id="rId6" imgW="406440" imgH="635040" progId="MSDraw.1.01">
                      <p:embed/>
                      <p:pic>
                        <p:nvPicPr>
                          <p:cNvPr id="25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10" y="2742"/>
                            <a:ext cx="346" cy="5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=""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=""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6" name="Rectangle 25"/>
          <p:cNvSpPr/>
          <p:nvPr/>
        </p:nvSpPr>
        <p:spPr bwMode="auto">
          <a:xfrm>
            <a:off x="1027111" y="4378324"/>
            <a:ext cx="1722439" cy="17176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192461" y="4314825"/>
            <a:ext cx="2522539" cy="2019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013450" y="4314825"/>
            <a:ext cx="1722439" cy="17176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Two-step Spatial Query Processing</a:t>
            </a:r>
          </a:p>
        </p:txBody>
      </p:sp>
      <p:sp>
        <p:nvSpPr>
          <p:cNvPr id="816153" name="Rectangle 25"/>
          <p:cNvSpPr>
            <a:spLocks noChangeArrowheads="1"/>
          </p:cNvSpPr>
          <p:nvPr/>
        </p:nvSpPr>
        <p:spPr bwMode="auto">
          <a:xfrm>
            <a:off x="0" y="2800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16154" name="Rectangle 26"/>
          <p:cNvSpPr>
            <a:spLocks noChangeArrowheads="1"/>
          </p:cNvSpPr>
          <p:nvPr/>
        </p:nvSpPr>
        <p:spPr bwMode="auto">
          <a:xfrm>
            <a:off x="533400" y="1524000"/>
            <a:ext cx="8077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Example 2: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Problem: Find all objects that intersect the query window </a:t>
            </a:r>
            <a:r>
              <a:rPr lang="en-US" sz="2400" i="1">
                <a:latin typeface="Verdana" charset="0"/>
              </a:rPr>
              <a:t>W</a:t>
            </a:r>
            <a:endParaRPr lang="en-US" sz="2000" i="1">
              <a:latin typeface="Verdana" charset="0"/>
              <a:sym typeface="Symbol" charset="0"/>
            </a:endParaRPr>
          </a:p>
        </p:txBody>
      </p:sp>
      <p:sp>
        <p:nvSpPr>
          <p:cNvPr id="816156" name="Rectangle 28"/>
          <p:cNvSpPr>
            <a:spLocks noChangeArrowheads="1"/>
          </p:cNvSpPr>
          <p:nvPr/>
        </p:nvSpPr>
        <p:spPr bwMode="auto">
          <a:xfrm>
            <a:off x="0" y="2795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16158" name="Rectangle 30"/>
          <p:cNvSpPr>
            <a:spLocks noChangeArrowheads="1"/>
          </p:cNvSpPr>
          <p:nvPr/>
        </p:nvSpPr>
        <p:spPr bwMode="auto">
          <a:xfrm>
            <a:off x="0" y="2795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graphicFrame>
        <p:nvGraphicFramePr>
          <p:cNvPr id="816175" name="Group 47"/>
          <p:cNvGraphicFramePr>
            <a:graphicFrameLocks noGrp="1"/>
          </p:cNvGraphicFramePr>
          <p:nvPr>
            <p:ph idx="1"/>
          </p:nvPr>
        </p:nvGraphicFramePr>
        <p:xfrm>
          <a:off x="457200" y="5867400"/>
          <a:ext cx="8229600" cy="351156"/>
        </p:xfrm>
        <a:graphic>
          <a:graphicData uri="http://schemas.openxmlformats.org/drawingml/2006/table">
            <a:tbl>
              <a:tblPr/>
              <a:tblGrid>
                <a:gridCol w="248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(a) objects and a query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(b) object MBRs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l"/>
                        </a:tabLst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 candidates and results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Picture 10" descr="twostep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276601"/>
            <a:ext cx="2124174" cy="1981200"/>
          </a:xfrm>
          <a:prstGeom prst="rect">
            <a:avLst/>
          </a:prstGeom>
        </p:spPr>
      </p:pic>
      <p:pic>
        <p:nvPicPr>
          <p:cNvPr id="12" name="Picture 11" descr="twostep2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200400"/>
            <a:ext cx="2133600" cy="2030027"/>
          </a:xfrm>
          <a:prstGeom prst="rect">
            <a:avLst/>
          </a:prstGeom>
        </p:spPr>
      </p:pic>
      <p:pic>
        <p:nvPicPr>
          <p:cNvPr id="13" name="Picture 12" descr="twostep3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200400"/>
            <a:ext cx="2895600" cy="1983288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98B9-4E08-4B4F-8303-5BC419B1665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3126628" y="2986088"/>
            <a:ext cx="2359772" cy="32623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830514" y="3043238"/>
            <a:ext cx="3313486" cy="33877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Spatial Access Methods</a:t>
            </a:r>
          </a:p>
        </p:txBody>
      </p:sp>
      <p:sp>
        <p:nvSpPr>
          <p:cNvPr id="819204" name="Rectangle 4"/>
          <p:cNvSpPr>
            <a:spLocks noChangeArrowheads="1"/>
          </p:cNvSpPr>
          <p:nvPr/>
        </p:nvSpPr>
        <p:spPr bwMode="auto">
          <a:xfrm>
            <a:off x="533400" y="1524000"/>
            <a:ext cx="8077200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The problem of indexing spatial data is challenging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1800" dirty="0">
                <a:latin typeface="Verdana" charset="0"/>
                <a:sym typeface="Symbol" charset="0"/>
              </a:rPr>
              <a:t>No dynamic access method with good theoretical worst-case guarantees for range queries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  <a:sym typeface="Symbol" charset="0"/>
              </a:rPr>
              <a:t>Therefore Spatial Access Methods aim at the minimization of the expected cost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  <a:sym typeface="Symbol" charset="0"/>
              </a:rPr>
              <a:t>Early SAMs focused on indexing of multidimensional points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  <a:sym typeface="Symbol" charset="0"/>
              </a:rPr>
              <a:t>Examples: the grid file, the k-d-B-tree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solidFill>
                  <a:srgbClr val="0000FF"/>
                </a:solidFill>
                <a:latin typeface="Verdana" charset="0"/>
                <a:sym typeface="Symbol" charset="0"/>
              </a:rPr>
              <a:t>Point access methods</a:t>
            </a:r>
            <a:r>
              <a:rPr lang="en-US" sz="2400" dirty="0">
                <a:latin typeface="Verdana" charset="0"/>
                <a:sym typeface="Symbol" charset="0"/>
              </a:rPr>
              <a:t> are not effective for extended objects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  <a:sym typeface="Symbol" charset="0"/>
              </a:rPr>
              <a:t>Objects may need to be </a:t>
            </a:r>
            <a:r>
              <a:rPr lang="en-US" sz="2000" i="1" dirty="0">
                <a:latin typeface="Verdana" charset="0"/>
                <a:sym typeface="Symbol" charset="0"/>
              </a:rPr>
              <a:t>clipped</a:t>
            </a:r>
            <a:r>
              <a:rPr lang="en-US" sz="2000" dirty="0">
                <a:latin typeface="Verdana" charset="0"/>
                <a:sym typeface="Symbol" charset="0"/>
              </a:rPr>
              <a:t> into several parts which leads to data redundancy and affects performance negatively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1529-2981-6043-AB25-ED822BFFD26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Spatial Access Methods</a:t>
            </a:r>
          </a:p>
        </p:txBody>
      </p:sp>
      <p:sp>
        <p:nvSpPr>
          <p:cNvPr id="820227" name="Rectangle 3"/>
          <p:cNvSpPr>
            <a:spLocks noChangeArrowheads="1"/>
          </p:cNvSpPr>
          <p:nvPr/>
        </p:nvSpPr>
        <p:spPr bwMode="auto">
          <a:xfrm>
            <a:off x="533400" y="1524000"/>
            <a:ext cx="8077200" cy="379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solidFill>
                  <a:srgbClr val="0000FF"/>
                </a:solidFill>
                <a:latin typeface="Verdana" charset="0"/>
                <a:sym typeface="Symbol" charset="0"/>
              </a:rPr>
              <a:t>Point access methods</a:t>
            </a:r>
            <a:r>
              <a:rPr lang="en-US" sz="2400" dirty="0">
                <a:latin typeface="Verdana" charset="0"/>
                <a:sym typeface="Symbol" charset="0"/>
              </a:rPr>
              <a:t> (dynamically) divide the space into </a:t>
            </a:r>
            <a:r>
              <a:rPr lang="en-US" sz="2400" dirty="0">
                <a:solidFill>
                  <a:srgbClr val="0000FF"/>
                </a:solidFill>
                <a:latin typeface="Verdana" charset="0"/>
                <a:sym typeface="Symbol" charset="0"/>
              </a:rPr>
              <a:t>disjoint partitions</a:t>
            </a:r>
            <a:r>
              <a:rPr lang="en-US" sz="2400" dirty="0">
                <a:latin typeface="Verdana" charset="0"/>
                <a:sym typeface="Symbol" charset="0"/>
              </a:rPr>
              <a:t> and group the points according to the regions they belong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  <a:sym typeface="Symbol" charset="0"/>
              </a:rPr>
              <a:t>E.g., the grid-file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endParaRPr lang="en-US" sz="2000" dirty="0">
              <a:latin typeface="Verdana" charset="0"/>
              <a:sym typeface="Symbol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endParaRPr lang="en-US" sz="2000" dirty="0">
              <a:latin typeface="Verdana" charset="0"/>
              <a:sym typeface="Symbol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  <a:sym typeface="Symbol" charset="0"/>
              </a:rPr>
              <a:t>Point access methods are not effective for extended objects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  <a:sym typeface="Symbol" charset="0"/>
              </a:rPr>
              <a:t>Objects may need to be </a:t>
            </a:r>
            <a:r>
              <a:rPr lang="en-US" sz="2000" i="1" dirty="0">
                <a:latin typeface="Verdana" charset="0"/>
                <a:sym typeface="Symbol" charset="0"/>
              </a:rPr>
              <a:t>clipped</a:t>
            </a:r>
            <a:r>
              <a:rPr lang="en-US" sz="2000" dirty="0">
                <a:latin typeface="Verdana" charset="0"/>
                <a:sym typeface="Symbol" charset="0"/>
              </a:rPr>
              <a:t> into several parts which leads to data redundancy</a:t>
            </a:r>
          </a:p>
        </p:txBody>
      </p:sp>
      <p:graphicFrame>
        <p:nvGraphicFramePr>
          <p:cNvPr id="820415" name="Group 191"/>
          <p:cNvGraphicFramePr>
            <a:graphicFrameLocks noGrp="1"/>
          </p:cNvGraphicFramePr>
          <p:nvPr/>
        </p:nvGraphicFramePr>
        <p:xfrm>
          <a:off x="4800600" y="2743200"/>
          <a:ext cx="1528763" cy="1027113"/>
        </p:xfrm>
        <a:graphic>
          <a:graphicData uri="http://schemas.openxmlformats.org/drawingml/2006/table">
            <a:tbl>
              <a:tblPr/>
              <a:tblGrid>
                <a:gridCol w="382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0399" name="Oval 175"/>
          <p:cNvSpPr>
            <a:spLocks noChangeArrowheads="1"/>
          </p:cNvSpPr>
          <p:nvPr/>
        </p:nvSpPr>
        <p:spPr bwMode="auto">
          <a:xfrm>
            <a:off x="5029200" y="2895600"/>
            <a:ext cx="76200" cy="762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20400" name="Oval 176"/>
          <p:cNvSpPr>
            <a:spLocks noChangeArrowheads="1"/>
          </p:cNvSpPr>
          <p:nvPr/>
        </p:nvSpPr>
        <p:spPr bwMode="auto">
          <a:xfrm>
            <a:off x="5562600" y="3352800"/>
            <a:ext cx="76200" cy="762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20401" name="Oval 177"/>
          <p:cNvSpPr>
            <a:spLocks noChangeArrowheads="1"/>
          </p:cNvSpPr>
          <p:nvPr/>
        </p:nvSpPr>
        <p:spPr bwMode="auto">
          <a:xfrm>
            <a:off x="5562600" y="2819400"/>
            <a:ext cx="76200" cy="762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20402" name="Oval 178"/>
          <p:cNvSpPr>
            <a:spLocks noChangeArrowheads="1"/>
          </p:cNvSpPr>
          <p:nvPr/>
        </p:nvSpPr>
        <p:spPr bwMode="auto">
          <a:xfrm>
            <a:off x="4876800" y="2819400"/>
            <a:ext cx="76200" cy="762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20403" name="Oval 179"/>
          <p:cNvSpPr>
            <a:spLocks noChangeArrowheads="1"/>
          </p:cNvSpPr>
          <p:nvPr/>
        </p:nvSpPr>
        <p:spPr bwMode="auto">
          <a:xfrm>
            <a:off x="4953000" y="3124200"/>
            <a:ext cx="76200" cy="762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20404" name="Oval 180"/>
          <p:cNvSpPr>
            <a:spLocks noChangeArrowheads="1"/>
          </p:cNvSpPr>
          <p:nvPr/>
        </p:nvSpPr>
        <p:spPr bwMode="auto">
          <a:xfrm>
            <a:off x="4953000" y="2819400"/>
            <a:ext cx="76200" cy="762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20405" name="Oval 181"/>
          <p:cNvSpPr>
            <a:spLocks noChangeArrowheads="1"/>
          </p:cNvSpPr>
          <p:nvPr/>
        </p:nvSpPr>
        <p:spPr bwMode="auto">
          <a:xfrm>
            <a:off x="5257800" y="3352800"/>
            <a:ext cx="76200" cy="762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20406" name="Oval 182"/>
          <p:cNvSpPr>
            <a:spLocks noChangeArrowheads="1"/>
          </p:cNvSpPr>
          <p:nvPr/>
        </p:nvSpPr>
        <p:spPr bwMode="auto">
          <a:xfrm>
            <a:off x="5334000" y="3048000"/>
            <a:ext cx="76200" cy="762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20407" name="Oval 183"/>
          <p:cNvSpPr>
            <a:spLocks noChangeArrowheads="1"/>
          </p:cNvSpPr>
          <p:nvPr/>
        </p:nvSpPr>
        <p:spPr bwMode="auto">
          <a:xfrm>
            <a:off x="5486400" y="3124200"/>
            <a:ext cx="76200" cy="762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20408" name="Oval 184"/>
          <p:cNvSpPr>
            <a:spLocks noChangeArrowheads="1"/>
          </p:cNvSpPr>
          <p:nvPr/>
        </p:nvSpPr>
        <p:spPr bwMode="auto">
          <a:xfrm>
            <a:off x="5943600" y="3429000"/>
            <a:ext cx="76200" cy="762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20409" name="Oval 185"/>
          <p:cNvSpPr>
            <a:spLocks noChangeArrowheads="1"/>
          </p:cNvSpPr>
          <p:nvPr/>
        </p:nvSpPr>
        <p:spPr bwMode="auto">
          <a:xfrm>
            <a:off x="5105400" y="3124200"/>
            <a:ext cx="76200" cy="762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20410" name="Oval 186"/>
          <p:cNvSpPr>
            <a:spLocks noChangeArrowheads="1"/>
          </p:cNvSpPr>
          <p:nvPr/>
        </p:nvSpPr>
        <p:spPr bwMode="auto">
          <a:xfrm>
            <a:off x="5638800" y="3429000"/>
            <a:ext cx="76200" cy="762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20411" name="Oval 187"/>
          <p:cNvSpPr>
            <a:spLocks noChangeArrowheads="1"/>
          </p:cNvSpPr>
          <p:nvPr/>
        </p:nvSpPr>
        <p:spPr bwMode="auto">
          <a:xfrm>
            <a:off x="5715000" y="3124200"/>
            <a:ext cx="76200" cy="762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20412" name="Oval 188"/>
          <p:cNvSpPr>
            <a:spLocks noChangeArrowheads="1"/>
          </p:cNvSpPr>
          <p:nvPr/>
        </p:nvSpPr>
        <p:spPr bwMode="auto">
          <a:xfrm>
            <a:off x="5867400" y="3200400"/>
            <a:ext cx="76200" cy="762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20416" name="Rectangle 192"/>
          <p:cNvSpPr>
            <a:spLocks noChangeArrowheads="1"/>
          </p:cNvSpPr>
          <p:nvPr/>
        </p:nvSpPr>
        <p:spPr bwMode="auto">
          <a:xfrm>
            <a:off x="6629400" y="2743200"/>
            <a:ext cx="304800" cy="2286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20417" name="Rectangle 193"/>
          <p:cNvSpPr>
            <a:spLocks noChangeArrowheads="1"/>
          </p:cNvSpPr>
          <p:nvPr/>
        </p:nvSpPr>
        <p:spPr bwMode="auto">
          <a:xfrm>
            <a:off x="6629400" y="3124200"/>
            <a:ext cx="3048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20418" name="Rectangle 194"/>
          <p:cNvSpPr>
            <a:spLocks noChangeArrowheads="1"/>
          </p:cNvSpPr>
          <p:nvPr/>
        </p:nvSpPr>
        <p:spPr bwMode="auto">
          <a:xfrm>
            <a:off x="6629400" y="3505200"/>
            <a:ext cx="304800" cy="228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20419" name="Text Box 195"/>
          <p:cNvSpPr txBox="1">
            <a:spLocks noChangeArrowheads="1"/>
          </p:cNvSpPr>
          <p:nvPr/>
        </p:nvSpPr>
        <p:spPr bwMode="auto">
          <a:xfrm>
            <a:off x="6994525" y="2728913"/>
            <a:ext cx="1179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disk block 1</a:t>
            </a:r>
          </a:p>
        </p:txBody>
      </p:sp>
      <p:sp>
        <p:nvSpPr>
          <p:cNvPr id="820420" name="Text Box 196"/>
          <p:cNvSpPr txBox="1">
            <a:spLocks noChangeArrowheads="1"/>
          </p:cNvSpPr>
          <p:nvPr/>
        </p:nvSpPr>
        <p:spPr bwMode="auto">
          <a:xfrm>
            <a:off x="7010400" y="3092450"/>
            <a:ext cx="1179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disk block 2</a:t>
            </a:r>
          </a:p>
        </p:txBody>
      </p:sp>
      <p:sp>
        <p:nvSpPr>
          <p:cNvPr id="820421" name="Text Box 197"/>
          <p:cNvSpPr txBox="1">
            <a:spLocks noChangeArrowheads="1"/>
          </p:cNvSpPr>
          <p:nvPr/>
        </p:nvSpPr>
        <p:spPr bwMode="auto">
          <a:xfrm>
            <a:off x="7010400" y="3473450"/>
            <a:ext cx="1179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disk block 3</a:t>
            </a:r>
          </a:p>
        </p:txBody>
      </p:sp>
      <p:graphicFrame>
        <p:nvGraphicFramePr>
          <p:cNvPr id="820469" name="Group 245"/>
          <p:cNvGraphicFramePr>
            <a:graphicFrameLocks noGrp="1"/>
          </p:cNvGraphicFramePr>
          <p:nvPr/>
        </p:nvGraphicFramePr>
        <p:xfrm>
          <a:off x="4800600" y="5486400"/>
          <a:ext cx="1528763" cy="1027113"/>
        </p:xfrm>
        <a:graphic>
          <a:graphicData uri="http://schemas.openxmlformats.org/drawingml/2006/table">
            <a:tbl>
              <a:tblPr/>
              <a:tblGrid>
                <a:gridCol w="382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5B5249"/>
                        </a:solidFill>
                        <a:effectLst/>
                        <a:latin typeface="Times New Roman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0470" name="Freeform 246"/>
          <p:cNvSpPr>
            <a:spLocks/>
          </p:cNvSpPr>
          <p:nvPr/>
        </p:nvSpPr>
        <p:spPr bwMode="auto">
          <a:xfrm>
            <a:off x="4876800" y="5791200"/>
            <a:ext cx="304800" cy="381000"/>
          </a:xfrm>
          <a:custGeom>
            <a:avLst/>
            <a:gdLst>
              <a:gd name="T0" fmla="*/ 286 w 449"/>
              <a:gd name="T1" fmla="*/ 16 h 343"/>
              <a:gd name="T2" fmla="*/ 223 w 449"/>
              <a:gd name="T3" fmla="*/ 86 h 343"/>
              <a:gd name="T4" fmla="*/ 13 w 449"/>
              <a:gd name="T5" fmla="*/ 117 h 343"/>
              <a:gd name="T6" fmla="*/ 52 w 449"/>
              <a:gd name="T7" fmla="*/ 343 h 343"/>
              <a:gd name="T8" fmla="*/ 130 w 449"/>
              <a:gd name="T9" fmla="*/ 327 h 343"/>
              <a:gd name="T10" fmla="*/ 138 w 449"/>
              <a:gd name="T11" fmla="*/ 296 h 343"/>
              <a:gd name="T12" fmla="*/ 223 w 449"/>
              <a:gd name="T13" fmla="*/ 281 h 343"/>
              <a:gd name="T14" fmla="*/ 317 w 449"/>
              <a:gd name="T15" fmla="*/ 288 h 343"/>
              <a:gd name="T16" fmla="*/ 325 w 449"/>
              <a:gd name="T17" fmla="*/ 265 h 343"/>
              <a:gd name="T18" fmla="*/ 340 w 449"/>
              <a:gd name="T19" fmla="*/ 172 h 343"/>
              <a:gd name="T20" fmla="*/ 449 w 449"/>
              <a:gd name="T21" fmla="*/ 78 h 343"/>
              <a:gd name="T22" fmla="*/ 379 w 449"/>
              <a:gd name="T23" fmla="*/ 39 h 343"/>
              <a:gd name="T24" fmla="*/ 286 w 449"/>
              <a:gd name="T25" fmla="*/ 16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9" h="343">
                <a:moveTo>
                  <a:pt x="286" y="16"/>
                </a:moveTo>
                <a:cubicBezTo>
                  <a:pt x="272" y="36"/>
                  <a:pt x="252" y="76"/>
                  <a:pt x="223" y="86"/>
                </a:cubicBezTo>
                <a:cubicBezTo>
                  <a:pt x="159" y="108"/>
                  <a:pt x="80" y="106"/>
                  <a:pt x="13" y="117"/>
                </a:cubicBezTo>
                <a:cubicBezTo>
                  <a:pt x="16" y="178"/>
                  <a:pt x="0" y="291"/>
                  <a:pt x="52" y="343"/>
                </a:cubicBezTo>
                <a:cubicBezTo>
                  <a:pt x="78" y="336"/>
                  <a:pt x="108" y="342"/>
                  <a:pt x="130" y="327"/>
                </a:cubicBezTo>
                <a:cubicBezTo>
                  <a:pt x="139" y="321"/>
                  <a:pt x="128" y="301"/>
                  <a:pt x="138" y="296"/>
                </a:cubicBezTo>
                <a:cubicBezTo>
                  <a:pt x="164" y="283"/>
                  <a:pt x="195" y="286"/>
                  <a:pt x="223" y="281"/>
                </a:cubicBezTo>
                <a:cubicBezTo>
                  <a:pt x="254" y="283"/>
                  <a:pt x="286" y="293"/>
                  <a:pt x="317" y="288"/>
                </a:cubicBezTo>
                <a:cubicBezTo>
                  <a:pt x="325" y="287"/>
                  <a:pt x="324" y="273"/>
                  <a:pt x="325" y="265"/>
                </a:cubicBezTo>
                <a:cubicBezTo>
                  <a:pt x="326" y="261"/>
                  <a:pt x="331" y="188"/>
                  <a:pt x="340" y="172"/>
                </a:cubicBezTo>
                <a:cubicBezTo>
                  <a:pt x="360" y="138"/>
                  <a:pt x="417" y="102"/>
                  <a:pt x="449" y="78"/>
                </a:cubicBezTo>
                <a:cubicBezTo>
                  <a:pt x="396" y="42"/>
                  <a:pt x="421" y="53"/>
                  <a:pt x="379" y="39"/>
                </a:cubicBezTo>
                <a:cubicBezTo>
                  <a:pt x="340" y="0"/>
                  <a:pt x="367" y="16"/>
                  <a:pt x="286" y="1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71" name="Line 247"/>
          <p:cNvSpPr>
            <a:spLocks noChangeShapeType="1"/>
          </p:cNvSpPr>
          <p:nvPr/>
        </p:nvSpPr>
        <p:spPr bwMode="auto">
          <a:xfrm flipV="1">
            <a:off x="3505200" y="60198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20472" name="Text Box 248"/>
          <p:cNvSpPr txBox="1">
            <a:spLocks noChangeArrowheads="1"/>
          </p:cNvSpPr>
          <p:nvPr/>
        </p:nvSpPr>
        <p:spPr bwMode="auto">
          <a:xfrm>
            <a:off x="2727325" y="5776913"/>
            <a:ext cx="1401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object clipping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1529-2981-6043-AB25-ED822BFFD26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lipping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581400"/>
            <a:ext cx="2669059" cy="2743200"/>
          </a:xfrm>
          <a:prstGeom prst="rect">
            <a:avLst/>
          </a:prstGeom>
        </p:spPr>
      </p:pic>
      <p:pic>
        <p:nvPicPr>
          <p:cNvPr id="14" name="Content Placeholder 13" descr="clipping2.pdf"/>
          <p:cNvPicPr>
            <a:picLocks noGrp="1" noChangeAspect="1"/>
          </p:cNvPicPr>
          <p:nvPr>
            <p:ph idx="1"/>
          </p:nvPr>
        </p:nvPicPr>
        <p:blipFill>
          <a:blip r:embed="rId3"/>
          <a:srcRect l="-44587" r="-44587"/>
          <a:stretch>
            <a:fillRect/>
          </a:stretch>
        </p:blipFill>
        <p:spPr>
          <a:xfrm>
            <a:off x="3657600" y="3466688"/>
            <a:ext cx="5191105" cy="2857912"/>
          </a:xfrm>
        </p:spPr>
      </p:pic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Access Methods</a:t>
            </a:r>
          </a:p>
        </p:txBody>
      </p:sp>
      <p:sp>
        <p:nvSpPr>
          <p:cNvPr id="823299" name="Rectangle 3"/>
          <p:cNvSpPr>
            <a:spLocks noChangeArrowheads="1"/>
          </p:cNvSpPr>
          <p:nvPr/>
        </p:nvSpPr>
        <p:spPr bwMode="auto">
          <a:xfrm>
            <a:off x="533400" y="1524000"/>
            <a:ext cx="8077200" cy="232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  <a:sym typeface="Symbol" charset="0"/>
              </a:rPr>
              <a:t>Object clipping can be avoided if we allow the regions of object groups to overlap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  <a:sym typeface="Symbol" charset="0"/>
              </a:rPr>
              <a:t>Problem: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  <a:sym typeface="Symbol" charset="0"/>
              </a:rPr>
              <a:t>Group the objects below into 3 groups of 4 objects each such that the MBRs of the groups </a:t>
            </a:r>
            <a:r>
              <a:rPr lang="en-US" sz="2000" dirty="0">
                <a:solidFill>
                  <a:srgbClr val="0000FF"/>
                </a:solidFill>
                <a:latin typeface="Verdana" charset="0"/>
                <a:sym typeface="Symbol" charset="0"/>
              </a:rPr>
              <a:t>do not overlap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  <a:sym typeface="Symbol" charset="0"/>
              </a:rPr>
              <a:t>not possible!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lipping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581400"/>
            <a:ext cx="2743200" cy="2819400"/>
          </a:xfrm>
          <a:prstGeom prst="rect">
            <a:avLst/>
          </a:prstGeom>
        </p:spPr>
      </p:pic>
      <p:pic>
        <p:nvPicPr>
          <p:cNvPr id="13" name="Picture 12" descr="clipping3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695700"/>
            <a:ext cx="3987800" cy="2781300"/>
          </a:xfrm>
          <a:prstGeom prst="rect">
            <a:avLst/>
          </a:prstGeom>
        </p:spPr>
      </p:pic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Spatial Access Methods</a:t>
            </a:r>
          </a:p>
        </p:txBody>
      </p:sp>
      <p:sp>
        <p:nvSpPr>
          <p:cNvPr id="825347" name="Rectangle 3"/>
          <p:cNvSpPr>
            <a:spLocks noChangeArrowheads="1"/>
          </p:cNvSpPr>
          <p:nvPr/>
        </p:nvSpPr>
        <p:spPr bwMode="auto">
          <a:xfrm>
            <a:off x="533400" y="1524000"/>
            <a:ext cx="80772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  <a:sym typeface="Symbol" charset="0"/>
              </a:rPr>
              <a:t>Better: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  <a:sym typeface="Symbol" charset="0"/>
              </a:rPr>
              <a:t>Group the objects below into 3 groups of 4 objects each such that the MBRs of the groups </a:t>
            </a:r>
            <a:r>
              <a:rPr lang="en-US" sz="2000" dirty="0">
                <a:solidFill>
                  <a:srgbClr val="0000FF"/>
                </a:solidFill>
                <a:latin typeface="Verdana" charset="0"/>
                <a:sym typeface="Symbol" charset="0"/>
              </a:rPr>
              <a:t>have the minimum overlap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  <a:sym typeface="Symbol" charset="0"/>
              </a:rPr>
              <a:t>Hard optimization problem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  <a:sym typeface="Symbol" charset="0"/>
              </a:rPr>
              <a:t>We can seek for a fast, suboptimal solution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R-tree</a:t>
            </a:r>
          </a:p>
        </p:txBody>
      </p:sp>
      <p:sp>
        <p:nvSpPr>
          <p:cNvPr id="826371" name="Rectangle 3"/>
          <p:cNvSpPr>
            <a:spLocks noChangeArrowheads="1"/>
          </p:cNvSpPr>
          <p:nvPr/>
        </p:nvSpPr>
        <p:spPr bwMode="auto">
          <a:xfrm>
            <a:off x="533400" y="1524000"/>
            <a:ext cx="80772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  <a:sym typeface="Symbol" charset="0"/>
              </a:rPr>
              <a:t>Groups </a:t>
            </a:r>
            <a:r>
              <a:rPr lang="en-US" sz="2400" dirty="0">
                <a:solidFill>
                  <a:srgbClr val="0000FF"/>
                </a:solidFill>
                <a:latin typeface="Verdana" charset="0"/>
                <a:sym typeface="Symbol" charset="0"/>
              </a:rPr>
              <a:t>object MBRs</a:t>
            </a:r>
            <a:r>
              <a:rPr lang="en-US" sz="2400" dirty="0">
                <a:latin typeface="Verdana" charset="0"/>
                <a:sym typeface="Symbol" charset="0"/>
              </a:rPr>
              <a:t> to disk blocks hierarchically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  <a:sym typeface="Symbol" charset="0"/>
              </a:rPr>
              <a:t>Each group of objects (a disk block) is a leaf of the tree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  <a:sym typeface="Symbol" charset="0"/>
              </a:rPr>
              <a:t>The MBRs of the leaf nodes are grouped to form nodes at the next level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  <a:sym typeface="Symbol" charset="0"/>
              </a:rPr>
              <a:t>Grouping is recursively applied at each level until a single group (the root) is 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524" y="383579"/>
            <a:ext cx="7024744" cy="1143000"/>
          </a:xfrm>
        </p:spPr>
        <p:txBody>
          <a:bodyPr/>
          <a:lstStyle/>
          <a:p>
            <a:r>
              <a:rPr lang="en-US" altLang="zh-HK" dirty="0"/>
              <a:t>Location data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526" y="1679567"/>
            <a:ext cx="6777317" cy="3508977"/>
          </a:xfrm>
        </p:spPr>
        <p:txBody>
          <a:bodyPr/>
          <a:lstStyle/>
          <a:p>
            <a:r>
              <a:rPr lang="en-US" altLang="zh-HK" sz="2400" dirty="0"/>
              <a:t>Check-in service usage is increasing a lot. The number has </a:t>
            </a:r>
            <a:r>
              <a:rPr lang="en-US" altLang="zh-TW" sz="2400" dirty="0"/>
              <a:t>been</a:t>
            </a:r>
            <a:r>
              <a:rPr lang="zh-TW" altLang="en-US" sz="2400" dirty="0"/>
              <a:t> </a:t>
            </a:r>
            <a:r>
              <a:rPr lang="en-US" altLang="zh-HK" sz="2400" dirty="0"/>
              <a:t>more than doubled in 9 months.</a:t>
            </a:r>
            <a:endParaRPr lang="zh-HK" altLang="en-US" sz="2400" dirty="0"/>
          </a:p>
        </p:txBody>
      </p:sp>
      <p:pic>
        <p:nvPicPr>
          <p:cNvPr id="14338" name="Picture 2" descr="pew-checkin-stud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" t="957" r="1328" b="20631"/>
          <a:stretch/>
        </p:blipFill>
        <p:spPr bwMode="auto">
          <a:xfrm>
            <a:off x="779238" y="2984863"/>
            <a:ext cx="4907279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6611778"/>
            <a:ext cx="54264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source: </a:t>
            </a:r>
            <a:r>
              <a:rPr lang="en-US" altLang="zh-HK" sz="800" dirty="0"/>
              <a:t>http://marketingland.com/check-in-service-usage-has-more-than-doubled-in-past-9-months-study-says-11792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5446693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/>
              <a:t>Source: Pew Research Center’s Internet &amp; American Life Project April 26-May 22, 2011 and January 20-Febrary 19, 2012 tracking surveys</a:t>
            </a:r>
            <a:endParaRPr lang="zh-HK" altLang="en-US" sz="1400" dirty="0"/>
          </a:p>
        </p:txBody>
      </p:sp>
      <p:pic>
        <p:nvPicPr>
          <p:cNvPr id="8" name="Picture 20" descr="https://playfoursquare.s3.amazonaws.com/press/logo/icon-100x1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73380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http://qph.is.quoracdn.net/main-qimg-2150c0059134e7ced117668d1087620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75"/>
          <a:stretch/>
        </p:blipFill>
        <p:spPr bwMode="auto">
          <a:xfrm>
            <a:off x="7189469" y="4137660"/>
            <a:ext cx="1030348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65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R-tree</a:t>
            </a:r>
          </a:p>
        </p:txBody>
      </p:sp>
      <p:sp>
        <p:nvSpPr>
          <p:cNvPr id="827395" name="Rectangle 3"/>
          <p:cNvSpPr>
            <a:spLocks noChangeArrowheads="1"/>
          </p:cNvSpPr>
          <p:nvPr/>
        </p:nvSpPr>
        <p:spPr bwMode="auto">
          <a:xfrm>
            <a:off x="533400" y="1524000"/>
            <a:ext cx="8077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altLang="zh-TW" sz="2400" dirty="0">
                <a:latin typeface="Verdana" charset="0"/>
                <a:ea typeface="新細明體" charset="0"/>
                <a:cs typeface="新細明體" charset="0"/>
              </a:rPr>
              <a:t>Leaf node entries: &lt;MBR, object-id&gt;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altLang="zh-TW" sz="2400" dirty="0">
                <a:latin typeface="Verdana" charset="0"/>
                <a:ea typeface="新細明體" charset="0"/>
                <a:cs typeface="新細明體" charset="0"/>
              </a:rPr>
              <a:t>Non-leaf node entries: &lt;MBR, </a:t>
            </a:r>
            <a:r>
              <a:rPr lang="en-US" altLang="zh-TW" sz="2400" dirty="0" err="1">
                <a:latin typeface="Verdana" charset="0"/>
                <a:ea typeface="新細明體" charset="0"/>
                <a:cs typeface="新細明體" charset="0"/>
              </a:rPr>
              <a:t>ptr</a:t>
            </a:r>
            <a:r>
              <a:rPr lang="en-US" altLang="zh-TW" sz="2400" dirty="0">
                <a:latin typeface="Verdana" charset="0"/>
                <a:ea typeface="新細明體" charset="0"/>
                <a:cs typeface="新細明體" charset="0"/>
              </a:rPr>
              <a:t>&gt;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altLang="zh-TW" sz="2400" dirty="0">
                <a:latin typeface="Verdana" charset="0"/>
                <a:ea typeface="新細明體" charset="0"/>
                <a:cs typeface="新細明體" charset="0"/>
              </a:rPr>
              <a:t>The MBR of a non-leaf node entry is the MBR of all entries in the node pointed by it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altLang="zh-TW" sz="2400" dirty="0">
                <a:latin typeface="Verdana" charset="0"/>
                <a:ea typeface="新細明體" charset="0"/>
                <a:cs typeface="新細明體" charset="0"/>
              </a:rPr>
              <a:t>Parameters (except root):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altLang="zh-TW" sz="2000" dirty="0">
                <a:latin typeface="Verdana" charset="0"/>
                <a:ea typeface="新細明體" charset="0"/>
                <a:cs typeface="新細明體" charset="0"/>
              </a:rPr>
              <a:t>M (max no of entries per node)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altLang="zh-TW" sz="2000" dirty="0">
                <a:latin typeface="Verdana" charset="0"/>
                <a:ea typeface="新細明體" charset="0"/>
                <a:cs typeface="新細明體" charset="0"/>
              </a:rPr>
              <a:t>m (min no of entries per node)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altLang="zh-TW" sz="2000" dirty="0">
                <a:latin typeface="Verdana" charset="0"/>
                <a:ea typeface="新細明體" charset="0"/>
                <a:cs typeface="新細明體" charset="0"/>
              </a:rPr>
              <a:t>m &lt;= M/2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altLang="zh-TW" sz="2000" dirty="0">
                <a:latin typeface="Verdana" charset="0"/>
                <a:ea typeface="新細明體" charset="0"/>
                <a:cs typeface="新細明體" charset="0"/>
              </a:rPr>
              <a:t>usually m=0.4M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altLang="zh-TW" sz="2400" dirty="0">
                <a:latin typeface="Verdana" charset="0"/>
                <a:ea typeface="新細明體" charset="0"/>
                <a:cs typeface="新細明體" charset="0"/>
              </a:rPr>
              <a:t>Root has at least two children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altLang="zh-TW" sz="2400" dirty="0">
                <a:latin typeface="Verdana" charset="0"/>
                <a:ea typeface="新細明體" charset="0"/>
                <a:cs typeface="新細明體" charset="0"/>
              </a:rPr>
              <a:t>All leaves in same level (balanced tree)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altLang="zh-TW" sz="2400" dirty="0">
                <a:latin typeface="Verdana" charset="0"/>
                <a:ea typeface="新細明體" charset="0"/>
                <a:cs typeface="新細明體" charset="0"/>
              </a:rPr>
              <a:t>1 node </a:t>
            </a:r>
            <a:r>
              <a:rPr lang="en-US" altLang="zh-TW" sz="2400" dirty="0">
                <a:latin typeface="Verdana" charset="0"/>
                <a:ea typeface="新細明體" charset="0"/>
                <a:cs typeface="新細明體" charset="0"/>
                <a:sym typeface="Wingdings" charset="0"/>
              </a:rPr>
              <a:t> 1 disk block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39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R-tree</a:t>
            </a:r>
          </a:p>
        </p:txBody>
      </p:sp>
      <p:sp>
        <p:nvSpPr>
          <p:cNvPr id="822347" name="Rectangle 75"/>
          <p:cNvSpPr>
            <a:spLocks noChangeArrowheads="1"/>
          </p:cNvSpPr>
          <p:nvPr/>
        </p:nvSpPr>
        <p:spPr bwMode="auto">
          <a:xfrm>
            <a:off x="0" y="2386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22349" name="Rectangle 77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22350" name="Line 78"/>
          <p:cNvSpPr>
            <a:spLocks noChangeShapeType="1"/>
          </p:cNvSpPr>
          <p:nvPr/>
        </p:nvSpPr>
        <p:spPr bwMode="auto">
          <a:xfrm>
            <a:off x="3810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22351" name="Line 79"/>
          <p:cNvSpPr>
            <a:spLocks noChangeShapeType="1"/>
          </p:cNvSpPr>
          <p:nvPr/>
        </p:nvSpPr>
        <p:spPr bwMode="auto">
          <a:xfrm>
            <a:off x="6096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22352" name="Line 80"/>
          <p:cNvSpPr>
            <a:spLocks noChangeShapeType="1"/>
          </p:cNvSpPr>
          <p:nvPr/>
        </p:nvSpPr>
        <p:spPr bwMode="auto">
          <a:xfrm>
            <a:off x="8382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22353" name="Line 81"/>
          <p:cNvSpPr>
            <a:spLocks noChangeShapeType="1"/>
          </p:cNvSpPr>
          <p:nvPr/>
        </p:nvSpPr>
        <p:spPr bwMode="auto">
          <a:xfrm>
            <a:off x="11430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22354" name="Line 82"/>
          <p:cNvSpPr>
            <a:spLocks noChangeShapeType="1"/>
          </p:cNvSpPr>
          <p:nvPr/>
        </p:nvSpPr>
        <p:spPr bwMode="auto">
          <a:xfrm>
            <a:off x="14478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22355" name="Line 83"/>
          <p:cNvSpPr>
            <a:spLocks noChangeShapeType="1"/>
          </p:cNvSpPr>
          <p:nvPr/>
        </p:nvSpPr>
        <p:spPr bwMode="auto">
          <a:xfrm>
            <a:off x="17526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22356" name="Line 84"/>
          <p:cNvSpPr>
            <a:spLocks noChangeShapeType="1"/>
          </p:cNvSpPr>
          <p:nvPr/>
        </p:nvSpPr>
        <p:spPr bwMode="auto">
          <a:xfrm>
            <a:off x="25908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22357" name="Line 85"/>
          <p:cNvSpPr>
            <a:spLocks noChangeShapeType="1"/>
          </p:cNvSpPr>
          <p:nvPr/>
        </p:nvSpPr>
        <p:spPr bwMode="auto">
          <a:xfrm>
            <a:off x="28194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22358" name="Line 86"/>
          <p:cNvSpPr>
            <a:spLocks noChangeShapeType="1"/>
          </p:cNvSpPr>
          <p:nvPr/>
        </p:nvSpPr>
        <p:spPr bwMode="auto">
          <a:xfrm>
            <a:off x="30480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22360" name="Line 88"/>
          <p:cNvSpPr>
            <a:spLocks noChangeShapeType="1"/>
          </p:cNvSpPr>
          <p:nvPr/>
        </p:nvSpPr>
        <p:spPr bwMode="auto">
          <a:xfrm>
            <a:off x="36576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22361" name="Line 89"/>
          <p:cNvSpPr>
            <a:spLocks noChangeShapeType="1"/>
          </p:cNvSpPr>
          <p:nvPr/>
        </p:nvSpPr>
        <p:spPr bwMode="auto">
          <a:xfrm>
            <a:off x="38862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22362" name="Line 90"/>
          <p:cNvSpPr>
            <a:spLocks noChangeShapeType="1"/>
          </p:cNvSpPr>
          <p:nvPr/>
        </p:nvSpPr>
        <p:spPr bwMode="auto">
          <a:xfrm>
            <a:off x="41148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22363" name="Line 91"/>
          <p:cNvSpPr>
            <a:spLocks noChangeShapeType="1"/>
          </p:cNvSpPr>
          <p:nvPr/>
        </p:nvSpPr>
        <p:spPr bwMode="auto">
          <a:xfrm>
            <a:off x="48006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22364" name="Line 92"/>
          <p:cNvSpPr>
            <a:spLocks noChangeShapeType="1"/>
          </p:cNvSpPr>
          <p:nvPr/>
        </p:nvSpPr>
        <p:spPr bwMode="auto">
          <a:xfrm>
            <a:off x="50292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22365" name="Line 93"/>
          <p:cNvSpPr>
            <a:spLocks noChangeShapeType="1"/>
          </p:cNvSpPr>
          <p:nvPr/>
        </p:nvSpPr>
        <p:spPr bwMode="auto">
          <a:xfrm>
            <a:off x="52578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22366" name="Line 94"/>
          <p:cNvSpPr>
            <a:spLocks noChangeShapeType="1"/>
          </p:cNvSpPr>
          <p:nvPr/>
        </p:nvSpPr>
        <p:spPr bwMode="auto">
          <a:xfrm>
            <a:off x="59436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22367" name="Line 95"/>
          <p:cNvSpPr>
            <a:spLocks noChangeShapeType="1"/>
          </p:cNvSpPr>
          <p:nvPr/>
        </p:nvSpPr>
        <p:spPr bwMode="auto">
          <a:xfrm>
            <a:off x="61722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22368" name="Line 96"/>
          <p:cNvSpPr>
            <a:spLocks noChangeShapeType="1"/>
          </p:cNvSpPr>
          <p:nvPr/>
        </p:nvSpPr>
        <p:spPr bwMode="auto">
          <a:xfrm>
            <a:off x="64008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22369" name="Line 97"/>
          <p:cNvSpPr>
            <a:spLocks noChangeShapeType="1"/>
          </p:cNvSpPr>
          <p:nvPr/>
        </p:nvSpPr>
        <p:spPr bwMode="auto">
          <a:xfrm>
            <a:off x="70104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22370" name="Line 98"/>
          <p:cNvSpPr>
            <a:spLocks noChangeShapeType="1"/>
          </p:cNvSpPr>
          <p:nvPr/>
        </p:nvSpPr>
        <p:spPr bwMode="auto">
          <a:xfrm>
            <a:off x="72390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22372" name="Line 100"/>
          <p:cNvSpPr>
            <a:spLocks noChangeShapeType="1"/>
          </p:cNvSpPr>
          <p:nvPr/>
        </p:nvSpPr>
        <p:spPr bwMode="auto">
          <a:xfrm>
            <a:off x="80772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22373" name="Line 101"/>
          <p:cNvSpPr>
            <a:spLocks noChangeShapeType="1"/>
          </p:cNvSpPr>
          <p:nvPr/>
        </p:nvSpPr>
        <p:spPr bwMode="auto">
          <a:xfrm>
            <a:off x="83058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22374" name="Line 102"/>
          <p:cNvSpPr>
            <a:spLocks noChangeShapeType="1"/>
          </p:cNvSpPr>
          <p:nvPr/>
        </p:nvSpPr>
        <p:spPr bwMode="auto">
          <a:xfrm>
            <a:off x="85344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22375" name="Line 103"/>
          <p:cNvSpPr>
            <a:spLocks noChangeShapeType="1"/>
          </p:cNvSpPr>
          <p:nvPr/>
        </p:nvSpPr>
        <p:spPr bwMode="auto">
          <a:xfrm>
            <a:off x="88392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22376" name="Text Box 104"/>
          <p:cNvSpPr txBox="1">
            <a:spLocks noChangeArrowheads="1"/>
          </p:cNvSpPr>
          <p:nvPr/>
        </p:nvSpPr>
        <p:spPr bwMode="auto">
          <a:xfrm>
            <a:off x="288925" y="6386513"/>
            <a:ext cx="8640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pointers to object locations in the spatial relation (for accessing the exact geometry and other attributes)</a:t>
            </a:r>
          </a:p>
        </p:txBody>
      </p:sp>
      <p:sp>
        <p:nvSpPr>
          <p:cNvPr id="822380" name="Text Box 108"/>
          <p:cNvSpPr txBox="1">
            <a:spLocks noChangeArrowheads="1"/>
          </p:cNvSpPr>
          <p:nvPr/>
        </p:nvSpPr>
        <p:spPr bwMode="auto">
          <a:xfrm>
            <a:off x="6400800" y="4495800"/>
            <a:ext cx="2357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exact geometry of object x</a:t>
            </a:r>
          </a:p>
        </p:txBody>
      </p:sp>
      <p:graphicFrame>
        <p:nvGraphicFramePr>
          <p:cNvPr id="3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238099"/>
              </p:ext>
            </p:extLst>
          </p:nvPr>
        </p:nvGraphicFramePr>
        <p:xfrm>
          <a:off x="4191000" y="457200"/>
          <a:ext cx="4489450" cy="381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2" imgW="2951280" imgH="2511360" progId="MSDraw.1.01">
                  <p:embed/>
                </p:oleObj>
              </mc:Choice>
              <mc:Fallback>
                <p:oleObj name="Microsoft Drawing 1.01" r:id="rId2" imgW="2951280" imgH="2511360" progId="MSDraw.1.01">
                  <p:embed/>
                  <p:pic>
                    <p:nvPicPr>
                      <p:cNvPr id="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57200"/>
                        <a:ext cx="4489450" cy="3814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2773501"/>
              </p:ext>
            </p:extLst>
          </p:nvPr>
        </p:nvGraphicFramePr>
        <p:xfrm>
          <a:off x="204788" y="4572000"/>
          <a:ext cx="8810625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4" imgW="7916760" imgH="1397160" progId="MSDraw.1.01">
                  <p:embed/>
                </p:oleObj>
              </mc:Choice>
              <mc:Fallback>
                <p:oleObj name="Microsoft Drawing 1.01" r:id="rId4" imgW="7916760" imgH="1397160" progId="MSDraw.1.01">
                  <p:embed/>
                  <p:pic>
                    <p:nvPicPr>
                      <p:cNvPr id="4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8" y="4572000"/>
                        <a:ext cx="8810625" cy="155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379" name="Line 107"/>
          <p:cNvSpPr>
            <a:spLocks noChangeShapeType="1"/>
          </p:cNvSpPr>
          <p:nvPr/>
        </p:nvSpPr>
        <p:spPr bwMode="auto">
          <a:xfrm flipV="1">
            <a:off x="78486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R-tree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52600"/>
            <a:ext cx="5097351" cy="4648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6604084"/>
            <a:ext cx="209865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/>
              <a:t>https://</a:t>
            </a:r>
            <a:r>
              <a:rPr lang="en-US" sz="1050" i="1" dirty="0" err="1"/>
              <a:t>en.wikipedia.org</a:t>
            </a:r>
            <a:r>
              <a:rPr lang="en-US" sz="1050" i="1" dirty="0"/>
              <a:t>/wiki/R-tree</a:t>
            </a:r>
          </a:p>
        </p:txBody>
      </p:sp>
    </p:spTree>
    <p:extLst>
      <p:ext uri="{BB962C8B-B14F-4D97-AF65-F5344CB8AC3E}">
        <p14:creationId xmlns:p14="http://schemas.microsoft.com/office/powerpoint/2010/main" val="6848429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R-tree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1649730"/>
            <a:ext cx="4343400" cy="46869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6604084"/>
            <a:ext cx="209865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/>
              <a:t>https://</a:t>
            </a:r>
            <a:r>
              <a:rPr lang="en-US" sz="1050" i="1" dirty="0" err="1"/>
              <a:t>en.wikipedia.org</a:t>
            </a:r>
            <a:r>
              <a:rPr lang="en-US" sz="1050" i="1" dirty="0"/>
              <a:t>/wiki/R-tree</a:t>
            </a:r>
          </a:p>
        </p:txBody>
      </p:sp>
    </p:spTree>
    <p:extLst>
      <p:ext uri="{BB962C8B-B14F-4D97-AF65-F5344CB8AC3E}">
        <p14:creationId xmlns:p14="http://schemas.microsoft.com/office/powerpoint/2010/main" val="1235300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  <a:cs typeface="新細明體" charset="0"/>
              </a:rPr>
              <a:t>Range searching using an R-tree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zh-TW" sz="2400" dirty="0" err="1">
                <a:ea typeface="新細明體" charset="0"/>
                <a:cs typeface="新細明體" charset="0"/>
              </a:rPr>
              <a:t>Range_query(query</a:t>
            </a:r>
            <a:r>
              <a:rPr lang="en-US" altLang="zh-TW" sz="2400" dirty="0">
                <a:ea typeface="新細明體" charset="0"/>
                <a:cs typeface="新細明體" charset="0"/>
              </a:rPr>
              <a:t> </a:t>
            </a:r>
            <a:r>
              <a:rPr lang="en-US" altLang="zh-TW" sz="2400" i="1" dirty="0">
                <a:ea typeface="新細明體" charset="0"/>
                <a:cs typeface="新細明體" charset="0"/>
              </a:rPr>
              <a:t>W</a:t>
            </a:r>
            <a:r>
              <a:rPr lang="en-US" altLang="zh-TW" sz="2400" dirty="0">
                <a:ea typeface="新細明體" charset="0"/>
                <a:cs typeface="新細明體" charset="0"/>
              </a:rPr>
              <a:t>, R-tree node </a:t>
            </a:r>
            <a:r>
              <a:rPr lang="en-US" altLang="zh-TW" sz="2400" i="1" dirty="0" err="1">
                <a:ea typeface="新細明體" charset="0"/>
                <a:cs typeface="新細明體" charset="0"/>
              </a:rPr>
              <a:t>n</a:t>
            </a:r>
            <a:r>
              <a:rPr lang="en-US" altLang="zh-TW" sz="2400" dirty="0">
                <a:ea typeface="新細明體" charset="0"/>
                <a:cs typeface="新細明體" charset="0"/>
              </a:rPr>
              <a:t>):</a:t>
            </a:r>
          </a:p>
          <a:p>
            <a:pPr lvl="1"/>
            <a:r>
              <a:rPr lang="en-US" altLang="zh-TW" sz="2000" dirty="0">
                <a:ea typeface="新細明體" charset="0"/>
                <a:cs typeface="新細明體" charset="0"/>
              </a:rPr>
              <a:t>If </a:t>
            </a:r>
            <a:r>
              <a:rPr lang="en-US" altLang="zh-TW" sz="2000" dirty="0" err="1">
                <a:ea typeface="新細明體" charset="0"/>
                <a:cs typeface="新細明體" charset="0"/>
              </a:rPr>
              <a:t>n</a:t>
            </a:r>
            <a:r>
              <a:rPr lang="en-US" altLang="zh-TW" sz="2000" dirty="0">
                <a:ea typeface="新細明體" charset="0"/>
                <a:cs typeface="新細明體" charset="0"/>
              </a:rPr>
              <a:t> is not a leaf node</a:t>
            </a:r>
          </a:p>
          <a:p>
            <a:pPr lvl="2"/>
            <a:r>
              <a:rPr lang="en-US" altLang="zh-TW" sz="1800" dirty="0">
                <a:ea typeface="新細明體" charset="0"/>
                <a:cs typeface="新細明體" charset="0"/>
              </a:rPr>
              <a:t>For each index entry </a:t>
            </a:r>
            <a:r>
              <a:rPr lang="en-US" altLang="zh-TW" sz="1800" i="1" dirty="0" err="1">
                <a:ea typeface="新細明體" charset="0"/>
                <a:cs typeface="新細明體" charset="0"/>
              </a:rPr>
              <a:t>e</a:t>
            </a:r>
            <a:r>
              <a:rPr lang="en-US" altLang="zh-TW" sz="1800" dirty="0">
                <a:ea typeface="新細明體" charset="0"/>
                <a:cs typeface="新細明體" charset="0"/>
              </a:rPr>
              <a:t> in </a:t>
            </a:r>
            <a:r>
              <a:rPr lang="en-US" altLang="zh-TW" sz="1800" i="1" dirty="0" err="1">
                <a:ea typeface="新細明體" charset="0"/>
                <a:cs typeface="新細明體" charset="0"/>
              </a:rPr>
              <a:t>n</a:t>
            </a:r>
            <a:r>
              <a:rPr lang="en-US" altLang="zh-TW" sz="1800" dirty="0">
                <a:ea typeface="新細明體" charset="0"/>
                <a:cs typeface="新細明體" charset="0"/>
              </a:rPr>
              <a:t> such that </a:t>
            </a:r>
            <a:r>
              <a:rPr lang="en-US" altLang="zh-TW" sz="1800" dirty="0" err="1">
                <a:ea typeface="新細明體" charset="0"/>
                <a:cs typeface="新細明體" charset="0"/>
              </a:rPr>
              <a:t>e.MBR</a:t>
            </a:r>
            <a:r>
              <a:rPr lang="en-US" altLang="zh-TW" sz="1800" dirty="0">
                <a:ea typeface="新細明體" charset="0"/>
                <a:cs typeface="新細明體" charset="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ea typeface="新細明體" charset="0"/>
                <a:cs typeface="新細明體" charset="0"/>
              </a:rPr>
              <a:t>intersects </a:t>
            </a:r>
            <a:r>
              <a:rPr lang="en-US" altLang="zh-TW" sz="1800" i="1" dirty="0">
                <a:ea typeface="新細明體" charset="0"/>
                <a:cs typeface="新細明體" charset="0"/>
              </a:rPr>
              <a:t>W</a:t>
            </a:r>
          </a:p>
          <a:p>
            <a:pPr lvl="3"/>
            <a:r>
              <a:rPr lang="en-US" altLang="zh-TW" sz="1600" dirty="0">
                <a:ea typeface="新細明體" charset="0"/>
                <a:cs typeface="新細明體" charset="0"/>
              </a:rPr>
              <a:t>visit node </a:t>
            </a:r>
            <a:r>
              <a:rPr lang="en-US" altLang="zh-TW" sz="1600" i="1" dirty="0" err="1">
                <a:ea typeface="新細明體" charset="0"/>
                <a:cs typeface="新細明體" charset="0"/>
              </a:rPr>
              <a:t>n</a:t>
            </a:r>
            <a:r>
              <a:rPr lang="en-US" altLang="zh-TW" sz="1600" dirty="0">
                <a:latin typeface="Tahoma"/>
                <a:ea typeface="新細明體" charset="0"/>
                <a:cs typeface="新細明體" charset="0"/>
              </a:rPr>
              <a:t>’</a:t>
            </a:r>
            <a:r>
              <a:rPr lang="en-US" altLang="zh-TW" sz="1600" dirty="0">
                <a:ea typeface="新細明體" charset="0"/>
                <a:cs typeface="新細明體" charset="0"/>
              </a:rPr>
              <a:t> pointed by </a:t>
            </a:r>
            <a:r>
              <a:rPr lang="en-US" altLang="zh-TW" sz="1600" i="1" dirty="0" err="1">
                <a:ea typeface="新細明體" charset="0"/>
                <a:cs typeface="新細明體" charset="0"/>
              </a:rPr>
              <a:t>e.ptr</a:t>
            </a:r>
            <a:endParaRPr lang="en-US" altLang="zh-TW" sz="1600" i="1" dirty="0">
              <a:ea typeface="新細明體" charset="0"/>
              <a:cs typeface="新細明體" charset="0"/>
            </a:endParaRPr>
          </a:p>
          <a:p>
            <a:pPr lvl="3"/>
            <a:r>
              <a:rPr lang="en-US" altLang="zh-TW" sz="1600" dirty="0" err="1">
                <a:ea typeface="新細明體" charset="0"/>
                <a:cs typeface="新細明體" charset="0"/>
              </a:rPr>
              <a:t>Range_query(</a:t>
            </a:r>
            <a:r>
              <a:rPr lang="en-US" altLang="zh-TW" sz="1600" i="1" dirty="0" err="1">
                <a:ea typeface="新細明體" charset="0"/>
                <a:cs typeface="新細明體" charset="0"/>
              </a:rPr>
              <a:t>W</a:t>
            </a:r>
            <a:r>
              <a:rPr lang="en-US" altLang="zh-TW" sz="1600" dirty="0">
                <a:ea typeface="新細明體" charset="0"/>
                <a:cs typeface="新細明體" charset="0"/>
              </a:rPr>
              <a:t>, </a:t>
            </a:r>
            <a:r>
              <a:rPr lang="en-US" altLang="zh-TW" sz="1600" i="1" dirty="0" err="1">
                <a:ea typeface="新細明體" charset="0"/>
                <a:cs typeface="新細明體" charset="0"/>
              </a:rPr>
              <a:t>n</a:t>
            </a:r>
            <a:r>
              <a:rPr lang="en-US" altLang="zh-TW" sz="1600" i="1" dirty="0">
                <a:ea typeface="新細明體" charset="0"/>
                <a:cs typeface="新細明體" charset="0"/>
              </a:rPr>
              <a:t>’</a:t>
            </a:r>
            <a:r>
              <a:rPr lang="en-US" altLang="zh-TW" sz="1600" dirty="0">
                <a:ea typeface="新細明體" charset="0"/>
                <a:cs typeface="新細明體" charset="0"/>
              </a:rPr>
              <a:t>) </a:t>
            </a:r>
          </a:p>
          <a:p>
            <a:pPr lvl="1"/>
            <a:r>
              <a:rPr lang="en-US" altLang="zh-TW" sz="2000" dirty="0">
                <a:ea typeface="新細明體" charset="0"/>
                <a:cs typeface="新細明體" charset="0"/>
              </a:rPr>
              <a:t>If </a:t>
            </a:r>
            <a:r>
              <a:rPr lang="en-US" altLang="zh-TW" sz="2000" dirty="0" err="1">
                <a:ea typeface="新細明體" charset="0"/>
                <a:cs typeface="新細明體" charset="0"/>
              </a:rPr>
              <a:t>n</a:t>
            </a:r>
            <a:r>
              <a:rPr lang="en-US" altLang="zh-TW" sz="2000" dirty="0">
                <a:ea typeface="新細明體" charset="0"/>
                <a:cs typeface="新細明體" charset="0"/>
              </a:rPr>
              <a:t> is a leaf</a:t>
            </a:r>
          </a:p>
          <a:p>
            <a:pPr lvl="2"/>
            <a:r>
              <a:rPr lang="en-US" altLang="zh-TW" sz="1800" dirty="0">
                <a:ea typeface="新細明體" charset="0"/>
                <a:cs typeface="新細明體" charset="0"/>
              </a:rPr>
              <a:t>For each index entry </a:t>
            </a:r>
            <a:r>
              <a:rPr lang="en-US" altLang="zh-TW" sz="1800" i="1" dirty="0" err="1">
                <a:ea typeface="新細明體" charset="0"/>
                <a:cs typeface="新細明體" charset="0"/>
              </a:rPr>
              <a:t>e</a:t>
            </a:r>
            <a:r>
              <a:rPr lang="en-US" altLang="zh-TW" sz="1800" dirty="0">
                <a:ea typeface="新細明體" charset="0"/>
                <a:cs typeface="新細明體" charset="0"/>
              </a:rPr>
              <a:t> in </a:t>
            </a:r>
            <a:r>
              <a:rPr lang="en-US" altLang="zh-TW" sz="1800" i="1" dirty="0" err="1">
                <a:ea typeface="新細明體" charset="0"/>
                <a:cs typeface="新細明體" charset="0"/>
              </a:rPr>
              <a:t>n</a:t>
            </a:r>
            <a:r>
              <a:rPr lang="en-US" altLang="zh-TW" sz="1800" dirty="0">
                <a:ea typeface="新細明體" charset="0"/>
                <a:cs typeface="新細明體" charset="0"/>
              </a:rPr>
              <a:t> such that </a:t>
            </a:r>
            <a:r>
              <a:rPr lang="en-US" altLang="zh-TW" sz="1800" dirty="0" err="1">
                <a:ea typeface="新細明體" charset="0"/>
                <a:cs typeface="新細明體" charset="0"/>
              </a:rPr>
              <a:t>e.MBR</a:t>
            </a:r>
            <a:r>
              <a:rPr lang="en-US" altLang="zh-TW" sz="1800" dirty="0">
                <a:ea typeface="新細明體" charset="0"/>
                <a:cs typeface="新細明體" charset="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ea typeface="新細明體" charset="0"/>
                <a:cs typeface="新細明體" charset="0"/>
              </a:rPr>
              <a:t>intersects </a:t>
            </a:r>
            <a:r>
              <a:rPr lang="en-US" altLang="zh-TW" sz="1800" i="1" dirty="0">
                <a:ea typeface="新細明體" charset="0"/>
                <a:cs typeface="新細明體" charset="0"/>
              </a:rPr>
              <a:t>W</a:t>
            </a:r>
          </a:p>
          <a:p>
            <a:pPr lvl="3"/>
            <a:r>
              <a:rPr lang="en-US" altLang="zh-TW" sz="1600" dirty="0">
                <a:ea typeface="新細明體" charset="0"/>
                <a:cs typeface="新細明體" charset="0"/>
              </a:rPr>
              <a:t>visit object </a:t>
            </a:r>
            <a:r>
              <a:rPr lang="en-US" altLang="zh-TW" sz="1600" dirty="0" err="1">
                <a:ea typeface="新細明體" charset="0"/>
                <a:cs typeface="新細明體" charset="0"/>
              </a:rPr>
              <a:t>o</a:t>
            </a:r>
            <a:r>
              <a:rPr lang="en-US" altLang="zh-TW" sz="1600" dirty="0">
                <a:ea typeface="新細明體" charset="0"/>
                <a:cs typeface="新細明體" charset="0"/>
              </a:rPr>
              <a:t> pointed by </a:t>
            </a:r>
            <a:r>
              <a:rPr lang="en-US" altLang="zh-TW" sz="1600" i="1" dirty="0" err="1">
                <a:ea typeface="新細明體" charset="0"/>
                <a:cs typeface="新細明體" charset="0"/>
              </a:rPr>
              <a:t>e.object</a:t>
            </a:r>
            <a:r>
              <a:rPr lang="en-US" altLang="zh-TW" sz="1600" i="1" dirty="0">
                <a:ea typeface="新細明體" charset="0"/>
                <a:cs typeface="新細明體" charset="0"/>
              </a:rPr>
              <a:t>-id</a:t>
            </a:r>
          </a:p>
          <a:p>
            <a:pPr lvl="3"/>
            <a:r>
              <a:rPr lang="en-US" altLang="zh-TW" sz="1600" dirty="0">
                <a:ea typeface="新細明體" charset="0"/>
                <a:cs typeface="新細明體" charset="0"/>
              </a:rPr>
              <a:t>test range query against exact geometry of </a:t>
            </a:r>
            <a:r>
              <a:rPr lang="en-US" altLang="zh-TW" sz="1600" dirty="0" err="1">
                <a:ea typeface="新細明體" charset="0"/>
                <a:cs typeface="新細明體" charset="0"/>
              </a:rPr>
              <a:t>o</a:t>
            </a:r>
            <a:r>
              <a:rPr lang="en-US" altLang="zh-TW" sz="1600" dirty="0">
                <a:ea typeface="新細明體" charset="0"/>
                <a:cs typeface="新細明體" charset="0"/>
              </a:rPr>
              <a:t>; if </a:t>
            </a:r>
            <a:r>
              <a:rPr lang="en-US" altLang="zh-TW" sz="1600" dirty="0" err="1">
                <a:ea typeface="新細明體" charset="0"/>
                <a:cs typeface="新細明體" charset="0"/>
              </a:rPr>
              <a:t>o</a:t>
            </a:r>
            <a:r>
              <a:rPr lang="en-US" altLang="zh-TW" sz="1600" dirty="0">
                <a:ea typeface="新細明體" charset="0"/>
                <a:cs typeface="新細明體" charset="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ea typeface="新細明體" charset="0"/>
                <a:cs typeface="新細明體" charset="0"/>
              </a:rPr>
              <a:t>intersects</a:t>
            </a:r>
            <a:r>
              <a:rPr lang="en-US" altLang="zh-TW" sz="1600" dirty="0">
                <a:ea typeface="新細明體" charset="0"/>
                <a:cs typeface="新細明體" charset="0"/>
              </a:rPr>
              <a:t> W, report </a:t>
            </a:r>
            <a:r>
              <a:rPr lang="en-US" altLang="zh-TW" sz="1600" dirty="0" err="1">
                <a:ea typeface="新細明體" charset="0"/>
                <a:cs typeface="新細明體" charset="0"/>
              </a:rPr>
              <a:t>o</a:t>
            </a:r>
            <a:endParaRPr lang="en-US" altLang="zh-TW" sz="1600" dirty="0">
              <a:ea typeface="新細明體" charset="0"/>
              <a:cs typeface="新細明體" charset="0"/>
            </a:endParaRPr>
          </a:p>
          <a:p>
            <a:r>
              <a:rPr lang="en-US" altLang="zh-TW" sz="2400" dirty="0">
                <a:ea typeface="新細明體" charset="0"/>
                <a:cs typeface="新細明體" charset="0"/>
              </a:rPr>
              <a:t>May follow multiple paths during search</a:t>
            </a:r>
          </a:p>
          <a:p>
            <a:r>
              <a:rPr lang="en-US" altLang="zh-TW" sz="2400" dirty="0">
                <a:ea typeface="新細明體" charset="0"/>
                <a:cs typeface="新細明體" charset="0"/>
              </a:rPr>
              <a:t>Different search predicates are used for different relationships with </a:t>
            </a:r>
            <a:r>
              <a:rPr lang="en-US" altLang="zh-TW" sz="2400" i="1" dirty="0">
                <a:ea typeface="新細明體" charset="0"/>
                <a:cs typeface="新細明體" charset="0"/>
              </a:rPr>
              <a:t>W</a:t>
            </a:r>
            <a:r>
              <a:rPr lang="en-US" altLang="zh-TW" sz="2400" dirty="0">
                <a:ea typeface="新細明體" charset="0"/>
                <a:cs typeface="新細明體" charset="0"/>
              </a:rPr>
              <a:t>.</a:t>
            </a:r>
          </a:p>
          <a:p>
            <a:pPr lvl="1"/>
            <a:r>
              <a:rPr lang="en-US" altLang="zh-TW" sz="2000" dirty="0">
                <a:ea typeface="新細明體" charset="0"/>
                <a:cs typeface="新細明體" charset="0"/>
              </a:rPr>
              <a:t>What if we want to find all objects </a:t>
            </a:r>
            <a:r>
              <a:rPr lang="en-US" altLang="zh-TW" sz="2000" dirty="0">
                <a:solidFill>
                  <a:srgbClr val="0000FF"/>
                </a:solidFill>
                <a:ea typeface="新細明體" charset="0"/>
                <a:cs typeface="新細明體" charset="0"/>
              </a:rPr>
              <a:t>inside </a:t>
            </a:r>
            <a:r>
              <a:rPr lang="en-US" altLang="zh-TW" sz="2000" dirty="0">
                <a:ea typeface="新細明體" charset="0"/>
                <a:cs typeface="新細明體" charset="0"/>
              </a:rPr>
              <a:t>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Searching</a:t>
            </a:r>
          </a:p>
        </p:txBody>
      </p:sp>
      <p:sp>
        <p:nvSpPr>
          <p:cNvPr id="830467" name="Rectangle 3"/>
          <p:cNvSpPr>
            <a:spLocks noChangeArrowheads="1"/>
          </p:cNvSpPr>
          <p:nvPr/>
        </p:nvSpPr>
        <p:spPr bwMode="auto">
          <a:xfrm>
            <a:off x="0" y="2386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30469" name="Rectangle 5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30471" name="Line 7"/>
          <p:cNvSpPr>
            <a:spLocks noChangeShapeType="1"/>
          </p:cNvSpPr>
          <p:nvPr/>
        </p:nvSpPr>
        <p:spPr bwMode="auto">
          <a:xfrm>
            <a:off x="3810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30472" name="Line 8"/>
          <p:cNvSpPr>
            <a:spLocks noChangeShapeType="1"/>
          </p:cNvSpPr>
          <p:nvPr/>
        </p:nvSpPr>
        <p:spPr bwMode="auto">
          <a:xfrm>
            <a:off x="6096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30473" name="Line 9"/>
          <p:cNvSpPr>
            <a:spLocks noChangeShapeType="1"/>
          </p:cNvSpPr>
          <p:nvPr/>
        </p:nvSpPr>
        <p:spPr bwMode="auto">
          <a:xfrm>
            <a:off x="8382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30474" name="Line 10"/>
          <p:cNvSpPr>
            <a:spLocks noChangeShapeType="1"/>
          </p:cNvSpPr>
          <p:nvPr/>
        </p:nvSpPr>
        <p:spPr bwMode="auto">
          <a:xfrm>
            <a:off x="11430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30475" name="Line 11"/>
          <p:cNvSpPr>
            <a:spLocks noChangeShapeType="1"/>
          </p:cNvSpPr>
          <p:nvPr/>
        </p:nvSpPr>
        <p:spPr bwMode="auto">
          <a:xfrm>
            <a:off x="14478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30476" name="Line 12"/>
          <p:cNvSpPr>
            <a:spLocks noChangeShapeType="1"/>
          </p:cNvSpPr>
          <p:nvPr/>
        </p:nvSpPr>
        <p:spPr bwMode="auto">
          <a:xfrm>
            <a:off x="17526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30477" name="Line 13"/>
          <p:cNvSpPr>
            <a:spLocks noChangeShapeType="1"/>
          </p:cNvSpPr>
          <p:nvPr/>
        </p:nvSpPr>
        <p:spPr bwMode="auto">
          <a:xfrm>
            <a:off x="2590800" y="6096000"/>
            <a:ext cx="762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30478" name="Line 14"/>
          <p:cNvSpPr>
            <a:spLocks noChangeShapeType="1"/>
          </p:cNvSpPr>
          <p:nvPr/>
        </p:nvSpPr>
        <p:spPr bwMode="auto">
          <a:xfrm>
            <a:off x="2819400" y="6096000"/>
            <a:ext cx="762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30479" name="Line 15"/>
          <p:cNvSpPr>
            <a:spLocks noChangeShapeType="1"/>
          </p:cNvSpPr>
          <p:nvPr/>
        </p:nvSpPr>
        <p:spPr bwMode="auto">
          <a:xfrm>
            <a:off x="30480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30480" name="Line 16"/>
          <p:cNvSpPr>
            <a:spLocks noChangeShapeType="1"/>
          </p:cNvSpPr>
          <p:nvPr/>
        </p:nvSpPr>
        <p:spPr bwMode="auto">
          <a:xfrm>
            <a:off x="3657600" y="6096000"/>
            <a:ext cx="762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30481" name="Line 17"/>
          <p:cNvSpPr>
            <a:spLocks noChangeShapeType="1"/>
          </p:cNvSpPr>
          <p:nvPr/>
        </p:nvSpPr>
        <p:spPr bwMode="auto">
          <a:xfrm>
            <a:off x="38862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30482" name="Line 18"/>
          <p:cNvSpPr>
            <a:spLocks noChangeShapeType="1"/>
          </p:cNvSpPr>
          <p:nvPr/>
        </p:nvSpPr>
        <p:spPr bwMode="auto">
          <a:xfrm>
            <a:off x="41148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30483" name="Line 19"/>
          <p:cNvSpPr>
            <a:spLocks noChangeShapeType="1"/>
          </p:cNvSpPr>
          <p:nvPr/>
        </p:nvSpPr>
        <p:spPr bwMode="auto">
          <a:xfrm>
            <a:off x="48006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30484" name="Line 20"/>
          <p:cNvSpPr>
            <a:spLocks noChangeShapeType="1"/>
          </p:cNvSpPr>
          <p:nvPr/>
        </p:nvSpPr>
        <p:spPr bwMode="auto">
          <a:xfrm>
            <a:off x="50292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30485" name="Line 21"/>
          <p:cNvSpPr>
            <a:spLocks noChangeShapeType="1"/>
          </p:cNvSpPr>
          <p:nvPr/>
        </p:nvSpPr>
        <p:spPr bwMode="auto">
          <a:xfrm>
            <a:off x="52578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30486" name="Line 22"/>
          <p:cNvSpPr>
            <a:spLocks noChangeShapeType="1"/>
          </p:cNvSpPr>
          <p:nvPr/>
        </p:nvSpPr>
        <p:spPr bwMode="auto">
          <a:xfrm>
            <a:off x="59436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30487" name="Line 23"/>
          <p:cNvSpPr>
            <a:spLocks noChangeShapeType="1"/>
          </p:cNvSpPr>
          <p:nvPr/>
        </p:nvSpPr>
        <p:spPr bwMode="auto">
          <a:xfrm>
            <a:off x="61722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30488" name="Line 24"/>
          <p:cNvSpPr>
            <a:spLocks noChangeShapeType="1"/>
          </p:cNvSpPr>
          <p:nvPr/>
        </p:nvSpPr>
        <p:spPr bwMode="auto">
          <a:xfrm>
            <a:off x="64008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30489" name="Line 25"/>
          <p:cNvSpPr>
            <a:spLocks noChangeShapeType="1"/>
          </p:cNvSpPr>
          <p:nvPr/>
        </p:nvSpPr>
        <p:spPr bwMode="auto">
          <a:xfrm>
            <a:off x="70104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30490" name="Line 26"/>
          <p:cNvSpPr>
            <a:spLocks noChangeShapeType="1"/>
          </p:cNvSpPr>
          <p:nvPr/>
        </p:nvSpPr>
        <p:spPr bwMode="auto">
          <a:xfrm>
            <a:off x="72390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30491" name="Line 27"/>
          <p:cNvSpPr>
            <a:spLocks noChangeShapeType="1"/>
          </p:cNvSpPr>
          <p:nvPr/>
        </p:nvSpPr>
        <p:spPr bwMode="auto">
          <a:xfrm>
            <a:off x="80772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30492" name="Line 28"/>
          <p:cNvSpPr>
            <a:spLocks noChangeShapeType="1"/>
          </p:cNvSpPr>
          <p:nvPr/>
        </p:nvSpPr>
        <p:spPr bwMode="auto">
          <a:xfrm>
            <a:off x="83058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30493" name="Line 29"/>
          <p:cNvSpPr>
            <a:spLocks noChangeShapeType="1"/>
          </p:cNvSpPr>
          <p:nvPr/>
        </p:nvSpPr>
        <p:spPr bwMode="auto">
          <a:xfrm>
            <a:off x="85344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30494" name="Line 30"/>
          <p:cNvSpPr>
            <a:spLocks noChangeShapeType="1"/>
          </p:cNvSpPr>
          <p:nvPr/>
        </p:nvSpPr>
        <p:spPr bwMode="auto">
          <a:xfrm>
            <a:off x="88392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30496" name="Rectangle 32"/>
          <p:cNvSpPr>
            <a:spLocks noChangeArrowheads="1"/>
          </p:cNvSpPr>
          <p:nvPr/>
        </p:nvSpPr>
        <p:spPr bwMode="auto">
          <a:xfrm>
            <a:off x="533400" y="1524000"/>
            <a:ext cx="8077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altLang="zh-TW" sz="2400" i="1">
                <a:latin typeface="Verdana" charset="0"/>
                <a:ea typeface="新細明體" charset="0"/>
                <a:cs typeface="新細明體" charset="0"/>
              </a:rPr>
              <a:t>W</a:t>
            </a:r>
            <a:r>
              <a:rPr lang="en-US" altLang="zh-TW" sz="2400">
                <a:latin typeface="Verdana" charset="0"/>
                <a:ea typeface="新細明體" charset="0"/>
                <a:cs typeface="新細明體" charset="0"/>
              </a:rPr>
              <a:t> is a window query </a:t>
            </a:r>
            <a:br>
              <a:rPr lang="en-US" altLang="zh-TW" sz="2400">
                <a:latin typeface="Verdana" charset="0"/>
                <a:ea typeface="新細明體" charset="0"/>
                <a:cs typeface="新細明體" charset="0"/>
              </a:rPr>
            </a:br>
            <a:r>
              <a:rPr lang="en-US" altLang="zh-TW" sz="2400">
                <a:latin typeface="Verdana" charset="0"/>
                <a:ea typeface="新細明體" charset="0"/>
                <a:cs typeface="新細明體" charset="0"/>
              </a:rPr>
              <a:t>(range intersection </a:t>
            </a:r>
            <a:br>
              <a:rPr lang="en-US" altLang="zh-TW" sz="2400">
                <a:latin typeface="Verdana" charset="0"/>
                <a:ea typeface="新細明體" charset="0"/>
                <a:cs typeface="新細明體" charset="0"/>
              </a:rPr>
            </a:br>
            <a:r>
              <a:rPr lang="en-US" altLang="zh-TW" sz="2400">
                <a:latin typeface="Verdana" charset="0"/>
                <a:ea typeface="新細明體" charset="0"/>
                <a:cs typeface="新細明體" charset="0"/>
              </a:rPr>
              <a:t>query)</a:t>
            </a:r>
            <a:endParaRPr lang="en-US" altLang="zh-TW" sz="2400">
              <a:latin typeface="Verdana" charset="0"/>
              <a:ea typeface="新細明體" charset="0"/>
              <a:cs typeface="新細明體" charset="0"/>
              <a:sym typeface="Wingdings" charset="0"/>
            </a:endParaRPr>
          </a:p>
        </p:txBody>
      </p:sp>
      <p:sp>
        <p:nvSpPr>
          <p:cNvPr id="830498" name="Text Box 34"/>
          <p:cNvSpPr txBox="1">
            <a:spLocks noChangeArrowheads="1"/>
          </p:cNvSpPr>
          <p:nvPr/>
        </p:nvSpPr>
        <p:spPr bwMode="auto">
          <a:xfrm>
            <a:off x="6400800" y="4495800"/>
            <a:ext cx="2357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exact geometry of object x</a:t>
            </a:r>
          </a:p>
        </p:txBody>
      </p:sp>
      <p:graphicFrame>
        <p:nvGraphicFramePr>
          <p:cNvPr id="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686023"/>
              </p:ext>
            </p:extLst>
          </p:nvPr>
        </p:nvGraphicFramePr>
        <p:xfrm>
          <a:off x="4191000" y="457200"/>
          <a:ext cx="4489450" cy="381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2" imgW="2951280" imgH="2511360" progId="MSDraw.1.01">
                  <p:embed/>
                </p:oleObj>
              </mc:Choice>
              <mc:Fallback>
                <p:oleObj name="Microsoft Drawing 1.01" r:id="rId2" imgW="2951280" imgH="2511360" progId="MSDraw.1.01">
                  <p:embed/>
                  <p:pic>
                    <p:nvPicPr>
                      <p:cNvPr id="3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57200"/>
                        <a:ext cx="4489450" cy="3814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665398"/>
              </p:ext>
            </p:extLst>
          </p:nvPr>
        </p:nvGraphicFramePr>
        <p:xfrm>
          <a:off x="204788" y="4572000"/>
          <a:ext cx="8810625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4" imgW="7916760" imgH="1397160" progId="MSDraw.1.01">
                  <p:embed/>
                </p:oleObj>
              </mc:Choice>
              <mc:Fallback>
                <p:oleObj name="Microsoft Drawing 1.01" r:id="rId4" imgW="7916760" imgH="1397160" progId="MSDraw.1.01">
                  <p:embed/>
                  <p:pic>
                    <p:nvPicPr>
                      <p:cNvPr id="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8" y="4572000"/>
                        <a:ext cx="8810625" cy="155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Line 107"/>
          <p:cNvSpPr>
            <a:spLocks noChangeShapeType="1"/>
          </p:cNvSpPr>
          <p:nvPr/>
        </p:nvSpPr>
        <p:spPr bwMode="auto">
          <a:xfrm flipV="1">
            <a:off x="7848600" y="4038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Construction of the R-tree</a:t>
            </a:r>
          </a:p>
        </p:txBody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SimSun" charset="0"/>
                <a:cs typeface="SimSun" charset="0"/>
              </a:rPr>
              <a:t>Dynamically constructed/maintained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SimSun" charset="0"/>
                <a:cs typeface="SimSun" charset="0"/>
              </a:rPr>
              <a:t>Insertions/deletions interleave with search operations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SimSun" charset="0"/>
                <a:cs typeface="SimSun" charset="0"/>
              </a:rPr>
              <a:t>Insertion similar to B</a:t>
            </a:r>
            <a:r>
              <a:rPr lang="en-US" altLang="zh-CN" baseline="30000" dirty="0">
                <a:ea typeface="SimSun" charset="0"/>
                <a:cs typeface="SimSun" charset="0"/>
              </a:rPr>
              <a:t>+</a:t>
            </a:r>
            <a:r>
              <a:rPr lang="en-US" altLang="zh-CN" dirty="0">
                <a:ea typeface="SimSun" charset="0"/>
                <a:cs typeface="SimSun" charset="0"/>
              </a:rPr>
              <a:t>-tree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SimSun" charset="0"/>
                <a:cs typeface="SimSun" charset="0"/>
              </a:rPr>
              <a:t>However special optimization algorithms have to be designed for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SimSun" charset="0"/>
                <a:cs typeface="SimSun" charset="0"/>
              </a:rPr>
              <a:t>choosing the path where a new MBR is inserted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SimSun" charset="0"/>
                <a:cs typeface="SimSun" charset="0"/>
              </a:rPr>
              <a:t>splitting overflown nodes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SimSun" charset="0"/>
                <a:cs typeface="SimSun" charset="0"/>
              </a:rPr>
              <a:t>Underflows in deletions are handled by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SimSun" charset="0"/>
                <a:cs typeface="SimSun" charset="0"/>
              </a:rPr>
              <a:t>deleting the </a:t>
            </a:r>
            <a:r>
              <a:rPr lang="en-US" altLang="zh-CN" dirty="0" err="1">
                <a:ea typeface="SimSun" charset="0"/>
                <a:cs typeface="SimSun" charset="0"/>
              </a:rPr>
              <a:t>underflown</a:t>
            </a:r>
            <a:r>
              <a:rPr lang="en-US" altLang="zh-CN" dirty="0">
                <a:ea typeface="SimSun" charset="0"/>
                <a:cs typeface="SimSun" charset="0"/>
              </a:rPr>
              <a:t> leaf node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SimSun" charset="0"/>
                <a:cs typeface="SimSun" charset="0"/>
              </a:rPr>
              <a:t>re-inserting the remaining entries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 altLang="zh-CN" dirty="0">
              <a:ea typeface="SimSun" charset="0"/>
              <a:cs typeface="SimSu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a typeface="SimSun" charset="0"/>
                <a:cs typeface="SimSun" charset="0"/>
              </a:rPr>
              <a:t>R*-tree: an optimized version of the R-tree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The R-tree and the R*-tree differ only in the insertion algorithm</a:t>
            </a:r>
          </a:p>
          <a:p>
            <a:r>
              <a:rPr lang="en-US" altLang="zh-CN">
                <a:ea typeface="SimSun" charset="0"/>
                <a:cs typeface="SimSun" charset="0"/>
              </a:rPr>
              <a:t>The improved insertion algorithm aims at constructing a tree of high quality</a:t>
            </a:r>
          </a:p>
          <a:p>
            <a:r>
              <a:rPr lang="en-US" altLang="zh-CN">
                <a:ea typeface="SimSun" charset="0"/>
                <a:cs typeface="SimSun" charset="0"/>
              </a:rPr>
              <a:t>A good tree has</a:t>
            </a:r>
          </a:p>
          <a:p>
            <a:pPr lvl="1"/>
            <a:r>
              <a:rPr lang="en-US" altLang="zh-CN">
                <a:ea typeface="SimSun" charset="0"/>
                <a:cs typeface="SimSun" charset="0"/>
              </a:rPr>
              <a:t>nodes with small MBRs</a:t>
            </a:r>
          </a:p>
          <a:p>
            <a:pPr lvl="1"/>
            <a:r>
              <a:rPr lang="en-US" altLang="zh-CN">
                <a:ea typeface="SimSun" charset="0"/>
                <a:cs typeface="SimSun" charset="0"/>
              </a:rPr>
              <a:t>nodes with small overlap</a:t>
            </a:r>
          </a:p>
          <a:p>
            <a:pPr lvl="1"/>
            <a:r>
              <a:rPr lang="en-US" altLang="zh-CN">
                <a:ea typeface="SimSun" charset="0"/>
                <a:cs typeface="SimSun" charset="0"/>
              </a:rPr>
              <a:t>nodes that look like squares</a:t>
            </a:r>
          </a:p>
          <a:p>
            <a:pPr lvl="1"/>
            <a:r>
              <a:rPr lang="en-US" altLang="zh-CN">
                <a:ea typeface="SimSun" charset="0"/>
                <a:cs typeface="SimSun" charset="0"/>
              </a:rPr>
              <a:t>nodes as full as possible</a:t>
            </a:r>
          </a:p>
          <a:p>
            <a:pPr>
              <a:buFont typeface="Wingdings" charset="0"/>
              <a:buNone/>
            </a:pPr>
            <a:endParaRPr lang="en-US" altLang="zh-CN">
              <a:ea typeface="SimSun" charset="0"/>
              <a:cs typeface="SimSu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72" name="Rectangle 12" descr="Wide upward diagonal"/>
          <p:cNvSpPr>
            <a:spLocks noChangeArrowheads="1"/>
          </p:cNvSpPr>
          <p:nvPr/>
        </p:nvSpPr>
        <p:spPr bwMode="auto">
          <a:xfrm>
            <a:off x="4800600" y="4648200"/>
            <a:ext cx="990600" cy="838200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Optimization Criteria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Minimize the area covered by an index rectangle</a:t>
            </a:r>
          </a:p>
          <a:p>
            <a:pPr lvl="1">
              <a:buFont typeface="Wingdings" charset="0"/>
              <a:buChar char="à"/>
            </a:pPr>
            <a:r>
              <a:rPr lang="en-US" altLang="zh-CN">
                <a:ea typeface="SimSun" charset="0"/>
                <a:cs typeface="SimSun" charset="0"/>
                <a:sym typeface="Wingdings" charset="0"/>
              </a:rPr>
              <a:t>small area means small dead space</a:t>
            </a:r>
            <a:endParaRPr lang="en-US" altLang="zh-CN">
              <a:ea typeface="SimSun" charset="0"/>
              <a:cs typeface="SimSun" charset="0"/>
            </a:endParaRPr>
          </a:p>
          <a:p>
            <a:pPr>
              <a:buFont typeface="Wingdings" charset="0"/>
              <a:buNone/>
            </a:pPr>
            <a:endParaRPr lang="en-US" altLang="zh-CN">
              <a:ea typeface="SimSun" charset="0"/>
              <a:cs typeface="SimSun" charset="0"/>
            </a:endParaRPr>
          </a:p>
        </p:txBody>
      </p:sp>
      <p:sp>
        <p:nvSpPr>
          <p:cNvPr id="834567" name="Line 7"/>
          <p:cNvSpPr>
            <a:spLocks noChangeShapeType="1"/>
          </p:cNvSpPr>
          <p:nvPr/>
        </p:nvSpPr>
        <p:spPr bwMode="auto">
          <a:xfrm flipV="1">
            <a:off x="1404938" y="4724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34568" name="Text Box 8"/>
          <p:cNvSpPr txBox="1">
            <a:spLocks noChangeArrowheads="1"/>
          </p:cNvSpPr>
          <p:nvPr/>
        </p:nvSpPr>
        <p:spPr bwMode="auto">
          <a:xfrm>
            <a:off x="703263" y="5548313"/>
            <a:ext cx="1071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dead space</a:t>
            </a:r>
          </a:p>
        </p:txBody>
      </p:sp>
      <p:sp>
        <p:nvSpPr>
          <p:cNvPr id="834573" name="Text Box 13"/>
          <p:cNvSpPr txBox="1">
            <a:spLocks noChangeArrowheads="1"/>
          </p:cNvSpPr>
          <p:nvPr/>
        </p:nvSpPr>
        <p:spPr bwMode="auto">
          <a:xfrm>
            <a:off x="4419600" y="5105400"/>
            <a:ext cx="354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834574" name="Text Box 14"/>
          <p:cNvSpPr txBox="1">
            <a:spLocks noChangeArrowheads="1"/>
          </p:cNvSpPr>
          <p:nvPr/>
        </p:nvSpPr>
        <p:spPr bwMode="auto">
          <a:xfrm>
            <a:off x="3505200" y="5727700"/>
            <a:ext cx="538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window query intersects node MBR, but no object!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410200" y="4191000"/>
            <a:ext cx="1752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248400" y="4648200"/>
            <a:ext cx="228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781800" y="42672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410200" y="4191000"/>
            <a:ext cx="457200" cy="152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981200" y="4267200"/>
            <a:ext cx="1752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2819400" y="4724400"/>
            <a:ext cx="228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3352800" y="43434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1981200" y="4267200"/>
            <a:ext cx="457200" cy="152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descr="Wide upward diagonal"/>
          <p:cNvSpPr>
            <a:spLocks noChangeArrowheads="1"/>
          </p:cNvSpPr>
          <p:nvPr/>
        </p:nvSpPr>
        <p:spPr bwMode="auto">
          <a:xfrm>
            <a:off x="3886200" y="3505200"/>
            <a:ext cx="228600" cy="533400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Optimization Criteria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Minimize overlap between node MBRs</a:t>
            </a:r>
          </a:p>
          <a:p>
            <a:pPr lvl="1">
              <a:buFont typeface="Wingdings" charset="0"/>
              <a:buChar char="à"/>
            </a:pPr>
            <a:r>
              <a:rPr lang="en-US" altLang="zh-CN">
                <a:ea typeface="SimSun" charset="0"/>
                <a:cs typeface="SimSun" charset="0"/>
                <a:sym typeface="Wingdings" charset="0"/>
              </a:rPr>
              <a:t>Minimizes the number of traversed paths</a:t>
            </a:r>
          </a:p>
        </p:txBody>
      </p:sp>
      <p:sp>
        <p:nvSpPr>
          <p:cNvPr id="838664" name="Text Box 8"/>
          <p:cNvSpPr txBox="1">
            <a:spLocks noChangeArrowheads="1"/>
          </p:cNvSpPr>
          <p:nvPr/>
        </p:nvSpPr>
        <p:spPr bwMode="auto">
          <a:xfrm>
            <a:off x="2286000" y="5589588"/>
            <a:ext cx="297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Both nodes intersect query!</a:t>
            </a:r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2971800" y="3886200"/>
            <a:ext cx="228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4191000" y="35052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2819400" y="3429000"/>
            <a:ext cx="457200" cy="152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352800" y="3962400"/>
            <a:ext cx="1377043" cy="609600"/>
            <a:chOff x="4267200" y="4724400"/>
            <a:chExt cx="1676400" cy="60960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4267200" y="4724400"/>
              <a:ext cx="1669774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99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5029200" y="4953000"/>
              <a:ext cx="304800" cy="38100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5638800" y="4800600"/>
              <a:ext cx="304800" cy="38100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4267200" y="4724400"/>
              <a:ext cx="457200" cy="22860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581400" y="3429000"/>
            <a:ext cx="354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2819400" y="3429000"/>
            <a:ext cx="1752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144"/>
            <a:ext cx="7024744" cy="1143000"/>
          </a:xfrm>
        </p:spPr>
        <p:txBody>
          <a:bodyPr/>
          <a:lstStyle/>
          <a:p>
            <a:r>
              <a:rPr lang="en-US" altLang="zh-HK" dirty="0"/>
              <a:t>Online Maps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5029200" cy="4419600"/>
          </a:xfrm>
        </p:spPr>
        <p:txBody>
          <a:bodyPr/>
          <a:lstStyle/>
          <a:p>
            <a:r>
              <a:rPr lang="en-US" altLang="zh-HK" sz="2400" dirty="0"/>
              <a:t>Google Map allows you to </a:t>
            </a:r>
          </a:p>
          <a:p>
            <a:pPr marL="114300" indent="0">
              <a:buNone/>
            </a:pPr>
            <a:r>
              <a:rPr lang="en-US" altLang="zh-HK" sz="2400" dirty="0"/>
              <a:t>Identify your location and </a:t>
            </a:r>
          </a:p>
          <a:p>
            <a:pPr marL="114300" indent="0">
              <a:buNone/>
            </a:pPr>
            <a:r>
              <a:rPr lang="en-US" altLang="zh-HK" sz="2400" dirty="0"/>
              <a:t>plan routes.</a:t>
            </a:r>
          </a:p>
          <a:p>
            <a:r>
              <a:rPr lang="en-US" altLang="zh-HK" sz="2400" dirty="0"/>
              <a:t>Route information from </a:t>
            </a:r>
          </a:p>
          <a:p>
            <a:pPr marL="114300" indent="0">
              <a:buNone/>
            </a:pPr>
            <a:r>
              <a:rPr lang="en-US" altLang="zh-HK" sz="2400" dirty="0"/>
              <a:t>other users provides </a:t>
            </a:r>
          </a:p>
          <a:p>
            <a:pPr marL="114300" indent="0">
              <a:buNone/>
            </a:pPr>
            <a:r>
              <a:rPr lang="en-US" altLang="zh-HK" sz="2400" dirty="0"/>
              <a:t>suggestions for the best route.</a:t>
            </a:r>
            <a:endParaRPr lang="en-US" altLang="zh-HK" sz="2400" b="1" dirty="0">
              <a:solidFill>
                <a:schemeClr val="tx2"/>
              </a:solidFill>
            </a:endParaRPr>
          </a:p>
          <a:p>
            <a:pPr marL="114300" indent="0">
              <a:buNone/>
            </a:pPr>
            <a:endParaRPr lang="en-US" altLang="zh-HK" sz="2400" dirty="0"/>
          </a:p>
        </p:txBody>
      </p:sp>
      <p:pic>
        <p:nvPicPr>
          <p:cNvPr id="20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667219"/>
            <a:ext cx="3200400" cy="2613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831915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Optimization Criteria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altLang="zh-CN" dirty="0">
                <a:ea typeface="SimSun" charset="0"/>
                <a:cs typeface="SimSun" charset="0"/>
              </a:rPr>
              <a:t>Minimize the margins of node MBRs </a:t>
            </a:r>
          </a:p>
          <a:p>
            <a:pPr lvl="1">
              <a:buFont typeface="Wingdings" charset="0"/>
              <a:buChar char="à"/>
            </a:pPr>
            <a:r>
              <a:rPr lang="en-US" altLang="zh-CN" dirty="0">
                <a:ea typeface="SimSun" charset="0"/>
                <a:cs typeface="SimSun" charset="0"/>
              </a:rPr>
              <a:t>Square-like nodes, smaller number of intersections for a random query, better structure</a:t>
            </a:r>
          </a:p>
        </p:txBody>
      </p:sp>
      <p:sp>
        <p:nvSpPr>
          <p:cNvPr id="4" name="Rectangle 18"/>
          <p:cNvSpPr>
            <a:spLocks noChangeArrowheads="1"/>
          </p:cNvSpPr>
          <p:nvPr/>
        </p:nvSpPr>
        <p:spPr bwMode="auto">
          <a:xfrm>
            <a:off x="3733800" y="4191000"/>
            <a:ext cx="1752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5" name="Rectangle 23"/>
          <p:cNvSpPr>
            <a:spLocks noChangeArrowheads="1"/>
          </p:cNvSpPr>
          <p:nvPr/>
        </p:nvSpPr>
        <p:spPr bwMode="auto">
          <a:xfrm>
            <a:off x="3886200" y="4648200"/>
            <a:ext cx="228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5105400" y="42672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3733800" y="4191000"/>
            <a:ext cx="457200" cy="152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114800" y="4953000"/>
            <a:ext cx="2133600" cy="609600"/>
            <a:chOff x="4267200" y="4724400"/>
            <a:chExt cx="2133600" cy="60960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4267200" y="4724400"/>
              <a:ext cx="21336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99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257800" y="4953000"/>
              <a:ext cx="304800" cy="38100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6096000" y="4953000"/>
              <a:ext cx="304800" cy="38100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267200" y="4724400"/>
              <a:ext cx="457200" cy="228600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343400" y="4267200"/>
            <a:ext cx="354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13" name="Rectangle 12" descr="Wide upward diagonal"/>
          <p:cNvSpPr>
            <a:spLocks noChangeArrowheads="1"/>
          </p:cNvSpPr>
          <p:nvPr/>
        </p:nvSpPr>
        <p:spPr bwMode="auto">
          <a:xfrm>
            <a:off x="4419600" y="4572000"/>
            <a:ext cx="609600" cy="533400"/>
          </a:xfrm>
          <a:prstGeom prst="rect">
            <a:avLst/>
          </a:prstGeom>
          <a:pattFill prst="wdUpDiag">
            <a:fgClr>
              <a:srgbClr val="FF0000"/>
            </a:fgClr>
            <a:bgClr>
              <a:srgbClr val="FFFFFF"/>
            </a:bgClr>
          </a:patt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Effect of Margins Minimization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Problem:</a:t>
            </a:r>
          </a:p>
          <a:p>
            <a:pPr lvl="1"/>
            <a:r>
              <a:rPr lang="en-US" altLang="zh-CN">
                <a:ea typeface="SimSun" charset="0"/>
                <a:cs typeface="SimSun" charset="0"/>
              </a:rPr>
              <a:t>group the rectangles below into groups of 9, such that the expected number of group MBRs intersected by a query is minimized</a:t>
            </a:r>
          </a:p>
        </p:txBody>
      </p:sp>
      <p:sp>
        <p:nvSpPr>
          <p:cNvPr id="844805" name="Rectangle 5"/>
          <p:cNvSpPr>
            <a:spLocks noChangeArrowheads="1"/>
          </p:cNvSpPr>
          <p:nvPr/>
        </p:nvSpPr>
        <p:spPr bwMode="auto">
          <a:xfrm>
            <a:off x="3021013" y="3505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06" name="Rectangle 6"/>
          <p:cNvSpPr>
            <a:spLocks noChangeArrowheads="1"/>
          </p:cNvSpPr>
          <p:nvPr/>
        </p:nvSpPr>
        <p:spPr bwMode="auto">
          <a:xfrm>
            <a:off x="3021013" y="3810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07" name="Rectangle 7"/>
          <p:cNvSpPr>
            <a:spLocks noChangeArrowheads="1"/>
          </p:cNvSpPr>
          <p:nvPr/>
        </p:nvSpPr>
        <p:spPr bwMode="auto">
          <a:xfrm>
            <a:off x="3021013" y="4114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08" name="Rectangle 8"/>
          <p:cNvSpPr>
            <a:spLocks noChangeArrowheads="1"/>
          </p:cNvSpPr>
          <p:nvPr/>
        </p:nvSpPr>
        <p:spPr bwMode="auto">
          <a:xfrm>
            <a:off x="3021013" y="4419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09" name="Rectangle 9"/>
          <p:cNvSpPr>
            <a:spLocks noChangeArrowheads="1"/>
          </p:cNvSpPr>
          <p:nvPr/>
        </p:nvSpPr>
        <p:spPr bwMode="auto">
          <a:xfrm>
            <a:off x="3021013" y="472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10" name="Rectangle 10"/>
          <p:cNvSpPr>
            <a:spLocks noChangeArrowheads="1"/>
          </p:cNvSpPr>
          <p:nvPr/>
        </p:nvSpPr>
        <p:spPr bwMode="auto">
          <a:xfrm>
            <a:off x="3021013" y="502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11" name="Rectangle 11"/>
          <p:cNvSpPr>
            <a:spLocks noChangeArrowheads="1"/>
          </p:cNvSpPr>
          <p:nvPr/>
        </p:nvSpPr>
        <p:spPr bwMode="auto">
          <a:xfrm>
            <a:off x="3021013" y="5334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12" name="Rectangle 12"/>
          <p:cNvSpPr>
            <a:spLocks noChangeArrowheads="1"/>
          </p:cNvSpPr>
          <p:nvPr/>
        </p:nvSpPr>
        <p:spPr bwMode="auto">
          <a:xfrm>
            <a:off x="3021013" y="5638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13" name="Rectangle 13"/>
          <p:cNvSpPr>
            <a:spLocks noChangeArrowheads="1"/>
          </p:cNvSpPr>
          <p:nvPr/>
        </p:nvSpPr>
        <p:spPr bwMode="auto">
          <a:xfrm>
            <a:off x="3325813" y="3505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14" name="Rectangle 14"/>
          <p:cNvSpPr>
            <a:spLocks noChangeArrowheads="1"/>
          </p:cNvSpPr>
          <p:nvPr/>
        </p:nvSpPr>
        <p:spPr bwMode="auto">
          <a:xfrm>
            <a:off x="3325813" y="3810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15" name="Rectangle 15"/>
          <p:cNvSpPr>
            <a:spLocks noChangeArrowheads="1"/>
          </p:cNvSpPr>
          <p:nvPr/>
        </p:nvSpPr>
        <p:spPr bwMode="auto">
          <a:xfrm>
            <a:off x="3325813" y="4114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16" name="Rectangle 16"/>
          <p:cNvSpPr>
            <a:spLocks noChangeArrowheads="1"/>
          </p:cNvSpPr>
          <p:nvPr/>
        </p:nvSpPr>
        <p:spPr bwMode="auto">
          <a:xfrm>
            <a:off x="3325813" y="4419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17" name="Rectangle 17"/>
          <p:cNvSpPr>
            <a:spLocks noChangeArrowheads="1"/>
          </p:cNvSpPr>
          <p:nvPr/>
        </p:nvSpPr>
        <p:spPr bwMode="auto">
          <a:xfrm>
            <a:off x="3325813" y="472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18" name="Rectangle 18"/>
          <p:cNvSpPr>
            <a:spLocks noChangeArrowheads="1"/>
          </p:cNvSpPr>
          <p:nvPr/>
        </p:nvSpPr>
        <p:spPr bwMode="auto">
          <a:xfrm>
            <a:off x="3325813" y="502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19" name="Rectangle 19"/>
          <p:cNvSpPr>
            <a:spLocks noChangeArrowheads="1"/>
          </p:cNvSpPr>
          <p:nvPr/>
        </p:nvSpPr>
        <p:spPr bwMode="auto">
          <a:xfrm>
            <a:off x="3325813" y="5334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20" name="Rectangle 20"/>
          <p:cNvSpPr>
            <a:spLocks noChangeArrowheads="1"/>
          </p:cNvSpPr>
          <p:nvPr/>
        </p:nvSpPr>
        <p:spPr bwMode="auto">
          <a:xfrm>
            <a:off x="3325813" y="5638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21" name="Rectangle 21"/>
          <p:cNvSpPr>
            <a:spLocks noChangeArrowheads="1"/>
          </p:cNvSpPr>
          <p:nvPr/>
        </p:nvSpPr>
        <p:spPr bwMode="auto">
          <a:xfrm>
            <a:off x="3630613" y="3505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22" name="Rectangle 22"/>
          <p:cNvSpPr>
            <a:spLocks noChangeArrowheads="1"/>
          </p:cNvSpPr>
          <p:nvPr/>
        </p:nvSpPr>
        <p:spPr bwMode="auto">
          <a:xfrm>
            <a:off x="3630613" y="3810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23" name="Rectangle 23"/>
          <p:cNvSpPr>
            <a:spLocks noChangeArrowheads="1"/>
          </p:cNvSpPr>
          <p:nvPr/>
        </p:nvSpPr>
        <p:spPr bwMode="auto">
          <a:xfrm>
            <a:off x="3630613" y="4114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24" name="Rectangle 24"/>
          <p:cNvSpPr>
            <a:spLocks noChangeArrowheads="1"/>
          </p:cNvSpPr>
          <p:nvPr/>
        </p:nvSpPr>
        <p:spPr bwMode="auto">
          <a:xfrm>
            <a:off x="3630613" y="4419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25" name="Rectangle 25"/>
          <p:cNvSpPr>
            <a:spLocks noChangeArrowheads="1"/>
          </p:cNvSpPr>
          <p:nvPr/>
        </p:nvSpPr>
        <p:spPr bwMode="auto">
          <a:xfrm>
            <a:off x="3630613" y="472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26" name="Rectangle 26"/>
          <p:cNvSpPr>
            <a:spLocks noChangeArrowheads="1"/>
          </p:cNvSpPr>
          <p:nvPr/>
        </p:nvSpPr>
        <p:spPr bwMode="auto">
          <a:xfrm>
            <a:off x="3630613" y="502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27" name="Rectangle 27"/>
          <p:cNvSpPr>
            <a:spLocks noChangeArrowheads="1"/>
          </p:cNvSpPr>
          <p:nvPr/>
        </p:nvSpPr>
        <p:spPr bwMode="auto">
          <a:xfrm>
            <a:off x="3630613" y="5334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28" name="Rectangle 28"/>
          <p:cNvSpPr>
            <a:spLocks noChangeArrowheads="1"/>
          </p:cNvSpPr>
          <p:nvPr/>
        </p:nvSpPr>
        <p:spPr bwMode="auto">
          <a:xfrm>
            <a:off x="3630613" y="5638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29" name="Rectangle 29"/>
          <p:cNvSpPr>
            <a:spLocks noChangeArrowheads="1"/>
          </p:cNvSpPr>
          <p:nvPr/>
        </p:nvSpPr>
        <p:spPr bwMode="auto">
          <a:xfrm>
            <a:off x="3935413" y="3505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30" name="Rectangle 30"/>
          <p:cNvSpPr>
            <a:spLocks noChangeArrowheads="1"/>
          </p:cNvSpPr>
          <p:nvPr/>
        </p:nvSpPr>
        <p:spPr bwMode="auto">
          <a:xfrm>
            <a:off x="3935413" y="3810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31" name="Rectangle 31"/>
          <p:cNvSpPr>
            <a:spLocks noChangeArrowheads="1"/>
          </p:cNvSpPr>
          <p:nvPr/>
        </p:nvSpPr>
        <p:spPr bwMode="auto">
          <a:xfrm>
            <a:off x="3935413" y="4114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32" name="Rectangle 32"/>
          <p:cNvSpPr>
            <a:spLocks noChangeArrowheads="1"/>
          </p:cNvSpPr>
          <p:nvPr/>
        </p:nvSpPr>
        <p:spPr bwMode="auto">
          <a:xfrm>
            <a:off x="3935413" y="4419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33" name="Rectangle 33"/>
          <p:cNvSpPr>
            <a:spLocks noChangeArrowheads="1"/>
          </p:cNvSpPr>
          <p:nvPr/>
        </p:nvSpPr>
        <p:spPr bwMode="auto">
          <a:xfrm>
            <a:off x="3935413" y="472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34" name="Rectangle 34"/>
          <p:cNvSpPr>
            <a:spLocks noChangeArrowheads="1"/>
          </p:cNvSpPr>
          <p:nvPr/>
        </p:nvSpPr>
        <p:spPr bwMode="auto">
          <a:xfrm>
            <a:off x="3935413" y="502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35" name="Rectangle 35"/>
          <p:cNvSpPr>
            <a:spLocks noChangeArrowheads="1"/>
          </p:cNvSpPr>
          <p:nvPr/>
        </p:nvSpPr>
        <p:spPr bwMode="auto">
          <a:xfrm>
            <a:off x="3935413" y="5334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36" name="Rectangle 36"/>
          <p:cNvSpPr>
            <a:spLocks noChangeArrowheads="1"/>
          </p:cNvSpPr>
          <p:nvPr/>
        </p:nvSpPr>
        <p:spPr bwMode="auto">
          <a:xfrm>
            <a:off x="3935413" y="5638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37" name="Rectangle 37"/>
          <p:cNvSpPr>
            <a:spLocks noChangeArrowheads="1"/>
          </p:cNvSpPr>
          <p:nvPr/>
        </p:nvSpPr>
        <p:spPr bwMode="auto">
          <a:xfrm>
            <a:off x="4240213" y="3505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38" name="Rectangle 38"/>
          <p:cNvSpPr>
            <a:spLocks noChangeArrowheads="1"/>
          </p:cNvSpPr>
          <p:nvPr/>
        </p:nvSpPr>
        <p:spPr bwMode="auto">
          <a:xfrm>
            <a:off x="4240213" y="3810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39" name="Rectangle 39"/>
          <p:cNvSpPr>
            <a:spLocks noChangeArrowheads="1"/>
          </p:cNvSpPr>
          <p:nvPr/>
        </p:nvSpPr>
        <p:spPr bwMode="auto">
          <a:xfrm>
            <a:off x="4240213" y="4114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40" name="Rectangle 40"/>
          <p:cNvSpPr>
            <a:spLocks noChangeArrowheads="1"/>
          </p:cNvSpPr>
          <p:nvPr/>
        </p:nvSpPr>
        <p:spPr bwMode="auto">
          <a:xfrm>
            <a:off x="4240213" y="4419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41" name="Rectangle 41"/>
          <p:cNvSpPr>
            <a:spLocks noChangeArrowheads="1"/>
          </p:cNvSpPr>
          <p:nvPr/>
        </p:nvSpPr>
        <p:spPr bwMode="auto">
          <a:xfrm>
            <a:off x="4240213" y="472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42" name="Rectangle 42"/>
          <p:cNvSpPr>
            <a:spLocks noChangeArrowheads="1"/>
          </p:cNvSpPr>
          <p:nvPr/>
        </p:nvSpPr>
        <p:spPr bwMode="auto">
          <a:xfrm>
            <a:off x="4240213" y="502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43" name="Rectangle 43"/>
          <p:cNvSpPr>
            <a:spLocks noChangeArrowheads="1"/>
          </p:cNvSpPr>
          <p:nvPr/>
        </p:nvSpPr>
        <p:spPr bwMode="auto">
          <a:xfrm>
            <a:off x="4240213" y="5334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44" name="Rectangle 44"/>
          <p:cNvSpPr>
            <a:spLocks noChangeArrowheads="1"/>
          </p:cNvSpPr>
          <p:nvPr/>
        </p:nvSpPr>
        <p:spPr bwMode="auto">
          <a:xfrm>
            <a:off x="4240213" y="5638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45" name="Rectangle 45"/>
          <p:cNvSpPr>
            <a:spLocks noChangeArrowheads="1"/>
          </p:cNvSpPr>
          <p:nvPr/>
        </p:nvSpPr>
        <p:spPr bwMode="auto">
          <a:xfrm>
            <a:off x="4545013" y="3505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46" name="Rectangle 46"/>
          <p:cNvSpPr>
            <a:spLocks noChangeArrowheads="1"/>
          </p:cNvSpPr>
          <p:nvPr/>
        </p:nvSpPr>
        <p:spPr bwMode="auto">
          <a:xfrm>
            <a:off x="4545013" y="3810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47" name="Rectangle 47"/>
          <p:cNvSpPr>
            <a:spLocks noChangeArrowheads="1"/>
          </p:cNvSpPr>
          <p:nvPr/>
        </p:nvSpPr>
        <p:spPr bwMode="auto">
          <a:xfrm>
            <a:off x="4545013" y="4114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48" name="Rectangle 48"/>
          <p:cNvSpPr>
            <a:spLocks noChangeArrowheads="1"/>
          </p:cNvSpPr>
          <p:nvPr/>
        </p:nvSpPr>
        <p:spPr bwMode="auto">
          <a:xfrm>
            <a:off x="4545013" y="4419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49" name="Rectangle 49"/>
          <p:cNvSpPr>
            <a:spLocks noChangeArrowheads="1"/>
          </p:cNvSpPr>
          <p:nvPr/>
        </p:nvSpPr>
        <p:spPr bwMode="auto">
          <a:xfrm>
            <a:off x="4545013" y="472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50" name="Rectangle 50"/>
          <p:cNvSpPr>
            <a:spLocks noChangeArrowheads="1"/>
          </p:cNvSpPr>
          <p:nvPr/>
        </p:nvSpPr>
        <p:spPr bwMode="auto">
          <a:xfrm>
            <a:off x="4545013" y="502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51" name="Rectangle 51"/>
          <p:cNvSpPr>
            <a:spLocks noChangeArrowheads="1"/>
          </p:cNvSpPr>
          <p:nvPr/>
        </p:nvSpPr>
        <p:spPr bwMode="auto">
          <a:xfrm>
            <a:off x="4545013" y="5334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52" name="Rectangle 52"/>
          <p:cNvSpPr>
            <a:spLocks noChangeArrowheads="1"/>
          </p:cNvSpPr>
          <p:nvPr/>
        </p:nvSpPr>
        <p:spPr bwMode="auto">
          <a:xfrm>
            <a:off x="4545013" y="5638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53" name="Rectangle 53"/>
          <p:cNvSpPr>
            <a:spLocks noChangeArrowheads="1"/>
          </p:cNvSpPr>
          <p:nvPr/>
        </p:nvSpPr>
        <p:spPr bwMode="auto">
          <a:xfrm>
            <a:off x="4849813" y="3505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54" name="Rectangle 54"/>
          <p:cNvSpPr>
            <a:spLocks noChangeArrowheads="1"/>
          </p:cNvSpPr>
          <p:nvPr/>
        </p:nvSpPr>
        <p:spPr bwMode="auto">
          <a:xfrm>
            <a:off x="4849813" y="3810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55" name="Rectangle 55"/>
          <p:cNvSpPr>
            <a:spLocks noChangeArrowheads="1"/>
          </p:cNvSpPr>
          <p:nvPr/>
        </p:nvSpPr>
        <p:spPr bwMode="auto">
          <a:xfrm>
            <a:off x="4849813" y="4114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56" name="Rectangle 56"/>
          <p:cNvSpPr>
            <a:spLocks noChangeArrowheads="1"/>
          </p:cNvSpPr>
          <p:nvPr/>
        </p:nvSpPr>
        <p:spPr bwMode="auto">
          <a:xfrm>
            <a:off x="4849813" y="4419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57" name="Rectangle 57"/>
          <p:cNvSpPr>
            <a:spLocks noChangeArrowheads="1"/>
          </p:cNvSpPr>
          <p:nvPr/>
        </p:nvSpPr>
        <p:spPr bwMode="auto">
          <a:xfrm>
            <a:off x="4849813" y="472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58" name="Rectangle 58"/>
          <p:cNvSpPr>
            <a:spLocks noChangeArrowheads="1"/>
          </p:cNvSpPr>
          <p:nvPr/>
        </p:nvSpPr>
        <p:spPr bwMode="auto">
          <a:xfrm>
            <a:off x="4849813" y="502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59" name="Rectangle 59"/>
          <p:cNvSpPr>
            <a:spLocks noChangeArrowheads="1"/>
          </p:cNvSpPr>
          <p:nvPr/>
        </p:nvSpPr>
        <p:spPr bwMode="auto">
          <a:xfrm>
            <a:off x="4849813" y="5334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60" name="Rectangle 60"/>
          <p:cNvSpPr>
            <a:spLocks noChangeArrowheads="1"/>
          </p:cNvSpPr>
          <p:nvPr/>
        </p:nvSpPr>
        <p:spPr bwMode="auto">
          <a:xfrm>
            <a:off x="4849813" y="5638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61" name="Rectangle 61"/>
          <p:cNvSpPr>
            <a:spLocks noChangeArrowheads="1"/>
          </p:cNvSpPr>
          <p:nvPr/>
        </p:nvSpPr>
        <p:spPr bwMode="auto">
          <a:xfrm>
            <a:off x="5154613" y="3505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62" name="Rectangle 62"/>
          <p:cNvSpPr>
            <a:spLocks noChangeArrowheads="1"/>
          </p:cNvSpPr>
          <p:nvPr/>
        </p:nvSpPr>
        <p:spPr bwMode="auto">
          <a:xfrm>
            <a:off x="5154613" y="3810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63" name="Rectangle 63"/>
          <p:cNvSpPr>
            <a:spLocks noChangeArrowheads="1"/>
          </p:cNvSpPr>
          <p:nvPr/>
        </p:nvSpPr>
        <p:spPr bwMode="auto">
          <a:xfrm>
            <a:off x="5154613" y="4114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64" name="Rectangle 64"/>
          <p:cNvSpPr>
            <a:spLocks noChangeArrowheads="1"/>
          </p:cNvSpPr>
          <p:nvPr/>
        </p:nvSpPr>
        <p:spPr bwMode="auto">
          <a:xfrm>
            <a:off x="5154613" y="4419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65" name="Rectangle 65"/>
          <p:cNvSpPr>
            <a:spLocks noChangeArrowheads="1"/>
          </p:cNvSpPr>
          <p:nvPr/>
        </p:nvSpPr>
        <p:spPr bwMode="auto">
          <a:xfrm>
            <a:off x="5154613" y="472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66" name="Rectangle 66"/>
          <p:cNvSpPr>
            <a:spLocks noChangeArrowheads="1"/>
          </p:cNvSpPr>
          <p:nvPr/>
        </p:nvSpPr>
        <p:spPr bwMode="auto">
          <a:xfrm>
            <a:off x="5154613" y="502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67" name="Rectangle 67"/>
          <p:cNvSpPr>
            <a:spLocks noChangeArrowheads="1"/>
          </p:cNvSpPr>
          <p:nvPr/>
        </p:nvSpPr>
        <p:spPr bwMode="auto">
          <a:xfrm>
            <a:off x="5154613" y="5334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68" name="Rectangle 68"/>
          <p:cNvSpPr>
            <a:spLocks noChangeArrowheads="1"/>
          </p:cNvSpPr>
          <p:nvPr/>
        </p:nvSpPr>
        <p:spPr bwMode="auto">
          <a:xfrm>
            <a:off x="5154613" y="5638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69" name="Rectangle 69"/>
          <p:cNvSpPr>
            <a:spLocks noChangeArrowheads="1"/>
          </p:cNvSpPr>
          <p:nvPr/>
        </p:nvSpPr>
        <p:spPr bwMode="auto">
          <a:xfrm>
            <a:off x="5459413" y="3505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70" name="Rectangle 70"/>
          <p:cNvSpPr>
            <a:spLocks noChangeArrowheads="1"/>
          </p:cNvSpPr>
          <p:nvPr/>
        </p:nvSpPr>
        <p:spPr bwMode="auto">
          <a:xfrm>
            <a:off x="5459413" y="3810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71" name="Rectangle 71"/>
          <p:cNvSpPr>
            <a:spLocks noChangeArrowheads="1"/>
          </p:cNvSpPr>
          <p:nvPr/>
        </p:nvSpPr>
        <p:spPr bwMode="auto">
          <a:xfrm>
            <a:off x="5459413" y="4114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72" name="Rectangle 72"/>
          <p:cNvSpPr>
            <a:spLocks noChangeArrowheads="1"/>
          </p:cNvSpPr>
          <p:nvPr/>
        </p:nvSpPr>
        <p:spPr bwMode="auto">
          <a:xfrm>
            <a:off x="5459413" y="4419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73" name="Rectangle 73"/>
          <p:cNvSpPr>
            <a:spLocks noChangeArrowheads="1"/>
          </p:cNvSpPr>
          <p:nvPr/>
        </p:nvSpPr>
        <p:spPr bwMode="auto">
          <a:xfrm>
            <a:off x="5459413" y="472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74" name="Rectangle 74"/>
          <p:cNvSpPr>
            <a:spLocks noChangeArrowheads="1"/>
          </p:cNvSpPr>
          <p:nvPr/>
        </p:nvSpPr>
        <p:spPr bwMode="auto">
          <a:xfrm>
            <a:off x="5459413" y="502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75" name="Rectangle 75"/>
          <p:cNvSpPr>
            <a:spLocks noChangeArrowheads="1"/>
          </p:cNvSpPr>
          <p:nvPr/>
        </p:nvSpPr>
        <p:spPr bwMode="auto">
          <a:xfrm>
            <a:off x="5459413" y="5334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76" name="Rectangle 76"/>
          <p:cNvSpPr>
            <a:spLocks noChangeArrowheads="1"/>
          </p:cNvSpPr>
          <p:nvPr/>
        </p:nvSpPr>
        <p:spPr bwMode="auto">
          <a:xfrm>
            <a:off x="5459413" y="5638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77" name="Rectangle 77"/>
          <p:cNvSpPr>
            <a:spLocks noChangeArrowheads="1"/>
          </p:cNvSpPr>
          <p:nvPr/>
        </p:nvSpPr>
        <p:spPr bwMode="auto">
          <a:xfrm>
            <a:off x="3021013" y="5943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78" name="Rectangle 78"/>
          <p:cNvSpPr>
            <a:spLocks noChangeArrowheads="1"/>
          </p:cNvSpPr>
          <p:nvPr/>
        </p:nvSpPr>
        <p:spPr bwMode="auto">
          <a:xfrm>
            <a:off x="3325813" y="5943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79" name="Rectangle 79"/>
          <p:cNvSpPr>
            <a:spLocks noChangeArrowheads="1"/>
          </p:cNvSpPr>
          <p:nvPr/>
        </p:nvSpPr>
        <p:spPr bwMode="auto">
          <a:xfrm>
            <a:off x="3630613" y="5943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80" name="Rectangle 80"/>
          <p:cNvSpPr>
            <a:spLocks noChangeArrowheads="1"/>
          </p:cNvSpPr>
          <p:nvPr/>
        </p:nvSpPr>
        <p:spPr bwMode="auto">
          <a:xfrm>
            <a:off x="3935413" y="5943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81" name="Rectangle 81"/>
          <p:cNvSpPr>
            <a:spLocks noChangeArrowheads="1"/>
          </p:cNvSpPr>
          <p:nvPr/>
        </p:nvSpPr>
        <p:spPr bwMode="auto">
          <a:xfrm>
            <a:off x="4240213" y="5943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82" name="Rectangle 82"/>
          <p:cNvSpPr>
            <a:spLocks noChangeArrowheads="1"/>
          </p:cNvSpPr>
          <p:nvPr/>
        </p:nvSpPr>
        <p:spPr bwMode="auto">
          <a:xfrm>
            <a:off x="4545013" y="5943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83" name="Rectangle 83"/>
          <p:cNvSpPr>
            <a:spLocks noChangeArrowheads="1"/>
          </p:cNvSpPr>
          <p:nvPr/>
        </p:nvSpPr>
        <p:spPr bwMode="auto">
          <a:xfrm>
            <a:off x="4849813" y="5943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84" name="Rectangle 84"/>
          <p:cNvSpPr>
            <a:spLocks noChangeArrowheads="1"/>
          </p:cNvSpPr>
          <p:nvPr/>
        </p:nvSpPr>
        <p:spPr bwMode="auto">
          <a:xfrm>
            <a:off x="5154613" y="5943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85" name="Rectangle 85"/>
          <p:cNvSpPr>
            <a:spLocks noChangeArrowheads="1"/>
          </p:cNvSpPr>
          <p:nvPr/>
        </p:nvSpPr>
        <p:spPr bwMode="auto">
          <a:xfrm>
            <a:off x="5459413" y="5943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86" name="Rectangle 86"/>
          <p:cNvSpPr>
            <a:spLocks noChangeArrowheads="1"/>
          </p:cNvSpPr>
          <p:nvPr/>
        </p:nvSpPr>
        <p:spPr bwMode="auto">
          <a:xfrm>
            <a:off x="3021013" y="3733800"/>
            <a:ext cx="1676400" cy="609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87" name="Rectangle 87"/>
          <p:cNvSpPr>
            <a:spLocks noChangeArrowheads="1"/>
          </p:cNvSpPr>
          <p:nvPr/>
        </p:nvSpPr>
        <p:spPr bwMode="auto">
          <a:xfrm>
            <a:off x="3021013" y="4724400"/>
            <a:ext cx="1143000" cy="1066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88" name="Rectangle 88"/>
          <p:cNvSpPr>
            <a:spLocks noChangeArrowheads="1"/>
          </p:cNvSpPr>
          <p:nvPr/>
        </p:nvSpPr>
        <p:spPr bwMode="auto">
          <a:xfrm rot="5400000">
            <a:off x="4240213" y="4953000"/>
            <a:ext cx="1676400" cy="609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4889" name="Text Box 89"/>
          <p:cNvSpPr txBox="1">
            <a:spLocks noChangeArrowheads="1"/>
          </p:cNvSpPr>
          <p:nvPr/>
        </p:nvSpPr>
        <p:spPr bwMode="auto">
          <a:xfrm>
            <a:off x="2590800" y="4038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FF0000"/>
                </a:solidFill>
              </a:rPr>
              <a:t>w</a:t>
            </a:r>
            <a:r>
              <a:rPr lang="en-US" sz="2400" baseline="-25000">
                <a:solidFill>
                  <a:srgbClr val="FF0000"/>
                </a:solidFill>
              </a:rPr>
              <a:t>1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844890" name="Text Box 90"/>
          <p:cNvSpPr txBox="1">
            <a:spLocks noChangeArrowheads="1"/>
          </p:cNvSpPr>
          <p:nvPr/>
        </p:nvSpPr>
        <p:spPr bwMode="auto">
          <a:xfrm>
            <a:off x="2590800" y="5562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FF0000"/>
                </a:solidFill>
              </a:rPr>
              <a:t>w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844891" name="Text Box 91"/>
          <p:cNvSpPr txBox="1">
            <a:spLocks noChangeArrowheads="1"/>
          </p:cNvSpPr>
          <p:nvPr/>
        </p:nvSpPr>
        <p:spPr bwMode="auto">
          <a:xfrm>
            <a:off x="4926013" y="5943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FF0000"/>
                </a:solidFill>
              </a:rPr>
              <a:t>w</a:t>
            </a:r>
            <a:r>
              <a:rPr lang="en-US" sz="2400" baseline="-25000">
                <a:solidFill>
                  <a:srgbClr val="FF0000"/>
                </a:solidFill>
              </a:rPr>
              <a:t>3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91" name="Slide Number Placeholder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Effect of Margins Minimization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Grouping 1 (minimal areas of group MBRs)</a:t>
            </a:r>
          </a:p>
          <a:p>
            <a:pPr lvl="1"/>
            <a:r>
              <a:rPr lang="en-US" altLang="zh-CN">
                <a:ea typeface="SimSun" charset="0"/>
                <a:cs typeface="SimSun" charset="0"/>
              </a:rPr>
              <a:t>bad grouping for queries w</a:t>
            </a:r>
            <a:r>
              <a:rPr lang="en-US" altLang="zh-CN" baseline="-25000">
                <a:ea typeface="SimSun" charset="0"/>
                <a:cs typeface="SimSun" charset="0"/>
              </a:rPr>
              <a:t>1</a:t>
            </a:r>
            <a:r>
              <a:rPr lang="en-US" altLang="zh-CN">
                <a:ea typeface="SimSun" charset="0"/>
                <a:cs typeface="SimSun" charset="0"/>
              </a:rPr>
              <a:t>, w</a:t>
            </a:r>
            <a:r>
              <a:rPr lang="en-US" altLang="zh-CN" baseline="-25000">
                <a:ea typeface="SimSun" charset="0"/>
                <a:cs typeface="SimSun" charset="0"/>
              </a:rPr>
              <a:t>2</a:t>
            </a:r>
            <a:endParaRPr lang="en-US" altLang="zh-CN">
              <a:ea typeface="SimSun" charset="0"/>
              <a:cs typeface="SimSun" charset="0"/>
            </a:endParaRPr>
          </a:p>
        </p:txBody>
      </p:sp>
      <p:sp>
        <p:nvSpPr>
          <p:cNvPr id="845915" name="Rectangle 91"/>
          <p:cNvSpPr>
            <a:spLocks noChangeArrowheads="1"/>
          </p:cNvSpPr>
          <p:nvPr/>
        </p:nvSpPr>
        <p:spPr bwMode="auto">
          <a:xfrm>
            <a:off x="2994025" y="345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16" name="Rectangle 92"/>
          <p:cNvSpPr>
            <a:spLocks noChangeArrowheads="1"/>
          </p:cNvSpPr>
          <p:nvPr/>
        </p:nvSpPr>
        <p:spPr bwMode="auto">
          <a:xfrm>
            <a:off x="2994025" y="375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17" name="Rectangle 93"/>
          <p:cNvSpPr>
            <a:spLocks noChangeArrowheads="1"/>
          </p:cNvSpPr>
          <p:nvPr/>
        </p:nvSpPr>
        <p:spPr bwMode="auto">
          <a:xfrm>
            <a:off x="2994025" y="4064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18" name="Rectangle 94"/>
          <p:cNvSpPr>
            <a:spLocks noChangeArrowheads="1"/>
          </p:cNvSpPr>
          <p:nvPr/>
        </p:nvSpPr>
        <p:spPr bwMode="auto">
          <a:xfrm>
            <a:off x="2994025" y="4368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19" name="Rectangle 95"/>
          <p:cNvSpPr>
            <a:spLocks noChangeArrowheads="1"/>
          </p:cNvSpPr>
          <p:nvPr/>
        </p:nvSpPr>
        <p:spPr bwMode="auto">
          <a:xfrm>
            <a:off x="2994025" y="4673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20" name="Rectangle 96"/>
          <p:cNvSpPr>
            <a:spLocks noChangeArrowheads="1"/>
          </p:cNvSpPr>
          <p:nvPr/>
        </p:nvSpPr>
        <p:spPr bwMode="auto">
          <a:xfrm>
            <a:off x="2994025" y="4978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21" name="Rectangle 97"/>
          <p:cNvSpPr>
            <a:spLocks noChangeArrowheads="1"/>
          </p:cNvSpPr>
          <p:nvPr/>
        </p:nvSpPr>
        <p:spPr bwMode="auto">
          <a:xfrm>
            <a:off x="2994025" y="5283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22" name="Rectangle 98"/>
          <p:cNvSpPr>
            <a:spLocks noChangeArrowheads="1"/>
          </p:cNvSpPr>
          <p:nvPr/>
        </p:nvSpPr>
        <p:spPr bwMode="auto">
          <a:xfrm>
            <a:off x="2994025" y="5588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23" name="Rectangle 99"/>
          <p:cNvSpPr>
            <a:spLocks noChangeArrowheads="1"/>
          </p:cNvSpPr>
          <p:nvPr/>
        </p:nvSpPr>
        <p:spPr bwMode="auto">
          <a:xfrm>
            <a:off x="3298825" y="345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24" name="Rectangle 100"/>
          <p:cNvSpPr>
            <a:spLocks noChangeArrowheads="1"/>
          </p:cNvSpPr>
          <p:nvPr/>
        </p:nvSpPr>
        <p:spPr bwMode="auto">
          <a:xfrm>
            <a:off x="3298825" y="375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25" name="Rectangle 101"/>
          <p:cNvSpPr>
            <a:spLocks noChangeArrowheads="1"/>
          </p:cNvSpPr>
          <p:nvPr/>
        </p:nvSpPr>
        <p:spPr bwMode="auto">
          <a:xfrm>
            <a:off x="3298825" y="4064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26" name="Rectangle 102"/>
          <p:cNvSpPr>
            <a:spLocks noChangeArrowheads="1"/>
          </p:cNvSpPr>
          <p:nvPr/>
        </p:nvSpPr>
        <p:spPr bwMode="auto">
          <a:xfrm>
            <a:off x="3298825" y="4368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27" name="Rectangle 103"/>
          <p:cNvSpPr>
            <a:spLocks noChangeArrowheads="1"/>
          </p:cNvSpPr>
          <p:nvPr/>
        </p:nvSpPr>
        <p:spPr bwMode="auto">
          <a:xfrm>
            <a:off x="3298825" y="4673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28" name="Rectangle 104"/>
          <p:cNvSpPr>
            <a:spLocks noChangeArrowheads="1"/>
          </p:cNvSpPr>
          <p:nvPr/>
        </p:nvSpPr>
        <p:spPr bwMode="auto">
          <a:xfrm>
            <a:off x="3298825" y="4978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29" name="Rectangle 105"/>
          <p:cNvSpPr>
            <a:spLocks noChangeArrowheads="1"/>
          </p:cNvSpPr>
          <p:nvPr/>
        </p:nvSpPr>
        <p:spPr bwMode="auto">
          <a:xfrm>
            <a:off x="3298825" y="5283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30" name="Rectangle 106"/>
          <p:cNvSpPr>
            <a:spLocks noChangeArrowheads="1"/>
          </p:cNvSpPr>
          <p:nvPr/>
        </p:nvSpPr>
        <p:spPr bwMode="auto">
          <a:xfrm>
            <a:off x="3298825" y="5588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31" name="Rectangle 107"/>
          <p:cNvSpPr>
            <a:spLocks noChangeArrowheads="1"/>
          </p:cNvSpPr>
          <p:nvPr/>
        </p:nvSpPr>
        <p:spPr bwMode="auto">
          <a:xfrm>
            <a:off x="3603625" y="345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32" name="Rectangle 108"/>
          <p:cNvSpPr>
            <a:spLocks noChangeArrowheads="1"/>
          </p:cNvSpPr>
          <p:nvPr/>
        </p:nvSpPr>
        <p:spPr bwMode="auto">
          <a:xfrm>
            <a:off x="3603625" y="375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33" name="Rectangle 109"/>
          <p:cNvSpPr>
            <a:spLocks noChangeArrowheads="1"/>
          </p:cNvSpPr>
          <p:nvPr/>
        </p:nvSpPr>
        <p:spPr bwMode="auto">
          <a:xfrm>
            <a:off x="3603625" y="4064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34" name="Rectangle 110"/>
          <p:cNvSpPr>
            <a:spLocks noChangeArrowheads="1"/>
          </p:cNvSpPr>
          <p:nvPr/>
        </p:nvSpPr>
        <p:spPr bwMode="auto">
          <a:xfrm>
            <a:off x="3603625" y="4368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35" name="Rectangle 111"/>
          <p:cNvSpPr>
            <a:spLocks noChangeArrowheads="1"/>
          </p:cNvSpPr>
          <p:nvPr/>
        </p:nvSpPr>
        <p:spPr bwMode="auto">
          <a:xfrm>
            <a:off x="3603625" y="4673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36" name="Rectangle 112"/>
          <p:cNvSpPr>
            <a:spLocks noChangeArrowheads="1"/>
          </p:cNvSpPr>
          <p:nvPr/>
        </p:nvSpPr>
        <p:spPr bwMode="auto">
          <a:xfrm>
            <a:off x="3603625" y="4978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37" name="Rectangle 113"/>
          <p:cNvSpPr>
            <a:spLocks noChangeArrowheads="1"/>
          </p:cNvSpPr>
          <p:nvPr/>
        </p:nvSpPr>
        <p:spPr bwMode="auto">
          <a:xfrm>
            <a:off x="3603625" y="5283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38" name="Rectangle 114"/>
          <p:cNvSpPr>
            <a:spLocks noChangeArrowheads="1"/>
          </p:cNvSpPr>
          <p:nvPr/>
        </p:nvSpPr>
        <p:spPr bwMode="auto">
          <a:xfrm>
            <a:off x="3603625" y="5588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39" name="Rectangle 115"/>
          <p:cNvSpPr>
            <a:spLocks noChangeArrowheads="1"/>
          </p:cNvSpPr>
          <p:nvPr/>
        </p:nvSpPr>
        <p:spPr bwMode="auto">
          <a:xfrm>
            <a:off x="3908425" y="345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40" name="Rectangle 116"/>
          <p:cNvSpPr>
            <a:spLocks noChangeArrowheads="1"/>
          </p:cNvSpPr>
          <p:nvPr/>
        </p:nvSpPr>
        <p:spPr bwMode="auto">
          <a:xfrm>
            <a:off x="3908425" y="375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41" name="Rectangle 117"/>
          <p:cNvSpPr>
            <a:spLocks noChangeArrowheads="1"/>
          </p:cNvSpPr>
          <p:nvPr/>
        </p:nvSpPr>
        <p:spPr bwMode="auto">
          <a:xfrm>
            <a:off x="3908425" y="4064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42" name="Rectangle 118"/>
          <p:cNvSpPr>
            <a:spLocks noChangeArrowheads="1"/>
          </p:cNvSpPr>
          <p:nvPr/>
        </p:nvSpPr>
        <p:spPr bwMode="auto">
          <a:xfrm>
            <a:off x="3908425" y="4368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43" name="Rectangle 119"/>
          <p:cNvSpPr>
            <a:spLocks noChangeArrowheads="1"/>
          </p:cNvSpPr>
          <p:nvPr/>
        </p:nvSpPr>
        <p:spPr bwMode="auto">
          <a:xfrm>
            <a:off x="3908425" y="4673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44" name="Rectangle 120"/>
          <p:cNvSpPr>
            <a:spLocks noChangeArrowheads="1"/>
          </p:cNvSpPr>
          <p:nvPr/>
        </p:nvSpPr>
        <p:spPr bwMode="auto">
          <a:xfrm>
            <a:off x="3908425" y="4978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45" name="Rectangle 121"/>
          <p:cNvSpPr>
            <a:spLocks noChangeArrowheads="1"/>
          </p:cNvSpPr>
          <p:nvPr/>
        </p:nvSpPr>
        <p:spPr bwMode="auto">
          <a:xfrm>
            <a:off x="3908425" y="5283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46" name="Rectangle 122"/>
          <p:cNvSpPr>
            <a:spLocks noChangeArrowheads="1"/>
          </p:cNvSpPr>
          <p:nvPr/>
        </p:nvSpPr>
        <p:spPr bwMode="auto">
          <a:xfrm>
            <a:off x="3908425" y="5588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47" name="Rectangle 123"/>
          <p:cNvSpPr>
            <a:spLocks noChangeArrowheads="1"/>
          </p:cNvSpPr>
          <p:nvPr/>
        </p:nvSpPr>
        <p:spPr bwMode="auto">
          <a:xfrm>
            <a:off x="4213225" y="345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48" name="Rectangle 124"/>
          <p:cNvSpPr>
            <a:spLocks noChangeArrowheads="1"/>
          </p:cNvSpPr>
          <p:nvPr/>
        </p:nvSpPr>
        <p:spPr bwMode="auto">
          <a:xfrm>
            <a:off x="4213225" y="375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49" name="Rectangle 125"/>
          <p:cNvSpPr>
            <a:spLocks noChangeArrowheads="1"/>
          </p:cNvSpPr>
          <p:nvPr/>
        </p:nvSpPr>
        <p:spPr bwMode="auto">
          <a:xfrm>
            <a:off x="4213225" y="4064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50" name="Rectangle 126"/>
          <p:cNvSpPr>
            <a:spLocks noChangeArrowheads="1"/>
          </p:cNvSpPr>
          <p:nvPr/>
        </p:nvSpPr>
        <p:spPr bwMode="auto">
          <a:xfrm>
            <a:off x="4213225" y="4368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51" name="Rectangle 127"/>
          <p:cNvSpPr>
            <a:spLocks noChangeArrowheads="1"/>
          </p:cNvSpPr>
          <p:nvPr/>
        </p:nvSpPr>
        <p:spPr bwMode="auto">
          <a:xfrm>
            <a:off x="4213225" y="4673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52" name="Rectangle 128"/>
          <p:cNvSpPr>
            <a:spLocks noChangeArrowheads="1"/>
          </p:cNvSpPr>
          <p:nvPr/>
        </p:nvSpPr>
        <p:spPr bwMode="auto">
          <a:xfrm>
            <a:off x="4213225" y="4978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53" name="Rectangle 129"/>
          <p:cNvSpPr>
            <a:spLocks noChangeArrowheads="1"/>
          </p:cNvSpPr>
          <p:nvPr/>
        </p:nvSpPr>
        <p:spPr bwMode="auto">
          <a:xfrm>
            <a:off x="4213225" y="5283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54" name="Rectangle 130"/>
          <p:cNvSpPr>
            <a:spLocks noChangeArrowheads="1"/>
          </p:cNvSpPr>
          <p:nvPr/>
        </p:nvSpPr>
        <p:spPr bwMode="auto">
          <a:xfrm>
            <a:off x="4213225" y="5588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55" name="Rectangle 131"/>
          <p:cNvSpPr>
            <a:spLocks noChangeArrowheads="1"/>
          </p:cNvSpPr>
          <p:nvPr/>
        </p:nvSpPr>
        <p:spPr bwMode="auto">
          <a:xfrm>
            <a:off x="4518025" y="345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56" name="Rectangle 132"/>
          <p:cNvSpPr>
            <a:spLocks noChangeArrowheads="1"/>
          </p:cNvSpPr>
          <p:nvPr/>
        </p:nvSpPr>
        <p:spPr bwMode="auto">
          <a:xfrm>
            <a:off x="4518025" y="375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57" name="Rectangle 133"/>
          <p:cNvSpPr>
            <a:spLocks noChangeArrowheads="1"/>
          </p:cNvSpPr>
          <p:nvPr/>
        </p:nvSpPr>
        <p:spPr bwMode="auto">
          <a:xfrm>
            <a:off x="4518025" y="4064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58" name="Rectangle 134"/>
          <p:cNvSpPr>
            <a:spLocks noChangeArrowheads="1"/>
          </p:cNvSpPr>
          <p:nvPr/>
        </p:nvSpPr>
        <p:spPr bwMode="auto">
          <a:xfrm>
            <a:off x="4518025" y="4368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59" name="Rectangle 135"/>
          <p:cNvSpPr>
            <a:spLocks noChangeArrowheads="1"/>
          </p:cNvSpPr>
          <p:nvPr/>
        </p:nvSpPr>
        <p:spPr bwMode="auto">
          <a:xfrm>
            <a:off x="4518025" y="4673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60" name="Rectangle 136"/>
          <p:cNvSpPr>
            <a:spLocks noChangeArrowheads="1"/>
          </p:cNvSpPr>
          <p:nvPr/>
        </p:nvSpPr>
        <p:spPr bwMode="auto">
          <a:xfrm>
            <a:off x="4518025" y="4978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61" name="Rectangle 137"/>
          <p:cNvSpPr>
            <a:spLocks noChangeArrowheads="1"/>
          </p:cNvSpPr>
          <p:nvPr/>
        </p:nvSpPr>
        <p:spPr bwMode="auto">
          <a:xfrm>
            <a:off x="4518025" y="5283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62" name="Rectangle 138"/>
          <p:cNvSpPr>
            <a:spLocks noChangeArrowheads="1"/>
          </p:cNvSpPr>
          <p:nvPr/>
        </p:nvSpPr>
        <p:spPr bwMode="auto">
          <a:xfrm>
            <a:off x="4518025" y="5588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63" name="Rectangle 139"/>
          <p:cNvSpPr>
            <a:spLocks noChangeArrowheads="1"/>
          </p:cNvSpPr>
          <p:nvPr/>
        </p:nvSpPr>
        <p:spPr bwMode="auto">
          <a:xfrm>
            <a:off x="4822825" y="345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64" name="Rectangle 140"/>
          <p:cNvSpPr>
            <a:spLocks noChangeArrowheads="1"/>
          </p:cNvSpPr>
          <p:nvPr/>
        </p:nvSpPr>
        <p:spPr bwMode="auto">
          <a:xfrm>
            <a:off x="4822825" y="375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65" name="Rectangle 141"/>
          <p:cNvSpPr>
            <a:spLocks noChangeArrowheads="1"/>
          </p:cNvSpPr>
          <p:nvPr/>
        </p:nvSpPr>
        <p:spPr bwMode="auto">
          <a:xfrm>
            <a:off x="4822825" y="4064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66" name="Rectangle 142"/>
          <p:cNvSpPr>
            <a:spLocks noChangeArrowheads="1"/>
          </p:cNvSpPr>
          <p:nvPr/>
        </p:nvSpPr>
        <p:spPr bwMode="auto">
          <a:xfrm>
            <a:off x="4822825" y="4368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67" name="Rectangle 143"/>
          <p:cNvSpPr>
            <a:spLocks noChangeArrowheads="1"/>
          </p:cNvSpPr>
          <p:nvPr/>
        </p:nvSpPr>
        <p:spPr bwMode="auto">
          <a:xfrm>
            <a:off x="4822825" y="4673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68" name="Rectangle 144"/>
          <p:cNvSpPr>
            <a:spLocks noChangeArrowheads="1"/>
          </p:cNvSpPr>
          <p:nvPr/>
        </p:nvSpPr>
        <p:spPr bwMode="auto">
          <a:xfrm>
            <a:off x="4822825" y="4978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69" name="Rectangle 145"/>
          <p:cNvSpPr>
            <a:spLocks noChangeArrowheads="1"/>
          </p:cNvSpPr>
          <p:nvPr/>
        </p:nvSpPr>
        <p:spPr bwMode="auto">
          <a:xfrm>
            <a:off x="4822825" y="5283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70" name="Rectangle 146"/>
          <p:cNvSpPr>
            <a:spLocks noChangeArrowheads="1"/>
          </p:cNvSpPr>
          <p:nvPr/>
        </p:nvSpPr>
        <p:spPr bwMode="auto">
          <a:xfrm>
            <a:off x="4822825" y="5588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71" name="Rectangle 147"/>
          <p:cNvSpPr>
            <a:spLocks noChangeArrowheads="1"/>
          </p:cNvSpPr>
          <p:nvPr/>
        </p:nvSpPr>
        <p:spPr bwMode="auto">
          <a:xfrm>
            <a:off x="5127625" y="345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72" name="Rectangle 148"/>
          <p:cNvSpPr>
            <a:spLocks noChangeArrowheads="1"/>
          </p:cNvSpPr>
          <p:nvPr/>
        </p:nvSpPr>
        <p:spPr bwMode="auto">
          <a:xfrm>
            <a:off x="5127625" y="375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73" name="Rectangle 149"/>
          <p:cNvSpPr>
            <a:spLocks noChangeArrowheads="1"/>
          </p:cNvSpPr>
          <p:nvPr/>
        </p:nvSpPr>
        <p:spPr bwMode="auto">
          <a:xfrm>
            <a:off x="5127625" y="4064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74" name="Rectangle 150"/>
          <p:cNvSpPr>
            <a:spLocks noChangeArrowheads="1"/>
          </p:cNvSpPr>
          <p:nvPr/>
        </p:nvSpPr>
        <p:spPr bwMode="auto">
          <a:xfrm>
            <a:off x="5127625" y="4368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75" name="Rectangle 151"/>
          <p:cNvSpPr>
            <a:spLocks noChangeArrowheads="1"/>
          </p:cNvSpPr>
          <p:nvPr/>
        </p:nvSpPr>
        <p:spPr bwMode="auto">
          <a:xfrm>
            <a:off x="5127625" y="4673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76" name="Rectangle 152"/>
          <p:cNvSpPr>
            <a:spLocks noChangeArrowheads="1"/>
          </p:cNvSpPr>
          <p:nvPr/>
        </p:nvSpPr>
        <p:spPr bwMode="auto">
          <a:xfrm>
            <a:off x="5127625" y="4978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77" name="Rectangle 153"/>
          <p:cNvSpPr>
            <a:spLocks noChangeArrowheads="1"/>
          </p:cNvSpPr>
          <p:nvPr/>
        </p:nvSpPr>
        <p:spPr bwMode="auto">
          <a:xfrm>
            <a:off x="5127625" y="5283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78" name="Rectangle 154"/>
          <p:cNvSpPr>
            <a:spLocks noChangeArrowheads="1"/>
          </p:cNvSpPr>
          <p:nvPr/>
        </p:nvSpPr>
        <p:spPr bwMode="auto">
          <a:xfrm>
            <a:off x="5127625" y="5588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79" name="Rectangle 155"/>
          <p:cNvSpPr>
            <a:spLocks noChangeArrowheads="1"/>
          </p:cNvSpPr>
          <p:nvPr/>
        </p:nvSpPr>
        <p:spPr bwMode="auto">
          <a:xfrm>
            <a:off x="2994025" y="5867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80" name="Rectangle 156"/>
          <p:cNvSpPr>
            <a:spLocks noChangeArrowheads="1"/>
          </p:cNvSpPr>
          <p:nvPr/>
        </p:nvSpPr>
        <p:spPr bwMode="auto">
          <a:xfrm>
            <a:off x="3298825" y="5867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81" name="Rectangle 157"/>
          <p:cNvSpPr>
            <a:spLocks noChangeArrowheads="1"/>
          </p:cNvSpPr>
          <p:nvPr/>
        </p:nvSpPr>
        <p:spPr bwMode="auto">
          <a:xfrm>
            <a:off x="3603625" y="5867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82" name="Rectangle 158"/>
          <p:cNvSpPr>
            <a:spLocks noChangeArrowheads="1"/>
          </p:cNvSpPr>
          <p:nvPr/>
        </p:nvSpPr>
        <p:spPr bwMode="auto">
          <a:xfrm>
            <a:off x="3908425" y="5867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83" name="Rectangle 159"/>
          <p:cNvSpPr>
            <a:spLocks noChangeArrowheads="1"/>
          </p:cNvSpPr>
          <p:nvPr/>
        </p:nvSpPr>
        <p:spPr bwMode="auto">
          <a:xfrm>
            <a:off x="4213225" y="5867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84" name="Rectangle 160"/>
          <p:cNvSpPr>
            <a:spLocks noChangeArrowheads="1"/>
          </p:cNvSpPr>
          <p:nvPr/>
        </p:nvSpPr>
        <p:spPr bwMode="auto">
          <a:xfrm>
            <a:off x="4518025" y="5867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85" name="Rectangle 161"/>
          <p:cNvSpPr>
            <a:spLocks noChangeArrowheads="1"/>
          </p:cNvSpPr>
          <p:nvPr/>
        </p:nvSpPr>
        <p:spPr bwMode="auto">
          <a:xfrm>
            <a:off x="4822825" y="5867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86" name="Rectangle 162"/>
          <p:cNvSpPr>
            <a:spLocks noChangeArrowheads="1"/>
          </p:cNvSpPr>
          <p:nvPr/>
        </p:nvSpPr>
        <p:spPr bwMode="auto">
          <a:xfrm>
            <a:off x="5127625" y="5867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87" name="Rectangle 163"/>
          <p:cNvSpPr>
            <a:spLocks noChangeArrowheads="1"/>
          </p:cNvSpPr>
          <p:nvPr/>
        </p:nvSpPr>
        <p:spPr bwMode="auto">
          <a:xfrm>
            <a:off x="5432425" y="345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88" name="Rectangle 164"/>
          <p:cNvSpPr>
            <a:spLocks noChangeArrowheads="1"/>
          </p:cNvSpPr>
          <p:nvPr/>
        </p:nvSpPr>
        <p:spPr bwMode="auto">
          <a:xfrm>
            <a:off x="5432425" y="375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89" name="Rectangle 165"/>
          <p:cNvSpPr>
            <a:spLocks noChangeArrowheads="1"/>
          </p:cNvSpPr>
          <p:nvPr/>
        </p:nvSpPr>
        <p:spPr bwMode="auto">
          <a:xfrm>
            <a:off x="5432425" y="4064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90" name="Rectangle 166"/>
          <p:cNvSpPr>
            <a:spLocks noChangeArrowheads="1"/>
          </p:cNvSpPr>
          <p:nvPr/>
        </p:nvSpPr>
        <p:spPr bwMode="auto">
          <a:xfrm>
            <a:off x="5432425" y="4368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91" name="Rectangle 167"/>
          <p:cNvSpPr>
            <a:spLocks noChangeArrowheads="1"/>
          </p:cNvSpPr>
          <p:nvPr/>
        </p:nvSpPr>
        <p:spPr bwMode="auto">
          <a:xfrm>
            <a:off x="5432425" y="4673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92" name="Rectangle 168"/>
          <p:cNvSpPr>
            <a:spLocks noChangeArrowheads="1"/>
          </p:cNvSpPr>
          <p:nvPr/>
        </p:nvSpPr>
        <p:spPr bwMode="auto">
          <a:xfrm>
            <a:off x="5432425" y="4978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93" name="Rectangle 169"/>
          <p:cNvSpPr>
            <a:spLocks noChangeArrowheads="1"/>
          </p:cNvSpPr>
          <p:nvPr/>
        </p:nvSpPr>
        <p:spPr bwMode="auto">
          <a:xfrm>
            <a:off x="5432425" y="5283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5994" name="Rectangle 170"/>
          <p:cNvSpPr>
            <a:spLocks noChangeArrowheads="1"/>
          </p:cNvSpPr>
          <p:nvPr/>
        </p:nvSpPr>
        <p:spPr bwMode="auto">
          <a:xfrm>
            <a:off x="5432425" y="5588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45995" name="Group 171"/>
          <p:cNvGrpSpPr>
            <a:grpSpLocks/>
          </p:cNvGrpSpPr>
          <p:nvPr/>
        </p:nvGrpSpPr>
        <p:grpSpPr bwMode="auto">
          <a:xfrm>
            <a:off x="2994025" y="3429000"/>
            <a:ext cx="2590800" cy="2590800"/>
            <a:chOff x="2112" y="1920"/>
            <a:chExt cx="1632" cy="1632"/>
          </a:xfrm>
        </p:grpSpPr>
        <p:sp>
          <p:nvSpPr>
            <p:cNvPr id="845996" name="Rectangle 172"/>
            <p:cNvSpPr>
              <a:spLocks noChangeArrowheads="1"/>
            </p:cNvSpPr>
            <p:nvPr/>
          </p:nvSpPr>
          <p:spPr bwMode="auto">
            <a:xfrm>
              <a:off x="2112" y="1929"/>
              <a:ext cx="111" cy="16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997" name="Rectangle 173"/>
            <p:cNvSpPr>
              <a:spLocks noChangeArrowheads="1"/>
            </p:cNvSpPr>
            <p:nvPr/>
          </p:nvSpPr>
          <p:spPr bwMode="auto">
            <a:xfrm>
              <a:off x="2492" y="1920"/>
              <a:ext cx="111" cy="16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998" name="Rectangle 174"/>
            <p:cNvSpPr>
              <a:spLocks noChangeArrowheads="1"/>
            </p:cNvSpPr>
            <p:nvPr/>
          </p:nvSpPr>
          <p:spPr bwMode="auto">
            <a:xfrm>
              <a:off x="2302" y="1920"/>
              <a:ext cx="111" cy="16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5999" name="Rectangle 175"/>
            <p:cNvSpPr>
              <a:spLocks noChangeArrowheads="1"/>
            </p:cNvSpPr>
            <p:nvPr/>
          </p:nvSpPr>
          <p:spPr bwMode="auto">
            <a:xfrm>
              <a:off x="2682" y="1920"/>
              <a:ext cx="110" cy="16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000" name="Rectangle 176"/>
            <p:cNvSpPr>
              <a:spLocks noChangeArrowheads="1"/>
            </p:cNvSpPr>
            <p:nvPr/>
          </p:nvSpPr>
          <p:spPr bwMode="auto">
            <a:xfrm>
              <a:off x="2872" y="1920"/>
              <a:ext cx="110" cy="16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001" name="Rectangle 177"/>
            <p:cNvSpPr>
              <a:spLocks noChangeArrowheads="1"/>
            </p:cNvSpPr>
            <p:nvPr/>
          </p:nvSpPr>
          <p:spPr bwMode="auto">
            <a:xfrm>
              <a:off x="3061" y="1920"/>
              <a:ext cx="111" cy="16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002" name="Rectangle 178"/>
            <p:cNvSpPr>
              <a:spLocks noChangeArrowheads="1"/>
            </p:cNvSpPr>
            <p:nvPr/>
          </p:nvSpPr>
          <p:spPr bwMode="auto">
            <a:xfrm>
              <a:off x="3251" y="1920"/>
              <a:ext cx="111" cy="16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003" name="Rectangle 179"/>
            <p:cNvSpPr>
              <a:spLocks noChangeArrowheads="1"/>
            </p:cNvSpPr>
            <p:nvPr/>
          </p:nvSpPr>
          <p:spPr bwMode="auto">
            <a:xfrm>
              <a:off x="3441" y="1920"/>
              <a:ext cx="111" cy="16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6004" name="Rectangle 180"/>
            <p:cNvSpPr>
              <a:spLocks noChangeArrowheads="1"/>
            </p:cNvSpPr>
            <p:nvPr/>
          </p:nvSpPr>
          <p:spPr bwMode="auto">
            <a:xfrm>
              <a:off x="3633" y="1920"/>
              <a:ext cx="111" cy="162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6005" name="Rectangle 181"/>
          <p:cNvSpPr>
            <a:spLocks noChangeArrowheads="1"/>
          </p:cNvSpPr>
          <p:nvPr/>
        </p:nvSpPr>
        <p:spPr bwMode="auto">
          <a:xfrm>
            <a:off x="5432425" y="5867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006" name="Rectangle 182"/>
          <p:cNvSpPr>
            <a:spLocks noChangeArrowheads="1"/>
          </p:cNvSpPr>
          <p:nvPr/>
        </p:nvSpPr>
        <p:spPr bwMode="auto">
          <a:xfrm>
            <a:off x="2994025" y="3657600"/>
            <a:ext cx="1676400" cy="609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007" name="Rectangle 183"/>
          <p:cNvSpPr>
            <a:spLocks noChangeArrowheads="1"/>
          </p:cNvSpPr>
          <p:nvPr/>
        </p:nvSpPr>
        <p:spPr bwMode="auto">
          <a:xfrm>
            <a:off x="2994025" y="4648200"/>
            <a:ext cx="1143000" cy="1066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008" name="Rectangle 184"/>
          <p:cNvSpPr>
            <a:spLocks noChangeArrowheads="1"/>
          </p:cNvSpPr>
          <p:nvPr/>
        </p:nvSpPr>
        <p:spPr bwMode="auto">
          <a:xfrm rot="5400000">
            <a:off x="4213225" y="4876800"/>
            <a:ext cx="1676400" cy="609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009" name="Text Box 185"/>
          <p:cNvSpPr txBox="1">
            <a:spLocks noChangeArrowheads="1"/>
          </p:cNvSpPr>
          <p:nvPr/>
        </p:nvSpPr>
        <p:spPr bwMode="auto">
          <a:xfrm>
            <a:off x="2590800" y="3962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FF0000"/>
                </a:solidFill>
              </a:rPr>
              <a:t>w</a:t>
            </a:r>
            <a:r>
              <a:rPr lang="en-US" sz="2400" baseline="-25000">
                <a:solidFill>
                  <a:srgbClr val="FF0000"/>
                </a:solidFill>
              </a:rPr>
              <a:t>1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846010" name="Text Box 186"/>
          <p:cNvSpPr txBox="1">
            <a:spLocks noChangeArrowheads="1"/>
          </p:cNvSpPr>
          <p:nvPr/>
        </p:nvSpPr>
        <p:spPr bwMode="auto">
          <a:xfrm>
            <a:off x="2590800" y="5486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FF0000"/>
                </a:solidFill>
              </a:rPr>
              <a:t>w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846011" name="Text Box 187"/>
          <p:cNvSpPr txBox="1">
            <a:spLocks noChangeArrowheads="1"/>
          </p:cNvSpPr>
          <p:nvPr/>
        </p:nvSpPr>
        <p:spPr bwMode="auto">
          <a:xfrm>
            <a:off x="4926013" y="5867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FF0000"/>
                </a:solidFill>
              </a:rPr>
              <a:t>w</a:t>
            </a:r>
            <a:r>
              <a:rPr lang="en-US" sz="2400" baseline="-25000">
                <a:solidFill>
                  <a:srgbClr val="FF0000"/>
                </a:solidFill>
              </a:rPr>
              <a:t>3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101" name="Slide Number Placeholder 1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Effect of Margins Minimization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altLang="zh-CN" dirty="0">
                <a:ea typeface="SimSun" charset="0"/>
                <a:cs typeface="SimSun" charset="0"/>
              </a:rPr>
              <a:t>Grouping 2 (minimization of margins)</a:t>
            </a:r>
          </a:p>
          <a:p>
            <a:pPr lvl="1"/>
            <a:r>
              <a:rPr lang="en-US" altLang="zh-CN" dirty="0">
                <a:ea typeface="SimSun" charset="0"/>
                <a:cs typeface="SimSun" charset="0"/>
              </a:rPr>
              <a:t>minimizes the expected number of groups touching a random query</a:t>
            </a:r>
          </a:p>
        </p:txBody>
      </p:sp>
      <p:sp>
        <p:nvSpPr>
          <p:cNvPr id="846955" name="Rectangle 107"/>
          <p:cNvSpPr>
            <a:spLocks noChangeArrowheads="1"/>
          </p:cNvSpPr>
          <p:nvPr/>
        </p:nvSpPr>
        <p:spPr bwMode="auto">
          <a:xfrm>
            <a:off x="2971800" y="3505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56" name="Rectangle 108"/>
          <p:cNvSpPr>
            <a:spLocks noChangeArrowheads="1"/>
          </p:cNvSpPr>
          <p:nvPr/>
        </p:nvSpPr>
        <p:spPr bwMode="auto">
          <a:xfrm>
            <a:off x="2971800" y="3810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57" name="Rectangle 109"/>
          <p:cNvSpPr>
            <a:spLocks noChangeArrowheads="1"/>
          </p:cNvSpPr>
          <p:nvPr/>
        </p:nvSpPr>
        <p:spPr bwMode="auto">
          <a:xfrm>
            <a:off x="2971800" y="4114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58" name="Rectangle 110"/>
          <p:cNvSpPr>
            <a:spLocks noChangeArrowheads="1"/>
          </p:cNvSpPr>
          <p:nvPr/>
        </p:nvSpPr>
        <p:spPr bwMode="auto">
          <a:xfrm>
            <a:off x="2971800" y="4419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59" name="Rectangle 111"/>
          <p:cNvSpPr>
            <a:spLocks noChangeArrowheads="1"/>
          </p:cNvSpPr>
          <p:nvPr/>
        </p:nvSpPr>
        <p:spPr bwMode="auto">
          <a:xfrm>
            <a:off x="2971800" y="472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60" name="Rectangle 112"/>
          <p:cNvSpPr>
            <a:spLocks noChangeArrowheads="1"/>
          </p:cNvSpPr>
          <p:nvPr/>
        </p:nvSpPr>
        <p:spPr bwMode="auto">
          <a:xfrm>
            <a:off x="2971800" y="502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61" name="Rectangle 113"/>
          <p:cNvSpPr>
            <a:spLocks noChangeArrowheads="1"/>
          </p:cNvSpPr>
          <p:nvPr/>
        </p:nvSpPr>
        <p:spPr bwMode="auto">
          <a:xfrm>
            <a:off x="2971800" y="5334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62" name="Rectangle 114"/>
          <p:cNvSpPr>
            <a:spLocks noChangeArrowheads="1"/>
          </p:cNvSpPr>
          <p:nvPr/>
        </p:nvSpPr>
        <p:spPr bwMode="auto">
          <a:xfrm>
            <a:off x="2971800" y="5638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63" name="Rectangle 115"/>
          <p:cNvSpPr>
            <a:spLocks noChangeArrowheads="1"/>
          </p:cNvSpPr>
          <p:nvPr/>
        </p:nvSpPr>
        <p:spPr bwMode="auto">
          <a:xfrm>
            <a:off x="3276600" y="3505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64" name="Rectangle 116"/>
          <p:cNvSpPr>
            <a:spLocks noChangeArrowheads="1"/>
          </p:cNvSpPr>
          <p:nvPr/>
        </p:nvSpPr>
        <p:spPr bwMode="auto">
          <a:xfrm>
            <a:off x="3276600" y="3810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65" name="Rectangle 117"/>
          <p:cNvSpPr>
            <a:spLocks noChangeArrowheads="1"/>
          </p:cNvSpPr>
          <p:nvPr/>
        </p:nvSpPr>
        <p:spPr bwMode="auto">
          <a:xfrm>
            <a:off x="3276600" y="4114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66" name="Rectangle 118"/>
          <p:cNvSpPr>
            <a:spLocks noChangeArrowheads="1"/>
          </p:cNvSpPr>
          <p:nvPr/>
        </p:nvSpPr>
        <p:spPr bwMode="auto">
          <a:xfrm>
            <a:off x="3276600" y="4419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67" name="Rectangle 119"/>
          <p:cNvSpPr>
            <a:spLocks noChangeArrowheads="1"/>
          </p:cNvSpPr>
          <p:nvPr/>
        </p:nvSpPr>
        <p:spPr bwMode="auto">
          <a:xfrm>
            <a:off x="3276600" y="472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68" name="Rectangle 120"/>
          <p:cNvSpPr>
            <a:spLocks noChangeArrowheads="1"/>
          </p:cNvSpPr>
          <p:nvPr/>
        </p:nvSpPr>
        <p:spPr bwMode="auto">
          <a:xfrm>
            <a:off x="3276600" y="502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69" name="Rectangle 121"/>
          <p:cNvSpPr>
            <a:spLocks noChangeArrowheads="1"/>
          </p:cNvSpPr>
          <p:nvPr/>
        </p:nvSpPr>
        <p:spPr bwMode="auto">
          <a:xfrm>
            <a:off x="3276600" y="5334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70" name="Rectangle 122"/>
          <p:cNvSpPr>
            <a:spLocks noChangeArrowheads="1"/>
          </p:cNvSpPr>
          <p:nvPr/>
        </p:nvSpPr>
        <p:spPr bwMode="auto">
          <a:xfrm>
            <a:off x="3276600" y="5638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71" name="Rectangle 123"/>
          <p:cNvSpPr>
            <a:spLocks noChangeArrowheads="1"/>
          </p:cNvSpPr>
          <p:nvPr/>
        </p:nvSpPr>
        <p:spPr bwMode="auto">
          <a:xfrm>
            <a:off x="3581400" y="3505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72" name="Rectangle 124"/>
          <p:cNvSpPr>
            <a:spLocks noChangeArrowheads="1"/>
          </p:cNvSpPr>
          <p:nvPr/>
        </p:nvSpPr>
        <p:spPr bwMode="auto">
          <a:xfrm>
            <a:off x="3581400" y="3810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73" name="Rectangle 125"/>
          <p:cNvSpPr>
            <a:spLocks noChangeArrowheads="1"/>
          </p:cNvSpPr>
          <p:nvPr/>
        </p:nvSpPr>
        <p:spPr bwMode="auto">
          <a:xfrm>
            <a:off x="3581400" y="4114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74" name="Rectangle 126"/>
          <p:cNvSpPr>
            <a:spLocks noChangeArrowheads="1"/>
          </p:cNvSpPr>
          <p:nvPr/>
        </p:nvSpPr>
        <p:spPr bwMode="auto">
          <a:xfrm>
            <a:off x="3581400" y="4419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75" name="Rectangle 127"/>
          <p:cNvSpPr>
            <a:spLocks noChangeArrowheads="1"/>
          </p:cNvSpPr>
          <p:nvPr/>
        </p:nvSpPr>
        <p:spPr bwMode="auto">
          <a:xfrm>
            <a:off x="3581400" y="472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76" name="Rectangle 128"/>
          <p:cNvSpPr>
            <a:spLocks noChangeArrowheads="1"/>
          </p:cNvSpPr>
          <p:nvPr/>
        </p:nvSpPr>
        <p:spPr bwMode="auto">
          <a:xfrm>
            <a:off x="3581400" y="502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77" name="Rectangle 129"/>
          <p:cNvSpPr>
            <a:spLocks noChangeArrowheads="1"/>
          </p:cNvSpPr>
          <p:nvPr/>
        </p:nvSpPr>
        <p:spPr bwMode="auto">
          <a:xfrm>
            <a:off x="3581400" y="5334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78" name="Rectangle 130"/>
          <p:cNvSpPr>
            <a:spLocks noChangeArrowheads="1"/>
          </p:cNvSpPr>
          <p:nvPr/>
        </p:nvSpPr>
        <p:spPr bwMode="auto">
          <a:xfrm>
            <a:off x="3581400" y="5638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79" name="Rectangle 131"/>
          <p:cNvSpPr>
            <a:spLocks noChangeArrowheads="1"/>
          </p:cNvSpPr>
          <p:nvPr/>
        </p:nvSpPr>
        <p:spPr bwMode="auto">
          <a:xfrm>
            <a:off x="3886200" y="3505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80" name="Rectangle 132"/>
          <p:cNvSpPr>
            <a:spLocks noChangeArrowheads="1"/>
          </p:cNvSpPr>
          <p:nvPr/>
        </p:nvSpPr>
        <p:spPr bwMode="auto">
          <a:xfrm>
            <a:off x="3886200" y="3810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81" name="Rectangle 133"/>
          <p:cNvSpPr>
            <a:spLocks noChangeArrowheads="1"/>
          </p:cNvSpPr>
          <p:nvPr/>
        </p:nvSpPr>
        <p:spPr bwMode="auto">
          <a:xfrm>
            <a:off x="3886200" y="4114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82" name="Rectangle 134"/>
          <p:cNvSpPr>
            <a:spLocks noChangeArrowheads="1"/>
          </p:cNvSpPr>
          <p:nvPr/>
        </p:nvSpPr>
        <p:spPr bwMode="auto">
          <a:xfrm>
            <a:off x="3886200" y="4419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83" name="Rectangle 135"/>
          <p:cNvSpPr>
            <a:spLocks noChangeArrowheads="1"/>
          </p:cNvSpPr>
          <p:nvPr/>
        </p:nvSpPr>
        <p:spPr bwMode="auto">
          <a:xfrm>
            <a:off x="3886200" y="472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84" name="Rectangle 136"/>
          <p:cNvSpPr>
            <a:spLocks noChangeArrowheads="1"/>
          </p:cNvSpPr>
          <p:nvPr/>
        </p:nvSpPr>
        <p:spPr bwMode="auto">
          <a:xfrm>
            <a:off x="3886200" y="502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85" name="Rectangle 137"/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86" name="Rectangle 138"/>
          <p:cNvSpPr>
            <a:spLocks noChangeArrowheads="1"/>
          </p:cNvSpPr>
          <p:nvPr/>
        </p:nvSpPr>
        <p:spPr bwMode="auto">
          <a:xfrm>
            <a:off x="3886200" y="5638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87" name="Rectangle 139"/>
          <p:cNvSpPr>
            <a:spLocks noChangeArrowheads="1"/>
          </p:cNvSpPr>
          <p:nvPr/>
        </p:nvSpPr>
        <p:spPr bwMode="auto">
          <a:xfrm>
            <a:off x="4191000" y="3505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88" name="Rectangle 140"/>
          <p:cNvSpPr>
            <a:spLocks noChangeArrowheads="1"/>
          </p:cNvSpPr>
          <p:nvPr/>
        </p:nvSpPr>
        <p:spPr bwMode="auto">
          <a:xfrm>
            <a:off x="4191000" y="3810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89" name="Rectangle 141"/>
          <p:cNvSpPr>
            <a:spLocks noChangeArrowheads="1"/>
          </p:cNvSpPr>
          <p:nvPr/>
        </p:nvSpPr>
        <p:spPr bwMode="auto">
          <a:xfrm>
            <a:off x="4191000" y="4114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90" name="Rectangle 142"/>
          <p:cNvSpPr>
            <a:spLocks noChangeArrowheads="1"/>
          </p:cNvSpPr>
          <p:nvPr/>
        </p:nvSpPr>
        <p:spPr bwMode="auto">
          <a:xfrm>
            <a:off x="4191000" y="4419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91" name="Rectangle 143"/>
          <p:cNvSpPr>
            <a:spLocks noChangeArrowheads="1"/>
          </p:cNvSpPr>
          <p:nvPr/>
        </p:nvSpPr>
        <p:spPr bwMode="auto">
          <a:xfrm>
            <a:off x="4191000" y="472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92" name="Rectangle 144"/>
          <p:cNvSpPr>
            <a:spLocks noChangeArrowheads="1"/>
          </p:cNvSpPr>
          <p:nvPr/>
        </p:nvSpPr>
        <p:spPr bwMode="auto">
          <a:xfrm>
            <a:off x="4191000" y="502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93" name="Rectangle 145"/>
          <p:cNvSpPr>
            <a:spLocks noChangeArrowheads="1"/>
          </p:cNvSpPr>
          <p:nvPr/>
        </p:nvSpPr>
        <p:spPr bwMode="auto">
          <a:xfrm>
            <a:off x="4191000" y="5334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94" name="Rectangle 146"/>
          <p:cNvSpPr>
            <a:spLocks noChangeArrowheads="1"/>
          </p:cNvSpPr>
          <p:nvPr/>
        </p:nvSpPr>
        <p:spPr bwMode="auto">
          <a:xfrm>
            <a:off x="4191000" y="5638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95" name="Rectangle 147"/>
          <p:cNvSpPr>
            <a:spLocks noChangeArrowheads="1"/>
          </p:cNvSpPr>
          <p:nvPr/>
        </p:nvSpPr>
        <p:spPr bwMode="auto">
          <a:xfrm>
            <a:off x="4495800" y="3505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96" name="Rectangle 148"/>
          <p:cNvSpPr>
            <a:spLocks noChangeArrowheads="1"/>
          </p:cNvSpPr>
          <p:nvPr/>
        </p:nvSpPr>
        <p:spPr bwMode="auto">
          <a:xfrm>
            <a:off x="4495800" y="3810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97" name="Rectangle 149"/>
          <p:cNvSpPr>
            <a:spLocks noChangeArrowheads="1"/>
          </p:cNvSpPr>
          <p:nvPr/>
        </p:nvSpPr>
        <p:spPr bwMode="auto">
          <a:xfrm>
            <a:off x="4495800" y="4114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98" name="Rectangle 150"/>
          <p:cNvSpPr>
            <a:spLocks noChangeArrowheads="1"/>
          </p:cNvSpPr>
          <p:nvPr/>
        </p:nvSpPr>
        <p:spPr bwMode="auto">
          <a:xfrm>
            <a:off x="4495800" y="4419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99" name="Rectangle 151"/>
          <p:cNvSpPr>
            <a:spLocks noChangeArrowheads="1"/>
          </p:cNvSpPr>
          <p:nvPr/>
        </p:nvSpPr>
        <p:spPr bwMode="auto">
          <a:xfrm>
            <a:off x="4495800" y="472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00" name="Rectangle 152"/>
          <p:cNvSpPr>
            <a:spLocks noChangeArrowheads="1"/>
          </p:cNvSpPr>
          <p:nvPr/>
        </p:nvSpPr>
        <p:spPr bwMode="auto">
          <a:xfrm>
            <a:off x="4495800" y="502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01" name="Rectangle 153"/>
          <p:cNvSpPr>
            <a:spLocks noChangeArrowheads="1"/>
          </p:cNvSpPr>
          <p:nvPr/>
        </p:nvSpPr>
        <p:spPr bwMode="auto">
          <a:xfrm>
            <a:off x="4495800" y="5334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02" name="Rectangle 154"/>
          <p:cNvSpPr>
            <a:spLocks noChangeArrowheads="1"/>
          </p:cNvSpPr>
          <p:nvPr/>
        </p:nvSpPr>
        <p:spPr bwMode="auto">
          <a:xfrm>
            <a:off x="4495800" y="5638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03" name="Rectangle 155"/>
          <p:cNvSpPr>
            <a:spLocks noChangeArrowheads="1"/>
          </p:cNvSpPr>
          <p:nvPr/>
        </p:nvSpPr>
        <p:spPr bwMode="auto">
          <a:xfrm>
            <a:off x="4800600" y="3505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04" name="Rectangle 156"/>
          <p:cNvSpPr>
            <a:spLocks noChangeArrowheads="1"/>
          </p:cNvSpPr>
          <p:nvPr/>
        </p:nvSpPr>
        <p:spPr bwMode="auto">
          <a:xfrm>
            <a:off x="4800600" y="3810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05" name="Rectangle 157"/>
          <p:cNvSpPr>
            <a:spLocks noChangeArrowheads="1"/>
          </p:cNvSpPr>
          <p:nvPr/>
        </p:nvSpPr>
        <p:spPr bwMode="auto">
          <a:xfrm>
            <a:off x="4800600" y="4114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06" name="Rectangle 158"/>
          <p:cNvSpPr>
            <a:spLocks noChangeArrowheads="1"/>
          </p:cNvSpPr>
          <p:nvPr/>
        </p:nvSpPr>
        <p:spPr bwMode="auto">
          <a:xfrm>
            <a:off x="4800600" y="4419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07" name="Rectangle 159"/>
          <p:cNvSpPr>
            <a:spLocks noChangeArrowheads="1"/>
          </p:cNvSpPr>
          <p:nvPr/>
        </p:nvSpPr>
        <p:spPr bwMode="auto">
          <a:xfrm>
            <a:off x="4800600" y="472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08" name="Rectangle 160"/>
          <p:cNvSpPr>
            <a:spLocks noChangeArrowheads="1"/>
          </p:cNvSpPr>
          <p:nvPr/>
        </p:nvSpPr>
        <p:spPr bwMode="auto">
          <a:xfrm>
            <a:off x="4800600" y="502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09" name="Rectangle 161"/>
          <p:cNvSpPr>
            <a:spLocks noChangeArrowheads="1"/>
          </p:cNvSpPr>
          <p:nvPr/>
        </p:nvSpPr>
        <p:spPr bwMode="auto">
          <a:xfrm>
            <a:off x="4800600" y="5334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10" name="Rectangle 162"/>
          <p:cNvSpPr>
            <a:spLocks noChangeArrowheads="1"/>
          </p:cNvSpPr>
          <p:nvPr/>
        </p:nvSpPr>
        <p:spPr bwMode="auto">
          <a:xfrm>
            <a:off x="4800600" y="5638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11" name="Rectangle 163"/>
          <p:cNvSpPr>
            <a:spLocks noChangeArrowheads="1"/>
          </p:cNvSpPr>
          <p:nvPr/>
        </p:nvSpPr>
        <p:spPr bwMode="auto">
          <a:xfrm>
            <a:off x="5105400" y="3505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12" name="Rectangle 164"/>
          <p:cNvSpPr>
            <a:spLocks noChangeArrowheads="1"/>
          </p:cNvSpPr>
          <p:nvPr/>
        </p:nvSpPr>
        <p:spPr bwMode="auto">
          <a:xfrm>
            <a:off x="5105400" y="3810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13" name="Rectangle 165"/>
          <p:cNvSpPr>
            <a:spLocks noChangeArrowheads="1"/>
          </p:cNvSpPr>
          <p:nvPr/>
        </p:nvSpPr>
        <p:spPr bwMode="auto">
          <a:xfrm>
            <a:off x="5105400" y="4114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14" name="Rectangle 166"/>
          <p:cNvSpPr>
            <a:spLocks noChangeArrowheads="1"/>
          </p:cNvSpPr>
          <p:nvPr/>
        </p:nvSpPr>
        <p:spPr bwMode="auto">
          <a:xfrm>
            <a:off x="5105400" y="4419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15" name="Rectangle 167"/>
          <p:cNvSpPr>
            <a:spLocks noChangeArrowheads="1"/>
          </p:cNvSpPr>
          <p:nvPr/>
        </p:nvSpPr>
        <p:spPr bwMode="auto">
          <a:xfrm>
            <a:off x="5105400" y="472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16" name="Rectangle 168"/>
          <p:cNvSpPr>
            <a:spLocks noChangeArrowheads="1"/>
          </p:cNvSpPr>
          <p:nvPr/>
        </p:nvSpPr>
        <p:spPr bwMode="auto">
          <a:xfrm>
            <a:off x="5105400" y="502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17" name="Rectangle 169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18" name="Rectangle 170"/>
          <p:cNvSpPr>
            <a:spLocks noChangeArrowheads="1"/>
          </p:cNvSpPr>
          <p:nvPr/>
        </p:nvSpPr>
        <p:spPr bwMode="auto">
          <a:xfrm>
            <a:off x="5105400" y="5638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19" name="Rectangle 171"/>
          <p:cNvSpPr>
            <a:spLocks noChangeArrowheads="1"/>
          </p:cNvSpPr>
          <p:nvPr/>
        </p:nvSpPr>
        <p:spPr bwMode="auto">
          <a:xfrm>
            <a:off x="5410200" y="3505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20" name="Rectangle 172"/>
          <p:cNvSpPr>
            <a:spLocks noChangeArrowheads="1"/>
          </p:cNvSpPr>
          <p:nvPr/>
        </p:nvSpPr>
        <p:spPr bwMode="auto">
          <a:xfrm>
            <a:off x="5410200" y="3810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21" name="Rectangle 173"/>
          <p:cNvSpPr>
            <a:spLocks noChangeArrowheads="1"/>
          </p:cNvSpPr>
          <p:nvPr/>
        </p:nvSpPr>
        <p:spPr bwMode="auto">
          <a:xfrm>
            <a:off x="5410200" y="4114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22" name="Rectangle 174"/>
          <p:cNvSpPr>
            <a:spLocks noChangeArrowheads="1"/>
          </p:cNvSpPr>
          <p:nvPr/>
        </p:nvSpPr>
        <p:spPr bwMode="auto">
          <a:xfrm>
            <a:off x="5410200" y="4419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23" name="Rectangle 175"/>
          <p:cNvSpPr>
            <a:spLocks noChangeArrowheads="1"/>
          </p:cNvSpPr>
          <p:nvPr/>
        </p:nvSpPr>
        <p:spPr bwMode="auto">
          <a:xfrm>
            <a:off x="5410200" y="47244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24" name="Rectangle 176"/>
          <p:cNvSpPr>
            <a:spLocks noChangeArrowheads="1"/>
          </p:cNvSpPr>
          <p:nvPr/>
        </p:nvSpPr>
        <p:spPr bwMode="auto">
          <a:xfrm>
            <a:off x="5410200" y="50292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25" name="Rectangle 177"/>
          <p:cNvSpPr>
            <a:spLocks noChangeArrowheads="1"/>
          </p:cNvSpPr>
          <p:nvPr/>
        </p:nvSpPr>
        <p:spPr bwMode="auto">
          <a:xfrm>
            <a:off x="5410200" y="53340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26" name="Rectangle 178"/>
          <p:cNvSpPr>
            <a:spLocks noChangeArrowheads="1"/>
          </p:cNvSpPr>
          <p:nvPr/>
        </p:nvSpPr>
        <p:spPr bwMode="auto">
          <a:xfrm>
            <a:off x="5410200" y="56388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27" name="Rectangle 179"/>
          <p:cNvSpPr>
            <a:spLocks noChangeArrowheads="1"/>
          </p:cNvSpPr>
          <p:nvPr/>
        </p:nvSpPr>
        <p:spPr bwMode="auto">
          <a:xfrm>
            <a:off x="2971800" y="5943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28" name="Rectangle 180"/>
          <p:cNvSpPr>
            <a:spLocks noChangeArrowheads="1"/>
          </p:cNvSpPr>
          <p:nvPr/>
        </p:nvSpPr>
        <p:spPr bwMode="auto">
          <a:xfrm>
            <a:off x="3276600" y="5943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29" name="Rectangle 181"/>
          <p:cNvSpPr>
            <a:spLocks noChangeArrowheads="1"/>
          </p:cNvSpPr>
          <p:nvPr/>
        </p:nvSpPr>
        <p:spPr bwMode="auto">
          <a:xfrm>
            <a:off x="3581400" y="5943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30" name="Rectangle 182"/>
          <p:cNvSpPr>
            <a:spLocks noChangeArrowheads="1"/>
          </p:cNvSpPr>
          <p:nvPr/>
        </p:nvSpPr>
        <p:spPr bwMode="auto">
          <a:xfrm>
            <a:off x="3886200" y="5943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31" name="Rectangle 183"/>
          <p:cNvSpPr>
            <a:spLocks noChangeArrowheads="1"/>
          </p:cNvSpPr>
          <p:nvPr/>
        </p:nvSpPr>
        <p:spPr bwMode="auto">
          <a:xfrm>
            <a:off x="4191000" y="5943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32" name="Rectangle 184"/>
          <p:cNvSpPr>
            <a:spLocks noChangeArrowheads="1"/>
          </p:cNvSpPr>
          <p:nvPr/>
        </p:nvSpPr>
        <p:spPr bwMode="auto">
          <a:xfrm>
            <a:off x="4495800" y="5943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33" name="Rectangle 185"/>
          <p:cNvSpPr>
            <a:spLocks noChangeArrowheads="1"/>
          </p:cNvSpPr>
          <p:nvPr/>
        </p:nvSpPr>
        <p:spPr bwMode="auto">
          <a:xfrm>
            <a:off x="4800600" y="5943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34" name="Rectangle 186"/>
          <p:cNvSpPr>
            <a:spLocks noChangeArrowheads="1"/>
          </p:cNvSpPr>
          <p:nvPr/>
        </p:nvSpPr>
        <p:spPr bwMode="auto">
          <a:xfrm>
            <a:off x="5105400" y="5943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7035" name="Rectangle 187"/>
          <p:cNvSpPr>
            <a:spLocks noChangeArrowheads="1"/>
          </p:cNvSpPr>
          <p:nvPr/>
        </p:nvSpPr>
        <p:spPr bwMode="auto">
          <a:xfrm>
            <a:off x="5410200" y="5943600"/>
            <a:ext cx="152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49" name="Rectangle 101"/>
          <p:cNvSpPr>
            <a:spLocks noChangeArrowheads="1"/>
          </p:cNvSpPr>
          <p:nvPr/>
        </p:nvSpPr>
        <p:spPr bwMode="auto">
          <a:xfrm>
            <a:off x="2994025" y="3733800"/>
            <a:ext cx="1676400" cy="609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50" name="Rectangle 102"/>
          <p:cNvSpPr>
            <a:spLocks noChangeArrowheads="1"/>
          </p:cNvSpPr>
          <p:nvPr/>
        </p:nvSpPr>
        <p:spPr bwMode="auto">
          <a:xfrm>
            <a:off x="2994025" y="4724400"/>
            <a:ext cx="1143000" cy="1066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51" name="Rectangle 103"/>
          <p:cNvSpPr>
            <a:spLocks noChangeArrowheads="1"/>
          </p:cNvSpPr>
          <p:nvPr/>
        </p:nvSpPr>
        <p:spPr bwMode="auto">
          <a:xfrm rot="5400000">
            <a:off x="4213225" y="4953000"/>
            <a:ext cx="1676400" cy="609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6952" name="Text Box 104"/>
          <p:cNvSpPr txBox="1">
            <a:spLocks noChangeArrowheads="1"/>
          </p:cNvSpPr>
          <p:nvPr/>
        </p:nvSpPr>
        <p:spPr bwMode="auto">
          <a:xfrm>
            <a:off x="2590800" y="4038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FF0000"/>
                </a:solidFill>
              </a:rPr>
              <a:t>w</a:t>
            </a:r>
            <a:r>
              <a:rPr lang="en-US" sz="2400" baseline="-25000">
                <a:solidFill>
                  <a:srgbClr val="FF0000"/>
                </a:solidFill>
              </a:rPr>
              <a:t>1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846953" name="Text Box 105"/>
          <p:cNvSpPr txBox="1">
            <a:spLocks noChangeArrowheads="1"/>
          </p:cNvSpPr>
          <p:nvPr/>
        </p:nvSpPr>
        <p:spPr bwMode="auto">
          <a:xfrm>
            <a:off x="2590800" y="5562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FF0000"/>
                </a:solidFill>
              </a:rPr>
              <a:t>w</a:t>
            </a:r>
            <a:r>
              <a:rPr lang="en-US" sz="2400" baseline="-25000">
                <a:solidFill>
                  <a:srgbClr val="FF0000"/>
                </a:solidFill>
              </a:rPr>
              <a:t>2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846954" name="Text Box 106"/>
          <p:cNvSpPr txBox="1">
            <a:spLocks noChangeArrowheads="1"/>
          </p:cNvSpPr>
          <p:nvPr/>
        </p:nvSpPr>
        <p:spPr bwMode="auto">
          <a:xfrm>
            <a:off x="4926013" y="5943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i="1">
                <a:solidFill>
                  <a:srgbClr val="FF0000"/>
                </a:solidFill>
              </a:rPr>
              <a:t>w</a:t>
            </a:r>
            <a:r>
              <a:rPr lang="en-US" sz="2400" baseline="-25000">
                <a:solidFill>
                  <a:srgbClr val="FF0000"/>
                </a:solidFill>
              </a:rPr>
              <a:t>3</a:t>
            </a:r>
            <a:endParaRPr lang="en-US" sz="2400">
              <a:solidFill>
                <a:srgbClr val="FF0000"/>
              </a:solidFill>
            </a:endParaRPr>
          </a:p>
        </p:txBody>
      </p:sp>
      <p:grpSp>
        <p:nvGrpSpPr>
          <p:cNvPr id="847036" name="Group 188"/>
          <p:cNvGrpSpPr>
            <a:grpSpLocks/>
          </p:cNvGrpSpPr>
          <p:nvPr/>
        </p:nvGrpSpPr>
        <p:grpSpPr bwMode="auto">
          <a:xfrm>
            <a:off x="2971800" y="3505200"/>
            <a:ext cx="2590800" cy="2590800"/>
            <a:chOff x="4032" y="1920"/>
            <a:chExt cx="1632" cy="1632"/>
          </a:xfrm>
        </p:grpSpPr>
        <p:sp>
          <p:nvSpPr>
            <p:cNvPr id="847037" name="Rectangle 189"/>
            <p:cNvSpPr>
              <a:spLocks noChangeArrowheads="1"/>
            </p:cNvSpPr>
            <p:nvPr/>
          </p:nvSpPr>
          <p:spPr bwMode="auto">
            <a:xfrm>
              <a:off x="4032" y="1920"/>
              <a:ext cx="480" cy="4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038" name="Rectangle 190"/>
            <p:cNvSpPr>
              <a:spLocks noChangeArrowheads="1"/>
            </p:cNvSpPr>
            <p:nvPr/>
          </p:nvSpPr>
          <p:spPr bwMode="auto">
            <a:xfrm>
              <a:off x="4608" y="1920"/>
              <a:ext cx="480" cy="4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039" name="Rectangle 191"/>
            <p:cNvSpPr>
              <a:spLocks noChangeArrowheads="1"/>
            </p:cNvSpPr>
            <p:nvPr/>
          </p:nvSpPr>
          <p:spPr bwMode="auto">
            <a:xfrm>
              <a:off x="5184" y="1920"/>
              <a:ext cx="480" cy="4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040" name="Rectangle 192"/>
            <p:cNvSpPr>
              <a:spLocks noChangeArrowheads="1"/>
            </p:cNvSpPr>
            <p:nvPr/>
          </p:nvSpPr>
          <p:spPr bwMode="auto">
            <a:xfrm>
              <a:off x="4032" y="2496"/>
              <a:ext cx="480" cy="4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041" name="Rectangle 193"/>
            <p:cNvSpPr>
              <a:spLocks noChangeArrowheads="1"/>
            </p:cNvSpPr>
            <p:nvPr/>
          </p:nvSpPr>
          <p:spPr bwMode="auto">
            <a:xfrm>
              <a:off x="4608" y="2496"/>
              <a:ext cx="480" cy="4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042" name="Rectangle 194"/>
            <p:cNvSpPr>
              <a:spLocks noChangeArrowheads="1"/>
            </p:cNvSpPr>
            <p:nvPr/>
          </p:nvSpPr>
          <p:spPr bwMode="auto">
            <a:xfrm>
              <a:off x="5184" y="2496"/>
              <a:ext cx="480" cy="4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043" name="Rectangle 195"/>
            <p:cNvSpPr>
              <a:spLocks noChangeArrowheads="1"/>
            </p:cNvSpPr>
            <p:nvPr/>
          </p:nvSpPr>
          <p:spPr bwMode="auto">
            <a:xfrm>
              <a:off x="4032" y="3072"/>
              <a:ext cx="480" cy="4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044" name="Rectangle 196"/>
            <p:cNvSpPr>
              <a:spLocks noChangeArrowheads="1"/>
            </p:cNvSpPr>
            <p:nvPr/>
          </p:nvSpPr>
          <p:spPr bwMode="auto">
            <a:xfrm>
              <a:off x="4608" y="3072"/>
              <a:ext cx="480" cy="4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7045" name="Rectangle 197"/>
            <p:cNvSpPr>
              <a:spLocks noChangeArrowheads="1"/>
            </p:cNvSpPr>
            <p:nvPr/>
          </p:nvSpPr>
          <p:spPr bwMode="auto">
            <a:xfrm>
              <a:off x="5184" y="3072"/>
              <a:ext cx="480" cy="4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" name="Slide Number Placeholder 1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Optimization Criteria</a:t>
            </a:r>
          </a:p>
        </p:txBody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Optimize the storage utilization</a:t>
            </a:r>
          </a:p>
          <a:p>
            <a:pPr lvl="1">
              <a:buFont typeface="Wingdings" charset="0"/>
              <a:buChar char="à"/>
            </a:pPr>
            <a:r>
              <a:rPr lang="en-US" altLang="zh-CN">
                <a:ea typeface="SimSun" charset="0"/>
                <a:cs typeface="SimSun" charset="0"/>
              </a:rPr>
              <a:t>Nodes in tree should be filled as much as possible</a:t>
            </a:r>
          </a:p>
          <a:p>
            <a:pPr lvl="1">
              <a:buFont typeface="Wingdings" charset="0"/>
              <a:buChar char="à"/>
            </a:pPr>
            <a:r>
              <a:rPr lang="en-US" altLang="zh-CN">
                <a:ea typeface="SimSun" charset="0"/>
                <a:cs typeface="SimSun" charset="0"/>
              </a:rPr>
              <a:t>Minimizes tree height and potentially decreases dead space</a:t>
            </a:r>
          </a:p>
          <a:p>
            <a:r>
              <a:rPr lang="en-US" altLang="zh-CN">
                <a:ea typeface="SimSun" charset="0"/>
                <a:cs typeface="SimSun" charset="0"/>
              </a:rPr>
              <a:t>Sometimes it is impossible to optimize all the above criteria at the same time!</a:t>
            </a:r>
          </a:p>
          <a:p>
            <a:pPr>
              <a:buFont typeface="Wingdings" charset="0"/>
              <a:buNone/>
            </a:pPr>
            <a:endParaRPr lang="en-US" altLang="zh-CN">
              <a:ea typeface="SimSun" charset="0"/>
              <a:cs typeface="SimSu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Insertion heuristics </a:t>
            </a:r>
          </a:p>
        </p:txBody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altLang="zh-CN" dirty="0">
                <a:ea typeface="SimSun" charset="0"/>
                <a:cs typeface="SimSun" charset="0"/>
              </a:rPr>
              <a:t>When inserting a new entry </a:t>
            </a:r>
            <a:r>
              <a:rPr lang="en-US" altLang="zh-CN" dirty="0" err="1">
                <a:ea typeface="SimSun" charset="0"/>
                <a:cs typeface="SimSun" charset="0"/>
              </a:rPr>
              <a:t>e</a:t>
            </a:r>
            <a:r>
              <a:rPr lang="en-US" altLang="zh-CN" dirty="0">
                <a:ea typeface="SimSun" charset="0"/>
                <a:cs typeface="SimSun" charset="0"/>
              </a:rPr>
              <a:t> into the tree we follow one path from the root to a leaf</a:t>
            </a:r>
          </a:p>
          <a:p>
            <a:r>
              <a:rPr lang="en-US" altLang="zh-CN" dirty="0">
                <a:ea typeface="SimSun" charset="0"/>
                <a:cs typeface="SimSun" charset="0"/>
              </a:rPr>
              <a:t>The entry is then inserted to the leaf</a:t>
            </a:r>
          </a:p>
          <a:p>
            <a:r>
              <a:rPr lang="en-US" altLang="zh-CN" dirty="0">
                <a:ea typeface="SimSun" charset="0"/>
                <a:cs typeface="SimSun" charset="0"/>
              </a:rPr>
              <a:t>Issue: How to choose the path?</a:t>
            </a:r>
          </a:p>
          <a:p>
            <a:pPr lvl="1"/>
            <a:r>
              <a:rPr lang="en-US" altLang="zh-CN" dirty="0">
                <a:ea typeface="SimSun" charset="0"/>
                <a:cs typeface="SimSun" charset="0"/>
              </a:rPr>
              <a:t>Let </a:t>
            </a:r>
            <a:r>
              <a:rPr lang="en-US" altLang="zh-CN" dirty="0" err="1">
                <a:ea typeface="SimSun" charset="0"/>
                <a:cs typeface="SimSun" charset="0"/>
              </a:rPr>
              <a:t>n</a:t>
            </a:r>
            <a:r>
              <a:rPr lang="en-US" altLang="zh-CN" dirty="0">
                <a:ea typeface="SimSun" charset="0"/>
                <a:cs typeface="SimSun" charset="0"/>
              </a:rPr>
              <a:t> be the current node, under which the new entry </a:t>
            </a:r>
            <a:r>
              <a:rPr lang="en-US" altLang="zh-CN" dirty="0" err="1">
                <a:ea typeface="SimSun" charset="0"/>
                <a:cs typeface="SimSun" charset="0"/>
              </a:rPr>
              <a:t>e</a:t>
            </a:r>
            <a:r>
              <a:rPr lang="en-US" altLang="zh-CN" dirty="0">
                <a:ea typeface="SimSun" charset="0"/>
                <a:cs typeface="SimSun" charset="0"/>
              </a:rPr>
              <a:t> will be inserted. </a:t>
            </a:r>
          </a:p>
          <a:p>
            <a:pPr lvl="2"/>
            <a:r>
              <a:rPr lang="en-US" altLang="zh-CN" dirty="0">
                <a:ea typeface="SimSun" charset="0"/>
                <a:cs typeface="SimSun" charset="0"/>
              </a:rPr>
              <a:t>Follow </a:t>
            </a:r>
            <a:r>
              <a:rPr lang="en-US" altLang="zh-CN" dirty="0" err="1">
                <a:ea typeface="SimSun" charset="0"/>
                <a:cs typeface="SimSun" charset="0"/>
              </a:rPr>
              <a:t>subtree</a:t>
            </a:r>
            <a:r>
              <a:rPr lang="en-US" altLang="zh-CN" dirty="0">
                <a:ea typeface="SimSun" charset="0"/>
                <a:cs typeface="SimSun" charset="0"/>
              </a:rPr>
              <a:t> pointed by entry </a:t>
            </a:r>
            <a:r>
              <a:rPr lang="en-US" altLang="zh-CN" dirty="0" err="1">
                <a:ea typeface="SimSun" charset="0"/>
                <a:cs typeface="SimSun" charset="0"/>
              </a:rPr>
              <a:t>e</a:t>
            </a:r>
            <a:r>
              <a:rPr lang="en-US" altLang="zh-CN" dirty="0">
                <a:ea typeface="SimSun" charset="0"/>
                <a:cs typeface="SimSun" charset="0"/>
              </a:rPr>
              <a:t> of </a:t>
            </a:r>
            <a:r>
              <a:rPr lang="en-US" altLang="zh-CN" dirty="0" err="1">
                <a:ea typeface="SimSun" charset="0"/>
                <a:cs typeface="SimSun" charset="0"/>
              </a:rPr>
              <a:t>n</a:t>
            </a:r>
            <a:r>
              <a:rPr lang="en-US" altLang="zh-CN" dirty="0">
                <a:ea typeface="SimSun" charset="0"/>
                <a:cs typeface="SimSun" charset="0"/>
              </a:rPr>
              <a:t>:</a:t>
            </a:r>
          </a:p>
          <a:p>
            <a:pPr lvl="3"/>
            <a:r>
              <a:rPr lang="en-US" altLang="zh-CN" dirty="0">
                <a:ea typeface="SimSun" charset="0"/>
                <a:cs typeface="SimSun" charset="0"/>
              </a:rPr>
              <a:t>whose MBR is </a:t>
            </a:r>
            <a:r>
              <a:rPr lang="en-US" altLang="zh-CN" u="sng" dirty="0">
                <a:ea typeface="SimSun" charset="0"/>
                <a:cs typeface="SimSun" charset="0"/>
              </a:rPr>
              <a:t>enlarged the least </a:t>
            </a:r>
            <a:r>
              <a:rPr lang="en-US" altLang="zh-CN" dirty="0">
                <a:ea typeface="SimSun" charset="0"/>
                <a:cs typeface="SimSun" charset="0"/>
              </a:rPr>
              <a:t>after insertion (</a:t>
            </a:r>
            <a:r>
              <a:rPr lang="en-US" altLang="zh-CN" dirty="0" err="1">
                <a:ea typeface="SimSun" charset="0"/>
                <a:cs typeface="SimSun" charset="0"/>
              </a:rPr>
              <a:t>n</a:t>
            </a:r>
            <a:r>
              <a:rPr lang="en-US" altLang="zh-CN" dirty="0">
                <a:ea typeface="SimSun" charset="0"/>
                <a:cs typeface="SimSun" charset="0"/>
              </a:rPr>
              <a:t> is non-leaf)</a:t>
            </a:r>
          </a:p>
          <a:p>
            <a:pPr lvl="3"/>
            <a:r>
              <a:rPr lang="en-US" altLang="zh-CN" dirty="0">
                <a:ea typeface="SimSun" charset="0"/>
                <a:cs typeface="SimSun" charset="0"/>
              </a:rPr>
              <a:t>whose MBR enlargement will cause the </a:t>
            </a:r>
            <a:r>
              <a:rPr lang="en-US" altLang="zh-CN" u="sng" dirty="0">
                <a:ea typeface="SimSun" charset="0"/>
                <a:cs typeface="SimSun" charset="0"/>
              </a:rPr>
              <a:t>minimum overlap</a:t>
            </a:r>
            <a:r>
              <a:rPr lang="en-US" altLang="zh-CN" dirty="0">
                <a:ea typeface="SimSun" charset="0"/>
                <a:cs typeface="SimSun" charset="0"/>
              </a:rPr>
              <a:t> with other entries of the same node (</a:t>
            </a:r>
            <a:r>
              <a:rPr lang="en-US" altLang="zh-CN" dirty="0" err="1">
                <a:ea typeface="SimSun" charset="0"/>
                <a:cs typeface="SimSun" charset="0"/>
              </a:rPr>
              <a:t>n</a:t>
            </a:r>
            <a:r>
              <a:rPr lang="en-US" altLang="zh-CN" dirty="0">
                <a:ea typeface="SimSun" charset="0"/>
                <a:cs typeface="SimSun" charset="0"/>
              </a:rPr>
              <a:t> is leaf) </a:t>
            </a:r>
          </a:p>
          <a:p>
            <a:pPr lvl="3"/>
            <a:r>
              <a:rPr lang="en-US" altLang="zh-CN" dirty="0">
                <a:ea typeface="SimSun" charset="0"/>
                <a:cs typeface="SimSun" charset="0"/>
              </a:rPr>
              <a:t>break any ties by choosing </a:t>
            </a:r>
            <a:r>
              <a:rPr lang="en-US" altLang="zh-CN" u="sng" dirty="0">
                <a:ea typeface="SimSun" charset="0"/>
                <a:cs typeface="SimSun" charset="0"/>
              </a:rPr>
              <a:t>MBR with the minimum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787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925" name="Rectangle 29" descr="Wide upward diagonal"/>
          <p:cNvSpPr>
            <a:spLocks noChangeArrowheads="1"/>
          </p:cNvSpPr>
          <p:nvPr/>
        </p:nvSpPr>
        <p:spPr bwMode="auto">
          <a:xfrm>
            <a:off x="2819400" y="3962400"/>
            <a:ext cx="304800" cy="914400"/>
          </a:xfrm>
          <a:prstGeom prst="rect">
            <a:avLst/>
          </a:prstGeom>
          <a:pattFill prst="wdUpDiag">
            <a:fgClr>
              <a:srgbClr val="008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Insertion heuristics 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MBR enlargement after insertion</a:t>
            </a:r>
          </a:p>
        </p:txBody>
      </p:sp>
      <p:sp>
        <p:nvSpPr>
          <p:cNvPr id="848900" name="Rectangle 4"/>
          <p:cNvSpPr>
            <a:spLocks noChangeArrowheads="1"/>
          </p:cNvSpPr>
          <p:nvPr/>
        </p:nvSpPr>
        <p:spPr bwMode="auto">
          <a:xfrm>
            <a:off x="1676400" y="2743200"/>
            <a:ext cx="1143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8901" name="Rectangle 5"/>
          <p:cNvSpPr>
            <a:spLocks noChangeArrowheads="1"/>
          </p:cNvSpPr>
          <p:nvPr/>
        </p:nvSpPr>
        <p:spPr bwMode="auto">
          <a:xfrm>
            <a:off x="3733800" y="2971800"/>
            <a:ext cx="1752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8902" name="Rectangle 6"/>
          <p:cNvSpPr>
            <a:spLocks noChangeArrowheads="1"/>
          </p:cNvSpPr>
          <p:nvPr/>
        </p:nvSpPr>
        <p:spPr bwMode="auto">
          <a:xfrm>
            <a:off x="1676400" y="3276600"/>
            <a:ext cx="3048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8903" name="Rectangle 7"/>
          <p:cNvSpPr>
            <a:spLocks noChangeArrowheads="1"/>
          </p:cNvSpPr>
          <p:nvPr/>
        </p:nvSpPr>
        <p:spPr bwMode="auto">
          <a:xfrm>
            <a:off x="2514600" y="3200400"/>
            <a:ext cx="3048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8904" name="Rectangle 8"/>
          <p:cNvSpPr>
            <a:spLocks noChangeArrowheads="1"/>
          </p:cNvSpPr>
          <p:nvPr/>
        </p:nvSpPr>
        <p:spPr bwMode="auto">
          <a:xfrm>
            <a:off x="1828800" y="2743200"/>
            <a:ext cx="685800" cy="152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8905" name="Text Box 9"/>
          <p:cNvSpPr txBox="1">
            <a:spLocks noChangeArrowheads="1"/>
          </p:cNvSpPr>
          <p:nvPr/>
        </p:nvSpPr>
        <p:spPr bwMode="auto">
          <a:xfrm>
            <a:off x="1905000" y="24384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848906" name="Rectangle 10"/>
          <p:cNvSpPr>
            <a:spLocks noChangeArrowheads="1"/>
          </p:cNvSpPr>
          <p:nvPr/>
        </p:nvSpPr>
        <p:spPr bwMode="auto">
          <a:xfrm>
            <a:off x="4038600" y="3429000"/>
            <a:ext cx="228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8907" name="Rectangle 11"/>
          <p:cNvSpPr>
            <a:spLocks noChangeArrowheads="1"/>
          </p:cNvSpPr>
          <p:nvPr/>
        </p:nvSpPr>
        <p:spPr bwMode="auto">
          <a:xfrm>
            <a:off x="5105400" y="30480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8908" name="Rectangle 12"/>
          <p:cNvSpPr>
            <a:spLocks noChangeArrowheads="1"/>
          </p:cNvSpPr>
          <p:nvPr/>
        </p:nvSpPr>
        <p:spPr bwMode="auto">
          <a:xfrm>
            <a:off x="3733800" y="2971800"/>
            <a:ext cx="457200" cy="152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8909" name="Rectangle 13"/>
          <p:cNvSpPr>
            <a:spLocks noChangeArrowheads="1"/>
          </p:cNvSpPr>
          <p:nvPr/>
        </p:nvSpPr>
        <p:spPr bwMode="auto">
          <a:xfrm>
            <a:off x="2971800" y="3429000"/>
            <a:ext cx="152400" cy="2286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8910" name="Line 14"/>
          <p:cNvSpPr>
            <a:spLocks noChangeShapeType="1"/>
          </p:cNvSpPr>
          <p:nvPr/>
        </p:nvSpPr>
        <p:spPr bwMode="auto">
          <a:xfrm flipH="1">
            <a:off x="3048000" y="2667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48911" name="Text Box 15"/>
          <p:cNvSpPr txBox="1">
            <a:spLocks noChangeArrowheads="1"/>
          </p:cNvSpPr>
          <p:nvPr/>
        </p:nvSpPr>
        <p:spPr bwMode="auto">
          <a:xfrm>
            <a:off x="3048000" y="2286000"/>
            <a:ext cx="107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new object</a:t>
            </a:r>
          </a:p>
        </p:txBody>
      </p:sp>
      <p:sp>
        <p:nvSpPr>
          <p:cNvPr id="848912" name="Text Box 16"/>
          <p:cNvSpPr txBox="1">
            <a:spLocks noChangeArrowheads="1"/>
          </p:cNvSpPr>
          <p:nvPr/>
        </p:nvSpPr>
        <p:spPr bwMode="auto">
          <a:xfrm>
            <a:off x="3886200" y="25908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848913" name="Rectangle 17"/>
          <p:cNvSpPr>
            <a:spLocks noChangeArrowheads="1"/>
          </p:cNvSpPr>
          <p:nvPr/>
        </p:nvSpPr>
        <p:spPr bwMode="auto">
          <a:xfrm>
            <a:off x="1676400" y="3962400"/>
            <a:ext cx="1143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8914" name="Rectangle 18"/>
          <p:cNvSpPr>
            <a:spLocks noChangeArrowheads="1"/>
          </p:cNvSpPr>
          <p:nvPr/>
        </p:nvSpPr>
        <p:spPr bwMode="auto">
          <a:xfrm>
            <a:off x="3733800" y="4191000"/>
            <a:ext cx="1752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8915" name="Rectangle 19"/>
          <p:cNvSpPr>
            <a:spLocks noChangeArrowheads="1"/>
          </p:cNvSpPr>
          <p:nvPr/>
        </p:nvSpPr>
        <p:spPr bwMode="auto">
          <a:xfrm>
            <a:off x="1676400" y="4495800"/>
            <a:ext cx="3048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8916" name="Rectangle 20"/>
          <p:cNvSpPr>
            <a:spLocks noChangeArrowheads="1"/>
          </p:cNvSpPr>
          <p:nvPr/>
        </p:nvSpPr>
        <p:spPr bwMode="auto">
          <a:xfrm>
            <a:off x="2514600" y="4419600"/>
            <a:ext cx="3048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8917" name="Rectangle 21"/>
          <p:cNvSpPr>
            <a:spLocks noChangeArrowheads="1"/>
          </p:cNvSpPr>
          <p:nvPr/>
        </p:nvSpPr>
        <p:spPr bwMode="auto">
          <a:xfrm>
            <a:off x="1828800" y="3962400"/>
            <a:ext cx="685800" cy="152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8918" name="Text Box 22"/>
          <p:cNvSpPr txBox="1">
            <a:spLocks noChangeArrowheads="1"/>
          </p:cNvSpPr>
          <p:nvPr/>
        </p:nvSpPr>
        <p:spPr bwMode="auto">
          <a:xfrm>
            <a:off x="1905000" y="36576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848919" name="Rectangle 23"/>
          <p:cNvSpPr>
            <a:spLocks noChangeArrowheads="1"/>
          </p:cNvSpPr>
          <p:nvPr/>
        </p:nvSpPr>
        <p:spPr bwMode="auto">
          <a:xfrm>
            <a:off x="4038600" y="4648200"/>
            <a:ext cx="228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8920" name="Rectangle 24"/>
          <p:cNvSpPr>
            <a:spLocks noChangeArrowheads="1"/>
          </p:cNvSpPr>
          <p:nvPr/>
        </p:nvSpPr>
        <p:spPr bwMode="auto">
          <a:xfrm>
            <a:off x="5105400" y="42672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8921" name="Rectangle 25"/>
          <p:cNvSpPr>
            <a:spLocks noChangeArrowheads="1"/>
          </p:cNvSpPr>
          <p:nvPr/>
        </p:nvSpPr>
        <p:spPr bwMode="auto">
          <a:xfrm>
            <a:off x="3733800" y="4191000"/>
            <a:ext cx="457200" cy="152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8922" name="Rectangle 26"/>
          <p:cNvSpPr>
            <a:spLocks noChangeArrowheads="1"/>
          </p:cNvSpPr>
          <p:nvPr/>
        </p:nvSpPr>
        <p:spPr bwMode="auto">
          <a:xfrm>
            <a:off x="2971800" y="4648200"/>
            <a:ext cx="152400" cy="2286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8924" name="Text Box 28"/>
          <p:cNvSpPr txBox="1">
            <a:spLocks noChangeArrowheads="1"/>
          </p:cNvSpPr>
          <p:nvPr/>
        </p:nvSpPr>
        <p:spPr bwMode="auto">
          <a:xfrm>
            <a:off x="3886200" y="38100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848926" name="Rectangle 30" descr="Wide upward diagonal"/>
          <p:cNvSpPr>
            <a:spLocks noChangeArrowheads="1"/>
          </p:cNvSpPr>
          <p:nvPr/>
        </p:nvSpPr>
        <p:spPr bwMode="auto">
          <a:xfrm>
            <a:off x="6553200" y="2514600"/>
            <a:ext cx="533400" cy="381000"/>
          </a:xfrm>
          <a:prstGeom prst="rect">
            <a:avLst/>
          </a:prstGeom>
          <a:pattFill prst="wdUpDiag">
            <a:fgClr>
              <a:srgbClr val="008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8927" name="Text Box 31"/>
          <p:cNvSpPr txBox="1">
            <a:spLocks noChangeArrowheads="1"/>
          </p:cNvSpPr>
          <p:nvPr/>
        </p:nvSpPr>
        <p:spPr bwMode="auto">
          <a:xfrm>
            <a:off x="7162800" y="2514600"/>
            <a:ext cx="11922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enlargement</a:t>
            </a:r>
          </a:p>
        </p:txBody>
      </p:sp>
      <p:sp>
        <p:nvSpPr>
          <p:cNvPr id="848928" name="Text Box 32"/>
          <p:cNvSpPr txBox="1">
            <a:spLocks noChangeArrowheads="1"/>
          </p:cNvSpPr>
          <p:nvPr/>
        </p:nvSpPr>
        <p:spPr bwMode="auto">
          <a:xfrm>
            <a:off x="5943600" y="4419600"/>
            <a:ext cx="1831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object goes under e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848929" name="Rectangle 33" descr="Wide upward diagonal"/>
          <p:cNvSpPr>
            <a:spLocks noChangeArrowheads="1"/>
          </p:cNvSpPr>
          <p:nvPr/>
        </p:nvSpPr>
        <p:spPr bwMode="auto">
          <a:xfrm>
            <a:off x="2971800" y="5486400"/>
            <a:ext cx="762000" cy="685800"/>
          </a:xfrm>
          <a:prstGeom prst="rect">
            <a:avLst/>
          </a:prstGeom>
          <a:pattFill prst="wdUpDiag">
            <a:fgClr>
              <a:srgbClr val="008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8930" name="Rectangle 34"/>
          <p:cNvSpPr>
            <a:spLocks noChangeArrowheads="1"/>
          </p:cNvSpPr>
          <p:nvPr/>
        </p:nvSpPr>
        <p:spPr bwMode="auto">
          <a:xfrm>
            <a:off x="1676400" y="5257800"/>
            <a:ext cx="1143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8931" name="Rectangle 35"/>
          <p:cNvSpPr>
            <a:spLocks noChangeArrowheads="1"/>
          </p:cNvSpPr>
          <p:nvPr/>
        </p:nvSpPr>
        <p:spPr bwMode="auto">
          <a:xfrm>
            <a:off x="3733800" y="5486400"/>
            <a:ext cx="1752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8932" name="Rectangle 36"/>
          <p:cNvSpPr>
            <a:spLocks noChangeArrowheads="1"/>
          </p:cNvSpPr>
          <p:nvPr/>
        </p:nvSpPr>
        <p:spPr bwMode="auto">
          <a:xfrm>
            <a:off x="1676400" y="5791200"/>
            <a:ext cx="3048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8933" name="Rectangle 37"/>
          <p:cNvSpPr>
            <a:spLocks noChangeArrowheads="1"/>
          </p:cNvSpPr>
          <p:nvPr/>
        </p:nvSpPr>
        <p:spPr bwMode="auto">
          <a:xfrm>
            <a:off x="2514600" y="5715000"/>
            <a:ext cx="3048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8934" name="Rectangle 38"/>
          <p:cNvSpPr>
            <a:spLocks noChangeArrowheads="1"/>
          </p:cNvSpPr>
          <p:nvPr/>
        </p:nvSpPr>
        <p:spPr bwMode="auto">
          <a:xfrm>
            <a:off x="1828800" y="5257800"/>
            <a:ext cx="685800" cy="152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8935" name="Rectangle 39"/>
          <p:cNvSpPr>
            <a:spLocks noChangeArrowheads="1"/>
          </p:cNvSpPr>
          <p:nvPr/>
        </p:nvSpPr>
        <p:spPr bwMode="auto">
          <a:xfrm>
            <a:off x="4038600" y="5943600"/>
            <a:ext cx="228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8936" name="Rectangle 40"/>
          <p:cNvSpPr>
            <a:spLocks noChangeArrowheads="1"/>
          </p:cNvSpPr>
          <p:nvPr/>
        </p:nvSpPr>
        <p:spPr bwMode="auto">
          <a:xfrm>
            <a:off x="5105400" y="55626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8937" name="Rectangle 41"/>
          <p:cNvSpPr>
            <a:spLocks noChangeArrowheads="1"/>
          </p:cNvSpPr>
          <p:nvPr/>
        </p:nvSpPr>
        <p:spPr bwMode="auto">
          <a:xfrm>
            <a:off x="3733800" y="5486400"/>
            <a:ext cx="457200" cy="152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8938" name="Rectangle 42"/>
          <p:cNvSpPr>
            <a:spLocks noChangeArrowheads="1"/>
          </p:cNvSpPr>
          <p:nvPr/>
        </p:nvSpPr>
        <p:spPr bwMode="auto">
          <a:xfrm>
            <a:off x="2971800" y="5943600"/>
            <a:ext cx="152400" cy="2286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8939" name="Text Box 43"/>
          <p:cNvSpPr txBox="1">
            <a:spLocks noChangeArrowheads="1"/>
          </p:cNvSpPr>
          <p:nvPr/>
        </p:nvSpPr>
        <p:spPr bwMode="auto">
          <a:xfrm>
            <a:off x="3886200" y="51054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848940" name="Text Box 44"/>
          <p:cNvSpPr txBox="1">
            <a:spLocks noChangeArrowheads="1"/>
          </p:cNvSpPr>
          <p:nvPr/>
        </p:nvSpPr>
        <p:spPr bwMode="auto">
          <a:xfrm>
            <a:off x="1905000" y="49530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848941" name="Text Box 45"/>
          <p:cNvSpPr txBox="1">
            <a:spLocks noChangeArrowheads="1"/>
          </p:cNvSpPr>
          <p:nvPr/>
        </p:nvSpPr>
        <p:spPr bwMode="auto">
          <a:xfrm>
            <a:off x="5943600" y="5715000"/>
            <a:ext cx="1831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object goes under e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Insertion heuristics </a:t>
            </a:r>
          </a:p>
        </p:txBody>
      </p:sp>
      <p:sp>
        <p:nvSpPr>
          <p:cNvPr id="8499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MBR overlap after insertion</a:t>
            </a:r>
          </a:p>
        </p:txBody>
      </p:sp>
      <p:sp>
        <p:nvSpPr>
          <p:cNvPr id="849925" name="Rectangle 5"/>
          <p:cNvSpPr>
            <a:spLocks noChangeArrowheads="1"/>
          </p:cNvSpPr>
          <p:nvPr/>
        </p:nvSpPr>
        <p:spPr bwMode="auto">
          <a:xfrm>
            <a:off x="1676400" y="2743200"/>
            <a:ext cx="1143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9926" name="Rectangle 6"/>
          <p:cNvSpPr>
            <a:spLocks noChangeArrowheads="1"/>
          </p:cNvSpPr>
          <p:nvPr/>
        </p:nvSpPr>
        <p:spPr bwMode="auto">
          <a:xfrm>
            <a:off x="2971800" y="3048000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9927" name="Rectangle 7"/>
          <p:cNvSpPr>
            <a:spLocks noChangeArrowheads="1"/>
          </p:cNvSpPr>
          <p:nvPr/>
        </p:nvSpPr>
        <p:spPr bwMode="auto">
          <a:xfrm>
            <a:off x="1676400" y="3276600"/>
            <a:ext cx="3048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9928" name="Rectangle 8"/>
          <p:cNvSpPr>
            <a:spLocks noChangeArrowheads="1"/>
          </p:cNvSpPr>
          <p:nvPr/>
        </p:nvSpPr>
        <p:spPr bwMode="auto">
          <a:xfrm>
            <a:off x="2514600" y="3200400"/>
            <a:ext cx="3048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9929" name="Rectangle 9"/>
          <p:cNvSpPr>
            <a:spLocks noChangeArrowheads="1"/>
          </p:cNvSpPr>
          <p:nvPr/>
        </p:nvSpPr>
        <p:spPr bwMode="auto">
          <a:xfrm>
            <a:off x="1828800" y="2743200"/>
            <a:ext cx="685800" cy="152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9930" name="Text Box 10"/>
          <p:cNvSpPr txBox="1">
            <a:spLocks noChangeArrowheads="1"/>
          </p:cNvSpPr>
          <p:nvPr/>
        </p:nvSpPr>
        <p:spPr bwMode="auto">
          <a:xfrm>
            <a:off x="1905000" y="24384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849931" name="Rectangle 11"/>
          <p:cNvSpPr>
            <a:spLocks noChangeArrowheads="1"/>
          </p:cNvSpPr>
          <p:nvPr/>
        </p:nvSpPr>
        <p:spPr bwMode="auto">
          <a:xfrm>
            <a:off x="3581400" y="3352800"/>
            <a:ext cx="228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9932" name="Rectangle 12"/>
          <p:cNvSpPr>
            <a:spLocks noChangeArrowheads="1"/>
          </p:cNvSpPr>
          <p:nvPr/>
        </p:nvSpPr>
        <p:spPr bwMode="auto">
          <a:xfrm>
            <a:off x="4343400" y="31242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9933" name="Rectangle 13"/>
          <p:cNvSpPr>
            <a:spLocks noChangeArrowheads="1"/>
          </p:cNvSpPr>
          <p:nvPr/>
        </p:nvSpPr>
        <p:spPr bwMode="auto">
          <a:xfrm>
            <a:off x="2971800" y="3048000"/>
            <a:ext cx="457200" cy="152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9934" name="Rectangle 14"/>
          <p:cNvSpPr>
            <a:spLocks noChangeArrowheads="1"/>
          </p:cNvSpPr>
          <p:nvPr/>
        </p:nvSpPr>
        <p:spPr bwMode="auto">
          <a:xfrm>
            <a:off x="2971800" y="2743200"/>
            <a:ext cx="152400" cy="2286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9935" name="Line 15"/>
          <p:cNvSpPr>
            <a:spLocks noChangeShapeType="1"/>
          </p:cNvSpPr>
          <p:nvPr/>
        </p:nvSpPr>
        <p:spPr bwMode="auto">
          <a:xfrm flipH="1">
            <a:off x="3124200" y="2590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49936" name="Text Box 16"/>
          <p:cNvSpPr txBox="1">
            <a:spLocks noChangeArrowheads="1"/>
          </p:cNvSpPr>
          <p:nvPr/>
        </p:nvSpPr>
        <p:spPr bwMode="auto">
          <a:xfrm>
            <a:off x="3048000" y="2286000"/>
            <a:ext cx="1071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new object</a:t>
            </a:r>
          </a:p>
        </p:txBody>
      </p:sp>
      <p:sp>
        <p:nvSpPr>
          <p:cNvPr id="849937" name="Text Box 17"/>
          <p:cNvSpPr txBox="1">
            <a:spLocks noChangeArrowheads="1"/>
          </p:cNvSpPr>
          <p:nvPr/>
        </p:nvSpPr>
        <p:spPr bwMode="auto">
          <a:xfrm>
            <a:off x="4191000" y="26670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849949" name="Rectangle 29" descr="Wide upward diagonal"/>
          <p:cNvSpPr>
            <a:spLocks noChangeArrowheads="1"/>
          </p:cNvSpPr>
          <p:nvPr/>
        </p:nvSpPr>
        <p:spPr bwMode="auto">
          <a:xfrm>
            <a:off x="6553200" y="2514600"/>
            <a:ext cx="533400" cy="381000"/>
          </a:xfrm>
          <a:prstGeom prst="rect">
            <a:avLst/>
          </a:prstGeom>
          <a:pattFill prst="wdUpDiag">
            <a:fgClr>
              <a:srgbClr val="0080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9950" name="Text Box 30"/>
          <p:cNvSpPr txBox="1">
            <a:spLocks noChangeArrowheads="1"/>
          </p:cNvSpPr>
          <p:nvPr/>
        </p:nvSpPr>
        <p:spPr bwMode="auto">
          <a:xfrm>
            <a:off x="7162800" y="2514600"/>
            <a:ext cx="795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overlap</a:t>
            </a:r>
          </a:p>
        </p:txBody>
      </p:sp>
      <p:sp>
        <p:nvSpPr>
          <p:cNvPr id="849951" name="Text Box 31"/>
          <p:cNvSpPr txBox="1">
            <a:spLocks noChangeArrowheads="1"/>
          </p:cNvSpPr>
          <p:nvPr/>
        </p:nvSpPr>
        <p:spPr bwMode="auto">
          <a:xfrm>
            <a:off x="5943600" y="4419600"/>
            <a:ext cx="1831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object goes under e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849964" name="Text Box 44"/>
          <p:cNvSpPr txBox="1">
            <a:spLocks noChangeArrowheads="1"/>
          </p:cNvSpPr>
          <p:nvPr/>
        </p:nvSpPr>
        <p:spPr bwMode="auto">
          <a:xfrm>
            <a:off x="5943600" y="5715000"/>
            <a:ext cx="1831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object goes under e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849965" name="Rectangle 45"/>
          <p:cNvSpPr>
            <a:spLocks noChangeArrowheads="1"/>
          </p:cNvSpPr>
          <p:nvPr/>
        </p:nvSpPr>
        <p:spPr bwMode="auto">
          <a:xfrm>
            <a:off x="1676400" y="4114800"/>
            <a:ext cx="14478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9966" name="Rectangle 46"/>
          <p:cNvSpPr>
            <a:spLocks noChangeArrowheads="1"/>
          </p:cNvSpPr>
          <p:nvPr/>
        </p:nvSpPr>
        <p:spPr bwMode="auto">
          <a:xfrm>
            <a:off x="2971800" y="4419600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9967" name="Rectangle 47"/>
          <p:cNvSpPr>
            <a:spLocks noChangeArrowheads="1"/>
          </p:cNvSpPr>
          <p:nvPr/>
        </p:nvSpPr>
        <p:spPr bwMode="auto">
          <a:xfrm>
            <a:off x="1676400" y="4648200"/>
            <a:ext cx="3048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9968" name="Rectangle 48"/>
          <p:cNvSpPr>
            <a:spLocks noChangeArrowheads="1"/>
          </p:cNvSpPr>
          <p:nvPr/>
        </p:nvSpPr>
        <p:spPr bwMode="auto">
          <a:xfrm>
            <a:off x="2514600" y="4572000"/>
            <a:ext cx="3048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9969" name="Rectangle 49"/>
          <p:cNvSpPr>
            <a:spLocks noChangeArrowheads="1"/>
          </p:cNvSpPr>
          <p:nvPr/>
        </p:nvSpPr>
        <p:spPr bwMode="auto">
          <a:xfrm>
            <a:off x="1828800" y="4114800"/>
            <a:ext cx="685800" cy="152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9970" name="Text Box 50"/>
          <p:cNvSpPr txBox="1">
            <a:spLocks noChangeArrowheads="1"/>
          </p:cNvSpPr>
          <p:nvPr/>
        </p:nvSpPr>
        <p:spPr bwMode="auto">
          <a:xfrm>
            <a:off x="1905000" y="38100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849971" name="Rectangle 51"/>
          <p:cNvSpPr>
            <a:spLocks noChangeArrowheads="1"/>
          </p:cNvSpPr>
          <p:nvPr/>
        </p:nvSpPr>
        <p:spPr bwMode="auto">
          <a:xfrm>
            <a:off x="3581400" y="4724400"/>
            <a:ext cx="228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9972" name="Rectangle 52"/>
          <p:cNvSpPr>
            <a:spLocks noChangeArrowheads="1"/>
          </p:cNvSpPr>
          <p:nvPr/>
        </p:nvSpPr>
        <p:spPr bwMode="auto">
          <a:xfrm>
            <a:off x="4343400" y="44958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9973" name="Rectangle 53"/>
          <p:cNvSpPr>
            <a:spLocks noChangeArrowheads="1"/>
          </p:cNvSpPr>
          <p:nvPr/>
        </p:nvSpPr>
        <p:spPr bwMode="auto">
          <a:xfrm>
            <a:off x="2971800" y="4419600"/>
            <a:ext cx="457200" cy="152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9974" name="Rectangle 54"/>
          <p:cNvSpPr>
            <a:spLocks noChangeArrowheads="1"/>
          </p:cNvSpPr>
          <p:nvPr/>
        </p:nvSpPr>
        <p:spPr bwMode="auto">
          <a:xfrm>
            <a:off x="2971800" y="4114800"/>
            <a:ext cx="152400" cy="2286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9977" name="Text Box 57"/>
          <p:cNvSpPr txBox="1">
            <a:spLocks noChangeArrowheads="1"/>
          </p:cNvSpPr>
          <p:nvPr/>
        </p:nvSpPr>
        <p:spPr bwMode="auto">
          <a:xfrm>
            <a:off x="4191000" y="40386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849952" name="Rectangle 32" descr="Wide upward diagonal"/>
          <p:cNvSpPr>
            <a:spLocks noChangeArrowheads="1"/>
          </p:cNvSpPr>
          <p:nvPr/>
        </p:nvSpPr>
        <p:spPr bwMode="auto">
          <a:xfrm>
            <a:off x="2971800" y="4419600"/>
            <a:ext cx="152400" cy="533400"/>
          </a:xfrm>
          <a:prstGeom prst="rect">
            <a:avLst/>
          </a:prstGeom>
          <a:pattFill prst="wdUpDiag">
            <a:fgClr>
              <a:srgbClr val="008000">
                <a:alpha val="55000"/>
              </a:srgbClr>
            </a:fgClr>
            <a:bgClr>
              <a:srgbClr val="FFFFFF">
                <a:alpha val="55000"/>
              </a:srgbClr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9979" name="Rectangle 59"/>
          <p:cNvSpPr>
            <a:spLocks noChangeArrowheads="1"/>
          </p:cNvSpPr>
          <p:nvPr/>
        </p:nvSpPr>
        <p:spPr bwMode="auto">
          <a:xfrm>
            <a:off x="1676400" y="5410200"/>
            <a:ext cx="1143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9980" name="Rectangle 60"/>
          <p:cNvSpPr>
            <a:spLocks noChangeArrowheads="1"/>
          </p:cNvSpPr>
          <p:nvPr/>
        </p:nvSpPr>
        <p:spPr bwMode="auto">
          <a:xfrm>
            <a:off x="2971800" y="5410200"/>
            <a:ext cx="1752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9981" name="Rectangle 61"/>
          <p:cNvSpPr>
            <a:spLocks noChangeArrowheads="1"/>
          </p:cNvSpPr>
          <p:nvPr/>
        </p:nvSpPr>
        <p:spPr bwMode="auto">
          <a:xfrm>
            <a:off x="1676400" y="5943600"/>
            <a:ext cx="3048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9982" name="Rectangle 62"/>
          <p:cNvSpPr>
            <a:spLocks noChangeArrowheads="1"/>
          </p:cNvSpPr>
          <p:nvPr/>
        </p:nvSpPr>
        <p:spPr bwMode="auto">
          <a:xfrm>
            <a:off x="2514600" y="5867400"/>
            <a:ext cx="3048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9983" name="Rectangle 63"/>
          <p:cNvSpPr>
            <a:spLocks noChangeArrowheads="1"/>
          </p:cNvSpPr>
          <p:nvPr/>
        </p:nvSpPr>
        <p:spPr bwMode="auto">
          <a:xfrm>
            <a:off x="1828800" y="5410200"/>
            <a:ext cx="685800" cy="152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9984" name="Text Box 64"/>
          <p:cNvSpPr txBox="1">
            <a:spLocks noChangeArrowheads="1"/>
          </p:cNvSpPr>
          <p:nvPr/>
        </p:nvSpPr>
        <p:spPr bwMode="auto">
          <a:xfrm>
            <a:off x="1905000" y="51054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849985" name="Rectangle 65"/>
          <p:cNvSpPr>
            <a:spLocks noChangeArrowheads="1"/>
          </p:cNvSpPr>
          <p:nvPr/>
        </p:nvSpPr>
        <p:spPr bwMode="auto">
          <a:xfrm>
            <a:off x="3581400" y="6019800"/>
            <a:ext cx="228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9986" name="Rectangle 66"/>
          <p:cNvSpPr>
            <a:spLocks noChangeArrowheads="1"/>
          </p:cNvSpPr>
          <p:nvPr/>
        </p:nvSpPr>
        <p:spPr bwMode="auto">
          <a:xfrm>
            <a:off x="4343400" y="57912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9987" name="Rectangle 67"/>
          <p:cNvSpPr>
            <a:spLocks noChangeArrowheads="1"/>
          </p:cNvSpPr>
          <p:nvPr/>
        </p:nvSpPr>
        <p:spPr bwMode="auto">
          <a:xfrm>
            <a:off x="2971800" y="5715000"/>
            <a:ext cx="457200" cy="152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9988" name="Rectangle 68"/>
          <p:cNvSpPr>
            <a:spLocks noChangeArrowheads="1"/>
          </p:cNvSpPr>
          <p:nvPr/>
        </p:nvSpPr>
        <p:spPr bwMode="auto">
          <a:xfrm>
            <a:off x="2971800" y="5410200"/>
            <a:ext cx="152400" cy="2286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49989" name="Text Box 69"/>
          <p:cNvSpPr txBox="1">
            <a:spLocks noChangeArrowheads="1"/>
          </p:cNvSpPr>
          <p:nvPr/>
        </p:nvSpPr>
        <p:spPr bwMode="auto">
          <a:xfrm>
            <a:off x="4191000" y="5334000"/>
            <a:ext cx="3444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e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Node splitting </a:t>
            </a:r>
          </a:p>
        </p:txBody>
      </p:sp>
      <p:sp>
        <p:nvSpPr>
          <p:cNvPr id="85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altLang="zh-CN" dirty="0">
                <a:ea typeface="SimSun" charset="0"/>
                <a:cs typeface="SimSun" charset="0"/>
              </a:rPr>
              <a:t>If a node overflows we need to split it</a:t>
            </a:r>
          </a:p>
          <a:p>
            <a:r>
              <a:rPr lang="en-US" altLang="zh-CN" dirty="0">
                <a:ea typeface="SimSun" charset="0"/>
                <a:cs typeface="SimSun" charset="0"/>
              </a:rPr>
              <a:t>Issue: distribute (fast!) a set of rectangles into two nodes such that the areas, overlap, and margins are minimized.</a:t>
            </a:r>
          </a:p>
          <a:p>
            <a:pPr lvl="1"/>
            <a:r>
              <a:rPr lang="en-US" altLang="zh-CN" dirty="0">
                <a:ea typeface="SimSun" charset="0"/>
                <a:cs typeface="SimSun" charset="0"/>
              </a:rPr>
              <a:t>Have to give weight on some optimization criteria (conflicting)</a:t>
            </a:r>
          </a:p>
          <a:p>
            <a:pPr lvl="1"/>
            <a:r>
              <a:rPr lang="en-US" altLang="zh-CN" dirty="0">
                <a:ea typeface="SimSun" charset="0"/>
                <a:cs typeface="SimSun" charset="0"/>
              </a:rPr>
              <a:t>Have to perform splitting fast</a:t>
            </a:r>
          </a:p>
          <a:p>
            <a:pPr lvl="1"/>
            <a:r>
              <a:rPr lang="en-US" altLang="zh-TW" dirty="0">
                <a:ea typeface="新細明體" charset="0"/>
                <a:cs typeface="新細明體" charset="0"/>
              </a:rPr>
              <a:t>Distribution may not be even (m&lt;0.5M)</a:t>
            </a:r>
          </a:p>
          <a:p>
            <a:r>
              <a:rPr lang="en-US" altLang="zh-CN" dirty="0">
                <a:ea typeface="新細明體" charset="0"/>
                <a:cs typeface="新細明體" charset="0"/>
              </a:rPr>
              <a:t>Sort the rectangles with respect to one axis (x or y) and then find the best split distribution from the sorted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947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charset="0"/>
                <a:cs typeface="新細明體" charset="0"/>
              </a:rPr>
              <a:t>1. Determine the split axis</a:t>
            </a:r>
          </a:p>
        </p:txBody>
      </p:sp>
      <p:sp>
        <p:nvSpPr>
          <p:cNvPr id="851973" name="Rectangle 5"/>
          <p:cNvSpPr>
            <a:spLocks noChangeArrowheads="1"/>
          </p:cNvSpPr>
          <p:nvPr/>
        </p:nvSpPr>
        <p:spPr bwMode="auto">
          <a:xfrm>
            <a:off x="457200" y="1600200"/>
            <a:ext cx="8077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altLang="zh-CN" sz="2800">
                <a:latin typeface="Verdana" charset="0"/>
                <a:ea typeface="SimSun" charset="0"/>
                <a:cs typeface="SimSun" charset="0"/>
              </a:rPr>
              <a:t>For each axis (i.e. x and y axis)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altLang="zh-CN" sz="2400">
                <a:latin typeface="Verdana" charset="0"/>
                <a:ea typeface="SimSun" charset="0"/>
                <a:cs typeface="SimSun" charset="0"/>
              </a:rPr>
              <a:t>Sum=0;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altLang="zh-CN" sz="2400">
                <a:latin typeface="Verdana" charset="0"/>
                <a:ea typeface="SimSun" charset="0"/>
                <a:cs typeface="SimSun" charset="0"/>
              </a:rPr>
              <a:t>sort entries by the lower value, then by upper value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altLang="zh-CN" sz="2400">
                <a:latin typeface="Verdana" charset="0"/>
                <a:ea typeface="SimSun" charset="0"/>
                <a:cs typeface="SimSun" charset="0"/>
              </a:rPr>
              <a:t>for each sorting (e.g. lower value)</a:t>
            </a:r>
          </a:p>
          <a:p>
            <a:pPr marL="1143000" lvl="2" indent="-2286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p"/>
            </a:pPr>
            <a:r>
              <a:rPr lang="en-US" altLang="zh-CN" sz="2000">
                <a:latin typeface="Verdana" charset="0"/>
                <a:ea typeface="SimSun" charset="0"/>
                <a:cs typeface="SimSun" charset="0"/>
              </a:rPr>
              <a:t>for k=m to M+1-m 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chemeClr val="bg2"/>
              </a:buClr>
              <a:buFont typeface="Wingdings" charset="0"/>
              <a:buChar char="§"/>
            </a:pPr>
            <a:r>
              <a:rPr lang="en-US" altLang="zh-CN" sz="1800">
                <a:latin typeface="Verdana" charset="0"/>
                <a:ea typeface="SimSun" charset="0"/>
                <a:cs typeface="SimSun" charset="0"/>
              </a:rPr>
              <a:t>place first k entries in group A, and the remaining ones in group B</a:t>
            </a:r>
          </a:p>
          <a:p>
            <a:pPr marL="1600200" lvl="3" indent="-228600" eaLnBrk="1" hangingPunct="1">
              <a:spcBef>
                <a:spcPct val="20000"/>
              </a:spcBef>
              <a:buClr>
                <a:schemeClr val="bg2"/>
              </a:buClr>
              <a:buFont typeface="Wingdings" charset="0"/>
              <a:buChar char="§"/>
            </a:pPr>
            <a:r>
              <a:rPr lang="en-US" altLang="zh-CN" sz="1800">
                <a:latin typeface="Verdana" charset="0"/>
                <a:ea typeface="SimSun" charset="0"/>
                <a:cs typeface="SimSun" charset="0"/>
              </a:rPr>
              <a:t>Sum = Sum + margin(A) + margin(B)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altLang="zh-CN" sz="2800">
                <a:latin typeface="Verdana" charset="0"/>
                <a:ea typeface="SimSun" charset="0"/>
                <a:cs typeface="SimSun" charset="0"/>
              </a:rPr>
              <a:t>Choose axis with the minimum Sum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839" y="304800"/>
            <a:ext cx="7024744" cy="1143000"/>
          </a:xfrm>
        </p:spPr>
        <p:txBody>
          <a:bodyPr/>
          <a:lstStyle/>
          <a:p>
            <a:r>
              <a:rPr lang="en-US" altLang="zh-HK" dirty="0"/>
              <a:t>Location-based services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841" y="1600789"/>
            <a:ext cx="7024742" cy="2666412"/>
          </a:xfrm>
        </p:spPr>
        <p:txBody>
          <a:bodyPr>
            <a:normAutofit/>
          </a:bodyPr>
          <a:lstStyle/>
          <a:p>
            <a:r>
              <a:rPr lang="en-US" altLang="zh-HK" sz="2000" dirty="0"/>
              <a:t>Map services on mobile phones are able to navigate users to their destination.</a:t>
            </a:r>
          </a:p>
          <a:p>
            <a:r>
              <a:rPr lang="en-US" altLang="zh-HK" sz="2000" dirty="0"/>
              <a:t>A company can send SMS promotions to subscribers when they are near to their stores.</a:t>
            </a:r>
          </a:p>
          <a:p>
            <a:r>
              <a:rPr lang="en-US" altLang="zh-HK" sz="2000" dirty="0"/>
              <a:t>Application can suggest a dish to you when you are in a restaurant, notify you that your friends are nearby, or suggest you for places that you may want to visit.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6" t="18286" r="8471"/>
          <a:stretch/>
        </p:blipFill>
        <p:spPr bwMode="auto">
          <a:xfrm>
            <a:off x="1054376" y="4581936"/>
            <a:ext cx="2867487" cy="1830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8" t="5086" r="8858" b="9564"/>
          <a:stretch/>
        </p:blipFill>
        <p:spPr bwMode="auto">
          <a:xfrm>
            <a:off x="4724400" y="4581936"/>
            <a:ext cx="3009531" cy="1775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3951" y="6611778"/>
            <a:ext cx="45528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source: </a:t>
            </a:r>
            <a:r>
              <a:rPr lang="en-US" altLang="zh-HK" sz="800" dirty="0"/>
              <a:t>http://blog.foursquare.com/2013/08/29/a-smarter-foursquare-so-you-dont-miss-a-thing/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0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6F2C-3E29-7943-972D-1B616D8E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split axis (M=5, m=2)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6C56-244E-8F4A-96CD-D447BD28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50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383C61-F057-2543-BE87-6E94D5004F76}"/>
              </a:ext>
            </a:extLst>
          </p:cNvPr>
          <p:cNvCxnSpPr/>
          <p:nvPr/>
        </p:nvCxnSpPr>
        <p:spPr bwMode="auto">
          <a:xfrm>
            <a:off x="1143000" y="1828800"/>
            <a:ext cx="0" cy="4495800"/>
          </a:xfrm>
          <a:prstGeom prst="straightConnector1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5494E5-2ABC-8D4C-B876-4F912E0A9B7E}"/>
              </a:ext>
            </a:extLst>
          </p:cNvPr>
          <p:cNvCxnSpPr>
            <a:cxnSpLocks/>
          </p:cNvCxnSpPr>
          <p:nvPr/>
        </p:nvCxnSpPr>
        <p:spPr bwMode="auto">
          <a:xfrm flipH="1">
            <a:off x="1143000" y="6324600"/>
            <a:ext cx="6705600" cy="0"/>
          </a:xfrm>
          <a:prstGeom prst="straightConnector1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707AAD-E6A0-3C43-A314-1A46BC8970F3}"/>
              </a:ext>
            </a:extLst>
          </p:cNvPr>
          <p:cNvSpPr txBox="1"/>
          <p:nvPr/>
        </p:nvSpPr>
        <p:spPr>
          <a:xfrm>
            <a:off x="7704971" y="63246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0EAA73-DC05-5945-832E-C6669D0C6B20}"/>
              </a:ext>
            </a:extLst>
          </p:cNvPr>
          <p:cNvSpPr txBox="1"/>
          <p:nvPr/>
        </p:nvSpPr>
        <p:spPr>
          <a:xfrm>
            <a:off x="762000" y="18288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A8452B-5AA4-A347-8107-C96E20F2AB35}"/>
              </a:ext>
            </a:extLst>
          </p:cNvPr>
          <p:cNvSpPr/>
          <p:nvPr/>
        </p:nvSpPr>
        <p:spPr bwMode="auto">
          <a:xfrm>
            <a:off x="1447800" y="5181529"/>
            <a:ext cx="761956" cy="923972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Arial" charset="0"/>
                <a:cs typeface="Arial" charset="0"/>
              </a:rPr>
              <a:t>1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4F13F2-41DF-3547-B753-E90C19CFE203}"/>
              </a:ext>
            </a:extLst>
          </p:cNvPr>
          <p:cNvSpPr/>
          <p:nvPr/>
        </p:nvSpPr>
        <p:spPr bwMode="auto">
          <a:xfrm>
            <a:off x="2183005" y="2273095"/>
            <a:ext cx="761956" cy="923972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Arial" charset="0"/>
                <a:cs typeface="Arial" charset="0"/>
              </a:rPr>
              <a:t>2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9736A-5AA4-7042-9D38-99DD5940BB0E}"/>
              </a:ext>
            </a:extLst>
          </p:cNvPr>
          <p:cNvSpPr/>
          <p:nvPr/>
        </p:nvSpPr>
        <p:spPr bwMode="auto">
          <a:xfrm>
            <a:off x="2852636" y="3614714"/>
            <a:ext cx="761956" cy="923972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Arial" charset="0"/>
                <a:cs typeface="Arial" charset="0"/>
              </a:rPr>
              <a:t>3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0A566C-D278-0F45-8AB1-CF71B4F71A5E}"/>
              </a:ext>
            </a:extLst>
          </p:cNvPr>
          <p:cNvSpPr/>
          <p:nvPr/>
        </p:nvSpPr>
        <p:spPr bwMode="auto">
          <a:xfrm>
            <a:off x="4141831" y="3016547"/>
            <a:ext cx="1387571" cy="923972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Arial" charset="0"/>
                <a:cs typeface="Arial" charset="0"/>
              </a:rPr>
              <a:t>5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523244-FD0A-0043-B9F5-C75CE42AE113}"/>
              </a:ext>
            </a:extLst>
          </p:cNvPr>
          <p:cNvSpPr/>
          <p:nvPr/>
        </p:nvSpPr>
        <p:spPr bwMode="auto">
          <a:xfrm>
            <a:off x="4141832" y="4321518"/>
            <a:ext cx="761956" cy="117019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Arial" charset="0"/>
                <a:cs typeface="Arial" charset="0"/>
              </a:rPr>
              <a:t>4 (new entry)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56C0BF-59AC-9543-B699-331565F8AFAF}"/>
              </a:ext>
            </a:extLst>
          </p:cNvPr>
          <p:cNvSpPr/>
          <p:nvPr/>
        </p:nvSpPr>
        <p:spPr bwMode="auto">
          <a:xfrm>
            <a:off x="5414815" y="4670573"/>
            <a:ext cx="761956" cy="923972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Arial" charset="0"/>
                <a:cs typeface="Arial" charset="0"/>
              </a:rPr>
              <a:t>6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406AF0-FF94-9B40-8253-069E243D984D}"/>
              </a:ext>
            </a:extLst>
          </p:cNvPr>
          <p:cNvSpPr txBox="1"/>
          <p:nvPr/>
        </p:nvSpPr>
        <p:spPr>
          <a:xfrm>
            <a:off x="7110257" y="1656192"/>
            <a:ext cx="14766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No. objects = 6</a:t>
            </a:r>
          </a:p>
          <a:p>
            <a:r>
              <a:rPr lang="en-US" i="1" dirty="0"/>
              <a:t>Sorted in x-axis</a:t>
            </a:r>
          </a:p>
          <a:p>
            <a:r>
              <a:rPr lang="en-US" i="1" dirty="0"/>
              <a:t>k=3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12EE3D-8BD4-8244-BF03-9517E92AB8E3}"/>
              </a:ext>
            </a:extLst>
          </p:cNvPr>
          <p:cNvSpPr/>
          <p:nvPr/>
        </p:nvSpPr>
        <p:spPr bwMode="auto">
          <a:xfrm>
            <a:off x="1447800" y="2273095"/>
            <a:ext cx="2166792" cy="383240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37CE0C-4D60-6547-8103-FA28CDA18763}"/>
              </a:ext>
            </a:extLst>
          </p:cNvPr>
          <p:cNvSpPr/>
          <p:nvPr/>
        </p:nvSpPr>
        <p:spPr bwMode="auto">
          <a:xfrm>
            <a:off x="4141831" y="3016547"/>
            <a:ext cx="2034940" cy="25779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D7D00E-3EFF-E741-A72D-9F85396D4C70}"/>
              </a:ext>
            </a:extLst>
          </p:cNvPr>
          <p:cNvSpPr txBox="1"/>
          <p:nvPr/>
        </p:nvSpPr>
        <p:spPr>
          <a:xfrm>
            <a:off x="2397912" y="187853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6D2EE4-A850-264E-A2C4-B948BB5DEFA4}"/>
              </a:ext>
            </a:extLst>
          </p:cNvPr>
          <p:cNvSpPr txBox="1"/>
          <p:nvPr/>
        </p:nvSpPr>
        <p:spPr>
          <a:xfrm>
            <a:off x="4993230" y="2632057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3D1BDD-3401-5E4B-9FB2-11F84706E24D}"/>
              </a:ext>
            </a:extLst>
          </p:cNvPr>
          <p:cNvSpPr txBox="1"/>
          <p:nvPr/>
        </p:nvSpPr>
        <p:spPr>
          <a:xfrm>
            <a:off x="6400799" y="2750893"/>
            <a:ext cx="2466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Sum</a:t>
            </a:r>
            <a:r>
              <a:rPr lang="en-US" baseline="-25000" dirty="0" err="1"/>
              <a:t>x</a:t>
            </a:r>
            <a:r>
              <a:rPr lang="en-US" dirty="0"/>
              <a:t>=margin(A) + margin(B)</a:t>
            </a:r>
          </a:p>
          <a:p>
            <a:r>
              <a:rPr lang="en-US" dirty="0"/>
              <a:t>(Get the total </a:t>
            </a:r>
            <a:r>
              <a:rPr lang="en-US" dirty="0" err="1"/>
              <a:t>Sum</a:t>
            </a:r>
            <a:r>
              <a:rPr lang="en-US" baseline="-25000" dirty="0" err="1"/>
              <a:t>x</a:t>
            </a:r>
            <a:r>
              <a:rPr lang="en-US" dirty="0"/>
              <a:t> for all k in [2, 4])</a:t>
            </a:r>
          </a:p>
        </p:txBody>
      </p:sp>
    </p:spTree>
    <p:extLst>
      <p:ext uri="{BB962C8B-B14F-4D97-AF65-F5344CB8AC3E}">
        <p14:creationId xmlns:p14="http://schemas.microsoft.com/office/powerpoint/2010/main" val="509000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6F2C-3E29-7943-972D-1B616D8E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the split axis (M=5, m=2)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6C56-244E-8F4A-96CD-D447BD28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51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383C61-F057-2543-BE87-6E94D5004F76}"/>
              </a:ext>
            </a:extLst>
          </p:cNvPr>
          <p:cNvCxnSpPr/>
          <p:nvPr/>
        </p:nvCxnSpPr>
        <p:spPr bwMode="auto">
          <a:xfrm>
            <a:off x="1143000" y="1828800"/>
            <a:ext cx="0" cy="4495800"/>
          </a:xfrm>
          <a:prstGeom prst="straightConnector1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5494E5-2ABC-8D4C-B876-4F912E0A9B7E}"/>
              </a:ext>
            </a:extLst>
          </p:cNvPr>
          <p:cNvCxnSpPr>
            <a:cxnSpLocks/>
          </p:cNvCxnSpPr>
          <p:nvPr/>
        </p:nvCxnSpPr>
        <p:spPr bwMode="auto">
          <a:xfrm flipH="1">
            <a:off x="1143000" y="6324600"/>
            <a:ext cx="6705600" cy="0"/>
          </a:xfrm>
          <a:prstGeom prst="straightConnector1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707AAD-E6A0-3C43-A314-1A46BC8970F3}"/>
              </a:ext>
            </a:extLst>
          </p:cNvPr>
          <p:cNvSpPr txBox="1"/>
          <p:nvPr/>
        </p:nvSpPr>
        <p:spPr>
          <a:xfrm>
            <a:off x="7704971" y="63246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0EAA73-DC05-5945-832E-C6669D0C6B20}"/>
              </a:ext>
            </a:extLst>
          </p:cNvPr>
          <p:cNvSpPr txBox="1"/>
          <p:nvPr/>
        </p:nvSpPr>
        <p:spPr>
          <a:xfrm>
            <a:off x="762000" y="18288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A8452B-5AA4-A347-8107-C96E20F2AB35}"/>
              </a:ext>
            </a:extLst>
          </p:cNvPr>
          <p:cNvSpPr/>
          <p:nvPr/>
        </p:nvSpPr>
        <p:spPr bwMode="auto">
          <a:xfrm>
            <a:off x="1447800" y="5181529"/>
            <a:ext cx="761956" cy="923972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Arial" charset="0"/>
                <a:cs typeface="Arial" charset="0"/>
              </a:rPr>
              <a:t>1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4F13F2-41DF-3547-B753-E90C19CFE203}"/>
              </a:ext>
            </a:extLst>
          </p:cNvPr>
          <p:cNvSpPr/>
          <p:nvPr/>
        </p:nvSpPr>
        <p:spPr bwMode="auto">
          <a:xfrm>
            <a:off x="2183005" y="2273095"/>
            <a:ext cx="761956" cy="923972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Arial" charset="0"/>
                <a:cs typeface="Arial" charset="0"/>
              </a:rPr>
              <a:t>6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A9736A-5AA4-7042-9D38-99DD5940BB0E}"/>
              </a:ext>
            </a:extLst>
          </p:cNvPr>
          <p:cNvSpPr/>
          <p:nvPr/>
        </p:nvSpPr>
        <p:spPr bwMode="auto">
          <a:xfrm>
            <a:off x="2852636" y="3614714"/>
            <a:ext cx="761956" cy="923972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Arial" charset="0"/>
                <a:cs typeface="Arial" charset="0"/>
              </a:rPr>
              <a:t>4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0A566C-D278-0F45-8AB1-CF71B4F71A5E}"/>
              </a:ext>
            </a:extLst>
          </p:cNvPr>
          <p:cNvSpPr/>
          <p:nvPr/>
        </p:nvSpPr>
        <p:spPr bwMode="auto">
          <a:xfrm>
            <a:off x="4141831" y="3016547"/>
            <a:ext cx="1387571" cy="923972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Arial" charset="0"/>
                <a:cs typeface="Arial" charset="0"/>
              </a:rPr>
              <a:t>5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523244-FD0A-0043-B9F5-C75CE42AE113}"/>
              </a:ext>
            </a:extLst>
          </p:cNvPr>
          <p:cNvSpPr/>
          <p:nvPr/>
        </p:nvSpPr>
        <p:spPr bwMode="auto">
          <a:xfrm>
            <a:off x="4141832" y="4321518"/>
            <a:ext cx="761956" cy="117019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Arial" charset="0"/>
                <a:cs typeface="Arial" charset="0"/>
              </a:rPr>
              <a:t>3 (new entry)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56C0BF-59AC-9543-B699-331565F8AFAF}"/>
              </a:ext>
            </a:extLst>
          </p:cNvPr>
          <p:cNvSpPr/>
          <p:nvPr/>
        </p:nvSpPr>
        <p:spPr bwMode="auto">
          <a:xfrm>
            <a:off x="5414815" y="4670573"/>
            <a:ext cx="761956" cy="923972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Arial" charset="0"/>
                <a:cs typeface="Arial" charset="0"/>
              </a:rPr>
              <a:t>2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406AF0-FF94-9B40-8253-069E243D984D}"/>
              </a:ext>
            </a:extLst>
          </p:cNvPr>
          <p:cNvSpPr txBox="1"/>
          <p:nvPr/>
        </p:nvSpPr>
        <p:spPr>
          <a:xfrm>
            <a:off x="7110257" y="1656192"/>
            <a:ext cx="14766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Sorted in y-axis</a:t>
            </a:r>
          </a:p>
          <a:p>
            <a:r>
              <a:rPr lang="en-US" i="1" dirty="0"/>
              <a:t>k=3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12EE3D-8BD4-8244-BF03-9517E92AB8E3}"/>
              </a:ext>
            </a:extLst>
          </p:cNvPr>
          <p:cNvSpPr/>
          <p:nvPr/>
        </p:nvSpPr>
        <p:spPr bwMode="auto">
          <a:xfrm>
            <a:off x="1447799" y="4321517"/>
            <a:ext cx="4728963" cy="178398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37CE0C-4D60-6547-8103-FA28CDA18763}"/>
              </a:ext>
            </a:extLst>
          </p:cNvPr>
          <p:cNvSpPr/>
          <p:nvPr/>
        </p:nvSpPr>
        <p:spPr bwMode="auto">
          <a:xfrm>
            <a:off x="2183005" y="2273095"/>
            <a:ext cx="3346374" cy="22655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D7D00E-3EFF-E741-A72D-9F85396D4C70}"/>
              </a:ext>
            </a:extLst>
          </p:cNvPr>
          <p:cNvSpPr txBox="1"/>
          <p:nvPr/>
        </p:nvSpPr>
        <p:spPr>
          <a:xfrm>
            <a:off x="6266277" y="4963282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6D2EE4-A850-264E-A2C4-B948BB5DEFA4}"/>
              </a:ext>
            </a:extLst>
          </p:cNvPr>
          <p:cNvSpPr txBox="1"/>
          <p:nvPr/>
        </p:nvSpPr>
        <p:spPr>
          <a:xfrm>
            <a:off x="5627188" y="3016547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3D1BDD-3401-5E4B-9FB2-11F84706E24D}"/>
              </a:ext>
            </a:extLst>
          </p:cNvPr>
          <p:cNvSpPr txBox="1"/>
          <p:nvPr/>
        </p:nvSpPr>
        <p:spPr>
          <a:xfrm>
            <a:off x="6524082" y="2583177"/>
            <a:ext cx="2361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</a:t>
            </a:r>
            <a:r>
              <a:rPr lang="en-US" baseline="-25000" dirty="0"/>
              <a:t>y</a:t>
            </a:r>
            <a:r>
              <a:rPr lang="en-US" dirty="0"/>
              <a:t>=margin(A) + margin(B)</a:t>
            </a:r>
          </a:p>
          <a:p>
            <a:r>
              <a:rPr lang="en-US" dirty="0"/>
              <a:t>(Get the total Sum</a:t>
            </a:r>
            <a:r>
              <a:rPr lang="en-US" baseline="-25000" dirty="0"/>
              <a:t>y</a:t>
            </a:r>
            <a:r>
              <a:rPr lang="en-US" dirty="0"/>
              <a:t> for all k in [2, 4])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60A164-B3D7-A543-969C-93521E712B64}"/>
              </a:ext>
            </a:extLst>
          </p:cNvPr>
          <p:cNvSpPr txBox="1"/>
          <p:nvPr/>
        </p:nvSpPr>
        <p:spPr>
          <a:xfrm>
            <a:off x="6443339" y="3856463"/>
            <a:ext cx="2361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dirty="0" err="1"/>
              <a:t>Sum</a:t>
            </a:r>
            <a:r>
              <a:rPr lang="en-US" baseline="-25000" dirty="0" err="1"/>
              <a:t>x</a:t>
            </a:r>
            <a:r>
              <a:rPr lang="en-US" dirty="0"/>
              <a:t> &gt; Sum</a:t>
            </a:r>
            <a:r>
              <a:rPr lang="en-US" baseline="-25000" dirty="0"/>
              <a:t>y</a:t>
            </a:r>
            <a:r>
              <a:rPr lang="en-US" dirty="0"/>
              <a:t>  </a:t>
            </a:r>
            <a:r>
              <a:rPr lang="en-US" b="1" dirty="0"/>
              <a:t>then</a:t>
            </a:r>
            <a:r>
              <a:rPr lang="en-US" dirty="0"/>
              <a:t> choose y-axis as splitting axis.</a:t>
            </a:r>
          </a:p>
        </p:txBody>
      </p:sp>
    </p:spTree>
    <p:extLst>
      <p:ext uri="{BB962C8B-B14F-4D97-AF65-F5344CB8AC3E}">
        <p14:creationId xmlns:p14="http://schemas.microsoft.com/office/powerpoint/2010/main" val="36578945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0"/>
                <a:cs typeface="新細明體" charset="0"/>
              </a:rPr>
              <a:t>2. Distribute entries along axis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Along the split axis, choose the distribution with minimum overlap</a:t>
            </a:r>
          </a:p>
          <a:p>
            <a:r>
              <a:rPr lang="en-US" altLang="zh-CN">
                <a:ea typeface="SimSun" charset="0"/>
                <a:cs typeface="SimSun" charset="0"/>
              </a:rPr>
              <a:t>If there are multiple groupings with minimal overlap choose &lt;A,B&gt; such that area(A)+area(B) is minimized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Insertion heuristics: Forced Reinsert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ea typeface="SimSun" charset="0"/>
                <a:cs typeface="SimSun" charset="0"/>
              </a:rPr>
              <a:t>Forced Reinsert:</a:t>
            </a:r>
          </a:p>
          <a:p>
            <a:pPr lvl="1"/>
            <a:r>
              <a:rPr lang="en-US" altLang="zh-CN" sz="2000" dirty="0">
                <a:ea typeface="SimSun" charset="0"/>
                <a:cs typeface="SimSun" charset="0"/>
              </a:rPr>
              <a:t>When R*-tree node </a:t>
            </a:r>
            <a:r>
              <a:rPr lang="en-US" altLang="zh-CN" sz="2000" i="1" dirty="0">
                <a:ea typeface="SimSun" charset="0"/>
                <a:cs typeface="SimSun" charset="0"/>
              </a:rPr>
              <a:t>n </a:t>
            </a:r>
            <a:r>
              <a:rPr lang="en-US" altLang="zh-CN" sz="2000" dirty="0">
                <a:ea typeface="SimSun" charset="0"/>
                <a:cs typeface="SimSun" charset="0"/>
              </a:rPr>
              <a:t>overflows, instead of splitting n immediately, try to see if some entries in </a:t>
            </a:r>
            <a:r>
              <a:rPr lang="en-US" altLang="zh-CN" sz="2000" i="1" dirty="0">
                <a:ea typeface="SimSun" charset="0"/>
                <a:cs typeface="SimSun" charset="0"/>
              </a:rPr>
              <a:t>n</a:t>
            </a:r>
            <a:r>
              <a:rPr lang="en-US" altLang="zh-CN" sz="2000" dirty="0">
                <a:ea typeface="SimSun" charset="0"/>
                <a:cs typeface="SimSun" charset="0"/>
              </a:rPr>
              <a:t> could possibly fit better in another node</a:t>
            </a:r>
          </a:p>
          <a:p>
            <a:pPr lvl="1"/>
            <a:r>
              <a:rPr lang="en-US" altLang="zh-CN" sz="2000" dirty="0">
                <a:ea typeface="SimSun" charset="0"/>
                <a:cs typeface="SimSun" charset="0"/>
              </a:rPr>
              <a:t>Find the 30% furthest entries from the center of the group</a:t>
            </a:r>
          </a:p>
          <a:p>
            <a:pPr lvl="1"/>
            <a:r>
              <a:rPr lang="en-US" altLang="zh-CN" sz="2000" dirty="0">
                <a:ea typeface="SimSun" charset="0"/>
                <a:cs typeface="SimSun" charset="0"/>
              </a:rPr>
              <a:t>Re-insert them to the tree (not to be repeated if another overflow occurs)</a:t>
            </a:r>
          </a:p>
          <a:p>
            <a:r>
              <a:rPr lang="en-US" altLang="zh-CN" sz="2400" dirty="0">
                <a:ea typeface="SimSun" charset="0"/>
                <a:cs typeface="SimSun" charset="0"/>
              </a:rPr>
              <a:t>Slightly more expensive, but better tree structure:</a:t>
            </a:r>
          </a:p>
          <a:p>
            <a:pPr lvl="1"/>
            <a:r>
              <a:rPr lang="en-US" altLang="zh-CN" sz="2000" dirty="0">
                <a:ea typeface="SimSun" charset="0"/>
                <a:cs typeface="SimSun" charset="0"/>
              </a:rPr>
              <a:t>less overlap</a:t>
            </a:r>
          </a:p>
          <a:p>
            <a:pPr lvl="1"/>
            <a:r>
              <a:rPr lang="en-US" altLang="zh-CN" sz="2000" dirty="0">
                <a:ea typeface="SimSun" charset="0"/>
                <a:cs typeface="SimSun" charset="0"/>
              </a:rPr>
              <a:t>more space is utilized (more full nodes)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5A36-952B-6443-B64A-23BE3620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Forced Reinsert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A4DA5-8D72-3945-9DD6-D9BE73BF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7F8937-D44E-A243-AF3C-7606F821BED4}"/>
              </a:ext>
            </a:extLst>
          </p:cNvPr>
          <p:cNvSpPr/>
          <p:nvPr/>
        </p:nvSpPr>
        <p:spPr bwMode="auto">
          <a:xfrm>
            <a:off x="1447800" y="5181529"/>
            <a:ext cx="761956" cy="923972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Arial" charset="0"/>
                <a:cs typeface="Arial" charset="0"/>
              </a:rPr>
              <a:t>1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D6956E-59F9-1440-9975-C4A2542CAAB3}"/>
              </a:ext>
            </a:extLst>
          </p:cNvPr>
          <p:cNvSpPr/>
          <p:nvPr/>
        </p:nvSpPr>
        <p:spPr bwMode="auto">
          <a:xfrm>
            <a:off x="2183005" y="2273095"/>
            <a:ext cx="761956" cy="923972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Arial" charset="0"/>
                <a:cs typeface="Arial" charset="0"/>
              </a:rPr>
              <a:t>2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75B3A6-4706-2C4B-B238-861D9E82386A}"/>
              </a:ext>
            </a:extLst>
          </p:cNvPr>
          <p:cNvSpPr/>
          <p:nvPr/>
        </p:nvSpPr>
        <p:spPr bwMode="auto">
          <a:xfrm>
            <a:off x="2852636" y="3614714"/>
            <a:ext cx="761956" cy="923972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Arial" charset="0"/>
                <a:cs typeface="Arial" charset="0"/>
              </a:rPr>
              <a:t>3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394A2A-E247-8347-AA57-A0168D52766E}"/>
              </a:ext>
            </a:extLst>
          </p:cNvPr>
          <p:cNvSpPr/>
          <p:nvPr/>
        </p:nvSpPr>
        <p:spPr bwMode="auto">
          <a:xfrm>
            <a:off x="4141831" y="3016547"/>
            <a:ext cx="1387571" cy="923972"/>
          </a:xfrm>
          <a:prstGeom prst="rect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Arial" charset="0"/>
                <a:cs typeface="Arial" charset="0"/>
              </a:rPr>
              <a:t>5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6AFBAD-A292-2040-893F-127EE28DDE6B}"/>
              </a:ext>
            </a:extLst>
          </p:cNvPr>
          <p:cNvSpPr/>
          <p:nvPr/>
        </p:nvSpPr>
        <p:spPr bwMode="auto">
          <a:xfrm>
            <a:off x="4141832" y="4321518"/>
            <a:ext cx="761956" cy="1170193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Arial" charset="0"/>
                <a:cs typeface="Arial" charset="0"/>
              </a:rPr>
              <a:t>4 (new entry)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B4340-DDE1-E048-A682-3E7580BCA5AE}"/>
              </a:ext>
            </a:extLst>
          </p:cNvPr>
          <p:cNvSpPr/>
          <p:nvPr/>
        </p:nvSpPr>
        <p:spPr bwMode="auto">
          <a:xfrm>
            <a:off x="5414815" y="4670573"/>
            <a:ext cx="761956" cy="923972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Arial" charset="0"/>
                <a:cs typeface="Arial" charset="0"/>
              </a:rPr>
              <a:t>6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00295-615D-CE4B-9627-C25EF6D84189}"/>
              </a:ext>
            </a:extLst>
          </p:cNvPr>
          <p:cNvSpPr/>
          <p:nvPr/>
        </p:nvSpPr>
        <p:spPr bwMode="auto">
          <a:xfrm>
            <a:off x="1447799" y="2273095"/>
            <a:ext cx="4728971" cy="383240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62F1E7-E61D-CE4A-B209-4AA0CC844731}"/>
              </a:ext>
            </a:extLst>
          </p:cNvPr>
          <p:cNvSpPr txBox="1"/>
          <p:nvPr/>
        </p:nvSpPr>
        <p:spPr>
          <a:xfrm>
            <a:off x="1613562" y="6309624"/>
            <a:ext cx="4563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Removed from node n (they are the furthest from </a:t>
            </a:r>
            <a:r>
              <a:rPr lang="en-US" dirty="0" err="1"/>
              <a:t>centre</a:t>
            </a:r>
            <a:r>
              <a:rPr lang="en-US" dirty="0"/>
              <a:t> and reinserted to other nodes of the tree)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464484-DBE5-194F-B5A6-CCF049BDE47B}"/>
              </a:ext>
            </a:extLst>
          </p:cNvPr>
          <p:cNvCxnSpPr/>
          <p:nvPr/>
        </p:nvCxnSpPr>
        <p:spPr bwMode="auto">
          <a:xfrm>
            <a:off x="2209756" y="5680746"/>
            <a:ext cx="1023858" cy="657251"/>
          </a:xfrm>
          <a:prstGeom prst="line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6C07EE-6140-4F4F-AAEF-29B7E1359EC0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 flipH="1">
            <a:off x="4381479" y="5594545"/>
            <a:ext cx="1414314" cy="743452"/>
          </a:xfrm>
          <a:prstGeom prst="line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F5E2E9-75DC-754C-A1CD-A54FEC1BAEF8}"/>
              </a:ext>
            </a:extLst>
          </p:cNvPr>
          <p:cNvSpPr txBox="1"/>
          <p:nvPr/>
        </p:nvSpPr>
        <p:spPr>
          <a:xfrm>
            <a:off x="3420990" y="1887928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n (M=5)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B7A4547-6040-EB48-8230-E5987C258E92}"/>
              </a:ext>
            </a:extLst>
          </p:cNvPr>
          <p:cNvCxnSpPr>
            <a:cxnSpLocks/>
            <a:stCxn id="13" idx="0"/>
            <a:endCxn id="13" idx="2"/>
          </p:cNvCxnSpPr>
          <p:nvPr/>
        </p:nvCxnSpPr>
        <p:spPr bwMode="auto">
          <a:xfrm>
            <a:off x="3812285" y="2273095"/>
            <a:ext cx="0" cy="3832406"/>
          </a:xfrm>
          <a:prstGeom prst="line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320CFB-D6EB-264C-991D-6E2F16720BC5}"/>
              </a:ext>
            </a:extLst>
          </p:cNvPr>
          <p:cNvCxnSpPr>
            <a:cxnSpLocks/>
            <a:stCxn id="13" idx="1"/>
            <a:endCxn id="13" idx="3"/>
          </p:cNvCxnSpPr>
          <p:nvPr/>
        </p:nvCxnSpPr>
        <p:spPr bwMode="auto">
          <a:xfrm>
            <a:off x="1447799" y="4189298"/>
            <a:ext cx="4728971" cy="0"/>
          </a:xfrm>
          <a:prstGeom prst="line">
            <a:avLst/>
          </a:prstGeom>
          <a:solidFill>
            <a:srgbClr val="FF99CC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238405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Bulk-loading R-trees</a:t>
            </a:r>
          </a:p>
        </p:txBody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ea typeface="SimSun" charset="0"/>
                <a:cs typeface="SimSun" charset="0"/>
              </a:rPr>
              <a:t>Given a </a:t>
            </a:r>
            <a:r>
              <a:rPr lang="en-US" altLang="zh-CN" sz="2400" dirty="0">
                <a:solidFill>
                  <a:srgbClr val="0000FF"/>
                </a:solidFill>
                <a:ea typeface="SimSun" charset="0"/>
                <a:cs typeface="SimSun" charset="0"/>
              </a:rPr>
              <a:t>static set S </a:t>
            </a:r>
            <a:r>
              <a:rPr lang="en-US" altLang="zh-CN" sz="2400" dirty="0">
                <a:ea typeface="SimSun" charset="0"/>
                <a:cs typeface="SimSun" charset="0"/>
              </a:rPr>
              <a:t>of rectangles, build an R-tree that indexes S.</a:t>
            </a:r>
          </a:p>
          <a:p>
            <a:r>
              <a:rPr lang="en-US" altLang="zh-CN" sz="2400" dirty="0">
                <a:ea typeface="SimSun" charset="0"/>
                <a:cs typeface="SimSun" charset="0"/>
              </a:rPr>
              <a:t>Method 1: iteratively insert rectangles into an initially empty tree</a:t>
            </a:r>
          </a:p>
          <a:p>
            <a:pPr lvl="1"/>
            <a:r>
              <a:rPr lang="en-US" altLang="zh-CN" sz="2000" dirty="0">
                <a:ea typeface="SimSun" charset="0"/>
                <a:cs typeface="SimSun" charset="0"/>
              </a:rPr>
              <a:t>tree reorganization is slow</a:t>
            </a:r>
          </a:p>
          <a:p>
            <a:pPr lvl="1"/>
            <a:r>
              <a:rPr lang="en-US" altLang="zh-CN" sz="2000" dirty="0">
                <a:ea typeface="SimSun" charset="0"/>
                <a:cs typeface="SimSun" charset="0"/>
              </a:rPr>
              <a:t>tree nodes are not as full as possible: more space occupied for the tree</a:t>
            </a:r>
          </a:p>
          <a:p>
            <a:r>
              <a:rPr lang="en-US" altLang="zh-CN" sz="2400" dirty="0">
                <a:ea typeface="SimSun" charset="0"/>
                <a:cs typeface="SimSun" charset="0"/>
              </a:rPr>
              <a:t>Method 2 (x-sorting): </a:t>
            </a:r>
            <a:r>
              <a:rPr lang="en-US" altLang="zh-CN" sz="2400" dirty="0">
                <a:solidFill>
                  <a:srgbClr val="0000FF"/>
                </a:solidFill>
                <a:ea typeface="SimSun" charset="0"/>
                <a:cs typeface="SimSun" charset="0"/>
              </a:rPr>
              <a:t>bulk-load </a:t>
            </a:r>
            <a:r>
              <a:rPr lang="en-US" altLang="zh-CN" sz="2400" dirty="0">
                <a:ea typeface="SimSun" charset="0"/>
                <a:cs typeface="SimSun" charset="0"/>
              </a:rPr>
              <a:t>the rectangles into the tree using some fast (sort or hash-based) process</a:t>
            </a:r>
          </a:p>
          <a:p>
            <a:pPr lvl="1"/>
            <a:r>
              <a:rPr lang="en-US" altLang="zh-CN" sz="2000" dirty="0">
                <a:ea typeface="SimSun" charset="0"/>
                <a:cs typeface="SimSun" charset="0"/>
              </a:rPr>
              <a:t>R-tree is built fast</a:t>
            </a:r>
          </a:p>
          <a:p>
            <a:pPr lvl="1"/>
            <a:r>
              <a:rPr lang="en-US" altLang="zh-CN" sz="2000" dirty="0">
                <a:ea typeface="SimSun" charset="0"/>
                <a:cs typeface="SimSun" charset="0"/>
              </a:rPr>
              <a:t>good space utilization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Bulk-loading R-trees</a:t>
            </a:r>
          </a:p>
        </p:txBody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ea typeface="SimSun" charset="0"/>
                <a:cs typeface="SimSun" charset="0"/>
              </a:rPr>
              <a:t>Method 2 (x-sorting): Sort using only one axis</a:t>
            </a:r>
          </a:p>
          <a:p>
            <a:pPr lvl="1"/>
            <a:r>
              <a:rPr lang="en-US" altLang="zh-CN" sz="2000" dirty="0">
                <a:ea typeface="SimSun" charset="0"/>
                <a:cs typeface="SimSun" charset="0"/>
              </a:rPr>
              <a:t>sort rectangles using the x-coordinate of their center</a:t>
            </a:r>
          </a:p>
          <a:p>
            <a:pPr lvl="1"/>
            <a:r>
              <a:rPr lang="en-US" altLang="zh-CN" sz="2000" dirty="0">
                <a:ea typeface="SimSun" charset="0"/>
                <a:cs typeface="SimSun" charset="0"/>
              </a:rPr>
              <a:t>pack M consecutive rectangles in leaf nodes</a:t>
            </a:r>
          </a:p>
          <a:p>
            <a:pPr lvl="1"/>
            <a:r>
              <a:rPr lang="en-US" altLang="zh-CN" sz="2000" dirty="0">
                <a:ea typeface="SimSun" charset="0"/>
                <a:cs typeface="SimSun" charset="0"/>
              </a:rPr>
              <a:t>build tree bottom-up</a:t>
            </a:r>
          </a:p>
        </p:txBody>
      </p:sp>
      <p:sp>
        <p:nvSpPr>
          <p:cNvPr id="857092" name="Rectangle 4"/>
          <p:cNvSpPr>
            <a:spLocks noChangeArrowheads="1"/>
          </p:cNvSpPr>
          <p:nvPr/>
        </p:nvSpPr>
        <p:spPr bwMode="auto">
          <a:xfrm>
            <a:off x="685800" y="5791200"/>
            <a:ext cx="37338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857093" name="Line 5"/>
          <p:cNvSpPr>
            <a:spLocks noChangeShapeType="1"/>
          </p:cNvSpPr>
          <p:nvPr/>
        </p:nvSpPr>
        <p:spPr bwMode="auto">
          <a:xfrm>
            <a:off x="10668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57094" name="Line 6"/>
          <p:cNvSpPr>
            <a:spLocks noChangeShapeType="1"/>
          </p:cNvSpPr>
          <p:nvPr/>
        </p:nvSpPr>
        <p:spPr bwMode="auto">
          <a:xfrm>
            <a:off x="14478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57095" name="Line 7"/>
          <p:cNvSpPr>
            <a:spLocks noChangeShapeType="1"/>
          </p:cNvSpPr>
          <p:nvPr/>
        </p:nvSpPr>
        <p:spPr bwMode="auto">
          <a:xfrm>
            <a:off x="18288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57096" name="Line 8"/>
          <p:cNvSpPr>
            <a:spLocks noChangeShapeType="1"/>
          </p:cNvSpPr>
          <p:nvPr/>
        </p:nvSpPr>
        <p:spPr bwMode="auto">
          <a:xfrm>
            <a:off x="22098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57097" name="Line 9"/>
          <p:cNvSpPr>
            <a:spLocks noChangeShapeType="1"/>
          </p:cNvSpPr>
          <p:nvPr/>
        </p:nvSpPr>
        <p:spPr bwMode="auto">
          <a:xfrm>
            <a:off x="25908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57098" name="Line 10"/>
          <p:cNvSpPr>
            <a:spLocks noChangeShapeType="1"/>
          </p:cNvSpPr>
          <p:nvPr/>
        </p:nvSpPr>
        <p:spPr bwMode="auto">
          <a:xfrm>
            <a:off x="29718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57099" name="Line 11"/>
          <p:cNvSpPr>
            <a:spLocks noChangeShapeType="1"/>
          </p:cNvSpPr>
          <p:nvPr/>
        </p:nvSpPr>
        <p:spPr bwMode="auto">
          <a:xfrm>
            <a:off x="33528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57100" name="Line 12"/>
          <p:cNvSpPr>
            <a:spLocks noChangeShapeType="1"/>
          </p:cNvSpPr>
          <p:nvPr/>
        </p:nvSpPr>
        <p:spPr bwMode="auto">
          <a:xfrm>
            <a:off x="37338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57101" name="Line 13"/>
          <p:cNvSpPr>
            <a:spLocks noChangeShapeType="1"/>
          </p:cNvSpPr>
          <p:nvPr/>
        </p:nvSpPr>
        <p:spPr bwMode="auto">
          <a:xfrm>
            <a:off x="41148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57103" name="Text Box 15"/>
          <p:cNvSpPr txBox="1">
            <a:spLocks noChangeArrowheads="1"/>
          </p:cNvSpPr>
          <p:nvPr/>
        </p:nvSpPr>
        <p:spPr bwMode="auto">
          <a:xfrm>
            <a:off x="4572000" y="57912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857104" name="Text Box 16"/>
          <p:cNvSpPr txBox="1">
            <a:spLocks noChangeArrowheads="1"/>
          </p:cNvSpPr>
          <p:nvPr/>
        </p:nvSpPr>
        <p:spPr bwMode="auto">
          <a:xfrm>
            <a:off x="1050925" y="6234113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sorted list</a:t>
            </a:r>
          </a:p>
        </p:txBody>
      </p:sp>
      <p:sp>
        <p:nvSpPr>
          <p:cNvPr id="857105" name="Rectangle 17"/>
          <p:cNvSpPr>
            <a:spLocks noChangeArrowheads="1"/>
          </p:cNvSpPr>
          <p:nvPr/>
        </p:nvSpPr>
        <p:spPr bwMode="auto">
          <a:xfrm>
            <a:off x="685800" y="5181600"/>
            <a:ext cx="11430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57108" name="Text Box 20"/>
          <p:cNvSpPr txBox="1">
            <a:spLocks noChangeArrowheads="1"/>
          </p:cNvSpPr>
          <p:nvPr/>
        </p:nvSpPr>
        <p:spPr bwMode="auto">
          <a:xfrm>
            <a:off x="762000" y="579120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o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857109" name="Text Box 21"/>
          <p:cNvSpPr txBox="1">
            <a:spLocks noChangeArrowheads="1"/>
          </p:cNvSpPr>
          <p:nvPr/>
        </p:nvSpPr>
        <p:spPr bwMode="auto">
          <a:xfrm>
            <a:off x="1092200" y="575945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o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857110" name="Text Box 22"/>
          <p:cNvSpPr txBox="1">
            <a:spLocks noChangeArrowheads="1"/>
          </p:cNvSpPr>
          <p:nvPr/>
        </p:nvSpPr>
        <p:spPr bwMode="auto">
          <a:xfrm>
            <a:off x="1447800" y="579120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o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857111" name="Text Box 23"/>
          <p:cNvSpPr txBox="1">
            <a:spLocks noChangeArrowheads="1"/>
          </p:cNvSpPr>
          <p:nvPr/>
        </p:nvSpPr>
        <p:spPr bwMode="auto">
          <a:xfrm>
            <a:off x="1854200" y="579120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o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857112" name="Text Box 24"/>
          <p:cNvSpPr txBox="1">
            <a:spLocks noChangeArrowheads="1"/>
          </p:cNvSpPr>
          <p:nvPr/>
        </p:nvSpPr>
        <p:spPr bwMode="auto">
          <a:xfrm>
            <a:off x="2235200" y="579120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o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857113" name="Text Box 25"/>
          <p:cNvSpPr txBox="1">
            <a:spLocks noChangeArrowheads="1"/>
          </p:cNvSpPr>
          <p:nvPr/>
        </p:nvSpPr>
        <p:spPr bwMode="auto">
          <a:xfrm>
            <a:off x="2667000" y="579120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o</a:t>
            </a:r>
            <a:r>
              <a:rPr lang="en-US" baseline="-25000"/>
              <a:t>6</a:t>
            </a:r>
            <a:endParaRPr lang="en-US"/>
          </a:p>
        </p:txBody>
      </p:sp>
      <p:sp>
        <p:nvSpPr>
          <p:cNvPr id="857114" name="Text Box 26"/>
          <p:cNvSpPr txBox="1">
            <a:spLocks noChangeArrowheads="1"/>
          </p:cNvSpPr>
          <p:nvPr/>
        </p:nvSpPr>
        <p:spPr bwMode="auto">
          <a:xfrm>
            <a:off x="2997200" y="579120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o</a:t>
            </a:r>
            <a:r>
              <a:rPr lang="en-US" baseline="-25000"/>
              <a:t>7</a:t>
            </a:r>
            <a:endParaRPr lang="en-US"/>
          </a:p>
        </p:txBody>
      </p:sp>
      <p:sp>
        <p:nvSpPr>
          <p:cNvPr id="857115" name="Text Box 27"/>
          <p:cNvSpPr txBox="1">
            <a:spLocks noChangeArrowheads="1"/>
          </p:cNvSpPr>
          <p:nvPr/>
        </p:nvSpPr>
        <p:spPr bwMode="auto">
          <a:xfrm>
            <a:off x="3378200" y="579120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o</a:t>
            </a:r>
            <a:r>
              <a:rPr lang="en-US" baseline="-25000"/>
              <a:t>8</a:t>
            </a:r>
            <a:endParaRPr lang="en-US"/>
          </a:p>
        </p:txBody>
      </p:sp>
      <p:sp>
        <p:nvSpPr>
          <p:cNvPr id="857116" name="Text Box 28"/>
          <p:cNvSpPr txBox="1">
            <a:spLocks noChangeArrowheads="1"/>
          </p:cNvSpPr>
          <p:nvPr/>
        </p:nvSpPr>
        <p:spPr bwMode="auto">
          <a:xfrm>
            <a:off x="3759200" y="579120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o</a:t>
            </a:r>
            <a:r>
              <a:rPr lang="en-US" baseline="-25000"/>
              <a:t>9</a:t>
            </a:r>
            <a:endParaRPr lang="en-US"/>
          </a:p>
        </p:txBody>
      </p:sp>
      <p:sp>
        <p:nvSpPr>
          <p:cNvPr id="857117" name="Line 29"/>
          <p:cNvSpPr>
            <a:spLocks noChangeShapeType="1"/>
          </p:cNvSpPr>
          <p:nvPr/>
        </p:nvSpPr>
        <p:spPr bwMode="auto">
          <a:xfrm>
            <a:off x="10668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57118" name="Line 30"/>
          <p:cNvSpPr>
            <a:spLocks noChangeShapeType="1"/>
          </p:cNvSpPr>
          <p:nvPr/>
        </p:nvSpPr>
        <p:spPr bwMode="auto">
          <a:xfrm>
            <a:off x="14478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57119" name="Text Box 31"/>
          <p:cNvSpPr txBox="1">
            <a:spLocks noChangeArrowheads="1"/>
          </p:cNvSpPr>
          <p:nvPr/>
        </p:nvSpPr>
        <p:spPr bwMode="auto">
          <a:xfrm>
            <a:off x="762000" y="521335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o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857120" name="Text Box 32"/>
          <p:cNvSpPr txBox="1">
            <a:spLocks noChangeArrowheads="1"/>
          </p:cNvSpPr>
          <p:nvPr/>
        </p:nvSpPr>
        <p:spPr bwMode="auto">
          <a:xfrm>
            <a:off x="1092200" y="518160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o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857121" name="Text Box 33"/>
          <p:cNvSpPr txBox="1">
            <a:spLocks noChangeArrowheads="1"/>
          </p:cNvSpPr>
          <p:nvPr/>
        </p:nvSpPr>
        <p:spPr bwMode="auto">
          <a:xfrm>
            <a:off x="1447800" y="521335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o</a:t>
            </a:r>
            <a:r>
              <a:rPr lang="en-US" baseline="-25000"/>
              <a:t>3</a:t>
            </a:r>
            <a:endParaRPr lang="en-US"/>
          </a:p>
        </p:txBody>
      </p:sp>
      <p:sp>
        <p:nvSpPr>
          <p:cNvPr id="857122" name="Rectangle 34"/>
          <p:cNvSpPr>
            <a:spLocks noChangeArrowheads="1"/>
          </p:cNvSpPr>
          <p:nvPr/>
        </p:nvSpPr>
        <p:spPr bwMode="auto">
          <a:xfrm>
            <a:off x="2057400" y="5181600"/>
            <a:ext cx="11430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57123" name="Line 35"/>
          <p:cNvSpPr>
            <a:spLocks noChangeShapeType="1"/>
          </p:cNvSpPr>
          <p:nvPr/>
        </p:nvSpPr>
        <p:spPr bwMode="auto">
          <a:xfrm>
            <a:off x="24384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57124" name="Line 36"/>
          <p:cNvSpPr>
            <a:spLocks noChangeShapeType="1"/>
          </p:cNvSpPr>
          <p:nvPr/>
        </p:nvSpPr>
        <p:spPr bwMode="auto">
          <a:xfrm>
            <a:off x="28194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57125" name="Text Box 37"/>
          <p:cNvSpPr txBox="1">
            <a:spLocks noChangeArrowheads="1"/>
          </p:cNvSpPr>
          <p:nvPr/>
        </p:nvSpPr>
        <p:spPr bwMode="auto">
          <a:xfrm>
            <a:off x="2133600" y="521335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o</a:t>
            </a:r>
            <a:r>
              <a:rPr lang="en-US" baseline="-25000"/>
              <a:t>4</a:t>
            </a:r>
            <a:endParaRPr lang="en-US"/>
          </a:p>
        </p:txBody>
      </p:sp>
      <p:sp>
        <p:nvSpPr>
          <p:cNvPr id="857126" name="Text Box 38"/>
          <p:cNvSpPr txBox="1">
            <a:spLocks noChangeArrowheads="1"/>
          </p:cNvSpPr>
          <p:nvPr/>
        </p:nvSpPr>
        <p:spPr bwMode="auto">
          <a:xfrm>
            <a:off x="2463800" y="518160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o</a:t>
            </a:r>
            <a:r>
              <a:rPr lang="en-US" baseline="-25000"/>
              <a:t>5</a:t>
            </a:r>
            <a:endParaRPr lang="en-US"/>
          </a:p>
        </p:txBody>
      </p:sp>
      <p:sp>
        <p:nvSpPr>
          <p:cNvPr id="857127" name="Text Box 39"/>
          <p:cNvSpPr txBox="1">
            <a:spLocks noChangeArrowheads="1"/>
          </p:cNvSpPr>
          <p:nvPr/>
        </p:nvSpPr>
        <p:spPr bwMode="auto">
          <a:xfrm>
            <a:off x="2819400" y="521335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o</a:t>
            </a:r>
            <a:r>
              <a:rPr lang="en-US" baseline="-25000"/>
              <a:t>6</a:t>
            </a:r>
            <a:endParaRPr lang="en-US"/>
          </a:p>
        </p:txBody>
      </p:sp>
      <p:sp>
        <p:nvSpPr>
          <p:cNvPr id="857128" name="Rectangle 40"/>
          <p:cNvSpPr>
            <a:spLocks noChangeArrowheads="1"/>
          </p:cNvSpPr>
          <p:nvPr/>
        </p:nvSpPr>
        <p:spPr bwMode="auto">
          <a:xfrm>
            <a:off x="3429000" y="5181600"/>
            <a:ext cx="11430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57129" name="Line 41"/>
          <p:cNvSpPr>
            <a:spLocks noChangeShapeType="1"/>
          </p:cNvSpPr>
          <p:nvPr/>
        </p:nvSpPr>
        <p:spPr bwMode="auto">
          <a:xfrm>
            <a:off x="38100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57130" name="Line 42"/>
          <p:cNvSpPr>
            <a:spLocks noChangeShapeType="1"/>
          </p:cNvSpPr>
          <p:nvPr/>
        </p:nvSpPr>
        <p:spPr bwMode="auto">
          <a:xfrm>
            <a:off x="41910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57131" name="Text Box 43"/>
          <p:cNvSpPr txBox="1">
            <a:spLocks noChangeArrowheads="1"/>
          </p:cNvSpPr>
          <p:nvPr/>
        </p:nvSpPr>
        <p:spPr bwMode="auto">
          <a:xfrm>
            <a:off x="3505200" y="521335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o</a:t>
            </a:r>
            <a:r>
              <a:rPr lang="en-US" baseline="-25000"/>
              <a:t>7</a:t>
            </a:r>
            <a:endParaRPr lang="en-US"/>
          </a:p>
        </p:txBody>
      </p:sp>
      <p:sp>
        <p:nvSpPr>
          <p:cNvPr id="857132" name="Text Box 44"/>
          <p:cNvSpPr txBox="1">
            <a:spLocks noChangeArrowheads="1"/>
          </p:cNvSpPr>
          <p:nvPr/>
        </p:nvSpPr>
        <p:spPr bwMode="auto">
          <a:xfrm>
            <a:off x="3835400" y="518160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o</a:t>
            </a:r>
            <a:r>
              <a:rPr lang="en-US" baseline="-25000"/>
              <a:t>8</a:t>
            </a:r>
            <a:endParaRPr lang="en-US"/>
          </a:p>
        </p:txBody>
      </p:sp>
      <p:sp>
        <p:nvSpPr>
          <p:cNvPr id="857133" name="Text Box 45"/>
          <p:cNvSpPr txBox="1">
            <a:spLocks noChangeArrowheads="1"/>
          </p:cNvSpPr>
          <p:nvPr/>
        </p:nvSpPr>
        <p:spPr bwMode="auto">
          <a:xfrm>
            <a:off x="4191000" y="521335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o</a:t>
            </a:r>
            <a:r>
              <a:rPr lang="en-US" baseline="-25000"/>
              <a:t>9</a:t>
            </a:r>
            <a:endParaRPr lang="en-US"/>
          </a:p>
        </p:txBody>
      </p:sp>
      <p:sp>
        <p:nvSpPr>
          <p:cNvPr id="857134" name="Text Box 46"/>
          <p:cNvSpPr txBox="1">
            <a:spLocks noChangeArrowheads="1"/>
          </p:cNvSpPr>
          <p:nvPr/>
        </p:nvSpPr>
        <p:spPr bwMode="auto">
          <a:xfrm>
            <a:off x="5943600" y="5486400"/>
            <a:ext cx="581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M=3</a:t>
            </a:r>
          </a:p>
        </p:txBody>
      </p:sp>
      <p:sp>
        <p:nvSpPr>
          <p:cNvPr id="857135" name="Text Box 47"/>
          <p:cNvSpPr txBox="1">
            <a:spLocks noChangeArrowheads="1"/>
          </p:cNvSpPr>
          <p:nvPr/>
        </p:nvSpPr>
        <p:spPr bwMode="auto">
          <a:xfrm>
            <a:off x="4794250" y="51816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857136" name="Rectangle 48"/>
          <p:cNvSpPr>
            <a:spLocks noChangeArrowheads="1"/>
          </p:cNvSpPr>
          <p:nvPr/>
        </p:nvSpPr>
        <p:spPr bwMode="auto">
          <a:xfrm>
            <a:off x="1371600" y="4191000"/>
            <a:ext cx="38100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57137" name="Text Box 49"/>
          <p:cNvSpPr txBox="1">
            <a:spLocks noChangeArrowheads="1"/>
          </p:cNvSpPr>
          <p:nvPr/>
        </p:nvSpPr>
        <p:spPr bwMode="auto">
          <a:xfrm>
            <a:off x="1371600" y="4191000"/>
            <a:ext cx="1387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MBR(o</a:t>
            </a:r>
            <a:r>
              <a:rPr lang="en-US" baseline="-25000"/>
              <a:t>1</a:t>
            </a:r>
            <a:r>
              <a:rPr lang="en-US"/>
              <a:t>,o</a:t>
            </a:r>
            <a:r>
              <a:rPr lang="en-US" baseline="-25000"/>
              <a:t>2</a:t>
            </a:r>
            <a:r>
              <a:rPr lang="en-US"/>
              <a:t>,o</a:t>
            </a:r>
            <a:r>
              <a:rPr lang="en-US" baseline="-25000"/>
              <a:t>3</a:t>
            </a:r>
            <a:r>
              <a:rPr lang="en-US"/>
              <a:t>)</a:t>
            </a:r>
          </a:p>
        </p:txBody>
      </p:sp>
      <p:sp>
        <p:nvSpPr>
          <p:cNvPr id="857138" name="Text Box 50"/>
          <p:cNvSpPr txBox="1">
            <a:spLocks noChangeArrowheads="1"/>
          </p:cNvSpPr>
          <p:nvPr/>
        </p:nvSpPr>
        <p:spPr bwMode="auto">
          <a:xfrm>
            <a:off x="2590800" y="4191000"/>
            <a:ext cx="1387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MBR(o</a:t>
            </a:r>
            <a:r>
              <a:rPr lang="en-US" baseline="-25000"/>
              <a:t>4</a:t>
            </a:r>
            <a:r>
              <a:rPr lang="en-US"/>
              <a:t>,o</a:t>
            </a:r>
            <a:r>
              <a:rPr lang="en-US" baseline="-25000"/>
              <a:t>5</a:t>
            </a:r>
            <a:r>
              <a:rPr lang="en-US"/>
              <a:t>,o</a:t>
            </a:r>
            <a:r>
              <a:rPr lang="en-US" baseline="-25000"/>
              <a:t>6</a:t>
            </a:r>
            <a:r>
              <a:rPr lang="en-US"/>
              <a:t>)</a:t>
            </a:r>
          </a:p>
        </p:txBody>
      </p:sp>
      <p:sp>
        <p:nvSpPr>
          <p:cNvPr id="857139" name="Text Box 51"/>
          <p:cNvSpPr txBox="1">
            <a:spLocks noChangeArrowheads="1"/>
          </p:cNvSpPr>
          <p:nvPr/>
        </p:nvSpPr>
        <p:spPr bwMode="auto">
          <a:xfrm>
            <a:off x="3886200" y="4191000"/>
            <a:ext cx="1387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MBR(o</a:t>
            </a:r>
            <a:r>
              <a:rPr lang="en-US" baseline="-25000"/>
              <a:t>7</a:t>
            </a:r>
            <a:r>
              <a:rPr lang="en-US"/>
              <a:t>,o</a:t>
            </a:r>
            <a:r>
              <a:rPr lang="en-US" baseline="-25000"/>
              <a:t>8</a:t>
            </a:r>
            <a:r>
              <a:rPr lang="en-US"/>
              <a:t>,o</a:t>
            </a:r>
            <a:r>
              <a:rPr lang="en-US" baseline="-25000"/>
              <a:t>9</a:t>
            </a:r>
            <a:r>
              <a:rPr lang="en-US"/>
              <a:t>)</a:t>
            </a:r>
          </a:p>
        </p:txBody>
      </p:sp>
      <p:sp>
        <p:nvSpPr>
          <p:cNvPr id="857140" name="Line 52"/>
          <p:cNvSpPr>
            <a:spLocks noChangeShapeType="1"/>
          </p:cNvSpPr>
          <p:nvPr/>
        </p:nvSpPr>
        <p:spPr bwMode="auto">
          <a:xfrm>
            <a:off x="2667000" y="4191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57141" name="Line 53"/>
          <p:cNvSpPr>
            <a:spLocks noChangeShapeType="1"/>
          </p:cNvSpPr>
          <p:nvPr/>
        </p:nvSpPr>
        <p:spPr bwMode="auto">
          <a:xfrm>
            <a:off x="3886200" y="4191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57142" name="Text Box 54"/>
          <p:cNvSpPr txBox="1">
            <a:spLocks noChangeArrowheads="1"/>
          </p:cNvSpPr>
          <p:nvPr/>
        </p:nvSpPr>
        <p:spPr bwMode="auto">
          <a:xfrm>
            <a:off x="5638800" y="41910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857143" name="Text Box 55"/>
          <p:cNvSpPr txBox="1">
            <a:spLocks noChangeArrowheads="1"/>
          </p:cNvSpPr>
          <p:nvPr/>
        </p:nvSpPr>
        <p:spPr bwMode="auto">
          <a:xfrm>
            <a:off x="4114800" y="3352800"/>
            <a:ext cx="387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857144" name="Line 56"/>
          <p:cNvSpPr>
            <a:spLocks noChangeShapeType="1"/>
          </p:cNvSpPr>
          <p:nvPr/>
        </p:nvSpPr>
        <p:spPr bwMode="auto">
          <a:xfrm flipH="1">
            <a:off x="990600" y="45720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57145" name="Line 57"/>
          <p:cNvSpPr>
            <a:spLocks noChangeShapeType="1"/>
          </p:cNvSpPr>
          <p:nvPr/>
        </p:nvSpPr>
        <p:spPr bwMode="auto">
          <a:xfrm flipH="1">
            <a:off x="2286000" y="44958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57146" name="Line 58"/>
          <p:cNvSpPr>
            <a:spLocks noChangeShapeType="1"/>
          </p:cNvSpPr>
          <p:nvPr/>
        </p:nvSpPr>
        <p:spPr bwMode="auto">
          <a:xfrm flipH="1">
            <a:off x="3657600" y="4495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57147" name="Line 59"/>
          <p:cNvSpPr>
            <a:spLocks noChangeShapeType="1"/>
          </p:cNvSpPr>
          <p:nvPr/>
        </p:nvSpPr>
        <p:spPr bwMode="auto">
          <a:xfrm flipH="1">
            <a:off x="2438400" y="36576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charset="0"/>
                <a:cs typeface="SimSun" charset="0"/>
              </a:rPr>
              <a:t>Bulk-loading R-trees</a:t>
            </a:r>
          </a:p>
        </p:txBody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ea typeface="SimSun" charset="0"/>
                <a:cs typeface="SimSun" charset="0"/>
              </a:rPr>
              <a:t>Method 2 (x-sorting) results in leaf nodes that are have long stripes as MBRs</a:t>
            </a:r>
          </a:p>
          <a:p>
            <a:r>
              <a:rPr lang="en-US" altLang="zh-CN" sz="2400" dirty="0">
                <a:ea typeface="SimSun" charset="0"/>
                <a:cs typeface="SimSun" charset="0"/>
              </a:rPr>
              <a:t>Method 3 (Hilbert sorting): use a space-filling curve to order the rectangles</a:t>
            </a:r>
          </a:p>
          <a:p>
            <a:pPr lvl="1"/>
            <a:r>
              <a:rPr lang="en-US" altLang="zh-CN" sz="2000" dirty="0">
                <a:ea typeface="SimSun" charset="0"/>
                <a:cs typeface="SimSun" charset="0"/>
              </a:rPr>
              <a:t>Results in better structure than x-sorting</a:t>
            </a:r>
          </a:p>
        </p:txBody>
      </p:sp>
      <p:grpSp>
        <p:nvGrpSpPr>
          <p:cNvPr id="858169" name="Group 57"/>
          <p:cNvGrpSpPr>
            <a:grpSpLocks/>
          </p:cNvGrpSpPr>
          <p:nvPr/>
        </p:nvGrpSpPr>
        <p:grpSpPr bwMode="auto">
          <a:xfrm>
            <a:off x="3403600" y="4195763"/>
            <a:ext cx="1344613" cy="1333500"/>
            <a:chOff x="2768" y="1395"/>
            <a:chExt cx="847" cy="840"/>
          </a:xfrm>
        </p:grpSpPr>
        <p:sp>
          <p:nvSpPr>
            <p:cNvPr id="858170" name="Rectangle 58"/>
            <p:cNvSpPr>
              <a:spLocks noChangeArrowheads="1"/>
            </p:cNvSpPr>
            <p:nvPr/>
          </p:nvSpPr>
          <p:spPr bwMode="auto">
            <a:xfrm>
              <a:off x="2768" y="1395"/>
              <a:ext cx="847" cy="840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171" name="Line 59"/>
            <p:cNvSpPr>
              <a:spLocks noChangeShapeType="1"/>
            </p:cNvSpPr>
            <p:nvPr/>
          </p:nvSpPr>
          <p:spPr bwMode="auto">
            <a:xfrm>
              <a:off x="2980" y="1395"/>
              <a:ext cx="0" cy="8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172" name="Line 60"/>
            <p:cNvSpPr>
              <a:spLocks noChangeShapeType="1"/>
            </p:cNvSpPr>
            <p:nvPr/>
          </p:nvSpPr>
          <p:spPr bwMode="auto">
            <a:xfrm>
              <a:off x="3192" y="1395"/>
              <a:ext cx="0" cy="8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173" name="Line 61"/>
            <p:cNvSpPr>
              <a:spLocks noChangeShapeType="1"/>
            </p:cNvSpPr>
            <p:nvPr/>
          </p:nvSpPr>
          <p:spPr bwMode="auto">
            <a:xfrm>
              <a:off x="2768" y="1815"/>
              <a:ext cx="84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174" name="Line 62"/>
            <p:cNvSpPr>
              <a:spLocks noChangeShapeType="1"/>
            </p:cNvSpPr>
            <p:nvPr/>
          </p:nvSpPr>
          <p:spPr bwMode="auto">
            <a:xfrm>
              <a:off x="3403" y="1395"/>
              <a:ext cx="0" cy="84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175" name="Line 63"/>
            <p:cNvSpPr>
              <a:spLocks noChangeShapeType="1"/>
            </p:cNvSpPr>
            <p:nvPr/>
          </p:nvSpPr>
          <p:spPr bwMode="auto">
            <a:xfrm>
              <a:off x="2768" y="1605"/>
              <a:ext cx="84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176" name="Line 64"/>
            <p:cNvSpPr>
              <a:spLocks noChangeShapeType="1"/>
            </p:cNvSpPr>
            <p:nvPr/>
          </p:nvSpPr>
          <p:spPr bwMode="auto">
            <a:xfrm>
              <a:off x="2768" y="2025"/>
              <a:ext cx="847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177" name="Line 65"/>
            <p:cNvSpPr>
              <a:spLocks noChangeShapeType="1"/>
            </p:cNvSpPr>
            <p:nvPr/>
          </p:nvSpPr>
          <p:spPr bwMode="auto">
            <a:xfrm flipH="1" flipV="1">
              <a:off x="2868" y="1920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178" name="Line 66"/>
            <p:cNvSpPr>
              <a:spLocks noChangeShapeType="1"/>
            </p:cNvSpPr>
            <p:nvPr/>
          </p:nvSpPr>
          <p:spPr bwMode="auto">
            <a:xfrm>
              <a:off x="2881" y="2124"/>
              <a:ext cx="186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179" name="Line 67"/>
            <p:cNvSpPr>
              <a:spLocks noChangeShapeType="1"/>
            </p:cNvSpPr>
            <p:nvPr/>
          </p:nvSpPr>
          <p:spPr bwMode="auto">
            <a:xfrm flipV="1">
              <a:off x="3067" y="1920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180" name="Line 68"/>
            <p:cNvSpPr>
              <a:spLocks noChangeShapeType="1"/>
            </p:cNvSpPr>
            <p:nvPr/>
          </p:nvSpPr>
          <p:spPr bwMode="auto">
            <a:xfrm flipV="1">
              <a:off x="2868" y="1500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181" name="Line 69"/>
            <p:cNvSpPr>
              <a:spLocks noChangeShapeType="1"/>
            </p:cNvSpPr>
            <p:nvPr/>
          </p:nvSpPr>
          <p:spPr bwMode="auto">
            <a:xfrm>
              <a:off x="2868" y="1500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182" name="Line 70"/>
            <p:cNvSpPr>
              <a:spLocks noChangeShapeType="1"/>
            </p:cNvSpPr>
            <p:nvPr/>
          </p:nvSpPr>
          <p:spPr bwMode="auto">
            <a:xfrm flipV="1">
              <a:off x="3067" y="1500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183" name="Line 71"/>
            <p:cNvSpPr>
              <a:spLocks noChangeShapeType="1"/>
            </p:cNvSpPr>
            <p:nvPr/>
          </p:nvSpPr>
          <p:spPr bwMode="auto">
            <a:xfrm flipV="1">
              <a:off x="3316" y="1920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184" name="Line 72"/>
            <p:cNvSpPr>
              <a:spLocks noChangeShapeType="1"/>
            </p:cNvSpPr>
            <p:nvPr/>
          </p:nvSpPr>
          <p:spPr bwMode="auto">
            <a:xfrm>
              <a:off x="3316" y="1920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185" name="Line 73"/>
            <p:cNvSpPr>
              <a:spLocks noChangeShapeType="1"/>
            </p:cNvSpPr>
            <p:nvPr/>
          </p:nvSpPr>
          <p:spPr bwMode="auto">
            <a:xfrm flipH="1">
              <a:off x="3316" y="2129"/>
              <a:ext cx="21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186" name="Line 74"/>
            <p:cNvSpPr>
              <a:spLocks noChangeShapeType="1"/>
            </p:cNvSpPr>
            <p:nvPr/>
          </p:nvSpPr>
          <p:spPr bwMode="auto">
            <a:xfrm flipV="1">
              <a:off x="3316" y="1500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187" name="Line 75"/>
            <p:cNvSpPr>
              <a:spLocks noChangeShapeType="1"/>
            </p:cNvSpPr>
            <p:nvPr/>
          </p:nvSpPr>
          <p:spPr bwMode="auto">
            <a:xfrm flipV="1">
              <a:off x="2868" y="1710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188" name="Line 76"/>
            <p:cNvSpPr>
              <a:spLocks noChangeShapeType="1"/>
            </p:cNvSpPr>
            <p:nvPr/>
          </p:nvSpPr>
          <p:spPr bwMode="auto">
            <a:xfrm>
              <a:off x="3072" y="171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189" name="Line 77"/>
            <p:cNvSpPr>
              <a:spLocks noChangeShapeType="1"/>
            </p:cNvSpPr>
            <p:nvPr/>
          </p:nvSpPr>
          <p:spPr bwMode="auto">
            <a:xfrm>
              <a:off x="3316" y="1500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190" name="Line 78"/>
            <p:cNvSpPr>
              <a:spLocks noChangeShapeType="1"/>
            </p:cNvSpPr>
            <p:nvPr/>
          </p:nvSpPr>
          <p:spPr bwMode="auto">
            <a:xfrm flipV="1">
              <a:off x="3515" y="1500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8191" name="Line 79"/>
            <p:cNvSpPr>
              <a:spLocks noChangeShapeType="1"/>
            </p:cNvSpPr>
            <p:nvPr/>
          </p:nvSpPr>
          <p:spPr bwMode="auto">
            <a:xfrm flipV="1">
              <a:off x="3515" y="1710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8192" name="Text Box 80"/>
          <p:cNvSpPr txBox="1">
            <a:spLocks noChangeArrowheads="1"/>
          </p:cNvSpPr>
          <p:nvPr/>
        </p:nvSpPr>
        <p:spPr bwMode="auto">
          <a:xfrm>
            <a:off x="3429000" y="5500688"/>
            <a:ext cx="1481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800">
                <a:latin typeface="Tahoma" charset="0"/>
              </a:rPr>
              <a:t>Hilbert-curve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R-tree leaf nodes by different construction methods</a:t>
            </a:r>
          </a:p>
        </p:txBody>
      </p:sp>
      <p:sp>
        <p:nvSpPr>
          <p:cNvPr id="860168" name="Rectangle 8"/>
          <p:cNvSpPr>
            <a:spLocks noChangeArrowheads="1"/>
          </p:cNvSpPr>
          <p:nvPr/>
        </p:nvSpPr>
        <p:spPr bwMode="auto">
          <a:xfrm>
            <a:off x="727075" y="2613025"/>
            <a:ext cx="3117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0170" name="Rectangle 10"/>
          <p:cNvSpPr>
            <a:spLocks noChangeArrowheads="1"/>
          </p:cNvSpPr>
          <p:nvPr/>
        </p:nvSpPr>
        <p:spPr bwMode="auto">
          <a:xfrm>
            <a:off x="727075" y="2613025"/>
            <a:ext cx="3117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0174" name="Rectangle 14"/>
          <p:cNvSpPr>
            <a:spLocks noChangeArrowheads="1"/>
          </p:cNvSpPr>
          <p:nvPr/>
        </p:nvSpPr>
        <p:spPr bwMode="auto">
          <a:xfrm>
            <a:off x="727075" y="2613025"/>
            <a:ext cx="3117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0176" name="Rectangle 16"/>
          <p:cNvSpPr>
            <a:spLocks noChangeArrowheads="1"/>
          </p:cNvSpPr>
          <p:nvPr/>
        </p:nvSpPr>
        <p:spPr bwMode="auto">
          <a:xfrm>
            <a:off x="727075" y="2613025"/>
            <a:ext cx="31178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pic>
        <p:nvPicPr>
          <p:cNvPr id="860197" name="Picture 37" descr="usarr_s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4267200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8" name="Picture 38" descr="usarr_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76400"/>
            <a:ext cx="4495800" cy="215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9" name="Picture 39" descr="usarr_hilbe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4038600"/>
            <a:ext cx="4343400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01" name="Rectangle 41"/>
          <p:cNvSpPr>
            <a:spLocks noChangeArrowheads="1"/>
          </p:cNvSpPr>
          <p:nvPr/>
        </p:nvSpPr>
        <p:spPr bwMode="auto">
          <a:xfrm>
            <a:off x="1752600" y="3603625"/>
            <a:ext cx="18891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(a) R*-tree insertion </a:t>
            </a:r>
          </a:p>
        </p:txBody>
      </p:sp>
      <p:sp>
        <p:nvSpPr>
          <p:cNvPr id="860202" name="Rectangle 42"/>
          <p:cNvSpPr>
            <a:spLocks noChangeArrowheads="1"/>
          </p:cNvSpPr>
          <p:nvPr/>
        </p:nvSpPr>
        <p:spPr bwMode="auto">
          <a:xfrm>
            <a:off x="6172200" y="3657600"/>
            <a:ext cx="1249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(b) </a:t>
            </a:r>
            <a:r>
              <a:rPr lang="en-US" i="1"/>
              <a:t>x</a:t>
            </a:r>
            <a:r>
              <a:rPr lang="en-US"/>
              <a:t>-sorting </a:t>
            </a:r>
          </a:p>
        </p:txBody>
      </p:sp>
      <p:sp>
        <p:nvSpPr>
          <p:cNvPr id="860203" name="Rectangle 43"/>
          <p:cNvSpPr>
            <a:spLocks noChangeArrowheads="1"/>
          </p:cNvSpPr>
          <p:nvPr/>
        </p:nvSpPr>
        <p:spPr bwMode="auto">
          <a:xfrm>
            <a:off x="4381500" y="6172200"/>
            <a:ext cx="170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(c) Hilbert sorting 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Data Management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077200" cy="4800600"/>
          </a:xfrm>
        </p:spPr>
        <p:txBody>
          <a:bodyPr/>
          <a:lstStyle/>
          <a:p>
            <a:r>
              <a:rPr lang="en-US"/>
              <a:t>Spatial Data</a:t>
            </a:r>
          </a:p>
          <a:p>
            <a:r>
              <a:rPr lang="en-US"/>
              <a:t>Spatial Relationships</a:t>
            </a:r>
          </a:p>
          <a:p>
            <a:r>
              <a:rPr lang="en-US"/>
              <a:t>Spatial Queries</a:t>
            </a:r>
          </a:p>
          <a:p>
            <a:r>
              <a:rPr lang="en-US"/>
              <a:t>Issues in Query Processing</a:t>
            </a:r>
          </a:p>
          <a:p>
            <a:r>
              <a:rPr lang="en-US"/>
              <a:t>The R-tree</a:t>
            </a:r>
          </a:p>
          <a:p>
            <a:r>
              <a:rPr lang="en-US">
                <a:solidFill>
                  <a:srgbClr val="FF0000"/>
                </a:solidFill>
              </a:rPr>
              <a:t>Spatial Query Processing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Spatial Selections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Nearest Neighbor Queries</a:t>
            </a:r>
          </a:p>
          <a:p>
            <a:pPr lvl="1"/>
            <a:r>
              <a:rPr lang="en-US">
                <a:solidFill>
                  <a:srgbClr val="FF0000"/>
                </a:solidFill>
              </a:rPr>
              <a:t>Spatial Joins</a:t>
            </a:r>
          </a:p>
        </p:txBody>
      </p:sp>
    </p:spTree>
    <p:extLst>
      <p:ext uri="{BB962C8B-B14F-4D97-AF65-F5344CB8AC3E}">
        <p14:creationId xmlns:p14="http://schemas.microsoft.com/office/powerpoint/2010/main" val="233069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38228"/>
            <a:ext cx="7024744" cy="1143000"/>
          </a:xfrm>
        </p:spPr>
        <p:txBody>
          <a:bodyPr/>
          <a:lstStyle/>
          <a:p>
            <a:r>
              <a:rPr lang="en-US" altLang="zh-HK" dirty="0"/>
              <a:t>Location tracking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2" y="1534216"/>
            <a:ext cx="6777317" cy="3508977"/>
          </a:xfrm>
        </p:spPr>
        <p:txBody>
          <a:bodyPr/>
          <a:lstStyle/>
          <a:p>
            <a:r>
              <a:rPr lang="en-US" altLang="zh-HK" sz="2000" dirty="0"/>
              <a:t>Companies can monitor their delivery truck location with GPS installed on them.</a:t>
            </a:r>
          </a:p>
          <a:p>
            <a:r>
              <a:rPr lang="en-US" altLang="zh-HK" sz="2000" dirty="0"/>
              <a:t>A bus company can also publish such information for passenger on web.</a:t>
            </a:r>
          </a:p>
          <a:p>
            <a:endParaRPr lang="zh-HK" altLang="en-US" sz="20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24200"/>
            <a:ext cx="702945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5715000"/>
            <a:ext cx="6971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400" i="1" dirty="0"/>
              <a:t>Real time bus location in the web site of Enshu Railway Co., Ltd, Hamamatsu, Shizuoka, Japa</a:t>
            </a:r>
            <a:r>
              <a:rPr lang="en-US" altLang="zh-HK" sz="1400" dirty="0"/>
              <a:t>n</a:t>
            </a:r>
          </a:p>
          <a:p>
            <a:r>
              <a:rPr lang="en-US" altLang="zh-HK" sz="1400" dirty="0">
                <a:hlinkClick r:id="rId3"/>
              </a:rPr>
              <a:t>http://info.entetsu.co.jp/navi/pc/location.aspx?no=15</a:t>
            </a:r>
            <a:r>
              <a:rPr lang="en-US" altLang="zh-HK" sz="1400" dirty="0"/>
              <a:t> (Only available in Japanese)</a:t>
            </a:r>
            <a:endParaRPr lang="zh-HK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718215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Selection/</a:t>
            </a:r>
            <a:br>
              <a:rPr lang="en-US" dirty="0"/>
            </a:br>
            <a:r>
              <a:rPr lang="en-US" dirty="0"/>
              <a:t>Range Searching</a:t>
            </a:r>
          </a:p>
        </p:txBody>
      </p:sp>
      <p:sp>
        <p:nvSpPr>
          <p:cNvPr id="861187" name="Rectangle 3"/>
          <p:cNvSpPr>
            <a:spLocks noChangeArrowheads="1"/>
          </p:cNvSpPr>
          <p:nvPr/>
        </p:nvSpPr>
        <p:spPr bwMode="auto">
          <a:xfrm>
            <a:off x="0" y="2386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graphicFrame>
        <p:nvGraphicFramePr>
          <p:cNvPr id="861188" name="Object 4"/>
          <p:cNvGraphicFramePr>
            <a:graphicFrameLocks noChangeAspect="1"/>
          </p:cNvGraphicFramePr>
          <p:nvPr/>
        </p:nvGraphicFramePr>
        <p:xfrm>
          <a:off x="4191000" y="457200"/>
          <a:ext cx="4489450" cy="381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2" imgW="2951280" imgH="2511360" progId="MSDraw.1.01">
                  <p:embed/>
                </p:oleObj>
              </mc:Choice>
              <mc:Fallback>
                <p:oleObj name="Microsoft Drawing 1.01" r:id="rId2" imgW="2951280" imgH="2511360" progId="MSDraw.1.01">
                  <p:embed/>
                  <p:pic>
                    <p:nvPicPr>
                      <p:cNvPr id="8611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57200"/>
                        <a:ext cx="4489450" cy="3814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189" name="Rectangle 5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graphicFrame>
        <p:nvGraphicFramePr>
          <p:cNvPr id="861190" name="Object 6"/>
          <p:cNvGraphicFramePr>
            <a:graphicFrameLocks noChangeAspect="1"/>
          </p:cNvGraphicFramePr>
          <p:nvPr/>
        </p:nvGraphicFramePr>
        <p:xfrm>
          <a:off x="204788" y="4572000"/>
          <a:ext cx="8810625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4" imgW="7916760" imgH="1397160" progId="MSDraw.1.01">
                  <p:embed/>
                </p:oleObj>
              </mc:Choice>
              <mc:Fallback>
                <p:oleObj name="Microsoft Drawing 1.01" r:id="rId4" imgW="7916760" imgH="1397160" progId="MSDraw.1.01">
                  <p:embed/>
                  <p:pic>
                    <p:nvPicPr>
                      <p:cNvPr id="8611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8" y="4572000"/>
                        <a:ext cx="8810625" cy="155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1191" name="Line 7"/>
          <p:cNvSpPr>
            <a:spLocks noChangeShapeType="1"/>
          </p:cNvSpPr>
          <p:nvPr/>
        </p:nvSpPr>
        <p:spPr bwMode="auto">
          <a:xfrm>
            <a:off x="3810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1192" name="Line 8"/>
          <p:cNvSpPr>
            <a:spLocks noChangeShapeType="1"/>
          </p:cNvSpPr>
          <p:nvPr/>
        </p:nvSpPr>
        <p:spPr bwMode="auto">
          <a:xfrm>
            <a:off x="6096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1193" name="Line 9"/>
          <p:cNvSpPr>
            <a:spLocks noChangeShapeType="1"/>
          </p:cNvSpPr>
          <p:nvPr/>
        </p:nvSpPr>
        <p:spPr bwMode="auto">
          <a:xfrm>
            <a:off x="8382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1194" name="Line 10"/>
          <p:cNvSpPr>
            <a:spLocks noChangeShapeType="1"/>
          </p:cNvSpPr>
          <p:nvPr/>
        </p:nvSpPr>
        <p:spPr bwMode="auto">
          <a:xfrm>
            <a:off x="11430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1195" name="Line 11"/>
          <p:cNvSpPr>
            <a:spLocks noChangeShapeType="1"/>
          </p:cNvSpPr>
          <p:nvPr/>
        </p:nvSpPr>
        <p:spPr bwMode="auto">
          <a:xfrm>
            <a:off x="14478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1196" name="Line 12"/>
          <p:cNvSpPr>
            <a:spLocks noChangeShapeType="1"/>
          </p:cNvSpPr>
          <p:nvPr/>
        </p:nvSpPr>
        <p:spPr bwMode="auto">
          <a:xfrm>
            <a:off x="17526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1197" name="Line 13"/>
          <p:cNvSpPr>
            <a:spLocks noChangeShapeType="1"/>
          </p:cNvSpPr>
          <p:nvPr/>
        </p:nvSpPr>
        <p:spPr bwMode="auto">
          <a:xfrm>
            <a:off x="2590800" y="6096000"/>
            <a:ext cx="762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1198" name="Line 14"/>
          <p:cNvSpPr>
            <a:spLocks noChangeShapeType="1"/>
          </p:cNvSpPr>
          <p:nvPr/>
        </p:nvSpPr>
        <p:spPr bwMode="auto">
          <a:xfrm>
            <a:off x="2819400" y="6096000"/>
            <a:ext cx="762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1199" name="Line 15"/>
          <p:cNvSpPr>
            <a:spLocks noChangeShapeType="1"/>
          </p:cNvSpPr>
          <p:nvPr/>
        </p:nvSpPr>
        <p:spPr bwMode="auto">
          <a:xfrm>
            <a:off x="30480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1200" name="Line 16"/>
          <p:cNvSpPr>
            <a:spLocks noChangeShapeType="1"/>
          </p:cNvSpPr>
          <p:nvPr/>
        </p:nvSpPr>
        <p:spPr bwMode="auto">
          <a:xfrm>
            <a:off x="3657600" y="6096000"/>
            <a:ext cx="762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1201" name="Line 17"/>
          <p:cNvSpPr>
            <a:spLocks noChangeShapeType="1"/>
          </p:cNvSpPr>
          <p:nvPr/>
        </p:nvSpPr>
        <p:spPr bwMode="auto">
          <a:xfrm>
            <a:off x="38862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1202" name="Line 18"/>
          <p:cNvSpPr>
            <a:spLocks noChangeShapeType="1"/>
          </p:cNvSpPr>
          <p:nvPr/>
        </p:nvSpPr>
        <p:spPr bwMode="auto">
          <a:xfrm>
            <a:off x="41148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1203" name="Line 19"/>
          <p:cNvSpPr>
            <a:spLocks noChangeShapeType="1"/>
          </p:cNvSpPr>
          <p:nvPr/>
        </p:nvSpPr>
        <p:spPr bwMode="auto">
          <a:xfrm>
            <a:off x="48006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1204" name="Line 20"/>
          <p:cNvSpPr>
            <a:spLocks noChangeShapeType="1"/>
          </p:cNvSpPr>
          <p:nvPr/>
        </p:nvSpPr>
        <p:spPr bwMode="auto">
          <a:xfrm>
            <a:off x="50292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1205" name="Line 21"/>
          <p:cNvSpPr>
            <a:spLocks noChangeShapeType="1"/>
          </p:cNvSpPr>
          <p:nvPr/>
        </p:nvSpPr>
        <p:spPr bwMode="auto">
          <a:xfrm>
            <a:off x="52578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1206" name="Line 22"/>
          <p:cNvSpPr>
            <a:spLocks noChangeShapeType="1"/>
          </p:cNvSpPr>
          <p:nvPr/>
        </p:nvSpPr>
        <p:spPr bwMode="auto">
          <a:xfrm>
            <a:off x="59436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1207" name="Line 23"/>
          <p:cNvSpPr>
            <a:spLocks noChangeShapeType="1"/>
          </p:cNvSpPr>
          <p:nvPr/>
        </p:nvSpPr>
        <p:spPr bwMode="auto">
          <a:xfrm>
            <a:off x="61722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1208" name="Line 24"/>
          <p:cNvSpPr>
            <a:spLocks noChangeShapeType="1"/>
          </p:cNvSpPr>
          <p:nvPr/>
        </p:nvSpPr>
        <p:spPr bwMode="auto">
          <a:xfrm>
            <a:off x="64008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1209" name="Line 25"/>
          <p:cNvSpPr>
            <a:spLocks noChangeShapeType="1"/>
          </p:cNvSpPr>
          <p:nvPr/>
        </p:nvSpPr>
        <p:spPr bwMode="auto">
          <a:xfrm>
            <a:off x="70104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1210" name="Line 26"/>
          <p:cNvSpPr>
            <a:spLocks noChangeShapeType="1"/>
          </p:cNvSpPr>
          <p:nvPr/>
        </p:nvSpPr>
        <p:spPr bwMode="auto">
          <a:xfrm>
            <a:off x="72390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1211" name="Line 27"/>
          <p:cNvSpPr>
            <a:spLocks noChangeShapeType="1"/>
          </p:cNvSpPr>
          <p:nvPr/>
        </p:nvSpPr>
        <p:spPr bwMode="auto">
          <a:xfrm>
            <a:off x="80772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1212" name="Line 28"/>
          <p:cNvSpPr>
            <a:spLocks noChangeShapeType="1"/>
          </p:cNvSpPr>
          <p:nvPr/>
        </p:nvSpPr>
        <p:spPr bwMode="auto">
          <a:xfrm>
            <a:off x="83058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1213" name="Line 29"/>
          <p:cNvSpPr>
            <a:spLocks noChangeShapeType="1"/>
          </p:cNvSpPr>
          <p:nvPr/>
        </p:nvSpPr>
        <p:spPr bwMode="auto">
          <a:xfrm>
            <a:off x="85344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1214" name="Line 30"/>
          <p:cNvSpPr>
            <a:spLocks noChangeShapeType="1"/>
          </p:cNvSpPr>
          <p:nvPr/>
        </p:nvSpPr>
        <p:spPr bwMode="auto">
          <a:xfrm>
            <a:off x="8839200" y="6096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1215" name="Rectangle 31"/>
          <p:cNvSpPr>
            <a:spLocks noChangeArrowheads="1"/>
          </p:cNvSpPr>
          <p:nvPr/>
        </p:nvSpPr>
        <p:spPr bwMode="auto">
          <a:xfrm>
            <a:off x="533400" y="1524000"/>
            <a:ext cx="8077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altLang="zh-TW" sz="2400" i="1" dirty="0">
                <a:latin typeface="Verdana" charset="0"/>
                <a:ea typeface="新細明體" charset="0"/>
                <a:cs typeface="新細明體" charset="0"/>
              </a:rPr>
              <a:t>W</a:t>
            </a:r>
            <a:r>
              <a:rPr lang="en-US" altLang="zh-TW" sz="2400" dirty="0">
                <a:latin typeface="Verdana" charset="0"/>
                <a:ea typeface="新細明體" charset="0"/>
                <a:cs typeface="新細明體" charset="0"/>
              </a:rPr>
              <a:t> is a window query </a:t>
            </a:r>
            <a:br>
              <a:rPr lang="en-US" altLang="zh-TW" sz="2400" dirty="0">
                <a:latin typeface="Verdana" charset="0"/>
                <a:ea typeface="新細明體" charset="0"/>
                <a:cs typeface="新細明體" charset="0"/>
              </a:rPr>
            </a:br>
            <a:r>
              <a:rPr lang="en-US" altLang="zh-TW" sz="2400" dirty="0">
                <a:latin typeface="Verdana" charset="0"/>
                <a:ea typeface="新細明體" charset="0"/>
                <a:cs typeface="新細明體" charset="0"/>
              </a:rPr>
              <a:t>(range intersection </a:t>
            </a:r>
            <a:br>
              <a:rPr lang="en-US" altLang="zh-TW" sz="2400" dirty="0">
                <a:latin typeface="Verdana" charset="0"/>
                <a:ea typeface="新細明體" charset="0"/>
                <a:cs typeface="新細明體" charset="0"/>
              </a:rPr>
            </a:br>
            <a:r>
              <a:rPr lang="en-US" altLang="zh-TW" sz="2400" dirty="0">
                <a:latin typeface="Verdana" charset="0"/>
                <a:ea typeface="新細明體" charset="0"/>
                <a:cs typeface="新細明體" charset="0"/>
              </a:rPr>
              <a:t>query)</a:t>
            </a:r>
            <a:endParaRPr lang="en-US" altLang="zh-TW" sz="2400" dirty="0">
              <a:latin typeface="Verdana" charset="0"/>
              <a:ea typeface="新細明體" charset="0"/>
              <a:cs typeface="新細明體" charset="0"/>
              <a:sym typeface="Wingdings" charset="0"/>
            </a:endParaRPr>
          </a:p>
        </p:txBody>
      </p:sp>
      <p:sp>
        <p:nvSpPr>
          <p:cNvPr id="861216" name="Line 32"/>
          <p:cNvSpPr>
            <a:spLocks noChangeShapeType="1"/>
          </p:cNvSpPr>
          <p:nvPr/>
        </p:nvSpPr>
        <p:spPr bwMode="auto">
          <a:xfrm flipV="1">
            <a:off x="7848600" y="39624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1217" name="Text Box 33"/>
          <p:cNvSpPr txBox="1">
            <a:spLocks noChangeArrowheads="1"/>
          </p:cNvSpPr>
          <p:nvPr/>
        </p:nvSpPr>
        <p:spPr bwMode="auto">
          <a:xfrm>
            <a:off x="6400800" y="4495800"/>
            <a:ext cx="2357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exact geometry of object x</a:t>
            </a:r>
          </a:p>
        </p:txBody>
      </p:sp>
    </p:spTree>
    <p:extLst>
      <p:ext uri="{BB962C8B-B14F-4D97-AF65-F5344CB8AC3E}">
        <p14:creationId xmlns:p14="http://schemas.microsoft.com/office/powerpoint/2010/main" val="4758496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search</a:t>
            </a:r>
          </a:p>
        </p:txBody>
      </p:sp>
      <p:sp>
        <p:nvSpPr>
          <p:cNvPr id="802820" name="Rectangle 4"/>
          <p:cNvSpPr>
            <a:spLocks noChangeArrowheads="1"/>
          </p:cNvSpPr>
          <p:nvPr/>
        </p:nvSpPr>
        <p:spPr bwMode="auto">
          <a:xfrm>
            <a:off x="533400" y="1524000"/>
            <a:ext cx="8077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Basic problem: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</a:rPr>
              <a:t>Given a spatial relation R and a query object q, find the nearest neighbor of q in R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</a:rPr>
              <a:t>Formally:</a:t>
            </a:r>
          </a:p>
          <a:p>
            <a:pPr marL="1085850" lvl="2" indent="-2286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p"/>
            </a:pPr>
            <a:r>
              <a:rPr lang="en-US" sz="1800" dirty="0">
                <a:latin typeface="Verdana" charset="0"/>
              </a:rPr>
              <a:t>NN(</a:t>
            </a:r>
            <a:r>
              <a:rPr lang="en-US" sz="1800" dirty="0" err="1">
                <a:latin typeface="Verdana" charset="0"/>
              </a:rPr>
              <a:t>q,R</a:t>
            </a:r>
            <a:r>
              <a:rPr lang="en-US" sz="1800" dirty="0">
                <a:latin typeface="Verdana" charset="0"/>
              </a:rPr>
              <a:t>) = o </a:t>
            </a:r>
            <a:r>
              <a:rPr lang="en-US" sz="1800" dirty="0">
                <a:latin typeface="Verdana" charset="0"/>
                <a:sym typeface="Symbol" charset="0"/>
              </a:rPr>
              <a:t> </a:t>
            </a:r>
            <a:r>
              <a:rPr lang="en-US" sz="1800" dirty="0">
                <a:latin typeface="Verdana" charset="0"/>
              </a:rPr>
              <a:t>R: </a:t>
            </a:r>
            <a:r>
              <a:rPr lang="en-US" sz="1800" dirty="0" err="1">
                <a:latin typeface="Verdana" charset="0"/>
              </a:rPr>
              <a:t>dist</a:t>
            </a:r>
            <a:r>
              <a:rPr lang="en-US" sz="1800" dirty="0">
                <a:latin typeface="Verdana" charset="0"/>
              </a:rPr>
              <a:t>(</a:t>
            </a:r>
            <a:r>
              <a:rPr lang="en-US" sz="1800" dirty="0" err="1">
                <a:latin typeface="Verdana" charset="0"/>
              </a:rPr>
              <a:t>q,o</a:t>
            </a:r>
            <a:r>
              <a:rPr lang="en-US" sz="1800" dirty="0">
                <a:latin typeface="Verdana" charset="0"/>
              </a:rPr>
              <a:t>) ≤ </a:t>
            </a:r>
            <a:r>
              <a:rPr lang="en-US" sz="1800" dirty="0" err="1">
                <a:latin typeface="Verdana" charset="0"/>
              </a:rPr>
              <a:t>dist</a:t>
            </a:r>
            <a:r>
              <a:rPr lang="en-US" sz="1800" dirty="0">
                <a:latin typeface="Verdana" charset="0"/>
              </a:rPr>
              <a:t>(</a:t>
            </a:r>
            <a:r>
              <a:rPr lang="en-US" sz="1800" dirty="0" err="1">
                <a:latin typeface="Verdana" charset="0"/>
              </a:rPr>
              <a:t>q,o</a:t>
            </a:r>
            <a:r>
              <a:rPr lang="ja-JP" altLang="en-US" sz="1800" dirty="0">
                <a:latin typeface="Arial"/>
              </a:rPr>
              <a:t>’</a:t>
            </a:r>
            <a:r>
              <a:rPr lang="en-US" sz="1800" dirty="0">
                <a:latin typeface="Verdana" charset="0"/>
              </a:rPr>
              <a:t>), </a:t>
            </a:r>
            <a:r>
              <a:rPr lang="en-US" sz="1800" dirty="0">
                <a:latin typeface="Verdana" charset="0"/>
                <a:sym typeface="Symbol" charset="0"/>
              </a:rPr>
              <a:t> o</a:t>
            </a:r>
            <a:r>
              <a:rPr lang="ja-JP" altLang="en-US" sz="1800" dirty="0">
                <a:latin typeface="Arial"/>
                <a:sym typeface="Symbol" charset="0"/>
              </a:rPr>
              <a:t>’</a:t>
            </a:r>
            <a:r>
              <a:rPr lang="en-US" sz="1800" dirty="0">
                <a:latin typeface="Verdana" charset="0"/>
                <a:sym typeface="Symbol" charset="0"/>
              </a:rPr>
              <a:t>  </a:t>
            </a:r>
            <a:r>
              <a:rPr lang="en-US" sz="1800" dirty="0">
                <a:latin typeface="Verdana" charset="0"/>
              </a:rPr>
              <a:t>R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Note: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</a:rPr>
              <a:t>We can have more than one NN (with equal minimum distance)</a:t>
            </a:r>
          </a:p>
        </p:txBody>
      </p:sp>
      <p:sp>
        <p:nvSpPr>
          <p:cNvPr id="802822" name="Oval 6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02823" name="Oval 7"/>
          <p:cNvSpPr>
            <a:spLocks noChangeArrowheads="1"/>
          </p:cNvSpPr>
          <p:nvPr/>
        </p:nvSpPr>
        <p:spPr bwMode="auto">
          <a:xfrm>
            <a:off x="7010400" y="5334000"/>
            <a:ext cx="152400" cy="1524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02824" name="Oval 8"/>
          <p:cNvSpPr>
            <a:spLocks noChangeArrowheads="1"/>
          </p:cNvSpPr>
          <p:nvPr/>
        </p:nvSpPr>
        <p:spPr bwMode="auto">
          <a:xfrm>
            <a:off x="8001000" y="5791200"/>
            <a:ext cx="152400" cy="1524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02825" name="Oval 9"/>
          <p:cNvSpPr>
            <a:spLocks noChangeArrowheads="1"/>
          </p:cNvSpPr>
          <p:nvPr/>
        </p:nvSpPr>
        <p:spPr bwMode="auto">
          <a:xfrm>
            <a:off x="6781800" y="4648200"/>
            <a:ext cx="152400" cy="1524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02826" name="Oval 10"/>
          <p:cNvSpPr>
            <a:spLocks noChangeArrowheads="1"/>
          </p:cNvSpPr>
          <p:nvPr/>
        </p:nvSpPr>
        <p:spPr bwMode="auto">
          <a:xfrm>
            <a:off x="8305800" y="4572000"/>
            <a:ext cx="152400" cy="1524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02827" name="Oval 11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02828" name="Text Box 12"/>
          <p:cNvSpPr txBox="1">
            <a:spLocks noChangeArrowheads="1"/>
          </p:cNvSpPr>
          <p:nvPr/>
        </p:nvSpPr>
        <p:spPr bwMode="auto">
          <a:xfrm>
            <a:off x="7543800" y="5181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q</a:t>
            </a:r>
          </a:p>
        </p:txBody>
      </p:sp>
      <p:sp>
        <p:nvSpPr>
          <p:cNvPr id="802829" name="Line 13"/>
          <p:cNvSpPr>
            <a:spLocks noChangeShapeType="1"/>
          </p:cNvSpPr>
          <p:nvPr/>
        </p:nvSpPr>
        <p:spPr bwMode="auto">
          <a:xfrm flipH="1">
            <a:off x="7543800" y="49530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02830" name="Line 14"/>
          <p:cNvSpPr>
            <a:spLocks noChangeShapeType="1"/>
          </p:cNvSpPr>
          <p:nvPr/>
        </p:nvSpPr>
        <p:spPr bwMode="auto">
          <a:xfrm flipH="1">
            <a:off x="7162800" y="53340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01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Nearest neighbor search</a:t>
            </a:r>
          </a:p>
        </p:txBody>
      </p:sp>
      <p:sp>
        <p:nvSpPr>
          <p:cNvPr id="862211" name="Rectangle 3"/>
          <p:cNvSpPr>
            <a:spLocks noChangeArrowheads="1"/>
          </p:cNvSpPr>
          <p:nvPr/>
        </p:nvSpPr>
        <p:spPr bwMode="auto">
          <a:xfrm>
            <a:off x="533400" y="1524000"/>
            <a:ext cx="8077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Generalized problem: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</a:rPr>
              <a:t>Given a spatial relation R, a query object q, and a number k &lt;|R|, find the k-nearest neighbors of q in R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</a:rPr>
              <a:t>Formally:</a:t>
            </a:r>
          </a:p>
          <a:p>
            <a:pPr marL="1085850" lvl="2" indent="-2286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p"/>
            </a:pPr>
            <a:r>
              <a:rPr lang="en-US" sz="1800" dirty="0">
                <a:latin typeface="Verdana" charset="0"/>
              </a:rPr>
              <a:t>NN(</a:t>
            </a:r>
            <a:r>
              <a:rPr lang="en-US" sz="1800" dirty="0" err="1">
                <a:latin typeface="Verdana" charset="0"/>
              </a:rPr>
              <a:t>q,k,R</a:t>
            </a:r>
            <a:r>
              <a:rPr lang="en-US" sz="1800" dirty="0">
                <a:latin typeface="Verdana" charset="0"/>
              </a:rPr>
              <a:t>) = S </a:t>
            </a:r>
            <a:r>
              <a:rPr lang="en-US" sz="1800" dirty="0">
                <a:latin typeface="Verdana" charset="0"/>
                <a:sym typeface="Symbol" charset="0"/>
              </a:rPr>
              <a:t> R : |S| = k, </a:t>
            </a:r>
            <a:r>
              <a:rPr lang="en-US" sz="1800" dirty="0" err="1">
                <a:latin typeface="Verdana" charset="0"/>
              </a:rPr>
              <a:t>dist</a:t>
            </a:r>
            <a:r>
              <a:rPr lang="en-US" sz="1800" dirty="0">
                <a:latin typeface="Verdana" charset="0"/>
              </a:rPr>
              <a:t>(</a:t>
            </a:r>
            <a:r>
              <a:rPr lang="en-US" sz="1800" dirty="0" err="1">
                <a:latin typeface="Verdana" charset="0"/>
              </a:rPr>
              <a:t>q,o</a:t>
            </a:r>
            <a:r>
              <a:rPr lang="en-US" sz="1800" dirty="0">
                <a:latin typeface="Verdana" charset="0"/>
              </a:rPr>
              <a:t>) ≤ </a:t>
            </a:r>
            <a:r>
              <a:rPr lang="en-US" sz="1800" dirty="0" err="1">
                <a:latin typeface="Verdana" charset="0"/>
              </a:rPr>
              <a:t>dist</a:t>
            </a:r>
            <a:r>
              <a:rPr lang="en-US" sz="1800" dirty="0">
                <a:latin typeface="Verdana" charset="0"/>
              </a:rPr>
              <a:t>(</a:t>
            </a:r>
            <a:r>
              <a:rPr lang="en-US" sz="1800" dirty="0" err="1">
                <a:latin typeface="Verdana" charset="0"/>
              </a:rPr>
              <a:t>q,o</a:t>
            </a:r>
            <a:r>
              <a:rPr lang="ja-JP" altLang="en-US" sz="1800" dirty="0">
                <a:latin typeface="Arial"/>
              </a:rPr>
              <a:t>’</a:t>
            </a:r>
            <a:r>
              <a:rPr lang="en-US" sz="1800" dirty="0">
                <a:latin typeface="Verdana" charset="0"/>
              </a:rPr>
              <a:t>), </a:t>
            </a:r>
            <a:r>
              <a:rPr lang="en-US" sz="1800" dirty="0">
                <a:latin typeface="Verdana" charset="0"/>
                <a:sym typeface="Symbol" charset="0"/>
              </a:rPr>
              <a:t> </a:t>
            </a:r>
            <a:r>
              <a:rPr lang="en-US" sz="1800" dirty="0">
                <a:latin typeface="Verdana" charset="0"/>
              </a:rPr>
              <a:t>o </a:t>
            </a:r>
            <a:r>
              <a:rPr lang="en-US" sz="1800" dirty="0">
                <a:latin typeface="Verdana" charset="0"/>
                <a:sym typeface="Symbol" charset="0"/>
              </a:rPr>
              <a:t> </a:t>
            </a:r>
            <a:r>
              <a:rPr lang="en-US" sz="1800" dirty="0">
                <a:latin typeface="Verdana" charset="0"/>
              </a:rPr>
              <a:t>S </a:t>
            </a:r>
            <a:r>
              <a:rPr lang="en-US" sz="1800" dirty="0">
                <a:latin typeface="Verdana" charset="0"/>
                <a:sym typeface="Symbol" charset="0"/>
              </a:rPr>
              <a:t> </a:t>
            </a:r>
            <a:r>
              <a:rPr lang="en-US" sz="1800" dirty="0">
                <a:latin typeface="Verdana" charset="0"/>
              </a:rPr>
              <a:t>o</a:t>
            </a:r>
            <a:r>
              <a:rPr lang="ja-JP" altLang="en-US" sz="1800" dirty="0">
                <a:latin typeface="Arial"/>
              </a:rPr>
              <a:t>’</a:t>
            </a:r>
            <a:r>
              <a:rPr lang="en-US" sz="1800" dirty="0">
                <a:latin typeface="Verdana" charset="0"/>
              </a:rPr>
              <a:t> </a:t>
            </a:r>
            <a:r>
              <a:rPr lang="en-US" sz="1800" dirty="0">
                <a:latin typeface="Verdana" charset="0"/>
                <a:sym typeface="Symbol" charset="0"/>
              </a:rPr>
              <a:t> </a:t>
            </a:r>
            <a:r>
              <a:rPr lang="en-US" sz="1800" dirty="0">
                <a:latin typeface="Verdana" charset="0"/>
              </a:rPr>
              <a:t>R-S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Note: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</a:rPr>
              <a:t>We can have more than one k-NN sets (with multiple possible equidistant furthest points in them)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Simplification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</a:rPr>
              <a:t>NN (and k-NN) operations return </a:t>
            </a:r>
            <a:r>
              <a:rPr lang="en-US" sz="2000" dirty="0">
                <a:solidFill>
                  <a:srgbClr val="FF0000"/>
                </a:solidFill>
                <a:latin typeface="Verdana" charset="0"/>
              </a:rPr>
              <a:t>any</a:t>
            </a:r>
            <a:br>
              <a:rPr lang="en-US" sz="2000" dirty="0">
                <a:solidFill>
                  <a:srgbClr val="FF0000"/>
                </a:solidFill>
                <a:latin typeface="Verdana" charset="0"/>
              </a:rPr>
            </a:br>
            <a:r>
              <a:rPr lang="en-US" sz="2000" dirty="0">
                <a:latin typeface="Verdana" charset="0"/>
              </a:rPr>
              <a:t>NN (and k-NN sets)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</a:rPr>
              <a:t>We usually focus on point-sets</a:t>
            </a:r>
          </a:p>
        </p:txBody>
      </p:sp>
      <p:sp>
        <p:nvSpPr>
          <p:cNvPr id="862212" name="Oval 4"/>
          <p:cNvSpPr>
            <a:spLocks noChangeArrowheads="1"/>
          </p:cNvSpPr>
          <p:nvPr/>
        </p:nvSpPr>
        <p:spPr bwMode="auto">
          <a:xfrm>
            <a:off x="7391400" y="5029200"/>
            <a:ext cx="152400" cy="1524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62213" name="Oval 5"/>
          <p:cNvSpPr>
            <a:spLocks noChangeArrowheads="1"/>
          </p:cNvSpPr>
          <p:nvPr/>
        </p:nvSpPr>
        <p:spPr bwMode="auto">
          <a:xfrm>
            <a:off x="6858000" y="5562600"/>
            <a:ext cx="152400" cy="1524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62214" name="Oval 6"/>
          <p:cNvSpPr>
            <a:spLocks noChangeArrowheads="1"/>
          </p:cNvSpPr>
          <p:nvPr/>
        </p:nvSpPr>
        <p:spPr bwMode="auto">
          <a:xfrm>
            <a:off x="7848600" y="6019800"/>
            <a:ext cx="152400" cy="1524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62215" name="Oval 7"/>
          <p:cNvSpPr>
            <a:spLocks noChangeArrowheads="1"/>
          </p:cNvSpPr>
          <p:nvPr/>
        </p:nvSpPr>
        <p:spPr bwMode="auto">
          <a:xfrm>
            <a:off x="6553200" y="4876800"/>
            <a:ext cx="152400" cy="1524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62216" name="Oval 8"/>
          <p:cNvSpPr>
            <a:spLocks noChangeArrowheads="1"/>
          </p:cNvSpPr>
          <p:nvPr/>
        </p:nvSpPr>
        <p:spPr bwMode="auto">
          <a:xfrm>
            <a:off x="8153400" y="4800600"/>
            <a:ext cx="152400" cy="1524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62217" name="Oval 9"/>
          <p:cNvSpPr>
            <a:spLocks noChangeArrowheads="1"/>
          </p:cNvSpPr>
          <p:nvPr/>
        </p:nvSpPr>
        <p:spPr bwMode="auto">
          <a:xfrm>
            <a:off x="7315200" y="548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62218" name="Text Box 10"/>
          <p:cNvSpPr txBox="1">
            <a:spLocks noChangeArrowheads="1"/>
          </p:cNvSpPr>
          <p:nvPr/>
        </p:nvSpPr>
        <p:spPr bwMode="auto">
          <a:xfrm>
            <a:off x="7467600" y="52578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q</a:t>
            </a:r>
          </a:p>
        </p:txBody>
      </p:sp>
      <p:sp>
        <p:nvSpPr>
          <p:cNvPr id="862219" name="Line 11"/>
          <p:cNvSpPr>
            <a:spLocks noChangeShapeType="1"/>
          </p:cNvSpPr>
          <p:nvPr/>
        </p:nvSpPr>
        <p:spPr bwMode="auto">
          <a:xfrm flipH="1">
            <a:off x="7391400" y="51816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2220" name="Line 12"/>
          <p:cNvSpPr>
            <a:spLocks noChangeShapeType="1"/>
          </p:cNvSpPr>
          <p:nvPr/>
        </p:nvSpPr>
        <p:spPr bwMode="auto">
          <a:xfrm flipH="1">
            <a:off x="7010400" y="55626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2221" name="Line 13"/>
          <p:cNvSpPr>
            <a:spLocks noChangeShapeType="1"/>
          </p:cNvSpPr>
          <p:nvPr/>
        </p:nvSpPr>
        <p:spPr bwMode="auto">
          <a:xfrm>
            <a:off x="7467600" y="5638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2222" name="Text Box 14"/>
          <p:cNvSpPr txBox="1">
            <a:spLocks noChangeArrowheads="1"/>
          </p:cNvSpPr>
          <p:nvPr/>
        </p:nvSpPr>
        <p:spPr bwMode="auto">
          <a:xfrm>
            <a:off x="6858000" y="6324600"/>
            <a:ext cx="1069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3-NN(q,R)</a:t>
            </a:r>
          </a:p>
        </p:txBody>
      </p:sp>
    </p:spTree>
    <p:extLst>
      <p:ext uri="{BB962C8B-B14F-4D97-AF65-F5344CB8AC3E}">
        <p14:creationId xmlns:p14="http://schemas.microsoft.com/office/powerpoint/2010/main" val="3272892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measures and MBRs</a:t>
            </a:r>
          </a:p>
        </p:txBody>
      </p:sp>
      <p:sp>
        <p:nvSpPr>
          <p:cNvPr id="863235" name="Rectangle 3"/>
          <p:cNvSpPr>
            <a:spLocks noChangeArrowheads="1"/>
          </p:cNvSpPr>
          <p:nvPr/>
        </p:nvSpPr>
        <p:spPr bwMode="auto">
          <a:xfrm>
            <a:off x="533400" y="15240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Distances between MBRs lower-bound the distances between the corresponding objects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400" i="1" dirty="0" err="1">
                <a:latin typeface="Verdana" charset="0"/>
              </a:rPr>
              <a:t>dist</a:t>
            </a:r>
            <a:r>
              <a:rPr lang="en-US" sz="2400" dirty="0">
                <a:latin typeface="Verdana" charset="0"/>
              </a:rPr>
              <a:t>(MBR(</a:t>
            </a:r>
            <a:r>
              <a:rPr lang="en-US" sz="2400" i="1" dirty="0">
                <a:latin typeface="Verdana" charset="0"/>
              </a:rPr>
              <a:t>o</a:t>
            </a:r>
            <a:r>
              <a:rPr lang="en-US" sz="2400" i="1" baseline="-25000" dirty="0">
                <a:latin typeface="Verdana" charset="0"/>
              </a:rPr>
              <a:t>i</a:t>
            </a:r>
            <a:r>
              <a:rPr lang="en-US" sz="2400" dirty="0">
                <a:latin typeface="Verdana" charset="0"/>
              </a:rPr>
              <a:t>)</a:t>
            </a:r>
            <a:r>
              <a:rPr lang="en-US" sz="2400" i="1" dirty="0">
                <a:latin typeface="Verdana" charset="0"/>
              </a:rPr>
              <a:t>,</a:t>
            </a:r>
            <a:r>
              <a:rPr lang="en-US" sz="2400" dirty="0">
                <a:latin typeface="Verdana" charset="0"/>
              </a:rPr>
              <a:t>MBR(</a:t>
            </a:r>
            <a:r>
              <a:rPr lang="en-US" sz="2400" i="1" dirty="0" err="1">
                <a:latin typeface="Verdana" charset="0"/>
              </a:rPr>
              <a:t>o</a:t>
            </a:r>
            <a:r>
              <a:rPr lang="en-US" sz="2400" i="1" baseline="-25000" dirty="0" err="1">
                <a:latin typeface="Verdana" charset="0"/>
              </a:rPr>
              <a:t>j</a:t>
            </a:r>
            <a:r>
              <a:rPr lang="en-US" sz="2400" dirty="0">
                <a:latin typeface="Verdana" charset="0"/>
              </a:rPr>
              <a:t>)) ≤ </a:t>
            </a:r>
            <a:r>
              <a:rPr lang="en-US" sz="2400" i="1" dirty="0" err="1">
                <a:latin typeface="Verdana" charset="0"/>
              </a:rPr>
              <a:t>dist</a:t>
            </a:r>
            <a:r>
              <a:rPr lang="en-US" sz="2400" dirty="0">
                <a:latin typeface="Verdana" charset="0"/>
              </a:rPr>
              <a:t>(</a:t>
            </a:r>
            <a:r>
              <a:rPr lang="en-US" sz="2400" i="1" dirty="0">
                <a:latin typeface="Verdana" charset="0"/>
              </a:rPr>
              <a:t>o</a:t>
            </a:r>
            <a:r>
              <a:rPr lang="en-US" sz="2400" i="1" baseline="-25000" dirty="0">
                <a:latin typeface="Verdana" charset="0"/>
              </a:rPr>
              <a:t>i</a:t>
            </a:r>
            <a:r>
              <a:rPr lang="en-US" sz="2400" i="1" dirty="0">
                <a:latin typeface="Verdana" charset="0"/>
              </a:rPr>
              <a:t>, </a:t>
            </a:r>
            <a:r>
              <a:rPr lang="en-US" sz="2400" i="1" dirty="0" err="1">
                <a:latin typeface="Verdana" charset="0"/>
              </a:rPr>
              <a:t>o</a:t>
            </a:r>
            <a:r>
              <a:rPr lang="en-US" sz="2400" i="1" baseline="-25000" dirty="0" err="1">
                <a:latin typeface="Verdana" charset="0"/>
              </a:rPr>
              <a:t>j</a:t>
            </a:r>
            <a:r>
              <a:rPr lang="en-US" sz="2400" dirty="0">
                <a:latin typeface="Verdana" charset="0"/>
              </a:rPr>
              <a:t>)</a:t>
            </a:r>
          </a:p>
        </p:txBody>
      </p:sp>
      <p:sp>
        <p:nvSpPr>
          <p:cNvPr id="863248" name="Rectangle 16"/>
          <p:cNvSpPr>
            <a:spLocks noChangeArrowheads="1"/>
          </p:cNvSpPr>
          <p:nvPr/>
        </p:nvSpPr>
        <p:spPr bwMode="auto">
          <a:xfrm>
            <a:off x="1143000" y="3124200"/>
            <a:ext cx="6731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3251" name="Freeform 19"/>
          <p:cNvSpPr>
            <a:spLocks/>
          </p:cNvSpPr>
          <p:nvPr/>
        </p:nvSpPr>
        <p:spPr bwMode="auto">
          <a:xfrm>
            <a:off x="1143000" y="3124200"/>
            <a:ext cx="685800" cy="533400"/>
          </a:xfrm>
          <a:custGeom>
            <a:avLst/>
            <a:gdLst>
              <a:gd name="T0" fmla="*/ 156 w 390"/>
              <a:gd name="T1" fmla="*/ 0 h 288"/>
              <a:gd name="T2" fmla="*/ 93 w 390"/>
              <a:gd name="T3" fmla="*/ 39 h 288"/>
              <a:gd name="T4" fmla="*/ 0 w 390"/>
              <a:gd name="T5" fmla="*/ 93 h 288"/>
              <a:gd name="T6" fmla="*/ 109 w 390"/>
              <a:gd name="T7" fmla="*/ 163 h 288"/>
              <a:gd name="T8" fmla="*/ 202 w 390"/>
              <a:gd name="T9" fmla="*/ 288 h 288"/>
              <a:gd name="T10" fmla="*/ 272 w 390"/>
              <a:gd name="T11" fmla="*/ 280 h 288"/>
              <a:gd name="T12" fmla="*/ 304 w 390"/>
              <a:gd name="T13" fmla="*/ 226 h 288"/>
              <a:gd name="T14" fmla="*/ 374 w 390"/>
              <a:gd name="T15" fmla="*/ 156 h 288"/>
              <a:gd name="T16" fmla="*/ 327 w 390"/>
              <a:gd name="T17" fmla="*/ 78 h 288"/>
              <a:gd name="T18" fmla="*/ 187 w 390"/>
              <a:gd name="T19" fmla="*/ 31 h 288"/>
              <a:gd name="T20" fmla="*/ 156 w 390"/>
              <a:gd name="T21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0" h="288">
                <a:moveTo>
                  <a:pt x="156" y="0"/>
                </a:moveTo>
                <a:cubicBezTo>
                  <a:pt x="125" y="10"/>
                  <a:pt x="124" y="29"/>
                  <a:pt x="93" y="39"/>
                </a:cubicBezTo>
                <a:cubicBezTo>
                  <a:pt x="65" y="67"/>
                  <a:pt x="32" y="72"/>
                  <a:pt x="0" y="93"/>
                </a:cubicBezTo>
                <a:cubicBezTo>
                  <a:pt x="11" y="179"/>
                  <a:pt x="15" y="155"/>
                  <a:pt x="109" y="163"/>
                </a:cubicBezTo>
                <a:cubicBezTo>
                  <a:pt x="179" y="187"/>
                  <a:pt x="167" y="234"/>
                  <a:pt x="202" y="288"/>
                </a:cubicBezTo>
                <a:cubicBezTo>
                  <a:pt x="225" y="285"/>
                  <a:pt x="250" y="288"/>
                  <a:pt x="272" y="280"/>
                </a:cubicBezTo>
                <a:cubicBezTo>
                  <a:pt x="279" y="277"/>
                  <a:pt x="303" y="228"/>
                  <a:pt x="304" y="226"/>
                </a:cubicBezTo>
                <a:cubicBezTo>
                  <a:pt x="322" y="195"/>
                  <a:pt x="345" y="177"/>
                  <a:pt x="374" y="156"/>
                </a:cubicBezTo>
                <a:cubicBezTo>
                  <a:pt x="390" y="108"/>
                  <a:pt x="370" y="107"/>
                  <a:pt x="327" y="78"/>
                </a:cubicBezTo>
                <a:cubicBezTo>
                  <a:pt x="285" y="50"/>
                  <a:pt x="236" y="44"/>
                  <a:pt x="187" y="31"/>
                </a:cubicBezTo>
                <a:cubicBezTo>
                  <a:pt x="158" y="12"/>
                  <a:pt x="167" y="24"/>
                  <a:pt x="156" y="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3253" name="Rectangle 21"/>
          <p:cNvSpPr>
            <a:spLocks noChangeArrowheads="1"/>
          </p:cNvSpPr>
          <p:nvPr/>
        </p:nvSpPr>
        <p:spPr bwMode="auto">
          <a:xfrm>
            <a:off x="2235200" y="4038600"/>
            <a:ext cx="812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3255" name="Freeform 23"/>
          <p:cNvSpPr>
            <a:spLocks/>
          </p:cNvSpPr>
          <p:nvPr/>
        </p:nvSpPr>
        <p:spPr bwMode="auto">
          <a:xfrm>
            <a:off x="2209800" y="4038600"/>
            <a:ext cx="838200" cy="609600"/>
          </a:xfrm>
          <a:custGeom>
            <a:avLst/>
            <a:gdLst>
              <a:gd name="T0" fmla="*/ 286 w 449"/>
              <a:gd name="T1" fmla="*/ 16 h 343"/>
              <a:gd name="T2" fmla="*/ 223 w 449"/>
              <a:gd name="T3" fmla="*/ 86 h 343"/>
              <a:gd name="T4" fmla="*/ 13 w 449"/>
              <a:gd name="T5" fmla="*/ 117 h 343"/>
              <a:gd name="T6" fmla="*/ 52 w 449"/>
              <a:gd name="T7" fmla="*/ 343 h 343"/>
              <a:gd name="T8" fmla="*/ 130 w 449"/>
              <a:gd name="T9" fmla="*/ 327 h 343"/>
              <a:gd name="T10" fmla="*/ 138 w 449"/>
              <a:gd name="T11" fmla="*/ 296 h 343"/>
              <a:gd name="T12" fmla="*/ 223 w 449"/>
              <a:gd name="T13" fmla="*/ 281 h 343"/>
              <a:gd name="T14" fmla="*/ 317 w 449"/>
              <a:gd name="T15" fmla="*/ 288 h 343"/>
              <a:gd name="T16" fmla="*/ 325 w 449"/>
              <a:gd name="T17" fmla="*/ 265 h 343"/>
              <a:gd name="T18" fmla="*/ 340 w 449"/>
              <a:gd name="T19" fmla="*/ 172 h 343"/>
              <a:gd name="T20" fmla="*/ 449 w 449"/>
              <a:gd name="T21" fmla="*/ 78 h 343"/>
              <a:gd name="T22" fmla="*/ 379 w 449"/>
              <a:gd name="T23" fmla="*/ 39 h 343"/>
              <a:gd name="T24" fmla="*/ 286 w 449"/>
              <a:gd name="T25" fmla="*/ 16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9" h="343">
                <a:moveTo>
                  <a:pt x="286" y="16"/>
                </a:moveTo>
                <a:cubicBezTo>
                  <a:pt x="272" y="36"/>
                  <a:pt x="252" y="76"/>
                  <a:pt x="223" y="86"/>
                </a:cubicBezTo>
                <a:cubicBezTo>
                  <a:pt x="159" y="108"/>
                  <a:pt x="80" y="106"/>
                  <a:pt x="13" y="117"/>
                </a:cubicBezTo>
                <a:cubicBezTo>
                  <a:pt x="16" y="178"/>
                  <a:pt x="0" y="291"/>
                  <a:pt x="52" y="343"/>
                </a:cubicBezTo>
                <a:cubicBezTo>
                  <a:pt x="78" y="336"/>
                  <a:pt x="108" y="342"/>
                  <a:pt x="130" y="327"/>
                </a:cubicBezTo>
                <a:cubicBezTo>
                  <a:pt x="139" y="321"/>
                  <a:pt x="128" y="301"/>
                  <a:pt x="138" y="296"/>
                </a:cubicBezTo>
                <a:cubicBezTo>
                  <a:pt x="164" y="283"/>
                  <a:pt x="195" y="286"/>
                  <a:pt x="223" y="281"/>
                </a:cubicBezTo>
                <a:cubicBezTo>
                  <a:pt x="254" y="283"/>
                  <a:pt x="286" y="293"/>
                  <a:pt x="317" y="288"/>
                </a:cubicBezTo>
                <a:cubicBezTo>
                  <a:pt x="325" y="287"/>
                  <a:pt x="324" y="273"/>
                  <a:pt x="325" y="265"/>
                </a:cubicBezTo>
                <a:cubicBezTo>
                  <a:pt x="326" y="261"/>
                  <a:pt x="331" y="188"/>
                  <a:pt x="340" y="172"/>
                </a:cubicBezTo>
                <a:cubicBezTo>
                  <a:pt x="360" y="138"/>
                  <a:pt x="417" y="102"/>
                  <a:pt x="449" y="78"/>
                </a:cubicBezTo>
                <a:cubicBezTo>
                  <a:pt x="396" y="42"/>
                  <a:pt x="421" y="53"/>
                  <a:pt x="379" y="39"/>
                </a:cubicBezTo>
                <a:cubicBezTo>
                  <a:pt x="340" y="0"/>
                  <a:pt x="367" y="16"/>
                  <a:pt x="286" y="1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3257" name="Line 25"/>
          <p:cNvSpPr>
            <a:spLocks noChangeShapeType="1"/>
          </p:cNvSpPr>
          <p:nvPr/>
        </p:nvSpPr>
        <p:spPr bwMode="auto">
          <a:xfrm>
            <a:off x="1828800" y="3657600"/>
            <a:ext cx="38100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3258" name="Line 26"/>
          <p:cNvSpPr>
            <a:spLocks noChangeShapeType="1"/>
          </p:cNvSpPr>
          <p:nvPr/>
        </p:nvSpPr>
        <p:spPr bwMode="auto">
          <a:xfrm flipH="1">
            <a:off x="2057400" y="3429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3259" name="Text Box 27"/>
          <p:cNvSpPr txBox="1">
            <a:spLocks noChangeArrowheads="1"/>
          </p:cNvSpPr>
          <p:nvPr/>
        </p:nvSpPr>
        <p:spPr bwMode="auto">
          <a:xfrm>
            <a:off x="2498725" y="3262313"/>
            <a:ext cx="1354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MBR distance</a:t>
            </a:r>
          </a:p>
        </p:txBody>
      </p:sp>
      <p:sp>
        <p:nvSpPr>
          <p:cNvPr id="863260" name="Line 28"/>
          <p:cNvSpPr>
            <a:spLocks noChangeShapeType="1"/>
          </p:cNvSpPr>
          <p:nvPr/>
        </p:nvSpPr>
        <p:spPr bwMode="auto">
          <a:xfrm>
            <a:off x="1600200" y="3657600"/>
            <a:ext cx="6858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3261" name="Line 29"/>
          <p:cNvSpPr>
            <a:spLocks noChangeShapeType="1"/>
          </p:cNvSpPr>
          <p:nvPr/>
        </p:nvSpPr>
        <p:spPr bwMode="auto">
          <a:xfrm flipH="1">
            <a:off x="1524000" y="3810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3262" name="Text Box 30"/>
          <p:cNvSpPr txBox="1">
            <a:spLocks noChangeArrowheads="1"/>
          </p:cNvSpPr>
          <p:nvPr/>
        </p:nvSpPr>
        <p:spPr bwMode="auto">
          <a:xfrm>
            <a:off x="974725" y="4176713"/>
            <a:ext cx="8524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objects</a:t>
            </a:r>
            <a:br>
              <a:rPr lang="en-US" dirty="0"/>
            </a:br>
            <a:r>
              <a:rPr lang="en-US" dirty="0"/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36335566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measures and MBRs</a:t>
            </a:r>
          </a:p>
        </p:txBody>
      </p:sp>
      <p:sp>
        <p:nvSpPr>
          <p:cNvPr id="864259" name="Rectangle 3"/>
          <p:cNvSpPr>
            <a:spLocks noChangeArrowheads="1"/>
          </p:cNvSpPr>
          <p:nvPr/>
        </p:nvSpPr>
        <p:spPr bwMode="auto">
          <a:xfrm>
            <a:off x="533400" y="15240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Distances between R-tree node MBRs lower-bound the distances between the entries in them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400" i="1" dirty="0" err="1">
                <a:latin typeface="Verdana" charset="0"/>
              </a:rPr>
              <a:t>dist</a:t>
            </a:r>
            <a:r>
              <a:rPr lang="en-US" sz="2400" dirty="0">
                <a:latin typeface="Verdana" charset="0"/>
              </a:rPr>
              <a:t>(MBR(</a:t>
            </a:r>
            <a:r>
              <a:rPr lang="en-US" sz="2400" i="1" dirty="0" err="1">
                <a:latin typeface="Verdana" charset="0"/>
              </a:rPr>
              <a:t>n</a:t>
            </a:r>
            <a:r>
              <a:rPr lang="en-US" sz="2400" i="1" baseline="-25000" dirty="0" err="1">
                <a:latin typeface="Verdana" charset="0"/>
              </a:rPr>
              <a:t>i</a:t>
            </a:r>
            <a:r>
              <a:rPr lang="en-US" sz="2400" dirty="0">
                <a:latin typeface="Verdana" charset="0"/>
              </a:rPr>
              <a:t>)</a:t>
            </a:r>
            <a:r>
              <a:rPr lang="en-US" sz="2400" i="1" dirty="0">
                <a:latin typeface="Verdana" charset="0"/>
              </a:rPr>
              <a:t>,</a:t>
            </a:r>
            <a:r>
              <a:rPr lang="en-US" sz="2400" dirty="0">
                <a:latin typeface="Verdana" charset="0"/>
              </a:rPr>
              <a:t>MBR(</a:t>
            </a:r>
            <a:r>
              <a:rPr lang="en-US" sz="2400" i="1" dirty="0" err="1">
                <a:latin typeface="Verdana" charset="0"/>
              </a:rPr>
              <a:t>n</a:t>
            </a:r>
            <a:r>
              <a:rPr lang="en-US" sz="2400" i="1" baseline="-25000" dirty="0" err="1">
                <a:latin typeface="Verdana" charset="0"/>
              </a:rPr>
              <a:t>j</a:t>
            </a:r>
            <a:r>
              <a:rPr lang="en-US" sz="2400" dirty="0">
                <a:latin typeface="Verdana" charset="0"/>
              </a:rPr>
              <a:t>)) ≤ </a:t>
            </a:r>
            <a:r>
              <a:rPr lang="en-US" sz="2400" i="1" dirty="0" err="1">
                <a:latin typeface="Verdana" charset="0"/>
              </a:rPr>
              <a:t>dist</a:t>
            </a:r>
            <a:r>
              <a:rPr lang="en-US" sz="2400" dirty="0">
                <a:latin typeface="Verdana" charset="0"/>
              </a:rPr>
              <a:t>(</a:t>
            </a:r>
            <a:r>
              <a:rPr lang="en-US" sz="2400" i="1" dirty="0" err="1">
                <a:latin typeface="Verdana" charset="0"/>
              </a:rPr>
              <a:t>e</a:t>
            </a:r>
            <a:r>
              <a:rPr lang="en-US" sz="2400" i="1" baseline="-25000" dirty="0" err="1">
                <a:latin typeface="Verdana" charset="0"/>
              </a:rPr>
              <a:t>i</a:t>
            </a:r>
            <a:r>
              <a:rPr lang="en-US" sz="2400" dirty="0" err="1">
                <a:latin typeface="Verdana" charset="0"/>
              </a:rPr>
              <a:t>.MBR</a:t>
            </a:r>
            <a:r>
              <a:rPr lang="en-US" sz="2400" i="1" dirty="0">
                <a:latin typeface="Verdana" charset="0"/>
              </a:rPr>
              <a:t>, </a:t>
            </a:r>
            <a:r>
              <a:rPr lang="en-US" sz="2400" i="1" dirty="0" err="1">
                <a:latin typeface="Verdana" charset="0"/>
              </a:rPr>
              <a:t>e</a:t>
            </a:r>
            <a:r>
              <a:rPr lang="en-US" sz="2400" i="1" baseline="-25000" dirty="0" err="1">
                <a:latin typeface="Verdana" charset="0"/>
              </a:rPr>
              <a:t>j</a:t>
            </a:r>
            <a:r>
              <a:rPr lang="en-US" sz="2400" dirty="0" err="1">
                <a:latin typeface="Verdana" charset="0"/>
              </a:rPr>
              <a:t>.MBR</a:t>
            </a:r>
            <a:r>
              <a:rPr lang="en-US" sz="2400" dirty="0">
                <a:latin typeface="Verdana" charset="0"/>
              </a:rPr>
              <a:t>), </a:t>
            </a:r>
            <a:r>
              <a:rPr lang="en-US" sz="2400" dirty="0">
                <a:latin typeface="Verdana" charset="0"/>
                <a:sym typeface="Symbol" charset="0"/>
              </a:rPr>
              <a:t> </a:t>
            </a:r>
            <a:r>
              <a:rPr lang="en-US" sz="2400" i="1" dirty="0" err="1">
                <a:latin typeface="Verdana" charset="0"/>
              </a:rPr>
              <a:t>e</a:t>
            </a:r>
            <a:r>
              <a:rPr lang="en-US" sz="2400" i="1" baseline="-25000" dirty="0" err="1">
                <a:latin typeface="Verdana" charset="0"/>
              </a:rPr>
              <a:t>i</a:t>
            </a:r>
            <a:r>
              <a:rPr lang="en-US" sz="2400" dirty="0">
                <a:latin typeface="Verdana" charset="0"/>
              </a:rPr>
              <a:t> </a:t>
            </a:r>
            <a:r>
              <a:rPr lang="en-US" sz="2400" dirty="0">
                <a:latin typeface="Verdana" charset="0"/>
                <a:sym typeface="Symbol" charset="0"/>
              </a:rPr>
              <a:t> </a:t>
            </a:r>
            <a:r>
              <a:rPr lang="en-US" sz="2400" i="1" dirty="0" err="1">
                <a:latin typeface="Verdana" charset="0"/>
              </a:rPr>
              <a:t>n</a:t>
            </a:r>
            <a:r>
              <a:rPr lang="en-US" sz="2400" i="1" baseline="-25000" dirty="0" err="1">
                <a:latin typeface="Verdana" charset="0"/>
              </a:rPr>
              <a:t>i</a:t>
            </a:r>
            <a:r>
              <a:rPr lang="en-US" sz="2400" dirty="0">
                <a:latin typeface="Verdana" charset="0"/>
              </a:rPr>
              <a:t>, </a:t>
            </a:r>
            <a:r>
              <a:rPr lang="en-US" sz="2400" i="1" dirty="0" err="1">
                <a:latin typeface="Verdana" charset="0"/>
              </a:rPr>
              <a:t>e</a:t>
            </a:r>
            <a:r>
              <a:rPr lang="en-US" sz="2400" i="1" baseline="-25000" dirty="0" err="1">
                <a:latin typeface="Verdana" charset="0"/>
              </a:rPr>
              <a:t>j</a:t>
            </a:r>
            <a:r>
              <a:rPr lang="en-US" sz="2400" dirty="0">
                <a:latin typeface="Verdana" charset="0"/>
              </a:rPr>
              <a:t> </a:t>
            </a:r>
            <a:r>
              <a:rPr lang="en-US" sz="2400" dirty="0">
                <a:latin typeface="Verdana" charset="0"/>
                <a:sym typeface="Symbol" charset="0"/>
              </a:rPr>
              <a:t> </a:t>
            </a:r>
            <a:r>
              <a:rPr lang="en-US" sz="2400" i="1" dirty="0" err="1">
                <a:latin typeface="Verdana" charset="0"/>
              </a:rPr>
              <a:t>n</a:t>
            </a:r>
            <a:r>
              <a:rPr lang="en-US" sz="2400" i="1" baseline="-25000" dirty="0" err="1">
                <a:latin typeface="Verdana" charset="0"/>
              </a:rPr>
              <a:t>j</a:t>
            </a:r>
            <a:r>
              <a:rPr lang="en-US" sz="2400" dirty="0">
                <a:latin typeface="Verdana" charset="0"/>
              </a:rPr>
              <a:t> </a:t>
            </a:r>
            <a:endParaRPr lang="en-US" sz="2800" dirty="0">
              <a:latin typeface="Verdana" charset="0"/>
            </a:endParaRPr>
          </a:p>
        </p:txBody>
      </p:sp>
      <p:sp>
        <p:nvSpPr>
          <p:cNvPr id="864260" name="Rectangle 4"/>
          <p:cNvSpPr>
            <a:spLocks noChangeArrowheads="1"/>
          </p:cNvSpPr>
          <p:nvPr/>
        </p:nvSpPr>
        <p:spPr bwMode="auto">
          <a:xfrm>
            <a:off x="1447800" y="3733800"/>
            <a:ext cx="1143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64261" name="Rectangle 5"/>
          <p:cNvSpPr>
            <a:spLocks noChangeArrowheads="1"/>
          </p:cNvSpPr>
          <p:nvPr/>
        </p:nvSpPr>
        <p:spPr bwMode="auto">
          <a:xfrm>
            <a:off x="3581400" y="4800600"/>
            <a:ext cx="1752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64262" name="Rectangle 6"/>
          <p:cNvSpPr>
            <a:spLocks noChangeArrowheads="1"/>
          </p:cNvSpPr>
          <p:nvPr/>
        </p:nvSpPr>
        <p:spPr bwMode="auto">
          <a:xfrm>
            <a:off x="1447800" y="4267200"/>
            <a:ext cx="3048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64263" name="Rectangle 7"/>
          <p:cNvSpPr>
            <a:spLocks noChangeArrowheads="1"/>
          </p:cNvSpPr>
          <p:nvPr/>
        </p:nvSpPr>
        <p:spPr bwMode="auto">
          <a:xfrm>
            <a:off x="2286000" y="4038600"/>
            <a:ext cx="3048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64264" name="Rectangle 8"/>
          <p:cNvSpPr>
            <a:spLocks noChangeArrowheads="1"/>
          </p:cNvSpPr>
          <p:nvPr/>
        </p:nvSpPr>
        <p:spPr bwMode="auto">
          <a:xfrm>
            <a:off x="1600200" y="3733800"/>
            <a:ext cx="685800" cy="152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64265" name="Text Box 9"/>
          <p:cNvSpPr txBox="1">
            <a:spLocks noChangeArrowheads="1"/>
          </p:cNvSpPr>
          <p:nvPr/>
        </p:nvSpPr>
        <p:spPr bwMode="auto">
          <a:xfrm>
            <a:off x="1676400" y="342900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n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864266" name="Rectangle 10"/>
          <p:cNvSpPr>
            <a:spLocks noChangeArrowheads="1"/>
          </p:cNvSpPr>
          <p:nvPr/>
        </p:nvSpPr>
        <p:spPr bwMode="auto">
          <a:xfrm>
            <a:off x="3886200" y="5257800"/>
            <a:ext cx="228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64267" name="Rectangle 11"/>
          <p:cNvSpPr>
            <a:spLocks noChangeArrowheads="1"/>
          </p:cNvSpPr>
          <p:nvPr/>
        </p:nvSpPr>
        <p:spPr bwMode="auto">
          <a:xfrm>
            <a:off x="4953000" y="48768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64268" name="Rectangle 12"/>
          <p:cNvSpPr>
            <a:spLocks noChangeArrowheads="1"/>
          </p:cNvSpPr>
          <p:nvPr/>
        </p:nvSpPr>
        <p:spPr bwMode="auto">
          <a:xfrm>
            <a:off x="3581400" y="4800600"/>
            <a:ext cx="457200" cy="152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64272" name="Text Box 16"/>
          <p:cNvSpPr txBox="1">
            <a:spLocks noChangeArrowheads="1"/>
          </p:cNvSpPr>
          <p:nvPr/>
        </p:nvSpPr>
        <p:spPr bwMode="auto">
          <a:xfrm>
            <a:off x="3733800" y="441960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n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864273" name="Line 17"/>
          <p:cNvSpPr>
            <a:spLocks noChangeShapeType="1"/>
          </p:cNvSpPr>
          <p:nvPr/>
        </p:nvSpPr>
        <p:spPr bwMode="auto">
          <a:xfrm>
            <a:off x="2590800" y="4648200"/>
            <a:ext cx="9906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4274" name="Line 18"/>
          <p:cNvSpPr>
            <a:spLocks noChangeShapeType="1"/>
          </p:cNvSpPr>
          <p:nvPr/>
        </p:nvSpPr>
        <p:spPr bwMode="auto">
          <a:xfrm>
            <a:off x="2590800" y="4419600"/>
            <a:ext cx="9906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4275" name="Line 19"/>
          <p:cNvSpPr>
            <a:spLocks noChangeShapeType="1"/>
          </p:cNvSpPr>
          <p:nvPr/>
        </p:nvSpPr>
        <p:spPr bwMode="auto">
          <a:xfrm flipH="1">
            <a:off x="2530475" y="4662488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4276" name="Text Box 20"/>
          <p:cNvSpPr txBox="1">
            <a:spLocks noChangeArrowheads="1"/>
          </p:cNvSpPr>
          <p:nvPr/>
        </p:nvSpPr>
        <p:spPr bwMode="auto">
          <a:xfrm>
            <a:off x="3429000" y="3733800"/>
            <a:ext cx="4659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minimum distance between any pair of entries in 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</a:p>
        </p:txBody>
      </p:sp>
      <p:sp>
        <p:nvSpPr>
          <p:cNvPr id="864278" name="Line 22"/>
          <p:cNvSpPr>
            <a:spLocks noChangeShapeType="1"/>
          </p:cNvSpPr>
          <p:nvPr/>
        </p:nvSpPr>
        <p:spPr bwMode="auto">
          <a:xfrm flipH="1">
            <a:off x="2971800" y="3962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4279" name="Text Box 23"/>
          <p:cNvSpPr txBox="1">
            <a:spLocks noChangeArrowheads="1"/>
          </p:cNvSpPr>
          <p:nvPr/>
        </p:nvSpPr>
        <p:spPr bwMode="auto">
          <a:xfrm>
            <a:off x="1981200" y="5105400"/>
            <a:ext cx="1354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/>
              <a:t>MBR distance</a:t>
            </a:r>
          </a:p>
        </p:txBody>
      </p:sp>
    </p:spTree>
    <p:extLst>
      <p:ext uri="{BB962C8B-B14F-4D97-AF65-F5344CB8AC3E}">
        <p14:creationId xmlns:p14="http://schemas.microsoft.com/office/powerpoint/2010/main" val="6139020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measures and MBRs</a:t>
            </a:r>
          </a:p>
        </p:txBody>
      </p:sp>
      <p:sp>
        <p:nvSpPr>
          <p:cNvPr id="865283" name="Rectangle 3"/>
          <p:cNvSpPr>
            <a:spLocks noChangeArrowheads="1"/>
          </p:cNvSpPr>
          <p:nvPr/>
        </p:nvSpPr>
        <p:spPr bwMode="auto">
          <a:xfrm>
            <a:off x="381000" y="1600200"/>
            <a:ext cx="8610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The distance between a query object q and an R-tree node MBR lower-bounds the distances between q and the objects indexed under this node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400" i="1" dirty="0" err="1">
                <a:latin typeface="Verdana" charset="0"/>
              </a:rPr>
              <a:t>dist</a:t>
            </a:r>
            <a:r>
              <a:rPr lang="en-US" sz="2400" dirty="0">
                <a:latin typeface="Verdana" charset="0"/>
              </a:rPr>
              <a:t>(</a:t>
            </a:r>
            <a:r>
              <a:rPr lang="en-US" sz="2400" dirty="0" err="1">
                <a:latin typeface="Verdana" charset="0"/>
              </a:rPr>
              <a:t>q</a:t>
            </a:r>
            <a:r>
              <a:rPr lang="en-US" sz="2400" i="1" dirty="0" err="1">
                <a:latin typeface="Verdana" charset="0"/>
              </a:rPr>
              <a:t>,</a:t>
            </a:r>
            <a:r>
              <a:rPr lang="en-US" sz="2400" dirty="0" err="1">
                <a:latin typeface="Verdana" charset="0"/>
              </a:rPr>
              <a:t>MBR</a:t>
            </a:r>
            <a:r>
              <a:rPr lang="en-US" sz="2400" dirty="0">
                <a:latin typeface="Verdana" charset="0"/>
              </a:rPr>
              <a:t>(</a:t>
            </a:r>
            <a:r>
              <a:rPr lang="en-US" sz="2400" i="1" dirty="0">
                <a:latin typeface="Verdana" charset="0"/>
              </a:rPr>
              <a:t>n</a:t>
            </a:r>
            <a:r>
              <a:rPr lang="en-US" sz="2400" dirty="0">
                <a:latin typeface="Verdana" charset="0"/>
              </a:rPr>
              <a:t>)) ≤ </a:t>
            </a:r>
            <a:r>
              <a:rPr lang="en-US" sz="2400" i="1" dirty="0" err="1">
                <a:latin typeface="Verdana" charset="0"/>
              </a:rPr>
              <a:t>dist</a:t>
            </a:r>
            <a:r>
              <a:rPr lang="en-US" sz="2400" dirty="0">
                <a:latin typeface="Verdana" charset="0"/>
              </a:rPr>
              <a:t>(</a:t>
            </a:r>
            <a:r>
              <a:rPr lang="en-US" sz="2400" dirty="0" err="1">
                <a:latin typeface="Verdana" charset="0"/>
              </a:rPr>
              <a:t>q,o</a:t>
            </a:r>
            <a:r>
              <a:rPr lang="en-US" sz="2400" dirty="0">
                <a:latin typeface="Verdana" charset="0"/>
              </a:rPr>
              <a:t>) </a:t>
            </a:r>
            <a:r>
              <a:rPr lang="en-US" sz="2400" dirty="0">
                <a:latin typeface="Verdana" charset="0"/>
                <a:sym typeface="Symbol" charset="0"/>
              </a:rPr>
              <a:t> </a:t>
            </a:r>
            <a:r>
              <a:rPr lang="en-US" sz="2400" i="1" dirty="0">
                <a:latin typeface="Verdana" charset="0"/>
              </a:rPr>
              <a:t>o</a:t>
            </a:r>
            <a:r>
              <a:rPr lang="en-US" sz="2400" dirty="0">
                <a:latin typeface="Verdana" charset="0"/>
              </a:rPr>
              <a:t> </a:t>
            </a:r>
            <a:r>
              <a:rPr lang="en-US" sz="2400" dirty="0">
                <a:latin typeface="Verdana" charset="0"/>
                <a:sym typeface="Symbol" charset="0"/>
              </a:rPr>
              <a:t>indexed under </a:t>
            </a:r>
            <a:r>
              <a:rPr lang="en-US" sz="2400" i="1" dirty="0">
                <a:latin typeface="Verdana" charset="0"/>
                <a:sym typeface="Symbol" charset="0"/>
              </a:rPr>
              <a:t>n</a:t>
            </a:r>
            <a:endParaRPr lang="en-US" sz="2000" i="1" dirty="0">
              <a:latin typeface="Verdana" charset="0"/>
            </a:endParaRPr>
          </a:p>
        </p:txBody>
      </p:sp>
      <p:sp>
        <p:nvSpPr>
          <p:cNvPr id="865285" name="Rectangle 5"/>
          <p:cNvSpPr>
            <a:spLocks noChangeArrowheads="1"/>
          </p:cNvSpPr>
          <p:nvPr/>
        </p:nvSpPr>
        <p:spPr bwMode="auto">
          <a:xfrm>
            <a:off x="1447800" y="3733800"/>
            <a:ext cx="1143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65286" name="Rectangle 6"/>
          <p:cNvSpPr>
            <a:spLocks noChangeArrowheads="1"/>
          </p:cNvSpPr>
          <p:nvPr/>
        </p:nvSpPr>
        <p:spPr bwMode="auto">
          <a:xfrm>
            <a:off x="1447800" y="4267200"/>
            <a:ext cx="3048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65287" name="Rectangle 7"/>
          <p:cNvSpPr>
            <a:spLocks noChangeArrowheads="1"/>
          </p:cNvSpPr>
          <p:nvPr/>
        </p:nvSpPr>
        <p:spPr bwMode="auto">
          <a:xfrm>
            <a:off x="2286000" y="4038600"/>
            <a:ext cx="3048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65288" name="Rectangle 8"/>
          <p:cNvSpPr>
            <a:spLocks noChangeArrowheads="1"/>
          </p:cNvSpPr>
          <p:nvPr/>
        </p:nvSpPr>
        <p:spPr bwMode="auto">
          <a:xfrm>
            <a:off x="1600200" y="3733800"/>
            <a:ext cx="685800" cy="152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65289" name="Text Box 9"/>
          <p:cNvSpPr txBox="1">
            <a:spLocks noChangeArrowheads="1"/>
          </p:cNvSpPr>
          <p:nvPr/>
        </p:nvSpPr>
        <p:spPr bwMode="auto">
          <a:xfrm>
            <a:off x="1676400" y="34290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865290" name="Oval 10"/>
          <p:cNvSpPr>
            <a:spLocks noChangeArrowheads="1"/>
          </p:cNvSpPr>
          <p:nvPr/>
        </p:nvSpPr>
        <p:spPr bwMode="auto">
          <a:xfrm>
            <a:off x="3048000" y="548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65291" name="Text Box 11"/>
          <p:cNvSpPr txBox="1">
            <a:spLocks noChangeArrowheads="1"/>
          </p:cNvSpPr>
          <p:nvPr/>
        </p:nvSpPr>
        <p:spPr bwMode="auto">
          <a:xfrm>
            <a:off x="3200400" y="54229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q</a:t>
            </a:r>
          </a:p>
        </p:txBody>
      </p:sp>
      <p:sp>
        <p:nvSpPr>
          <p:cNvPr id="865292" name="Line 12"/>
          <p:cNvSpPr>
            <a:spLocks noChangeShapeType="1"/>
          </p:cNvSpPr>
          <p:nvPr/>
        </p:nvSpPr>
        <p:spPr bwMode="auto">
          <a:xfrm>
            <a:off x="2590800" y="4648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5293" name="Text Box 13"/>
          <p:cNvSpPr txBox="1">
            <a:spLocks noChangeArrowheads="1"/>
          </p:cNvSpPr>
          <p:nvPr/>
        </p:nvSpPr>
        <p:spPr bwMode="auto">
          <a:xfrm>
            <a:off x="2895600" y="4800600"/>
            <a:ext cx="1457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i="1"/>
              <a:t>dist</a:t>
            </a:r>
            <a:r>
              <a:rPr lang="en-US"/>
              <a:t>(q</a:t>
            </a:r>
            <a:r>
              <a:rPr lang="en-US" i="1"/>
              <a:t>,</a:t>
            </a:r>
            <a:r>
              <a:rPr lang="en-US"/>
              <a:t>MBR(</a:t>
            </a:r>
            <a:r>
              <a:rPr lang="en-US" i="1"/>
              <a:t>n</a:t>
            </a:r>
            <a:r>
              <a:rPr lang="en-US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048691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866307" name="Rectangle 3"/>
          <p:cNvSpPr>
            <a:spLocks noChangeArrowheads="1"/>
          </p:cNvSpPr>
          <p:nvPr/>
        </p:nvSpPr>
        <p:spPr bwMode="auto">
          <a:xfrm>
            <a:off x="533400" y="1524000"/>
            <a:ext cx="8305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What is the distance between MBR(</a:t>
            </a:r>
            <a:r>
              <a:rPr lang="en-US" sz="2400" i="1">
                <a:latin typeface="Verdana" charset="0"/>
              </a:rPr>
              <a:t>n</a:t>
            </a:r>
            <a:r>
              <a:rPr lang="en-US" sz="2400" i="1" baseline="-25000">
                <a:latin typeface="Verdana" charset="0"/>
              </a:rPr>
              <a:t>1</a:t>
            </a:r>
            <a:r>
              <a:rPr lang="en-US" sz="2400">
                <a:latin typeface="Verdana" charset="0"/>
              </a:rPr>
              <a:t>) and MBR(</a:t>
            </a:r>
            <a:r>
              <a:rPr lang="en-US" sz="2400" i="1">
                <a:latin typeface="Verdana" charset="0"/>
              </a:rPr>
              <a:t>n</a:t>
            </a:r>
            <a:r>
              <a:rPr lang="en-US" sz="2400" i="1" baseline="-25000">
                <a:latin typeface="Verdana" charset="0"/>
              </a:rPr>
              <a:t>2</a:t>
            </a:r>
            <a:r>
              <a:rPr lang="en-US" sz="2400">
                <a:latin typeface="Verdana" charset="0"/>
              </a:rPr>
              <a:t>)?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endParaRPr lang="en-US" sz="2400">
              <a:latin typeface="Verdana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endParaRPr lang="en-US" sz="2400">
              <a:latin typeface="Verdana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endParaRPr lang="en-US" sz="2400">
              <a:latin typeface="Verdana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endParaRPr lang="en-US" sz="2400">
              <a:latin typeface="Verdana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What is the distance between q and MBR(</a:t>
            </a:r>
            <a:r>
              <a:rPr lang="en-US" sz="2400" i="1">
                <a:latin typeface="Verdana" charset="0"/>
              </a:rPr>
              <a:t>n</a:t>
            </a:r>
            <a:r>
              <a:rPr lang="en-US" sz="2400">
                <a:latin typeface="Verdana" charset="0"/>
              </a:rPr>
              <a:t>)?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endParaRPr lang="en-US" sz="2400">
              <a:latin typeface="Verdana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endParaRPr lang="en-US" sz="2400">
              <a:latin typeface="Verdana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endParaRPr lang="en-US" sz="2400">
              <a:latin typeface="Verdana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endParaRPr lang="en-US" sz="2400">
              <a:latin typeface="Verdana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What can we conclude from these distances?</a:t>
            </a:r>
          </a:p>
        </p:txBody>
      </p:sp>
      <p:sp>
        <p:nvSpPr>
          <p:cNvPr id="866317" name="Rectangle 13"/>
          <p:cNvSpPr>
            <a:spLocks noChangeArrowheads="1"/>
          </p:cNvSpPr>
          <p:nvPr/>
        </p:nvSpPr>
        <p:spPr bwMode="auto">
          <a:xfrm>
            <a:off x="1905000" y="2971800"/>
            <a:ext cx="1143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66318" name="Rectangle 14"/>
          <p:cNvSpPr>
            <a:spLocks noChangeArrowheads="1"/>
          </p:cNvSpPr>
          <p:nvPr/>
        </p:nvSpPr>
        <p:spPr bwMode="auto">
          <a:xfrm>
            <a:off x="1905000" y="3505200"/>
            <a:ext cx="3048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66319" name="Rectangle 15"/>
          <p:cNvSpPr>
            <a:spLocks noChangeArrowheads="1"/>
          </p:cNvSpPr>
          <p:nvPr/>
        </p:nvSpPr>
        <p:spPr bwMode="auto">
          <a:xfrm>
            <a:off x="2743200" y="3276600"/>
            <a:ext cx="3048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66320" name="Rectangle 16"/>
          <p:cNvSpPr>
            <a:spLocks noChangeArrowheads="1"/>
          </p:cNvSpPr>
          <p:nvPr/>
        </p:nvSpPr>
        <p:spPr bwMode="auto">
          <a:xfrm>
            <a:off x="2057400" y="2971800"/>
            <a:ext cx="685800" cy="152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66321" name="Text Box 17"/>
          <p:cNvSpPr txBox="1">
            <a:spLocks noChangeArrowheads="1"/>
          </p:cNvSpPr>
          <p:nvPr/>
        </p:nvSpPr>
        <p:spPr bwMode="auto">
          <a:xfrm>
            <a:off x="2133600" y="266700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n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866322" name="Rectangle 18"/>
          <p:cNvSpPr>
            <a:spLocks noChangeArrowheads="1"/>
          </p:cNvSpPr>
          <p:nvPr/>
        </p:nvSpPr>
        <p:spPr bwMode="auto">
          <a:xfrm>
            <a:off x="2895600" y="2514600"/>
            <a:ext cx="1752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66323" name="Rectangle 19"/>
          <p:cNvSpPr>
            <a:spLocks noChangeArrowheads="1"/>
          </p:cNvSpPr>
          <p:nvPr/>
        </p:nvSpPr>
        <p:spPr bwMode="auto">
          <a:xfrm>
            <a:off x="3200400" y="2971800"/>
            <a:ext cx="228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66324" name="Rectangle 20"/>
          <p:cNvSpPr>
            <a:spLocks noChangeArrowheads="1"/>
          </p:cNvSpPr>
          <p:nvPr/>
        </p:nvSpPr>
        <p:spPr bwMode="auto">
          <a:xfrm>
            <a:off x="4267200" y="25908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66325" name="Rectangle 21"/>
          <p:cNvSpPr>
            <a:spLocks noChangeArrowheads="1"/>
          </p:cNvSpPr>
          <p:nvPr/>
        </p:nvSpPr>
        <p:spPr bwMode="auto">
          <a:xfrm>
            <a:off x="2895600" y="2514600"/>
            <a:ext cx="457200" cy="152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66326" name="Text Box 22"/>
          <p:cNvSpPr txBox="1">
            <a:spLocks noChangeArrowheads="1"/>
          </p:cNvSpPr>
          <p:nvPr/>
        </p:nvSpPr>
        <p:spPr bwMode="auto">
          <a:xfrm>
            <a:off x="3048000" y="2133600"/>
            <a:ext cx="35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n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866327" name="Rectangle 23"/>
          <p:cNvSpPr>
            <a:spLocks noChangeArrowheads="1"/>
          </p:cNvSpPr>
          <p:nvPr/>
        </p:nvSpPr>
        <p:spPr bwMode="auto">
          <a:xfrm>
            <a:off x="2057400" y="4772025"/>
            <a:ext cx="1143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66328" name="Rectangle 24"/>
          <p:cNvSpPr>
            <a:spLocks noChangeArrowheads="1"/>
          </p:cNvSpPr>
          <p:nvPr/>
        </p:nvSpPr>
        <p:spPr bwMode="auto">
          <a:xfrm>
            <a:off x="2057400" y="5305425"/>
            <a:ext cx="3048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66329" name="Rectangle 25"/>
          <p:cNvSpPr>
            <a:spLocks noChangeArrowheads="1"/>
          </p:cNvSpPr>
          <p:nvPr/>
        </p:nvSpPr>
        <p:spPr bwMode="auto">
          <a:xfrm>
            <a:off x="2895600" y="5076825"/>
            <a:ext cx="3048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66330" name="Rectangle 26"/>
          <p:cNvSpPr>
            <a:spLocks noChangeArrowheads="1"/>
          </p:cNvSpPr>
          <p:nvPr/>
        </p:nvSpPr>
        <p:spPr bwMode="auto">
          <a:xfrm>
            <a:off x="2209800" y="4772025"/>
            <a:ext cx="685800" cy="152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66331" name="Text Box 27"/>
          <p:cNvSpPr txBox="1">
            <a:spLocks noChangeArrowheads="1"/>
          </p:cNvSpPr>
          <p:nvPr/>
        </p:nvSpPr>
        <p:spPr bwMode="auto">
          <a:xfrm>
            <a:off x="2286000" y="44672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866332" name="Oval 28"/>
          <p:cNvSpPr>
            <a:spLocks noChangeArrowheads="1"/>
          </p:cNvSpPr>
          <p:nvPr/>
        </p:nvSpPr>
        <p:spPr bwMode="auto">
          <a:xfrm>
            <a:off x="2438400" y="51689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66333" name="Text Box 29"/>
          <p:cNvSpPr txBox="1">
            <a:spLocks noChangeArrowheads="1"/>
          </p:cNvSpPr>
          <p:nvPr/>
        </p:nvSpPr>
        <p:spPr bwMode="auto">
          <a:xfrm>
            <a:off x="2514600" y="5105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/>
              <a:t>q</a:t>
            </a:r>
          </a:p>
        </p:txBody>
      </p:sp>
      <p:sp>
        <p:nvSpPr>
          <p:cNvPr id="866335" name="Text Box 31"/>
          <p:cNvSpPr txBox="1">
            <a:spLocks noChangeArrowheads="1"/>
          </p:cNvSpPr>
          <p:nvPr/>
        </p:nvSpPr>
        <p:spPr bwMode="auto">
          <a:xfrm>
            <a:off x="4114800" y="5437188"/>
            <a:ext cx="21510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i="1"/>
              <a:t>dist</a:t>
            </a:r>
            <a:r>
              <a:rPr lang="en-US" sz="2000"/>
              <a:t>(q</a:t>
            </a:r>
            <a:r>
              <a:rPr lang="en-US" sz="2000" i="1"/>
              <a:t>,</a:t>
            </a:r>
            <a:r>
              <a:rPr lang="en-US" sz="2000"/>
              <a:t>MBR(</a:t>
            </a:r>
            <a:r>
              <a:rPr lang="en-US" sz="2000" i="1"/>
              <a:t>n</a:t>
            </a:r>
            <a:r>
              <a:rPr lang="en-US" sz="2000"/>
              <a:t>)) = ?</a:t>
            </a:r>
          </a:p>
        </p:txBody>
      </p:sp>
      <p:sp>
        <p:nvSpPr>
          <p:cNvPr id="866336" name="Text Box 32"/>
          <p:cNvSpPr txBox="1">
            <a:spLocks noChangeArrowheads="1"/>
          </p:cNvSpPr>
          <p:nvPr/>
        </p:nvSpPr>
        <p:spPr bwMode="auto">
          <a:xfrm>
            <a:off x="4953000" y="3276600"/>
            <a:ext cx="3049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2000" i="1"/>
              <a:t>dist</a:t>
            </a:r>
            <a:r>
              <a:rPr lang="en-US" sz="2000"/>
              <a:t>(MBR(</a:t>
            </a:r>
            <a:r>
              <a:rPr lang="en-US" sz="2000" i="1"/>
              <a:t>n</a:t>
            </a:r>
            <a:r>
              <a:rPr lang="en-US" sz="2000" baseline="-25000"/>
              <a:t>1</a:t>
            </a:r>
            <a:r>
              <a:rPr lang="en-US" sz="2000"/>
              <a:t>)</a:t>
            </a:r>
            <a:r>
              <a:rPr lang="en-US" sz="2000" i="1"/>
              <a:t>,</a:t>
            </a:r>
            <a:r>
              <a:rPr lang="en-US" sz="2000"/>
              <a:t>MBR(</a:t>
            </a:r>
            <a:r>
              <a:rPr lang="en-US" sz="2000" i="1"/>
              <a:t>n</a:t>
            </a:r>
            <a:r>
              <a:rPr lang="en-US" sz="2000" baseline="-25000"/>
              <a:t>2</a:t>
            </a:r>
            <a:r>
              <a:rPr lang="en-US" sz="2000"/>
              <a:t>)) = ?</a:t>
            </a:r>
          </a:p>
        </p:txBody>
      </p:sp>
    </p:spTree>
    <p:extLst>
      <p:ext uri="{BB962C8B-B14F-4D97-AF65-F5344CB8AC3E}">
        <p14:creationId xmlns:p14="http://schemas.microsoft.com/office/powerpoint/2010/main" val="26016172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Using MBR distances to guide/prune search in an R-tree</a:t>
            </a:r>
          </a:p>
        </p:txBody>
      </p:sp>
      <p:sp>
        <p:nvSpPr>
          <p:cNvPr id="867331" name="Rectangle 3"/>
          <p:cNvSpPr>
            <a:spLocks noChangeArrowheads="1"/>
          </p:cNvSpPr>
          <p:nvPr/>
        </p:nvSpPr>
        <p:spPr bwMode="auto">
          <a:xfrm>
            <a:off x="533400" y="1524000"/>
            <a:ext cx="8305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Problem: find the NN of q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Do we need to look for it in node M if we know dist(q,p)?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endParaRPr lang="en-US" sz="2400">
              <a:latin typeface="Verdana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endParaRPr lang="en-US" sz="2400">
              <a:latin typeface="Verdana" charset="0"/>
            </a:endParaRPr>
          </a:p>
        </p:txBody>
      </p:sp>
      <p:sp>
        <p:nvSpPr>
          <p:cNvPr id="867352" name="Rectangle 24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graphicFrame>
        <p:nvGraphicFramePr>
          <p:cNvPr id="867351" name="Object 23"/>
          <p:cNvGraphicFramePr>
            <a:graphicFrameLocks noChangeAspect="1"/>
          </p:cNvGraphicFramePr>
          <p:nvPr/>
        </p:nvGraphicFramePr>
        <p:xfrm>
          <a:off x="457200" y="3200400"/>
          <a:ext cx="8077200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2" imgW="2716213" imgH="944563" progId="MSDraw.1.01">
                  <p:embed/>
                </p:oleObj>
              </mc:Choice>
              <mc:Fallback>
                <p:oleObj name="Microsoft Drawing 1.01" r:id="rId2" imgW="2716213" imgH="944563" progId="MSDraw.1.01">
                  <p:embed/>
                  <p:pic>
                    <p:nvPicPr>
                      <p:cNvPr id="86735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00400"/>
                        <a:ext cx="8077200" cy="278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64733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Depth-first NN search using an R-tree</a:t>
            </a:r>
          </a:p>
        </p:txBody>
      </p:sp>
      <p:sp>
        <p:nvSpPr>
          <p:cNvPr id="872451" name="Rectangle 3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72453" name="Rectangle 5"/>
          <p:cNvSpPr>
            <a:spLocks noChangeArrowheads="1"/>
          </p:cNvSpPr>
          <p:nvPr/>
        </p:nvSpPr>
        <p:spPr bwMode="auto">
          <a:xfrm>
            <a:off x="533400" y="1524000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Start from the root and visit the node nearest to q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Continue recursively, until a leaf node </a:t>
            </a:r>
            <a:r>
              <a:rPr lang="en-US" sz="2400" dirty="0" err="1">
                <a:latin typeface="Verdana" charset="0"/>
              </a:rPr>
              <a:t>n</a:t>
            </a:r>
            <a:r>
              <a:rPr lang="en-US" sz="2400" baseline="-25000" dirty="0" err="1">
                <a:latin typeface="Verdana" charset="0"/>
              </a:rPr>
              <a:t>l</a:t>
            </a:r>
            <a:r>
              <a:rPr lang="en-US" sz="2400" dirty="0">
                <a:latin typeface="Verdana" charset="0"/>
              </a:rPr>
              <a:t> is visited.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Find the NN of q in </a:t>
            </a:r>
            <a:r>
              <a:rPr lang="en-US" sz="2400" dirty="0" err="1">
                <a:latin typeface="Verdana" charset="0"/>
              </a:rPr>
              <a:t>n</a:t>
            </a:r>
            <a:r>
              <a:rPr lang="en-US" sz="2400" baseline="-25000" dirty="0" err="1">
                <a:latin typeface="Verdana" charset="0"/>
              </a:rPr>
              <a:t>l</a:t>
            </a:r>
            <a:r>
              <a:rPr lang="en-US" sz="2400" dirty="0">
                <a:latin typeface="Verdana" charset="0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Continue visiting other nodes after backtracking as long there are nodes closer to q than the current NN.</a:t>
            </a:r>
          </a:p>
        </p:txBody>
      </p:sp>
    </p:spTree>
    <p:extLst>
      <p:ext uri="{BB962C8B-B14F-4D97-AF65-F5344CB8AC3E}">
        <p14:creationId xmlns:p14="http://schemas.microsoft.com/office/powerpoint/2010/main" val="8105766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Depth-first NN search using an R-tree</a:t>
            </a:r>
          </a:p>
        </p:txBody>
      </p:sp>
      <p:sp>
        <p:nvSpPr>
          <p:cNvPr id="868356" name="Rectangle 4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pic>
        <p:nvPicPr>
          <p:cNvPr id="868358" name="Picture 6" descr="DF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33538"/>
            <a:ext cx="8229600" cy="487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68359" name="Line 7"/>
          <p:cNvSpPr>
            <a:spLocks noChangeShapeType="1"/>
          </p:cNvSpPr>
          <p:nvPr/>
        </p:nvSpPr>
        <p:spPr bwMode="auto">
          <a:xfrm>
            <a:off x="7239000" y="1981200"/>
            <a:ext cx="60960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68360" name="Text Box 8"/>
          <p:cNvSpPr txBox="1">
            <a:spLocks noChangeArrowheads="1"/>
          </p:cNvSpPr>
          <p:nvPr/>
        </p:nvSpPr>
        <p:spPr bwMode="auto">
          <a:xfrm>
            <a:off x="7761288" y="2362200"/>
            <a:ext cx="1382712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Initially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an imaginary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object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with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dist(q,o</a:t>
            </a:r>
            <a:r>
              <a:rPr lang="en-US" baseline="-25000">
                <a:solidFill>
                  <a:srgbClr val="0000FF"/>
                </a:solidFill>
              </a:rPr>
              <a:t>NN</a:t>
            </a:r>
            <a:r>
              <a:rPr lang="en-US">
                <a:solidFill>
                  <a:srgbClr val="0000FF"/>
                </a:solidFill>
              </a:rPr>
              <a:t>)=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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18C503-BDBB-6648-AA8D-29E8878C4FB8}"/>
              </a:ext>
            </a:extLst>
          </p:cNvPr>
          <p:cNvSpPr/>
          <p:nvPr/>
        </p:nvSpPr>
        <p:spPr bwMode="auto">
          <a:xfrm>
            <a:off x="381000" y="6096000"/>
            <a:ext cx="85344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Arial" charset="0"/>
              <a:cs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14777-E9FF-F44B-86F3-71EAC202BEF1}"/>
              </a:ext>
            </a:extLst>
          </p:cNvPr>
          <p:cNvSpPr txBox="1"/>
          <p:nvPr/>
        </p:nvSpPr>
        <p:spPr>
          <a:xfrm>
            <a:off x="4191000" y="4756963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AE9F2-62D6-0E46-AE91-C62505C5007C}"/>
              </a:ext>
            </a:extLst>
          </p:cNvPr>
          <p:cNvSpPr txBox="1"/>
          <p:nvPr/>
        </p:nvSpPr>
        <p:spPr>
          <a:xfrm>
            <a:off x="4191000" y="2488198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690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206" y="230188"/>
            <a:ext cx="7024744" cy="1143000"/>
          </a:xfrm>
        </p:spPr>
        <p:txBody>
          <a:bodyPr/>
          <a:lstStyle/>
          <a:p>
            <a:r>
              <a:rPr lang="en-US" dirty="0"/>
              <a:t>Traffic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551" y="1577948"/>
            <a:ext cx="5029200" cy="4495800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Loop detectors</a:t>
            </a:r>
            <a:r>
              <a:rPr lang="en-US" sz="2000" dirty="0"/>
              <a:t> are installed to capture real time traffic information</a:t>
            </a:r>
          </a:p>
          <a:p>
            <a:r>
              <a:rPr lang="en-US" sz="2000" dirty="0"/>
              <a:t>Multiple data sources from different transportation companies and departments are collected</a:t>
            </a:r>
          </a:p>
          <a:p>
            <a:r>
              <a:rPr lang="en-US" sz="2000" dirty="0"/>
              <a:t>By </a:t>
            </a:r>
            <a:r>
              <a:rPr lang="en-US" sz="2000" dirty="0">
                <a:solidFill>
                  <a:srgbClr val="FF0000"/>
                </a:solidFill>
              </a:rPr>
              <a:t>analyzing</a:t>
            </a:r>
            <a:r>
              <a:rPr lang="en-US" sz="2000" dirty="0"/>
              <a:t> these data, we predict the traffic condition which can enhance the quality of suggested routes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6249386"/>
            <a:ext cx="815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Times New Roman" pitchFamily="18" charset="0"/>
              </a:rPr>
              <a:t>“</a:t>
            </a:r>
            <a:r>
              <a:rPr lang="en-US" sz="1200" i="1" dirty="0" err="1">
                <a:latin typeface="Times New Roman" pitchFamily="18" charset="0"/>
              </a:rPr>
              <a:t>TransDec</a:t>
            </a:r>
            <a:r>
              <a:rPr lang="en-US" sz="1200" i="1" dirty="0">
                <a:latin typeface="Times New Roman" pitchFamily="18" charset="0"/>
              </a:rPr>
              <a:t>: A Big-Data Framework for Decision-Making in Transportation Systems” by Prof. Cyrus </a:t>
            </a:r>
            <a:r>
              <a:rPr lang="en-US" sz="1200" i="1" dirty="0" err="1">
                <a:latin typeface="Times New Roman" pitchFamily="18" charset="0"/>
              </a:rPr>
              <a:t>Shahabi</a:t>
            </a:r>
            <a:endParaRPr lang="en-US" sz="1200" i="1" dirty="0">
              <a:latin typeface="Times New Roman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486400" y="2209800"/>
            <a:ext cx="3657600" cy="3413125"/>
            <a:chOff x="5257800" y="1749425"/>
            <a:chExt cx="3657600" cy="3413125"/>
          </a:xfrm>
        </p:grpSpPr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V="1">
              <a:off x="5284788" y="2911475"/>
              <a:ext cx="398462" cy="12700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V="1">
              <a:off x="5965825" y="2692400"/>
              <a:ext cx="396875" cy="12700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6553200" y="2438400"/>
              <a:ext cx="396875" cy="12700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7" name="Picture 4" descr="intersection 03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6417" y="3527452"/>
              <a:ext cx="1066800" cy="841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7477125" y="2895600"/>
              <a:ext cx="143827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0003" tIns="20002" rIns="40003" bIns="20002">
              <a:spAutoFit/>
            </a:bodyPr>
            <a:lstStyle/>
            <a:p>
              <a:pPr algn="ctr" defTabSz="400050" eaLnBrk="0" hangingPunct="0">
                <a:spcBef>
                  <a:spcPct val="50000"/>
                </a:spcBef>
              </a:pPr>
              <a:r>
                <a:rPr lang="en-US" sz="1600" dirty="0"/>
                <a:t>Loop Detector</a:t>
              </a:r>
            </a:p>
          </p:txBody>
        </p:sp>
        <p:pic>
          <p:nvPicPr>
            <p:cNvPr id="19" name="Picture 2" descr="SignatureCollectionSetupMay22_2006 01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800" y="3581400"/>
              <a:ext cx="1952625" cy="1198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61"/>
            <p:cNvSpPr txBox="1">
              <a:spLocks noChangeArrowheads="1"/>
            </p:cNvSpPr>
            <p:nvPr/>
          </p:nvSpPr>
          <p:spPr bwMode="auto">
            <a:xfrm>
              <a:off x="5410200" y="4876800"/>
              <a:ext cx="1676400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40003" tIns="20002" rIns="40003" bIns="20002">
              <a:spAutoFit/>
            </a:bodyPr>
            <a:lstStyle/>
            <a:p>
              <a:pPr defTabSz="400050" eaLnBrk="0" hangingPunct="0"/>
              <a:r>
                <a:rPr lang="en-US" sz="1600"/>
                <a:t> Detector Cabinet</a:t>
              </a: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7146925" y="2209800"/>
              <a:ext cx="396875" cy="12700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17"/>
            <p:cNvGrpSpPr>
              <a:grpSpLocks/>
            </p:cNvGrpSpPr>
            <p:nvPr/>
          </p:nvGrpSpPr>
          <p:grpSpPr bwMode="auto">
            <a:xfrm>
              <a:off x="6248400" y="2971800"/>
              <a:ext cx="381000" cy="609600"/>
              <a:chOff x="4080" y="2160"/>
              <a:chExt cx="240" cy="384"/>
            </a:xfrm>
          </p:grpSpPr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 flipV="1">
                <a:off x="4080" y="2160"/>
                <a:ext cx="240" cy="24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9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7324724" y="2692400"/>
              <a:ext cx="492692" cy="8350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4" name="Picture 3" descr="Loops4Web.jpg (18605 bytes)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83250" y="1749425"/>
              <a:ext cx="2286567" cy="116205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31457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Depth-first NN search using an R-tree</a:t>
            </a:r>
          </a:p>
        </p:txBody>
      </p:sp>
      <p:sp>
        <p:nvSpPr>
          <p:cNvPr id="870403" name="Rectangle 3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70406" name="Rectangle 6"/>
          <p:cNvSpPr>
            <a:spLocks noChangeArrowheads="1"/>
          </p:cNvSpPr>
          <p:nvPr/>
        </p:nvSpPr>
        <p:spPr bwMode="auto">
          <a:xfrm>
            <a:off x="0" y="1895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graphicFrame>
        <p:nvGraphicFramePr>
          <p:cNvPr id="870405" name="Object 5"/>
          <p:cNvGraphicFramePr>
            <a:graphicFrameLocks noChangeAspect="1"/>
          </p:cNvGraphicFramePr>
          <p:nvPr/>
        </p:nvGraphicFramePr>
        <p:xfrm>
          <a:off x="762000" y="1524000"/>
          <a:ext cx="5638800" cy="490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2" imgW="2141538" imgH="1871663" progId="MSDraw.1.01">
                  <p:embed/>
                </p:oleObj>
              </mc:Choice>
              <mc:Fallback>
                <p:oleObj name="Microsoft Drawing 1.01" r:id="rId2" imgW="2141538" imgH="1871663" progId="MSDraw.1.01">
                  <p:embed/>
                  <p:pic>
                    <p:nvPicPr>
                      <p:cNvPr id="8704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5638800" cy="490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70798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Depth-first NN search using an R-tree</a:t>
            </a:r>
          </a:p>
        </p:txBody>
      </p:sp>
      <p:sp>
        <p:nvSpPr>
          <p:cNvPr id="873475" name="Rectangle 3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73476" name="Rectangle 4"/>
          <p:cNvSpPr>
            <a:spLocks noChangeArrowheads="1"/>
          </p:cNvSpPr>
          <p:nvPr/>
        </p:nvSpPr>
        <p:spPr bwMode="auto">
          <a:xfrm>
            <a:off x="0" y="1895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graphicFrame>
        <p:nvGraphicFramePr>
          <p:cNvPr id="873477" name="Object 5"/>
          <p:cNvGraphicFramePr>
            <a:graphicFrameLocks noChangeAspect="1"/>
          </p:cNvGraphicFramePr>
          <p:nvPr/>
        </p:nvGraphicFramePr>
        <p:xfrm>
          <a:off x="762000" y="1524000"/>
          <a:ext cx="5638800" cy="490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2" imgW="2141640" imgH="1871640" progId="MSDraw.1.01">
                  <p:embed/>
                </p:oleObj>
              </mc:Choice>
              <mc:Fallback>
                <p:oleObj name="Microsoft Drawing 1.01" r:id="rId2" imgW="2141640" imgH="1871640" progId="MSDraw.1.01">
                  <p:embed/>
                  <p:pic>
                    <p:nvPicPr>
                      <p:cNvPr id="8734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5638800" cy="490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3478" name="Text Box 6"/>
          <p:cNvSpPr txBox="1">
            <a:spLocks noChangeArrowheads="1"/>
          </p:cNvSpPr>
          <p:nvPr/>
        </p:nvSpPr>
        <p:spPr bwMode="auto">
          <a:xfrm>
            <a:off x="6461125" y="1738313"/>
            <a:ext cx="13827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</a:t>
            </a:r>
            <a:r>
              <a:rPr lang="en-US" baseline="-25000">
                <a:solidFill>
                  <a:srgbClr val="FF0000"/>
                </a:solidFill>
              </a:rPr>
              <a:t>NN</a:t>
            </a:r>
            <a:r>
              <a:rPr lang="en-US">
                <a:solidFill>
                  <a:srgbClr val="FF0000"/>
                </a:solidFill>
              </a:rPr>
              <a:t> = NULL</a:t>
            </a:r>
          </a:p>
          <a:p>
            <a:r>
              <a:rPr lang="en-US">
                <a:solidFill>
                  <a:srgbClr val="FF0000"/>
                </a:solidFill>
              </a:rPr>
              <a:t>dist(q,o</a:t>
            </a:r>
            <a:r>
              <a:rPr lang="en-US" baseline="-25000">
                <a:solidFill>
                  <a:srgbClr val="FF0000"/>
                </a:solidFill>
              </a:rPr>
              <a:t>NN</a:t>
            </a:r>
            <a:r>
              <a:rPr lang="en-US">
                <a:solidFill>
                  <a:srgbClr val="FF0000"/>
                </a:solidFill>
              </a:rPr>
              <a:t>)=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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73479" name="Line 7"/>
          <p:cNvSpPr>
            <a:spLocks noChangeShapeType="1"/>
          </p:cNvSpPr>
          <p:nvPr/>
        </p:nvSpPr>
        <p:spPr bwMode="auto">
          <a:xfrm flipH="1">
            <a:off x="3733800" y="3886200"/>
            <a:ext cx="2286000" cy="762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73480" name="Text Box 8"/>
          <p:cNvSpPr txBox="1">
            <a:spLocks noChangeArrowheads="1"/>
          </p:cNvSpPr>
          <p:nvPr/>
        </p:nvSpPr>
        <p:spPr bwMode="auto">
          <a:xfrm>
            <a:off x="6019800" y="3733800"/>
            <a:ext cx="2111375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dist(q,M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)&lt;dist(q,oNN)</a:t>
            </a:r>
          </a:p>
          <a:p>
            <a:r>
              <a:rPr lang="en-US" b="1">
                <a:solidFill>
                  <a:srgbClr val="0000FF"/>
                </a:solidFill>
                <a:sym typeface="Symbol" charset="0"/>
              </a:rPr>
              <a:t>must visit node M</a:t>
            </a:r>
            <a:r>
              <a:rPr lang="en-US" b="1" baseline="-25000">
                <a:solidFill>
                  <a:srgbClr val="0000FF"/>
                </a:solidFill>
                <a:sym typeface="Symbol" charset="0"/>
              </a:rPr>
              <a:t>1</a:t>
            </a:r>
            <a:endParaRPr lang="en-US" baseline="-25000">
              <a:solidFill>
                <a:srgbClr val="0000FF"/>
              </a:solidFill>
              <a:sym typeface="Symbol" charset="0"/>
            </a:endParaRPr>
          </a:p>
        </p:txBody>
      </p:sp>
      <p:sp>
        <p:nvSpPr>
          <p:cNvPr id="873481" name="Text Box 9"/>
          <p:cNvSpPr txBox="1">
            <a:spLocks noChangeArrowheads="1"/>
          </p:cNvSpPr>
          <p:nvPr/>
        </p:nvSpPr>
        <p:spPr bwMode="auto">
          <a:xfrm>
            <a:off x="6019800" y="3429000"/>
            <a:ext cx="1119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1. visit root</a:t>
            </a:r>
          </a:p>
        </p:txBody>
      </p:sp>
      <p:sp>
        <p:nvSpPr>
          <p:cNvPr id="873482" name="Oval 10"/>
          <p:cNvSpPr>
            <a:spLocks noChangeArrowheads="1"/>
          </p:cNvSpPr>
          <p:nvPr/>
        </p:nvSpPr>
        <p:spPr bwMode="auto">
          <a:xfrm>
            <a:off x="3200400" y="4191000"/>
            <a:ext cx="1905000" cy="762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340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Depth-first NN search using an R-tree</a:t>
            </a:r>
          </a:p>
        </p:txBody>
      </p:sp>
      <p:sp>
        <p:nvSpPr>
          <p:cNvPr id="874499" name="Rectangle 3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74500" name="Rectangle 4"/>
          <p:cNvSpPr>
            <a:spLocks noChangeArrowheads="1"/>
          </p:cNvSpPr>
          <p:nvPr/>
        </p:nvSpPr>
        <p:spPr bwMode="auto">
          <a:xfrm>
            <a:off x="0" y="1895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74502" name="Text Box 6"/>
          <p:cNvSpPr txBox="1">
            <a:spLocks noChangeArrowheads="1"/>
          </p:cNvSpPr>
          <p:nvPr/>
        </p:nvSpPr>
        <p:spPr bwMode="auto">
          <a:xfrm>
            <a:off x="6461125" y="1738313"/>
            <a:ext cx="13827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</a:t>
            </a:r>
            <a:r>
              <a:rPr lang="en-US" baseline="-25000">
                <a:solidFill>
                  <a:srgbClr val="FF0000"/>
                </a:solidFill>
              </a:rPr>
              <a:t>NN</a:t>
            </a:r>
            <a:r>
              <a:rPr lang="en-US">
                <a:solidFill>
                  <a:srgbClr val="FF0000"/>
                </a:solidFill>
              </a:rPr>
              <a:t> = NULL</a:t>
            </a:r>
          </a:p>
          <a:p>
            <a:r>
              <a:rPr lang="en-US">
                <a:solidFill>
                  <a:srgbClr val="FF0000"/>
                </a:solidFill>
              </a:rPr>
              <a:t>dist(q,o</a:t>
            </a:r>
            <a:r>
              <a:rPr lang="en-US" baseline="-25000">
                <a:solidFill>
                  <a:srgbClr val="FF0000"/>
                </a:solidFill>
              </a:rPr>
              <a:t>NN</a:t>
            </a:r>
            <a:r>
              <a:rPr lang="en-US">
                <a:solidFill>
                  <a:srgbClr val="FF0000"/>
                </a:solidFill>
              </a:rPr>
              <a:t>)=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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74503" name="Line 7"/>
          <p:cNvSpPr>
            <a:spLocks noChangeShapeType="1"/>
          </p:cNvSpPr>
          <p:nvPr/>
        </p:nvSpPr>
        <p:spPr bwMode="auto">
          <a:xfrm flipH="1">
            <a:off x="3733800" y="3886200"/>
            <a:ext cx="2286000" cy="1219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74504" name="Text Box 8"/>
          <p:cNvSpPr txBox="1">
            <a:spLocks noChangeArrowheads="1"/>
          </p:cNvSpPr>
          <p:nvPr/>
        </p:nvSpPr>
        <p:spPr bwMode="auto">
          <a:xfrm>
            <a:off x="6019800" y="3733800"/>
            <a:ext cx="208915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dist(q,m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)&lt;dist(q,oNN)</a:t>
            </a:r>
          </a:p>
          <a:p>
            <a:r>
              <a:rPr lang="en-US" b="1">
                <a:solidFill>
                  <a:srgbClr val="0000FF"/>
                </a:solidFill>
                <a:sym typeface="Symbol" charset="0"/>
              </a:rPr>
              <a:t>must visit node m</a:t>
            </a:r>
            <a:r>
              <a:rPr lang="en-US" b="1" baseline="-25000">
                <a:solidFill>
                  <a:srgbClr val="0000FF"/>
                </a:solidFill>
                <a:sym typeface="Symbol" charset="0"/>
              </a:rPr>
              <a:t>1</a:t>
            </a:r>
            <a:endParaRPr lang="en-US">
              <a:solidFill>
                <a:srgbClr val="0000FF"/>
              </a:solidFill>
              <a:sym typeface="Symbol" charset="0"/>
            </a:endParaRPr>
          </a:p>
        </p:txBody>
      </p:sp>
      <p:sp>
        <p:nvSpPr>
          <p:cNvPr id="874505" name="Text Box 9"/>
          <p:cNvSpPr txBox="1">
            <a:spLocks noChangeArrowheads="1"/>
          </p:cNvSpPr>
          <p:nvPr/>
        </p:nvSpPr>
        <p:spPr bwMode="auto">
          <a:xfrm>
            <a:off x="6019800" y="3429000"/>
            <a:ext cx="1041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2. visit M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874506" name="Oval 10"/>
          <p:cNvSpPr>
            <a:spLocks noChangeArrowheads="1"/>
          </p:cNvSpPr>
          <p:nvPr/>
        </p:nvSpPr>
        <p:spPr bwMode="auto">
          <a:xfrm>
            <a:off x="1981200" y="4953000"/>
            <a:ext cx="1905000" cy="762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graphicFrame>
        <p:nvGraphicFramePr>
          <p:cNvPr id="874507" name="Object 11"/>
          <p:cNvGraphicFramePr>
            <a:graphicFrameLocks noChangeAspect="1"/>
          </p:cNvGraphicFramePr>
          <p:nvPr/>
        </p:nvGraphicFramePr>
        <p:xfrm>
          <a:off x="762000" y="1524000"/>
          <a:ext cx="5638800" cy="490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2" imgW="2141640" imgH="1871640" progId="MSDraw.1.01">
                  <p:embed/>
                </p:oleObj>
              </mc:Choice>
              <mc:Fallback>
                <p:oleObj name="Microsoft Drawing 1.01" r:id="rId2" imgW="2141640" imgH="1871640" progId="MSDraw.1.01">
                  <p:embed/>
                  <p:pic>
                    <p:nvPicPr>
                      <p:cNvPr id="8745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5638800" cy="490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60098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5530" name="Object 10"/>
          <p:cNvGraphicFramePr>
            <a:graphicFrameLocks noChangeAspect="1"/>
          </p:cNvGraphicFramePr>
          <p:nvPr/>
        </p:nvGraphicFramePr>
        <p:xfrm>
          <a:off x="762000" y="1524000"/>
          <a:ext cx="5638800" cy="490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2" imgW="2141640" imgH="1871640" progId="MSDraw.1.01">
                  <p:embed/>
                </p:oleObj>
              </mc:Choice>
              <mc:Fallback>
                <p:oleObj name="Microsoft Drawing 1.01" r:id="rId2" imgW="2141640" imgH="1871640" progId="MSDraw.1.01">
                  <p:embed/>
                  <p:pic>
                    <p:nvPicPr>
                      <p:cNvPr id="87553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5638800" cy="490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Depth-first NN search using an R-tree</a:t>
            </a:r>
          </a:p>
        </p:txBody>
      </p:sp>
      <p:sp>
        <p:nvSpPr>
          <p:cNvPr id="875523" name="Rectangle 3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75524" name="Rectangle 4"/>
          <p:cNvSpPr>
            <a:spLocks noChangeArrowheads="1"/>
          </p:cNvSpPr>
          <p:nvPr/>
        </p:nvSpPr>
        <p:spPr bwMode="auto">
          <a:xfrm>
            <a:off x="0" y="1895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75525" name="Text Box 5"/>
          <p:cNvSpPr txBox="1">
            <a:spLocks noChangeArrowheads="1"/>
          </p:cNvSpPr>
          <p:nvPr/>
        </p:nvSpPr>
        <p:spPr bwMode="auto">
          <a:xfrm>
            <a:off x="6461125" y="1738313"/>
            <a:ext cx="138271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</a:t>
            </a:r>
            <a:r>
              <a:rPr lang="en-US" baseline="-25000">
                <a:solidFill>
                  <a:srgbClr val="FF0000"/>
                </a:solidFill>
              </a:rPr>
              <a:t>NN</a:t>
            </a:r>
            <a:r>
              <a:rPr lang="en-US">
                <a:solidFill>
                  <a:srgbClr val="FF0000"/>
                </a:solidFill>
              </a:rPr>
              <a:t> = NULL</a:t>
            </a:r>
          </a:p>
          <a:p>
            <a:r>
              <a:rPr lang="en-US">
                <a:solidFill>
                  <a:srgbClr val="FF0000"/>
                </a:solidFill>
              </a:rPr>
              <a:t>dist(q,o</a:t>
            </a:r>
            <a:r>
              <a:rPr lang="en-US" baseline="-25000">
                <a:solidFill>
                  <a:srgbClr val="FF0000"/>
                </a:solidFill>
              </a:rPr>
              <a:t>NN</a:t>
            </a:r>
            <a:r>
              <a:rPr lang="en-US">
                <a:solidFill>
                  <a:srgbClr val="FF0000"/>
                </a:solidFill>
              </a:rPr>
              <a:t>)=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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875526" name="Line 6"/>
          <p:cNvSpPr>
            <a:spLocks noChangeShapeType="1"/>
          </p:cNvSpPr>
          <p:nvPr/>
        </p:nvSpPr>
        <p:spPr bwMode="auto">
          <a:xfrm flipH="1">
            <a:off x="1676400" y="3886200"/>
            <a:ext cx="4343400" cy="1828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75527" name="Text Box 7"/>
          <p:cNvSpPr txBox="1">
            <a:spLocks noChangeArrowheads="1"/>
          </p:cNvSpPr>
          <p:nvPr/>
        </p:nvSpPr>
        <p:spPr bwMode="auto">
          <a:xfrm>
            <a:off x="6019800" y="3733800"/>
            <a:ext cx="23542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check a,b,c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found new NN: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oNN = a, dist(q,o</a:t>
            </a:r>
            <a:r>
              <a:rPr lang="en-US" baseline="-25000">
                <a:solidFill>
                  <a:srgbClr val="0000FF"/>
                </a:solidFill>
              </a:rPr>
              <a:t>NN</a:t>
            </a:r>
            <a:r>
              <a:rPr lang="en-US">
                <a:solidFill>
                  <a:srgbClr val="0000FF"/>
                </a:solidFill>
              </a:rPr>
              <a:t>) = 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5</a:t>
            </a:r>
          </a:p>
        </p:txBody>
      </p:sp>
      <p:sp>
        <p:nvSpPr>
          <p:cNvPr id="875528" name="Text Box 8"/>
          <p:cNvSpPr txBox="1">
            <a:spLocks noChangeArrowheads="1"/>
          </p:cNvSpPr>
          <p:nvPr/>
        </p:nvSpPr>
        <p:spPr bwMode="auto">
          <a:xfrm>
            <a:off x="6019800" y="3429000"/>
            <a:ext cx="1019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3. visit m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875529" name="Oval 9"/>
          <p:cNvSpPr>
            <a:spLocks noChangeArrowheads="1"/>
          </p:cNvSpPr>
          <p:nvPr/>
        </p:nvSpPr>
        <p:spPr bwMode="auto">
          <a:xfrm>
            <a:off x="457200" y="5715000"/>
            <a:ext cx="1905000" cy="762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79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6546" name="Object 2"/>
          <p:cNvGraphicFramePr>
            <a:graphicFrameLocks noChangeAspect="1"/>
          </p:cNvGraphicFramePr>
          <p:nvPr/>
        </p:nvGraphicFramePr>
        <p:xfrm>
          <a:off x="762000" y="1524000"/>
          <a:ext cx="5638800" cy="490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2" imgW="2141640" imgH="1871640" progId="MSDraw.1.01">
                  <p:embed/>
                </p:oleObj>
              </mc:Choice>
              <mc:Fallback>
                <p:oleObj name="Microsoft Drawing 1.01" r:id="rId2" imgW="2141640" imgH="1871640" progId="MSDraw.1.01">
                  <p:embed/>
                  <p:pic>
                    <p:nvPicPr>
                      <p:cNvPr id="8765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5638800" cy="490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6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Depth-first NN search using an R-tree</a:t>
            </a:r>
          </a:p>
        </p:txBody>
      </p:sp>
      <p:sp>
        <p:nvSpPr>
          <p:cNvPr id="876548" name="Rectangle 4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76549" name="Rectangle 5"/>
          <p:cNvSpPr>
            <a:spLocks noChangeArrowheads="1"/>
          </p:cNvSpPr>
          <p:nvPr/>
        </p:nvSpPr>
        <p:spPr bwMode="auto">
          <a:xfrm>
            <a:off x="0" y="1895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76550" name="Text Box 6"/>
          <p:cNvSpPr txBox="1">
            <a:spLocks noChangeArrowheads="1"/>
          </p:cNvSpPr>
          <p:nvPr/>
        </p:nvSpPr>
        <p:spPr bwMode="auto">
          <a:xfrm>
            <a:off x="6461125" y="1738313"/>
            <a:ext cx="145097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</a:t>
            </a:r>
            <a:r>
              <a:rPr lang="en-US" baseline="-25000">
                <a:solidFill>
                  <a:srgbClr val="FF0000"/>
                </a:solidFill>
              </a:rPr>
              <a:t>NN</a:t>
            </a:r>
            <a:r>
              <a:rPr lang="en-US">
                <a:solidFill>
                  <a:srgbClr val="FF0000"/>
                </a:solidFill>
              </a:rPr>
              <a:t> = a</a:t>
            </a:r>
          </a:p>
          <a:p>
            <a:r>
              <a:rPr lang="en-US">
                <a:solidFill>
                  <a:srgbClr val="FF0000"/>
                </a:solidFill>
              </a:rPr>
              <a:t>dist(q,o</a:t>
            </a:r>
            <a:r>
              <a:rPr lang="en-US" baseline="-25000">
                <a:solidFill>
                  <a:srgbClr val="FF0000"/>
                </a:solidFill>
              </a:rPr>
              <a:t>NN</a:t>
            </a:r>
            <a:r>
              <a:rPr lang="en-US">
                <a:solidFill>
                  <a:srgbClr val="FF0000"/>
                </a:solidFill>
              </a:rPr>
              <a:t>)= 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5</a:t>
            </a:r>
          </a:p>
        </p:txBody>
      </p:sp>
      <p:sp>
        <p:nvSpPr>
          <p:cNvPr id="876551" name="Line 7"/>
          <p:cNvSpPr>
            <a:spLocks noChangeShapeType="1"/>
          </p:cNvSpPr>
          <p:nvPr/>
        </p:nvSpPr>
        <p:spPr bwMode="auto">
          <a:xfrm flipH="1">
            <a:off x="3429000" y="3886200"/>
            <a:ext cx="2590800" cy="1143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76552" name="Text Box 8"/>
          <p:cNvSpPr txBox="1">
            <a:spLocks noChangeArrowheads="1"/>
          </p:cNvSpPr>
          <p:nvPr/>
        </p:nvSpPr>
        <p:spPr bwMode="auto">
          <a:xfrm>
            <a:off x="6019800" y="3733800"/>
            <a:ext cx="2282825" cy="192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check m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dist(q,m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) = 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3  5:</a:t>
            </a:r>
          </a:p>
          <a:p>
            <a:r>
              <a:rPr lang="en-US" b="1">
                <a:solidFill>
                  <a:srgbClr val="0000FF"/>
                </a:solidFill>
                <a:sym typeface="Symbol" charset="0"/>
              </a:rPr>
              <a:t>No need to visit node m</a:t>
            </a:r>
            <a:r>
              <a:rPr lang="en-US" b="1" baseline="-25000">
                <a:solidFill>
                  <a:srgbClr val="0000FF"/>
                </a:solidFill>
                <a:sym typeface="Symbol" charset="0"/>
              </a:rPr>
              <a:t>2</a:t>
            </a:r>
          </a:p>
          <a:p>
            <a:r>
              <a:rPr lang="en-US">
                <a:solidFill>
                  <a:srgbClr val="0000FF"/>
                </a:solidFill>
                <a:sym typeface="Symbol" charset="0"/>
              </a:rPr>
              <a:t>check m</a:t>
            </a:r>
            <a:r>
              <a:rPr lang="en-US" baseline="-25000">
                <a:solidFill>
                  <a:srgbClr val="0000FF"/>
                </a:solidFill>
                <a:sym typeface="Symbol" charset="0"/>
              </a:rPr>
              <a:t>3</a:t>
            </a:r>
            <a:br>
              <a:rPr lang="en-US" baseline="-25000">
                <a:solidFill>
                  <a:srgbClr val="0000FF"/>
                </a:solidFill>
                <a:sym typeface="Symbol" charset="0"/>
              </a:rPr>
            </a:br>
            <a:r>
              <a:rPr lang="en-US">
                <a:solidFill>
                  <a:srgbClr val="0000FF"/>
                </a:solidFill>
              </a:rPr>
              <a:t>dist(q,m</a:t>
            </a:r>
            <a:r>
              <a:rPr lang="en-US" baseline="-25000">
                <a:solidFill>
                  <a:srgbClr val="0000FF"/>
                </a:solidFill>
              </a:rPr>
              <a:t>3</a:t>
            </a:r>
            <a:r>
              <a:rPr lang="en-US">
                <a:solidFill>
                  <a:srgbClr val="0000FF"/>
                </a:solidFill>
              </a:rPr>
              <a:t>) = 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5  5:</a:t>
            </a:r>
          </a:p>
          <a:p>
            <a:r>
              <a:rPr lang="en-US" b="1">
                <a:solidFill>
                  <a:srgbClr val="0000FF"/>
                </a:solidFill>
                <a:sym typeface="Symbol" charset="0"/>
              </a:rPr>
              <a:t>No need to visit node m</a:t>
            </a:r>
            <a:r>
              <a:rPr lang="en-US" b="1" baseline="-25000">
                <a:solidFill>
                  <a:srgbClr val="0000FF"/>
                </a:solidFill>
                <a:sym typeface="Symbol" charset="0"/>
              </a:rPr>
              <a:t>3</a:t>
            </a:r>
          </a:p>
        </p:txBody>
      </p:sp>
      <p:sp>
        <p:nvSpPr>
          <p:cNvPr id="876553" name="Text Box 9"/>
          <p:cNvSpPr txBox="1">
            <a:spLocks noChangeArrowheads="1"/>
          </p:cNvSpPr>
          <p:nvPr/>
        </p:nvSpPr>
        <p:spPr bwMode="auto">
          <a:xfrm>
            <a:off x="6019800" y="3429000"/>
            <a:ext cx="169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4. backtrack to M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876554" name="Oval 10"/>
          <p:cNvSpPr>
            <a:spLocks noChangeArrowheads="1"/>
          </p:cNvSpPr>
          <p:nvPr/>
        </p:nvSpPr>
        <p:spPr bwMode="auto">
          <a:xfrm>
            <a:off x="1981200" y="4953000"/>
            <a:ext cx="1905000" cy="762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959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7570" name="Object 2"/>
          <p:cNvGraphicFramePr>
            <a:graphicFrameLocks noChangeAspect="1"/>
          </p:cNvGraphicFramePr>
          <p:nvPr/>
        </p:nvGraphicFramePr>
        <p:xfrm>
          <a:off x="762000" y="1524000"/>
          <a:ext cx="5638800" cy="490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2" imgW="2141640" imgH="1871640" progId="MSDraw.1.01">
                  <p:embed/>
                </p:oleObj>
              </mc:Choice>
              <mc:Fallback>
                <p:oleObj name="Microsoft Drawing 1.01" r:id="rId2" imgW="2141640" imgH="1871640" progId="MSDraw.1.01">
                  <p:embed/>
                  <p:pic>
                    <p:nvPicPr>
                      <p:cNvPr id="8775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5638800" cy="490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75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Depth-first NN search using an R-tree</a:t>
            </a:r>
          </a:p>
        </p:txBody>
      </p:sp>
      <p:sp>
        <p:nvSpPr>
          <p:cNvPr id="877572" name="Rectangle 4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77573" name="Rectangle 5"/>
          <p:cNvSpPr>
            <a:spLocks noChangeArrowheads="1"/>
          </p:cNvSpPr>
          <p:nvPr/>
        </p:nvSpPr>
        <p:spPr bwMode="auto">
          <a:xfrm>
            <a:off x="0" y="1895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77574" name="Text Box 6"/>
          <p:cNvSpPr txBox="1">
            <a:spLocks noChangeArrowheads="1"/>
          </p:cNvSpPr>
          <p:nvPr/>
        </p:nvSpPr>
        <p:spPr bwMode="auto">
          <a:xfrm>
            <a:off x="6461125" y="1738313"/>
            <a:ext cx="145097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</a:t>
            </a:r>
            <a:r>
              <a:rPr lang="en-US" baseline="-25000">
                <a:solidFill>
                  <a:srgbClr val="FF0000"/>
                </a:solidFill>
              </a:rPr>
              <a:t>NN</a:t>
            </a:r>
            <a:r>
              <a:rPr lang="en-US">
                <a:solidFill>
                  <a:srgbClr val="FF0000"/>
                </a:solidFill>
              </a:rPr>
              <a:t> = a</a:t>
            </a:r>
          </a:p>
          <a:p>
            <a:r>
              <a:rPr lang="en-US">
                <a:solidFill>
                  <a:srgbClr val="FF0000"/>
                </a:solidFill>
              </a:rPr>
              <a:t>dist(q,o</a:t>
            </a:r>
            <a:r>
              <a:rPr lang="en-US" baseline="-25000">
                <a:solidFill>
                  <a:srgbClr val="FF0000"/>
                </a:solidFill>
              </a:rPr>
              <a:t>NN</a:t>
            </a:r>
            <a:r>
              <a:rPr lang="en-US">
                <a:solidFill>
                  <a:srgbClr val="FF0000"/>
                </a:solidFill>
              </a:rPr>
              <a:t>)= 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5</a:t>
            </a:r>
          </a:p>
        </p:txBody>
      </p:sp>
      <p:sp>
        <p:nvSpPr>
          <p:cNvPr id="877575" name="Line 7"/>
          <p:cNvSpPr>
            <a:spLocks noChangeShapeType="1"/>
          </p:cNvSpPr>
          <p:nvPr/>
        </p:nvSpPr>
        <p:spPr bwMode="auto">
          <a:xfrm flipH="1">
            <a:off x="4572000" y="3886200"/>
            <a:ext cx="144780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77576" name="Text Box 8"/>
          <p:cNvSpPr txBox="1">
            <a:spLocks noChangeArrowheads="1"/>
          </p:cNvSpPr>
          <p:nvPr/>
        </p:nvSpPr>
        <p:spPr bwMode="auto">
          <a:xfrm>
            <a:off x="6019800" y="3733800"/>
            <a:ext cx="1984375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check M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dist(q,M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) = 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2</a:t>
            </a:r>
            <a:r>
              <a:rPr lang="en-US">
                <a:sym typeface="Symbol" charset="0"/>
              </a:rPr>
              <a:t> 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&lt; 5:</a:t>
            </a:r>
          </a:p>
          <a:p>
            <a:r>
              <a:rPr lang="en-US" b="1">
                <a:solidFill>
                  <a:srgbClr val="0000FF"/>
                </a:solidFill>
                <a:sym typeface="Symbol" charset="0"/>
              </a:rPr>
              <a:t>must visit node M</a:t>
            </a:r>
            <a:r>
              <a:rPr lang="en-US" b="1" baseline="-25000">
                <a:solidFill>
                  <a:srgbClr val="0000FF"/>
                </a:solidFill>
                <a:sym typeface="Symbol" charset="0"/>
              </a:rPr>
              <a:t>2</a:t>
            </a:r>
          </a:p>
        </p:txBody>
      </p:sp>
      <p:sp>
        <p:nvSpPr>
          <p:cNvPr id="877577" name="Text Box 9"/>
          <p:cNvSpPr txBox="1">
            <a:spLocks noChangeArrowheads="1"/>
          </p:cNvSpPr>
          <p:nvPr/>
        </p:nvSpPr>
        <p:spPr bwMode="auto">
          <a:xfrm>
            <a:off x="6019800" y="3429000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5. backtrack to root</a:t>
            </a:r>
            <a:endParaRPr lang="en-US" baseline="-25000">
              <a:solidFill>
                <a:srgbClr val="0000FF"/>
              </a:solidFill>
            </a:endParaRPr>
          </a:p>
        </p:txBody>
      </p:sp>
      <p:sp>
        <p:nvSpPr>
          <p:cNvPr id="877578" name="Oval 10"/>
          <p:cNvSpPr>
            <a:spLocks noChangeArrowheads="1"/>
          </p:cNvSpPr>
          <p:nvPr/>
        </p:nvSpPr>
        <p:spPr bwMode="auto">
          <a:xfrm>
            <a:off x="3124200" y="4191000"/>
            <a:ext cx="1905000" cy="762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488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8594" name="Object 2"/>
          <p:cNvGraphicFramePr>
            <a:graphicFrameLocks noChangeAspect="1"/>
          </p:cNvGraphicFramePr>
          <p:nvPr/>
        </p:nvGraphicFramePr>
        <p:xfrm>
          <a:off x="762000" y="1524000"/>
          <a:ext cx="5638800" cy="490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2" imgW="2141640" imgH="1871640" progId="MSDraw.1.01">
                  <p:embed/>
                </p:oleObj>
              </mc:Choice>
              <mc:Fallback>
                <p:oleObj name="Microsoft Drawing 1.01" r:id="rId2" imgW="2141640" imgH="1871640" progId="MSDraw.1.01">
                  <p:embed/>
                  <p:pic>
                    <p:nvPicPr>
                      <p:cNvPr id="8785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5638800" cy="490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85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Depth-first NN search using an R-tree</a:t>
            </a:r>
          </a:p>
        </p:txBody>
      </p:sp>
      <p:sp>
        <p:nvSpPr>
          <p:cNvPr id="878596" name="Rectangle 4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78597" name="Rectangle 5"/>
          <p:cNvSpPr>
            <a:spLocks noChangeArrowheads="1"/>
          </p:cNvSpPr>
          <p:nvPr/>
        </p:nvSpPr>
        <p:spPr bwMode="auto">
          <a:xfrm>
            <a:off x="0" y="1895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78598" name="Text Box 6"/>
          <p:cNvSpPr txBox="1">
            <a:spLocks noChangeArrowheads="1"/>
          </p:cNvSpPr>
          <p:nvPr/>
        </p:nvSpPr>
        <p:spPr bwMode="auto">
          <a:xfrm>
            <a:off x="6461125" y="1738313"/>
            <a:ext cx="145097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</a:t>
            </a:r>
            <a:r>
              <a:rPr lang="en-US" baseline="-25000">
                <a:solidFill>
                  <a:srgbClr val="FF0000"/>
                </a:solidFill>
              </a:rPr>
              <a:t>NN</a:t>
            </a:r>
            <a:r>
              <a:rPr lang="en-US">
                <a:solidFill>
                  <a:srgbClr val="FF0000"/>
                </a:solidFill>
              </a:rPr>
              <a:t> = a</a:t>
            </a:r>
          </a:p>
          <a:p>
            <a:r>
              <a:rPr lang="en-US">
                <a:solidFill>
                  <a:srgbClr val="FF0000"/>
                </a:solidFill>
              </a:rPr>
              <a:t>dist(q,o</a:t>
            </a:r>
            <a:r>
              <a:rPr lang="en-US" baseline="-25000">
                <a:solidFill>
                  <a:srgbClr val="FF0000"/>
                </a:solidFill>
              </a:rPr>
              <a:t>NN</a:t>
            </a:r>
            <a:r>
              <a:rPr lang="en-US">
                <a:solidFill>
                  <a:srgbClr val="FF0000"/>
                </a:solidFill>
              </a:rPr>
              <a:t>)= 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5</a:t>
            </a:r>
          </a:p>
        </p:txBody>
      </p:sp>
      <p:sp>
        <p:nvSpPr>
          <p:cNvPr id="878599" name="Line 7"/>
          <p:cNvSpPr>
            <a:spLocks noChangeShapeType="1"/>
          </p:cNvSpPr>
          <p:nvPr/>
        </p:nvSpPr>
        <p:spPr bwMode="auto">
          <a:xfrm flipH="1">
            <a:off x="5105400" y="3886200"/>
            <a:ext cx="914400" cy="1143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78600" name="Text Box 8"/>
          <p:cNvSpPr txBox="1">
            <a:spLocks noChangeArrowheads="1"/>
          </p:cNvSpPr>
          <p:nvPr/>
        </p:nvSpPr>
        <p:spPr bwMode="auto">
          <a:xfrm>
            <a:off x="6019800" y="3733800"/>
            <a:ext cx="196215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check m</a:t>
            </a:r>
            <a:r>
              <a:rPr lang="en-US" baseline="-25000">
                <a:solidFill>
                  <a:srgbClr val="0000FF"/>
                </a:solidFill>
              </a:rPr>
              <a:t>4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dist(q,m</a:t>
            </a:r>
            <a:r>
              <a:rPr lang="en-US" baseline="-25000">
                <a:solidFill>
                  <a:srgbClr val="0000FF"/>
                </a:solidFill>
              </a:rPr>
              <a:t>4</a:t>
            </a:r>
            <a:r>
              <a:rPr lang="en-US">
                <a:solidFill>
                  <a:srgbClr val="0000FF"/>
                </a:solidFill>
              </a:rPr>
              <a:t>) = 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2</a:t>
            </a:r>
            <a:r>
              <a:rPr lang="en-US">
                <a:sym typeface="Symbol" charset="0"/>
              </a:rPr>
              <a:t> 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&lt; 5:</a:t>
            </a:r>
          </a:p>
          <a:p>
            <a:r>
              <a:rPr lang="en-US" b="1">
                <a:solidFill>
                  <a:srgbClr val="0000FF"/>
                </a:solidFill>
                <a:sym typeface="Symbol" charset="0"/>
              </a:rPr>
              <a:t>must visit node m</a:t>
            </a:r>
            <a:r>
              <a:rPr lang="en-US" b="1" baseline="-25000">
                <a:solidFill>
                  <a:srgbClr val="0000FF"/>
                </a:solidFill>
                <a:sym typeface="Symbol" charset="0"/>
              </a:rPr>
              <a:t>4</a:t>
            </a:r>
          </a:p>
        </p:txBody>
      </p:sp>
      <p:sp>
        <p:nvSpPr>
          <p:cNvPr id="878601" name="Text Box 9"/>
          <p:cNvSpPr txBox="1">
            <a:spLocks noChangeArrowheads="1"/>
          </p:cNvSpPr>
          <p:nvPr/>
        </p:nvSpPr>
        <p:spPr bwMode="auto">
          <a:xfrm>
            <a:off x="6019800" y="3429000"/>
            <a:ext cx="1041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6. visit M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878602" name="Oval 10"/>
          <p:cNvSpPr>
            <a:spLocks noChangeArrowheads="1"/>
          </p:cNvSpPr>
          <p:nvPr/>
        </p:nvSpPr>
        <p:spPr bwMode="auto">
          <a:xfrm>
            <a:off x="3733800" y="4953000"/>
            <a:ext cx="1905000" cy="762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7908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52" name="Object 12"/>
          <p:cNvGraphicFramePr>
            <a:graphicFrameLocks noChangeAspect="1"/>
          </p:cNvGraphicFramePr>
          <p:nvPr/>
        </p:nvGraphicFramePr>
        <p:xfrm>
          <a:off x="762000" y="1524000"/>
          <a:ext cx="5638800" cy="490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2" imgW="2141640" imgH="1871640" progId="MSDraw.1.01">
                  <p:embed/>
                </p:oleObj>
              </mc:Choice>
              <mc:Fallback>
                <p:oleObj name="Microsoft Drawing 1.01" r:id="rId2" imgW="2141640" imgH="1871640" progId="MSDraw.1.01">
                  <p:embed/>
                  <p:pic>
                    <p:nvPicPr>
                      <p:cNvPr id="8806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5638800" cy="490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Depth-first NN search using an R-tree</a:t>
            </a:r>
          </a:p>
        </p:txBody>
      </p:sp>
      <p:sp>
        <p:nvSpPr>
          <p:cNvPr id="880644" name="Rectangle 4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80645" name="Rectangle 5"/>
          <p:cNvSpPr>
            <a:spLocks noChangeArrowheads="1"/>
          </p:cNvSpPr>
          <p:nvPr/>
        </p:nvSpPr>
        <p:spPr bwMode="auto">
          <a:xfrm>
            <a:off x="0" y="1895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80647" name="Line 7"/>
          <p:cNvSpPr>
            <a:spLocks noChangeShapeType="1"/>
          </p:cNvSpPr>
          <p:nvPr/>
        </p:nvSpPr>
        <p:spPr bwMode="auto">
          <a:xfrm flipH="1">
            <a:off x="5943600" y="3886200"/>
            <a:ext cx="76200" cy="1905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80648" name="Text Box 8"/>
          <p:cNvSpPr txBox="1">
            <a:spLocks noChangeArrowheads="1"/>
          </p:cNvSpPr>
          <p:nvPr/>
        </p:nvSpPr>
        <p:spPr bwMode="auto">
          <a:xfrm>
            <a:off x="6019800" y="3733800"/>
            <a:ext cx="22764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check i,j,k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found new NN: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o</a:t>
            </a:r>
            <a:r>
              <a:rPr lang="en-US" baseline="-25000">
                <a:solidFill>
                  <a:srgbClr val="0000FF"/>
                </a:solidFill>
              </a:rPr>
              <a:t>NN</a:t>
            </a:r>
            <a:r>
              <a:rPr lang="en-US">
                <a:solidFill>
                  <a:srgbClr val="0000FF"/>
                </a:solidFill>
              </a:rPr>
              <a:t> = k, dist(q,o</a:t>
            </a:r>
            <a:r>
              <a:rPr lang="en-US" baseline="-25000">
                <a:solidFill>
                  <a:srgbClr val="0000FF"/>
                </a:solidFill>
              </a:rPr>
              <a:t>NN</a:t>
            </a:r>
            <a:r>
              <a:rPr lang="en-US">
                <a:solidFill>
                  <a:srgbClr val="0000FF"/>
                </a:solidFill>
              </a:rPr>
              <a:t>) = 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2</a:t>
            </a:r>
          </a:p>
        </p:txBody>
      </p:sp>
      <p:sp>
        <p:nvSpPr>
          <p:cNvPr id="880649" name="Text Box 9"/>
          <p:cNvSpPr txBox="1">
            <a:spLocks noChangeArrowheads="1"/>
          </p:cNvSpPr>
          <p:nvPr/>
        </p:nvSpPr>
        <p:spPr bwMode="auto">
          <a:xfrm>
            <a:off x="6019800" y="3429000"/>
            <a:ext cx="1019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7. visit m</a:t>
            </a:r>
            <a:r>
              <a:rPr lang="en-US" baseline="-2500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880650" name="Oval 10"/>
          <p:cNvSpPr>
            <a:spLocks noChangeArrowheads="1"/>
          </p:cNvSpPr>
          <p:nvPr/>
        </p:nvSpPr>
        <p:spPr bwMode="auto">
          <a:xfrm>
            <a:off x="4876800" y="5791200"/>
            <a:ext cx="1905000" cy="762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80651" name="Text Box 11"/>
          <p:cNvSpPr txBox="1">
            <a:spLocks noChangeArrowheads="1"/>
          </p:cNvSpPr>
          <p:nvPr/>
        </p:nvSpPr>
        <p:spPr bwMode="auto">
          <a:xfrm>
            <a:off x="6461125" y="1738313"/>
            <a:ext cx="145097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</a:t>
            </a:r>
            <a:r>
              <a:rPr lang="en-US" baseline="-25000">
                <a:solidFill>
                  <a:srgbClr val="FF0000"/>
                </a:solidFill>
              </a:rPr>
              <a:t>NN</a:t>
            </a:r>
            <a:r>
              <a:rPr lang="en-US">
                <a:solidFill>
                  <a:srgbClr val="FF0000"/>
                </a:solidFill>
              </a:rPr>
              <a:t> = a</a:t>
            </a:r>
          </a:p>
          <a:p>
            <a:r>
              <a:rPr lang="en-US">
                <a:solidFill>
                  <a:srgbClr val="FF0000"/>
                </a:solidFill>
              </a:rPr>
              <a:t>dist(q,o</a:t>
            </a:r>
            <a:r>
              <a:rPr lang="en-US" baseline="-25000">
                <a:solidFill>
                  <a:srgbClr val="FF0000"/>
                </a:solidFill>
              </a:rPr>
              <a:t>NN</a:t>
            </a:r>
            <a:r>
              <a:rPr lang="en-US">
                <a:solidFill>
                  <a:srgbClr val="FF0000"/>
                </a:solidFill>
              </a:rPr>
              <a:t>)= 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5</a:t>
            </a:r>
          </a:p>
        </p:txBody>
      </p:sp>
    </p:spTree>
    <p:extLst>
      <p:ext uri="{BB962C8B-B14F-4D97-AF65-F5344CB8AC3E}">
        <p14:creationId xmlns:p14="http://schemas.microsoft.com/office/powerpoint/2010/main" val="32265554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1666" name="Object 2"/>
          <p:cNvGraphicFramePr>
            <a:graphicFrameLocks noChangeAspect="1"/>
          </p:cNvGraphicFramePr>
          <p:nvPr/>
        </p:nvGraphicFramePr>
        <p:xfrm>
          <a:off x="762000" y="1524000"/>
          <a:ext cx="5638800" cy="490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2" imgW="2141640" imgH="1871640" progId="MSDraw.1.01">
                  <p:embed/>
                </p:oleObj>
              </mc:Choice>
              <mc:Fallback>
                <p:oleObj name="Microsoft Drawing 1.01" r:id="rId2" imgW="2141640" imgH="1871640" progId="MSDraw.1.01">
                  <p:embed/>
                  <p:pic>
                    <p:nvPicPr>
                      <p:cNvPr id="8816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5638800" cy="490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6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Depth-first NN search using an R-tree</a:t>
            </a:r>
          </a:p>
        </p:txBody>
      </p:sp>
      <p:sp>
        <p:nvSpPr>
          <p:cNvPr id="881668" name="Rectangle 4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81669" name="Rectangle 5"/>
          <p:cNvSpPr>
            <a:spLocks noChangeArrowheads="1"/>
          </p:cNvSpPr>
          <p:nvPr/>
        </p:nvSpPr>
        <p:spPr bwMode="auto">
          <a:xfrm>
            <a:off x="0" y="1895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81670" name="Line 6"/>
          <p:cNvSpPr>
            <a:spLocks noChangeShapeType="1"/>
          </p:cNvSpPr>
          <p:nvPr/>
        </p:nvSpPr>
        <p:spPr bwMode="auto">
          <a:xfrm flipH="1">
            <a:off x="5029200" y="3886200"/>
            <a:ext cx="990600" cy="1066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81673" name="Oval 9"/>
          <p:cNvSpPr>
            <a:spLocks noChangeArrowheads="1"/>
          </p:cNvSpPr>
          <p:nvPr/>
        </p:nvSpPr>
        <p:spPr bwMode="auto">
          <a:xfrm>
            <a:off x="3810000" y="4953000"/>
            <a:ext cx="1905000" cy="762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81674" name="Text Box 10"/>
          <p:cNvSpPr txBox="1">
            <a:spLocks noChangeArrowheads="1"/>
          </p:cNvSpPr>
          <p:nvPr/>
        </p:nvSpPr>
        <p:spPr bwMode="auto">
          <a:xfrm>
            <a:off x="6461125" y="1738313"/>
            <a:ext cx="145097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</a:t>
            </a:r>
            <a:r>
              <a:rPr lang="en-US" baseline="-25000">
                <a:solidFill>
                  <a:srgbClr val="FF0000"/>
                </a:solidFill>
              </a:rPr>
              <a:t>NN</a:t>
            </a:r>
            <a:r>
              <a:rPr lang="en-US">
                <a:solidFill>
                  <a:srgbClr val="FF0000"/>
                </a:solidFill>
              </a:rPr>
              <a:t> = k</a:t>
            </a:r>
          </a:p>
          <a:p>
            <a:r>
              <a:rPr lang="en-US">
                <a:solidFill>
                  <a:srgbClr val="FF0000"/>
                </a:solidFill>
              </a:rPr>
              <a:t>dist(q,o</a:t>
            </a:r>
            <a:r>
              <a:rPr lang="en-US" baseline="-25000">
                <a:solidFill>
                  <a:srgbClr val="FF0000"/>
                </a:solidFill>
              </a:rPr>
              <a:t>NN</a:t>
            </a:r>
            <a:r>
              <a:rPr lang="en-US">
                <a:solidFill>
                  <a:srgbClr val="FF0000"/>
                </a:solidFill>
              </a:rPr>
              <a:t>)= 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2</a:t>
            </a:r>
          </a:p>
        </p:txBody>
      </p:sp>
      <p:sp>
        <p:nvSpPr>
          <p:cNvPr id="881675" name="Text Box 11"/>
          <p:cNvSpPr txBox="1">
            <a:spLocks noChangeArrowheads="1"/>
          </p:cNvSpPr>
          <p:nvPr/>
        </p:nvSpPr>
        <p:spPr bwMode="auto">
          <a:xfrm>
            <a:off x="6019800" y="3733800"/>
            <a:ext cx="2282825" cy="192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check m</a:t>
            </a:r>
            <a:r>
              <a:rPr lang="en-US" baseline="-25000">
                <a:solidFill>
                  <a:srgbClr val="0000FF"/>
                </a:solidFill>
              </a:rPr>
              <a:t>5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dist(q,m</a:t>
            </a:r>
            <a:r>
              <a:rPr lang="en-US" baseline="-25000">
                <a:solidFill>
                  <a:srgbClr val="0000FF"/>
                </a:solidFill>
              </a:rPr>
              <a:t>5</a:t>
            </a:r>
            <a:r>
              <a:rPr lang="en-US">
                <a:solidFill>
                  <a:srgbClr val="0000FF"/>
                </a:solidFill>
              </a:rPr>
              <a:t>) 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 2:</a:t>
            </a:r>
          </a:p>
          <a:p>
            <a:r>
              <a:rPr lang="en-US" b="1">
                <a:solidFill>
                  <a:srgbClr val="0000FF"/>
                </a:solidFill>
                <a:sym typeface="Symbol" charset="0"/>
              </a:rPr>
              <a:t>No need to visit node m</a:t>
            </a:r>
            <a:r>
              <a:rPr lang="en-US" b="1" baseline="-25000">
                <a:solidFill>
                  <a:srgbClr val="0000FF"/>
                </a:solidFill>
                <a:sym typeface="Symbol" charset="0"/>
              </a:rPr>
              <a:t>5</a:t>
            </a:r>
          </a:p>
          <a:p>
            <a:r>
              <a:rPr lang="en-US">
                <a:solidFill>
                  <a:srgbClr val="0000FF"/>
                </a:solidFill>
                <a:sym typeface="Symbol" charset="0"/>
              </a:rPr>
              <a:t>check m</a:t>
            </a:r>
            <a:r>
              <a:rPr lang="en-US" baseline="-25000">
                <a:solidFill>
                  <a:srgbClr val="0000FF"/>
                </a:solidFill>
                <a:sym typeface="Symbol" charset="0"/>
              </a:rPr>
              <a:t>6</a:t>
            </a:r>
            <a:br>
              <a:rPr lang="en-US" baseline="-25000">
                <a:solidFill>
                  <a:srgbClr val="0000FF"/>
                </a:solidFill>
                <a:sym typeface="Symbol" charset="0"/>
              </a:rPr>
            </a:br>
            <a:r>
              <a:rPr lang="en-US">
                <a:solidFill>
                  <a:srgbClr val="0000FF"/>
                </a:solidFill>
              </a:rPr>
              <a:t>dist(q,m</a:t>
            </a:r>
            <a:r>
              <a:rPr lang="en-US" baseline="-25000">
                <a:solidFill>
                  <a:srgbClr val="0000FF"/>
                </a:solidFill>
              </a:rPr>
              <a:t>6</a:t>
            </a:r>
            <a:r>
              <a:rPr lang="en-US">
                <a:solidFill>
                  <a:srgbClr val="0000FF"/>
                </a:solidFill>
              </a:rPr>
              <a:t>) 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 2:</a:t>
            </a:r>
          </a:p>
          <a:p>
            <a:r>
              <a:rPr lang="en-US" b="1">
                <a:solidFill>
                  <a:srgbClr val="0000FF"/>
                </a:solidFill>
                <a:sym typeface="Symbol" charset="0"/>
              </a:rPr>
              <a:t>No need to visit node m</a:t>
            </a:r>
            <a:r>
              <a:rPr lang="en-US" b="1" baseline="-25000">
                <a:solidFill>
                  <a:srgbClr val="0000FF"/>
                </a:solidFill>
                <a:sym typeface="Symbol" charset="0"/>
              </a:rPr>
              <a:t>6</a:t>
            </a:r>
          </a:p>
        </p:txBody>
      </p:sp>
      <p:sp>
        <p:nvSpPr>
          <p:cNvPr id="881676" name="Text Box 12"/>
          <p:cNvSpPr txBox="1">
            <a:spLocks noChangeArrowheads="1"/>
          </p:cNvSpPr>
          <p:nvPr/>
        </p:nvSpPr>
        <p:spPr bwMode="auto">
          <a:xfrm>
            <a:off x="6019800" y="3429000"/>
            <a:ext cx="1690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8. backtrack to M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971924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2690" name="Object 2"/>
          <p:cNvGraphicFramePr>
            <a:graphicFrameLocks noChangeAspect="1"/>
          </p:cNvGraphicFramePr>
          <p:nvPr/>
        </p:nvGraphicFramePr>
        <p:xfrm>
          <a:off x="762000" y="1524000"/>
          <a:ext cx="5638800" cy="490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2" imgW="2141640" imgH="1871640" progId="MSDraw.1.01">
                  <p:embed/>
                </p:oleObj>
              </mc:Choice>
              <mc:Fallback>
                <p:oleObj name="Microsoft Drawing 1.01" r:id="rId2" imgW="2141640" imgH="1871640" progId="MSDraw.1.01">
                  <p:embed/>
                  <p:pic>
                    <p:nvPicPr>
                      <p:cNvPr id="8826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5638800" cy="490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26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Depth-first NN search using an R-tree</a:t>
            </a:r>
          </a:p>
        </p:txBody>
      </p:sp>
      <p:sp>
        <p:nvSpPr>
          <p:cNvPr id="882692" name="Rectangle 4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82693" name="Rectangle 5"/>
          <p:cNvSpPr>
            <a:spLocks noChangeArrowheads="1"/>
          </p:cNvSpPr>
          <p:nvPr/>
        </p:nvSpPr>
        <p:spPr bwMode="auto">
          <a:xfrm>
            <a:off x="0" y="1895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82694" name="Line 6"/>
          <p:cNvSpPr>
            <a:spLocks noChangeShapeType="1"/>
          </p:cNvSpPr>
          <p:nvPr/>
        </p:nvSpPr>
        <p:spPr bwMode="auto">
          <a:xfrm flipH="1">
            <a:off x="5029200" y="3886200"/>
            <a:ext cx="990600" cy="609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82695" name="Oval 7"/>
          <p:cNvSpPr>
            <a:spLocks noChangeArrowheads="1"/>
          </p:cNvSpPr>
          <p:nvPr/>
        </p:nvSpPr>
        <p:spPr bwMode="auto">
          <a:xfrm>
            <a:off x="3200400" y="4267200"/>
            <a:ext cx="1905000" cy="7620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82696" name="Text Box 8"/>
          <p:cNvSpPr txBox="1">
            <a:spLocks noChangeArrowheads="1"/>
          </p:cNvSpPr>
          <p:nvPr/>
        </p:nvSpPr>
        <p:spPr bwMode="auto">
          <a:xfrm>
            <a:off x="6461125" y="1738313"/>
            <a:ext cx="145097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</a:t>
            </a:r>
            <a:r>
              <a:rPr lang="en-US" baseline="-25000">
                <a:solidFill>
                  <a:srgbClr val="FF0000"/>
                </a:solidFill>
              </a:rPr>
              <a:t>NN</a:t>
            </a:r>
            <a:r>
              <a:rPr lang="en-US">
                <a:solidFill>
                  <a:srgbClr val="FF0000"/>
                </a:solidFill>
              </a:rPr>
              <a:t> = k</a:t>
            </a:r>
          </a:p>
          <a:p>
            <a:r>
              <a:rPr lang="en-US">
                <a:solidFill>
                  <a:srgbClr val="FF0000"/>
                </a:solidFill>
              </a:rPr>
              <a:t>dist(q,o</a:t>
            </a:r>
            <a:r>
              <a:rPr lang="en-US" baseline="-25000">
                <a:solidFill>
                  <a:srgbClr val="FF0000"/>
                </a:solidFill>
              </a:rPr>
              <a:t>NN</a:t>
            </a:r>
            <a:r>
              <a:rPr lang="en-US">
                <a:solidFill>
                  <a:srgbClr val="FF0000"/>
                </a:solidFill>
              </a:rPr>
              <a:t>)= 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2</a:t>
            </a:r>
          </a:p>
        </p:txBody>
      </p:sp>
      <p:sp>
        <p:nvSpPr>
          <p:cNvPr id="882697" name="Text Box 9"/>
          <p:cNvSpPr txBox="1">
            <a:spLocks noChangeArrowheads="1"/>
          </p:cNvSpPr>
          <p:nvPr/>
        </p:nvSpPr>
        <p:spPr bwMode="auto">
          <a:xfrm>
            <a:off x="6019800" y="3733800"/>
            <a:ext cx="230505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check M</a:t>
            </a:r>
            <a:r>
              <a:rPr lang="en-US" baseline="-25000">
                <a:solidFill>
                  <a:srgbClr val="0000FF"/>
                </a:solidFill>
              </a:rPr>
              <a:t>3</a:t>
            </a:r>
            <a:br>
              <a:rPr lang="en-US">
                <a:solidFill>
                  <a:srgbClr val="0000FF"/>
                </a:solidFill>
              </a:rPr>
            </a:br>
            <a:r>
              <a:rPr lang="en-US">
                <a:solidFill>
                  <a:srgbClr val="0000FF"/>
                </a:solidFill>
              </a:rPr>
              <a:t>dist(q,M</a:t>
            </a:r>
            <a:r>
              <a:rPr lang="en-US" baseline="-25000">
                <a:solidFill>
                  <a:srgbClr val="0000FF"/>
                </a:solidFill>
              </a:rPr>
              <a:t>3</a:t>
            </a:r>
            <a:r>
              <a:rPr lang="en-US">
                <a:solidFill>
                  <a:srgbClr val="0000FF"/>
                </a:solidFill>
              </a:rPr>
              <a:t>) 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 2:</a:t>
            </a:r>
          </a:p>
          <a:p>
            <a:r>
              <a:rPr lang="en-US" b="1">
                <a:solidFill>
                  <a:srgbClr val="0000FF"/>
                </a:solidFill>
                <a:sym typeface="Symbol" charset="0"/>
              </a:rPr>
              <a:t>No need to visit node M</a:t>
            </a:r>
            <a:r>
              <a:rPr lang="en-US" b="1" baseline="-25000">
                <a:solidFill>
                  <a:srgbClr val="0000FF"/>
                </a:solidFill>
                <a:sym typeface="Symbol" charset="0"/>
              </a:rPr>
              <a:t>3</a:t>
            </a:r>
          </a:p>
        </p:txBody>
      </p:sp>
      <p:sp>
        <p:nvSpPr>
          <p:cNvPr id="882698" name="Text Box 10"/>
          <p:cNvSpPr txBox="1">
            <a:spLocks noChangeArrowheads="1"/>
          </p:cNvSpPr>
          <p:nvPr/>
        </p:nvSpPr>
        <p:spPr bwMode="auto">
          <a:xfrm>
            <a:off x="6019800" y="3429000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9. backtrack to root</a:t>
            </a:r>
            <a:endParaRPr lang="en-US" baseline="-250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21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Databases (Free)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PostgreSQL with </a:t>
            </a:r>
            <a:r>
              <a:rPr lang="en-US" dirty="0" err="1"/>
              <a:t>PostGIS</a:t>
            </a:r>
            <a:endParaRPr lang="en-US" dirty="0"/>
          </a:p>
          <a:p>
            <a:r>
              <a:rPr lang="en-US" dirty="0"/>
              <a:t>Neo4J-spatial</a:t>
            </a:r>
          </a:p>
          <a:p>
            <a:r>
              <a:rPr lang="en-US" dirty="0" err="1"/>
              <a:t>HadoopGIS</a:t>
            </a:r>
            <a:endParaRPr lang="en-US" dirty="0"/>
          </a:p>
          <a:p>
            <a:r>
              <a:rPr lang="en-US" dirty="0"/>
              <a:t>Ingres</a:t>
            </a:r>
          </a:p>
          <a:p>
            <a:r>
              <a:rPr lang="en-US" dirty="0" err="1"/>
              <a:t>GeoMesa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CF325-4244-B74A-80BE-903BF08C450C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905000"/>
            <a:ext cx="20701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0129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3714" name="Object 2"/>
          <p:cNvGraphicFramePr>
            <a:graphicFrameLocks noChangeAspect="1"/>
          </p:cNvGraphicFramePr>
          <p:nvPr/>
        </p:nvGraphicFramePr>
        <p:xfrm>
          <a:off x="762000" y="1524000"/>
          <a:ext cx="5638800" cy="490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2" imgW="2141640" imgH="1871640" progId="MSDraw.1.01">
                  <p:embed/>
                </p:oleObj>
              </mc:Choice>
              <mc:Fallback>
                <p:oleObj name="Microsoft Drawing 1.01" r:id="rId2" imgW="2141640" imgH="1871640" progId="MSDraw.1.01">
                  <p:embed/>
                  <p:pic>
                    <p:nvPicPr>
                      <p:cNvPr id="8837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24000"/>
                        <a:ext cx="5638800" cy="490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37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Depth-first NN search using an R-tree</a:t>
            </a:r>
          </a:p>
        </p:txBody>
      </p:sp>
      <p:sp>
        <p:nvSpPr>
          <p:cNvPr id="883716" name="Rectangle 4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83717" name="Rectangle 5"/>
          <p:cNvSpPr>
            <a:spLocks noChangeArrowheads="1"/>
          </p:cNvSpPr>
          <p:nvPr/>
        </p:nvSpPr>
        <p:spPr bwMode="auto">
          <a:xfrm>
            <a:off x="0" y="1895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83718" name="Line 6"/>
          <p:cNvSpPr>
            <a:spLocks noChangeShapeType="1"/>
          </p:cNvSpPr>
          <p:nvPr/>
        </p:nvSpPr>
        <p:spPr bwMode="auto">
          <a:xfrm flipH="1">
            <a:off x="4572000" y="3733800"/>
            <a:ext cx="1371600" cy="609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83720" name="Text Box 8"/>
          <p:cNvSpPr txBox="1">
            <a:spLocks noChangeArrowheads="1"/>
          </p:cNvSpPr>
          <p:nvPr/>
        </p:nvSpPr>
        <p:spPr bwMode="auto">
          <a:xfrm>
            <a:off x="6461125" y="1738313"/>
            <a:ext cx="145097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</a:t>
            </a:r>
            <a:r>
              <a:rPr lang="en-US" baseline="-25000">
                <a:solidFill>
                  <a:srgbClr val="FF0000"/>
                </a:solidFill>
              </a:rPr>
              <a:t>NN</a:t>
            </a:r>
            <a:r>
              <a:rPr lang="en-US">
                <a:solidFill>
                  <a:srgbClr val="FF0000"/>
                </a:solidFill>
              </a:rPr>
              <a:t> = k</a:t>
            </a:r>
          </a:p>
          <a:p>
            <a:r>
              <a:rPr lang="en-US">
                <a:solidFill>
                  <a:srgbClr val="FF0000"/>
                </a:solidFill>
              </a:rPr>
              <a:t>dist(q,o</a:t>
            </a:r>
            <a:r>
              <a:rPr lang="en-US" baseline="-25000">
                <a:solidFill>
                  <a:srgbClr val="FF0000"/>
                </a:solidFill>
              </a:rPr>
              <a:t>NN</a:t>
            </a:r>
            <a:r>
              <a:rPr lang="en-US">
                <a:solidFill>
                  <a:srgbClr val="FF0000"/>
                </a:solidFill>
              </a:rPr>
              <a:t>)= 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2</a:t>
            </a:r>
          </a:p>
        </p:txBody>
      </p:sp>
      <p:sp>
        <p:nvSpPr>
          <p:cNvPr id="883721" name="Text Box 9"/>
          <p:cNvSpPr txBox="1">
            <a:spLocks noChangeArrowheads="1"/>
          </p:cNvSpPr>
          <p:nvPr/>
        </p:nvSpPr>
        <p:spPr bwMode="auto">
          <a:xfrm>
            <a:off x="5943600" y="3733800"/>
            <a:ext cx="302246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Algorithm terminates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 err="1">
                <a:solidFill>
                  <a:srgbClr val="0000FF"/>
                </a:solidFill>
              </a:rPr>
              <a:t>o</a:t>
            </a:r>
            <a:r>
              <a:rPr lang="en-US" baseline="-25000" dirty="0" err="1">
                <a:solidFill>
                  <a:srgbClr val="0000FF"/>
                </a:solidFill>
              </a:rPr>
              <a:t>NN</a:t>
            </a:r>
            <a:r>
              <a:rPr lang="en-US" dirty="0">
                <a:solidFill>
                  <a:srgbClr val="0000FF"/>
                </a:solidFill>
              </a:rPr>
              <a:t> =k with </a:t>
            </a:r>
            <a:r>
              <a:rPr lang="en-US" dirty="0" err="1">
                <a:solidFill>
                  <a:srgbClr val="0000FF"/>
                </a:solidFill>
              </a:rPr>
              <a:t>dist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q,o</a:t>
            </a:r>
            <a:r>
              <a:rPr lang="en-US" baseline="-25000" dirty="0" err="1">
                <a:solidFill>
                  <a:srgbClr val="0000FF"/>
                </a:solidFill>
              </a:rPr>
              <a:t>NN</a:t>
            </a:r>
            <a:r>
              <a:rPr lang="en-US" dirty="0">
                <a:solidFill>
                  <a:srgbClr val="0000FF"/>
                </a:solidFill>
              </a:rPr>
              <a:t>)= </a:t>
            </a:r>
            <a:r>
              <a:rPr lang="en-US" dirty="0">
                <a:solidFill>
                  <a:srgbClr val="0000FF"/>
                </a:solidFill>
                <a:sym typeface="Symbol" charset="0"/>
              </a:rPr>
              <a:t>2</a:t>
            </a:r>
            <a:r>
              <a:rPr lang="en-US" dirty="0">
                <a:solidFill>
                  <a:srgbClr val="0000FF"/>
                </a:solidFill>
              </a:rPr>
              <a:t> found</a:t>
            </a:r>
          </a:p>
        </p:txBody>
      </p:sp>
      <p:sp>
        <p:nvSpPr>
          <p:cNvPr id="883722" name="Text Box 10"/>
          <p:cNvSpPr txBox="1">
            <a:spLocks noChangeArrowheads="1"/>
          </p:cNvSpPr>
          <p:nvPr/>
        </p:nvSpPr>
        <p:spPr bwMode="auto">
          <a:xfrm>
            <a:off x="5943600" y="3429000"/>
            <a:ext cx="210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10. backtrack from root</a:t>
            </a:r>
            <a:endParaRPr lang="en-US" baseline="-250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4233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Notes on Depth-first NN search</a:t>
            </a:r>
          </a:p>
        </p:txBody>
      </p:sp>
      <p:sp>
        <p:nvSpPr>
          <p:cNvPr id="884739" name="Rectangle 3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84740" name="Rectangle 4"/>
          <p:cNvSpPr>
            <a:spLocks noChangeArrowheads="1"/>
          </p:cNvSpPr>
          <p:nvPr/>
        </p:nvSpPr>
        <p:spPr bwMode="auto">
          <a:xfrm>
            <a:off x="533400" y="1524000"/>
            <a:ext cx="8305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Large space can be pruned by avoiding visiting R-tree nodes and their sub-trees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Should order the entries of a node in increasing distance from q to maximize potential for a good NN found fast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Can be easily adapted for k-NN search (how?)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Requires at most one tree path to be currently in memory – good for small memory buffers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</a:rPr>
              <a:t>Characteristic of all depth-first search algorithms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</a:rPr>
              <a:t>Recall that the range search algorithm is also DF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However, does not visit the least possible number of nodes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Also, not incremental – more on this later…</a:t>
            </a:r>
          </a:p>
        </p:txBody>
      </p:sp>
    </p:spTree>
    <p:extLst>
      <p:ext uri="{BB962C8B-B14F-4D97-AF65-F5344CB8AC3E}">
        <p14:creationId xmlns:p14="http://schemas.microsoft.com/office/powerpoint/2010/main" val="277796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40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Best-first NN search</a:t>
            </a:r>
          </a:p>
        </p:txBody>
      </p:sp>
      <p:sp>
        <p:nvSpPr>
          <p:cNvPr id="885763" name="Rectangle 3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85764" name="Rectangle 4"/>
          <p:cNvSpPr>
            <a:spLocks noChangeArrowheads="1"/>
          </p:cNvSpPr>
          <p:nvPr/>
        </p:nvSpPr>
        <p:spPr bwMode="auto">
          <a:xfrm>
            <a:off x="533400" y="1524000"/>
            <a:ext cx="8305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A more efficient algorithm (given large enough memory)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Optimal in the number of R-tree nodes visited for a given query q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Uses a priority queue to organize seen entries and prioritize the next node to be visited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Adaptable for k-NN search and incremental NN search</a:t>
            </a:r>
          </a:p>
        </p:txBody>
      </p:sp>
    </p:spTree>
    <p:extLst>
      <p:ext uri="{BB962C8B-B14F-4D97-AF65-F5344CB8AC3E}">
        <p14:creationId xmlns:p14="http://schemas.microsoft.com/office/powerpoint/2010/main" val="2224948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Best-first NN search</a:t>
            </a:r>
          </a:p>
        </p:txBody>
      </p:sp>
      <p:sp>
        <p:nvSpPr>
          <p:cNvPr id="886787" name="Rectangle 3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86788" name="Rectangle 4"/>
          <p:cNvSpPr>
            <a:spLocks noChangeArrowheads="1"/>
          </p:cNvSpPr>
          <p:nvPr/>
        </p:nvSpPr>
        <p:spPr bwMode="auto">
          <a:xfrm>
            <a:off x="533400" y="1524000"/>
            <a:ext cx="8305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Observation about DF-search: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>
                <a:latin typeface="Verdana" charset="0"/>
              </a:rPr>
              <a:t>The closest entry to q in the </a:t>
            </a:r>
            <a:r>
              <a:rPr lang="en-US" sz="2000">
                <a:solidFill>
                  <a:srgbClr val="0000FF"/>
                </a:solidFill>
                <a:latin typeface="Verdana" charset="0"/>
              </a:rPr>
              <a:t>current </a:t>
            </a:r>
            <a:r>
              <a:rPr lang="en-US" sz="2000">
                <a:latin typeface="Verdana" charset="0"/>
              </a:rPr>
              <a:t>node is </a:t>
            </a:r>
            <a:r>
              <a:rPr lang="ja-JP" altLang="en-US" sz="2000">
                <a:latin typeface="Arial"/>
              </a:rPr>
              <a:t>“</a:t>
            </a:r>
            <a:r>
              <a:rPr lang="en-US" sz="2000">
                <a:latin typeface="Verdana" charset="0"/>
              </a:rPr>
              <a:t>opened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>
                <a:latin typeface="Verdana" charset="0"/>
              </a:rPr>
              <a:t> and control is passed to the node pointed by it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>
                <a:latin typeface="Verdana" charset="0"/>
              </a:rPr>
              <a:t>However the entries in that node may not be the closest entries to q from those seen so far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Idea of BF search: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>
                <a:latin typeface="Verdana" charset="0"/>
              </a:rPr>
              <a:t>Put all entries in a priority queue and always </a:t>
            </a:r>
            <a:r>
              <a:rPr lang="ja-JP" altLang="en-US" sz="2000">
                <a:latin typeface="Arial"/>
              </a:rPr>
              <a:t>“</a:t>
            </a:r>
            <a:r>
              <a:rPr lang="en-US" sz="2000">
                <a:latin typeface="Verdana" charset="0"/>
              </a:rPr>
              <a:t>open</a:t>
            </a:r>
            <a:r>
              <a:rPr lang="ja-JP" altLang="en-US" sz="2000">
                <a:latin typeface="Arial"/>
              </a:rPr>
              <a:t>”</a:t>
            </a:r>
            <a:r>
              <a:rPr lang="en-US" sz="2000">
                <a:latin typeface="Verdana" charset="0"/>
              </a:rPr>
              <a:t> the closest one, independently of the node that contains it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>
                <a:latin typeface="Verdana" charset="0"/>
              </a:rPr>
              <a:t>Thus the </a:t>
            </a:r>
            <a:r>
              <a:rPr lang="en-US" sz="2000">
                <a:solidFill>
                  <a:srgbClr val="0000FF"/>
                </a:solidFill>
                <a:latin typeface="Verdana" charset="0"/>
              </a:rPr>
              <a:t>best </a:t>
            </a:r>
            <a:r>
              <a:rPr lang="en-US" sz="2000">
                <a:latin typeface="Verdana" charset="0"/>
              </a:rPr>
              <a:t>(i.e., closest) entry is always visited first</a:t>
            </a:r>
          </a:p>
        </p:txBody>
      </p:sp>
    </p:spTree>
    <p:extLst>
      <p:ext uri="{BB962C8B-B14F-4D97-AF65-F5344CB8AC3E}">
        <p14:creationId xmlns:p14="http://schemas.microsoft.com/office/powerpoint/2010/main" val="155132417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Best-first NN search</a:t>
            </a:r>
          </a:p>
        </p:txBody>
      </p:sp>
      <p:sp>
        <p:nvSpPr>
          <p:cNvPr id="887811" name="Rectangle 3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pic>
        <p:nvPicPr>
          <p:cNvPr id="887813" name="Picture 5" descr="BF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629400" cy="508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3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Best-first NN search</a:t>
            </a:r>
          </a:p>
        </p:txBody>
      </p:sp>
      <p:sp>
        <p:nvSpPr>
          <p:cNvPr id="888835" name="Rectangle 3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graphicFrame>
        <p:nvGraphicFramePr>
          <p:cNvPr id="888837" name="Object 5"/>
          <p:cNvGraphicFramePr>
            <a:graphicFrameLocks noChangeAspect="1"/>
          </p:cNvGraphicFramePr>
          <p:nvPr/>
        </p:nvGraphicFramePr>
        <p:xfrm>
          <a:off x="609600" y="1600200"/>
          <a:ext cx="5638800" cy="490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2" imgW="2141640" imgH="1871640" progId="MSDraw.1.01">
                  <p:embed/>
                </p:oleObj>
              </mc:Choice>
              <mc:Fallback>
                <p:oleObj name="Microsoft Drawing 1.01" r:id="rId2" imgW="2141640" imgH="1871640" progId="MSDraw.1.01">
                  <p:embed/>
                  <p:pic>
                    <p:nvPicPr>
                      <p:cNvPr id="8888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5638800" cy="490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8838" name="Text Box 6"/>
          <p:cNvSpPr txBox="1">
            <a:spLocks noChangeArrowheads="1"/>
          </p:cNvSpPr>
          <p:nvPr/>
        </p:nvSpPr>
        <p:spPr bwMode="auto">
          <a:xfrm>
            <a:off x="4953000" y="2590800"/>
            <a:ext cx="37973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rgbClr val="0000FF"/>
                </a:solidFill>
              </a:rPr>
              <a:t>Step 1: put all entries of root on heap Q</a:t>
            </a:r>
          </a:p>
          <a:p>
            <a:r>
              <a:rPr lang="en-US" i="1">
                <a:solidFill>
                  <a:srgbClr val="0000FF"/>
                </a:solidFill>
              </a:rPr>
              <a:t>Q = M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(1), </a:t>
            </a:r>
            <a:r>
              <a:rPr lang="en-US" i="1">
                <a:solidFill>
                  <a:srgbClr val="0000FF"/>
                </a:solidFill>
              </a:rPr>
              <a:t>M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(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</a:t>
            </a:r>
            <a:r>
              <a:rPr lang="en-US">
                <a:solidFill>
                  <a:srgbClr val="0000FF"/>
                </a:solidFill>
              </a:rPr>
              <a:t> 2), </a:t>
            </a:r>
            <a:r>
              <a:rPr lang="en-US" i="1">
                <a:solidFill>
                  <a:srgbClr val="0000FF"/>
                </a:solidFill>
              </a:rPr>
              <a:t>M</a:t>
            </a:r>
            <a:r>
              <a:rPr lang="en-US" baseline="-25000">
                <a:solidFill>
                  <a:srgbClr val="0000FF"/>
                </a:solidFill>
              </a:rPr>
              <a:t>3</a:t>
            </a:r>
            <a:r>
              <a:rPr lang="en-US">
                <a:solidFill>
                  <a:srgbClr val="0000FF"/>
                </a:solidFill>
              </a:rPr>
              <a:t>(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</a:t>
            </a:r>
            <a:r>
              <a:rPr lang="en-US">
                <a:solidFill>
                  <a:srgbClr val="0000FF"/>
                </a:solidFill>
              </a:rPr>
              <a:t> 8)</a:t>
            </a:r>
          </a:p>
        </p:txBody>
      </p:sp>
      <p:sp>
        <p:nvSpPr>
          <p:cNvPr id="888839" name="Line 7"/>
          <p:cNvSpPr>
            <a:spLocks noChangeShapeType="1"/>
          </p:cNvSpPr>
          <p:nvPr/>
        </p:nvSpPr>
        <p:spPr bwMode="auto">
          <a:xfrm flipH="1" flipV="1">
            <a:off x="6477000" y="3276600"/>
            <a:ext cx="4572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888840" name="Text Box 8"/>
          <p:cNvSpPr txBox="1">
            <a:spLocks noChangeArrowheads="1"/>
          </p:cNvSpPr>
          <p:nvPr/>
        </p:nvSpPr>
        <p:spPr bwMode="auto">
          <a:xfrm>
            <a:off x="6934200" y="3886200"/>
            <a:ext cx="14525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distance from q</a:t>
            </a:r>
          </a:p>
        </p:txBody>
      </p:sp>
      <p:sp>
        <p:nvSpPr>
          <p:cNvPr id="888841" name="Text Box 9"/>
          <p:cNvSpPr txBox="1">
            <a:spLocks noChangeArrowheads="1"/>
          </p:cNvSpPr>
          <p:nvPr/>
        </p:nvSpPr>
        <p:spPr bwMode="auto">
          <a:xfrm>
            <a:off x="6096000" y="1524000"/>
            <a:ext cx="13827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</a:t>
            </a:r>
            <a:r>
              <a:rPr lang="en-US" baseline="-25000">
                <a:solidFill>
                  <a:srgbClr val="FF0000"/>
                </a:solidFill>
              </a:rPr>
              <a:t>NN</a:t>
            </a:r>
            <a:r>
              <a:rPr lang="en-US">
                <a:solidFill>
                  <a:srgbClr val="FF0000"/>
                </a:solidFill>
              </a:rPr>
              <a:t> = NULL</a:t>
            </a:r>
          </a:p>
          <a:p>
            <a:r>
              <a:rPr lang="en-US">
                <a:solidFill>
                  <a:srgbClr val="FF0000"/>
                </a:solidFill>
              </a:rPr>
              <a:t>dist(q,o</a:t>
            </a:r>
            <a:r>
              <a:rPr lang="en-US" baseline="-25000">
                <a:solidFill>
                  <a:srgbClr val="FF0000"/>
                </a:solidFill>
              </a:rPr>
              <a:t>NN</a:t>
            </a:r>
            <a:r>
              <a:rPr lang="en-US">
                <a:solidFill>
                  <a:srgbClr val="FF0000"/>
                </a:solidFill>
              </a:rPr>
              <a:t>)=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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4230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Best-first NN search</a:t>
            </a:r>
          </a:p>
        </p:txBody>
      </p:sp>
      <p:sp>
        <p:nvSpPr>
          <p:cNvPr id="889859" name="Rectangle 3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graphicFrame>
        <p:nvGraphicFramePr>
          <p:cNvPr id="889860" name="Object 4"/>
          <p:cNvGraphicFramePr>
            <a:graphicFrameLocks noChangeAspect="1"/>
          </p:cNvGraphicFramePr>
          <p:nvPr/>
        </p:nvGraphicFramePr>
        <p:xfrm>
          <a:off x="609600" y="1600200"/>
          <a:ext cx="5638800" cy="490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2" imgW="2141640" imgH="1871640" progId="MSDraw.1.01">
                  <p:embed/>
                </p:oleObj>
              </mc:Choice>
              <mc:Fallback>
                <p:oleObj name="Microsoft Drawing 1.01" r:id="rId2" imgW="2141640" imgH="1871640" progId="MSDraw.1.01">
                  <p:embed/>
                  <p:pic>
                    <p:nvPicPr>
                      <p:cNvPr id="8898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5638800" cy="490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9861" name="Text Box 5"/>
          <p:cNvSpPr txBox="1">
            <a:spLocks noChangeArrowheads="1"/>
          </p:cNvSpPr>
          <p:nvPr/>
        </p:nvSpPr>
        <p:spPr bwMode="auto">
          <a:xfrm>
            <a:off x="4953000" y="2590800"/>
            <a:ext cx="4310475" cy="15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Step 2: get closest entry (top element of Q):</a:t>
            </a:r>
          </a:p>
          <a:p>
            <a:r>
              <a:rPr lang="en-US" i="1" dirty="0">
                <a:solidFill>
                  <a:srgbClr val="0000FF"/>
                </a:solidFill>
              </a:rPr>
              <a:t>M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(1). Visit node </a:t>
            </a:r>
            <a:r>
              <a:rPr lang="en-US" i="1" dirty="0">
                <a:solidFill>
                  <a:srgbClr val="0000FF"/>
                </a:solidFill>
              </a:rPr>
              <a:t>M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. </a:t>
            </a:r>
            <a:r>
              <a:rPr lang="en-US" sz="1800" dirty="0">
                <a:solidFill>
                  <a:srgbClr val="0000FF"/>
                </a:solidFill>
              </a:rPr>
              <a:t>Put all entries of </a:t>
            </a:r>
          </a:p>
          <a:p>
            <a:r>
              <a:rPr lang="en-US" sz="1800" dirty="0">
                <a:solidFill>
                  <a:srgbClr val="0000FF"/>
                </a:solidFill>
              </a:rPr>
              <a:t>visited node on heap Q</a:t>
            </a:r>
          </a:p>
          <a:p>
            <a:r>
              <a:rPr lang="en-US" i="1" dirty="0">
                <a:solidFill>
                  <a:srgbClr val="0000FF"/>
                </a:solidFill>
              </a:rPr>
              <a:t>Q = M</a:t>
            </a:r>
            <a:r>
              <a:rPr lang="en-US" dirty="0">
                <a:solidFill>
                  <a:srgbClr val="0000FF"/>
                </a:solidFill>
              </a:rPr>
              <a:t>2(</a:t>
            </a:r>
            <a:r>
              <a:rPr lang="en-US" dirty="0">
                <a:solidFill>
                  <a:srgbClr val="0000FF"/>
                </a:solidFill>
                <a:sym typeface="Symbol" charset="0"/>
              </a:rPr>
              <a:t></a:t>
            </a:r>
            <a:r>
              <a:rPr lang="en-US" dirty="0">
                <a:solidFill>
                  <a:srgbClr val="0000FF"/>
                </a:solidFill>
              </a:rPr>
              <a:t> 2), </a:t>
            </a:r>
            <a:r>
              <a:rPr lang="en-US" i="1" dirty="0">
                <a:solidFill>
                  <a:srgbClr val="0000FF"/>
                </a:solidFill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1(</a:t>
            </a:r>
            <a:r>
              <a:rPr lang="en-US" dirty="0">
                <a:solidFill>
                  <a:srgbClr val="0000FF"/>
                </a:solidFill>
                <a:sym typeface="Symbol" charset="0"/>
              </a:rPr>
              <a:t></a:t>
            </a:r>
            <a:r>
              <a:rPr lang="en-US" dirty="0">
                <a:solidFill>
                  <a:srgbClr val="0000FF"/>
                </a:solidFill>
              </a:rPr>
              <a:t> 5), </a:t>
            </a:r>
            <a:r>
              <a:rPr lang="en-US" i="1" dirty="0">
                <a:solidFill>
                  <a:srgbClr val="0000FF"/>
                </a:solidFill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3(</a:t>
            </a:r>
            <a:r>
              <a:rPr lang="en-US" dirty="0">
                <a:solidFill>
                  <a:srgbClr val="0000FF"/>
                </a:solidFill>
                <a:sym typeface="Symbol" charset="0"/>
              </a:rPr>
              <a:t></a:t>
            </a:r>
            <a:r>
              <a:rPr lang="en-US" dirty="0">
                <a:solidFill>
                  <a:srgbClr val="0000FF"/>
                </a:solidFill>
              </a:rPr>
              <a:t> 5), </a:t>
            </a:r>
            <a:r>
              <a:rPr lang="en-US" i="1" dirty="0">
                <a:solidFill>
                  <a:srgbClr val="0000FF"/>
                </a:solidFill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3(</a:t>
            </a:r>
            <a:r>
              <a:rPr lang="en-US" dirty="0">
                <a:solidFill>
                  <a:srgbClr val="0000FF"/>
                </a:solidFill>
                <a:sym typeface="Symbol" charset="0"/>
              </a:rPr>
              <a:t></a:t>
            </a:r>
            <a:r>
              <a:rPr lang="en-US" dirty="0">
                <a:solidFill>
                  <a:srgbClr val="0000FF"/>
                </a:solidFill>
              </a:rPr>
              <a:t> 8), </a:t>
            </a:r>
            <a:r>
              <a:rPr lang="en-US" i="1" dirty="0">
                <a:solidFill>
                  <a:srgbClr val="0000FF"/>
                </a:solidFill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2(3)</a:t>
            </a:r>
          </a:p>
        </p:txBody>
      </p:sp>
      <p:sp>
        <p:nvSpPr>
          <p:cNvPr id="889864" name="Text Box 8"/>
          <p:cNvSpPr txBox="1">
            <a:spLocks noChangeArrowheads="1"/>
          </p:cNvSpPr>
          <p:nvPr/>
        </p:nvSpPr>
        <p:spPr bwMode="auto">
          <a:xfrm>
            <a:off x="6096000" y="1524000"/>
            <a:ext cx="13827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</a:t>
            </a:r>
            <a:r>
              <a:rPr lang="en-US" baseline="-25000">
                <a:solidFill>
                  <a:srgbClr val="FF0000"/>
                </a:solidFill>
              </a:rPr>
              <a:t>NN</a:t>
            </a:r>
            <a:r>
              <a:rPr lang="en-US">
                <a:solidFill>
                  <a:srgbClr val="FF0000"/>
                </a:solidFill>
              </a:rPr>
              <a:t> = NULL</a:t>
            </a:r>
          </a:p>
          <a:p>
            <a:r>
              <a:rPr lang="en-US">
                <a:solidFill>
                  <a:srgbClr val="FF0000"/>
                </a:solidFill>
              </a:rPr>
              <a:t>dist(q,o</a:t>
            </a:r>
            <a:r>
              <a:rPr lang="en-US" baseline="-25000">
                <a:solidFill>
                  <a:srgbClr val="FF0000"/>
                </a:solidFill>
              </a:rPr>
              <a:t>NN</a:t>
            </a:r>
            <a:r>
              <a:rPr lang="en-US">
                <a:solidFill>
                  <a:srgbClr val="FF0000"/>
                </a:solidFill>
              </a:rPr>
              <a:t>)=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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32427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Best-first NN search</a:t>
            </a:r>
          </a:p>
        </p:txBody>
      </p:sp>
      <p:sp>
        <p:nvSpPr>
          <p:cNvPr id="890883" name="Rectangle 3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graphicFrame>
        <p:nvGraphicFramePr>
          <p:cNvPr id="890884" name="Object 4"/>
          <p:cNvGraphicFramePr>
            <a:graphicFrameLocks noChangeAspect="1"/>
          </p:cNvGraphicFramePr>
          <p:nvPr/>
        </p:nvGraphicFramePr>
        <p:xfrm>
          <a:off x="609600" y="1600200"/>
          <a:ext cx="5638800" cy="490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2" imgW="2141640" imgH="1871640" progId="MSDraw.1.01">
                  <p:embed/>
                </p:oleObj>
              </mc:Choice>
              <mc:Fallback>
                <p:oleObj name="Microsoft Drawing 1.01" r:id="rId2" imgW="2141640" imgH="1871640" progId="MSDraw.1.01">
                  <p:embed/>
                  <p:pic>
                    <p:nvPicPr>
                      <p:cNvPr id="8908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5638800" cy="490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885" name="Text Box 5"/>
          <p:cNvSpPr txBox="1">
            <a:spLocks noChangeArrowheads="1"/>
          </p:cNvSpPr>
          <p:nvPr/>
        </p:nvSpPr>
        <p:spPr bwMode="auto">
          <a:xfrm>
            <a:off x="4800600" y="2667000"/>
            <a:ext cx="4337726" cy="1816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Step 3: get closest entry (top element of Q):</a:t>
            </a:r>
          </a:p>
          <a:p>
            <a:r>
              <a:rPr lang="en-US" i="1" dirty="0">
                <a:solidFill>
                  <a:srgbClr val="0000FF"/>
                </a:solidFill>
              </a:rPr>
              <a:t>M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  <a:sym typeface="Symbol" charset="0"/>
              </a:rPr>
              <a:t></a:t>
            </a:r>
            <a:r>
              <a:rPr lang="en-US" dirty="0">
                <a:solidFill>
                  <a:srgbClr val="0000FF"/>
                </a:solidFill>
              </a:rPr>
              <a:t> 2). Visit node </a:t>
            </a:r>
            <a:r>
              <a:rPr lang="en-US" i="1" dirty="0">
                <a:solidFill>
                  <a:srgbClr val="0000FF"/>
                </a:solidFill>
              </a:rPr>
              <a:t>M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. </a:t>
            </a:r>
            <a:r>
              <a:rPr lang="en-US" sz="1800" dirty="0">
                <a:solidFill>
                  <a:srgbClr val="0000FF"/>
                </a:solidFill>
              </a:rPr>
              <a:t>Put all entries of </a:t>
            </a:r>
          </a:p>
          <a:p>
            <a:r>
              <a:rPr lang="en-US" sz="1800" dirty="0">
                <a:solidFill>
                  <a:srgbClr val="0000FF"/>
                </a:solidFill>
              </a:rPr>
              <a:t>visited node on heap Q</a:t>
            </a:r>
          </a:p>
          <a:p>
            <a:r>
              <a:rPr lang="en-US" i="1" dirty="0">
                <a:solidFill>
                  <a:srgbClr val="0000FF"/>
                </a:solidFill>
              </a:rPr>
              <a:t>Q =m</a:t>
            </a:r>
            <a:r>
              <a:rPr lang="en-US" dirty="0">
                <a:solidFill>
                  <a:srgbClr val="0000FF"/>
                </a:solidFill>
              </a:rPr>
              <a:t>4(</a:t>
            </a:r>
            <a:r>
              <a:rPr lang="en-US" dirty="0">
                <a:solidFill>
                  <a:srgbClr val="0000FF"/>
                </a:solidFill>
                <a:sym typeface="Symbol" charset="0"/>
              </a:rPr>
              <a:t>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2), </a:t>
            </a:r>
            <a:r>
              <a:rPr lang="en-US" i="1" dirty="0">
                <a:solidFill>
                  <a:srgbClr val="0000FF"/>
                </a:solidFill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1(</a:t>
            </a:r>
            <a:r>
              <a:rPr lang="en-US" dirty="0">
                <a:solidFill>
                  <a:srgbClr val="0000FF"/>
                </a:solidFill>
                <a:sym typeface="Symbol" charset="0"/>
              </a:rPr>
              <a:t>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5), </a:t>
            </a:r>
            <a:r>
              <a:rPr lang="en-US" i="1" dirty="0">
                <a:solidFill>
                  <a:srgbClr val="0000FF"/>
                </a:solidFill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3(</a:t>
            </a:r>
            <a:r>
              <a:rPr lang="en-US" dirty="0">
                <a:solidFill>
                  <a:srgbClr val="0000FF"/>
                </a:solidFill>
                <a:sym typeface="Symbol" charset="0"/>
              </a:rPr>
              <a:t>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5), </a:t>
            </a:r>
            <a:r>
              <a:rPr lang="en-US" i="1" dirty="0">
                <a:solidFill>
                  <a:srgbClr val="0000FF"/>
                </a:solidFill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3(</a:t>
            </a:r>
            <a:r>
              <a:rPr lang="en-US" dirty="0">
                <a:solidFill>
                  <a:srgbClr val="0000FF"/>
                </a:solidFill>
                <a:sym typeface="Symbol" charset="0"/>
              </a:rPr>
              <a:t>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8), </a:t>
            </a:r>
            <a:r>
              <a:rPr lang="en-US" i="1" dirty="0">
                <a:solidFill>
                  <a:srgbClr val="0000FF"/>
                </a:solidFill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2(3),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i="1" dirty="0">
                <a:solidFill>
                  <a:srgbClr val="0000FF"/>
                </a:solidFill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5(</a:t>
            </a:r>
            <a:r>
              <a:rPr lang="en-US" dirty="0">
                <a:solidFill>
                  <a:srgbClr val="0000FF"/>
                </a:solidFill>
                <a:sym typeface="Symbol" charset="0"/>
              </a:rPr>
              <a:t>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13), </a:t>
            </a:r>
            <a:r>
              <a:rPr lang="en-US" i="1" dirty="0">
                <a:solidFill>
                  <a:srgbClr val="0000FF"/>
                </a:solidFill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5(</a:t>
            </a:r>
            <a:r>
              <a:rPr lang="en-US" dirty="0">
                <a:solidFill>
                  <a:srgbClr val="0000FF"/>
                </a:solidFill>
                <a:sym typeface="Symbol" charset="0"/>
              </a:rPr>
              <a:t></a:t>
            </a:r>
            <a:r>
              <a:rPr lang="en-US" dirty="0">
                <a:solidFill>
                  <a:srgbClr val="0000FF"/>
                </a:solidFill>
              </a:rPr>
              <a:t>17)</a:t>
            </a:r>
          </a:p>
        </p:txBody>
      </p:sp>
      <p:sp>
        <p:nvSpPr>
          <p:cNvPr id="890886" name="Text Box 6"/>
          <p:cNvSpPr txBox="1">
            <a:spLocks noChangeArrowheads="1"/>
          </p:cNvSpPr>
          <p:nvPr/>
        </p:nvSpPr>
        <p:spPr bwMode="auto">
          <a:xfrm>
            <a:off x="6096000" y="1524000"/>
            <a:ext cx="13827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</a:t>
            </a:r>
            <a:r>
              <a:rPr lang="en-US" baseline="-25000">
                <a:solidFill>
                  <a:srgbClr val="FF0000"/>
                </a:solidFill>
              </a:rPr>
              <a:t>NN</a:t>
            </a:r>
            <a:r>
              <a:rPr lang="en-US">
                <a:solidFill>
                  <a:srgbClr val="FF0000"/>
                </a:solidFill>
              </a:rPr>
              <a:t> = NULL</a:t>
            </a:r>
          </a:p>
          <a:p>
            <a:r>
              <a:rPr lang="en-US">
                <a:solidFill>
                  <a:srgbClr val="FF0000"/>
                </a:solidFill>
              </a:rPr>
              <a:t>dist(q,o</a:t>
            </a:r>
            <a:r>
              <a:rPr lang="en-US" baseline="-25000">
                <a:solidFill>
                  <a:srgbClr val="FF0000"/>
                </a:solidFill>
              </a:rPr>
              <a:t>NN</a:t>
            </a:r>
            <a:r>
              <a:rPr lang="en-US">
                <a:solidFill>
                  <a:srgbClr val="FF0000"/>
                </a:solidFill>
              </a:rPr>
              <a:t>)=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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2557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Best-first NN search</a:t>
            </a:r>
          </a:p>
        </p:txBody>
      </p:sp>
      <p:sp>
        <p:nvSpPr>
          <p:cNvPr id="891907" name="Rectangle 3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graphicFrame>
        <p:nvGraphicFramePr>
          <p:cNvPr id="891908" name="Object 4"/>
          <p:cNvGraphicFramePr>
            <a:graphicFrameLocks noChangeAspect="1"/>
          </p:cNvGraphicFramePr>
          <p:nvPr/>
        </p:nvGraphicFramePr>
        <p:xfrm>
          <a:off x="609600" y="1600200"/>
          <a:ext cx="5638800" cy="490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2" imgW="2141640" imgH="1871640" progId="MSDraw.1.01">
                  <p:embed/>
                </p:oleObj>
              </mc:Choice>
              <mc:Fallback>
                <p:oleObj name="Microsoft Drawing 1.01" r:id="rId2" imgW="2141640" imgH="1871640" progId="MSDraw.1.01">
                  <p:embed/>
                  <p:pic>
                    <p:nvPicPr>
                      <p:cNvPr id="8919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5638800" cy="490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909" name="Text Box 5"/>
          <p:cNvSpPr txBox="1">
            <a:spLocks noChangeArrowheads="1"/>
          </p:cNvSpPr>
          <p:nvPr/>
        </p:nvSpPr>
        <p:spPr bwMode="auto">
          <a:xfrm>
            <a:off x="4800600" y="2667000"/>
            <a:ext cx="4251325" cy="259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Step 4: get closest entry (top element of Q):</a:t>
            </a:r>
          </a:p>
          <a:p>
            <a:r>
              <a:rPr lang="en-US" i="1" dirty="0">
                <a:solidFill>
                  <a:srgbClr val="0000FF"/>
                </a:solidFill>
              </a:rPr>
              <a:t>m</a:t>
            </a:r>
            <a:r>
              <a:rPr lang="en-US" baseline="-25000" dirty="0">
                <a:solidFill>
                  <a:srgbClr val="0000FF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0000FF"/>
                </a:solidFill>
                <a:sym typeface="Symbol" charset="0"/>
              </a:rPr>
              <a:t></a:t>
            </a:r>
            <a:r>
              <a:rPr lang="en-US" dirty="0">
                <a:solidFill>
                  <a:srgbClr val="0000FF"/>
                </a:solidFill>
              </a:rPr>
              <a:t> 2). Visit node </a:t>
            </a:r>
            <a:r>
              <a:rPr lang="en-US" i="1" dirty="0">
                <a:solidFill>
                  <a:srgbClr val="0000FF"/>
                </a:solidFill>
              </a:rPr>
              <a:t>m</a:t>
            </a:r>
            <a:r>
              <a:rPr lang="en-US" baseline="-25000" dirty="0">
                <a:solidFill>
                  <a:srgbClr val="0000FF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. </a:t>
            </a:r>
            <a:r>
              <a:rPr lang="en-US" i="1" dirty="0">
                <a:solidFill>
                  <a:srgbClr val="0000FF"/>
                </a:solidFill>
              </a:rPr>
              <a:t>m</a:t>
            </a:r>
            <a:r>
              <a:rPr lang="en-US" baseline="-25000" dirty="0">
                <a:solidFill>
                  <a:srgbClr val="0000FF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 is a leaf node, so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sz="1800" dirty="0">
                <a:solidFill>
                  <a:srgbClr val="0000FF"/>
                </a:solidFill>
              </a:rPr>
              <a:t>update NN if some object in </a:t>
            </a:r>
            <a:r>
              <a:rPr lang="en-US" i="1" dirty="0">
                <a:solidFill>
                  <a:srgbClr val="0000FF"/>
                </a:solidFill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4 is closer than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the current NN:</a:t>
            </a:r>
          </a:p>
          <a:p>
            <a:r>
              <a:rPr lang="en-US" dirty="0" err="1">
                <a:solidFill>
                  <a:srgbClr val="0000FF"/>
                </a:solidFill>
              </a:rPr>
              <a:t>o</a:t>
            </a:r>
            <a:r>
              <a:rPr lang="en-US" baseline="-25000" dirty="0" err="1">
                <a:solidFill>
                  <a:srgbClr val="0000FF"/>
                </a:solidFill>
              </a:rPr>
              <a:t>NN</a:t>
            </a:r>
            <a:r>
              <a:rPr lang="en-US" dirty="0">
                <a:solidFill>
                  <a:srgbClr val="0000FF"/>
                </a:solidFill>
              </a:rPr>
              <a:t> = k, </a:t>
            </a:r>
            <a:r>
              <a:rPr lang="en-US" dirty="0" err="1">
                <a:solidFill>
                  <a:srgbClr val="0000FF"/>
                </a:solidFill>
              </a:rPr>
              <a:t>dist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q,oNN</a:t>
            </a:r>
            <a:r>
              <a:rPr lang="en-US" dirty="0">
                <a:solidFill>
                  <a:srgbClr val="0000FF"/>
                </a:solidFill>
              </a:rPr>
              <a:t>)=</a:t>
            </a:r>
            <a:r>
              <a:rPr lang="en-US" dirty="0">
                <a:solidFill>
                  <a:srgbClr val="0000FF"/>
                </a:solidFill>
                <a:sym typeface="Symbol" charset="0"/>
              </a:rPr>
              <a:t> </a:t>
            </a:r>
            <a:r>
              <a:rPr lang="en-US" dirty="0">
                <a:solidFill>
                  <a:srgbClr val="0000FF"/>
                </a:solidFill>
              </a:rPr>
              <a:t>2</a:t>
            </a:r>
            <a:endParaRPr lang="en-US" sz="1800" dirty="0">
              <a:solidFill>
                <a:srgbClr val="0000FF"/>
              </a:solidFill>
            </a:endParaRPr>
          </a:p>
          <a:p>
            <a:r>
              <a:rPr lang="en-US" i="1" dirty="0">
                <a:solidFill>
                  <a:srgbClr val="0000FF"/>
                </a:solidFill>
              </a:rPr>
              <a:t>Q =m</a:t>
            </a:r>
            <a:r>
              <a:rPr lang="en-US" dirty="0">
                <a:solidFill>
                  <a:srgbClr val="0000FF"/>
                </a:solidFill>
              </a:rPr>
              <a:t>1(</a:t>
            </a:r>
            <a:r>
              <a:rPr lang="en-US" dirty="0">
                <a:solidFill>
                  <a:srgbClr val="0000FF"/>
                </a:solidFill>
                <a:sym typeface="Symbol" charset="0"/>
              </a:rPr>
              <a:t>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5), </a:t>
            </a:r>
            <a:r>
              <a:rPr lang="en-US" altLang="zh-CN" i="1" dirty="0">
                <a:solidFill>
                  <a:srgbClr val="0000FF"/>
                </a:solidFill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3(</a:t>
            </a:r>
            <a:r>
              <a:rPr lang="en-US" dirty="0">
                <a:solidFill>
                  <a:srgbClr val="0000FF"/>
                </a:solidFill>
                <a:sym typeface="Symbol" charset="0"/>
              </a:rPr>
              <a:t>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5), </a:t>
            </a:r>
            <a:r>
              <a:rPr lang="en-US" i="1" dirty="0">
                <a:solidFill>
                  <a:srgbClr val="0000FF"/>
                </a:solidFill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3(</a:t>
            </a:r>
            <a:r>
              <a:rPr lang="en-US" dirty="0">
                <a:solidFill>
                  <a:srgbClr val="0000FF"/>
                </a:solidFill>
                <a:sym typeface="Symbol" charset="0"/>
              </a:rPr>
              <a:t>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8), </a:t>
            </a:r>
            <a:r>
              <a:rPr lang="en-US" i="1" dirty="0">
                <a:solidFill>
                  <a:srgbClr val="0000FF"/>
                </a:solidFill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2(3),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i="1" dirty="0">
                <a:solidFill>
                  <a:srgbClr val="0000FF"/>
                </a:solidFill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5(</a:t>
            </a:r>
            <a:r>
              <a:rPr lang="en-US" dirty="0">
                <a:solidFill>
                  <a:srgbClr val="0000FF"/>
                </a:solidFill>
                <a:sym typeface="Symbol" charset="0"/>
              </a:rPr>
              <a:t>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13), </a:t>
            </a:r>
            <a:r>
              <a:rPr lang="en-US" i="1" dirty="0">
                <a:solidFill>
                  <a:srgbClr val="0000FF"/>
                </a:solidFill>
              </a:rPr>
              <a:t>m</a:t>
            </a:r>
            <a:r>
              <a:rPr lang="en-US" dirty="0">
                <a:solidFill>
                  <a:srgbClr val="0000FF"/>
                </a:solidFill>
              </a:rPr>
              <a:t>5(</a:t>
            </a:r>
            <a:r>
              <a:rPr lang="en-US" dirty="0">
                <a:solidFill>
                  <a:srgbClr val="0000FF"/>
                </a:solidFill>
                <a:sym typeface="Symbol" charset="0"/>
              </a:rPr>
              <a:t></a:t>
            </a:r>
            <a:r>
              <a:rPr lang="en-US" dirty="0">
                <a:solidFill>
                  <a:srgbClr val="0000FF"/>
                </a:solidFill>
              </a:rPr>
              <a:t>17)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91910" name="Text Box 6"/>
          <p:cNvSpPr txBox="1">
            <a:spLocks noChangeArrowheads="1"/>
          </p:cNvSpPr>
          <p:nvPr/>
        </p:nvSpPr>
        <p:spPr bwMode="auto">
          <a:xfrm>
            <a:off x="6096000" y="1524000"/>
            <a:ext cx="1382713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</a:t>
            </a:r>
            <a:r>
              <a:rPr lang="en-US" baseline="-25000">
                <a:solidFill>
                  <a:srgbClr val="FF0000"/>
                </a:solidFill>
              </a:rPr>
              <a:t>NN</a:t>
            </a:r>
            <a:r>
              <a:rPr lang="en-US">
                <a:solidFill>
                  <a:srgbClr val="FF0000"/>
                </a:solidFill>
              </a:rPr>
              <a:t> = NULL</a:t>
            </a:r>
          </a:p>
          <a:p>
            <a:r>
              <a:rPr lang="en-US">
                <a:solidFill>
                  <a:srgbClr val="FF0000"/>
                </a:solidFill>
              </a:rPr>
              <a:t>dist(q,o</a:t>
            </a:r>
            <a:r>
              <a:rPr lang="en-US" baseline="-25000">
                <a:solidFill>
                  <a:srgbClr val="FF0000"/>
                </a:solidFill>
              </a:rPr>
              <a:t>NN</a:t>
            </a:r>
            <a:r>
              <a:rPr lang="en-US">
                <a:solidFill>
                  <a:srgbClr val="FF0000"/>
                </a:solidFill>
              </a:rPr>
              <a:t>)=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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7916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Best-first NN search</a:t>
            </a:r>
          </a:p>
        </p:txBody>
      </p:sp>
      <p:sp>
        <p:nvSpPr>
          <p:cNvPr id="892931" name="Rectangle 3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92933" name="Text Box 5"/>
          <p:cNvSpPr txBox="1">
            <a:spLocks noChangeArrowheads="1"/>
          </p:cNvSpPr>
          <p:nvPr/>
        </p:nvSpPr>
        <p:spPr bwMode="auto">
          <a:xfrm>
            <a:off x="4800600" y="2667000"/>
            <a:ext cx="434340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>
                <a:solidFill>
                  <a:srgbClr val="0000FF"/>
                </a:solidFill>
              </a:rPr>
              <a:t>Step 5: get closest entry (top element of Q):</a:t>
            </a:r>
          </a:p>
          <a:p>
            <a:r>
              <a:rPr lang="en-US" i="1">
                <a:solidFill>
                  <a:srgbClr val="0000FF"/>
                </a:solidFill>
              </a:rPr>
              <a:t>m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(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</a:t>
            </a:r>
            <a:r>
              <a:rPr lang="en-US">
                <a:solidFill>
                  <a:srgbClr val="0000FF"/>
                </a:solidFill>
              </a:rPr>
              <a:t>5). Since 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</a:t>
            </a:r>
            <a:r>
              <a:rPr lang="en-US">
                <a:solidFill>
                  <a:srgbClr val="0000FF"/>
                </a:solidFill>
              </a:rPr>
              <a:t>5</a:t>
            </a:r>
            <a:r>
              <a:rPr lang="en-US"/>
              <a:t> 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 </a:t>
            </a:r>
            <a:r>
              <a:rPr lang="en-US">
                <a:solidFill>
                  <a:srgbClr val="0000FF"/>
                </a:solidFill>
              </a:rPr>
              <a:t>dist(q,oNN)=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</a:t>
            </a:r>
            <a:r>
              <a:rPr lang="en-US">
                <a:solidFill>
                  <a:srgbClr val="0000FF"/>
                </a:solidFill>
              </a:rPr>
              <a:t>2, search stops and o</a:t>
            </a:r>
            <a:r>
              <a:rPr lang="en-US" baseline="-25000">
                <a:solidFill>
                  <a:srgbClr val="0000FF"/>
                </a:solidFill>
              </a:rPr>
              <a:t>NN</a:t>
            </a:r>
            <a:r>
              <a:rPr lang="en-US">
                <a:solidFill>
                  <a:srgbClr val="0000FF"/>
                </a:solidFill>
              </a:rPr>
              <a:t> is returned as the NN of q</a:t>
            </a:r>
          </a:p>
        </p:txBody>
      </p:sp>
      <p:sp>
        <p:nvSpPr>
          <p:cNvPr id="892934" name="Text Box 6"/>
          <p:cNvSpPr txBox="1">
            <a:spLocks noChangeArrowheads="1"/>
          </p:cNvSpPr>
          <p:nvPr/>
        </p:nvSpPr>
        <p:spPr bwMode="auto">
          <a:xfrm>
            <a:off x="5867400" y="1600200"/>
            <a:ext cx="2403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oNN = k, dist(q,oNN)=</a:t>
            </a:r>
            <a:r>
              <a:rPr lang="en-US">
                <a:solidFill>
                  <a:srgbClr val="FF0000"/>
                </a:solidFill>
                <a:sym typeface="Symbol" charset="0"/>
              </a:rPr>
              <a:t> </a:t>
            </a:r>
            <a:r>
              <a:rPr lang="en-US">
                <a:solidFill>
                  <a:srgbClr val="FF0000"/>
                </a:solidFill>
              </a:rPr>
              <a:t>2</a:t>
            </a:r>
          </a:p>
        </p:txBody>
      </p:sp>
      <p:graphicFrame>
        <p:nvGraphicFramePr>
          <p:cNvPr id="892935" name="Object 7"/>
          <p:cNvGraphicFramePr>
            <a:graphicFrameLocks noChangeAspect="1"/>
          </p:cNvGraphicFramePr>
          <p:nvPr/>
        </p:nvGraphicFramePr>
        <p:xfrm>
          <a:off x="609600" y="1600200"/>
          <a:ext cx="5638800" cy="490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2" imgW="2141640" imgH="1871640" progId="MSDraw.1.01">
                  <p:embed/>
                </p:oleObj>
              </mc:Choice>
              <mc:Fallback>
                <p:oleObj name="Microsoft Drawing 1.01" r:id="rId2" imgW="2141640" imgH="1871640" progId="MSDraw.1.01">
                  <p:embed/>
                  <p:pic>
                    <p:nvPicPr>
                      <p:cNvPr id="8929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5638800" cy="490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195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0530" name="Object 2"/>
          <p:cNvGraphicFramePr>
            <a:graphicFrameLocks noChangeAspect="1"/>
          </p:cNvGraphicFramePr>
          <p:nvPr/>
        </p:nvGraphicFramePr>
        <p:xfrm>
          <a:off x="1676400" y="3810000"/>
          <a:ext cx="2422525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2" imgW="6362437" imgH="6380952" progId="">
                  <p:embed/>
                </p:oleObj>
              </mc:Choice>
              <mc:Fallback>
                <p:oleObj name="Microsoft Drawing 1.01" r:id="rId2" imgW="6362437" imgH="6380952" progId="">
                  <p:embed/>
                  <p:pic>
                    <p:nvPicPr>
                      <p:cNvPr id="7905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10000"/>
                        <a:ext cx="2422525" cy="242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0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Spatial Data Management</a:t>
            </a:r>
          </a:p>
        </p:txBody>
      </p:sp>
      <p:sp>
        <p:nvSpPr>
          <p:cNvPr id="790532" name="Text Box 4"/>
          <p:cNvSpPr txBox="1">
            <a:spLocks noChangeArrowheads="1"/>
          </p:cNvSpPr>
          <p:nvPr/>
        </p:nvSpPr>
        <p:spPr bwMode="auto">
          <a:xfrm>
            <a:off x="762000" y="1600200"/>
            <a:ext cx="769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sz="2000" i="1">
                <a:latin typeface="Tahoma" charset="0"/>
              </a:rPr>
              <a:t>Spatial Database Systems</a:t>
            </a:r>
            <a:r>
              <a:rPr lang="en-US" sz="2000">
                <a:latin typeface="Tahoma" charset="0"/>
              </a:rPr>
              <a:t> manage large collections of multidimensional objects (typically 2D/3D)</a:t>
            </a:r>
          </a:p>
        </p:txBody>
      </p:sp>
      <p:sp>
        <p:nvSpPr>
          <p:cNvPr id="790533" name="Text Box 5"/>
          <p:cNvSpPr txBox="1">
            <a:spLocks noChangeArrowheads="1"/>
          </p:cNvSpPr>
          <p:nvPr/>
        </p:nvSpPr>
        <p:spPr bwMode="auto">
          <a:xfrm>
            <a:off x="762000" y="2362200"/>
            <a:ext cx="77882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sz="2000">
                <a:latin typeface="Tahoma" charset="0"/>
              </a:rPr>
              <a:t> A</a:t>
            </a:r>
            <a:r>
              <a:rPr lang="en-US" sz="2000" b="1">
                <a:latin typeface="Tahoma" charset="0"/>
              </a:rPr>
              <a:t> </a:t>
            </a:r>
            <a:r>
              <a:rPr lang="en-US" sz="2000" i="1">
                <a:latin typeface="Tahoma" charset="0"/>
              </a:rPr>
              <a:t>spatial object</a:t>
            </a:r>
            <a:r>
              <a:rPr lang="en-US" sz="2000" b="1">
                <a:latin typeface="Tahoma" charset="0"/>
              </a:rPr>
              <a:t> </a:t>
            </a:r>
            <a:r>
              <a:rPr lang="en-US" sz="2000">
                <a:latin typeface="Tahoma" charset="0"/>
              </a:rPr>
              <a:t>contains (at least) one spatial attribute that describes its location and/or geometry </a:t>
            </a:r>
          </a:p>
        </p:txBody>
      </p:sp>
      <p:sp>
        <p:nvSpPr>
          <p:cNvPr id="790534" name="Text Box 6"/>
          <p:cNvSpPr txBox="1">
            <a:spLocks noChangeArrowheads="1"/>
          </p:cNvSpPr>
          <p:nvPr/>
        </p:nvSpPr>
        <p:spPr bwMode="auto">
          <a:xfrm>
            <a:off x="762000" y="3124200"/>
            <a:ext cx="77882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sz="2000">
                <a:latin typeface="Tahoma" charset="0"/>
              </a:rPr>
              <a:t> A</a:t>
            </a:r>
            <a:r>
              <a:rPr lang="en-US" sz="2000" b="1">
                <a:latin typeface="Tahoma" charset="0"/>
              </a:rPr>
              <a:t> </a:t>
            </a:r>
            <a:r>
              <a:rPr lang="en-US" sz="2000" i="1">
                <a:latin typeface="Tahoma" charset="0"/>
              </a:rPr>
              <a:t>spatial relation</a:t>
            </a:r>
            <a:r>
              <a:rPr lang="en-US" sz="2000" b="1">
                <a:latin typeface="Tahoma" charset="0"/>
              </a:rPr>
              <a:t> </a:t>
            </a:r>
            <a:r>
              <a:rPr lang="en-US" sz="2000">
                <a:latin typeface="Tahoma" charset="0"/>
              </a:rPr>
              <a:t>is an organized collection of spatial objects of the same entity (e.g. rivers, cities, road segments)</a:t>
            </a:r>
            <a:endParaRPr lang="en-US" sz="2000" b="1">
              <a:latin typeface="Tahoma" charset="0"/>
            </a:endParaRPr>
          </a:p>
        </p:txBody>
      </p:sp>
      <p:sp>
        <p:nvSpPr>
          <p:cNvPr id="790535" name="Text Box 7"/>
          <p:cNvSpPr txBox="1">
            <a:spLocks noChangeArrowheads="1"/>
          </p:cNvSpPr>
          <p:nvPr/>
        </p:nvSpPr>
        <p:spPr bwMode="auto">
          <a:xfrm>
            <a:off x="1447800" y="60198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Road segments from an area in CA</a:t>
            </a:r>
          </a:p>
        </p:txBody>
      </p:sp>
      <p:graphicFrame>
        <p:nvGraphicFramePr>
          <p:cNvPr id="790536" name="Object 8"/>
          <p:cNvGraphicFramePr>
            <a:graphicFrameLocks noChangeAspect="1"/>
          </p:cNvGraphicFramePr>
          <p:nvPr/>
        </p:nvGraphicFramePr>
        <p:xfrm>
          <a:off x="5029200" y="3962400"/>
          <a:ext cx="3297238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301200" imgH="2123280" progId="Word.Document.8">
                  <p:embed/>
                </p:oleObj>
              </mc:Choice>
              <mc:Fallback>
                <p:oleObj name="Document" r:id="rId4" imgW="3301200" imgH="2123280" progId="Word.Document.8">
                  <p:embed/>
                  <p:pic>
                    <p:nvPicPr>
                      <p:cNvPr id="7905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962400"/>
                        <a:ext cx="3297238" cy="21145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0537" name="Text Box 9"/>
          <p:cNvSpPr txBox="1">
            <a:spLocks noChangeArrowheads="1"/>
          </p:cNvSpPr>
          <p:nvPr/>
        </p:nvSpPr>
        <p:spPr bwMode="auto">
          <a:xfrm>
            <a:off x="5334000" y="6019800"/>
            <a:ext cx="2667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/>
              <a:t>A spatial relation</a:t>
            </a:r>
          </a:p>
        </p:txBody>
      </p:sp>
      <p:pic>
        <p:nvPicPr>
          <p:cNvPr id="790538" name="Picture 10" descr="MP00640_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46088"/>
            <a:ext cx="1143000" cy="11382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51529-2981-6043-AB25-ED822BFFD26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Notes on Best-first NN search</a:t>
            </a:r>
          </a:p>
        </p:txBody>
      </p:sp>
      <p:sp>
        <p:nvSpPr>
          <p:cNvPr id="893955" name="Rectangle 3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93956" name="Rectangle 4"/>
          <p:cNvSpPr>
            <a:spLocks noChangeArrowheads="1"/>
          </p:cNvSpPr>
          <p:nvPr/>
        </p:nvSpPr>
        <p:spPr bwMode="auto">
          <a:xfrm>
            <a:off x="533400" y="1371600"/>
            <a:ext cx="8305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000" dirty="0">
                <a:latin typeface="Verdana" charset="0"/>
              </a:rPr>
              <a:t>In the previous example, we have visited fewer nodes compared to DF-NN algorithm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1800" dirty="0">
                <a:latin typeface="Verdana" charset="0"/>
              </a:rPr>
              <a:t>Only nodes whose MBR intersect the disk centered at q with radius the real NN distance are visited (see if you can you prove this)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000" dirty="0">
                <a:latin typeface="Verdana" charset="0"/>
              </a:rPr>
              <a:t>The algorithm can be adapted for incremental NN search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1800" dirty="0">
                <a:latin typeface="Verdana" charset="0"/>
              </a:rPr>
              <a:t>After having found the NN can we easily (incrementally) find the next NN without starting search from the beginning?</a:t>
            </a:r>
          </a:p>
          <a:p>
            <a:pPr marL="1085850" lvl="2" indent="-2286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p"/>
            </a:pPr>
            <a:r>
              <a:rPr lang="en-US" dirty="0">
                <a:latin typeface="Verdana" charset="0"/>
              </a:rPr>
              <a:t>put objects on the heap</a:t>
            </a:r>
          </a:p>
          <a:p>
            <a:pPr marL="1085850" lvl="2" indent="-2286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p"/>
            </a:pPr>
            <a:r>
              <a:rPr lang="en-US" dirty="0">
                <a:latin typeface="Verdana" charset="0"/>
              </a:rPr>
              <a:t>never prune, but wait until an object comes out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000" dirty="0">
                <a:latin typeface="Verdana" charset="0"/>
              </a:rPr>
              <a:t>The algorithm can be used for k-NN search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1800" dirty="0">
                <a:latin typeface="Verdana" charset="0"/>
              </a:rPr>
              <a:t>use a second heap to organize the NN found so far (same can be done for DF-NN)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1800" dirty="0">
                <a:latin typeface="Verdana" charset="0"/>
              </a:rPr>
              <a:t>no need if we just use the </a:t>
            </a:r>
            <a:r>
              <a:rPr lang="en-US" sz="1800" dirty="0" err="1">
                <a:latin typeface="Verdana" charset="0"/>
              </a:rPr>
              <a:t>inc.</a:t>
            </a:r>
            <a:r>
              <a:rPr lang="en-US" sz="1800" dirty="0">
                <a:latin typeface="Verdana" charset="0"/>
              </a:rPr>
              <a:t> version of the algorithm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000" dirty="0">
                <a:latin typeface="Verdana" charset="0"/>
              </a:rPr>
              <a:t>… but: The heap can grow very large until the algorithm terminates</a:t>
            </a:r>
          </a:p>
        </p:txBody>
      </p:sp>
    </p:spTree>
    <p:extLst>
      <p:ext uri="{BB962C8B-B14F-4D97-AF65-F5344CB8AC3E}">
        <p14:creationId xmlns:p14="http://schemas.microsoft.com/office/powerpoint/2010/main" val="118568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6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Why incremental NN search?</a:t>
            </a:r>
          </a:p>
        </p:txBody>
      </p:sp>
      <p:sp>
        <p:nvSpPr>
          <p:cNvPr id="896003" name="Rectangle 3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96004" name="Rectangle 4"/>
          <p:cNvSpPr>
            <a:spLocks noChangeArrowheads="1"/>
          </p:cNvSpPr>
          <p:nvPr/>
        </p:nvSpPr>
        <p:spPr bwMode="auto">
          <a:xfrm>
            <a:off x="533400" y="1371600"/>
            <a:ext cx="8305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Example 1: find the nearest large city (&gt;10,000 residents) to my current position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</a:rPr>
              <a:t>Solution 1: </a:t>
            </a:r>
          </a:p>
          <a:p>
            <a:pPr marL="1085850" lvl="2" indent="-2286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p"/>
            </a:pPr>
            <a:r>
              <a:rPr lang="en-US" sz="1800" dirty="0">
                <a:latin typeface="Verdana" charset="0"/>
              </a:rPr>
              <a:t>find all large cities</a:t>
            </a:r>
          </a:p>
          <a:p>
            <a:pPr marL="1085850" lvl="2" indent="-2286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p"/>
            </a:pPr>
            <a:r>
              <a:rPr lang="en-US" sz="1800" dirty="0">
                <a:latin typeface="Verdana" charset="0"/>
              </a:rPr>
              <a:t>apply NN search on the result</a:t>
            </a:r>
          </a:p>
          <a:p>
            <a:pPr marL="1085850" lvl="2" indent="-2286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p"/>
            </a:pPr>
            <a:r>
              <a:rPr lang="en-US" sz="1800" dirty="0">
                <a:latin typeface="Verdana" charset="0"/>
              </a:rPr>
              <a:t>could be slow if many such cities</a:t>
            </a:r>
          </a:p>
          <a:p>
            <a:pPr marL="1085850" lvl="2" indent="-2286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p"/>
            </a:pPr>
            <a:r>
              <a:rPr lang="en-US" sz="1800" dirty="0">
                <a:latin typeface="Verdana" charset="0"/>
              </a:rPr>
              <a:t>also R-tree may not be available for large cities only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</a:rPr>
              <a:t>Solution 2:</a:t>
            </a:r>
          </a:p>
          <a:p>
            <a:pPr marL="1085850" lvl="2" indent="-228600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charset="0"/>
              <a:buChar char="p"/>
            </a:pPr>
            <a:r>
              <a:rPr lang="en-US" sz="1800" dirty="0">
                <a:latin typeface="Verdana" charset="0"/>
              </a:rPr>
              <a:t>incrementally find NN and check if the large city requirement is satisfied; if not get the next NN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Example 2: find the nearest hotel; see if you like it; if not get the next one; see if you like it; …</a:t>
            </a:r>
          </a:p>
        </p:txBody>
      </p:sp>
    </p:spTree>
    <p:extLst>
      <p:ext uri="{BB962C8B-B14F-4D97-AF65-F5344CB8AC3E}">
        <p14:creationId xmlns:p14="http://schemas.microsoft.com/office/powerpoint/2010/main" val="2373009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Spatial Joins</a:t>
            </a:r>
          </a:p>
        </p:txBody>
      </p:sp>
      <p:sp>
        <p:nvSpPr>
          <p:cNvPr id="894979" name="Rectangle 3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894980" name="Rectangle 4"/>
          <p:cNvSpPr>
            <a:spLocks noChangeArrowheads="1"/>
          </p:cNvSpPr>
          <p:nvPr/>
        </p:nvSpPr>
        <p:spPr bwMode="auto">
          <a:xfrm>
            <a:off x="533400" y="1371600"/>
            <a:ext cx="8305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Input: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>
                <a:latin typeface="Verdana" charset="0"/>
              </a:rPr>
              <a:t>two spatial relations R, S (e.g., R=cities, S=rivers)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>
                <a:latin typeface="Verdana" charset="0"/>
              </a:rPr>
              <a:t>a spatial relationship </a:t>
            </a:r>
            <a:r>
              <a:rPr lang="el-GR" sz="2000">
                <a:latin typeface="Verdana" charset="0"/>
              </a:rPr>
              <a:t>θ</a:t>
            </a:r>
            <a:r>
              <a:rPr lang="en-US" sz="2000">
                <a:latin typeface="Verdana" charset="0"/>
              </a:rPr>
              <a:t> (e.g., </a:t>
            </a:r>
            <a:r>
              <a:rPr lang="el-GR" sz="2000">
                <a:latin typeface="Verdana" charset="0"/>
              </a:rPr>
              <a:t>θ</a:t>
            </a:r>
            <a:r>
              <a:rPr lang="en-US" sz="2000">
                <a:latin typeface="Verdana" charset="0"/>
              </a:rPr>
              <a:t>=intersects)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Output: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>
                <a:latin typeface="Verdana" charset="0"/>
              </a:rPr>
              <a:t>{(r,s): r</a:t>
            </a:r>
            <a:r>
              <a:rPr lang="en-US" sz="2000">
                <a:latin typeface="Verdana" charset="0"/>
                <a:sym typeface="Symbol" charset="0"/>
              </a:rPr>
              <a:t>R, </a:t>
            </a:r>
            <a:r>
              <a:rPr lang="en-US" sz="2000">
                <a:latin typeface="Verdana" charset="0"/>
              </a:rPr>
              <a:t>s</a:t>
            </a:r>
            <a:r>
              <a:rPr lang="en-US" sz="2000">
                <a:latin typeface="Verdana" charset="0"/>
                <a:sym typeface="Symbol" charset="0"/>
              </a:rPr>
              <a:t>S, </a:t>
            </a:r>
            <a:r>
              <a:rPr lang="en-US" sz="2000">
                <a:latin typeface="Verdana" charset="0"/>
              </a:rPr>
              <a:t>r </a:t>
            </a:r>
            <a:r>
              <a:rPr lang="el-GR" sz="2000">
                <a:latin typeface="Verdana" charset="0"/>
              </a:rPr>
              <a:t>θ</a:t>
            </a:r>
            <a:r>
              <a:rPr lang="en-US" sz="2000">
                <a:latin typeface="Verdana" charset="0"/>
              </a:rPr>
              <a:t> s is true}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>
                <a:latin typeface="Verdana" charset="0"/>
              </a:rPr>
              <a:t>Example: find all pairs of cities and rivers that intersect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We will discuss intersection joins (like the example above)</a:t>
            </a:r>
          </a:p>
        </p:txBody>
      </p:sp>
      <p:sp>
        <p:nvSpPr>
          <p:cNvPr id="894982" name="Rectangle 6"/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149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R-tree (Intersection) Join</a:t>
            </a:r>
          </a:p>
        </p:txBody>
      </p:sp>
      <p:sp>
        <p:nvSpPr>
          <p:cNvPr id="902147" name="Rectangle 3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902148" name="Rectangle 4"/>
          <p:cNvSpPr>
            <a:spLocks noChangeArrowheads="1"/>
          </p:cNvSpPr>
          <p:nvPr/>
        </p:nvSpPr>
        <p:spPr bwMode="auto">
          <a:xfrm>
            <a:off x="533400" y="1371600"/>
            <a:ext cx="8305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Applies on two R-trees of spatial relations R and 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Observation: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</a:rPr>
              <a:t>If a node </a:t>
            </a:r>
            <a:r>
              <a:rPr lang="en-US" sz="2000" dirty="0" err="1">
                <a:latin typeface="Verdana" charset="0"/>
              </a:rPr>
              <a:t>n</a:t>
            </a:r>
            <a:r>
              <a:rPr lang="en-US" sz="2000" baseline="-25000" dirty="0" err="1">
                <a:latin typeface="Verdana" charset="0"/>
              </a:rPr>
              <a:t>R</a:t>
            </a:r>
            <a:r>
              <a:rPr lang="en-US" sz="2000" dirty="0">
                <a:latin typeface="Verdana" charset="0"/>
              </a:rPr>
              <a:t> </a:t>
            </a:r>
            <a:r>
              <a:rPr lang="en-US" sz="2000" dirty="0">
                <a:latin typeface="Verdana" charset="0"/>
                <a:sym typeface="Symbol" charset="0"/>
              </a:rPr>
              <a:t> R </a:t>
            </a:r>
            <a:r>
              <a:rPr lang="en-US" sz="2000" dirty="0">
                <a:latin typeface="Verdana" charset="0"/>
              </a:rPr>
              <a:t>does not intersect </a:t>
            </a:r>
            <a:br>
              <a:rPr lang="en-US" sz="2000" dirty="0">
                <a:latin typeface="Verdana" charset="0"/>
              </a:rPr>
            </a:br>
            <a:r>
              <a:rPr lang="en-US" sz="2000" dirty="0" err="1">
                <a:latin typeface="Verdana" charset="0"/>
              </a:rPr>
              <a:t>n</a:t>
            </a:r>
            <a:r>
              <a:rPr lang="en-US" sz="2000" baseline="-25000" dirty="0" err="1">
                <a:latin typeface="Verdana" charset="0"/>
              </a:rPr>
              <a:t>S</a:t>
            </a:r>
            <a:r>
              <a:rPr lang="en-US" sz="2000" baseline="-25000" dirty="0">
                <a:latin typeface="Verdana" charset="0"/>
              </a:rPr>
              <a:t> </a:t>
            </a:r>
            <a:r>
              <a:rPr lang="en-US" sz="2000" dirty="0">
                <a:latin typeface="Verdana" charset="0"/>
                <a:sym typeface="Symbol" charset="0"/>
              </a:rPr>
              <a:t> S, then no object </a:t>
            </a:r>
            <a:r>
              <a:rPr lang="en-US" sz="2000" dirty="0" err="1">
                <a:latin typeface="Verdana" charset="0"/>
                <a:sym typeface="Symbol" charset="0"/>
              </a:rPr>
              <a:t>o</a:t>
            </a:r>
            <a:r>
              <a:rPr lang="en-US" sz="2000" baseline="-25000" dirty="0" err="1">
                <a:latin typeface="Verdana" charset="0"/>
                <a:sym typeface="Symbol" charset="0"/>
              </a:rPr>
              <a:t>R</a:t>
            </a:r>
            <a:r>
              <a:rPr lang="en-US" sz="2000" dirty="0">
                <a:latin typeface="Verdana" charset="0"/>
                <a:sym typeface="Symbol" charset="0"/>
              </a:rPr>
              <a:t>  R </a:t>
            </a:r>
            <a:br>
              <a:rPr lang="en-US" sz="2000" dirty="0">
                <a:latin typeface="Verdana" charset="0"/>
                <a:sym typeface="Symbol" charset="0"/>
              </a:rPr>
            </a:br>
            <a:r>
              <a:rPr lang="en-US" sz="2000" dirty="0">
                <a:latin typeface="Verdana" charset="0"/>
                <a:sym typeface="Symbol" charset="0"/>
              </a:rPr>
              <a:t>under </a:t>
            </a:r>
            <a:r>
              <a:rPr lang="en-US" sz="2000" dirty="0" err="1">
                <a:latin typeface="Verdana" charset="0"/>
                <a:sym typeface="Symbol" charset="0"/>
              </a:rPr>
              <a:t>n</a:t>
            </a:r>
            <a:r>
              <a:rPr lang="en-US" sz="2000" baseline="-25000" dirty="0" err="1">
                <a:latin typeface="Verdana" charset="0"/>
                <a:sym typeface="Symbol" charset="0"/>
              </a:rPr>
              <a:t>R</a:t>
            </a:r>
            <a:r>
              <a:rPr lang="en-US" sz="2000" dirty="0">
                <a:latin typeface="Verdana" charset="0"/>
                <a:sym typeface="Symbol" charset="0"/>
              </a:rPr>
              <a:t> can intersect any </a:t>
            </a:r>
            <a:br>
              <a:rPr lang="en-US" sz="2000" dirty="0">
                <a:latin typeface="Verdana" charset="0"/>
                <a:sym typeface="Symbol" charset="0"/>
              </a:rPr>
            </a:br>
            <a:r>
              <a:rPr lang="en-US" sz="2000" dirty="0">
                <a:latin typeface="Verdana" charset="0"/>
                <a:sym typeface="Symbol" charset="0"/>
              </a:rPr>
              <a:t>object </a:t>
            </a:r>
            <a:r>
              <a:rPr lang="en-US" sz="2000" dirty="0" err="1">
                <a:latin typeface="Verdana" charset="0"/>
              </a:rPr>
              <a:t>o</a:t>
            </a:r>
            <a:r>
              <a:rPr lang="en-US" sz="2000" baseline="-25000" dirty="0" err="1">
                <a:latin typeface="Verdana" charset="0"/>
              </a:rPr>
              <a:t>S</a:t>
            </a:r>
            <a:r>
              <a:rPr lang="en-US" sz="2000" baseline="-25000" dirty="0">
                <a:latin typeface="Verdana" charset="0"/>
              </a:rPr>
              <a:t> </a:t>
            </a:r>
            <a:r>
              <a:rPr lang="en-US" sz="2000" dirty="0">
                <a:latin typeface="Verdana" charset="0"/>
                <a:sym typeface="Symbol" charset="0"/>
              </a:rPr>
              <a:t> S under </a:t>
            </a:r>
            <a:r>
              <a:rPr lang="en-US" sz="2000" dirty="0" err="1">
                <a:latin typeface="Verdana" charset="0"/>
                <a:sym typeface="Symbol" charset="0"/>
              </a:rPr>
              <a:t>n</a:t>
            </a:r>
            <a:r>
              <a:rPr lang="en-US" sz="2000" baseline="-25000" dirty="0" err="1">
                <a:latin typeface="Verdana" charset="0"/>
                <a:sym typeface="Symbol" charset="0"/>
              </a:rPr>
              <a:t>S</a:t>
            </a:r>
            <a:endParaRPr lang="en-US" sz="2000" dirty="0">
              <a:latin typeface="Verdana" charset="0"/>
              <a:sym typeface="Symbol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  <a:sym typeface="Symbol" charset="0"/>
              </a:rPr>
              <a:t>Node MBRs at the high level of </a:t>
            </a:r>
            <a:br>
              <a:rPr lang="en-US" sz="2000" dirty="0">
                <a:latin typeface="Verdana" charset="0"/>
                <a:sym typeface="Symbol" charset="0"/>
              </a:rPr>
            </a:br>
            <a:r>
              <a:rPr lang="en-US" sz="2000" dirty="0">
                <a:latin typeface="Verdana" charset="0"/>
                <a:sym typeface="Symbol" charset="0"/>
              </a:rPr>
              <a:t>the trees can prune object </a:t>
            </a:r>
            <a:br>
              <a:rPr lang="en-US" sz="2000" dirty="0">
                <a:latin typeface="Verdana" charset="0"/>
                <a:sym typeface="Symbol" charset="0"/>
              </a:rPr>
            </a:br>
            <a:r>
              <a:rPr lang="en-US" sz="2000" dirty="0">
                <a:latin typeface="Verdana" charset="0"/>
                <a:sym typeface="Symbol" charset="0"/>
              </a:rPr>
              <a:t>combinations to be checked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We can use this property to design an algorithm that </a:t>
            </a:r>
            <a:r>
              <a:rPr lang="en-US" sz="2400" dirty="0">
                <a:solidFill>
                  <a:srgbClr val="0000FF"/>
                </a:solidFill>
                <a:latin typeface="Verdana" charset="0"/>
              </a:rPr>
              <a:t>synchronously traverses </a:t>
            </a:r>
            <a:r>
              <a:rPr lang="en-US" sz="2400" dirty="0">
                <a:latin typeface="Verdana" charset="0"/>
              </a:rPr>
              <a:t>both trees following only entry pairs that intersect.</a:t>
            </a:r>
          </a:p>
          <a:p>
            <a:pPr marL="1771650" lvl="4" indent="-228600" eaLnBrk="1" hangingPunct="1">
              <a:spcBef>
                <a:spcPct val="20000"/>
              </a:spcBef>
              <a:buClr>
                <a:schemeClr val="tx2"/>
              </a:buClr>
              <a:buSzPct val="80000"/>
              <a:buFont typeface="Wingdings" charset="0"/>
              <a:buChar char="§"/>
            </a:pPr>
            <a:endParaRPr lang="en-US" dirty="0">
              <a:latin typeface="Verdana" charset="0"/>
            </a:endParaRPr>
          </a:p>
        </p:txBody>
      </p:sp>
      <p:sp>
        <p:nvSpPr>
          <p:cNvPr id="902149" name="Rectangle 5"/>
          <p:cNvSpPr>
            <a:spLocks noChangeArrowheads="1"/>
          </p:cNvSpPr>
          <p:nvPr/>
        </p:nvSpPr>
        <p:spPr bwMode="auto">
          <a:xfrm>
            <a:off x="912813" y="2351088"/>
            <a:ext cx="20685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02150" name="Rectangle 6"/>
          <p:cNvSpPr>
            <a:spLocks noChangeArrowheads="1"/>
          </p:cNvSpPr>
          <p:nvPr/>
        </p:nvSpPr>
        <p:spPr bwMode="auto">
          <a:xfrm>
            <a:off x="912813" y="2351088"/>
            <a:ext cx="1714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02151" name="Rectangle 7"/>
          <p:cNvSpPr>
            <a:spLocks noChangeArrowheads="1"/>
          </p:cNvSpPr>
          <p:nvPr/>
        </p:nvSpPr>
        <p:spPr bwMode="auto">
          <a:xfrm>
            <a:off x="912813" y="2351088"/>
            <a:ext cx="1714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02152" name="Rectangle 8"/>
          <p:cNvSpPr>
            <a:spLocks noChangeArrowheads="1"/>
          </p:cNvSpPr>
          <p:nvPr/>
        </p:nvSpPr>
        <p:spPr bwMode="auto">
          <a:xfrm>
            <a:off x="5638800" y="3048000"/>
            <a:ext cx="11430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902153" name="Rectangle 9"/>
          <p:cNvSpPr>
            <a:spLocks noChangeArrowheads="1"/>
          </p:cNvSpPr>
          <p:nvPr/>
        </p:nvSpPr>
        <p:spPr bwMode="auto">
          <a:xfrm>
            <a:off x="7162800" y="3733800"/>
            <a:ext cx="1752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902154" name="Rectangle 10"/>
          <p:cNvSpPr>
            <a:spLocks noChangeArrowheads="1"/>
          </p:cNvSpPr>
          <p:nvPr/>
        </p:nvSpPr>
        <p:spPr bwMode="auto">
          <a:xfrm>
            <a:off x="5638800" y="3581400"/>
            <a:ext cx="3048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902155" name="Rectangle 11"/>
          <p:cNvSpPr>
            <a:spLocks noChangeArrowheads="1"/>
          </p:cNvSpPr>
          <p:nvPr/>
        </p:nvSpPr>
        <p:spPr bwMode="auto">
          <a:xfrm>
            <a:off x="6477000" y="3352800"/>
            <a:ext cx="3048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902156" name="Rectangle 12"/>
          <p:cNvSpPr>
            <a:spLocks noChangeArrowheads="1"/>
          </p:cNvSpPr>
          <p:nvPr/>
        </p:nvSpPr>
        <p:spPr bwMode="auto">
          <a:xfrm>
            <a:off x="5791200" y="3048000"/>
            <a:ext cx="685800" cy="152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902157" name="Text Box 13"/>
          <p:cNvSpPr txBox="1">
            <a:spLocks noChangeArrowheads="1"/>
          </p:cNvSpPr>
          <p:nvPr/>
        </p:nvSpPr>
        <p:spPr bwMode="auto">
          <a:xfrm>
            <a:off x="5867400" y="2743200"/>
            <a:ext cx="379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n</a:t>
            </a:r>
            <a:r>
              <a:rPr lang="en-US" baseline="-25000"/>
              <a:t>R</a:t>
            </a:r>
            <a:endParaRPr lang="en-US"/>
          </a:p>
        </p:txBody>
      </p:sp>
      <p:sp>
        <p:nvSpPr>
          <p:cNvPr id="902158" name="Rectangle 14"/>
          <p:cNvSpPr>
            <a:spLocks noChangeArrowheads="1"/>
          </p:cNvSpPr>
          <p:nvPr/>
        </p:nvSpPr>
        <p:spPr bwMode="auto">
          <a:xfrm>
            <a:off x="7467600" y="4191000"/>
            <a:ext cx="228600" cy="228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902159" name="Rectangle 15"/>
          <p:cNvSpPr>
            <a:spLocks noChangeArrowheads="1"/>
          </p:cNvSpPr>
          <p:nvPr/>
        </p:nvSpPr>
        <p:spPr bwMode="auto">
          <a:xfrm>
            <a:off x="8534400" y="3810000"/>
            <a:ext cx="381000" cy="3810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902160" name="Rectangle 16"/>
          <p:cNvSpPr>
            <a:spLocks noChangeArrowheads="1"/>
          </p:cNvSpPr>
          <p:nvPr/>
        </p:nvSpPr>
        <p:spPr bwMode="auto">
          <a:xfrm>
            <a:off x="7162800" y="3733800"/>
            <a:ext cx="457200" cy="152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902161" name="Text Box 17"/>
          <p:cNvSpPr txBox="1">
            <a:spLocks noChangeArrowheads="1"/>
          </p:cNvSpPr>
          <p:nvPr/>
        </p:nvSpPr>
        <p:spPr bwMode="auto">
          <a:xfrm>
            <a:off x="7315200" y="3352800"/>
            <a:ext cx="363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/>
              <a:t>n</a:t>
            </a:r>
            <a:r>
              <a:rPr lang="en-US" baseline="-25000"/>
              <a:t>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806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R-tree (Intersection) Join</a:t>
            </a:r>
          </a:p>
        </p:txBody>
      </p:sp>
      <p:sp>
        <p:nvSpPr>
          <p:cNvPr id="903171" name="Rectangle 3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903172" name="Rectangle 4"/>
          <p:cNvSpPr>
            <a:spLocks noChangeArrowheads="1"/>
          </p:cNvSpPr>
          <p:nvPr/>
        </p:nvSpPr>
        <p:spPr bwMode="auto">
          <a:xfrm>
            <a:off x="533400" y="1371600"/>
            <a:ext cx="8305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Initially called taking with parameters the roots of the two trees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This pseudo-code version assumes that the trees have same height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</a:rPr>
              <a:t>easily extendable to trees of different heights</a:t>
            </a:r>
          </a:p>
        </p:txBody>
      </p:sp>
      <p:sp>
        <p:nvSpPr>
          <p:cNvPr id="903173" name="Rectangle 5"/>
          <p:cNvSpPr>
            <a:spLocks noChangeArrowheads="1"/>
          </p:cNvSpPr>
          <p:nvPr/>
        </p:nvSpPr>
        <p:spPr bwMode="auto">
          <a:xfrm>
            <a:off x="912813" y="2351088"/>
            <a:ext cx="20685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03174" name="Rectangle 6"/>
          <p:cNvSpPr>
            <a:spLocks noChangeArrowheads="1"/>
          </p:cNvSpPr>
          <p:nvPr/>
        </p:nvSpPr>
        <p:spPr bwMode="auto">
          <a:xfrm>
            <a:off x="912813" y="2351088"/>
            <a:ext cx="1714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03175" name="Rectangle 7"/>
          <p:cNvSpPr>
            <a:spLocks noChangeArrowheads="1"/>
          </p:cNvSpPr>
          <p:nvPr/>
        </p:nvSpPr>
        <p:spPr bwMode="auto">
          <a:xfrm>
            <a:off x="912813" y="2351088"/>
            <a:ext cx="1714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pic>
        <p:nvPicPr>
          <p:cNvPr id="903186" name="Picture 18" descr="RJco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2400"/>
            <a:ext cx="9220200" cy="253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82164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R-tree (Intersection) Join</a:t>
            </a:r>
          </a:p>
        </p:txBody>
      </p:sp>
      <p:sp>
        <p:nvSpPr>
          <p:cNvPr id="904195" name="Rectangle 3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904196" name="Rectangle 4"/>
          <p:cNvSpPr>
            <a:spLocks noChangeArrowheads="1"/>
          </p:cNvSpPr>
          <p:nvPr/>
        </p:nvSpPr>
        <p:spPr bwMode="auto">
          <a:xfrm>
            <a:off x="533400" y="1371600"/>
            <a:ext cx="8305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Example: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</a:rPr>
              <a:t>run for root(R</a:t>
            </a:r>
            <a:r>
              <a:rPr lang="en-US" sz="2000" baseline="-25000" dirty="0">
                <a:latin typeface="Verdana" charset="0"/>
              </a:rPr>
              <a:t>A</a:t>
            </a:r>
            <a:r>
              <a:rPr lang="en-US" sz="2000" dirty="0">
                <a:latin typeface="Verdana" charset="0"/>
              </a:rPr>
              <a:t>), root(R</a:t>
            </a:r>
            <a:r>
              <a:rPr lang="en-US" sz="2000" baseline="-25000" dirty="0">
                <a:latin typeface="Verdana" charset="0"/>
              </a:rPr>
              <a:t>B</a:t>
            </a:r>
            <a:r>
              <a:rPr lang="en-US" sz="2000" dirty="0">
                <a:latin typeface="Verdana" charset="0"/>
              </a:rPr>
              <a:t>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</a:rPr>
              <a:t>for every intersecting pair there (e.g., A</a:t>
            </a:r>
            <a:r>
              <a:rPr lang="en-US" sz="2000" baseline="-25000" dirty="0">
                <a:latin typeface="Verdana" charset="0"/>
              </a:rPr>
              <a:t>1</a:t>
            </a:r>
            <a:r>
              <a:rPr lang="en-US" sz="2000" dirty="0">
                <a:latin typeface="Verdana" charset="0"/>
              </a:rPr>
              <a:t>, B</a:t>
            </a:r>
            <a:r>
              <a:rPr lang="en-US" sz="2000" baseline="-25000" dirty="0">
                <a:latin typeface="Verdana" charset="0"/>
              </a:rPr>
              <a:t>1</a:t>
            </a:r>
            <a:r>
              <a:rPr lang="en-US" sz="2000" dirty="0">
                <a:latin typeface="Verdana" charset="0"/>
              </a:rPr>
              <a:t>) run recursively for pointed nodes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 dirty="0">
                <a:latin typeface="Verdana" charset="0"/>
              </a:rPr>
              <a:t>intersecting pairs of leaf nodes are qualifying object MBR pairs</a:t>
            </a:r>
          </a:p>
        </p:txBody>
      </p:sp>
      <p:sp>
        <p:nvSpPr>
          <p:cNvPr id="904197" name="Rectangle 5"/>
          <p:cNvSpPr>
            <a:spLocks noChangeArrowheads="1"/>
          </p:cNvSpPr>
          <p:nvPr/>
        </p:nvSpPr>
        <p:spPr bwMode="auto">
          <a:xfrm>
            <a:off x="912813" y="2351088"/>
            <a:ext cx="20685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04198" name="Rectangle 6"/>
          <p:cNvSpPr>
            <a:spLocks noChangeArrowheads="1"/>
          </p:cNvSpPr>
          <p:nvPr/>
        </p:nvSpPr>
        <p:spPr bwMode="auto">
          <a:xfrm>
            <a:off x="912813" y="2351088"/>
            <a:ext cx="1714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04199" name="Rectangle 7"/>
          <p:cNvSpPr>
            <a:spLocks noChangeArrowheads="1"/>
          </p:cNvSpPr>
          <p:nvPr/>
        </p:nvSpPr>
        <p:spPr bwMode="auto">
          <a:xfrm>
            <a:off x="912813" y="2351088"/>
            <a:ext cx="1714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graphicFrame>
        <p:nvGraphicFramePr>
          <p:cNvPr id="904201" name="Object 9"/>
          <p:cNvGraphicFramePr>
            <a:graphicFrameLocks noChangeAspect="1"/>
          </p:cNvGraphicFramePr>
          <p:nvPr/>
        </p:nvGraphicFramePr>
        <p:xfrm>
          <a:off x="685800" y="3581400"/>
          <a:ext cx="5181600" cy="304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2" imgW="3336840" imgH="1959120" progId="MSDraw.1.01">
                  <p:embed/>
                </p:oleObj>
              </mc:Choice>
              <mc:Fallback>
                <p:oleObj name="Microsoft Drawing 1.01" r:id="rId2" imgW="3336840" imgH="1959120" progId="MSDraw.1.01">
                  <p:embed/>
                  <p:pic>
                    <p:nvPicPr>
                      <p:cNvPr id="9042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81400"/>
                        <a:ext cx="5181600" cy="304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4202" name="Text Box 10"/>
          <p:cNvSpPr txBox="1">
            <a:spLocks noChangeArrowheads="1"/>
          </p:cNvSpPr>
          <p:nvPr/>
        </p:nvSpPr>
        <p:spPr bwMode="auto">
          <a:xfrm>
            <a:off x="6400800" y="4419600"/>
            <a:ext cx="243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/>
              <a:t>Level 1 qualifying pairs:</a:t>
            </a:r>
          </a:p>
        </p:txBody>
      </p:sp>
      <p:sp>
        <p:nvSpPr>
          <p:cNvPr id="904203" name="Text Box 11"/>
          <p:cNvSpPr txBox="1">
            <a:spLocks noChangeArrowheads="1"/>
          </p:cNvSpPr>
          <p:nvPr/>
        </p:nvSpPr>
        <p:spPr bwMode="auto">
          <a:xfrm>
            <a:off x="6400800" y="4724400"/>
            <a:ext cx="199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/>
              <a:t>{(A</a:t>
            </a:r>
            <a:r>
              <a:rPr lang="en-US" sz="1800" baseline="-25000"/>
              <a:t>1</a:t>
            </a:r>
            <a:r>
              <a:rPr lang="en-US" sz="1800"/>
              <a:t>, B</a:t>
            </a:r>
            <a:r>
              <a:rPr lang="en-US" sz="1800" baseline="-25000"/>
              <a:t>1</a:t>
            </a:r>
            <a:r>
              <a:rPr lang="en-US" sz="1800"/>
              <a:t>), (A</a:t>
            </a:r>
            <a:r>
              <a:rPr lang="en-US" sz="1800" baseline="-25000"/>
              <a:t>2</a:t>
            </a:r>
            <a:r>
              <a:rPr lang="en-US" sz="1800"/>
              <a:t>, B</a:t>
            </a:r>
            <a:r>
              <a:rPr lang="en-US" sz="1800" baseline="-25000"/>
              <a:t>2</a:t>
            </a:r>
            <a:r>
              <a:rPr lang="en-US" sz="1800"/>
              <a:t>)}</a:t>
            </a:r>
          </a:p>
        </p:txBody>
      </p:sp>
      <p:sp>
        <p:nvSpPr>
          <p:cNvPr id="904204" name="Text Box 12"/>
          <p:cNvSpPr txBox="1">
            <a:spLocks noChangeArrowheads="1"/>
          </p:cNvSpPr>
          <p:nvPr/>
        </p:nvSpPr>
        <p:spPr bwMode="auto">
          <a:xfrm>
            <a:off x="6400800" y="5410200"/>
            <a:ext cx="243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/>
              <a:t>Level 0 qualifying pairs:</a:t>
            </a:r>
          </a:p>
        </p:txBody>
      </p:sp>
      <p:sp>
        <p:nvSpPr>
          <p:cNvPr id="904205" name="Text Box 13"/>
          <p:cNvSpPr txBox="1">
            <a:spLocks noChangeArrowheads="1"/>
          </p:cNvSpPr>
          <p:nvPr/>
        </p:nvSpPr>
        <p:spPr bwMode="auto">
          <a:xfrm>
            <a:off x="6400800" y="5715000"/>
            <a:ext cx="1787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/>
              <a:t>{(a</a:t>
            </a:r>
            <a:r>
              <a:rPr lang="en-US" sz="1800" baseline="-25000"/>
              <a:t>1</a:t>
            </a:r>
            <a:r>
              <a:rPr lang="en-US" sz="1800"/>
              <a:t>, b</a:t>
            </a:r>
            <a:r>
              <a:rPr lang="en-US" sz="1800" baseline="-25000"/>
              <a:t>1</a:t>
            </a:r>
            <a:r>
              <a:rPr lang="en-US" sz="1800"/>
              <a:t>), (a</a:t>
            </a:r>
            <a:r>
              <a:rPr lang="en-US" sz="1800" baseline="-25000"/>
              <a:t>2</a:t>
            </a:r>
            <a:r>
              <a:rPr lang="en-US" sz="1800"/>
              <a:t>, b</a:t>
            </a:r>
            <a:r>
              <a:rPr lang="en-US" sz="1800" baseline="-25000"/>
              <a:t>2</a:t>
            </a:r>
            <a:r>
              <a:rPr lang="en-US" sz="180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44202274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Computational issue</a:t>
            </a:r>
          </a:p>
        </p:txBody>
      </p:sp>
      <p:sp>
        <p:nvSpPr>
          <p:cNvPr id="905219" name="Rectangle 3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905220" name="Rectangle 4"/>
          <p:cNvSpPr>
            <a:spLocks noChangeArrowheads="1"/>
          </p:cNvSpPr>
          <p:nvPr/>
        </p:nvSpPr>
        <p:spPr bwMode="auto">
          <a:xfrm>
            <a:off x="533400" y="1371600"/>
            <a:ext cx="8305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How to decrease the cost of comparing entry pairs for a given pair of nodes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>
                <a:latin typeface="Verdana" charset="0"/>
              </a:rPr>
              <a:t>E.g., for (A</a:t>
            </a:r>
            <a:r>
              <a:rPr lang="en-US" sz="2000" baseline="-25000">
                <a:latin typeface="Verdana" charset="0"/>
              </a:rPr>
              <a:t>1</a:t>
            </a:r>
            <a:r>
              <a:rPr lang="en-US" sz="2000">
                <a:latin typeface="Verdana" charset="0"/>
              </a:rPr>
              <a:t>, B</a:t>
            </a:r>
            <a:r>
              <a:rPr lang="en-US" sz="2000" baseline="-25000">
                <a:latin typeface="Verdana" charset="0"/>
              </a:rPr>
              <a:t>1</a:t>
            </a:r>
            <a:r>
              <a:rPr lang="en-US" sz="2000">
                <a:latin typeface="Verdana" charset="0"/>
              </a:rPr>
              <a:t>), we need to compare {a</a:t>
            </a:r>
            <a:r>
              <a:rPr lang="en-US" sz="2000" baseline="-25000">
                <a:latin typeface="Verdana" charset="0"/>
              </a:rPr>
              <a:t>1</a:t>
            </a:r>
            <a:r>
              <a:rPr lang="en-US" sz="2000">
                <a:latin typeface="Verdana" charset="0"/>
              </a:rPr>
              <a:t>,a</a:t>
            </a:r>
            <a:r>
              <a:rPr lang="en-US" sz="2000" baseline="-25000">
                <a:latin typeface="Verdana" charset="0"/>
              </a:rPr>
              <a:t>2</a:t>
            </a:r>
            <a:r>
              <a:rPr lang="en-US" sz="2000">
                <a:latin typeface="Verdana" charset="0"/>
              </a:rPr>
              <a:t>,a</a:t>
            </a:r>
            <a:r>
              <a:rPr lang="en-US" sz="2000" baseline="-25000">
                <a:latin typeface="Verdana" charset="0"/>
              </a:rPr>
              <a:t>3</a:t>
            </a:r>
            <a:r>
              <a:rPr lang="en-US" sz="2000">
                <a:latin typeface="Verdana" charset="0"/>
              </a:rPr>
              <a:t>}x{b</a:t>
            </a:r>
            <a:r>
              <a:rPr lang="en-US" sz="2000" baseline="-25000">
                <a:latin typeface="Verdana" charset="0"/>
              </a:rPr>
              <a:t>1</a:t>
            </a:r>
            <a:r>
              <a:rPr lang="en-US" sz="2000">
                <a:latin typeface="Verdana" charset="0"/>
              </a:rPr>
              <a:t>,b</a:t>
            </a:r>
            <a:r>
              <a:rPr lang="en-US" sz="2000" baseline="-25000">
                <a:latin typeface="Verdana" charset="0"/>
              </a:rPr>
              <a:t>2</a:t>
            </a:r>
            <a:r>
              <a:rPr lang="en-US" sz="2000">
                <a:latin typeface="Verdana" charset="0"/>
              </a:rPr>
              <a:t>} = 6 pairs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>
                <a:latin typeface="Verdana" charset="0"/>
              </a:rPr>
              <a:t>In real R-trees nodes may have &gt;100 entries (100x100 = 10000 entry pairs!)</a:t>
            </a:r>
          </a:p>
        </p:txBody>
      </p:sp>
      <p:sp>
        <p:nvSpPr>
          <p:cNvPr id="905221" name="Rectangle 5"/>
          <p:cNvSpPr>
            <a:spLocks noChangeArrowheads="1"/>
          </p:cNvSpPr>
          <p:nvPr/>
        </p:nvSpPr>
        <p:spPr bwMode="auto">
          <a:xfrm>
            <a:off x="912813" y="2351088"/>
            <a:ext cx="20685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05222" name="Rectangle 6"/>
          <p:cNvSpPr>
            <a:spLocks noChangeArrowheads="1"/>
          </p:cNvSpPr>
          <p:nvPr/>
        </p:nvSpPr>
        <p:spPr bwMode="auto">
          <a:xfrm>
            <a:off x="912813" y="2351088"/>
            <a:ext cx="1714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05223" name="Rectangle 7"/>
          <p:cNvSpPr>
            <a:spLocks noChangeArrowheads="1"/>
          </p:cNvSpPr>
          <p:nvPr/>
        </p:nvSpPr>
        <p:spPr bwMode="auto">
          <a:xfrm>
            <a:off x="912813" y="2351088"/>
            <a:ext cx="1714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graphicFrame>
        <p:nvGraphicFramePr>
          <p:cNvPr id="905224" name="Object 8"/>
          <p:cNvGraphicFramePr>
            <a:graphicFrameLocks noChangeAspect="1"/>
          </p:cNvGraphicFramePr>
          <p:nvPr/>
        </p:nvGraphicFramePr>
        <p:xfrm>
          <a:off x="685800" y="3581400"/>
          <a:ext cx="5181600" cy="304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2" imgW="3336840" imgH="1959120" progId="MSDraw.1.01">
                  <p:embed/>
                </p:oleObj>
              </mc:Choice>
              <mc:Fallback>
                <p:oleObj name="Microsoft Drawing 1.01" r:id="rId2" imgW="3336840" imgH="1959120" progId="MSDraw.1.01">
                  <p:embed/>
                  <p:pic>
                    <p:nvPicPr>
                      <p:cNvPr id="905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81400"/>
                        <a:ext cx="5181600" cy="304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5225" name="Text Box 9"/>
          <p:cNvSpPr txBox="1">
            <a:spLocks noChangeArrowheads="1"/>
          </p:cNvSpPr>
          <p:nvPr/>
        </p:nvSpPr>
        <p:spPr bwMode="auto">
          <a:xfrm>
            <a:off x="6400800" y="4419600"/>
            <a:ext cx="243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/>
              <a:t>Level 1 qualifying pairs:</a:t>
            </a:r>
          </a:p>
        </p:txBody>
      </p:sp>
      <p:sp>
        <p:nvSpPr>
          <p:cNvPr id="905226" name="Text Box 10"/>
          <p:cNvSpPr txBox="1">
            <a:spLocks noChangeArrowheads="1"/>
          </p:cNvSpPr>
          <p:nvPr/>
        </p:nvSpPr>
        <p:spPr bwMode="auto">
          <a:xfrm>
            <a:off x="6400800" y="4724400"/>
            <a:ext cx="199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/>
              <a:t>{(A</a:t>
            </a:r>
            <a:r>
              <a:rPr lang="en-US" sz="1800" baseline="-25000"/>
              <a:t>1</a:t>
            </a:r>
            <a:r>
              <a:rPr lang="en-US" sz="1800"/>
              <a:t>, B</a:t>
            </a:r>
            <a:r>
              <a:rPr lang="en-US" sz="1800" baseline="-25000"/>
              <a:t>1</a:t>
            </a:r>
            <a:r>
              <a:rPr lang="en-US" sz="1800"/>
              <a:t>), (A</a:t>
            </a:r>
            <a:r>
              <a:rPr lang="en-US" sz="1800" baseline="-25000"/>
              <a:t>2</a:t>
            </a:r>
            <a:r>
              <a:rPr lang="en-US" sz="1800"/>
              <a:t>, B</a:t>
            </a:r>
            <a:r>
              <a:rPr lang="en-US" sz="1800" baseline="-25000"/>
              <a:t>2</a:t>
            </a:r>
            <a:r>
              <a:rPr lang="en-US" sz="1800"/>
              <a:t>)}</a:t>
            </a:r>
          </a:p>
        </p:txBody>
      </p:sp>
      <p:sp>
        <p:nvSpPr>
          <p:cNvPr id="905227" name="Text Box 11"/>
          <p:cNvSpPr txBox="1">
            <a:spLocks noChangeArrowheads="1"/>
          </p:cNvSpPr>
          <p:nvPr/>
        </p:nvSpPr>
        <p:spPr bwMode="auto">
          <a:xfrm>
            <a:off x="6400800" y="5410200"/>
            <a:ext cx="243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/>
              <a:t>Level 0 qualifying pairs:</a:t>
            </a:r>
          </a:p>
        </p:txBody>
      </p:sp>
      <p:sp>
        <p:nvSpPr>
          <p:cNvPr id="905228" name="Text Box 12"/>
          <p:cNvSpPr txBox="1">
            <a:spLocks noChangeArrowheads="1"/>
          </p:cNvSpPr>
          <p:nvPr/>
        </p:nvSpPr>
        <p:spPr bwMode="auto">
          <a:xfrm>
            <a:off x="6400800" y="5715000"/>
            <a:ext cx="1787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/>
              <a:t>{(a</a:t>
            </a:r>
            <a:r>
              <a:rPr lang="en-US" sz="1800" baseline="-25000"/>
              <a:t>1</a:t>
            </a:r>
            <a:r>
              <a:rPr lang="en-US" sz="1800"/>
              <a:t>, b</a:t>
            </a:r>
            <a:r>
              <a:rPr lang="en-US" sz="1800" baseline="-25000"/>
              <a:t>1</a:t>
            </a:r>
            <a:r>
              <a:rPr lang="en-US" sz="1800"/>
              <a:t>), (a</a:t>
            </a:r>
            <a:r>
              <a:rPr lang="en-US" sz="1800" baseline="-25000"/>
              <a:t>2</a:t>
            </a:r>
            <a:r>
              <a:rPr lang="en-US" sz="1800"/>
              <a:t>, b</a:t>
            </a:r>
            <a:r>
              <a:rPr lang="en-US" sz="1800" baseline="-25000"/>
              <a:t>2</a:t>
            </a:r>
            <a:r>
              <a:rPr lang="en-US" sz="1800"/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163177808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Optimizations (1) space restriction</a:t>
            </a:r>
          </a:p>
        </p:txBody>
      </p:sp>
      <p:sp>
        <p:nvSpPr>
          <p:cNvPr id="906243" name="Rectangle 3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906244" name="Rectangle 4"/>
          <p:cNvSpPr>
            <a:spLocks noChangeArrowheads="1"/>
          </p:cNvSpPr>
          <p:nvPr/>
        </p:nvSpPr>
        <p:spPr bwMode="auto">
          <a:xfrm>
            <a:off x="533400" y="1371600"/>
            <a:ext cx="8305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If an entry in n</a:t>
            </a:r>
            <a:r>
              <a:rPr lang="en-US" sz="2400" baseline="-25000">
                <a:latin typeface="Verdana" charset="0"/>
              </a:rPr>
              <a:t>1</a:t>
            </a:r>
            <a:r>
              <a:rPr lang="en-US" sz="2400">
                <a:latin typeface="Verdana" charset="0"/>
              </a:rPr>
              <a:t> does not intersect the MBR of n</a:t>
            </a:r>
            <a:r>
              <a:rPr lang="en-US" sz="2400" baseline="-25000">
                <a:latin typeface="Verdana" charset="0"/>
              </a:rPr>
              <a:t>2</a:t>
            </a:r>
            <a:r>
              <a:rPr lang="en-US" sz="2400">
                <a:latin typeface="Verdana" charset="0"/>
              </a:rPr>
              <a:t> it may not intersect any entry in n</a:t>
            </a:r>
            <a:r>
              <a:rPr lang="en-US" sz="2400" baseline="-25000">
                <a:latin typeface="Verdana" charset="0"/>
              </a:rPr>
              <a:t>2</a:t>
            </a:r>
            <a:r>
              <a:rPr lang="en-US" sz="2400">
                <a:latin typeface="Verdana" charset="0"/>
              </a:rPr>
              <a:t>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Perform two scans in n</a:t>
            </a:r>
            <a:r>
              <a:rPr lang="en-US" sz="2400" baseline="-25000">
                <a:latin typeface="Verdana" charset="0"/>
              </a:rPr>
              <a:t>1</a:t>
            </a:r>
            <a:r>
              <a:rPr lang="en-US" sz="2400">
                <a:latin typeface="Verdana" charset="0"/>
              </a:rPr>
              <a:t> and n</a:t>
            </a:r>
            <a:r>
              <a:rPr lang="en-US" sz="2400" baseline="-25000">
                <a:latin typeface="Verdana" charset="0"/>
              </a:rPr>
              <a:t>2</a:t>
            </a:r>
            <a:r>
              <a:rPr lang="en-US" sz="2400">
                <a:latin typeface="Verdana" charset="0"/>
              </a:rPr>
              <a:t> to prune such entries</a:t>
            </a:r>
          </a:p>
        </p:txBody>
      </p:sp>
      <p:sp>
        <p:nvSpPr>
          <p:cNvPr id="906245" name="Rectangle 5"/>
          <p:cNvSpPr>
            <a:spLocks noChangeArrowheads="1"/>
          </p:cNvSpPr>
          <p:nvPr/>
        </p:nvSpPr>
        <p:spPr bwMode="auto">
          <a:xfrm>
            <a:off x="912813" y="2351088"/>
            <a:ext cx="20685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06246" name="Rectangle 6"/>
          <p:cNvSpPr>
            <a:spLocks noChangeArrowheads="1"/>
          </p:cNvSpPr>
          <p:nvPr/>
        </p:nvSpPr>
        <p:spPr bwMode="auto">
          <a:xfrm>
            <a:off x="912813" y="2351088"/>
            <a:ext cx="1714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06247" name="Rectangle 7"/>
          <p:cNvSpPr>
            <a:spLocks noChangeArrowheads="1"/>
          </p:cNvSpPr>
          <p:nvPr/>
        </p:nvSpPr>
        <p:spPr bwMode="auto">
          <a:xfrm>
            <a:off x="912813" y="2351088"/>
            <a:ext cx="1714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grpSp>
        <p:nvGrpSpPr>
          <p:cNvPr id="906253" name="Group 13"/>
          <p:cNvGrpSpPr>
            <a:grpSpLocks/>
          </p:cNvGrpSpPr>
          <p:nvPr/>
        </p:nvGrpSpPr>
        <p:grpSpPr bwMode="auto">
          <a:xfrm>
            <a:off x="1981200" y="3276600"/>
            <a:ext cx="4419600" cy="1752600"/>
            <a:chOff x="1632" y="1344"/>
            <a:chExt cx="2208" cy="960"/>
          </a:xfrm>
        </p:grpSpPr>
        <p:sp>
          <p:nvSpPr>
            <p:cNvPr id="906254" name="Rectangle 14"/>
            <p:cNvSpPr>
              <a:spLocks noChangeArrowheads="1"/>
            </p:cNvSpPr>
            <p:nvPr/>
          </p:nvSpPr>
          <p:spPr bwMode="auto">
            <a:xfrm>
              <a:off x="1632" y="1639"/>
              <a:ext cx="1390" cy="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6255" name="Rectangle 15"/>
            <p:cNvSpPr>
              <a:spLocks noChangeArrowheads="1"/>
            </p:cNvSpPr>
            <p:nvPr/>
          </p:nvSpPr>
          <p:spPr bwMode="auto">
            <a:xfrm>
              <a:off x="1959" y="1639"/>
              <a:ext cx="245" cy="14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6256" name="Rectangle 16"/>
            <p:cNvSpPr>
              <a:spLocks noChangeArrowheads="1"/>
            </p:cNvSpPr>
            <p:nvPr/>
          </p:nvSpPr>
          <p:spPr bwMode="auto">
            <a:xfrm>
              <a:off x="1632" y="1898"/>
              <a:ext cx="204" cy="22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6257" name="Rectangle 17"/>
            <p:cNvSpPr>
              <a:spLocks noChangeArrowheads="1"/>
            </p:cNvSpPr>
            <p:nvPr/>
          </p:nvSpPr>
          <p:spPr bwMode="auto">
            <a:xfrm>
              <a:off x="2041" y="1935"/>
              <a:ext cx="204" cy="18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6258" name="Rectangle 18"/>
            <p:cNvSpPr>
              <a:spLocks noChangeArrowheads="1"/>
            </p:cNvSpPr>
            <p:nvPr/>
          </p:nvSpPr>
          <p:spPr bwMode="auto">
            <a:xfrm>
              <a:off x="2082" y="2193"/>
              <a:ext cx="368" cy="11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6259" name="Rectangle 19"/>
            <p:cNvSpPr>
              <a:spLocks noChangeArrowheads="1"/>
            </p:cNvSpPr>
            <p:nvPr/>
          </p:nvSpPr>
          <p:spPr bwMode="auto">
            <a:xfrm>
              <a:off x="2327" y="1750"/>
              <a:ext cx="491" cy="11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6260" name="Rectangle 20"/>
            <p:cNvSpPr>
              <a:spLocks noChangeArrowheads="1"/>
            </p:cNvSpPr>
            <p:nvPr/>
          </p:nvSpPr>
          <p:spPr bwMode="auto">
            <a:xfrm>
              <a:off x="2532" y="1898"/>
              <a:ext cx="163" cy="7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6261" name="Rectangle 21"/>
            <p:cNvSpPr>
              <a:spLocks noChangeArrowheads="1"/>
            </p:cNvSpPr>
            <p:nvPr/>
          </p:nvSpPr>
          <p:spPr bwMode="auto">
            <a:xfrm>
              <a:off x="2859" y="1898"/>
              <a:ext cx="163" cy="29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6262" name="Rectangle 22"/>
            <p:cNvSpPr>
              <a:spLocks noChangeArrowheads="1"/>
            </p:cNvSpPr>
            <p:nvPr/>
          </p:nvSpPr>
          <p:spPr bwMode="auto">
            <a:xfrm>
              <a:off x="2736" y="1824"/>
              <a:ext cx="532" cy="1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6263" name="Rectangle 23"/>
            <p:cNvSpPr>
              <a:spLocks noChangeArrowheads="1"/>
            </p:cNvSpPr>
            <p:nvPr/>
          </p:nvSpPr>
          <p:spPr bwMode="auto">
            <a:xfrm>
              <a:off x="2613" y="1492"/>
              <a:ext cx="164" cy="2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6264" name="Rectangle 24"/>
            <p:cNvSpPr>
              <a:spLocks noChangeArrowheads="1"/>
            </p:cNvSpPr>
            <p:nvPr/>
          </p:nvSpPr>
          <p:spPr bwMode="auto">
            <a:xfrm>
              <a:off x="2450" y="1418"/>
              <a:ext cx="122" cy="1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6265" name="Rectangle 25"/>
            <p:cNvSpPr>
              <a:spLocks noChangeArrowheads="1"/>
            </p:cNvSpPr>
            <p:nvPr/>
          </p:nvSpPr>
          <p:spPr bwMode="auto">
            <a:xfrm>
              <a:off x="3145" y="1418"/>
              <a:ext cx="163" cy="2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6266" name="Rectangle 26"/>
            <p:cNvSpPr>
              <a:spLocks noChangeArrowheads="1"/>
            </p:cNvSpPr>
            <p:nvPr/>
          </p:nvSpPr>
          <p:spPr bwMode="auto">
            <a:xfrm>
              <a:off x="3554" y="1529"/>
              <a:ext cx="286" cy="3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6267" name="Rectangle 27"/>
            <p:cNvSpPr>
              <a:spLocks noChangeArrowheads="1"/>
            </p:cNvSpPr>
            <p:nvPr/>
          </p:nvSpPr>
          <p:spPr bwMode="auto">
            <a:xfrm>
              <a:off x="2450" y="1344"/>
              <a:ext cx="1390" cy="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6268" name="Text Box 28"/>
          <p:cNvSpPr txBox="1">
            <a:spLocks noChangeArrowheads="1"/>
          </p:cNvSpPr>
          <p:nvPr/>
        </p:nvSpPr>
        <p:spPr bwMode="auto">
          <a:xfrm>
            <a:off x="2833688" y="5233988"/>
            <a:ext cx="300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/>
              <a:t>Restricting the search space</a:t>
            </a:r>
          </a:p>
          <a:p>
            <a:pPr algn="ctr">
              <a:spcBef>
                <a:spcPct val="0"/>
              </a:spcBef>
            </a:pPr>
            <a:r>
              <a:rPr lang="en-US" sz="2000"/>
              <a:t>cost: O(N)+O(M)</a:t>
            </a:r>
          </a:p>
        </p:txBody>
      </p:sp>
      <p:sp>
        <p:nvSpPr>
          <p:cNvPr id="906269" name="Text Box 29"/>
          <p:cNvSpPr txBox="1">
            <a:spLocks noChangeArrowheads="1"/>
          </p:cNvSpPr>
          <p:nvPr/>
        </p:nvSpPr>
        <p:spPr bwMode="auto">
          <a:xfrm>
            <a:off x="1752600" y="3306763"/>
            <a:ext cx="1506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/>
              <a:t>n</a:t>
            </a:r>
            <a:r>
              <a:rPr lang="en-US" sz="2400" baseline="-25000"/>
              <a:t>R </a:t>
            </a:r>
            <a:r>
              <a:rPr lang="en-US" sz="1800"/>
              <a:t>(N entries)</a:t>
            </a:r>
          </a:p>
        </p:txBody>
      </p:sp>
      <p:sp>
        <p:nvSpPr>
          <p:cNvPr id="906270" name="Text Box 30"/>
          <p:cNvSpPr txBox="1">
            <a:spLocks noChangeArrowheads="1"/>
          </p:cNvSpPr>
          <p:nvPr/>
        </p:nvSpPr>
        <p:spPr bwMode="auto">
          <a:xfrm>
            <a:off x="3505200" y="2849563"/>
            <a:ext cx="1412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/>
              <a:t>n</a:t>
            </a:r>
            <a:r>
              <a:rPr lang="en-US" sz="2400" baseline="-25000"/>
              <a:t>S </a:t>
            </a:r>
            <a:r>
              <a:rPr lang="en-US"/>
              <a:t>(M entries)</a:t>
            </a:r>
          </a:p>
        </p:txBody>
      </p:sp>
      <p:sp>
        <p:nvSpPr>
          <p:cNvPr id="906271" name="Line 31"/>
          <p:cNvSpPr>
            <a:spLocks noChangeShapeType="1"/>
          </p:cNvSpPr>
          <p:nvPr/>
        </p:nvSpPr>
        <p:spPr bwMode="auto">
          <a:xfrm flipV="1">
            <a:off x="1066800" y="4495800"/>
            <a:ext cx="990600" cy="304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06272" name="Line 32"/>
          <p:cNvSpPr>
            <a:spLocks noChangeShapeType="1"/>
          </p:cNvSpPr>
          <p:nvPr/>
        </p:nvSpPr>
        <p:spPr bwMode="auto">
          <a:xfrm flipV="1">
            <a:off x="990600" y="3962400"/>
            <a:ext cx="1828800" cy="838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06273" name="Line 33"/>
          <p:cNvSpPr>
            <a:spLocks noChangeShapeType="1"/>
          </p:cNvSpPr>
          <p:nvPr/>
        </p:nvSpPr>
        <p:spPr bwMode="auto">
          <a:xfrm flipV="1">
            <a:off x="990600" y="4572000"/>
            <a:ext cx="1828800" cy="228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06274" name="Line 34"/>
          <p:cNvSpPr>
            <a:spLocks noChangeShapeType="1"/>
          </p:cNvSpPr>
          <p:nvPr/>
        </p:nvSpPr>
        <p:spPr bwMode="auto">
          <a:xfrm>
            <a:off x="990600" y="4800600"/>
            <a:ext cx="2057400" cy="152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06275" name="Line 35"/>
          <p:cNvSpPr>
            <a:spLocks noChangeShapeType="1"/>
          </p:cNvSpPr>
          <p:nvPr/>
        </p:nvSpPr>
        <p:spPr bwMode="auto">
          <a:xfrm flipH="1">
            <a:off x="3733800" y="2895600"/>
            <a:ext cx="3200400" cy="609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06276" name="Line 36"/>
          <p:cNvSpPr>
            <a:spLocks noChangeShapeType="1"/>
          </p:cNvSpPr>
          <p:nvPr/>
        </p:nvSpPr>
        <p:spPr bwMode="auto">
          <a:xfrm flipH="1">
            <a:off x="5181600" y="2895600"/>
            <a:ext cx="1752600" cy="685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06277" name="Line 37"/>
          <p:cNvSpPr>
            <a:spLocks noChangeShapeType="1"/>
          </p:cNvSpPr>
          <p:nvPr/>
        </p:nvSpPr>
        <p:spPr bwMode="auto">
          <a:xfrm flipH="1">
            <a:off x="6172200" y="2895600"/>
            <a:ext cx="762000" cy="990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06278" name="Text Box 38"/>
          <p:cNvSpPr txBox="1">
            <a:spLocks noChangeArrowheads="1"/>
          </p:cNvSpPr>
          <p:nvPr/>
        </p:nvSpPr>
        <p:spPr bwMode="auto">
          <a:xfrm>
            <a:off x="533400" y="4800600"/>
            <a:ext cx="89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rgbClr val="0000FF"/>
                </a:solidFill>
              </a:rPr>
              <a:t>pruned!</a:t>
            </a:r>
          </a:p>
        </p:txBody>
      </p:sp>
      <p:sp>
        <p:nvSpPr>
          <p:cNvPr id="906279" name="Text Box 39"/>
          <p:cNvSpPr txBox="1">
            <a:spLocks noChangeArrowheads="1"/>
          </p:cNvSpPr>
          <p:nvPr/>
        </p:nvSpPr>
        <p:spPr bwMode="auto">
          <a:xfrm>
            <a:off x="6934200" y="2819400"/>
            <a:ext cx="895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800">
                <a:solidFill>
                  <a:srgbClr val="0000FF"/>
                </a:solidFill>
              </a:rPr>
              <a:t>pruned!</a:t>
            </a:r>
          </a:p>
        </p:txBody>
      </p:sp>
    </p:spTree>
    <p:extLst>
      <p:ext uri="{BB962C8B-B14F-4D97-AF65-F5344CB8AC3E}">
        <p14:creationId xmlns:p14="http://schemas.microsoft.com/office/powerpoint/2010/main" val="377202587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Optimizations (2) plane sweep</a:t>
            </a:r>
          </a:p>
        </p:txBody>
      </p:sp>
      <p:sp>
        <p:nvSpPr>
          <p:cNvPr id="907267" name="Rectangle 3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907268" name="Rectangle 4"/>
          <p:cNvSpPr>
            <a:spLocks noChangeArrowheads="1"/>
          </p:cNvSpPr>
          <p:nvPr/>
        </p:nvSpPr>
        <p:spPr bwMode="auto">
          <a:xfrm>
            <a:off x="533400" y="1371600"/>
            <a:ext cx="8305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Sort entries in both nodes on their lower-x value (lower bound of x-projection)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>
                <a:latin typeface="Verdana" charset="0"/>
              </a:rPr>
              <a:t>Sweep a line to find fast all entry pairs that qualify x-intersection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r>
              <a:rPr lang="en-US" sz="2000">
                <a:latin typeface="Verdana" charset="0"/>
              </a:rPr>
              <a:t>for each of them check y-intersection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charset="0"/>
              <a:buChar char="n"/>
            </a:pPr>
            <a:endParaRPr lang="en-US" sz="2000">
              <a:latin typeface="Verdana" charset="0"/>
            </a:endParaRPr>
          </a:p>
        </p:txBody>
      </p:sp>
      <p:sp>
        <p:nvSpPr>
          <p:cNvPr id="907269" name="Rectangle 5"/>
          <p:cNvSpPr>
            <a:spLocks noChangeArrowheads="1"/>
          </p:cNvSpPr>
          <p:nvPr/>
        </p:nvSpPr>
        <p:spPr bwMode="auto">
          <a:xfrm>
            <a:off x="912813" y="2351088"/>
            <a:ext cx="20685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07270" name="Rectangle 6"/>
          <p:cNvSpPr>
            <a:spLocks noChangeArrowheads="1"/>
          </p:cNvSpPr>
          <p:nvPr/>
        </p:nvSpPr>
        <p:spPr bwMode="auto">
          <a:xfrm>
            <a:off x="912813" y="2351088"/>
            <a:ext cx="1714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07271" name="Rectangle 7"/>
          <p:cNvSpPr>
            <a:spLocks noChangeArrowheads="1"/>
          </p:cNvSpPr>
          <p:nvPr/>
        </p:nvSpPr>
        <p:spPr bwMode="auto">
          <a:xfrm>
            <a:off x="912813" y="2351088"/>
            <a:ext cx="1714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07299" name="Text Box 35"/>
          <p:cNvSpPr txBox="1">
            <a:spLocks noChangeArrowheads="1"/>
          </p:cNvSpPr>
          <p:nvPr/>
        </p:nvSpPr>
        <p:spPr bwMode="auto">
          <a:xfrm>
            <a:off x="2209800" y="6019800"/>
            <a:ext cx="3355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/>
              <a:t>Spatial sorting and plane sweep</a:t>
            </a:r>
          </a:p>
          <a:p>
            <a:pPr algn="ctr">
              <a:spcBef>
                <a:spcPct val="0"/>
              </a:spcBef>
            </a:pPr>
            <a:r>
              <a:rPr lang="en-US" sz="1800"/>
              <a:t>cost: O((N+M)</a:t>
            </a:r>
            <a:r>
              <a:rPr lang="en-US" sz="1800">
                <a:sym typeface="Symbol" charset="0"/>
              </a:rPr>
              <a:t>log(max(N,M))+k)</a:t>
            </a:r>
            <a:endParaRPr lang="en-US" sz="1800"/>
          </a:p>
        </p:txBody>
      </p:sp>
      <p:grpSp>
        <p:nvGrpSpPr>
          <p:cNvPr id="907327" name="Group 63"/>
          <p:cNvGrpSpPr>
            <a:grpSpLocks/>
          </p:cNvGrpSpPr>
          <p:nvPr/>
        </p:nvGrpSpPr>
        <p:grpSpPr bwMode="auto">
          <a:xfrm>
            <a:off x="2362200" y="3810000"/>
            <a:ext cx="3200400" cy="2070100"/>
            <a:chOff x="1488" y="2400"/>
            <a:chExt cx="2016" cy="1304"/>
          </a:xfrm>
        </p:grpSpPr>
        <p:sp>
          <p:nvSpPr>
            <p:cNvPr id="907301" name="Line 37"/>
            <p:cNvSpPr>
              <a:spLocks noChangeShapeType="1"/>
            </p:cNvSpPr>
            <p:nvPr/>
          </p:nvSpPr>
          <p:spPr bwMode="auto">
            <a:xfrm>
              <a:off x="1600" y="3448"/>
              <a:ext cx="19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7302" name="Line 38"/>
            <p:cNvSpPr>
              <a:spLocks noChangeShapeType="1"/>
            </p:cNvSpPr>
            <p:nvPr/>
          </p:nvSpPr>
          <p:spPr bwMode="auto">
            <a:xfrm flipV="1">
              <a:off x="1712" y="2457"/>
              <a:ext cx="0" cy="10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7303" name="Rectangle 39"/>
            <p:cNvSpPr>
              <a:spLocks noChangeArrowheads="1"/>
            </p:cNvSpPr>
            <p:nvPr/>
          </p:nvSpPr>
          <p:spPr bwMode="auto">
            <a:xfrm>
              <a:off x="1824" y="2571"/>
              <a:ext cx="239" cy="30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7304" name="Rectangle 40"/>
            <p:cNvSpPr>
              <a:spLocks noChangeArrowheads="1"/>
            </p:cNvSpPr>
            <p:nvPr/>
          </p:nvSpPr>
          <p:spPr bwMode="auto">
            <a:xfrm>
              <a:off x="2104" y="3187"/>
              <a:ext cx="1288" cy="20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7305" name="Rectangle 41"/>
            <p:cNvSpPr>
              <a:spLocks noChangeArrowheads="1"/>
            </p:cNvSpPr>
            <p:nvPr/>
          </p:nvSpPr>
          <p:spPr bwMode="auto">
            <a:xfrm>
              <a:off x="2384" y="2614"/>
              <a:ext cx="224" cy="3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7306" name="Rectangle 42"/>
            <p:cNvSpPr>
              <a:spLocks noChangeArrowheads="1"/>
            </p:cNvSpPr>
            <p:nvPr/>
          </p:nvSpPr>
          <p:spPr bwMode="auto">
            <a:xfrm>
              <a:off x="2944" y="2718"/>
              <a:ext cx="224" cy="31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7307" name="Rectangle 43"/>
            <p:cNvSpPr>
              <a:spLocks noChangeArrowheads="1"/>
            </p:cNvSpPr>
            <p:nvPr/>
          </p:nvSpPr>
          <p:spPr bwMode="auto">
            <a:xfrm>
              <a:off x="2944" y="2509"/>
              <a:ext cx="336" cy="3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7308" name="Text Box 44"/>
            <p:cNvSpPr txBox="1">
              <a:spLocks noChangeArrowheads="1"/>
            </p:cNvSpPr>
            <p:nvPr/>
          </p:nvSpPr>
          <p:spPr bwMode="auto">
            <a:xfrm>
              <a:off x="1834" y="2557"/>
              <a:ext cx="18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/>
                <a:t>r</a:t>
              </a:r>
              <a:r>
                <a:rPr lang="en-US" sz="1400" baseline="-25000"/>
                <a:t>1</a:t>
              </a:r>
              <a:endParaRPr lang="en-US" sz="1400"/>
            </a:p>
          </p:txBody>
        </p:sp>
        <p:sp>
          <p:nvSpPr>
            <p:cNvPr id="907309" name="Text Box 45"/>
            <p:cNvSpPr txBox="1">
              <a:spLocks noChangeArrowheads="1"/>
            </p:cNvSpPr>
            <p:nvPr/>
          </p:nvSpPr>
          <p:spPr bwMode="auto">
            <a:xfrm>
              <a:off x="1992" y="2917"/>
              <a:ext cx="1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/>
                <a:t>s</a:t>
              </a:r>
              <a:r>
                <a:rPr lang="en-US" sz="1400" baseline="-25000"/>
                <a:t>1</a:t>
              </a:r>
              <a:endParaRPr lang="en-US" sz="1400"/>
            </a:p>
          </p:txBody>
        </p:sp>
        <p:sp>
          <p:nvSpPr>
            <p:cNvPr id="907310" name="Text Box 46"/>
            <p:cNvSpPr txBox="1">
              <a:spLocks noChangeArrowheads="1"/>
            </p:cNvSpPr>
            <p:nvPr/>
          </p:nvSpPr>
          <p:spPr bwMode="auto">
            <a:xfrm>
              <a:off x="2608" y="3179"/>
              <a:ext cx="189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/>
                <a:t>r</a:t>
              </a:r>
              <a:r>
                <a:rPr lang="en-US" sz="1400" baseline="-25000"/>
                <a:t>2</a:t>
              </a:r>
              <a:endParaRPr lang="en-US" sz="1400"/>
            </a:p>
          </p:txBody>
        </p:sp>
        <p:sp>
          <p:nvSpPr>
            <p:cNvPr id="907311" name="Text Box 47"/>
            <p:cNvSpPr txBox="1">
              <a:spLocks noChangeArrowheads="1"/>
            </p:cNvSpPr>
            <p:nvPr/>
          </p:nvSpPr>
          <p:spPr bwMode="auto">
            <a:xfrm>
              <a:off x="2384" y="2659"/>
              <a:ext cx="19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/>
                <a:t>s</a:t>
              </a:r>
              <a:r>
                <a:rPr lang="en-US" sz="1400" baseline="-25000"/>
                <a:t>2</a:t>
              </a:r>
              <a:endParaRPr lang="en-US" sz="1400"/>
            </a:p>
          </p:txBody>
        </p:sp>
        <p:sp>
          <p:nvSpPr>
            <p:cNvPr id="907312" name="Text Box 48"/>
            <p:cNvSpPr txBox="1">
              <a:spLocks noChangeArrowheads="1"/>
            </p:cNvSpPr>
            <p:nvPr/>
          </p:nvSpPr>
          <p:spPr bwMode="auto">
            <a:xfrm>
              <a:off x="3168" y="2866"/>
              <a:ext cx="18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/>
                <a:t>r</a:t>
              </a:r>
              <a:r>
                <a:rPr lang="en-US" sz="1400" baseline="-25000"/>
                <a:t>3</a:t>
              </a:r>
              <a:endParaRPr lang="en-US" sz="1400"/>
            </a:p>
          </p:txBody>
        </p:sp>
        <p:sp>
          <p:nvSpPr>
            <p:cNvPr id="907313" name="Text Box 49"/>
            <p:cNvSpPr txBox="1">
              <a:spLocks noChangeArrowheads="1"/>
            </p:cNvSpPr>
            <p:nvPr/>
          </p:nvSpPr>
          <p:spPr bwMode="auto">
            <a:xfrm>
              <a:off x="3056" y="2501"/>
              <a:ext cx="1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/>
                <a:t>s</a:t>
              </a:r>
              <a:r>
                <a:rPr lang="en-US" sz="1400" baseline="-25000"/>
                <a:t>3</a:t>
              </a:r>
              <a:endParaRPr lang="en-US" sz="1400"/>
            </a:p>
          </p:txBody>
        </p:sp>
        <p:sp>
          <p:nvSpPr>
            <p:cNvPr id="907314" name="Text Box 50"/>
            <p:cNvSpPr txBox="1">
              <a:spLocks noChangeArrowheads="1"/>
            </p:cNvSpPr>
            <p:nvPr/>
          </p:nvSpPr>
          <p:spPr bwMode="auto">
            <a:xfrm>
              <a:off x="1488" y="2501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/>
                <a:t>Y</a:t>
              </a:r>
            </a:p>
          </p:txBody>
        </p:sp>
        <p:sp>
          <p:nvSpPr>
            <p:cNvPr id="907315" name="Text Box 51"/>
            <p:cNvSpPr txBox="1">
              <a:spLocks noChangeArrowheads="1"/>
            </p:cNvSpPr>
            <p:nvPr/>
          </p:nvSpPr>
          <p:spPr bwMode="auto">
            <a:xfrm>
              <a:off x="3168" y="3439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/>
                <a:t>X</a:t>
              </a:r>
            </a:p>
          </p:txBody>
        </p:sp>
        <p:sp>
          <p:nvSpPr>
            <p:cNvPr id="907316" name="Text Box 52"/>
            <p:cNvSpPr txBox="1">
              <a:spLocks noChangeArrowheads="1"/>
            </p:cNvSpPr>
            <p:nvPr/>
          </p:nvSpPr>
          <p:spPr bwMode="auto">
            <a:xfrm>
              <a:off x="2238" y="3463"/>
              <a:ext cx="587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i="1"/>
                <a:t>sweep line</a:t>
              </a:r>
              <a:endParaRPr lang="en-US" sz="1400"/>
            </a:p>
          </p:txBody>
        </p:sp>
        <p:sp>
          <p:nvSpPr>
            <p:cNvPr id="907317" name="Rectangle 53"/>
            <p:cNvSpPr>
              <a:spLocks noChangeArrowheads="1"/>
            </p:cNvSpPr>
            <p:nvPr/>
          </p:nvSpPr>
          <p:spPr bwMode="auto">
            <a:xfrm>
              <a:off x="1992" y="2769"/>
              <a:ext cx="224" cy="5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7318" name="Line 54"/>
            <p:cNvSpPr>
              <a:spLocks noChangeShapeType="1"/>
            </p:cNvSpPr>
            <p:nvPr/>
          </p:nvSpPr>
          <p:spPr bwMode="auto">
            <a:xfrm>
              <a:off x="2352" y="3704"/>
              <a:ext cx="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7319" name="Line 55"/>
            <p:cNvSpPr>
              <a:spLocks noChangeShapeType="1"/>
            </p:cNvSpPr>
            <p:nvPr/>
          </p:nvSpPr>
          <p:spPr bwMode="auto">
            <a:xfrm>
              <a:off x="2122" y="2400"/>
              <a:ext cx="0" cy="13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7320" name="Text Box 56"/>
          <p:cNvSpPr txBox="1">
            <a:spLocks noChangeArrowheads="1"/>
          </p:cNvSpPr>
          <p:nvPr/>
        </p:nvSpPr>
        <p:spPr bwMode="auto">
          <a:xfrm>
            <a:off x="5973763" y="4572000"/>
            <a:ext cx="831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N entries</a:t>
            </a:r>
          </a:p>
        </p:txBody>
      </p:sp>
      <p:grpSp>
        <p:nvGrpSpPr>
          <p:cNvPr id="907321" name="Group 57"/>
          <p:cNvGrpSpPr>
            <a:grpSpLocks/>
          </p:cNvGrpSpPr>
          <p:nvPr/>
        </p:nvGrpSpPr>
        <p:grpSpPr bwMode="auto">
          <a:xfrm>
            <a:off x="6735763" y="4648200"/>
            <a:ext cx="209550" cy="122238"/>
            <a:chOff x="2832" y="1968"/>
            <a:chExt cx="192" cy="96"/>
          </a:xfrm>
        </p:grpSpPr>
        <p:sp>
          <p:nvSpPr>
            <p:cNvPr id="907322" name="Line 58"/>
            <p:cNvSpPr>
              <a:spLocks noChangeShapeType="1"/>
            </p:cNvSpPr>
            <p:nvPr/>
          </p:nvSpPr>
          <p:spPr bwMode="auto">
            <a:xfrm>
              <a:off x="2832" y="1968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7323" name="Line 59"/>
            <p:cNvSpPr>
              <a:spLocks noChangeShapeType="1"/>
            </p:cNvSpPr>
            <p:nvPr/>
          </p:nvSpPr>
          <p:spPr bwMode="auto">
            <a:xfrm flipH="1">
              <a:off x="2832" y="1968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7324" name="Line 60"/>
            <p:cNvSpPr>
              <a:spLocks noChangeShapeType="1"/>
            </p:cNvSpPr>
            <p:nvPr/>
          </p:nvSpPr>
          <p:spPr bwMode="auto">
            <a:xfrm>
              <a:off x="3024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7325" name="Line 61"/>
            <p:cNvSpPr>
              <a:spLocks noChangeShapeType="1"/>
            </p:cNvSpPr>
            <p:nvPr/>
          </p:nvSpPr>
          <p:spPr bwMode="auto">
            <a:xfrm>
              <a:off x="2832" y="196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7326" name="Text Box 62"/>
          <p:cNvSpPr txBox="1">
            <a:spLocks noChangeArrowheads="1"/>
          </p:cNvSpPr>
          <p:nvPr/>
        </p:nvSpPr>
        <p:spPr bwMode="auto">
          <a:xfrm>
            <a:off x="6934200" y="4572000"/>
            <a:ext cx="8620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/>
              <a:t>M entries</a:t>
            </a:r>
          </a:p>
        </p:txBody>
      </p:sp>
    </p:spTree>
    <p:extLst>
      <p:ext uri="{BB962C8B-B14F-4D97-AF65-F5344CB8AC3E}">
        <p14:creationId xmlns:p14="http://schemas.microsoft.com/office/powerpoint/2010/main" val="4601649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326" name="Text Box 38"/>
          <p:cNvSpPr txBox="1">
            <a:spLocks noChangeArrowheads="1"/>
          </p:cNvSpPr>
          <p:nvPr/>
        </p:nvSpPr>
        <p:spPr bwMode="auto">
          <a:xfrm>
            <a:off x="4343400" y="1524000"/>
            <a:ext cx="4572000" cy="311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sz="1800">
                <a:solidFill>
                  <a:srgbClr val="0000FF"/>
                </a:solidFill>
              </a:rPr>
              <a:t>last sweep line position in R: r1</a:t>
            </a:r>
            <a:br>
              <a:rPr lang="en-US" sz="1800">
                <a:solidFill>
                  <a:srgbClr val="0000FF"/>
                </a:solidFill>
              </a:rPr>
            </a:br>
            <a:r>
              <a:rPr lang="en-US" sz="1800">
                <a:solidFill>
                  <a:srgbClr val="0000FF"/>
                </a:solidFill>
              </a:rPr>
              <a:t>last sweep line position in S: s1</a:t>
            </a:r>
          </a:p>
          <a:p>
            <a:r>
              <a:rPr lang="en-US" sz="1800">
                <a:solidFill>
                  <a:srgbClr val="0000FF"/>
                </a:solidFill>
              </a:rPr>
              <a:t>r1&lt;s1:</a:t>
            </a:r>
            <a:br>
              <a:rPr lang="en-US" sz="1800">
                <a:solidFill>
                  <a:srgbClr val="0000FF"/>
                </a:solidFill>
              </a:rPr>
            </a:br>
            <a:r>
              <a:rPr lang="en-US" sz="1800">
                <a:solidFill>
                  <a:srgbClr val="0000FF"/>
                </a:solidFill>
              </a:rPr>
              <a:t>scan S from s1 until s</a:t>
            </a:r>
            <a:r>
              <a:rPr lang="en-US" sz="1800" baseline="-25000">
                <a:solidFill>
                  <a:srgbClr val="0000FF"/>
                </a:solidFill>
              </a:rPr>
              <a:t>i</a:t>
            </a:r>
            <a:r>
              <a:rPr lang="en-US" sz="1800">
                <a:solidFill>
                  <a:srgbClr val="0000FF"/>
                </a:solidFill>
              </a:rPr>
              <a:t>&gt;r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 on x-axis</a:t>
            </a:r>
            <a:br>
              <a:rPr lang="en-US" sz="1800">
                <a:solidFill>
                  <a:srgbClr val="0000FF"/>
                </a:solidFill>
              </a:rPr>
            </a:br>
            <a:r>
              <a:rPr lang="en-US" sz="1800">
                <a:solidFill>
                  <a:srgbClr val="0000FF"/>
                </a:solidFill>
              </a:rPr>
              <a:t>for each seen s</a:t>
            </a:r>
            <a:r>
              <a:rPr lang="en-US" sz="1800" baseline="-25000">
                <a:solidFill>
                  <a:srgbClr val="0000FF"/>
                </a:solidFill>
              </a:rPr>
              <a:t>i</a:t>
            </a:r>
            <a:r>
              <a:rPr lang="en-US" sz="1800">
                <a:solidFill>
                  <a:srgbClr val="0000FF"/>
                </a:solidFill>
              </a:rPr>
              <a:t> check y-intersection:</a:t>
            </a:r>
            <a:br>
              <a:rPr lang="en-US" sz="1800">
                <a:solidFill>
                  <a:srgbClr val="0000FF"/>
                </a:solidFill>
              </a:rPr>
            </a:br>
            <a:r>
              <a:rPr lang="en-US" sz="1800">
                <a:solidFill>
                  <a:srgbClr val="0000FF"/>
                </a:solidFill>
              </a:rPr>
              <a:t>	pair &lt;r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,s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&gt; found!</a:t>
            </a:r>
          </a:p>
          <a:p>
            <a:r>
              <a:rPr lang="en-US" sz="1800">
                <a:solidFill>
                  <a:srgbClr val="0000FF"/>
                </a:solidFill>
              </a:rPr>
              <a:t>increase position in R to r2</a:t>
            </a:r>
          </a:p>
          <a:p>
            <a:endParaRPr lang="en-US" sz="1800">
              <a:solidFill>
                <a:srgbClr val="0000FF"/>
              </a:solidFill>
            </a:endParaRPr>
          </a:p>
          <a:p>
            <a:endParaRPr lang="en-US" sz="1800">
              <a:solidFill>
                <a:srgbClr val="0000FF"/>
              </a:solidFill>
            </a:endParaRPr>
          </a:p>
        </p:txBody>
      </p:sp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Sweep example</a:t>
            </a:r>
          </a:p>
        </p:txBody>
      </p:sp>
      <p:sp>
        <p:nvSpPr>
          <p:cNvPr id="908293" name="Rectangle 5"/>
          <p:cNvSpPr>
            <a:spLocks noChangeArrowheads="1"/>
          </p:cNvSpPr>
          <p:nvPr/>
        </p:nvSpPr>
        <p:spPr bwMode="auto">
          <a:xfrm>
            <a:off x="912813" y="2351088"/>
            <a:ext cx="20685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08294" name="Rectangle 6"/>
          <p:cNvSpPr>
            <a:spLocks noChangeArrowheads="1"/>
          </p:cNvSpPr>
          <p:nvPr/>
        </p:nvSpPr>
        <p:spPr bwMode="auto">
          <a:xfrm>
            <a:off x="912813" y="2351088"/>
            <a:ext cx="1714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08295" name="Rectangle 7"/>
          <p:cNvSpPr>
            <a:spLocks noChangeArrowheads="1"/>
          </p:cNvSpPr>
          <p:nvPr/>
        </p:nvSpPr>
        <p:spPr bwMode="auto">
          <a:xfrm>
            <a:off x="912813" y="2351088"/>
            <a:ext cx="1714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08296" name="Text Box 8"/>
          <p:cNvSpPr txBox="1">
            <a:spLocks noChangeArrowheads="1"/>
          </p:cNvSpPr>
          <p:nvPr/>
        </p:nvSpPr>
        <p:spPr bwMode="auto">
          <a:xfrm>
            <a:off x="990600" y="1600200"/>
            <a:ext cx="3962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/>
              <a:t>sorted lists:</a:t>
            </a:r>
          </a:p>
          <a:p>
            <a:pPr>
              <a:spcBef>
                <a:spcPct val="0"/>
              </a:spcBef>
            </a:pPr>
            <a:r>
              <a:rPr lang="en-US" sz="1800"/>
              <a:t>R={r1,r2,r3}</a:t>
            </a:r>
          </a:p>
          <a:p>
            <a:pPr>
              <a:spcBef>
                <a:spcPct val="0"/>
              </a:spcBef>
            </a:pPr>
            <a:r>
              <a:rPr lang="en-US" sz="1800"/>
              <a:t>S={s1,s2,s3}</a:t>
            </a:r>
          </a:p>
        </p:txBody>
      </p:sp>
      <p:grpSp>
        <p:nvGrpSpPr>
          <p:cNvPr id="908324" name="Group 36"/>
          <p:cNvGrpSpPr>
            <a:grpSpLocks/>
          </p:cNvGrpSpPr>
          <p:nvPr/>
        </p:nvGrpSpPr>
        <p:grpSpPr bwMode="auto">
          <a:xfrm>
            <a:off x="1295400" y="3810000"/>
            <a:ext cx="5562600" cy="2895600"/>
            <a:chOff x="912" y="1824"/>
            <a:chExt cx="3696" cy="2112"/>
          </a:xfrm>
        </p:grpSpPr>
        <p:sp>
          <p:nvSpPr>
            <p:cNvPr id="908298" name="Line 10"/>
            <p:cNvSpPr>
              <a:spLocks noChangeShapeType="1"/>
            </p:cNvSpPr>
            <p:nvPr/>
          </p:nvSpPr>
          <p:spPr bwMode="auto">
            <a:xfrm>
              <a:off x="1117" y="3521"/>
              <a:ext cx="34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8299" name="Line 11"/>
            <p:cNvSpPr>
              <a:spLocks noChangeShapeType="1"/>
            </p:cNvSpPr>
            <p:nvPr/>
          </p:nvSpPr>
          <p:spPr bwMode="auto">
            <a:xfrm flipV="1">
              <a:off x="1323" y="1916"/>
              <a:ext cx="0" cy="17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8300" name="Rectangle 12" descr="Wide upward diagonal"/>
            <p:cNvSpPr>
              <a:spLocks noChangeArrowheads="1"/>
            </p:cNvSpPr>
            <p:nvPr/>
          </p:nvSpPr>
          <p:spPr bwMode="auto">
            <a:xfrm>
              <a:off x="1528" y="2101"/>
              <a:ext cx="438" cy="489"/>
            </a:xfrm>
            <a:prstGeom prst="rect">
              <a:avLst/>
            </a:prstGeom>
            <a:pattFill prst="wdUpDiag">
              <a:fgClr>
                <a:schemeClr val="hlink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8301" name="Rectangle 13"/>
            <p:cNvSpPr>
              <a:spLocks noChangeArrowheads="1"/>
            </p:cNvSpPr>
            <p:nvPr/>
          </p:nvSpPr>
          <p:spPr bwMode="auto">
            <a:xfrm>
              <a:off x="2041" y="3099"/>
              <a:ext cx="2362" cy="33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8302" name="Rectangle 14"/>
            <p:cNvSpPr>
              <a:spLocks noChangeArrowheads="1"/>
            </p:cNvSpPr>
            <p:nvPr/>
          </p:nvSpPr>
          <p:spPr bwMode="auto">
            <a:xfrm>
              <a:off x="2555" y="2171"/>
              <a:ext cx="410" cy="50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8303" name="Rectangle 15"/>
            <p:cNvSpPr>
              <a:spLocks noChangeArrowheads="1"/>
            </p:cNvSpPr>
            <p:nvPr/>
          </p:nvSpPr>
          <p:spPr bwMode="auto">
            <a:xfrm>
              <a:off x="3581" y="2339"/>
              <a:ext cx="411" cy="50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8304" name="Rectangle 16"/>
            <p:cNvSpPr>
              <a:spLocks noChangeArrowheads="1"/>
            </p:cNvSpPr>
            <p:nvPr/>
          </p:nvSpPr>
          <p:spPr bwMode="auto">
            <a:xfrm>
              <a:off x="3581" y="2001"/>
              <a:ext cx="616" cy="5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8305" name="Text Box 17"/>
            <p:cNvSpPr txBox="1">
              <a:spLocks noChangeArrowheads="1"/>
            </p:cNvSpPr>
            <p:nvPr/>
          </p:nvSpPr>
          <p:spPr bwMode="auto">
            <a:xfrm>
              <a:off x="1546" y="2078"/>
              <a:ext cx="199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/>
                <a:t>r</a:t>
              </a:r>
              <a:r>
                <a:rPr lang="en-US" sz="1400" baseline="-25000"/>
                <a:t>1</a:t>
              </a:r>
              <a:endParaRPr lang="en-US" sz="1400"/>
            </a:p>
          </p:txBody>
        </p:sp>
        <p:sp>
          <p:nvSpPr>
            <p:cNvPr id="908306" name="Text Box 18"/>
            <p:cNvSpPr txBox="1">
              <a:spLocks noChangeArrowheads="1"/>
            </p:cNvSpPr>
            <p:nvPr/>
          </p:nvSpPr>
          <p:spPr bwMode="auto">
            <a:xfrm>
              <a:off x="1836" y="2661"/>
              <a:ext cx="207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/>
                <a:t>s</a:t>
              </a:r>
              <a:r>
                <a:rPr lang="en-US" sz="1400" baseline="-25000"/>
                <a:t>1</a:t>
              </a:r>
              <a:endParaRPr lang="en-US" sz="1400"/>
            </a:p>
          </p:txBody>
        </p:sp>
        <p:sp>
          <p:nvSpPr>
            <p:cNvPr id="908307" name="Text Box 19"/>
            <p:cNvSpPr txBox="1">
              <a:spLocks noChangeArrowheads="1"/>
            </p:cNvSpPr>
            <p:nvPr/>
          </p:nvSpPr>
          <p:spPr bwMode="auto">
            <a:xfrm>
              <a:off x="2965" y="3086"/>
              <a:ext cx="199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/>
                <a:t>r</a:t>
              </a:r>
              <a:r>
                <a:rPr lang="en-US" sz="1400" baseline="-25000"/>
                <a:t>2</a:t>
              </a:r>
              <a:endParaRPr lang="en-US" sz="1400"/>
            </a:p>
          </p:txBody>
        </p:sp>
        <p:sp>
          <p:nvSpPr>
            <p:cNvPr id="908308" name="Text Box 20"/>
            <p:cNvSpPr txBox="1">
              <a:spLocks noChangeArrowheads="1"/>
            </p:cNvSpPr>
            <p:nvPr/>
          </p:nvSpPr>
          <p:spPr bwMode="auto">
            <a:xfrm>
              <a:off x="2555" y="2243"/>
              <a:ext cx="207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/>
                <a:t>s</a:t>
              </a:r>
              <a:r>
                <a:rPr lang="en-US" sz="1400" baseline="-25000"/>
                <a:t>2</a:t>
              </a:r>
              <a:endParaRPr lang="en-US" sz="1400"/>
            </a:p>
          </p:txBody>
        </p:sp>
        <p:sp>
          <p:nvSpPr>
            <p:cNvPr id="908309" name="Text Box 21"/>
            <p:cNvSpPr txBox="1">
              <a:spLocks noChangeArrowheads="1"/>
            </p:cNvSpPr>
            <p:nvPr/>
          </p:nvSpPr>
          <p:spPr bwMode="auto">
            <a:xfrm>
              <a:off x="3992" y="2579"/>
              <a:ext cx="199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/>
                <a:t>r</a:t>
              </a:r>
              <a:r>
                <a:rPr lang="en-US" sz="1400" baseline="-25000"/>
                <a:t>3</a:t>
              </a:r>
              <a:endParaRPr lang="en-US" sz="1400"/>
            </a:p>
          </p:txBody>
        </p:sp>
        <p:sp>
          <p:nvSpPr>
            <p:cNvPr id="908310" name="Text Box 22"/>
            <p:cNvSpPr txBox="1">
              <a:spLocks noChangeArrowheads="1"/>
            </p:cNvSpPr>
            <p:nvPr/>
          </p:nvSpPr>
          <p:spPr bwMode="auto">
            <a:xfrm>
              <a:off x="3787" y="1988"/>
              <a:ext cx="207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/>
                <a:t>s</a:t>
              </a:r>
              <a:r>
                <a:rPr lang="en-US" sz="1400" baseline="-25000"/>
                <a:t>3</a:t>
              </a:r>
              <a:endParaRPr lang="en-US" sz="1400"/>
            </a:p>
          </p:txBody>
        </p:sp>
        <p:sp>
          <p:nvSpPr>
            <p:cNvPr id="908311" name="Text Box 23"/>
            <p:cNvSpPr txBox="1">
              <a:spLocks noChangeArrowheads="1"/>
            </p:cNvSpPr>
            <p:nvPr/>
          </p:nvSpPr>
          <p:spPr bwMode="auto">
            <a:xfrm>
              <a:off x="912" y="1988"/>
              <a:ext cx="208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/>
                <a:t>Y</a:t>
              </a:r>
            </a:p>
          </p:txBody>
        </p:sp>
        <p:sp>
          <p:nvSpPr>
            <p:cNvPr id="908312" name="Text Box 24"/>
            <p:cNvSpPr txBox="1">
              <a:spLocks noChangeArrowheads="1"/>
            </p:cNvSpPr>
            <p:nvPr/>
          </p:nvSpPr>
          <p:spPr bwMode="auto">
            <a:xfrm>
              <a:off x="3992" y="3508"/>
              <a:ext cx="208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/>
                <a:t>X</a:t>
              </a:r>
            </a:p>
          </p:txBody>
        </p:sp>
        <p:sp>
          <p:nvSpPr>
            <p:cNvPr id="908313" name="Text Box 25"/>
            <p:cNvSpPr txBox="1">
              <a:spLocks noChangeArrowheads="1"/>
            </p:cNvSpPr>
            <p:nvPr/>
          </p:nvSpPr>
          <p:spPr bwMode="auto">
            <a:xfrm>
              <a:off x="2287" y="3546"/>
              <a:ext cx="620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i="1"/>
                <a:t>sweep line</a:t>
              </a:r>
              <a:endParaRPr lang="en-US" sz="1400"/>
            </a:p>
          </p:txBody>
        </p:sp>
        <p:sp>
          <p:nvSpPr>
            <p:cNvPr id="908314" name="Rectangle 26"/>
            <p:cNvSpPr>
              <a:spLocks noChangeArrowheads="1"/>
            </p:cNvSpPr>
            <p:nvPr/>
          </p:nvSpPr>
          <p:spPr bwMode="auto">
            <a:xfrm>
              <a:off x="1836" y="2422"/>
              <a:ext cx="411" cy="8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8315" name="Line 27"/>
            <p:cNvSpPr>
              <a:spLocks noChangeShapeType="1"/>
            </p:cNvSpPr>
            <p:nvPr/>
          </p:nvSpPr>
          <p:spPr bwMode="auto">
            <a:xfrm>
              <a:off x="2496" y="3936"/>
              <a:ext cx="10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8316" name="Line 28"/>
            <p:cNvSpPr>
              <a:spLocks noChangeShapeType="1"/>
            </p:cNvSpPr>
            <p:nvPr/>
          </p:nvSpPr>
          <p:spPr bwMode="auto">
            <a:xfrm>
              <a:off x="1536" y="1824"/>
              <a:ext cx="0" cy="21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801598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Arial"/>
        <a:cs typeface="Arial"/>
      </a:majorFont>
      <a:minorFont>
        <a:latin typeface="Verdana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Arial" charset="0"/>
            <a:cs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9955</TotalTime>
  <Words>6316</Words>
  <Application>Microsoft Office PowerPoint</Application>
  <PresentationFormat>全屏显示(4:3)</PresentationFormat>
  <Paragraphs>934</Paragraphs>
  <Slides>108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108</vt:i4>
      </vt:variant>
    </vt:vector>
  </HeadingPairs>
  <TitlesOfParts>
    <vt:vector size="120" baseType="lpstr">
      <vt:lpstr>新細明體</vt:lpstr>
      <vt:lpstr>SimSun</vt:lpstr>
      <vt:lpstr>Arial</vt:lpstr>
      <vt:lpstr>Garamond</vt:lpstr>
      <vt:lpstr>Symbol</vt:lpstr>
      <vt:lpstr>Tahoma</vt:lpstr>
      <vt:lpstr>Times New Roman</vt:lpstr>
      <vt:lpstr>Verdana</vt:lpstr>
      <vt:lpstr>Wingdings</vt:lpstr>
      <vt:lpstr>Level</vt:lpstr>
      <vt:lpstr>Microsoft Drawing 1.01</vt:lpstr>
      <vt:lpstr>Document</vt:lpstr>
      <vt:lpstr>COMP7106B Big Data Management Lecture 2 Spatial Data Management</vt:lpstr>
      <vt:lpstr>Spatial Data Management</vt:lpstr>
      <vt:lpstr>Location data</vt:lpstr>
      <vt:lpstr>Online Maps</vt:lpstr>
      <vt:lpstr>Location-based services</vt:lpstr>
      <vt:lpstr>Location tracking</vt:lpstr>
      <vt:lpstr>Traffic Data Analysis</vt:lpstr>
      <vt:lpstr>Spatial Databases (Free)</vt:lpstr>
      <vt:lpstr>Spatial Data Management</vt:lpstr>
      <vt:lpstr>Spatial Data</vt:lpstr>
      <vt:lpstr>Spatial Data</vt:lpstr>
      <vt:lpstr>Spatial Data</vt:lpstr>
      <vt:lpstr>Spatial Relationships</vt:lpstr>
      <vt:lpstr>Topological Relationships</vt:lpstr>
      <vt:lpstr>Topological Relationships</vt:lpstr>
      <vt:lpstr>Topological Relationships</vt:lpstr>
      <vt:lpstr>Distance Relationships</vt:lpstr>
      <vt:lpstr>Directional Relationships</vt:lpstr>
      <vt:lpstr>Spatial Queries</vt:lpstr>
      <vt:lpstr>Spatial Queries</vt:lpstr>
      <vt:lpstr>What Is Special About Spatial</vt:lpstr>
      <vt:lpstr>What Is Special About Spatial</vt:lpstr>
      <vt:lpstr>Two-step Spatial Query Processing</vt:lpstr>
      <vt:lpstr>Two-step Spatial Query Processing</vt:lpstr>
      <vt:lpstr>Spatial Access Methods</vt:lpstr>
      <vt:lpstr>Spatial Access Methods</vt:lpstr>
      <vt:lpstr>Spatial Access Methods</vt:lpstr>
      <vt:lpstr>Spatial Access Methods</vt:lpstr>
      <vt:lpstr>The R-tree</vt:lpstr>
      <vt:lpstr>The R-tree</vt:lpstr>
      <vt:lpstr>The R-tree</vt:lpstr>
      <vt:lpstr>The R-tree</vt:lpstr>
      <vt:lpstr>The R-tree</vt:lpstr>
      <vt:lpstr>Range searching using an R-tree</vt:lpstr>
      <vt:lpstr>Searching</vt:lpstr>
      <vt:lpstr>Construction of the R-tree</vt:lpstr>
      <vt:lpstr>R*-tree: an optimized version of the R-tree</vt:lpstr>
      <vt:lpstr>Optimization Criteria</vt:lpstr>
      <vt:lpstr>Optimization Criteria</vt:lpstr>
      <vt:lpstr>Optimization Criteria</vt:lpstr>
      <vt:lpstr>Effect of Margins Minimization</vt:lpstr>
      <vt:lpstr>Effect of Margins Minimization</vt:lpstr>
      <vt:lpstr>Effect of Margins Minimization</vt:lpstr>
      <vt:lpstr>Optimization Criteria</vt:lpstr>
      <vt:lpstr>Insertion heuristics </vt:lpstr>
      <vt:lpstr>Insertion heuristics </vt:lpstr>
      <vt:lpstr>Insertion heuristics </vt:lpstr>
      <vt:lpstr>Node splitting </vt:lpstr>
      <vt:lpstr>1. Determine the split axis</vt:lpstr>
      <vt:lpstr>Determine the split axis (M=5, m=2)</vt:lpstr>
      <vt:lpstr>Determine the split axis (M=5, m=2)</vt:lpstr>
      <vt:lpstr>2. Distribute entries along axis</vt:lpstr>
      <vt:lpstr>Insertion heuristics: Forced Reinsert</vt:lpstr>
      <vt:lpstr>Forced Reinsert</vt:lpstr>
      <vt:lpstr>Bulk-loading R-trees</vt:lpstr>
      <vt:lpstr>Bulk-loading R-trees</vt:lpstr>
      <vt:lpstr>Bulk-loading R-trees</vt:lpstr>
      <vt:lpstr>R-tree leaf nodes by different construction methods</vt:lpstr>
      <vt:lpstr>Spatial Data Management</vt:lpstr>
      <vt:lpstr>Spatial Selection/ Range Searching</vt:lpstr>
      <vt:lpstr>Nearest neighbor search</vt:lpstr>
      <vt:lpstr>Nearest neighbor search</vt:lpstr>
      <vt:lpstr>Distance measures and MBRs</vt:lpstr>
      <vt:lpstr>Distance measures and MBRs</vt:lpstr>
      <vt:lpstr>Distance measures and MBRs</vt:lpstr>
      <vt:lpstr>Questions</vt:lpstr>
      <vt:lpstr>Using MBR distances to guide/prune search in an R-tree</vt:lpstr>
      <vt:lpstr>Depth-first NN search using an R-tree</vt:lpstr>
      <vt:lpstr>Depth-first NN search using an R-tree</vt:lpstr>
      <vt:lpstr>Depth-first NN search using an R-tree</vt:lpstr>
      <vt:lpstr>Depth-first NN search using an R-tree</vt:lpstr>
      <vt:lpstr>Depth-first NN search using an R-tree</vt:lpstr>
      <vt:lpstr>Depth-first NN search using an R-tree</vt:lpstr>
      <vt:lpstr>Depth-first NN search using an R-tree</vt:lpstr>
      <vt:lpstr>Depth-first NN search using an R-tree</vt:lpstr>
      <vt:lpstr>Depth-first NN search using an R-tree</vt:lpstr>
      <vt:lpstr>Depth-first NN search using an R-tree</vt:lpstr>
      <vt:lpstr>Depth-first NN search using an R-tree</vt:lpstr>
      <vt:lpstr>Depth-first NN search using an R-tree</vt:lpstr>
      <vt:lpstr>Depth-first NN search using an R-tree</vt:lpstr>
      <vt:lpstr>Notes on Depth-first NN search</vt:lpstr>
      <vt:lpstr>Best-first NN search</vt:lpstr>
      <vt:lpstr>Best-first NN search</vt:lpstr>
      <vt:lpstr>Best-first NN search</vt:lpstr>
      <vt:lpstr>Best-first NN search</vt:lpstr>
      <vt:lpstr>Best-first NN search</vt:lpstr>
      <vt:lpstr>Best-first NN search</vt:lpstr>
      <vt:lpstr>Best-first NN search</vt:lpstr>
      <vt:lpstr>Best-first NN search</vt:lpstr>
      <vt:lpstr>Notes on Best-first NN search</vt:lpstr>
      <vt:lpstr>Why incremental NN search?</vt:lpstr>
      <vt:lpstr>Spatial Joins</vt:lpstr>
      <vt:lpstr>R-tree (Intersection) Join</vt:lpstr>
      <vt:lpstr>R-tree (Intersection) Join</vt:lpstr>
      <vt:lpstr>R-tree (Intersection) Join</vt:lpstr>
      <vt:lpstr>Computational issue</vt:lpstr>
      <vt:lpstr>Optimizations (1) space restriction</vt:lpstr>
      <vt:lpstr>Optimizations (2) plane sweep</vt:lpstr>
      <vt:lpstr>Sweep example</vt:lpstr>
      <vt:lpstr>Sweep example</vt:lpstr>
      <vt:lpstr>Sweep example</vt:lpstr>
      <vt:lpstr>Sweep example</vt:lpstr>
      <vt:lpstr>Sweep example</vt:lpstr>
      <vt:lpstr>The refinement step</vt:lpstr>
      <vt:lpstr>Multi-step join processing</vt:lpstr>
      <vt:lpstr>Multi-step join processing</vt:lpstr>
      <vt:lpstr>Other Spatial Joins</vt:lpstr>
      <vt:lpstr>Summary</vt:lpstr>
    </vt:vector>
  </TitlesOfParts>
  <Company>hkucsis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CSIS 0323 Advanced Database Systems Spring 2003</dc:title>
  <dc:creator>hkucsis</dc:creator>
  <cp:lastModifiedBy>wenjing zheng</cp:lastModifiedBy>
  <cp:revision>730</cp:revision>
  <dcterms:created xsi:type="dcterms:W3CDTF">2014-02-12T05:48:17Z</dcterms:created>
  <dcterms:modified xsi:type="dcterms:W3CDTF">2024-03-22T18:09:56Z</dcterms:modified>
</cp:coreProperties>
</file>