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39"/>
  </p:notesMasterIdLst>
  <p:handoutMasterIdLst>
    <p:handoutMasterId r:id="rId40"/>
  </p:handoutMasterIdLst>
  <p:sldIdLst>
    <p:sldId id="751" r:id="rId2"/>
    <p:sldId id="443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44" r:id="rId13"/>
    <p:sldId id="446" r:id="rId14"/>
    <p:sldId id="406" r:id="rId15"/>
    <p:sldId id="407" r:id="rId16"/>
    <p:sldId id="445" r:id="rId17"/>
    <p:sldId id="408" r:id="rId18"/>
    <p:sldId id="409" r:id="rId19"/>
    <p:sldId id="414" r:id="rId20"/>
    <p:sldId id="413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4" r:id="rId29"/>
    <p:sldId id="423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41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BC"/>
    <a:srgbClr val="CCECFF"/>
    <a:srgbClr val="008000"/>
    <a:srgbClr val="00CC66"/>
    <a:srgbClr val="DDDDDD"/>
    <a:srgbClr val="B2B2B2"/>
    <a:srgbClr val="FFFF6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92" autoAdjust="0"/>
    <p:restoredTop sz="94150" autoAdjust="0"/>
  </p:normalViewPr>
  <p:slideViewPr>
    <p:cSldViewPr>
      <p:cViewPr varScale="1">
        <p:scale>
          <a:sx n="62" d="100"/>
          <a:sy n="62" d="100"/>
        </p:scale>
        <p:origin x="11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32109FDD-B4F2-134B-9E4A-AFA2CDEFDB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46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B73C4F86-5D52-6247-8512-17FE4A84EDB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84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charset="0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6E75976-3EC1-1043-AC73-03C5059DF73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741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19564-3E25-C340-BA01-C24ACFEA8B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3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F9038-D27B-4F4E-99CB-60E4CE5341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11717-7B17-044E-B9DB-720894583D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BD7E71-F4B5-A54E-9F2A-6E3880FB56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6E9D9-272F-8643-9E4D-22F7F74441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9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6F886-E280-6C49-9621-C4ECB16267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0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459ACA-B85F-0E4F-BD0C-4FFFA117B4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0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3DE91-6D15-4F49-979F-2A5EC5D312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E331FC-3C9B-1640-82F7-A234BCFD3D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9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996EA9-BC2D-9D4A-A464-7A111739C9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8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fld id="{E72711AB-8279-674D-8FDC-C71359E19FE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41450"/>
          </a:xfrm>
        </p:spPr>
        <p:txBody>
          <a:bodyPr/>
          <a:lstStyle/>
          <a:p>
            <a:r>
              <a:rPr lang="en-US" sz="3200" b="1" dirty="0"/>
              <a:t>COMP7106B</a:t>
            </a:r>
            <a:br>
              <a:rPr lang="en-US" sz="3200" b="1" dirty="0"/>
            </a:br>
            <a:r>
              <a:rPr lang="en-US" sz="3200" b="1" dirty="0"/>
              <a:t>Big Data Management</a:t>
            </a:r>
            <a:br>
              <a:rPr lang="en-US" dirty="0"/>
            </a:br>
            <a:r>
              <a:rPr lang="en-US" sz="2800" dirty="0"/>
              <a:t>Lecture 3 Spatial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Reynold</a:t>
            </a:r>
            <a:r>
              <a:rPr lang="en-US" dirty="0"/>
              <a:t> Cheng</a:t>
            </a:r>
          </a:p>
          <a:p>
            <a:r>
              <a:rPr lang="en-US"/>
              <a:t>24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February,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011" y="6642556"/>
            <a:ext cx="3986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Acknowledgement</a:t>
            </a:r>
            <a:r>
              <a:rPr lang="en-US" sz="800" i="1"/>
              <a:t>: This </a:t>
            </a:r>
            <a:r>
              <a:rPr lang="en-US" sz="800" i="1" dirty="0"/>
              <a:t>presentation </a:t>
            </a:r>
            <a:r>
              <a:rPr lang="en-US" sz="800" i="1"/>
              <a:t>is based </a:t>
            </a:r>
            <a:r>
              <a:rPr lang="en-US" sz="800" i="1" dirty="0"/>
              <a:t>on Prof. Nikos </a:t>
            </a:r>
            <a:r>
              <a:rPr lang="en-US" sz="800" i="1" dirty="0" err="1"/>
              <a:t>Mamoulis</a:t>
            </a:r>
            <a:r>
              <a:rPr lang="en-US" sz="800" i="1" dirty="0"/>
              <a:t>’ COMP3323 slides. </a:t>
            </a:r>
          </a:p>
        </p:txBody>
      </p:sp>
    </p:spTree>
    <p:extLst>
      <p:ext uri="{BB962C8B-B14F-4D97-AF65-F5344CB8AC3E}">
        <p14:creationId xmlns:p14="http://schemas.microsoft.com/office/powerpoint/2010/main" val="165007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Shortest Path Search</a:t>
            </a:r>
          </a:p>
        </p:txBody>
      </p:sp>
      <p:pic>
        <p:nvPicPr>
          <p:cNvPr id="199" name="Picture 1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193972" cy="51181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 bwMode="auto">
          <a:xfrm>
            <a:off x="2438400" y="3276600"/>
            <a:ext cx="190500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2743200" y="2971800"/>
            <a:ext cx="1066800" cy="0"/>
          </a:xfrm>
          <a:prstGeom prst="line">
            <a:avLst/>
          </a:prstGeom>
          <a:solidFill>
            <a:srgbClr val="FF99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Shortest Path Search</a:t>
            </a:r>
          </a:p>
        </p:txBody>
      </p:sp>
      <p:grpSp>
        <p:nvGrpSpPr>
          <p:cNvPr id="199" name="Group 198"/>
          <p:cNvGrpSpPr/>
          <p:nvPr/>
        </p:nvGrpSpPr>
        <p:grpSpPr>
          <a:xfrm>
            <a:off x="6248400" y="1524000"/>
            <a:ext cx="2504127" cy="1850722"/>
            <a:chOff x="6248400" y="1524000"/>
            <a:chExt cx="2504127" cy="1850722"/>
          </a:xfrm>
        </p:grpSpPr>
        <p:grpSp>
          <p:nvGrpSpPr>
            <p:cNvPr id="2" name="Group 3"/>
            <p:cNvGrpSpPr/>
            <p:nvPr/>
          </p:nvGrpSpPr>
          <p:grpSpPr>
            <a:xfrm>
              <a:off x="6248400" y="1524000"/>
              <a:ext cx="2504127" cy="1850722"/>
              <a:chOff x="3580041" y="548680"/>
              <a:chExt cx="2504127" cy="1850722"/>
            </a:xfrm>
          </p:grpSpPr>
          <p:cxnSp>
            <p:nvCxnSpPr>
              <p:cNvPr id="5" name="Straight Connector 4"/>
              <p:cNvCxnSpPr>
                <a:stCxn id="18" idx="6"/>
                <a:endCxn id="13" idx="3"/>
              </p:cNvCxnSpPr>
              <p:nvPr/>
            </p:nvCxnSpPr>
            <p:spPr>
              <a:xfrm flipV="1">
                <a:off x="3795177" y="879220"/>
                <a:ext cx="939773" cy="641124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13" idx="4"/>
                <a:endCxn id="21" idx="0"/>
              </p:cNvCxnSpPr>
              <p:nvPr/>
            </p:nvCxnSpPr>
            <p:spPr>
              <a:xfrm>
                <a:off x="4760095" y="889635"/>
                <a:ext cx="118258" cy="703605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18" idx="5"/>
                <a:endCxn id="20" idx="1"/>
              </p:cNvCxnSpPr>
              <p:nvPr/>
            </p:nvCxnSpPr>
            <p:spPr>
              <a:xfrm>
                <a:off x="3784762" y="1545489"/>
                <a:ext cx="382646" cy="286766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19" idx="1"/>
                <a:endCxn id="13" idx="5"/>
              </p:cNvCxnSpPr>
              <p:nvPr/>
            </p:nvCxnSpPr>
            <p:spPr>
              <a:xfrm flipH="1" flipV="1">
                <a:off x="4785240" y="879220"/>
                <a:ext cx="533408" cy="25593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23" idx="3"/>
                <a:endCxn id="12" idx="6"/>
              </p:cNvCxnSpPr>
              <p:nvPr/>
            </p:nvCxnSpPr>
            <p:spPr>
              <a:xfrm flipH="1">
                <a:off x="4083209" y="1882545"/>
                <a:ext cx="1092311" cy="28675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24" idx="0"/>
                <a:endCxn id="19" idx="5"/>
              </p:cNvCxnSpPr>
              <p:nvPr/>
            </p:nvCxnSpPr>
            <p:spPr>
              <a:xfrm flipH="1" flipV="1">
                <a:off x="5368938" y="1185449"/>
                <a:ext cx="478911" cy="51535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23" idx="1"/>
                <a:endCxn id="21" idx="6"/>
              </p:cNvCxnSpPr>
              <p:nvPr/>
            </p:nvCxnSpPr>
            <p:spPr>
              <a:xfrm flipH="1" flipV="1">
                <a:off x="4913913" y="1628800"/>
                <a:ext cx="261607" cy="203455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012089" y="213374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24535" y="818515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14690" y="1556792"/>
                <a:ext cx="3132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85313" y="548680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b</a:t>
                </a:r>
                <a:endParaRPr lang="en-US" sz="1600" baseline="-25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12289" y="1628800"/>
                <a:ext cx="2718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t</a:t>
                </a:r>
                <a:endParaRPr lang="en-US" sz="1600" baseline="-25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12089" y="2060848"/>
                <a:ext cx="323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d</a:t>
                </a:r>
                <a:endParaRPr lang="en-US" sz="1600" baseline="-250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24057" y="148478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08233" y="112474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156993" y="18218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842793" y="15932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4228113" y="1628800"/>
                <a:ext cx="614680" cy="22860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165105" y="18218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812289" y="1700808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3" idx="6"/>
                <a:endCxn id="24" idx="2"/>
              </p:cNvCxnSpPr>
              <p:nvPr/>
            </p:nvCxnSpPr>
            <p:spPr>
              <a:xfrm flipV="1">
                <a:off x="5236225" y="1736368"/>
                <a:ext cx="576064" cy="121032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660161" y="1340768"/>
                <a:ext cx="284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c</a:t>
                </a:r>
                <a:endParaRPr lang="en-US" sz="1600" baseline="-25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80041" y="1196752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a</a:t>
                </a:r>
                <a:endParaRPr lang="en-US" sz="1600" baseline="-25000" dirty="0"/>
              </a:p>
            </p:txBody>
          </p:sp>
          <p:cxnSp>
            <p:nvCxnSpPr>
              <p:cNvPr id="28" name="Straight Connector 27"/>
              <p:cNvCxnSpPr>
                <a:stCxn id="19" idx="3"/>
                <a:endCxn id="21" idx="7"/>
              </p:cNvCxnSpPr>
              <p:nvPr/>
            </p:nvCxnSpPr>
            <p:spPr>
              <a:xfrm flipH="1">
                <a:off x="4903498" y="1185449"/>
                <a:ext cx="415150" cy="418206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2" idx="0"/>
                <a:endCxn id="20" idx="3"/>
              </p:cNvCxnSpPr>
              <p:nvPr/>
            </p:nvCxnSpPr>
            <p:spPr>
              <a:xfrm flipV="1">
                <a:off x="4047649" y="1882545"/>
                <a:ext cx="119759" cy="251199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2" idx="1"/>
                <a:endCxn id="18" idx="4"/>
              </p:cNvCxnSpPr>
              <p:nvPr/>
            </p:nvCxnSpPr>
            <p:spPr>
              <a:xfrm flipH="1" flipV="1">
                <a:off x="3759617" y="1555904"/>
                <a:ext cx="262887" cy="58825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5092209" y="1772816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e</a:t>
                </a:r>
                <a:endParaRPr lang="en-US" sz="1600" baseline="-250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92080" y="764704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f</a:t>
                </a:r>
                <a:endParaRPr lang="en-US" sz="1600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28317" y="980728"/>
                <a:ext cx="3276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884301" y="1484784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707904" y="1727230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388357" y="1988840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9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67944" y="187124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427984" y="1484784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42438" y="105273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32040" y="764704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470" y="1295182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58462" y="151120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90510" y="1727230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34526" y="120513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6248400" y="1600200"/>
              <a:ext cx="24384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762000" y="1676400"/>
            <a:ext cx="1261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node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590800" y="1676400"/>
            <a:ext cx="720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29706" y="2057400"/>
            <a:ext cx="570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s</a:t>
            </a:r>
            <a:r>
              <a:rPr lang="en-US" sz="1600" i="1" dirty="0"/>
              <a:t> </a:t>
            </a:r>
            <a:r>
              <a:rPr lang="en-US" sz="1600" dirty="0"/>
              <a:t>(0)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629822" y="2057400"/>
            <a:ext cx="15611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d</a:t>
            </a:r>
            <a:r>
              <a:rPr lang="en-US" sz="1600" i="1" dirty="0"/>
              <a:t> </a:t>
            </a:r>
            <a:r>
              <a:rPr lang="en-US" sz="1600" dirty="0"/>
              <a:t>(2), </a:t>
            </a:r>
            <a:r>
              <a:rPr lang="en-US" sz="1600" i="1" dirty="0"/>
              <a:t>a</a:t>
            </a:r>
            <a:r>
              <a:rPr lang="en-US" sz="1600" dirty="0"/>
              <a:t> (4), </a:t>
            </a:r>
            <a:r>
              <a:rPr lang="en-US" sz="1600" i="1" dirty="0" err="1"/>
              <a:t>c</a:t>
            </a:r>
            <a:r>
              <a:rPr lang="en-US" sz="1600" dirty="0"/>
              <a:t> (6)</a:t>
            </a:r>
            <a:endParaRPr lang="en-US" sz="1600" baseline="-25000" dirty="0"/>
          </a:p>
        </p:txBody>
      </p:sp>
      <p:sp>
        <p:nvSpPr>
          <p:cNvPr id="211" name="Rectangle 210"/>
          <p:cNvSpPr/>
          <p:nvPr/>
        </p:nvSpPr>
        <p:spPr>
          <a:xfrm>
            <a:off x="829706" y="2480846"/>
            <a:ext cx="592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d</a:t>
            </a:r>
            <a:r>
              <a:rPr lang="en-US" sz="1600" i="1" dirty="0"/>
              <a:t> </a:t>
            </a:r>
            <a:r>
              <a:rPr lang="en-US" sz="1600" dirty="0"/>
              <a:t>(2)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629822" y="2480846"/>
            <a:ext cx="16561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</a:t>
            </a:r>
            <a:r>
              <a:rPr lang="en-US" sz="1600" dirty="0"/>
              <a:t> (4), </a:t>
            </a:r>
            <a:r>
              <a:rPr lang="en-US" sz="1600" i="1" dirty="0" err="1"/>
              <a:t>c</a:t>
            </a:r>
            <a:r>
              <a:rPr lang="en-US" sz="1600" dirty="0"/>
              <a:t> (6), </a:t>
            </a:r>
            <a:r>
              <a:rPr lang="en-US" sz="1600" i="1" dirty="0" err="1"/>
              <a:t>e</a:t>
            </a:r>
            <a:r>
              <a:rPr lang="en-US" sz="1600" dirty="0"/>
              <a:t> (11)</a:t>
            </a:r>
            <a:endParaRPr lang="en-US" sz="1600" baseline="-25000" dirty="0"/>
          </a:p>
        </p:txBody>
      </p:sp>
      <p:sp>
        <p:nvSpPr>
          <p:cNvPr id="213" name="Rectangle 212"/>
          <p:cNvSpPr/>
          <p:nvPr/>
        </p:nvSpPr>
        <p:spPr>
          <a:xfrm>
            <a:off x="838200" y="2895600"/>
            <a:ext cx="592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 </a:t>
            </a:r>
            <a:r>
              <a:rPr lang="en-US" sz="1600" dirty="0"/>
              <a:t>(4)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638316" y="2895600"/>
            <a:ext cx="17587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c</a:t>
            </a:r>
            <a:r>
              <a:rPr lang="en-US" sz="1600" dirty="0"/>
              <a:t> (6), </a:t>
            </a:r>
            <a:r>
              <a:rPr lang="en-US" sz="1600" i="1" dirty="0" err="1"/>
              <a:t>e</a:t>
            </a:r>
            <a:r>
              <a:rPr lang="en-US" sz="1600" dirty="0"/>
              <a:t> (11), </a:t>
            </a:r>
            <a:r>
              <a:rPr lang="en-US" sz="1600" i="1" dirty="0" err="1"/>
              <a:t>b</a:t>
            </a:r>
            <a:r>
              <a:rPr lang="en-US" sz="1600" dirty="0"/>
              <a:t> (14)</a:t>
            </a:r>
            <a:endParaRPr lang="en-US" sz="1600" baseline="-25000" dirty="0"/>
          </a:p>
        </p:txBody>
      </p:sp>
      <p:sp>
        <p:nvSpPr>
          <p:cNvPr id="215" name="Rectangle 214"/>
          <p:cNvSpPr/>
          <p:nvPr/>
        </p:nvSpPr>
        <p:spPr>
          <a:xfrm>
            <a:off x="838200" y="3319046"/>
            <a:ext cx="592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c</a:t>
            </a:r>
            <a:r>
              <a:rPr lang="en-US" sz="1600" i="1" dirty="0"/>
              <a:t> </a:t>
            </a:r>
            <a:r>
              <a:rPr lang="en-US" sz="1600" dirty="0"/>
              <a:t>(6)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2638316" y="3319046"/>
            <a:ext cx="17360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e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0000"/>
                </a:solidFill>
              </a:rPr>
              <a:t>9</a:t>
            </a:r>
            <a:r>
              <a:rPr lang="en-US" sz="1600" dirty="0"/>
              <a:t>), </a:t>
            </a:r>
            <a:r>
              <a:rPr lang="en-US" sz="1600" i="1" dirty="0" err="1"/>
              <a:t>f</a:t>
            </a:r>
            <a:r>
              <a:rPr lang="en-US" sz="1600" i="1" dirty="0"/>
              <a:t> </a:t>
            </a:r>
            <a:r>
              <a:rPr lang="en-US" sz="1600" dirty="0"/>
              <a:t>(10), </a:t>
            </a:r>
            <a:r>
              <a:rPr lang="en-US" sz="1600" i="1" dirty="0" err="1"/>
              <a:t>b</a:t>
            </a:r>
            <a:r>
              <a:rPr lang="en-US" sz="1600" dirty="0"/>
              <a:t> (</a:t>
            </a:r>
            <a:r>
              <a:rPr lang="en-US" sz="1600" dirty="0">
                <a:solidFill>
                  <a:srgbClr val="FF0000"/>
                </a:solidFill>
              </a:rPr>
              <a:t>11</a:t>
            </a:r>
            <a:r>
              <a:rPr lang="en-US" sz="1600" dirty="0"/>
              <a:t>)</a:t>
            </a:r>
            <a:endParaRPr lang="en-US" sz="1600" baseline="-25000" dirty="0"/>
          </a:p>
        </p:txBody>
      </p:sp>
      <p:sp>
        <p:nvSpPr>
          <p:cNvPr id="217" name="Rectangle 216"/>
          <p:cNvSpPr/>
          <p:nvPr/>
        </p:nvSpPr>
        <p:spPr>
          <a:xfrm>
            <a:off x="838200" y="3733800"/>
            <a:ext cx="592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e</a:t>
            </a:r>
            <a:r>
              <a:rPr lang="en-US" sz="1600" i="1" dirty="0"/>
              <a:t> </a:t>
            </a:r>
            <a:r>
              <a:rPr lang="en-US" sz="1600" dirty="0"/>
              <a:t>(9)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2638316" y="3733800"/>
            <a:ext cx="18507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f</a:t>
            </a:r>
            <a:r>
              <a:rPr lang="en-US" sz="1600" dirty="0"/>
              <a:t> (10), </a:t>
            </a:r>
            <a:r>
              <a:rPr lang="en-US" sz="1600" i="1" dirty="0" err="1"/>
              <a:t>b</a:t>
            </a:r>
            <a:r>
              <a:rPr lang="en-US" sz="1600" dirty="0"/>
              <a:t> (11), </a:t>
            </a:r>
            <a:r>
              <a:rPr lang="en-US" sz="1600" i="1" dirty="0" err="1"/>
              <a:t>t</a:t>
            </a:r>
            <a:r>
              <a:rPr lang="en-US" sz="1600" dirty="0"/>
              <a:t> (14)</a:t>
            </a:r>
            <a:endParaRPr lang="en-US" sz="1600" baseline="-25000" dirty="0"/>
          </a:p>
        </p:txBody>
      </p:sp>
      <p:sp>
        <p:nvSpPr>
          <p:cNvPr id="225" name="Rectangle 224"/>
          <p:cNvSpPr/>
          <p:nvPr/>
        </p:nvSpPr>
        <p:spPr>
          <a:xfrm>
            <a:off x="838200" y="4157246"/>
            <a:ext cx="673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f</a:t>
            </a:r>
            <a:r>
              <a:rPr lang="en-US" sz="1600" i="1" dirty="0"/>
              <a:t> </a:t>
            </a:r>
            <a:r>
              <a:rPr lang="en-US" sz="1600" dirty="0"/>
              <a:t>(10)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638316" y="4157246"/>
            <a:ext cx="12404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b</a:t>
            </a:r>
            <a:r>
              <a:rPr lang="en-US" sz="1600" dirty="0"/>
              <a:t> (11), </a:t>
            </a:r>
            <a:r>
              <a:rPr lang="en-US" sz="1600" i="1" dirty="0" err="1"/>
              <a:t>t</a:t>
            </a:r>
            <a:r>
              <a:rPr lang="en-US" sz="1600" dirty="0"/>
              <a:t> (14)</a:t>
            </a:r>
            <a:endParaRPr lang="en-US" sz="1600" baseline="-25000" dirty="0"/>
          </a:p>
        </p:txBody>
      </p:sp>
      <p:sp>
        <p:nvSpPr>
          <p:cNvPr id="227" name="Rectangle 226"/>
          <p:cNvSpPr/>
          <p:nvPr/>
        </p:nvSpPr>
        <p:spPr>
          <a:xfrm>
            <a:off x="838200" y="4572000"/>
            <a:ext cx="695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b</a:t>
            </a:r>
            <a:r>
              <a:rPr lang="en-US" sz="1600" i="1" dirty="0"/>
              <a:t> </a:t>
            </a:r>
            <a:r>
              <a:rPr lang="en-US" sz="1600" dirty="0"/>
              <a:t>(11)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2638316" y="4572000"/>
            <a:ext cx="64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t</a:t>
            </a:r>
            <a:r>
              <a:rPr lang="en-US" sz="1600" dirty="0"/>
              <a:t> (14)</a:t>
            </a:r>
            <a:endParaRPr lang="en-US" sz="1600" baseline="-25000" dirty="0"/>
          </a:p>
        </p:txBody>
      </p:sp>
      <p:sp>
        <p:nvSpPr>
          <p:cNvPr id="229" name="Rectangle 228"/>
          <p:cNvSpPr/>
          <p:nvPr/>
        </p:nvSpPr>
        <p:spPr>
          <a:xfrm>
            <a:off x="838200" y="4995446"/>
            <a:ext cx="64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t</a:t>
            </a:r>
            <a:r>
              <a:rPr lang="en-US" sz="1600" dirty="0"/>
              <a:t> (14)</a:t>
            </a:r>
            <a:endParaRPr lang="en-US" sz="1600" baseline="-25000" dirty="0"/>
          </a:p>
        </p:txBody>
      </p:sp>
      <p:grpSp>
        <p:nvGrpSpPr>
          <p:cNvPr id="237" name="Group 236"/>
          <p:cNvGrpSpPr/>
          <p:nvPr/>
        </p:nvGrpSpPr>
        <p:grpSpPr>
          <a:xfrm>
            <a:off x="6477000" y="2519680"/>
            <a:ext cx="1066800" cy="589384"/>
            <a:chOff x="6477000" y="2519680"/>
            <a:chExt cx="1066800" cy="589384"/>
          </a:xfrm>
        </p:grpSpPr>
        <p:cxnSp>
          <p:nvCxnSpPr>
            <p:cNvPr id="231" name="Straight Connector 230"/>
            <p:cNvCxnSpPr/>
            <p:nvPr/>
          </p:nvCxnSpPr>
          <p:spPr bwMode="auto">
            <a:xfrm flipV="1">
              <a:off x="6858000" y="2590800"/>
              <a:ext cx="685800" cy="233680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Straight Connector 232"/>
            <p:cNvCxnSpPr>
              <a:endCxn id="20" idx="1"/>
            </p:cNvCxnSpPr>
            <p:nvPr/>
          </p:nvCxnSpPr>
          <p:spPr bwMode="auto">
            <a:xfrm>
              <a:off x="6477000" y="2519680"/>
              <a:ext cx="358767" cy="287895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/>
            <p:cNvCxnSpPr>
              <a:endCxn id="12" idx="0"/>
            </p:cNvCxnSpPr>
            <p:nvPr/>
          </p:nvCxnSpPr>
          <p:spPr bwMode="auto">
            <a:xfrm rot="5400000">
              <a:off x="6642172" y="2893236"/>
              <a:ext cx="289664" cy="141992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9" name="Straight Connector 238"/>
          <p:cNvCxnSpPr>
            <a:stCxn id="12" idx="6"/>
            <a:endCxn id="23" idx="3"/>
          </p:cNvCxnSpPr>
          <p:nvPr/>
        </p:nvCxnSpPr>
        <p:spPr bwMode="auto">
          <a:xfrm flipV="1">
            <a:off x="6751568" y="2857865"/>
            <a:ext cx="1092311" cy="286759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" name="Straight Connector 244"/>
          <p:cNvCxnSpPr>
            <a:endCxn id="13" idx="3"/>
          </p:cNvCxnSpPr>
          <p:nvPr/>
        </p:nvCxnSpPr>
        <p:spPr bwMode="auto">
          <a:xfrm flipV="1">
            <a:off x="6477000" y="1854540"/>
            <a:ext cx="926309" cy="642020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8" name="Straight Connector 247"/>
          <p:cNvCxnSpPr>
            <a:stCxn id="23" idx="1"/>
          </p:cNvCxnSpPr>
          <p:nvPr/>
        </p:nvCxnSpPr>
        <p:spPr bwMode="auto">
          <a:xfrm rot="16200000" flipV="1">
            <a:off x="7585453" y="2549148"/>
            <a:ext cx="216775" cy="300079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Connector 250"/>
          <p:cNvCxnSpPr>
            <a:stCxn id="21" idx="0"/>
            <a:endCxn id="13" idx="4"/>
          </p:cNvCxnSpPr>
          <p:nvPr/>
        </p:nvCxnSpPr>
        <p:spPr bwMode="auto">
          <a:xfrm rot="16200000" flipV="1">
            <a:off x="7135781" y="2157629"/>
            <a:ext cx="703605" cy="118258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4" name="Straight Connector 253"/>
          <p:cNvCxnSpPr>
            <a:stCxn id="19" idx="2"/>
          </p:cNvCxnSpPr>
          <p:nvPr/>
        </p:nvCxnSpPr>
        <p:spPr bwMode="auto">
          <a:xfrm rot="10800000" flipV="1">
            <a:off x="7543800" y="2135624"/>
            <a:ext cx="432792" cy="455176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Straight Connector 255"/>
          <p:cNvCxnSpPr>
            <a:stCxn id="24" idx="6"/>
          </p:cNvCxnSpPr>
          <p:nvPr/>
        </p:nvCxnSpPr>
        <p:spPr bwMode="auto">
          <a:xfrm flipH="1">
            <a:off x="7924800" y="2711688"/>
            <a:ext cx="626968" cy="107712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6" name="Group 265"/>
          <p:cNvGrpSpPr/>
          <p:nvPr/>
        </p:nvGrpSpPr>
        <p:grpSpPr>
          <a:xfrm>
            <a:off x="6858000" y="2590800"/>
            <a:ext cx="1617568" cy="260112"/>
            <a:chOff x="6781800" y="4114800"/>
            <a:chExt cx="1617568" cy="260112"/>
          </a:xfrm>
        </p:grpSpPr>
        <p:cxnSp>
          <p:nvCxnSpPr>
            <p:cNvPr id="263" name="Straight Connector 262"/>
            <p:cNvCxnSpPr/>
            <p:nvPr/>
          </p:nvCxnSpPr>
          <p:spPr bwMode="auto">
            <a:xfrm flipH="1">
              <a:off x="7772400" y="4267200"/>
              <a:ext cx="626968" cy="107712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Straight Connector 263"/>
            <p:cNvCxnSpPr/>
            <p:nvPr/>
          </p:nvCxnSpPr>
          <p:spPr bwMode="auto">
            <a:xfrm rot="16200000" flipV="1">
              <a:off x="7509252" y="4073148"/>
              <a:ext cx="216775" cy="300079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Straight Connector 264"/>
            <p:cNvCxnSpPr/>
            <p:nvPr/>
          </p:nvCxnSpPr>
          <p:spPr bwMode="auto">
            <a:xfrm flipV="1">
              <a:off x="6781800" y="4114800"/>
              <a:ext cx="685800" cy="233680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7" name="Rectangle 266"/>
          <p:cNvSpPr/>
          <p:nvPr/>
        </p:nvSpPr>
        <p:spPr>
          <a:xfrm>
            <a:off x="533400" y="5334000"/>
            <a:ext cx="655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err="1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is de-queued: shortest path has been found!</a:t>
            </a:r>
          </a:p>
        </p:txBody>
      </p:sp>
      <p:grpSp>
        <p:nvGrpSpPr>
          <p:cNvPr id="300" name="Group 299"/>
          <p:cNvGrpSpPr/>
          <p:nvPr/>
        </p:nvGrpSpPr>
        <p:grpSpPr>
          <a:xfrm>
            <a:off x="6248400" y="3581400"/>
            <a:ext cx="2438400" cy="2091154"/>
            <a:chOff x="6248400" y="4191000"/>
            <a:chExt cx="2438400" cy="2091154"/>
          </a:xfrm>
        </p:grpSpPr>
        <p:grpSp>
          <p:nvGrpSpPr>
            <p:cNvPr id="298" name="Group 297"/>
            <p:cNvGrpSpPr/>
            <p:nvPr/>
          </p:nvGrpSpPr>
          <p:grpSpPr>
            <a:xfrm>
              <a:off x="6781800" y="4191000"/>
              <a:ext cx="1390048" cy="1728192"/>
              <a:chOff x="6575823" y="980728"/>
              <a:chExt cx="1390048" cy="1728192"/>
            </a:xfrm>
          </p:grpSpPr>
          <p:cxnSp>
            <p:nvCxnSpPr>
              <p:cNvPr id="268" name="Straight Connector 267"/>
              <p:cNvCxnSpPr>
                <a:stCxn id="272" idx="4"/>
                <a:endCxn id="280" idx="0"/>
              </p:cNvCxnSpPr>
              <p:nvPr/>
            </p:nvCxnSpPr>
            <p:spPr>
              <a:xfrm flipV="1">
                <a:off x="7055832" y="1700808"/>
                <a:ext cx="360040" cy="503168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>
                <a:stCxn id="277" idx="7"/>
                <a:endCxn id="279" idx="3"/>
              </p:cNvCxnSpPr>
              <p:nvPr/>
            </p:nvCxnSpPr>
            <p:spPr>
              <a:xfrm flipV="1">
                <a:off x="6648929" y="1329465"/>
                <a:ext cx="309750" cy="381758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>
                <a:stCxn id="282" idx="0"/>
                <a:endCxn id="280" idx="4"/>
              </p:cNvCxnSpPr>
              <p:nvPr/>
            </p:nvCxnSpPr>
            <p:spPr>
              <a:xfrm flipV="1">
                <a:off x="7415872" y="1771928"/>
                <a:ext cx="0" cy="360928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Oval 270"/>
              <p:cNvSpPr/>
              <p:nvPr/>
            </p:nvSpPr>
            <p:spPr>
              <a:xfrm>
                <a:off x="6948264" y="1700808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/>
              <p:cNvSpPr/>
              <p:nvPr/>
            </p:nvSpPr>
            <p:spPr>
              <a:xfrm>
                <a:off x="7020272" y="2132856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6923002" y="980728"/>
                <a:ext cx="3132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s</a:t>
                </a:r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863855" y="2060848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b</a:t>
                </a:r>
                <a:endParaRPr lang="en-US" sz="1600" baseline="-25000" dirty="0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7380312" y="2370366"/>
                <a:ext cx="2718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t</a:t>
                </a:r>
                <a:endParaRPr lang="en-US" sz="1600" baseline="-25000" dirty="0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6948264" y="1578278"/>
                <a:ext cx="323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d</a:t>
                </a:r>
                <a:endParaRPr lang="en-US" sz="1600" baseline="-25000" dirty="0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588224" y="1700808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7668344" y="2132856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6948264" y="126876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/>
              <p:cNvSpPr/>
              <p:nvPr/>
            </p:nvSpPr>
            <p:spPr>
              <a:xfrm>
                <a:off x="7380312" y="1700808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1" name="Straight Arrow Connector 280"/>
              <p:cNvCxnSpPr>
                <a:stCxn id="279" idx="5"/>
                <a:endCxn id="280" idx="1"/>
              </p:cNvCxnSpPr>
              <p:nvPr/>
            </p:nvCxnSpPr>
            <p:spPr>
              <a:xfrm>
                <a:off x="7008969" y="1329465"/>
                <a:ext cx="381758" cy="381758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2" name="Oval 281"/>
              <p:cNvSpPr/>
              <p:nvPr/>
            </p:nvSpPr>
            <p:spPr>
              <a:xfrm>
                <a:off x="7380312" y="2132856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7380312" y="2492896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4" name="Straight Arrow Connector 283"/>
              <p:cNvCxnSpPr>
                <a:stCxn id="282" idx="4"/>
                <a:endCxn id="283" idx="0"/>
              </p:cNvCxnSpPr>
              <p:nvPr/>
            </p:nvCxnSpPr>
            <p:spPr>
              <a:xfrm>
                <a:off x="7415872" y="2203976"/>
                <a:ext cx="0" cy="28892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5" name="Rectangle 284"/>
              <p:cNvSpPr/>
              <p:nvPr/>
            </p:nvSpPr>
            <p:spPr>
              <a:xfrm>
                <a:off x="7164288" y="1556792"/>
                <a:ext cx="284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c</a:t>
                </a:r>
                <a:endParaRPr lang="en-US" sz="1600" baseline="-25000" dirty="0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6575823" y="1578278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a</a:t>
                </a:r>
                <a:endParaRPr lang="en-US" sz="1600" baseline="-25000" dirty="0"/>
              </a:p>
            </p:txBody>
          </p:sp>
          <p:cxnSp>
            <p:nvCxnSpPr>
              <p:cNvPr id="287" name="Straight Connector 286"/>
              <p:cNvCxnSpPr>
                <a:stCxn id="278" idx="1"/>
                <a:endCxn id="280" idx="5"/>
              </p:cNvCxnSpPr>
              <p:nvPr/>
            </p:nvCxnSpPr>
            <p:spPr>
              <a:xfrm flipH="1" flipV="1">
                <a:off x="7441017" y="1761513"/>
                <a:ext cx="237742" cy="381758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/>
              <p:cNvCxnSpPr>
                <a:stCxn id="271" idx="0"/>
                <a:endCxn id="279" idx="4"/>
              </p:cNvCxnSpPr>
              <p:nvPr/>
            </p:nvCxnSpPr>
            <p:spPr>
              <a:xfrm flipV="1">
                <a:off x="6983824" y="1339880"/>
                <a:ext cx="0" cy="360928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9" name="Rectangle 288"/>
              <p:cNvSpPr/>
              <p:nvPr/>
            </p:nvSpPr>
            <p:spPr>
              <a:xfrm>
                <a:off x="7380312" y="1988840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e</a:t>
                </a:r>
                <a:endParaRPr lang="en-US" sz="1600" baseline="-25000" dirty="0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7668344" y="2010326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f</a:t>
                </a:r>
                <a:endParaRPr lang="en-US" sz="1600" baseline="-25000" dirty="0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6588224" y="1340768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6902678" y="141277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7124150" y="1340768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7020272" y="1844824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7524328" y="1799238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7334726" y="187124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7334726" y="223128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</p:grpSp>
        <p:sp>
          <p:nvSpPr>
            <p:cNvPr id="299" name="Rectangle 298"/>
            <p:cNvSpPr/>
            <p:nvPr/>
          </p:nvSpPr>
          <p:spPr>
            <a:xfrm>
              <a:off x="6248400" y="5943600"/>
              <a:ext cx="243840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shortest path tree of node </a:t>
              </a:r>
              <a:r>
                <a:rPr lang="en-US" i="1" dirty="0" err="1">
                  <a:solidFill>
                    <a:srgbClr val="0000FF"/>
                  </a:solidFill>
                </a:rPr>
                <a:t>s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24" grpId="0"/>
      <p:bldP spid="225" grpId="0"/>
      <p:bldP spid="226" grpId="0"/>
      <p:bldP spid="227" grpId="0"/>
      <p:bldP spid="228" grpId="0"/>
      <p:bldP spid="229" grpId="0"/>
      <p:bldP spid="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A126-19F9-4095-8DA3-B6B3E71A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Illustrating </a:t>
            </a:r>
            <a:r>
              <a:rPr lang="en-US" dirty="0" err="1"/>
              <a:t>Dijkstra's</a:t>
            </a:r>
            <a:r>
              <a:rPr lang="en-US" dirty="0"/>
              <a:t> algorithm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9EB6D17-5BD5-4ED7-9C21-7D482035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00" dirty="0">
                <a:ea typeface="宋体" panose="02010600030101010101" pitchFamily="2" charset="-122"/>
              </a:rPr>
              <a:t>Find the shortest path between </a:t>
            </a:r>
            <a:r>
              <a:rPr lang="en-US" altLang="zh-CN" sz="1900" i="1" dirty="0">
                <a:ea typeface="宋体" panose="02010600030101010101" pitchFamily="2" charset="-122"/>
              </a:rPr>
              <a:t>a</a:t>
            </a:r>
            <a:r>
              <a:rPr lang="en-US" altLang="zh-CN" sz="1900" dirty="0">
                <a:ea typeface="宋体" panose="02010600030101010101" pitchFamily="2" charset="-122"/>
              </a:rPr>
              <a:t> and </a:t>
            </a:r>
            <a:r>
              <a:rPr lang="en-US" altLang="zh-CN" sz="1900" i="1" dirty="0">
                <a:ea typeface="宋体" panose="02010600030101010101" pitchFamily="2" charset="-122"/>
              </a:rPr>
              <a:t>b</a:t>
            </a:r>
            <a:r>
              <a:rPr lang="en-US" altLang="zh-CN" sz="1900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CN" sz="1900" dirty="0">
                <a:ea typeface="宋体" panose="02010600030101010101" pitchFamily="2" charset="-122"/>
              </a:rPr>
              <a:t>Worst-case performance 	</a:t>
            </a:r>
            <a:r>
              <a:rPr lang="en-US" altLang="zh-CN" sz="1900" i="1" dirty="0">
                <a:ea typeface="宋体" panose="02010600030101010101" pitchFamily="2" charset="-122"/>
              </a:rPr>
              <a:t>O</a:t>
            </a:r>
            <a:r>
              <a:rPr lang="en-US" altLang="zh-CN" sz="1900" dirty="0">
                <a:ea typeface="宋体" panose="02010600030101010101" pitchFamily="2" charset="-122"/>
              </a:rPr>
              <a:t> ( | </a:t>
            </a:r>
            <a:r>
              <a:rPr lang="en-US" altLang="zh-CN" sz="1900" i="1" dirty="0">
                <a:ea typeface="宋体" panose="02010600030101010101" pitchFamily="2" charset="-122"/>
              </a:rPr>
              <a:t>E</a:t>
            </a:r>
            <a:r>
              <a:rPr lang="en-US" altLang="zh-CN" sz="1900" dirty="0">
                <a:ea typeface="宋体" panose="02010600030101010101" pitchFamily="2" charset="-122"/>
              </a:rPr>
              <a:t> | + | </a:t>
            </a:r>
            <a:r>
              <a:rPr lang="en-US" altLang="zh-CN" sz="1900" i="1" dirty="0">
                <a:ea typeface="宋体" panose="02010600030101010101" pitchFamily="2" charset="-122"/>
              </a:rPr>
              <a:t>V</a:t>
            </a:r>
            <a:r>
              <a:rPr lang="en-US" altLang="zh-CN" sz="1900" dirty="0">
                <a:ea typeface="宋体" panose="02010600030101010101" pitchFamily="2" charset="-122"/>
              </a:rPr>
              <a:t> | </a:t>
            </a:r>
            <a:r>
              <a:rPr lang="en-US" altLang="zh-CN" sz="1900" i="1" dirty="0">
                <a:ea typeface="宋体" panose="02010600030101010101" pitchFamily="2" charset="-122"/>
              </a:rPr>
              <a:t>log</a:t>
            </a:r>
            <a:r>
              <a:rPr lang="en-US" altLang="zh-CN" sz="1900" dirty="0">
                <a:ea typeface="宋体" panose="02010600030101010101" pitchFamily="2" charset="-122"/>
              </a:rPr>
              <a:t> | </a:t>
            </a:r>
            <a:r>
              <a:rPr lang="en-US" altLang="zh-CN" sz="1900" i="1" dirty="0">
                <a:ea typeface="宋体" panose="02010600030101010101" pitchFamily="2" charset="-122"/>
              </a:rPr>
              <a:t>V </a:t>
            </a:r>
            <a:r>
              <a:rPr lang="en-US" altLang="zh-CN" sz="1900" dirty="0">
                <a:ea typeface="宋体" panose="02010600030101010101" pitchFamily="2" charset="-122"/>
              </a:rPr>
              <a:t>| 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8D22B7-AE50-466F-AF53-5FF0C377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54598"/>
            <a:ext cx="5029200" cy="39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A*-search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6400" y="1600200"/>
            <a:ext cx="2847884" cy="4530725"/>
          </a:xfrm>
        </p:spPr>
      </p:pic>
      <p:sp>
        <p:nvSpPr>
          <p:cNvPr id="5" name="Rectangle 4"/>
          <p:cNvSpPr/>
          <p:nvPr/>
        </p:nvSpPr>
        <p:spPr>
          <a:xfrm>
            <a:off x="762000" y="2133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charset="0"/>
              </a:rPr>
              <a:t>A* was invented by AI researchers working on </a:t>
            </a:r>
            <a:r>
              <a:rPr lang="en-US" sz="2400" dirty="0" err="1">
                <a:solidFill>
                  <a:srgbClr val="222222"/>
                </a:solidFill>
                <a:latin typeface="Arial" charset="0"/>
              </a:rPr>
              <a:t>Shakey</a:t>
            </a:r>
            <a:r>
              <a:rPr lang="en-US" sz="2400" dirty="0">
                <a:solidFill>
                  <a:srgbClr val="222222"/>
                </a:solidFill>
                <a:latin typeface="Arial" charset="0"/>
              </a:rPr>
              <a:t> the Robot's path planning in 1968.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105400" y="6313487"/>
            <a:ext cx="33462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/wiki/A*_</a:t>
            </a:r>
            <a:r>
              <a:rPr lang="en-US" sz="1200" dirty="0" err="1"/>
              <a:t>search_algorithm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98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A*-search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sz="2000" dirty="0" err="1"/>
              <a:t>Dijkstra’s</a:t>
            </a:r>
            <a:r>
              <a:rPr lang="en-US" sz="2000" dirty="0"/>
              <a:t> search explores nodes around </a:t>
            </a:r>
            <a:r>
              <a:rPr lang="en-US" sz="2000" i="1" dirty="0" err="1"/>
              <a:t>s</a:t>
            </a:r>
            <a:r>
              <a:rPr lang="en-US" sz="2000" dirty="0"/>
              <a:t> without a specific search direction until </a:t>
            </a:r>
            <a:r>
              <a:rPr lang="en-US" sz="2000" i="1" dirty="0" err="1"/>
              <a:t>t</a:t>
            </a:r>
            <a:r>
              <a:rPr lang="en-US" sz="2000" i="1" dirty="0"/>
              <a:t> </a:t>
            </a:r>
            <a:r>
              <a:rPr lang="en-US" sz="2000" dirty="0"/>
              <a:t>is found</a:t>
            </a:r>
          </a:p>
          <a:p>
            <a:r>
              <a:rPr lang="en-US" sz="2000" dirty="0"/>
              <a:t>Idea: improve </a:t>
            </a:r>
            <a:r>
              <a:rPr lang="en-US" sz="2000" dirty="0" err="1"/>
              <a:t>Dijkstra’s</a:t>
            </a:r>
            <a:r>
              <a:rPr lang="en-US" sz="2000" dirty="0"/>
              <a:t> algorithm by directing search towards </a:t>
            </a:r>
            <a:r>
              <a:rPr lang="en-US" sz="2000" i="1" dirty="0" err="1"/>
              <a:t>t</a:t>
            </a:r>
            <a:endParaRPr lang="en-US" sz="2000" i="1" dirty="0"/>
          </a:p>
          <a:p>
            <a:r>
              <a:rPr lang="en-US" sz="2000" dirty="0"/>
              <a:t>Due to triangular inequality, Euclidean distance is a lower bound of network distance</a:t>
            </a:r>
          </a:p>
          <a:p>
            <a:r>
              <a:rPr lang="en-US" sz="2000" dirty="0"/>
              <a:t>Use Euclidean distance to lower bound network distance based on known information:</a:t>
            </a:r>
          </a:p>
          <a:p>
            <a:pPr lvl="1"/>
            <a:r>
              <a:rPr lang="en-US" sz="1600" dirty="0"/>
              <a:t>Nodes are visited in increasing </a:t>
            </a:r>
            <a:r>
              <a:rPr lang="en-US" sz="1600" dirty="0" err="1"/>
              <a:t>SPD(</a:t>
            </a:r>
            <a:r>
              <a:rPr lang="en-US" sz="1600" i="1" dirty="0" err="1"/>
              <a:t>s</a:t>
            </a:r>
            <a:r>
              <a:rPr lang="en-US" sz="1600" dirty="0" err="1"/>
              <a:t>,</a:t>
            </a:r>
            <a:r>
              <a:rPr lang="en-US" sz="1600" i="1" dirty="0" err="1"/>
              <a:t>v</a:t>
            </a:r>
            <a:r>
              <a:rPr lang="en-US" sz="1600" dirty="0" err="1"/>
              <a:t>)+dist(</a:t>
            </a:r>
            <a:r>
              <a:rPr lang="en-US" sz="1600" i="1" dirty="0" err="1"/>
              <a:t>v</a:t>
            </a:r>
            <a:r>
              <a:rPr lang="en-US" sz="1600" dirty="0" err="1"/>
              <a:t>,</a:t>
            </a:r>
            <a:r>
              <a:rPr lang="en-US" sz="1600" i="1" dirty="0" err="1"/>
              <a:t>t</a:t>
            </a:r>
            <a:r>
              <a:rPr lang="en-US" sz="1600" dirty="0"/>
              <a:t>) order</a:t>
            </a:r>
          </a:p>
          <a:p>
            <a:pPr lvl="2"/>
            <a:r>
              <a:rPr lang="en-US" sz="1400" dirty="0" err="1"/>
              <a:t>SPD(</a:t>
            </a:r>
            <a:r>
              <a:rPr lang="en-US" sz="1400" i="1" dirty="0" err="1"/>
              <a:t>s</a:t>
            </a:r>
            <a:r>
              <a:rPr lang="en-US" sz="1400" dirty="0" err="1"/>
              <a:t>,</a:t>
            </a:r>
            <a:r>
              <a:rPr lang="en-US" sz="1400" i="1" dirty="0" err="1"/>
              <a:t>v</a:t>
            </a:r>
            <a:r>
              <a:rPr lang="en-US" sz="1400" dirty="0"/>
              <a:t>): shortest path distance from </a:t>
            </a:r>
            <a:r>
              <a:rPr lang="en-US" sz="1400" i="1" dirty="0" err="1"/>
              <a:t>s</a:t>
            </a:r>
            <a:r>
              <a:rPr lang="en-US" sz="1400" dirty="0"/>
              <a:t> to </a:t>
            </a:r>
            <a:r>
              <a:rPr lang="en-US" sz="1400" i="1" dirty="0" err="1"/>
              <a:t>v</a:t>
            </a:r>
            <a:r>
              <a:rPr lang="en-US" sz="1400" dirty="0"/>
              <a:t> (computed by </a:t>
            </a:r>
            <a:r>
              <a:rPr lang="en-US" sz="1400" dirty="0" err="1"/>
              <a:t>Dijkstra</a:t>
            </a:r>
            <a:r>
              <a:rPr lang="en-US" sz="1400" dirty="0"/>
              <a:t>)</a:t>
            </a:r>
          </a:p>
          <a:p>
            <a:pPr lvl="2"/>
            <a:r>
              <a:rPr lang="en-US" sz="1400" dirty="0" err="1"/>
              <a:t>dist(v,t</a:t>
            </a:r>
            <a:r>
              <a:rPr lang="en-US" sz="1400" dirty="0"/>
              <a:t>): Euclidean distance between </a:t>
            </a:r>
            <a:r>
              <a:rPr lang="en-US" sz="1400" i="1" dirty="0" err="1"/>
              <a:t>v</a:t>
            </a:r>
            <a:r>
              <a:rPr lang="en-US" sz="1400" dirty="0"/>
              <a:t> and </a:t>
            </a:r>
            <a:r>
              <a:rPr lang="en-US" sz="1400" i="1" dirty="0" err="1"/>
              <a:t>t</a:t>
            </a:r>
            <a:endParaRPr lang="en-US" sz="1400" i="1" dirty="0"/>
          </a:p>
          <a:p>
            <a:pPr lvl="1"/>
            <a:r>
              <a:rPr lang="en-US" sz="1600" dirty="0"/>
              <a:t>Original </a:t>
            </a:r>
            <a:r>
              <a:rPr lang="en-US" sz="1600" dirty="0" err="1"/>
              <a:t>Dijkstra</a:t>
            </a:r>
            <a:r>
              <a:rPr lang="en-US" sz="1600" dirty="0"/>
              <a:t> visits nodes in increasing </a:t>
            </a:r>
            <a:r>
              <a:rPr lang="en-US" sz="1600" dirty="0" err="1"/>
              <a:t>SPD(</a:t>
            </a:r>
            <a:r>
              <a:rPr lang="en-US" sz="1600" i="1" dirty="0" err="1"/>
              <a:t>s</a:t>
            </a:r>
            <a:r>
              <a:rPr lang="en-US" sz="1600" dirty="0" err="1"/>
              <a:t>,</a:t>
            </a:r>
            <a:r>
              <a:rPr lang="en-US" sz="1600" i="1" dirty="0" err="1"/>
              <a:t>v</a:t>
            </a:r>
            <a:r>
              <a:rPr lang="en-US" sz="1600" dirty="0"/>
              <a:t>) order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2362200" y="5660648"/>
            <a:ext cx="313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387462" y="594868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1455" y="5334000"/>
            <a:ext cx="3869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v</a:t>
            </a:r>
            <a:r>
              <a:rPr lang="en-US" sz="1600" i="1" dirty="0"/>
              <a:t>'</a:t>
            </a:r>
          </a:p>
        </p:txBody>
      </p:sp>
      <p:sp>
        <p:nvSpPr>
          <p:cNvPr id="7" name="Oval 6"/>
          <p:cNvSpPr/>
          <p:nvPr/>
        </p:nvSpPr>
        <p:spPr>
          <a:xfrm>
            <a:off x="2062480" y="563880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5965448"/>
            <a:ext cx="34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v</a:t>
            </a:r>
            <a:endParaRPr lang="en-US" sz="1600" i="1" dirty="0"/>
          </a:p>
        </p:txBody>
      </p:sp>
      <p:sp>
        <p:nvSpPr>
          <p:cNvPr id="9" name="Oval 8"/>
          <p:cNvSpPr/>
          <p:nvPr/>
        </p:nvSpPr>
        <p:spPr>
          <a:xfrm>
            <a:off x="2844662" y="625348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5562600"/>
            <a:ext cx="30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t</a:t>
            </a:r>
            <a:endParaRPr lang="en-US" sz="1600" i="1" dirty="0"/>
          </a:p>
        </p:txBody>
      </p:sp>
      <p:sp>
        <p:nvSpPr>
          <p:cNvPr id="11" name="Oval 10"/>
          <p:cNvSpPr/>
          <p:nvPr/>
        </p:nvSpPr>
        <p:spPr>
          <a:xfrm>
            <a:off x="3911462" y="5850632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7" idx="5"/>
          </p:cNvCxnSpPr>
          <p:nvPr/>
        </p:nvCxnSpPr>
        <p:spPr>
          <a:xfrm rot="16200000" flipH="1">
            <a:off x="2120645" y="5702044"/>
            <a:ext cx="91695" cy="86615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095499" y="5829301"/>
            <a:ext cx="152402" cy="7620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5" idx="2"/>
          </p:cNvCxnSpPr>
          <p:nvPr/>
        </p:nvCxnSpPr>
        <p:spPr>
          <a:xfrm>
            <a:off x="2133600" y="5943600"/>
            <a:ext cx="253862" cy="4064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5"/>
          </p:cNvCxnSpPr>
          <p:nvPr/>
        </p:nvCxnSpPr>
        <p:spPr>
          <a:xfrm rot="16200000" flipH="1">
            <a:off x="2389052" y="6068499"/>
            <a:ext cx="184663" cy="66433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2514600" y="6041648"/>
            <a:ext cx="152400" cy="15240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2"/>
          </p:cNvCxnSpPr>
          <p:nvPr/>
        </p:nvCxnSpPr>
        <p:spPr>
          <a:xfrm rot="16200000" flipH="1">
            <a:off x="2632135" y="6076513"/>
            <a:ext cx="247392" cy="177662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 bwMode="auto">
          <a:xfrm>
            <a:off x="1905000" y="5562600"/>
            <a:ext cx="10668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cxnSp>
        <p:nvCxnSpPr>
          <p:cNvPr id="38" name="Straight Connector 37"/>
          <p:cNvCxnSpPr>
            <a:stCxn id="11" idx="2"/>
            <a:endCxn id="7" idx="6"/>
          </p:cNvCxnSpPr>
          <p:nvPr/>
        </p:nvCxnSpPr>
        <p:spPr>
          <a:xfrm rot="10800000">
            <a:off x="2133600" y="5674360"/>
            <a:ext cx="1777862" cy="211832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3"/>
            <a:endCxn id="9" idx="6"/>
          </p:cNvCxnSpPr>
          <p:nvPr/>
        </p:nvCxnSpPr>
        <p:spPr>
          <a:xfrm rot="5400000">
            <a:off x="3229979" y="5597141"/>
            <a:ext cx="377703" cy="1006095"/>
          </a:xfrm>
          <a:prstGeom prst="line">
            <a:avLst/>
          </a:prstGeom>
          <a:ln w="9525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A*-search: Example</a:t>
            </a:r>
          </a:p>
        </p:txBody>
      </p:sp>
      <p:grpSp>
        <p:nvGrpSpPr>
          <p:cNvPr id="2" name="Group 198"/>
          <p:cNvGrpSpPr/>
          <p:nvPr/>
        </p:nvGrpSpPr>
        <p:grpSpPr>
          <a:xfrm>
            <a:off x="6248400" y="1524000"/>
            <a:ext cx="2504127" cy="1850722"/>
            <a:chOff x="6248400" y="1524000"/>
            <a:chExt cx="2504127" cy="1850722"/>
          </a:xfrm>
        </p:grpSpPr>
        <p:grpSp>
          <p:nvGrpSpPr>
            <p:cNvPr id="3" name="Group 3"/>
            <p:cNvGrpSpPr/>
            <p:nvPr/>
          </p:nvGrpSpPr>
          <p:grpSpPr>
            <a:xfrm>
              <a:off x="6248400" y="1524000"/>
              <a:ext cx="2504127" cy="1850722"/>
              <a:chOff x="3580041" y="548680"/>
              <a:chExt cx="2504127" cy="1850722"/>
            </a:xfrm>
          </p:grpSpPr>
          <p:cxnSp>
            <p:nvCxnSpPr>
              <p:cNvPr id="5" name="Straight Connector 4"/>
              <p:cNvCxnSpPr>
                <a:stCxn id="18" idx="6"/>
                <a:endCxn id="13" idx="3"/>
              </p:cNvCxnSpPr>
              <p:nvPr/>
            </p:nvCxnSpPr>
            <p:spPr>
              <a:xfrm flipV="1">
                <a:off x="3795177" y="879220"/>
                <a:ext cx="939773" cy="641124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13" idx="4"/>
                <a:endCxn id="21" idx="0"/>
              </p:cNvCxnSpPr>
              <p:nvPr/>
            </p:nvCxnSpPr>
            <p:spPr>
              <a:xfrm>
                <a:off x="4760095" y="889635"/>
                <a:ext cx="118258" cy="703605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18" idx="5"/>
                <a:endCxn id="20" idx="1"/>
              </p:cNvCxnSpPr>
              <p:nvPr/>
            </p:nvCxnSpPr>
            <p:spPr>
              <a:xfrm>
                <a:off x="3784762" y="1545489"/>
                <a:ext cx="382646" cy="286766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19" idx="1"/>
                <a:endCxn id="13" idx="5"/>
              </p:cNvCxnSpPr>
              <p:nvPr/>
            </p:nvCxnSpPr>
            <p:spPr>
              <a:xfrm flipH="1" flipV="1">
                <a:off x="4785240" y="879220"/>
                <a:ext cx="533408" cy="25593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23" idx="3"/>
                <a:endCxn id="12" idx="6"/>
              </p:cNvCxnSpPr>
              <p:nvPr/>
            </p:nvCxnSpPr>
            <p:spPr>
              <a:xfrm flipH="1">
                <a:off x="4083209" y="1882545"/>
                <a:ext cx="1092311" cy="28675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24" idx="0"/>
                <a:endCxn id="19" idx="5"/>
              </p:cNvCxnSpPr>
              <p:nvPr/>
            </p:nvCxnSpPr>
            <p:spPr>
              <a:xfrm flipH="1" flipV="1">
                <a:off x="5368938" y="1185449"/>
                <a:ext cx="478911" cy="51535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23" idx="1"/>
                <a:endCxn id="21" idx="6"/>
              </p:cNvCxnSpPr>
              <p:nvPr/>
            </p:nvCxnSpPr>
            <p:spPr>
              <a:xfrm flipH="1" flipV="1">
                <a:off x="4913913" y="1628800"/>
                <a:ext cx="261607" cy="203455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012089" y="213374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24535" y="818515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14690" y="1556792"/>
                <a:ext cx="3132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85313" y="548680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b</a:t>
                </a:r>
                <a:endParaRPr lang="en-US" sz="1600" baseline="-25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12289" y="1628800"/>
                <a:ext cx="2718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t</a:t>
                </a:r>
                <a:endParaRPr lang="en-US" sz="1600" baseline="-25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12089" y="2060848"/>
                <a:ext cx="323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d</a:t>
                </a:r>
                <a:endParaRPr lang="en-US" sz="1600" baseline="-250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24057" y="148478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08233" y="112474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156993" y="18218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842793" y="15932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4228113" y="1628800"/>
                <a:ext cx="614680" cy="22860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165105" y="18218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812289" y="1700808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3" idx="6"/>
                <a:endCxn id="24" idx="2"/>
              </p:cNvCxnSpPr>
              <p:nvPr/>
            </p:nvCxnSpPr>
            <p:spPr>
              <a:xfrm flipV="1">
                <a:off x="5236225" y="1736368"/>
                <a:ext cx="576064" cy="121032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660161" y="1340768"/>
                <a:ext cx="284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c</a:t>
                </a:r>
                <a:endParaRPr lang="en-US" sz="1600" baseline="-25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80041" y="1196752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a</a:t>
                </a:r>
                <a:endParaRPr lang="en-US" sz="1600" baseline="-25000" dirty="0"/>
              </a:p>
            </p:txBody>
          </p:sp>
          <p:cxnSp>
            <p:nvCxnSpPr>
              <p:cNvPr id="28" name="Straight Connector 27"/>
              <p:cNvCxnSpPr>
                <a:stCxn id="19" idx="3"/>
                <a:endCxn id="21" idx="7"/>
              </p:cNvCxnSpPr>
              <p:nvPr/>
            </p:nvCxnSpPr>
            <p:spPr>
              <a:xfrm flipH="1">
                <a:off x="4903498" y="1185449"/>
                <a:ext cx="415150" cy="418206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2" idx="0"/>
                <a:endCxn id="20" idx="3"/>
              </p:cNvCxnSpPr>
              <p:nvPr/>
            </p:nvCxnSpPr>
            <p:spPr>
              <a:xfrm flipV="1">
                <a:off x="4047649" y="1882545"/>
                <a:ext cx="119759" cy="251199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2" idx="1"/>
                <a:endCxn id="18" idx="4"/>
              </p:cNvCxnSpPr>
              <p:nvPr/>
            </p:nvCxnSpPr>
            <p:spPr>
              <a:xfrm flipH="1" flipV="1">
                <a:off x="3759617" y="1555904"/>
                <a:ext cx="262887" cy="58825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5092209" y="1772816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e</a:t>
                </a:r>
                <a:endParaRPr lang="en-US" sz="1600" baseline="-250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92080" y="764704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f</a:t>
                </a:r>
                <a:endParaRPr lang="en-US" sz="1600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28317" y="980728"/>
                <a:ext cx="3276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884301" y="1484784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707904" y="1727230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388357" y="1988840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9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67944" y="187124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427984" y="1484784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42438" y="105273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32040" y="764704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470" y="1295182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58462" y="151120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90510" y="1727230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34526" y="120513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6248400" y="1600200"/>
              <a:ext cx="24384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762000" y="1676400"/>
            <a:ext cx="1261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node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590800" y="1676400"/>
            <a:ext cx="7201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29706" y="2057400"/>
            <a:ext cx="5700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s</a:t>
            </a:r>
            <a:r>
              <a:rPr lang="en-US" sz="1600" i="1" dirty="0"/>
              <a:t> </a:t>
            </a:r>
            <a:r>
              <a:rPr lang="en-US" sz="1600" dirty="0"/>
              <a:t>(0)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2629822" y="2057400"/>
            <a:ext cx="2432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d</a:t>
            </a:r>
            <a:r>
              <a:rPr lang="en-US" sz="1600" i="1" dirty="0"/>
              <a:t> </a:t>
            </a:r>
            <a:r>
              <a:rPr lang="en-US" sz="1600" dirty="0"/>
              <a:t>(2+14), </a:t>
            </a:r>
            <a:r>
              <a:rPr lang="en-US" sz="1600" i="1" dirty="0"/>
              <a:t>a</a:t>
            </a:r>
            <a:r>
              <a:rPr lang="en-US" sz="1600" dirty="0"/>
              <a:t> (4+15), </a:t>
            </a:r>
            <a:r>
              <a:rPr lang="en-US" sz="1600" i="1" dirty="0" err="1"/>
              <a:t>c</a:t>
            </a:r>
            <a:r>
              <a:rPr lang="en-US" sz="1600" dirty="0"/>
              <a:t> (6+7)</a:t>
            </a:r>
            <a:endParaRPr lang="en-US" sz="1600" baseline="-25000" dirty="0"/>
          </a:p>
        </p:txBody>
      </p:sp>
      <p:sp>
        <p:nvSpPr>
          <p:cNvPr id="211" name="Rectangle 210"/>
          <p:cNvSpPr/>
          <p:nvPr/>
        </p:nvSpPr>
        <p:spPr>
          <a:xfrm>
            <a:off x="829706" y="2480846"/>
            <a:ext cx="581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c</a:t>
            </a:r>
            <a:r>
              <a:rPr lang="en-US" sz="1600" i="1" dirty="0"/>
              <a:t> </a:t>
            </a:r>
            <a:r>
              <a:rPr lang="en-US" sz="1600" dirty="0"/>
              <a:t>(6)</a:t>
            </a:r>
          </a:p>
        </p:txBody>
      </p:sp>
      <p:sp>
        <p:nvSpPr>
          <p:cNvPr id="212" name="Rectangle 211"/>
          <p:cNvSpPr/>
          <p:nvPr/>
        </p:nvSpPr>
        <p:spPr>
          <a:xfrm>
            <a:off x="2629822" y="2480846"/>
            <a:ext cx="35362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(4+15), </a:t>
            </a:r>
            <a:r>
              <a:rPr lang="en-US" sz="1400" i="1" dirty="0" err="1"/>
              <a:t>d</a:t>
            </a:r>
            <a:r>
              <a:rPr lang="en-US" sz="1400" dirty="0"/>
              <a:t> (2+14), </a:t>
            </a:r>
            <a:r>
              <a:rPr lang="en-US" sz="1400" i="1" dirty="0" err="1"/>
              <a:t>b</a:t>
            </a:r>
            <a:r>
              <a:rPr lang="en-US" sz="1400" dirty="0"/>
              <a:t> (11+9), </a:t>
            </a:r>
            <a:r>
              <a:rPr lang="en-US" sz="1400" i="1" dirty="0" err="1"/>
              <a:t>f</a:t>
            </a:r>
            <a:r>
              <a:rPr lang="en-US" sz="1400" dirty="0"/>
              <a:t> (10+6), </a:t>
            </a:r>
            <a:r>
              <a:rPr lang="en-US" sz="1400" i="1" dirty="0" err="1"/>
              <a:t>e</a:t>
            </a:r>
            <a:r>
              <a:rPr lang="en-US" sz="1400" i="1" dirty="0"/>
              <a:t> </a:t>
            </a:r>
            <a:r>
              <a:rPr lang="en-US" sz="1400" dirty="0"/>
              <a:t>(9+5)</a:t>
            </a:r>
            <a:endParaRPr lang="en-US" sz="1400" baseline="-25000" dirty="0"/>
          </a:p>
        </p:txBody>
      </p:sp>
      <p:sp>
        <p:nvSpPr>
          <p:cNvPr id="213" name="Rectangle 212"/>
          <p:cNvSpPr/>
          <p:nvPr/>
        </p:nvSpPr>
        <p:spPr>
          <a:xfrm>
            <a:off x="838200" y="2895600"/>
            <a:ext cx="5812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e</a:t>
            </a:r>
            <a:r>
              <a:rPr lang="en-US" sz="1600" i="1" dirty="0"/>
              <a:t> </a:t>
            </a:r>
            <a:r>
              <a:rPr lang="en-US" sz="1600" dirty="0"/>
              <a:t>(9)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2638316" y="2895600"/>
            <a:ext cx="3405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i="1" dirty="0">
                <a:solidFill>
                  <a:srgbClr val="000000"/>
                </a:solidFill>
              </a:rPr>
              <a:t>a</a:t>
            </a:r>
            <a:r>
              <a:rPr lang="en-US" sz="1400" dirty="0">
                <a:solidFill>
                  <a:srgbClr val="000000"/>
                </a:solidFill>
              </a:rPr>
              <a:t> (4+15), </a:t>
            </a:r>
            <a:r>
              <a:rPr lang="en-US" sz="1400" i="1" dirty="0" err="1">
                <a:solidFill>
                  <a:srgbClr val="000000"/>
                </a:solidFill>
              </a:rPr>
              <a:t>d</a:t>
            </a:r>
            <a:r>
              <a:rPr lang="en-US" sz="1400" dirty="0">
                <a:solidFill>
                  <a:srgbClr val="000000"/>
                </a:solidFill>
              </a:rPr>
              <a:t> (2+14), </a:t>
            </a:r>
            <a:r>
              <a:rPr lang="en-US" sz="1400" i="1" dirty="0" err="1">
                <a:solidFill>
                  <a:srgbClr val="000000"/>
                </a:solidFill>
              </a:rPr>
              <a:t>b</a:t>
            </a:r>
            <a:r>
              <a:rPr lang="en-US" sz="1400" dirty="0">
                <a:solidFill>
                  <a:srgbClr val="000000"/>
                </a:solidFill>
              </a:rPr>
              <a:t> (11+9), </a:t>
            </a:r>
            <a:r>
              <a:rPr lang="en-US" sz="1400" i="1" dirty="0" err="1">
                <a:solidFill>
                  <a:srgbClr val="000000"/>
                </a:solidFill>
              </a:rPr>
              <a:t>f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(10+6), </a:t>
            </a:r>
            <a:r>
              <a:rPr lang="en-US" sz="1400" i="1" dirty="0" err="1">
                <a:solidFill>
                  <a:srgbClr val="000000"/>
                </a:solidFill>
              </a:rPr>
              <a:t>t</a:t>
            </a:r>
            <a:r>
              <a:rPr lang="en-US" sz="1400" i="1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</a:rPr>
              <a:t>(14)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838200" y="3319046"/>
            <a:ext cx="64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t</a:t>
            </a:r>
            <a:r>
              <a:rPr lang="en-US" sz="1600" i="1" dirty="0"/>
              <a:t> </a:t>
            </a:r>
            <a:r>
              <a:rPr lang="en-US" sz="1600" dirty="0"/>
              <a:t>(14)</a:t>
            </a:r>
          </a:p>
        </p:txBody>
      </p:sp>
      <p:grpSp>
        <p:nvGrpSpPr>
          <p:cNvPr id="4" name="Group 236"/>
          <p:cNvGrpSpPr/>
          <p:nvPr/>
        </p:nvGrpSpPr>
        <p:grpSpPr>
          <a:xfrm>
            <a:off x="6477000" y="2519680"/>
            <a:ext cx="1066800" cy="589384"/>
            <a:chOff x="6477000" y="2519680"/>
            <a:chExt cx="1066800" cy="589384"/>
          </a:xfrm>
        </p:grpSpPr>
        <p:cxnSp>
          <p:nvCxnSpPr>
            <p:cNvPr id="231" name="Straight Connector 230"/>
            <p:cNvCxnSpPr/>
            <p:nvPr/>
          </p:nvCxnSpPr>
          <p:spPr bwMode="auto">
            <a:xfrm flipV="1">
              <a:off x="6858000" y="2590800"/>
              <a:ext cx="685800" cy="233680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3" name="Straight Connector 232"/>
            <p:cNvCxnSpPr>
              <a:endCxn id="20" idx="1"/>
            </p:cNvCxnSpPr>
            <p:nvPr/>
          </p:nvCxnSpPr>
          <p:spPr bwMode="auto">
            <a:xfrm>
              <a:off x="6477000" y="2519680"/>
              <a:ext cx="358767" cy="287895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/>
            <p:cNvCxnSpPr>
              <a:endCxn id="12" idx="0"/>
            </p:cNvCxnSpPr>
            <p:nvPr/>
          </p:nvCxnSpPr>
          <p:spPr bwMode="auto">
            <a:xfrm rot="5400000">
              <a:off x="6642172" y="2893236"/>
              <a:ext cx="289664" cy="141992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56" name="Straight Connector 255"/>
          <p:cNvCxnSpPr/>
          <p:nvPr/>
        </p:nvCxnSpPr>
        <p:spPr bwMode="auto">
          <a:xfrm flipH="1">
            <a:off x="7848600" y="2743200"/>
            <a:ext cx="626968" cy="107712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0" name="Group 265"/>
          <p:cNvGrpSpPr/>
          <p:nvPr/>
        </p:nvGrpSpPr>
        <p:grpSpPr>
          <a:xfrm>
            <a:off x="6858000" y="2590800"/>
            <a:ext cx="1617568" cy="260112"/>
            <a:chOff x="6781800" y="4114800"/>
            <a:chExt cx="1617568" cy="260112"/>
          </a:xfrm>
        </p:grpSpPr>
        <p:cxnSp>
          <p:nvCxnSpPr>
            <p:cNvPr id="263" name="Straight Connector 262"/>
            <p:cNvCxnSpPr/>
            <p:nvPr/>
          </p:nvCxnSpPr>
          <p:spPr bwMode="auto">
            <a:xfrm flipH="1">
              <a:off x="7772400" y="4267200"/>
              <a:ext cx="626968" cy="107712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Straight Connector 263"/>
            <p:cNvCxnSpPr/>
            <p:nvPr/>
          </p:nvCxnSpPr>
          <p:spPr bwMode="auto">
            <a:xfrm rot="16200000" flipV="1">
              <a:off x="7509252" y="4073148"/>
              <a:ext cx="216775" cy="300079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Straight Connector 264"/>
            <p:cNvCxnSpPr/>
            <p:nvPr/>
          </p:nvCxnSpPr>
          <p:spPr bwMode="auto">
            <a:xfrm flipV="1">
              <a:off x="6781800" y="4114800"/>
              <a:ext cx="685800" cy="233680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7" name="Rectangle 266"/>
          <p:cNvSpPr/>
          <p:nvPr/>
        </p:nvSpPr>
        <p:spPr>
          <a:xfrm>
            <a:off x="457200" y="3810000"/>
            <a:ext cx="6553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err="1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 is de-queued: shortest path has been found!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7428455" y="1864955"/>
            <a:ext cx="548137" cy="967765"/>
            <a:chOff x="7428455" y="1864955"/>
            <a:chExt cx="548137" cy="967765"/>
          </a:xfrm>
        </p:grpSpPr>
        <p:cxnSp>
          <p:nvCxnSpPr>
            <p:cNvPr id="239" name="Straight Connector 238"/>
            <p:cNvCxnSpPr>
              <a:endCxn id="13" idx="4"/>
            </p:cNvCxnSpPr>
            <p:nvPr/>
          </p:nvCxnSpPr>
          <p:spPr bwMode="auto">
            <a:xfrm rot="16200000" flipV="1">
              <a:off x="7132225" y="2161185"/>
              <a:ext cx="707805" cy="115346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Connector 111"/>
            <p:cNvCxnSpPr>
              <a:stCxn id="21" idx="7"/>
              <a:endCxn id="19" idx="2"/>
            </p:cNvCxnSpPr>
            <p:nvPr/>
          </p:nvCxnSpPr>
          <p:spPr bwMode="auto">
            <a:xfrm rot="5400000" flipH="1" flipV="1">
              <a:off x="7552549" y="2154933"/>
              <a:ext cx="443351" cy="404735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Connector 114"/>
            <p:cNvCxnSpPr>
              <a:stCxn id="21" idx="0"/>
              <a:endCxn id="23" idx="2"/>
            </p:cNvCxnSpPr>
            <p:nvPr/>
          </p:nvCxnSpPr>
          <p:spPr bwMode="auto">
            <a:xfrm rot="16200000" flipH="1">
              <a:off x="7558008" y="2557264"/>
              <a:ext cx="264160" cy="286752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4" name="Group 123"/>
          <p:cNvGrpSpPr/>
          <p:nvPr/>
        </p:nvGrpSpPr>
        <p:grpSpPr>
          <a:xfrm>
            <a:off x="4038600" y="1524000"/>
            <a:ext cx="1482710" cy="641124"/>
            <a:chOff x="4038600" y="1524000"/>
            <a:chExt cx="1482710" cy="641124"/>
          </a:xfrm>
        </p:grpSpPr>
        <p:sp>
          <p:nvSpPr>
            <p:cNvPr id="119" name="Rectangle 118"/>
            <p:cNvSpPr/>
            <p:nvPr/>
          </p:nvSpPr>
          <p:spPr>
            <a:xfrm>
              <a:off x="4038600" y="1524000"/>
              <a:ext cx="14827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</a:rPr>
                <a:t>SPD(</a:t>
              </a:r>
              <a:r>
                <a:rPr lang="en-US" sz="1400" i="1" dirty="0" err="1">
                  <a:solidFill>
                    <a:srgbClr val="0000FF"/>
                  </a:solidFill>
                </a:rPr>
                <a:t>s</a:t>
              </a:r>
              <a:r>
                <a:rPr lang="en-US" sz="1400" dirty="0" err="1">
                  <a:solidFill>
                    <a:srgbClr val="0000FF"/>
                  </a:solidFill>
                </a:rPr>
                <a:t>,</a:t>
              </a:r>
              <a:r>
                <a:rPr lang="en-US" sz="1400" i="1" dirty="0" err="1">
                  <a:solidFill>
                    <a:srgbClr val="0000FF"/>
                  </a:solidFill>
                </a:rPr>
                <a:t>c</a:t>
              </a:r>
              <a:r>
                <a:rPr lang="en-US" sz="1400" dirty="0" err="1">
                  <a:solidFill>
                    <a:srgbClr val="0000FF"/>
                  </a:solidFill>
                </a:rPr>
                <a:t>)+dist(</a:t>
              </a:r>
              <a:r>
                <a:rPr lang="en-US" sz="1400" i="1" dirty="0" err="1">
                  <a:solidFill>
                    <a:srgbClr val="0000FF"/>
                  </a:solidFill>
                </a:rPr>
                <a:t>c</a:t>
              </a:r>
              <a:r>
                <a:rPr lang="en-US" sz="1400" dirty="0" err="1">
                  <a:solidFill>
                    <a:srgbClr val="0000FF"/>
                  </a:solidFill>
                </a:rPr>
                <a:t>,</a:t>
              </a:r>
              <a:r>
                <a:rPr lang="en-US" sz="1400" i="1" dirty="0" err="1">
                  <a:solidFill>
                    <a:srgbClr val="0000FF"/>
                  </a:solidFill>
                </a:rPr>
                <a:t>t</a:t>
              </a:r>
              <a:r>
                <a:rPr lang="en-US" sz="1400" dirty="0">
                  <a:solidFill>
                    <a:srgbClr val="0000FF"/>
                  </a:solidFill>
                </a:rPr>
                <a:t>) 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 rot="16200000" flipV="1">
              <a:off x="4441938" y="1958862"/>
              <a:ext cx="336324" cy="76200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4708638" y="1920762"/>
              <a:ext cx="336324" cy="152400"/>
            </a:xfrm>
            <a:prstGeom prst="line">
              <a:avLst/>
            </a:prstGeom>
            <a:ln w="9525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/>
      <p:bldP spid="212" grpId="0"/>
      <p:bldP spid="213" grpId="0"/>
      <p:bldP spid="214" grpId="0"/>
      <p:bldP spid="215" grpId="0"/>
      <p:bldP spid="2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A126-19F9-4095-8DA3-B6B3E71A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Illustrating </a:t>
            </a:r>
            <a:r>
              <a:rPr lang="en-US" dirty="0"/>
              <a:t>A* search algorithm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B9EB6D17-5BD5-4ED7-9C21-7D4820357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900" dirty="0">
                <a:ea typeface="宋体" panose="02010600030101010101" pitchFamily="2" charset="-122"/>
              </a:rPr>
              <a:t>Find the shortest path between </a:t>
            </a:r>
            <a:r>
              <a:rPr lang="en-US" altLang="zh-CN" sz="1900" i="1" dirty="0">
                <a:ea typeface="宋体" panose="02010600030101010101" pitchFamily="2" charset="-122"/>
              </a:rPr>
              <a:t>s</a:t>
            </a:r>
            <a:r>
              <a:rPr lang="en-US" altLang="zh-CN" sz="1900" dirty="0">
                <a:ea typeface="宋体" panose="02010600030101010101" pitchFamily="2" charset="-122"/>
              </a:rPr>
              <a:t> and </a:t>
            </a:r>
            <a:r>
              <a:rPr lang="en-US" altLang="zh-CN" sz="1900" i="1" dirty="0">
                <a:ea typeface="宋体" panose="02010600030101010101" pitchFamily="2" charset="-122"/>
              </a:rPr>
              <a:t>t</a:t>
            </a:r>
            <a:r>
              <a:rPr lang="en-US" altLang="zh-CN" sz="1900" dirty="0">
                <a:ea typeface="宋体" panose="02010600030101010101" pitchFamily="2" charset="-122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900" i="1" dirty="0">
                <a:ea typeface="宋体" panose="02010600030101010101" pitchFamily="2" charset="-122"/>
              </a:rPr>
              <a:t>          f(p) = </a:t>
            </a:r>
            <a:r>
              <a:rPr lang="en-US" altLang="zh-CN" sz="1900" i="1" dirty="0" err="1">
                <a:ea typeface="宋体" panose="02010600030101010101" pitchFamily="2" charset="-122"/>
              </a:rPr>
              <a:t>Dijkstra_dist</a:t>
            </a:r>
            <a:r>
              <a:rPr lang="en-US" altLang="zh-CN" sz="1900" i="1" dirty="0">
                <a:ea typeface="宋体" panose="02010600030101010101" pitchFamily="2" charset="-122"/>
              </a:rPr>
              <a:t>(s, p) + </a:t>
            </a:r>
            <a:r>
              <a:rPr lang="en-US" altLang="zh-CN" sz="1900" i="1" dirty="0" err="1">
                <a:ea typeface="宋体" panose="02010600030101010101" pitchFamily="2" charset="-122"/>
              </a:rPr>
              <a:t>Euclidean_dist</a:t>
            </a:r>
            <a:r>
              <a:rPr lang="en-US" altLang="zh-CN" sz="1900" i="1" dirty="0">
                <a:ea typeface="宋体" panose="02010600030101010101" pitchFamily="2" charset="-122"/>
              </a:rPr>
              <a:t>(p, t)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431D7F-60F1-4041-99B5-7424F4AB1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48000"/>
            <a:ext cx="3810000" cy="2695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16AC491-5870-4EDA-9CDA-EC3599B646C6}"/>
              </a:ext>
            </a:extLst>
          </p:cNvPr>
          <p:cNvSpPr/>
          <p:nvPr/>
        </p:nvSpPr>
        <p:spPr>
          <a:xfrm>
            <a:off x="1981200" y="2891378"/>
            <a:ext cx="27924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00" i="1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+mn-cs"/>
              </a:rPr>
              <a:t>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E58E8A-CBB2-4DCF-901F-9E3E2F1764DA}"/>
              </a:ext>
            </a:extLst>
          </p:cNvPr>
          <p:cNvSpPr/>
          <p:nvPr/>
        </p:nvSpPr>
        <p:spPr>
          <a:xfrm>
            <a:off x="4495800" y="5410200"/>
            <a:ext cx="25199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900" i="1" dirty="0">
                <a:solidFill>
                  <a:prstClr val="black"/>
                </a:solidFill>
                <a:latin typeface="Times New Roman"/>
                <a:ea typeface="宋体" panose="02010600030101010101" pitchFamily="2" charset="-122"/>
                <a:cs typeface="+mn-cs"/>
              </a:rPr>
              <a:t>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2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search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000" dirty="0" err="1"/>
              <a:t>Dijkstra’s</a:t>
            </a:r>
            <a:r>
              <a:rPr lang="en-US" sz="2000" dirty="0"/>
              <a:t> search explores nodes around </a:t>
            </a:r>
            <a:r>
              <a:rPr lang="en-US" sz="2000" i="1" dirty="0" err="1"/>
              <a:t>s</a:t>
            </a:r>
            <a:r>
              <a:rPr lang="en-US" sz="2000" dirty="0"/>
              <a:t> without a specific search direction until </a:t>
            </a:r>
            <a:r>
              <a:rPr lang="en-US" sz="2000" i="1" dirty="0" err="1"/>
              <a:t>t</a:t>
            </a:r>
            <a:r>
              <a:rPr lang="en-US" sz="2000" i="1" dirty="0"/>
              <a:t> </a:t>
            </a:r>
            <a:r>
              <a:rPr lang="en-US" sz="2000" dirty="0"/>
              <a:t>is found</a:t>
            </a:r>
          </a:p>
          <a:p>
            <a:r>
              <a:rPr lang="en-US" sz="2000" dirty="0"/>
              <a:t>Idea: search can be performed concurrently from </a:t>
            </a:r>
            <a:r>
              <a:rPr lang="en-US" sz="2000" i="1" dirty="0"/>
              <a:t>s </a:t>
            </a:r>
            <a:r>
              <a:rPr lang="en-US" sz="2000" dirty="0"/>
              <a:t>and from </a:t>
            </a:r>
            <a:r>
              <a:rPr lang="en-US" sz="2000" i="1" dirty="0"/>
              <a:t>t </a:t>
            </a:r>
            <a:r>
              <a:rPr lang="en-US" sz="2000" dirty="0"/>
              <a:t>(backwards)</a:t>
            </a:r>
            <a:endParaRPr lang="en-US" sz="2000" i="1" dirty="0"/>
          </a:p>
          <a:p>
            <a:r>
              <a:rPr lang="en-US" sz="2000" dirty="0"/>
              <a:t>The shortest path tree of s and the (backward) shortest path tree of t are computed in concurrently</a:t>
            </a:r>
          </a:p>
          <a:p>
            <a:pPr lvl="1"/>
            <a:r>
              <a:rPr lang="en-US" sz="1600" dirty="0"/>
              <a:t>One queue Q</a:t>
            </a:r>
            <a:r>
              <a:rPr lang="en-US" sz="1600" baseline="-25000" dirty="0"/>
              <a:t>s</a:t>
            </a:r>
            <a:r>
              <a:rPr lang="en-US" sz="1600" dirty="0"/>
              <a:t> for forward and one queue Q</a:t>
            </a:r>
            <a:r>
              <a:rPr lang="en-US" sz="1600" baseline="-25000" dirty="0"/>
              <a:t>t</a:t>
            </a:r>
            <a:r>
              <a:rPr lang="en-US" sz="1600" dirty="0"/>
              <a:t> for backward search</a:t>
            </a:r>
          </a:p>
          <a:p>
            <a:pPr lvl="1"/>
            <a:r>
              <a:rPr lang="en-US" sz="1600" dirty="0"/>
              <a:t>Node visits are prioritized based on </a:t>
            </a:r>
            <a:r>
              <a:rPr lang="en-US" sz="1600" dirty="0" err="1"/>
              <a:t>min</a:t>
            </a:r>
            <a:r>
              <a:rPr lang="en-US" sz="2000" dirty="0" err="1"/>
              <a:t>(</a:t>
            </a:r>
            <a:r>
              <a:rPr lang="en-US" sz="1600" dirty="0" err="1"/>
              <a:t>SPD(s,v</a:t>
            </a:r>
            <a:r>
              <a:rPr lang="en-US" sz="1600" dirty="0"/>
              <a:t>), </a:t>
            </a:r>
            <a:r>
              <a:rPr lang="en-US" sz="1600" dirty="0" err="1"/>
              <a:t>SPD(v,t</a:t>
            </a:r>
            <a:r>
              <a:rPr lang="en-US" sz="1600" dirty="0"/>
              <a:t>)</a:t>
            </a:r>
            <a:r>
              <a:rPr lang="en-US" sz="2000" dirty="0"/>
              <a:t>)</a:t>
            </a:r>
            <a:endParaRPr lang="en-US" sz="1600" dirty="0"/>
          </a:p>
          <a:p>
            <a:pPr lvl="1"/>
            <a:r>
              <a:rPr lang="en-US" sz="1600" dirty="0"/>
              <a:t>If v already visited from s and v is in Q</a:t>
            </a:r>
            <a:r>
              <a:rPr lang="en-US" sz="1600" baseline="-25000" dirty="0"/>
              <a:t>t</a:t>
            </a:r>
            <a:r>
              <a:rPr lang="en-US" sz="1600" dirty="0"/>
              <a:t>, then candidate shortest path: p(</a:t>
            </a:r>
            <a:r>
              <a:rPr lang="en-US" sz="1600" dirty="0" err="1"/>
              <a:t>s,v</a:t>
            </a:r>
            <a:r>
              <a:rPr lang="en-US" sz="1600" dirty="0"/>
              <a:t>)+p(</a:t>
            </a:r>
            <a:r>
              <a:rPr lang="en-US" sz="1600" dirty="0" err="1"/>
              <a:t>v,t</a:t>
            </a:r>
            <a:r>
              <a:rPr lang="en-US" sz="1600" dirty="0"/>
              <a:t>)  </a:t>
            </a:r>
            <a:r>
              <a:rPr lang="en-US" sz="1600" dirty="0">
                <a:solidFill>
                  <a:srgbClr val="0000FF"/>
                </a:solidFill>
              </a:rPr>
              <a:t>[if v already visited from t and v in Q</a:t>
            </a:r>
            <a:r>
              <a:rPr lang="en-US" sz="1600" baseline="-25000" dirty="0">
                <a:solidFill>
                  <a:srgbClr val="0000FF"/>
                </a:solidFill>
              </a:rPr>
              <a:t>s</a:t>
            </a:r>
            <a:r>
              <a:rPr lang="en-US" sz="1600" dirty="0">
                <a:solidFill>
                  <a:srgbClr val="0000FF"/>
                </a:solidFill>
              </a:rPr>
              <a:t> symmetric]</a:t>
            </a:r>
          </a:p>
          <a:p>
            <a:pPr lvl="1"/>
            <a:r>
              <a:rPr lang="en-US" sz="1600" dirty="0"/>
              <a:t>If </a:t>
            </a:r>
            <a:r>
              <a:rPr lang="en-US" sz="1600"/>
              <a:t>v is visited </a:t>
            </a:r>
            <a:r>
              <a:rPr lang="en-US" sz="1600" dirty="0"/>
              <a:t>by both s and t terminate search; report best candidate shortest path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2362200" y="5584448"/>
            <a:ext cx="313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s</a:t>
            </a:r>
          </a:p>
        </p:txBody>
      </p:sp>
      <p:sp>
        <p:nvSpPr>
          <p:cNvPr id="5" name="Oval 4"/>
          <p:cNvSpPr/>
          <p:nvPr/>
        </p:nvSpPr>
        <p:spPr>
          <a:xfrm>
            <a:off x="2387462" y="587248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5965448"/>
            <a:ext cx="30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t</a:t>
            </a:r>
            <a:endParaRPr lang="en-US" sz="1600" i="1" dirty="0"/>
          </a:p>
        </p:txBody>
      </p:sp>
      <p:sp>
        <p:nvSpPr>
          <p:cNvPr id="9" name="Oval 8"/>
          <p:cNvSpPr/>
          <p:nvPr/>
        </p:nvSpPr>
        <p:spPr>
          <a:xfrm>
            <a:off x="2844662" y="617728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5" idx="5"/>
          </p:cNvCxnSpPr>
          <p:nvPr/>
        </p:nvCxnSpPr>
        <p:spPr>
          <a:xfrm rot="16200000" flipH="1">
            <a:off x="2389052" y="5992299"/>
            <a:ext cx="184663" cy="66433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 flipH="1" flipV="1">
            <a:off x="2514600" y="5965448"/>
            <a:ext cx="152400" cy="15240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9" idx="2"/>
          </p:cNvCxnSpPr>
          <p:nvPr/>
        </p:nvCxnSpPr>
        <p:spPr>
          <a:xfrm rot="16200000" flipH="1">
            <a:off x="2632135" y="6000313"/>
            <a:ext cx="247392" cy="177662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 bwMode="auto">
          <a:xfrm>
            <a:off x="1905000" y="5486400"/>
            <a:ext cx="1066800" cy="914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5584448"/>
            <a:ext cx="3132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s</a:t>
            </a:r>
          </a:p>
        </p:txBody>
      </p:sp>
      <p:sp>
        <p:nvSpPr>
          <p:cNvPr id="24" name="Oval 23"/>
          <p:cNvSpPr/>
          <p:nvPr/>
        </p:nvSpPr>
        <p:spPr>
          <a:xfrm>
            <a:off x="4597262" y="587248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029200" y="5965448"/>
            <a:ext cx="308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t</a:t>
            </a:r>
            <a:endParaRPr lang="en-US" sz="1600" i="1" dirty="0"/>
          </a:p>
        </p:txBody>
      </p:sp>
      <p:sp>
        <p:nvSpPr>
          <p:cNvPr id="28" name="Oval 27"/>
          <p:cNvSpPr/>
          <p:nvPr/>
        </p:nvSpPr>
        <p:spPr>
          <a:xfrm>
            <a:off x="5054462" y="617728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4" idx="5"/>
          </p:cNvCxnSpPr>
          <p:nvPr/>
        </p:nvCxnSpPr>
        <p:spPr>
          <a:xfrm rot="16200000" flipH="1">
            <a:off x="4598852" y="5992299"/>
            <a:ext cx="184663" cy="66433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 flipH="1" flipV="1">
            <a:off x="4724400" y="5965448"/>
            <a:ext cx="152400" cy="15240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8" idx="2"/>
          </p:cNvCxnSpPr>
          <p:nvPr/>
        </p:nvCxnSpPr>
        <p:spPr>
          <a:xfrm rot="16200000" flipH="1">
            <a:off x="4841935" y="6000313"/>
            <a:ext cx="247392" cy="177662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 bwMode="auto">
          <a:xfrm>
            <a:off x="4267200" y="5638800"/>
            <a:ext cx="6858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4800600" y="5943600"/>
            <a:ext cx="685800" cy="533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876800" y="594360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876800" y="5638800"/>
            <a:ext cx="3430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v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search: Example</a:t>
            </a:r>
          </a:p>
        </p:txBody>
      </p:sp>
      <p:grpSp>
        <p:nvGrpSpPr>
          <p:cNvPr id="2" name="Group 198"/>
          <p:cNvGrpSpPr/>
          <p:nvPr/>
        </p:nvGrpSpPr>
        <p:grpSpPr>
          <a:xfrm>
            <a:off x="6248400" y="1524000"/>
            <a:ext cx="2504127" cy="1850722"/>
            <a:chOff x="6248400" y="1524000"/>
            <a:chExt cx="2504127" cy="1850722"/>
          </a:xfrm>
        </p:grpSpPr>
        <p:grpSp>
          <p:nvGrpSpPr>
            <p:cNvPr id="3" name="Group 3"/>
            <p:cNvGrpSpPr/>
            <p:nvPr/>
          </p:nvGrpSpPr>
          <p:grpSpPr>
            <a:xfrm>
              <a:off x="6248400" y="1524000"/>
              <a:ext cx="2504127" cy="1850722"/>
              <a:chOff x="3580041" y="548680"/>
              <a:chExt cx="2504127" cy="1850722"/>
            </a:xfrm>
          </p:grpSpPr>
          <p:cxnSp>
            <p:nvCxnSpPr>
              <p:cNvPr id="5" name="Straight Connector 4"/>
              <p:cNvCxnSpPr>
                <a:stCxn id="18" idx="6"/>
                <a:endCxn id="13" idx="3"/>
              </p:cNvCxnSpPr>
              <p:nvPr/>
            </p:nvCxnSpPr>
            <p:spPr>
              <a:xfrm flipV="1">
                <a:off x="3795177" y="879220"/>
                <a:ext cx="939773" cy="641124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stCxn id="13" idx="4"/>
                <a:endCxn id="21" idx="0"/>
              </p:cNvCxnSpPr>
              <p:nvPr/>
            </p:nvCxnSpPr>
            <p:spPr>
              <a:xfrm>
                <a:off x="4760095" y="889635"/>
                <a:ext cx="118258" cy="703605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stCxn id="18" idx="5"/>
                <a:endCxn id="20" idx="1"/>
              </p:cNvCxnSpPr>
              <p:nvPr/>
            </p:nvCxnSpPr>
            <p:spPr>
              <a:xfrm>
                <a:off x="3784762" y="1545489"/>
                <a:ext cx="382646" cy="286766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>
                <a:stCxn id="19" idx="1"/>
                <a:endCxn id="13" idx="5"/>
              </p:cNvCxnSpPr>
              <p:nvPr/>
            </p:nvCxnSpPr>
            <p:spPr>
              <a:xfrm flipH="1" flipV="1">
                <a:off x="4785240" y="879220"/>
                <a:ext cx="533408" cy="25593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stCxn id="23" idx="3"/>
                <a:endCxn id="12" idx="6"/>
              </p:cNvCxnSpPr>
              <p:nvPr/>
            </p:nvCxnSpPr>
            <p:spPr>
              <a:xfrm flipH="1">
                <a:off x="4083209" y="1882545"/>
                <a:ext cx="1092311" cy="28675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24" idx="0"/>
                <a:endCxn id="19" idx="5"/>
              </p:cNvCxnSpPr>
              <p:nvPr/>
            </p:nvCxnSpPr>
            <p:spPr>
              <a:xfrm flipH="1" flipV="1">
                <a:off x="5368938" y="1185449"/>
                <a:ext cx="478911" cy="515359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23" idx="1"/>
                <a:endCxn id="21" idx="6"/>
              </p:cNvCxnSpPr>
              <p:nvPr/>
            </p:nvCxnSpPr>
            <p:spPr>
              <a:xfrm flipH="1" flipV="1">
                <a:off x="4913913" y="1628800"/>
                <a:ext cx="261607" cy="203455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4012089" y="213374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724535" y="818515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14690" y="1556792"/>
                <a:ext cx="3132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s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685313" y="548680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b</a:t>
                </a:r>
                <a:endParaRPr lang="en-US" sz="1600" baseline="-25000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812289" y="1628800"/>
                <a:ext cx="2718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t</a:t>
                </a:r>
                <a:endParaRPr lang="en-US" sz="1600" baseline="-250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12089" y="2060848"/>
                <a:ext cx="323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d</a:t>
                </a:r>
                <a:endParaRPr lang="en-US" sz="1600" baseline="-250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724057" y="148478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08233" y="1124744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156993" y="18218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842793" y="15932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0" idx="6"/>
                <a:endCxn id="21" idx="2"/>
              </p:cNvCxnSpPr>
              <p:nvPr/>
            </p:nvCxnSpPr>
            <p:spPr>
              <a:xfrm flipV="1">
                <a:off x="4228113" y="1628800"/>
                <a:ext cx="614680" cy="228600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165105" y="182184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812289" y="1700808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3" idx="6"/>
                <a:endCxn id="24" idx="2"/>
              </p:cNvCxnSpPr>
              <p:nvPr/>
            </p:nvCxnSpPr>
            <p:spPr>
              <a:xfrm flipV="1">
                <a:off x="5236225" y="1736368"/>
                <a:ext cx="576064" cy="121032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>
                <a:off x="4660161" y="1340768"/>
                <a:ext cx="284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c</a:t>
                </a:r>
                <a:endParaRPr lang="en-US" sz="1600" baseline="-250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80041" y="1196752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a</a:t>
                </a:r>
                <a:endParaRPr lang="en-US" sz="1600" baseline="-25000" dirty="0"/>
              </a:p>
            </p:txBody>
          </p:sp>
          <p:cxnSp>
            <p:nvCxnSpPr>
              <p:cNvPr id="28" name="Straight Connector 27"/>
              <p:cNvCxnSpPr>
                <a:stCxn id="19" idx="3"/>
                <a:endCxn id="21" idx="7"/>
              </p:cNvCxnSpPr>
              <p:nvPr/>
            </p:nvCxnSpPr>
            <p:spPr>
              <a:xfrm flipH="1">
                <a:off x="4903498" y="1185449"/>
                <a:ext cx="415150" cy="418206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2" idx="0"/>
                <a:endCxn id="20" idx="3"/>
              </p:cNvCxnSpPr>
              <p:nvPr/>
            </p:nvCxnSpPr>
            <p:spPr>
              <a:xfrm flipV="1">
                <a:off x="4047649" y="1882545"/>
                <a:ext cx="119759" cy="251199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12" idx="1"/>
                <a:endCxn id="18" idx="4"/>
              </p:cNvCxnSpPr>
              <p:nvPr/>
            </p:nvCxnSpPr>
            <p:spPr>
              <a:xfrm flipH="1" flipV="1">
                <a:off x="3759617" y="1555904"/>
                <a:ext cx="262887" cy="58825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5092209" y="1772816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e</a:t>
                </a:r>
                <a:endParaRPr lang="en-US" sz="1600" baseline="-250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92080" y="764704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f</a:t>
                </a:r>
                <a:endParaRPr lang="en-US" sz="1600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28317" y="980728"/>
                <a:ext cx="3276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884301" y="1484784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707904" y="1727230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388357" y="1988840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9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67944" y="187124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427984" y="1484784"/>
                <a:ext cx="256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742438" y="105273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932040" y="764704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030470" y="1295182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4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58462" y="151120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3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390510" y="1727230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5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534526" y="1205136"/>
                <a:ext cx="26161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6</a:t>
                </a: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6248400" y="1600200"/>
              <a:ext cx="2438400" cy="1752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762000" y="1676400"/>
            <a:ext cx="1261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node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198279" y="1676400"/>
            <a:ext cx="3860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s</a:t>
            </a:r>
          </a:p>
        </p:txBody>
      </p:sp>
      <p:sp>
        <p:nvSpPr>
          <p:cNvPr id="206" name="Rectangle 205"/>
          <p:cNvSpPr/>
          <p:nvPr/>
        </p:nvSpPr>
        <p:spPr>
          <a:xfrm>
            <a:off x="829706" y="2057400"/>
            <a:ext cx="1020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s</a:t>
            </a:r>
            <a:r>
              <a:rPr lang="en-US" sz="1600" i="1" dirty="0"/>
              <a:t> </a:t>
            </a:r>
            <a:r>
              <a:rPr lang="en-US" sz="1600" dirty="0"/>
              <a:t>(0), </a:t>
            </a:r>
            <a:r>
              <a:rPr lang="en-US" sz="1600" dirty="0" err="1"/>
              <a:t>t</a:t>
            </a:r>
            <a:r>
              <a:rPr lang="en-US" sz="1600" dirty="0"/>
              <a:t> (0)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829706" y="2480846"/>
            <a:ext cx="860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/>
              <a:t>d</a:t>
            </a:r>
            <a:r>
              <a:rPr lang="en-US" sz="1600" i="1" dirty="0"/>
              <a:t> </a:t>
            </a:r>
            <a:r>
              <a:rPr lang="en-US" sz="1600" dirty="0"/>
              <a:t>(2) [</a:t>
            </a:r>
            <a:r>
              <a:rPr lang="en-US" dirty="0" err="1"/>
              <a:t>s</a:t>
            </a:r>
            <a:r>
              <a:rPr lang="en-US" dirty="0"/>
              <a:t>]</a:t>
            </a:r>
            <a:endParaRPr lang="en-US" sz="1600" dirty="0"/>
          </a:p>
        </p:txBody>
      </p:sp>
      <p:sp>
        <p:nvSpPr>
          <p:cNvPr id="212" name="Rectangle 211"/>
          <p:cNvSpPr/>
          <p:nvPr/>
        </p:nvSpPr>
        <p:spPr>
          <a:xfrm>
            <a:off x="2209800" y="2511623"/>
            <a:ext cx="1474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a</a:t>
            </a:r>
            <a:r>
              <a:rPr lang="en-US" sz="1400" dirty="0"/>
              <a:t> (4), </a:t>
            </a:r>
            <a:r>
              <a:rPr lang="en-US" sz="1400" i="1" dirty="0" err="1"/>
              <a:t>c</a:t>
            </a:r>
            <a:r>
              <a:rPr lang="en-US" sz="1400" dirty="0"/>
              <a:t> (6), </a:t>
            </a:r>
            <a:r>
              <a:rPr lang="en-US" sz="1400" i="1" dirty="0" err="1"/>
              <a:t>e</a:t>
            </a:r>
            <a:r>
              <a:rPr lang="en-US" sz="1400" dirty="0"/>
              <a:t> (11)</a:t>
            </a:r>
            <a:endParaRPr lang="en-US" sz="1400" baseline="-25000" dirty="0"/>
          </a:p>
        </p:txBody>
      </p:sp>
      <p:sp>
        <p:nvSpPr>
          <p:cNvPr id="213" name="Rectangle 212"/>
          <p:cNvSpPr/>
          <p:nvPr/>
        </p:nvSpPr>
        <p:spPr>
          <a:xfrm>
            <a:off x="838200" y="2895600"/>
            <a:ext cx="8605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 </a:t>
            </a:r>
            <a:r>
              <a:rPr lang="en-US" sz="1600" dirty="0"/>
              <a:t>(4) [</a:t>
            </a:r>
            <a:r>
              <a:rPr lang="en-US" dirty="0" err="1"/>
              <a:t>s</a:t>
            </a:r>
            <a:r>
              <a:rPr lang="en-US" dirty="0"/>
              <a:t>]</a:t>
            </a:r>
            <a:endParaRPr lang="en-US" sz="1600" dirty="0"/>
          </a:p>
        </p:txBody>
      </p:sp>
      <p:sp>
        <p:nvSpPr>
          <p:cNvPr id="215" name="Rectangle 214"/>
          <p:cNvSpPr/>
          <p:nvPr/>
        </p:nvSpPr>
        <p:spPr>
          <a:xfrm>
            <a:off x="838200" y="3276600"/>
            <a:ext cx="826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e</a:t>
            </a:r>
            <a:r>
              <a:rPr lang="en-US" sz="1600" i="1" dirty="0"/>
              <a:t> </a:t>
            </a:r>
            <a:r>
              <a:rPr lang="en-US" sz="1600" dirty="0"/>
              <a:t>(5) [</a:t>
            </a:r>
            <a:r>
              <a:rPr lang="en-US" sz="1600" dirty="0" err="1"/>
              <a:t>t</a:t>
            </a:r>
            <a:r>
              <a:rPr lang="en-US" sz="1600" dirty="0"/>
              <a:t>]</a:t>
            </a:r>
          </a:p>
        </p:txBody>
      </p:sp>
      <p:sp>
        <p:nvSpPr>
          <p:cNvPr id="267" name="Rectangle 266"/>
          <p:cNvSpPr/>
          <p:nvPr/>
        </p:nvSpPr>
        <p:spPr>
          <a:xfrm>
            <a:off x="304800" y="5029200"/>
            <a:ext cx="65532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 err="1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is visited from both </a:t>
            </a:r>
            <a:r>
              <a:rPr lang="en-US" i="1" dirty="0" err="1">
                <a:solidFill>
                  <a:srgbClr val="0000FF"/>
                </a:solidFill>
              </a:rPr>
              <a:t>s</a:t>
            </a:r>
            <a:r>
              <a:rPr lang="en-US" dirty="0">
                <a:solidFill>
                  <a:srgbClr val="0000FF"/>
                </a:solidFill>
              </a:rPr>
              <a:t> and </a:t>
            </a:r>
            <a:r>
              <a:rPr lang="en-US" i="1" dirty="0" err="1">
                <a:solidFill>
                  <a:srgbClr val="0000FF"/>
                </a:solidFill>
              </a:rPr>
              <a:t>t</a:t>
            </a:r>
            <a:r>
              <a:rPr lang="en-US" dirty="0">
                <a:solidFill>
                  <a:srgbClr val="0000FF"/>
                </a:solidFill>
              </a:rPr>
              <a:t>!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terminate and report shortest path</a:t>
            </a:r>
          </a:p>
        </p:txBody>
      </p:sp>
      <p:grpSp>
        <p:nvGrpSpPr>
          <p:cNvPr id="225" name="Group 117"/>
          <p:cNvGrpSpPr/>
          <p:nvPr/>
        </p:nvGrpSpPr>
        <p:grpSpPr>
          <a:xfrm>
            <a:off x="7452863" y="1851635"/>
            <a:ext cx="548137" cy="967765"/>
            <a:chOff x="7428455" y="1864955"/>
            <a:chExt cx="548137" cy="967765"/>
          </a:xfrm>
        </p:grpSpPr>
        <p:cxnSp>
          <p:nvCxnSpPr>
            <p:cNvPr id="239" name="Straight Connector 238"/>
            <p:cNvCxnSpPr>
              <a:endCxn id="13" idx="4"/>
            </p:cNvCxnSpPr>
            <p:nvPr/>
          </p:nvCxnSpPr>
          <p:spPr bwMode="auto">
            <a:xfrm rot="16200000" flipV="1">
              <a:off x="7132225" y="2161185"/>
              <a:ext cx="707805" cy="115346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Straight Connector 111"/>
            <p:cNvCxnSpPr>
              <a:stCxn id="21" idx="7"/>
              <a:endCxn id="19" idx="2"/>
            </p:cNvCxnSpPr>
            <p:nvPr/>
          </p:nvCxnSpPr>
          <p:spPr bwMode="auto">
            <a:xfrm rot="5400000" flipH="1" flipV="1">
              <a:off x="7552549" y="2154933"/>
              <a:ext cx="443351" cy="404735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Straight Connector 114"/>
            <p:cNvCxnSpPr>
              <a:stCxn id="21" idx="0"/>
              <a:endCxn id="23" idx="2"/>
            </p:cNvCxnSpPr>
            <p:nvPr/>
          </p:nvCxnSpPr>
          <p:spPr bwMode="auto">
            <a:xfrm rot="16200000" flipH="1">
              <a:off x="7558008" y="2557264"/>
              <a:ext cx="264160" cy="286752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3" name="Rectangle 72"/>
          <p:cNvSpPr/>
          <p:nvPr/>
        </p:nvSpPr>
        <p:spPr>
          <a:xfrm>
            <a:off x="4191000" y="16764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t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237301" y="2057400"/>
            <a:ext cx="3012585" cy="338554"/>
            <a:chOff x="2237301" y="2057400"/>
            <a:chExt cx="3012585" cy="338554"/>
          </a:xfrm>
        </p:grpSpPr>
        <p:sp>
          <p:nvSpPr>
            <p:cNvPr id="210" name="Rectangle 209"/>
            <p:cNvSpPr/>
            <p:nvPr/>
          </p:nvSpPr>
          <p:spPr>
            <a:xfrm>
              <a:off x="2237301" y="2057400"/>
              <a:ext cx="15726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err="1"/>
                <a:t>d</a:t>
              </a:r>
              <a:r>
                <a:rPr lang="en-US" sz="1600" i="1" dirty="0"/>
                <a:t> </a:t>
              </a:r>
              <a:r>
                <a:rPr lang="en-US" sz="1600" dirty="0"/>
                <a:t>(2), </a:t>
              </a:r>
              <a:r>
                <a:rPr lang="en-US" sz="1600" i="1" dirty="0"/>
                <a:t>a</a:t>
              </a:r>
              <a:r>
                <a:rPr lang="en-US" sz="1600" dirty="0"/>
                <a:t> (4), </a:t>
              </a:r>
              <a:r>
                <a:rPr lang="en-US" sz="1600" i="1" dirty="0" err="1"/>
                <a:t>c</a:t>
              </a:r>
              <a:r>
                <a:rPr lang="en-US" sz="1600" dirty="0"/>
                <a:t> (6)</a:t>
              </a:r>
              <a:endParaRPr lang="en-US" sz="1600" baseline="-250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18501" y="2057400"/>
              <a:ext cx="103138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err="1"/>
                <a:t>e</a:t>
              </a:r>
              <a:r>
                <a:rPr lang="en-US" sz="1600" i="1" dirty="0"/>
                <a:t> </a:t>
              </a:r>
              <a:r>
                <a:rPr lang="en-US" sz="1600" dirty="0"/>
                <a:t>(5), </a:t>
              </a:r>
              <a:r>
                <a:rPr lang="en-US" sz="1600" i="1" dirty="0" err="1"/>
                <a:t>f</a:t>
              </a:r>
              <a:r>
                <a:rPr lang="en-US" sz="1600" dirty="0"/>
                <a:t> (6)</a:t>
              </a:r>
              <a:endParaRPr lang="en-US" sz="1600" baseline="-250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477000" y="2165112"/>
            <a:ext cx="2039208" cy="943952"/>
            <a:chOff x="6477000" y="2165112"/>
            <a:chExt cx="2039208" cy="943952"/>
          </a:xfrm>
        </p:grpSpPr>
        <p:grpSp>
          <p:nvGrpSpPr>
            <p:cNvPr id="4" name="Group 236"/>
            <p:cNvGrpSpPr/>
            <p:nvPr/>
          </p:nvGrpSpPr>
          <p:grpSpPr>
            <a:xfrm>
              <a:off x="6477000" y="2519680"/>
              <a:ext cx="1066800" cy="589384"/>
              <a:chOff x="6477000" y="2519680"/>
              <a:chExt cx="1066800" cy="589384"/>
            </a:xfrm>
          </p:grpSpPr>
          <p:cxnSp>
            <p:nvCxnSpPr>
              <p:cNvPr id="231" name="Straight Connector 230"/>
              <p:cNvCxnSpPr/>
              <p:nvPr/>
            </p:nvCxnSpPr>
            <p:spPr bwMode="auto">
              <a:xfrm flipV="1">
                <a:off x="6858000" y="2590800"/>
                <a:ext cx="685800" cy="233680"/>
              </a:xfrm>
              <a:prstGeom prst="line">
                <a:avLst/>
              </a:prstGeom>
              <a:solidFill>
                <a:srgbClr val="FF99CC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3" name="Straight Connector 232"/>
              <p:cNvCxnSpPr>
                <a:endCxn id="20" idx="1"/>
              </p:cNvCxnSpPr>
              <p:nvPr/>
            </p:nvCxnSpPr>
            <p:spPr bwMode="auto">
              <a:xfrm>
                <a:off x="6477000" y="2519680"/>
                <a:ext cx="358767" cy="287895"/>
              </a:xfrm>
              <a:prstGeom prst="line">
                <a:avLst/>
              </a:prstGeom>
              <a:solidFill>
                <a:srgbClr val="FF99CC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5" name="Straight Connector 234"/>
              <p:cNvCxnSpPr>
                <a:endCxn id="12" idx="0"/>
              </p:cNvCxnSpPr>
              <p:nvPr/>
            </p:nvCxnSpPr>
            <p:spPr bwMode="auto">
              <a:xfrm rot="5400000">
                <a:off x="6642172" y="2893236"/>
                <a:ext cx="289664" cy="141992"/>
              </a:xfrm>
              <a:prstGeom prst="line">
                <a:avLst/>
              </a:prstGeom>
              <a:solidFill>
                <a:srgbClr val="FF99CC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7" name="Group 76"/>
            <p:cNvGrpSpPr/>
            <p:nvPr/>
          </p:nvGrpSpPr>
          <p:grpSpPr>
            <a:xfrm>
              <a:off x="7848600" y="2165112"/>
              <a:ext cx="667608" cy="685800"/>
              <a:chOff x="7848600" y="2165112"/>
              <a:chExt cx="667608" cy="685800"/>
            </a:xfrm>
          </p:grpSpPr>
          <p:cxnSp>
            <p:nvCxnSpPr>
              <p:cNvPr id="256" name="Straight Connector 255"/>
              <p:cNvCxnSpPr/>
              <p:nvPr/>
            </p:nvCxnSpPr>
            <p:spPr bwMode="auto">
              <a:xfrm flipH="1">
                <a:off x="7848600" y="2743200"/>
                <a:ext cx="626968" cy="107712"/>
              </a:xfrm>
              <a:prstGeom prst="line">
                <a:avLst/>
              </a:prstGeom>
              <a:solidFill>
                <a:srgbClr val="FF99CC"/>
              </a:solidFill>
              <a:ln w="254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Straight Connector 74"/>
              <p:cNvCxnSpPr>
                <a:stCxn id="24" idx="0"/>
              </p:cNvCxnSpPr>
              <p:nvPr/>
            </p:nvCxnSpPr>
            <p:spPr bwMode="auto">
              <a:xfrm rot="16200000" flipV="1">
                <a:off x="8003096" y="2163016"/>
                <a:ext cx="511016" cy="515208"/>
              </a:xfrm>
              <a:prstGeom prst="line">
                <a:avLst/>
              </a:prstGeom>
              <a:solidFill>
                <a:srgbClr val="FF99CC"/>
              </a:solidFill>
              <a:ln w="25400" cap="flat" cmpd="sng" algn="ctr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78" name="Straight Connector 77"/>
          <p:cNvCxnSpPr>
            <a:endCxn id="13" idx="2"/>
          </p:cNvCxnSpPr>
          <p:nvPr/>
        </p:nvCxnSpPr>
        <p:spPr bwMode="auto">
          <a:xfrm flipV="1">
            <a:off x="6477000" y="1829395"/>
            <a:ext cx="915894" cy="671357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>
            <a:endCxn id="23" idx="2"/>
          </p:cNvCxnSpPr>
          <p:nvPr/>
        </p:nvCxnSpPr>
        <p:spPr bwMode="auto">
          <a:xfrm flipV="1">
            <a:off x="6705600" y="2832720"/>
            <a:ext cx="1127864" cy="353832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Rectangle 83"/>
          <p:cNvSpPr/>
          <p:nvPr/>
        </p:nvSpPr>
        <p:spPr>
          <a:xfrm>
            <a:off x="4226415" y="2438400"/>
            <a:ext cx="1031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e</a:t>
            </a:r>
            <a:r>
              <a:rPr lang="en-US" sz="1600" i="1" dirty="0"/>
              <a:t> </a:t>
            </a:r>
            <a:r>
              <a:rPr lang="en-US" sz="1600" dirty="0"/>
              <a:t>(5), </a:t>
            </a:r>
            <a:r>
              <a:rPr lang="en-US" sz="1600" i="1" dirty="0" err="1"/>
              <a:t>f</a:t>
            </a:r>
            <a:r>
              <a:rPr lang="en-US" sz="1600" dirty="0"/>
              <a:t> (6)</a:t>
            </a:r>
            <a:endParaRPr lang="en-US" sz="16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2209800" y="2895600"/>
            <a:ext cx="1563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c</a:t>
            </a:r>
            <a:r>
              <a:rPr lang="en-US" sz="1400" dirty="0"/>
              <a:t> (6), </a:t>
            </a:r>
            <a:r>
              <a:rPr lang="en-US" sz="1400" i="1" dirty="0" err="1"/>
              <a:t>e</a:t>
            </a:r>
            <a:r>
              <a:rPr lang="en-US" sz="1400" i="1" dirty="0"/>
              <a:t> </a:t>
            </a:r>
            <a:r>
              <a:rPr lang="en-US" sz="1400" dirty="0"/>
              <a:t>(11), </a:t>
            </a:r>
            <a:r>
              <a:rPr lang="en-US" sz="1400" i="1" dirty="0" err="1"/>
              <a:t>b</a:t>
            </a:r>
            <a:r>
              <a:rPr lang="en-US" sz="1400" i="1" dirty="0"/>
              <a:t> </a:t>
            </a:r>
            <a:r>
              <a:rPr lang="en-US" sz="1400" dirty="0"/>
              <a:t>(14)</a:t>
            </a:r>
            <a:endParaRPr lang="en-US" sz="1400" baseline="-25000" dirty="0"/>
          </a:p>
        </p:txBody>
      </p:sp>
      <p:sp>
        <p:nvSpPr>
          <p:cNvPr id="86" name="Rectangle 85"/>
          <p:cNvSpPr/>
          <p:nvPr/>
        </p:nvSpPr>
        <p:spPr>
          <a:xfrm>
            <a:off x="4226415" y="2861846"/>
            <a:ext cx="1031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e</a:t>
            </a:r>
            <a:r>
              <a:rPr lang="en-US" sz="1600" i="1" dirty="0"/>
              <a:t> </a:t>
            </a:r>
            <a:r>
              <a:rPr lang="en-US" sz="1600" dirty="0"/>
              <a:t>(5), </a:t>
            </a:r>
            <a:r>
              <a:rPr lang="en-US" sz="1600" i="1" dirty="0" err="1"/>
              <a:t>f</a:t>
            </a:r>
            <a:r>
              <a:rPr lang="en-US" sz="1600" dirty="0"/>
              <a:t> (6)</a:t>
            </a:r>
            <a:endParaRPr lang="en-US" sz="1600" baseline="-25000" dirty="0"/>
          </a:p>
        </p:txBody>
      </p:sp>
      <p:sp>
        <p:nvSpPr>
          <p:cNvPr id="87" name="Rectangle 86"/>
          <p:cNvSpPr/>
          <p:nvPr/>
        </p:nvSpPr>
        <p:spPr>
          <a:xfrm>
            <a:off x="2209800" y="3276600"/>
            <a:ext cx="15638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c</a:t>
            </a:r>
            <a:r>
              <a:rPr lang="en-US" sz="1400" dirty="0"/>
              <a:t> (6), </a:t>
            </a:r>
            <a:r>
              <a:rPr lang="en-US" sz="1400" i="1" dirty="0" err="1"/>
              <a:t>e</a:t>
            </a:r>
            <a:r>
              <a:rPr lang="en-US" sz="1400" i="1" dirty="0"/>
              <a:t> </a:t>
            </a:r>
            <a:r>
              <a:rPr lang="en-US" sz="1400" dirty="0"/>
              <a:t>(11), </a:t>
            </a:r>
            <a:r>
              <a:rPr lang="en-US" sz="1400" i="1" dirty="0" err="1"/>
              <a:t>b</a:t>
            </a:r>
            <a:r>
              <a:rPr lang="en-US" sz="1400" i="1" dirty="0"/>
              <a:t> </a:t>
            </a:r>
            <a:r>
              <a:rPr lang="en-US" sz="1400" dirty="0"/>
              <a:t>(14)</a:t>
            </a:r>
            <a:endParaRPr lang="en-US" sz="1400" baseline="-25000" dirty="0"/>
          </a:p>
        </p:txBody>
      </p:sp>
      <p:sp>
        <p:nvSpPr>
          <p:cNvPr id="94" name="Rectangle 93"/>
          <p:cNvSpPr/>
          <p:nvPr/>
        </p:nvSpPr>
        <p:spPr>
          <a:xfrm>
            <a:off x="4226415" y="3242846"/>
            <a:ext cx="1653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 (6), </a:t>
            </a:r>
            <a:r>
              <a:rPr lang="en-US" sz="1600" i="1" dirty="0"/>
              <a:t>c </a:t>
            </a:r>
            <a:r>
              <a:rPr lang="en-US" sz="1600" dirty="0"/>
              <a:t>(8), </a:t>
            </a:r>
            <a:r>
              <a:rPr lang="en-US" sz="1600" i="1" dirty="0"/>
              <a:t>d </a:t>
            </a:r>
            <a:r>
              <a:rPr lang="en-US" sz="1600" dirty="0"/>
              <a:t>(14)</a:t>
            </a:r>
            <a:endParaRPr lang="en-US" sz="1600" baseline="-25000" dirty="0"/>
          </a:p>
        </p:txBody>
      </p:sp>
      <p:grpSp>
        <p:nvGrpSpPr>
          <p:cNvPr id="97" name="Group 96"/>
          <p:cNvGrpSpPr/>
          <p:nvPr/>
        </p:nvGrpSpPr>
        <p:grpSpPr>
          <a:xfrm>
            <a:off x="6781800" y="2609606"/>
            <a:ext cx="1074669" cy="514594"/>
            <a:chOff x="6781800" y="2629265"/>
            <a:chExt cx="1074669" cy="514594"/>
          </a:xfrm>
        </p:grpSpPr>
        <p:cxnSp>
          <p:nvCxnSpPr>
            <p:cNvPr id="88" name="Straight Connector 87"/>
            <p:cNvCxnSpPr>
              <a:stCxn id="21" idx="5"/>
              <a:endCxn id="23" idx="1"/>
            </p:cNvCxnSpPr>
            <p:nvPr/>
          </p:nvCxnSpPr>
          <p:spPr bwMode="auto">
            <a:xfrm rot="16200000" flipH="1">
              <a:off x="7618713" y="2582409"/>
              <a:ext cx="178310" cy="272022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" name="Straight Connector 94"/>
            <p:cNvCxnSpPr/>
            <p:nvPr/>
          </p:nvCxnSpPr>
          <p:spPr bwMode="auto">
            <a:xfrm rot="5400000" flipH="1" flipV="1">
              <a:off x="7156905" y="2444295"/>
              <a:ext cx="324459" cy="1074669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6" name="Group 105"/>
          <p:cNvGrpSpPr/>
          <p:nvPr/>
        </p:nvGrpSpPr>
        <p:grpSpPr>
          <a:xfrm>
            <a:off x="838200" y="2438400"/>
            <a:ext cx="4876800" cy="1219200"/>
            <a:chOff x="838200" y="2438400"/>
            <a:chExt cx="4876800" cy="1219200"/>
          </a:xfrm>
        </p:grpSpPr>
        <p:sp>
          <p:nvSpPr>
            <p:cNvPr id="101" name="Oval 100"/>
            <p:cNvSpPr/>
            <p:nvPr/>
          </p:nvSpPr>
          <p:spPr bwMode="auto">
            <a:xfrm>
              <a:off x="5181600" y="3200400"/>
              <a:ext cx="533400" cy="457200"/>
            </a:xfrm>
            <a:prstGeom prst="ellipse">
              <a:avLst/>
            </a:prstGeom>
            <a:noFill/>
            <a:ln w="9525" cap="flat" cmpd="sng" algn="ctr">
              <a:solidFill>
                <a:srgbClr val="8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838200" y="2438400"/>
              <a:ext cx="838200" cy="457200"/>
            </a:xfrm>
            <a:prstGeom prst="ellipse">
              <a:avLst/>
            </a:prstGeom>
            <a:noFill/>
            <a:ln w="9525" cap="flat" cmpd="sng" algn="ctr">
              <a:solidFill>
                <a:srgbClr val="66006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endParaRPr>
            </a:p>
          </p:txBody>
        </p:sp>
        <p:cxnSp>
          <p:nvCxnSpPr>
            <p:cNvPr id="104" name="Straight Arrow Connector 103"/>
            <p:cNvCxnSpPr>
              <a:stCxn id="101" idx="1"/>
            </p:cNvCxnSpPr>
            <p:nvPr/>
          </p:nvCxnSpPr>
          <p:spPr>
            <a:xfrm rot="16200000" flipV="1">
              <a:off x="3167881" y="1175521"/>
              <a:ext cx="600354" cy="3583314"/>
            </a:xfrm>
            <a:prstGeom prst="straightConnector1">
              <a:avLst/>
            </a:prstGeom>
            <a:ln w="9525" cmpd="sng">
              <a:solidFill>
                <a:srgbClr val="660066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5791200" y="3886200"/>
            <a:ext cx="2819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0000FF"/>
                </a:solidFill>
              </a:rPr>
              <a:t>candidate shortest path: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s</a:t>
            </a:r>
            <a:r>
              <a:rPr lang="en-US" i="1" dirty="0" err="1">
                <a:solidFill>
                  <a:srgbClr val="0000FF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i="1" dirty="0" err="1">
                <a:solidFill>
                  <a:srgbClr val="0000FF"/>
                </a:solidFill>
              </a:rPr>
              <a:t>d</a:t>
            </a:r>
            <a:r>
              <a:rPr lang="en-US" i="1" dirty="0" err="1">
                <a:solidFill>
                  <a:srgbClr val="0000FF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i="1" dirty="0" err="1">
                <a:solidFill>
                  <a:srgbClr val="0000FF"/>
                </a:solidFill>
              </a:rPr>
              <a:t>e</a:t>
            </a:r>
            <a:r>
              <a:rPr lang="en-US" i="1" dirty="0" err="1">
                <a:solidFill>
                  <a:srgbClr val="0000FF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i="1" dirty="0" err="1">
                <a:solidFill>
                  <a:srgbClr val="0000FF"/>
                </a:solidFill>
              </a:rPr>
              <a:t>t</a:t>
            </a:r>
            <a:r>
              <a:rPr lang="en-US" i="1" dirty="0">
                <a:solidFill>
                  <a:srgbClr val="0000FF"/>
                </a:solidFill>
              </a:rPr>
              <a:t> (16)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838200" y="3657600"/>
            <a:ext cx="8490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c</a:t>
            </a:r>
            <a:r>
              <a:rPr lang="en-US" sz="1600" i="1" dirty="0"/>
              <a:t> </a:t>
            </a:r>
            <a:r>
              <a:rPr lang="en-US" sz="1600" dirty="0"/>
              <a:t>(6) [</a:t>
            </a:r>
            <a:r>
              <a:rPr lang="en-US" sz="1600" dirty="0" err="1"/>
              <a:t>s</a:t>
            </a:r>
            <a:r>
              <a:rPr lang="en-US" sz="1600" dirty="0"/>
              <a:t>]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209800" y="3657600"/>
            <a:ext cx="1585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e</a:t>
            </a:r>
            <a:r>
              <a:rPr lang="en-US" sz="1400" i="1" dirty="0"/>
              <a:t> </a:t>
            </a:r>
            <a:r>
              <a:rPr lang="en-US" sz="1400" dirty="0"/>
              <a:t>(9), </a:t>
            </a:r>
            <a:r>
              <a:rPr lang="en-US" sz="1400" i="1" dirty="0" err="1"/>
              <a:t>f</a:t>
            </a:r>
            <a:r>
              <a:rPr lang="en-US" sz="1400" i="1" dirty="0"/>
              <a:t>  </a:t>
            </a:r>
            <a:r>
              <a:rPr lang="en-US" sz="1400" dirty="0"/>
              <a:t>(10),</a:t>
            </a:r>
            <a:r>
              <a:rPr lang="en-US" sz="1400" i="1" dirty="0"/>
              <a:t> </a:t>
            </a:r>
            <a:r>
              <a:rPr lang="en-US" sz="1400" i="1" dirty="0" err="1"/>
              <a:t>b</a:t>
            </a:r>
            <a:r>
              <a:rPr lang="en-US" sz="1400" i="1" dirty="0"/>
              <a:t> </a:t>
            </a:r>
            <a:r>
              <a:rPr lang="en-US" sz="1400" dirty="0"/>
              <a:t>(11)</a:t>
            </a:r>
            <a:endParaRPr lang="en-US" sz="1400" baseline="-250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838200" y="3276600"/>
            <a:ext cx="1905001" cy="762001"/>
            <a:chOff x="838200" y="3276600"/>
            <a:chExt cx="1905001" cy="762001"/>
          </a:xfrm>
        </p:grpSpPr>
        <p:sp>
          <p:nvSpPr>
            <p:cNvPr id="111" name="Oval 110"/>
            <p:cNvSpPr/>
            <p:nvPr/>
          </p:nvSpPr>
          <p:spPr bwMode="auto">
            <a:xfrm>
              <a:off x="2209800" y="3657600"/>
              <a:ext cx="533401" cy="381001"/>
            </a:xfrm>
            <a:prstGeom prst="ellipse">
              <a:avLst/>
            </a:prstGeom>
            <a:noFill/>
            <a:ln w="9525" cap="flat" cmpd="sng" algn="ctr">
              <a:solidFill>
                <a:srgbClr val="8000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838200" y="3276600"/>
              <a:ext cx="838200" cy="381001"/>
            </a:xfrm>
            <a:prstGeom prst="ellipse">
              <a:avLst/>
            </a:prstGeom>
            <a:noFill/>
            <a:ln w="9525" cap="flat" cmpd="sng" algn="ctr">
              <a:solidFill>
                <a:srgbClr val="66006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endParaRPr>
            </a:p>
          </p:txBody>
        </p:sp>
        <p:cxnSp>
          <p:nvCxnSpPr>
            <p:cNvPr id="114" name="Straight Arrow Connector 113"/>
            <p:cNvCxnSpPr>
              <a:stCxn id="111" idx="1"/>
              <a:endCxn id="113" idx="6"/>
            </p:cNvCxnSpPr>
            <p:nvPr/>
          </p:nvCxnSpPr>
          <p:spPr>
            <a:xfrm rot="16200000" flipV="1">
              <a:off x="1859011" y="3284491"/>
              <a:ext cx="246295" cy="611515"/>
            </a:xfrm>
            <a:prstGeom prst="straightConnector1">
              <a:avLst/>
            </a:prstGeom>
            <a:ln w="9525" cmpd="sng">
              <a:solidFill>
                <a:srgbClr val="660066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17"/>
          <p:cNvSpPr/>
          <p:nvPr/>
        </p:nvSpPr>
        <p:spPr>
          <a:xfrm>
            <a:off x="5791200" y="4572000"/>
            <a:ext cx="2819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i="1" dirty="0">
                <a:solidFill>
                  <a:srgbClr val="0000FF"/>
                </a:solidFill>
              </a:rPr>
              <a:t>candidate shortest path:</a:t>
            </a:r>
            <a:br>
              <a:rPr lang="en-US" i="1" dirty="0">
                <a:solidFill>
                  <a:srgbClr val="0000FF"/>
                </a:solidFill>
              </a:rPr>
            </a:b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s</a:t>
            </a:r>
            <a:r>
              <a:rPr lang="en-US" i="1" dirty="0" err="1">
                <a:solidFill>
                  <a:srgbClr val="0000FF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i="1" dirty="0" err="1">
                <a:solidFill>
                  <a:srgbClr val="0000FF"/>
                </a:solidFill>
              </a:rPr>
              <a:t>c</a:t>
            </a:r>
            <a:r>
              <a:rPr lang="en-US" i="1" dirty="0" err="1">
                <a:solidFill>
                  <a:srgbClr val="0000FF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i="1" dirty="0" err="1">
                <a:solidFill>
                  <a:srgbClr val="0000FF"/>
                </a:solidFill>
              </a:rPr>
              <a:t>e</a:t>
            </a:r>
            <a:r>
              <a:rPr lang="en-US" i="1" dirty="0" err="1">
                <a:solidFill>
                  <a:srgbClr val="0000FF"/>
                </a:solidFill>
                <a:latin typeface="Wingdings"/>
                <a:ea typeface="Wingdings"/>
                <a:cs typeface="Wingdings"/>
              </a:rPr>
              <a:t></a:t>
            </a:r>
            <a:r>
              <a:rPr lang="en-US" i="1" dirty="0" err="1">
                <a:solidFill>
                  <a:srgbClr val="0000FF"/>
                </a:solidFill>
              </a:rPr>
              <a:t>t</a:t>
            </a:r>
            <a:r>
              <a:rPr lang="en-US" i="1" dirty="0">
                <a:solidFill>
                  <a:srgbClr val="0000FF"/>
                </a:solidFill>
              </a:rPr>
              <a:t> (14)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4240575" y="3581400"/>
            <a:ext cx="1653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f</a:t>
            </a:r>
            <a:r>
              <a:rPr lang="en-US" sz="1600" dirty="0"/>
              <a:t> (6), </a:t>
            </a:r>
            <a:r>
              <a:rPr lang="en-US" sz="1600" i="1" dirty="0"/>
              <a:t>c </a:t>
            </a:r>
            <a:r>
              <a:rPr lang="en-US" sz="1600" dirty="0"/>
              <a:t>(8), </a:t>
            </a:r>
            <a:r>
              <a:rPr lang="en-US" sz="1600" i="1" dirty="0"/>
              <a:t>d </a:t>
            </a:r>
            <a:r>
              <a:rPr lang="en-US" sz="1600" dirty="0"/>
              <a:t>(14)</a:t>
            </a:r>
            <a:endParaRPr lang="en-US" sz="1600" baseline="-25000" dirty="0"/>
          </a:p>
        </p:txBody>
      </p:sp>
      <p:sp>
        <p:nvSpPr>
          <p:cNvPr id="123" name="Rectangle 122"/>
          <p:cNvSpPr/>
          <p:nvPr/>
        </p:nvSpPr>
        <p:spPr>
          <a:xfrm>
            <a:off x="838200" y="4038600"/>
            <a:ext cx="815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f</a:t>
            </a:r>
            <a:r>
              <a:rPr lang="en-US" sz="1600" i="1" dirty="0"/>
              <a:t> </a:t>
            </a:r>
            <a:r>
              <a:rPr lang="en-US" sz="1600" dirty="0"/>
              <a:t>(6) [</a:t>
            </a:r>
            <a:r>
              <a:rPr lang="en-US" sz="1600" dirty="0" err="1"/>
              <a:t>t</a:t>
            </a:r>
            <a:r>
              <a:rPr lang="en-US" sz="1600" dirty="0"/>
              <a:t>]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209800" y="4038600"/>
            <a:ext cx="15855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/>
              <a:t>e</a:t>
            </a:r>
            <a:r>
              <a:rPr lang="en-US" sz="1400" i="1" dirty="0"/>
              <a:t> </a:t>
            </a:r>
            <a:r>
              <a:rPr lang="en-US" sz="1400" dirty="0"/>
              <a:t>(9), </a:t>
            </a:r>
            <a:r>
              <a:rPr lang="en-US" sz="1400" i="1" dirty="0" err="1"/>
              <a:t>f</a:t>
            </a:r>
            <a:r>
              <a:rPr lang="en-US" sz="1400" i="1" dirty="0"/>
              <a:t>  </a:t>
            </a:r>
            <a:r>
              <a:rPr lang="en-US" sz="1400" dirty="0"/>
              <a:t>(10),</a:t>
            </a:r>
            <a:r>
              <a:rPr lang="en-US" sz="1400" i="1" dirty="0"/>
              <a:t> </a:t>
            </a:r>
            <a:r>
              <a:rPr lang="en-US" sz="1400" i="1" dirty="0" err="1"/>
              <a:t>b</a:t>
            </a:r>
            <a:r>
              <a:rPr lang="en-US" sz="1400" i="1" dirty="0"/>
              <a:t> </a:t>
            </a:r>
            <a:r>
              <a:rPr lang="en-US" sz="1400" dirty="0"/>
              <a:t>(11)</a:t>
            </a:r>
            <a:endParaRPr lang="en-US" sz="1400" baseline="-25000" dirty="0"/>
          </a:p>
        </p:txBody>
      </p:sp>
      <p:sp>
        <p:nvSpPr>
          <p:cNvPr id="125" name="Rectangle 124"/>
          <p:cNvSpPr/>
          <p:nvPr/>
        </p:nvSpPr>
        <p:spPr>
          <a:xfrm>
            <a:off x="4240575" y="3962400"/>
            <a:ext cx="1777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c </a:t>
            </a:r>
            <a:r>
              <a:rPr lang="en-US" sz="1600" dirty="0"/>
              <a:t>(8), </a:t>
            </a:r>
            <a:r>
              <a:rPr lang="en-US" i="1" dirty="0"/>
              <a:t>b </a:t>
            </a:r>
            <a:r>
              <a:rPr lang="en-US" dirty="0"/>
              <a:t>(10), </a:t>
            </a:r>
            <a:r>
              <a:rPr lang="en-US" i="1" dirty="0"/>
              <a:t>d </a:t>
            </a:r>
            <a:r>
              <a:rPr lang="en-US" dirty="0"/>
              <a:t>(14)</a:t>
            </a:r>
            <a:endParaRPr lang="en-US" sz="1600" baseline="-25000" dirty="0"/>
          </a:p>
        </p:txBody>
      </p:sp>
      <p:cxnSp>
        <p:nvCxnSpPr>
          <p:cNvPr id="126" name="Straight Connector 125"/>
          <p:cNvCxnSpPr>
            <a:stCxn id="19" idx="1"/>
          </p:cNvCxnSpPr>
          <p:nvPr/>
        </p:nvCxnSpPr>
        <p:spPr bwMode="auto">
          <a:xfrm rot="16200000" flipV="1">
            <a:off x="7586465" y="1709936"/>
            <a:ext cx="281679" cy="519407"/>
          </a:xfrm>
          <a:prstGeom prst="line">
            <a:avLst/>
          </a:prstGeom>
          <a:solidFill>
            <a:srgbClr val="FF99CC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Rectangle 128"/>
          <p:cNvSpPr/>
          <p:nvPr/>
        </p:nvSpPr>
        <p:spPr>
          <a:xfrm>
            <a:off x="838200" y="4462046"/>
            <a:ext cx="8262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c</a:t>
            </a:r>
            <a:r>
              <a:rPr lang="en-US" sz="1600" i="1" dirty="0"/>
              <a:t> </a:t>
            </a:r>
            <a:r>
              <a:rPr lang="en-US" sz="1600" dirty="0"/>
              <a:t>(8) [</a:t>
            </a:r>
            <a:r>
              <a:rPr lang="en-US" sz="1600" dirty="0" err="1"/>
              <a:t>t</a:t>
            </a:r>
            <a:r>
              <a:rPr lang="en-US" sz="1600" dirty="0"/>
              <a:t>]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838200" y="3733800"/>
            <a:ext cx="762000" cy="1066800"/>
            <a:chOff x="838200" y="3733800"/>
            <a:chExt cx="762000" cy="1066800"/>
          </a:xfrm>
        </p:grpSpPr>
        <p:sp>
          <p:nvSpPr>
            <p:cNvPr id="130" name="Rectangle 129"/>
            <p:cNvSpPr/>
            <p:nvPr/>
          </p:nvSpPr>
          <p:spPr>
            <a:xfrm>
              <a:off x="838200" y="4495800"/>
              <a:ext cx="762000" cy="304800"/>
            </a:xfrm>
            <a:prstGeom prst="rect">
              <a:avLst/>
            </a:prstGeom>
            <a:noFill/>
            <a:ln w="12700" cmpd="sng">
              <a:solidFill>
                <a:srgbClr val="660066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838200" y="3733800"/>
              <a:ext cx="762000" cy="304800"/>
            </a:xfrm>
            <a:prstGeom prst="rect">
              <a:avLst/>
            </a:prstGeom>
            <a:noFill/>
            <a:ln w="12700" cmpd="sng">
              <a:solidFill>
                <a:srgbClr val="660066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3" name="Elbow Connector 132"/>
            <p:cNvCxnSpPr>
              <a:stCxn id="131" idx="1"/>
              <a:endCxn id="130" idx="1"/>
            </p:cNvCxnSpPr>
            <p:nvPr/>
          </p:nvCxnSpPr>
          <p:spPr bwMode="auto">
            <a:xfrm rot="10800000" flipV="1">
              <a:off x="838200" y="3886200"/>
              <a:ext cx="1588" cy="762000"/>
            </a:xfrm>
            <a:prstGeom prst="bentConnector3">
              <a:avLst>
                <a:gd name="adj1" fmla="val 14395466"/>
              </a:avLst>
            </a:prstGeom>
            <a:solidFill>
              <a:srgbClr val="FF99CC"/>
            </a:solidFill>
            <a:ln w="12700" cap="flat" cmpd="sng" algn="ctr">
              <a:solidFill>
                <a:srgbClr val="660066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4" name="Group 265"/>
          <p:cNvGrpSpPr/>
          <p:nvPr/>
        </p:nvGrpSpPr>
        <p:grpSpPr>
          <a:xfrm>
            <a:off x="6840632" y="2590800"/>
            <a:ext cx="1617568" cy="260112"/>
            <a:chOff x="6781800" y="4114800"/>
            <a:chExt cx="1617568" cy="260112"/>
          </a:xfrm>
        </p:grpSpPr>
        <p:cxnSp>
          <p:nvCxnSpPr>
            <p:cNvPr id="263" name="Straight Connector 262"/>
            <p:cNvCxnSpPr/>
            <p:nvPr/>
          </p:nvCxnSpPr>
          <p:spPr bwMode="auto">
            <a:xfrm flipH="1">
              <a:off x="7772400" y="4267200"/>
              <a:ext cx="626968" cy="107712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4" name="Straight Connector 263"/>
            <p:cNvCxnSpPr/>
            <p:nvPr/>
          </p:nvCxnSpPr>
          <p:spPr bwMode="auto">
            <a:xfrm rot="16200000" flipV="1">
              <a:off x="7509252" y="4073148"/>
              <a:ext cx="216775" cy="300079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5" name="Straight Connector 264"/>
            <p:cNvCxnSpPr/>
            <p:nvPr/>
          </p:nvCxnSpPr>
          <p:spPr bwMode="auto">
            <a:xfrm flipV="1">
              <a:off x="6781800" y="4114800"/>
              <a:ext cx="685800" cy="233680"/>
            </a:xfrm>
            <a:prstGeom prst="line">
              <a:avLst/>
            </a:prstGeom>
            <a:solidFill>
              <a:srgbClr val="FF99CC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2" grpId="0"/>
      <p:bldP spid="213" grpId="0"/>
      <p:bldP spid="215" grpId="0"/>
      <p:bldP spid="267" grpId="0"/>
      <p:bldP spid="84" grpId="0"/>
      <p:bldP spid="85" grpId="0"/>
      <p:bldP spid="86" grpId="1"/>
      <p:bldP spid="87" grpId="0"/>
      <p:bldP spid="94" grpId="0"/>
      <p:bldP spid="107" grpId="1"/>
      <p:bldP spid="107" grpId="2"/>
      <p:bldP spid="108" grpId="0"/>
      <p:bldP spid="109" grpId="0"/>
      <p:bldP spid="118" grpId="0"/>
      <p:bldP spid="121" grpId="0"/>
      <p:bldP spid="123" grpId="0"/>
      <p:bldP spid="124" grpId="0"/>
      <p:bldP spid="125" grpId="0"/>
      <p:bldP spid="1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A* and bi-directional search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can be combined to powerful search techniques</a:t>
            </a:r>
          </a:p>
          <a:p>
            <a:r>
              <a:rPr lang="en-US" sz="2400" dirty="0"/>
              <a:t>A* can only be applied if lower distance bounds are available</a:t>
            </a:r>
          </a:p>
          <a:p>
            <a:r>
              <a:rPr lang="en-US" sz="2400" dirty="0"/>
              <a:t>All versions of Dijkstra’s search require non-negative edge weights</a:t>
            </a:r>
          </a:p>
          <a:p>
            <a:pPr lvl="1"/>
            <a:r>
              <a:rPr lang="en-US" sz="2000" dirty="0"/>
              <a:t>Bellman-Ford is an algorithm for arbitrary negative edges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6B47-39DB-4047-BF2A-D51A5602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Networks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AA53B203-93CA-F84F-BE79-43CA5EEB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3505200" cy="2862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21C546D-F8C0-BD47-8216-0A52C24A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45669"/>
            <a:ext cx="4712414" cy="160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417638"/>
            <a:ext cx="4274623" cy="3009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3766927"/>
            <a:ext cx="4241800" cy="284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6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Source/Destination on Edges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sz="2400" dirty="0"/>
              <a:t>We have assumed that points </a:t>
            </a:r>
            <a:r>
              <a:rPr lang="en-US" sz="2400" dirty="0" err="1"/>
              <a:t>s</a:t>
            </a:r>
            <a:r>
              <a:rPr lang="en-US" sz="2400" dirty="0"/>
              <a:t> and </a:t>
            </a:r>
            <a:r>
              <a:rPr lang="en-US" sz="2400" dirty="0" err="1"/>
              <a:t>t</a:t>
            </a:r>
            <a:r>
              <a:rPr lang="en-US" sz="2400" dirty="0"/>
              <a:t> are nodes of the network</a:t>
            </a:r>
          </a:p>
          <a:p>
            <a:r>
              <a:rPr lang="en-US" sz="2400" dirty="0"/>
              <a:t>In practice </a:t>
            </a:r>
            <a:r>
              <a:rPr lang="en-US" sz="2400" dirty="0" err="1"/>
              <a:t>s</a:t>
            </a:r>
            <a:r>
              <a:rPr lang="en-US" sz="2400" dirty="0"/>
              <a:t> and </a:t>
            </a:r>
            <a:r>
              <a:rPr lang="en-US" sz="2400" dirty="0" err="1"/>
              <a:t>t</a:t>
            </a:r>
            <a:r>
              <a:rPr lang="en-US" sz="2400" dirty="0"/>
              <a:t> could be arbitrary points on edges</a:t>
            </a:r>
          </a:p>
          <a:p>
            <a:pPr lvl="1"/>
            <a:r>
              <a:rPr lang="en-US" sz="2000" dirty="0"/>
              <a:t>Mobile user locations</a:t>
            </a:r>
          </a:p>
          <a:p>
            <a:r>
              <a:rPr lang="en-US" sz="2400" dirty="0"/>
              <a:t>Solve problem by introducing 2 more nodes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143000" y="4495800"/>
            <a:ext cx="2534467" cy="1850722"/>
            <a:chOff x="3580041" y="548680"/>
            <a:chExt cx="253446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5458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err="1"/>
                <a:t>g</a:t>
              </a:r>
              <a:endParaRPr lang="en-US" sz="1600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3022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err="1"/>
                <a:t>h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45" name="Oval 44"/>
          <p:cNvSpPr/>
          <p:nvPr/>
        </p:nvSpPr>
        <p:spPr>
          <a:xfrm>
            <a:off x="2011432" y="5662672"/>
            <a:ext cx="71120" cy="711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828800" y="5410200"/>
            <a:ext cx="2847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/>
              <a:t>s</a:t>
            </a:r>
            <a:endParaRPr lang="en-US" sz="1600" baseline="-25000" dirty="0"/>
          </a:p>
        </p:txBody>
      </p:sp>
      <p:sp>
        <p:nvSpPr>
          <p:cNvPr id="47" name="Oval 46"/>
          <p:cNvSpPr/>
          <p:nvPr/>
        </p:nvSpPr>
        <p:spPr>
          <a:xfrm>
            <a:off x="3306832" y="5510272"/>
            <a:ext cx="71120" cy="7112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flipH="1">
            <a:off x="3352800" y="5257800"/>
            <a:ext cx="124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err="1"/>
              <a:t>t</a:t>
            </a:r>
            <a:endParaRPr lang="en-US" sz="1600" baseline="-25000" dirty="0"/>
          </a:p>
        </p:txBody>
      </p:sp>
      <p:sp>
        <p:nvSpPr>
          <p:cNvPr id="49" name="Rectangle 48"/>
          <p:cNvSpPr/>
          <p:nvPr/>
        </p:nvSpPr>
        <p:spPr>
          <a:xfrm>
            <a:off x="3886200" y="4724400"/>
            <a:ext cx="2557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Char char="-"/>
            </a:pPr>
            <a:r>
              <a:rPr lang="en-US" dirty="0"/>
              <a:t> en-heap </a:t>
            </a:r>
            <a:r>
              <a:rPr lang="en-US" dirty="0" err="1"/>
              <a:t>g</a:t>
            </a:r>
            <a:r>
              <a:rPr lang="en-US" dirty="0"/>
              <a:t> (2) and </a:t>
            </a:r>
            <a:r>
              <a:rPr lang="en-US" dirty="0" err="1"/>
              <a:t>c</a:t>
            </a:r>
            <a:r>
              <a:rPr lang="en-US" dirty="0"/>
              <a:t> (4) first</a:t>
            </a:r>
          </a:p>
          <a:p>
            <a:pPr>
              <a:buFontTx/>
              <a:buChar char="-"/>
            </a:pPr>
            <a:r>
              <a:rPr lang="en-US" dirty="0"/>
              <a:t> t is reached from f or 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82000" cy="1139825"/>
          </a:xfrm>
        </p:spPr>
        <p:txBody>
          <a:bodyPr/>
          <a:lstStyle/>
          <a:p>
            <a:r>
              <a:rPr lang="en-US" dirty="0"/>
              <a:t>Spatial Queries over Spatial Networks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000" dirty="0"/>
              <a:t>Data:</a:t>
            </a:r>
          </a:p>
          <a:p>
            <a:pPr lvl="1"/>
            <a:r>
              <a:rPr lang="en-US" sz="1800" dirty="0"/>
              <a:t>A (static) spatial network (e.g., city map)</a:t>
            </a:r>
          </a:p>
          <a:p>
            <a:pPr lvl="1"/>
            <a:r>
              <a:rPr lang="en-US" sz="1800" dirty="0"/>
              <a:t>A (dynamic) set of spatial objects</a:t>
            </a:r>
          </a:p>
          <a:p>
            <a:r>
              <a:rPr lang="en-US" sz="2000" dirty="0"/>
              <a:t>Spatial queries based on network distance:</a:t>
            </a:r>
          </a:p>
          <a:p>
            <a:pPr lvl="1"/>
            <a:r>
              <a:rPr lang="en-US" sz="1800" dirty="0"/>
              <a:t>Selections. </a:t>
            </a:r>
            <a:r>
              <a:rPr lang="en-US" sz="1400" dirty="0"/>
              <a:t>Ex: find gas stations within 10km driving distance from here</a:t>
            </a:r>
          </a:p>
          <a:p>
            <a:pPr lvl="1"/>
            <a:r>
              <a:rPr lang="en-US" sz="1800" dirty="0"/>
              <a:t>Nearest neighbor search. </a:t>
            </a:r>
            <a:r>
              <a:rPr lang="en-US" sz="1400" dirty="0"/>
              <a:t>Ex: find </a:t>
            </a:r>
            <a:r>
              <a:rPr lang="en-US" sz="1400" dirty="0" err="1"/>
              <a:t>k</a:t>
            </a:r>
            <a:r>
              <a:rPr lang="en-US" sz="1400" dirty="0"/>
              <a:t> nearest restaurants from present position</a:t>
            </a:r>
          </a:p>
          <a:p>
            <a:pPr lvl="1"/>
            <a:r>
              <a:rPr lang="en-US" sz="1800" dirty="0"/>
              <a:t>Joins. </a:t>
            </a:r>
            <a:r>
              <a:rPr lang="en-US" sz="1400" dirty="0"/>
              <a:t>Ex: find pairs of restaurants and hotels at most 100m from each other</a:t>
            </a:r>
          </a:p>
          <a:p>
            <a:pPr lvl="2"/>
            <a:endParaRPr lang="en-US" sz="1400" dirty="0"/>
          </a:p>
        </p:txBody>
      </p:sp>
      <p:grpSp>
        <p:nvGrpSpPr>
          <p:cNvPr id="2" name="Group 44"/>
          <p:cNvGrpSpPr/>
          <p:nvPr/>
        </p:nvGrpSpPr>
        <p:grpSpPr>
          <a:xfrm>
            <a:off x="1610673" y="4419600"/>
            <a:ext cx="2504127" cy="1850722"/>
            <a:chOff x="3580041" y="548680"/>
            <a:chExt cx="2504127" cy="1850722"/>
          </a:xfrm>
        </p:grpSpPr>
        <p:cxnSp>
          <p:nvCxnSpPr>
            <p:cNvPr id="46" name="Straight Connector 45"/>
            <p:cNvCxnSpPr>
              <a:stCxn id="59" idx="6"/>
              <a:endCxn id="54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54" idx="4"/>
              <a:endCxn id="62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59" idx="5"/>
              <a:endCxn id="61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60" idx="1"/>
              <a:endCxn id="54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64" idx="3"/>
              <a:endCxn id="53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65" idx="0"/>
              <a:endCxn id="60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4" idx="1"/>
              <a:endCxn id="62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/>
            <p:cNvCxnSpPr>
              <a:stCxn id="61" idx="6"/>
              <a:endCxn id="62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stCxn id="64" idx="6"/>
              <a:endCxn id="65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69" name="Straight Connector 68"/>
            <p:cNvCxnSpPr>
              <a:stCxn id="60" idx="3"/>
              <a:endCxn id="62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3" idx="0"/>
              <a:endCxn id="61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53" idx="1"/>
              <a:endCxn id="59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343400"/>
            <a:ext cx="2723708" cy="2181819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6436848" y="4838845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429963" y="5299838"/>
            <a:ext cx="31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150428" y="4624855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7104709" y="6043012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999632" y="5719399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361082" y="4763802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512956" y="5144696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6617368" y="53885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3668073" y="51054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3744181" y="541125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2982273" y="48006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3192927" y="4939547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401550" y="49718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2296473" y="46482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2782550" y="58216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677473" y="5498068"/>
            <a:ext cx="381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2020550" y="52004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1915473" y="4876800"/>
            <a:ext cx="381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Store (and index) the spatial network</a:t>
            </a:r>
          </a:p>
          <a:p>
            <a:pPr lvl="1"/>
            <a:r>
              <a:rPr lang="en-US" sz="2000" dirty="0"/>
              <a:t>Graph component (indexes connectivity information)</a:t>
            </a:r>
          </a:p>
          <a:p>
            <a:pPr lvl="1"/>
            <a:r>
              <a:rPr lang="en-US" sz="2000" dirty="0"/>
              <a:t>Spatial component (indexes coordinates of nodes, edges, etc.)</a:t>
            </a:r>
          </a:p>
          <a:p>
            <a:r>
              <a:rPr lang="en-US" sz="2400" dirty="0"/>
              <a:t>Store (and index) the sets of spatial objects </a:t>
            </a:r>
          </a:p>
          <a:p>
            <a:pPr lvl="1"/>
            <a:r>
              <a:rPr lang="en-US" sz="2000" dirty="0"/>
              <a:t>Ex., one spatial relation for restaurants, one spatial relation for hotels, one relation for mobile users, etc.</a:t>
            </a:r>
          </a:p>
          <a:p>
            <a:r>
              <a:rPr lang="en-US" sz="2400" dirty="0"/>
              <a:t>Given a spatial location </a:t>
            </a:r>
            <a:r>
              <a:rPr lang="en-US" sz="2400" dirty="0" err="1"/>
              <a:t>p</a:t>
            </a:r>
            <a:r>
              <a:rPr lang="en-US" sz="2400" dirty="0"/>
              <a:t>, use spatial component of network to find the network edge containing </a:t>
            </a:r>
            <a:r>
              <a:rPr lang="en-US" sz="2400" dirty="0" err="1"/>
              <a:t>p</a:t>
            </a:r>
            <a:endParaRPr lang="en-US" sz="2400" dirty="0"/>
          </a:p>
          <a:p>
            <a:r>
              <a:rPr lang="en-US" sz="2400" dirty="0"/>
              <a:t>Given a network edge, use network component to traverse neighboring edges</a:t>
            </a:r>
          </a:p>
          <a:p>
            <a:r>
              <a:rPr lang="en-US" sz="2400" dirty="0"/>
              <a:t>Given a neighboring edge, use spatial indexes to find objects on them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Spatial Selections (1)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Query: find all objects in spatial relation R, within network distance </a:t>
            </a:r>
            <a:r>
              <a:rPr lang="en-US" sz="2400" dirty="0" err="1"/>
              <a:t>ε</a:t>
            </a:r>
            <a:r>
              <a:rPr lang="en-US" sz="2400" dirty="0"/>
              <a:t> from location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Method:</a:t>
            </a:r>
          </a:p>
          <a:p>
            <a:pPr lvl="1"/>
            <a:r>
              <a:rPr lang="en-US" sz="2000" dirty="0"/>
              <a:t>Use spatial index of network (R-tree indexing network edges) to find edge n</a:t>
            </a:r>
            <a:r>
              <a:rPr lang="en-US" sz="2000" baseline="-25000" dirty="0"/>
              <a:t>1</a:t>
            </a:r>
            <a:r>
              <a:rPr lang="en-US" sz="2000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, which includes </a:t>
            </a:r>
            <a:r>
              <a:rPr lang="en-US" sz="2000" dirty="0" err="1"/>
              <a:t>q</a:t>
            </a:r>
            <a:endParaRPr lang="en-US" sz="2000" dirty="0"/>
          </a:p>
          <a:p>
            <a:pPr lvl="1"/>
            <a:r>
              <a:rPr lang="en-US" sz="2000" dirty="0"/>
              <a:t>Use adjacency index of network (graph component) and apply </a:t>
            </a:r>
            <a:r>
              <a:rPr lang="en-US" sz="2000" dirty="0" err="1"/>
              <a:t>Dijkstra’s</a:t>
            </a:r>
            <a:r>
              <a:rPr lang="en-US" sz="2000" dirty="0"/>
              <a:t> algorithm to progressively retrieve edges that are within network distance </a:t>
            </a:r>
            <a:r>
              <a:rPr lang="en-US" sz="2000" dirty="0" err="1"/>
              <a:t>ε</a:t>
            </a:r>
            <a:r>
              <a:rPr lang="en-US" sz="2000" dirty="0"/>
              <a:t> from location </a:t>
            </a:r>
            <a:r>
              <a:rPr lang="en-US" sz="2000" dirty="0" err="1"/>
              <a:t>q</a:t>
            </a:r>
            <a:endParaRPr lang="en-US" sz="2000" dirty="0"/>
          </a:p>
          <a:p>
            <a:pPr lvl="1"/>
            <a:r>
              <a:rPr lang="en-US" sz="2000" dirty="0"/>
              <a:t>For all these edges apply a spatial selection on the R-tree that indexes R to find the results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Spatial Selections (1)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Example: Find restaurants at most distance 10 from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Step 1: find network edge which contains </a:t>
            </a:r>
            <a:r>
              <a:rPr lang="en-US" sz="2400" dirty="0" err="1"/>
              <a:t>q</a:t>
            </a:r>
            <a:endParaRPr lang="en-US" sz="2400" dirty="0"/>
          </a:p>
          <a:p>
            <a:endParaRPr lang="en-US" sz="2000" dirty="0"/>
          </a:p>
        </p:txBody>
      </p:sp>
      <p:grpSp>
        <p:nvGrpSpPr>
          <p:cNvPr id="4" name="Group 44"/>
          <p:cNvGrpSpPr/>
          <p:nvPr/>
        </p:nvGrpSpPr>
        <p:grpSpPr>
          <a:xfrm>
            <a:off x="6411273" y="3178478"/>
            <a:ext cx="2504127" cy="1850722"/>
            <a:chOff x="3580041" y="548680"/>
            <a:chExt cx="250412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68673" y="38642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544781" y="417012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82873" y="35594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993527" y="369842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02150" y="37306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97073" y="34070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192750" y="44164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087673" y="4092878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grpSp>
        <p:nvGrpSpPr>
          <p:cNvPr id="63" name="Group 44"/>
          <p:cNvGrpSpPr/>
          <p:nvPr/>
        </p:nvGrpSpPr>
        <p:grpSpPr>
          <a:xfrm>
            <a:off x="1066800" y="4495800"/>
            <a:ext cx="2504127" cy="1850722"/>
            <a:chOff x="3580041" y="548680"/>
            <a:chExt cx="2504127" cy="1850722"/>
          </a:xfrm>
        </p:grpSpPr>
        <p:cxnSp>
          <p:nvCxnSpPr>
            <p:cNvPr id="64" name="Straight Connector 63"/>
            <p:cNvCxnSpPr>
              <a:stCxn id="77" idx="6"/>
              <a:endCxn id="72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72" idx="4"/>
              <a:endCxn id="80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77" idx="5"/>
              <a:endCxn id="79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8" idx="1"/>
              <a:endCxn id="72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82" idx="3"/>
              <a:endCxn id="71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83" idx="0"/>
              <a:endCxn id="78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2" idx="1"/>
              <a:endCxn id="80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Arrow Connector 80"/>
            <p:cNvCxnSpPr>
              <a:stCxn id="79" idx="6"/>
              <a:endCxn id="80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82" idx="6"/>
              <a:endCxn id="83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87" name="Straight Connector 86"/>
            <p:cNvCxnSpPr>
              <a:stCxn id="78" idx="3"/>
              <a:endCxn id="80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1" idx="0"/>
              <a:endCxn id="79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71" idx="1"/>
              <a:endCxn id="77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04" name="Oval 103"/>
          <p:cNvSpPr/>
          <p:nvPr/>
        </p:nvSpPr>
        <p:spPr>
          <a:xfrm>
            <a:off x="2848277" y="57338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743200" y="5410200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sp>
        <p:nvSpPr>
          <p:cNvPr id="106" name="Isosceles Triangle 105"/>
          <p:cNvSpPr/>
          <p:nvPr/>
        </p:nvSpPr>
        <p:spPr bwMode="auto">
          <a:xfrm>
            <a:off x="1295400" y="3124200"/>
            <a:ext cx="1676400" cy="9906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295400" y="4191000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752600" y="4191000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09800" y="4191000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667000" y="4191000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00200" y="3581400"/>
            <a:ext cx="11702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edge R-tree</a:t>
            </a:r>
          </a:p>
        </p:txBody>
      </p:sp>
      <p:cxnSp>
        <p:nvCxnSpPr>
          <p:cNvPr id="113" name="Curved Connector 112"/>
          <p:cNvCxnSpPr>
            <a:stCxn id="107" idx="2"/>
          </p:cNvCxnSpPr>
          <p:nvPr/>
        </p:nvCxnSpPr>
        <p:spPr bwMode="auto">
          <a:xfrm rot="5400000">
            <a:off x="647700" y="4991100"/>
            <a:ext cx="1524000" cy="76200"/>
          </a:xfrm>
          <a:prstGeom prst="curvedConnector3">
            <a:avLst>
              <a:gd name="adj1" fmla="val 50000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5" name="Curved Connector 114"/>
          <p:cNvCxnSpPr>
            <a:stCxn id="107" idx="2"/>
          </p:cNvCxnSpPr>
          <p:nvPr/>
        </p:nvCxnSpPr>
        <p:spPr bwMode="auto">
          <a:xfrm rot="16200000" flipH="1">
            <a:off x="800100" y="4914900"/>
            <a:ext cx="1447800" cy="152400"/>
          </a:xfrm>
          <a:prstGeom prst="curvedConnector3">
            <a:avLst>
              <a:gd name="adj1" fmla="val 50000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Curved Connector 116"/>
          <p:cNvCxnSpPr>
            <a:stCxn id="107" idx="2"/>
            <a:endCxn id="96" idx="1"/>
          </p:cNvCxnSpPr>
          <p:nvPr/>
        </p:nvCxnSpPr>
        <p:spPr bwMode="auto">
          <a:xfrm rot="16200000" flipH="1">
            <a:off x="660266" y="5054733"/>
            <a:ext cx="1681971" cy="106903"/>
          </a:xfrm>
          <a:prstGeom prst="curvedConnector2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Curved Connector 116"/>
          <p:cNvCxnSpPr>
            <a:stCxn id="108" idx="2"/>
          </p:cNvCxnSpPr>
          <p:nvPr/>
        </p:nvCxnSpPr>
        <p:spPr bwMode="auto">
          <a:xfrm rot="5400000">
            <a:off x="1409699" y="4610101"/>
            <a:ext cx="838202" cy="152400"/>
          </a:xfrm>
          <a:prstGeom prst="curvedConnector3">
            <a:avLst>
              <a:gd name="adj1" fmla="val 50000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Curved Connector 116"/>
          <p:cNvCxnSpPr>
            <a:endCxn id="97" idx="2"/>
          </p:cNvCxnSpPr>
          <p:nvPr/>
        </p:nvCxnSpPr>
        <p:spPr bwMode="auto">
          <a:xfrm rot="16200000" flipH="1">
            <a:off x="1299649" y="4950339"/>
            <a:ext cx="1349320" cy="137030"/>
          </a:xfrm>
          <a:prstGeom prst="curvedConnector3">
            <a:avLst>
              <a:gd name="adj1" fmla="val 116942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Curved Connector 116"/>
          <p:cNvCxnSpPr/>
          <p:nvPr/>
        </p:nvCxnSpPr>
        <p:spPr bwMode="auto">
          <a:xfrm rot="16200000" flipH="1">
            <a:off x="1219200" y="5029200"/>
            <a:ext cx="1600200" cy="228600"/>
          </a:xfrm>
          <a:prstGeom prst="curvedConnector3">
            <a:avLst>
              <a:gd name="adj1" fmla="val 50000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Curved Connector 116"/>
          <p:cNvCxnSpPr>
            <a:endCxn id="99" idx="2"/>
          </p:cNvCxnSpPr>
          <p:nvPr/>
        </p:nvCxnSpPr>
        <p:spPr bwMode="auto">
          <a:xfrm rot="16200000" flipH="1">
            <a:off x="2102785" y="4526614"/>
            <a:ext cx="706235" cy="187404"/>
          </a:xfrm>
          <a:prstGeom prst="curvedConnector3">
            <a:avLst>
              <a:gd name="adj1" fmla="val 132369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Curved Connector 116"/>
          <p:cNvCxnSpPr>
            <a:stCxn id="109" idx="2"/>
          </p:cNvCxnSpPr>
          <p:nvPr/>
        </p:nvCxnSpPr>
        <p:spPr bwMode="auto">
          <a:xfrm rot="5400000">
            <a:off x="1866900" y="4686300"/>
            <a:ext cx="914400" cy="76200"/>
          </a:xfrm>
          <a:prstGeom prst="curvedConnector3">
            <a:avLst>
              <a:gd name="adj1" fmla="val 50000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Curved Connector 116"/>
          <p:cNvCxnSpPr>
            <a:stCxn id="109" idx="2"/>
          </p:cNvCxnSpPr>
          <p:nvPr/>
        </p:nvCxnSpPr>
        <p:spPr bwMode="auto">
          <a:xfrm rot="16200000" flipH="1">
            <a:off x="2168769" y="4460630"/>
            <a:ext cx="1092061" cy="705199"/>
          </a:xfrm>
          <a:prstGeom prst="curvedConnector3">
            <a:avLst>
              <a:gd name="adj1" fmla="val 50000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Curved Connector 116"/>
          <p:cNvCxnSpPr>
            <a:stCxn id="110" idx="2"/>
          </p:cNvCxnSpPr>
          <p:nvPr/>
        </p:nvCxnSpPr>
        <p:spPr bwMode="auto">
          <a:xfrm rot="5400000">
            <a:off x="1981200" y="4876800"/>
            <a:ext cx="1447800" cy="228600"/>
          </a:xfrm>
          <a:prstGeom prst="curvedConnector3">
            <a:avLst>
              <a:gd name="adj1" fmla="val 50000"/>
            </a:avLst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Curved Connector 116"/>
          <p:cNvCxnSpPr>
            <a:stCxn id="110" idx="2"/>
          </p:cNvCxnSpPr>
          <p:nvPr/>
        </p:nvCxnSpPr>
        <p:spPr bwMode="auto">
          <a:xfrm rot="16200000" flipH="1">
            <a:off x="2171700" y="4914900"/>
            <a:ext cx="1524000" cy="228600"/>
          </a:xfrm>
          <a:prstGeom prst="curvedConnector3">
            <a:avLst>
              <a:gd name="adj1" fmla="val 50000"/>
            </a:avLst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Straight Arrow Connector 152"/>
          <p:cNvCxnSpPr>
            <a:stCxn id="106" idx="0"/>
          </p:cNvCxnSpPr>
          <p:nvPr/>
        </p:nvCxnSpPr>
        <p:spPr bwMode="auto">
          <a:xfrm rot="16200000" flipH="1">
            <a:off x="1905000" y="3352800"/>
            <a:ext cx="457200" cy="1588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Straight Arrow Connector 154"/>
          <p:cNvCxnSpPr>
            <a:endCxn id="110" idx="0"/>
          </p:cNvCxnSpPr>
          <p:nvPr/>
        </p:nvCxnSpPr>
        <p:spPr bwMode="auto">
          <a:xfrm>
            <a:off x="2133600" y="3581400"/>
            <a:ext cx="685800" cy="609600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Straight Arrow Connector 155"/>
          <p:cNvCxnSpPr/>
          <p:nvPr/>
        </p:nvCxnSpPr>
        <p:spPr bwMode="auto">
          <a:xfrm rot="10800000" flipV="1">
            <a:off x="2135188" y="2971800"/>
            <a:ext cx="303212" cy="228600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Oval 157"/>
          <p:cNvSpPr/>
          <p:nvPr/>
        </p:nvSpPr>
        <p:spPr>
          <a:xfrm>
            <a:off x="2546058" y="29906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2440981" y="2667000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Spatial Selections (1)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Example: Find restaurants at most distance 10 from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Step 2: traverse network to find all edges (or parts of them within distance 10 from </a:t>
            </a:r>
            <a:r>
              <a:rPr lang="en-US" sz="2400" dirty="0" err="1"/>
              <a:t>q</a:t>
            </a:r>
            <a:r>
              <a:rPr lang="en-US" sz="2400" dirty="0"/>
              <a:t>)</a:t>
            </a:r>
          </a:p>
          <a:p>
            <a:endParaRPr lang="en-US" sz="2000" dirty="0"/>
          </a:p>
        </p:txBody>
      </p:sp>
      <p:grpSp>
        <p:nvGrpSpPr>
          <p:cNvPr id="2" name="Group 44"/>
          <p:cNvGrpSpPr/>
          <p:nvPr/>
        </p:nvGrpSpPr>
        <p:grpSpPr>
          <a:xfrm>
            <a:off x="6335073" y="3124200"/>
            <a:ext cx="2504127" cy="1850722"/>
            <a:chOff x="3580041" y="548680"/>
            <a:chExt cx="250412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392473" y="38100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468581" y="411585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06673" y="35052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917327" y="3644147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125950" y="36764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20873" y="33528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116550" y="43622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011473" y="4038600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graphicFrame>
        <p:nvGraphicFramePr>
          <p:cNvPr id="116" name="Table 115"/>
          <p:cNvGraphicFramePr>
            <a:graphicFrameLocks noGrp="1"/>
          </p:cNvGraphicFramePr>
          <p:nvPr/>
        </p:nvGraphicFramePr>
        <p:xfrm>
          <a:off x="2879010" y="365760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10)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2), 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6)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2), 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9)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/>
        </p:nvGraphicFramePr>
        <p:xfrm>
          <a:off x="2879010" y="464820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100" b="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3), (</a:t>
                      </a: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f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rgbClr val="0000FF"/>
                          </a:solidFill>
                        </a:rPr>
                        <a:t> 4)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b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5), (</a:t>
                      </a:r>
                      <a:r>
                        <a:rPr lang="en-US" sz="1100" b="0" i="1" baseline="0" dirty="0" err="1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rgbClr val="0000FF"/>
                          </a:solidFill>
                        </a:rPr>
                        <a:t> 6)</a:t>
                      </a:r>
                      <a:endParaRPr lang="en-US" sz="11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3),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5),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9)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5), (</a:t>
                      </a: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f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6)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/>
        </p:nvGraphicFramePr>
        <p:xfrm>
          <a:off x="2879010" y="562356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5)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10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rgbClr val="0000FF"/>
                          </a:solidFill>
                        </a:rPr>
                        <a:t>f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6)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119"/>
          <p:cNvGraphicFramePr>
            <a:graphicFrameLocks noGrp="1"/>
          </p:cNvGraphicFramePr>
          <p:nvPr/>
        </p:nvGraphicFramePr>
        <p:xfrm>
          <a:off x="1634979" y="3840480"/>
          <a:ext cx="49862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baseline="0" dirty="0" err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120"/>
          <p:cNvGraphicFramePr>
            <a:graphicFrameLocks noGrp="1"/>
          </p:cNvGraphicFramePr>
          <p:nvPr/>
        </p:nvGraphicFramePr>
        <p:xfrm>
          <a:off x="1634979" y="5212080"/>
          <a:ext cx="49862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sz="1100" b="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rgbClr val="0000FF"/>
                          </a:solidFill>
                        </a:rPr>
                        <a:t>f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baseline="0" dirty="0" err="1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2" name="Table 121"/>
          <p:cNvGraphicFramePr>
            <a:graphicFrameLocks noGrp="1"/>
          </p:cNvGraphicFramePr>
          <p:nvPr/>
        </p:nvGraphicFramePr>
        <p:xfrm>
          <a:off x="762000" y="4495800"/>
          <a:ext cx="290341" cy="68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4" name="Straight Arrow Connector 123"/>
          <p:cNvCxnSpPr/>
          <p:nvPr/>
        </p:nvCxnSpPr>
        <p:spPr>
          <a:xfrm rot="5400000" flipH="1" flipV="1">
            <a:off x="914400" y="3886200"/>
            <a:ext cx="762000" cy="7620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14400" y="5105400"/>
            <a:ext cx="762000" cy="2286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685800" y="3657600"/>
            <a:ext cx="1524000" cy="2667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1066800" y="6248400"/>
            <a:ext cx="774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-tree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2057400" y="3810000"/>
            <a:ext cx="838200" cy="1524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rot="16200000" flipH="1">
            <a:off x="1714500" y="4610100"/>
            <a:ext cx="1524000" cy="838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2057400" y="4495800"/>
            <a:ext cx="838200" cy="3048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2057400" y="4267200"/>
            <a:ext cx="838200" cy="457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 flipV="1">
            <a:off x="2057400" y="5029200"/>
            <a:ext cx="838200" cy="3048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2057400" y="5638800"/>
            <a:ext cx="838200" cy="3810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rot="5400000" flipH="1" flipV="1">
            <a:off x="1562100" y="4533900"/>
            <a:ext cx="1828800" cy="838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rot="5400000" flipH="1" flipV="1">
            <a:off x="2057400" y="5257800"/>
            <a:ext cx="838200" cy="8382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" name="Group 44"/>
          <p:cNvGrpSpPr/>
          <p:nvPr/>
        </p:nvGrpSpPr>
        <p:grpSpPr>
          <a:xfrm>
            <a:off x="6400800" y="4800600"/>
            <a:ext cx="2504127" cy="1850722"/>
            <a:chOff x="3580041" y="548680"/>
            <a:chExt cx="2504127" cy="1850722"/>
          </a:xfrm>
        </p:grpSpPr>
        <p:cxnSp>
          <p:nvCxnSpPr>
            <p:cNvPr id="142" name="Straight Connector 141"/>
            <p:cNvCxnSpPr>
              <a:stCxn id="159" idx="6"/>
              <a:endCxn id="152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52" idx="4"/>
              <a:endCxn id="162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59" idx="5"/>
              <a:endCxn id="161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60" idx="1"/>
              <a:endCxn id="152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64" idx="3"/>
              <a:endCxn id="151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65" idx="0"/>
              <a:endCxn id="160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64" idx="1"/>
              <a:endCxn id="162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62"/>
            <p:cNvCxnSpPr>
              <a:stCxn id="161" idx="6"/>
              <a:endCxn id="162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Arrow Connector 165"/>
            <p:cNvCxnSpPr>
              <a:stCxn id="164" idx="6"/>
              <a:endCxn id="165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169" name="Straight Connector 168"/>
            <p:cNvCxnSpPr>
              <a:stCxn id="160" idx="3"/>
              <a:endCxn id="162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stCxn id="151" idx="0"/>
              <a:endCxn id="161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51" idx="1"/>
              <a:endCxn id="159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86" name="Oval 185"/>
          <p:cNvSpPr/>
          <p:nvPr/>
        </p:nvSpPr>
        <p:spPr>
          <a:xfrm>
            <a:off x="8182277" y="60386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8077200" y="5715000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cxnSp>
        <p:nvCxnSpPr>
          <p:cNvPr id="188" name="Straight Connector 187"/>
          <p:cNvCxnSpPr>
            <a:stCxn id="160" idx="1"/>
          </p:cNvCxnSpPr>
          <p:nvPr/>
        </p:nvCxnSpPr>
        <p:spPr>
          <a:xfrm rot="16200000" flipV="1">
            <a:off x="8043665" y="5291336"/>
            <a:ext cx="53079" cy="138407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Spatial Selections (1)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Example: Find restaurants at most distance 10 from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Step 3: find restaurants that intersect the </a:t>
            </a:r>
            <a:r>
              <a:rPr lang="en-US" sz="2400" dirty="0" err="1"/>
              <a:t>subnetwork</a:t>
            </a:r>
            <a:r>
              <a:rPr lang="en-US" sz="2400" dirty="0"/>
              <a:t> computed at step 2</a:t>
            </a:r>
          </a:p>
          <a:p>
            <a:endParaRPr lang="en-US" sz="2000" dirty="0"/>
          </a:p>
        </p:txBody>
      </p:sp>
      <p:grpSp>
        <p:nvGrpSpPr>
          <p:cNvPr id="2" name="Group 44"/>
          <p:cNvGrpSpPr/>
          <p:nvPr/>
        </p:nvGrpSpPr>
        <p:grpSpPr>
          <a:xfrm>
            <a:off x="6411273" y="3178478"/>
            <a:ext cx="2504127" cy="1850722"/>
            <a:chOff x="3580041" y="548680"/>
            <a:chExt cx="250412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68673" y="38642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544781" y="417012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82873" y="35594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993527" y="369842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02150" y="37306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97073" y="34070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192750" y="44164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087673" y="4092878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sp>
        <p:nvSpPr>
          <p:cNvPr id="106" name="Isosceles Triangle 105"/>
          <p:cNvSpPr/>
          <p:nvPr/>
        </p:nvSpPr>
        <p:spPr bwMode="auto">
          <a:xfrm>
            <a:off x="1295400" y="4355068"/>
            <a:ext cx="1676400" cy="9906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2954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7526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098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6670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00200" y="4812268"/>
            <a:ext cx="107343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restaurants</a:t>
            </a:r>
            <a:br>
              <a:rPr lang="en-US" dirty="0"/>
            </a:br>
            <a:r>
              <a:rPr lang="en-US" dirty="0"/>
              <a:t>R-tree</a:t>
            </a:r>
          </a:p>
        </p:txBody>
      </p:sp>
      <p:cxnSp>
        <p:nvCxnSpPr>
          <p:cNvPr id="153" name="Straight Arrow Connector 152"/>
          <p:cNvCxnSpPr>
            <a:stCxn id="106" idx="0"/>
          </p:cNvCxnSpPr>
          <p:nvPr/>
        </p:nvCxnSpPr>
        <p:spPr bwMode="auto">
          <a:xfrm rot="16200000" flipH="1">
            <a:off x="1905000" y="4583668"/>
            <a:ext cx="457200" cy="1588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Straight Arrow Connector 154"/>
          <p:cNvCxnSpPr>
            <a:endCxn id="110" idx="0"/>
          </p:cNvCxnSpPr>
          <p:nvPr/>
        </p:nvCxnSpPr>
        <p:spPr bwMode="auto">
          <a:xfrm>
            <a:off x="2133600" y="4812268"/>
            <a:ext cx="685800" cy="609600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2667000" y="61076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2743108" y="641351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981200" y="58028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2191854" y="594181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400477" y="59740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295400" y="56504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 bwMode="auto">
          <a:xfrm rot="5400000">
            <a:off x="1752600" y="5040868"/>
            <a:ext cx="609600" cy="152400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3" name="Group 142"/>
          <p:cNvGrpSpPr/>
          <p:nvPr/>
        </p:nvGrpSpPr>
        <p:grpSpPr>
          <a:xfrm>
            <a:off x="2057400" y="3276600"/>
            <a:ext cx="1143000" cy="762000"/>
            <a:chOff x="6903968" y="5141555"/>
            <a:chExt cx="1800200" cy="1279669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7580854" y="5141555"/>
              <a:ext cx="118258" cy="703605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903968" y="6134465"/>
              <a:ext cx="1092311" cy="286759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H="1" flipV="1">
              <a:off x="8189697" y="5437369"/>
              <a:ext cx="478911" cy="515359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 flipV="1">
              <a:off x="7734672" y="5880720"/>
              <a:ext cx="261607" cy="203455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7048872" y="5880720"/>
              <a:ext cx="614680" cy="228600"/>
            </a:xfrm>
            <a:prstGeom prst="straightConnector1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8056984" y="5988288"/>
              <a:ext cx="576064" cy="121032"/>
            </a:xfrm>
            <a:prstGeom prst="straightConnector1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H="1">
              <a:off x="7724257" y="5437369"/>
              <a:ext cx="415150" cy="418206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V="1">
              <a:off x="8043665" y="5291336"/>
              <a:ext cx="53079" cy="138407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/>
            <p:cNvSpPr/>
            <p:nvPr/>
          </p:nvSpPr>
          <p:spPr>
            <a:xfrm>
              <a:off x="8128992" y="537666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7663552" y="584516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985864" y="607376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8633048" y="595272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2057400" y="3276600"/>
            <a:ext cx="1143000" cy="762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Arrow Connector 146"/>
          <p:cNvCxnSpPr>
            <a:endCxn id="106" idx="0"/>
          </p:cNvCxnSpPr>
          <p:nvPr/>
        </p:nvCxnSpPr>
        <p:spPr bwMode="auto">
          <a:xfrm rot="10800000" flipV="1">
            <a:off x="2133600" y="4038600"/>
            <a:ext cx="381000" cy="316468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Arrow Connector 149"/>
          <p:cNvCxnSpPr/>
          <p:nvPr/>
        </p:nvCxnSpPr>
        <p:spPr bwMode="auto">
          <a:xfrm rot="5400000">
            <a:off x="2438400" y="5867400"/>
            <a:ext cx="762000" cy="1588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Straight Arrow Connector 151"/>
          <p:cNvCxnSpPr/>
          <p:nvPr/>
        </p:nvCxnSpPr>
        <p:spPr bwMode="auto">
          <a:xfrm rot="16200000" flipH="1">
            <a:off x="1829594" y="5639594"/>
            <a:ext cx="457200" cy="150812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Spatial Selections (2)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Query: find all objects in spatial relation R, within network distance </a:t>
            </a:r>
            <a:r>
              <a:rPr lang="en-US" sz="2400" dirty="0" err="1"/>
              <a:t>ε</a:t>
            </a:r>
            <a:r>
              <a:rPr lang="en-US" sz="2400" dirty="0"/>
              <a:t> from location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Alternative method based on Euclidean bounds:</a:t>
            </a:r>
          </a:p>
          <a:p>
            <a:pPr lvl="1"/>
            <a:r>
              <a:rPr lang="en-US" sz="2000" dirty="0"/>
              <a:t>Assumption: Euclidean distance is a lower-bound of network distance:</a:t>
            </a:r>
          </a:p>
          <a:p>
            <a:pPr lvl="2"/>
            <a:r>
              <a:rPr lang="en-US" sz="1600" dirty="0" err="1"/>
              <a:t>dist(v,u</a:t>
            </a:r>
            <a:r>
              <a:rPr lang="en-US" sz="1600" dirty="0"/>
              <a:t>) ≤ </a:t>
            </a:r>
            <a:r>
              <a:rPr lang="en-US" sz="1600" dirty="0" err="1"/>
              <a:t>SPD(v,u</a:t>
            </a:r>
            <a:r>
              <a:rPr lang="en-US" sz="1600" dirty="0"/>
              <a:t>), for any </a:t>
            </a:r>
            <a:r>
              <a:rPr lang="en-US" sz="1600" dirty="0" err="1"/>
              <a:t>v,u</a:t>
            </a:r>
            <a:endParaRPr lang="en-US" sz="1600" dirty="0"/>
          </a:p>
          <a:p>
            <a:pPr lvl="1"/>
            <a:r>
              <a:rPr lang="en-US" sz="2000" dirty="0"/>
              <a:t>Use R-tree on R to find set S of objects such that for each </a:t>
            </a:r>
            <a:r>
              <a:rPr lang="en-US" sz="2000" dirty="0" err="1"/>
              <a:t>o</a:t>
            </a:r>
            <a:r>
              <a:rPr lang="en-US" sz="2000" dirty="0"/>
              <a:t> in S: </a:t>
            </a:r>
            <a:r>
              <a:rPr lang="en-US" sz="2000" dirty="0" err="1"/>
              <a:t>dist(q,o</a:t>
            </a:r>
            <a:r>
              <a:rPr lang="en-US" sz="2000" dirty="0"/>
              <a:t>) ≤ </a:t>
            </a:r>
            <a:r>
              <a:rPr lang="en-US" sz="2000" dirty="0" err="1"/>
              <a:t>ε</a:t>
            </a:r>
            <a:endParaRPr lang="en-US" sz="2000" dirty="0"/>
          </a:p>
          <a:p>
            <a:pPr lvl="1"/>
            <a:r>
              <a:rPr lang="en-US" sz="2000" dirty="0"/>
              <a:t>For each </a:t>
            </a:r>
            <a:r>
              <a:rPr lang="en-US" sz="2000" dirty="0" err="1"/>
              <a:t>o</a:t>
            </a:r>
            <a:r>
              <a:rPr lang="en-US" sz="2000" dirty="0"/>
              <a:t> in S:</a:t>
            </a:r>
          </a:p>
          <a:p>
            <a:pPr lvl="2"/>
            <a:r>
              <a:rPr lang="en-US" sz="1600" dirty="0"/>
              <a:t>find where </a:t>
            </a:r>
            <a:r>
              <a:rPr lang="en-US" sz="1600" dirty="0" err="1"/>
              <a:t>o</a:t>
            </a:r>
            <a:r>
              <a:rPr lang="en-US" sz="1600" dirty="0"/>
              <a:t> is located in the network (use Network R-tree)</a:t>
            </a:r>
          </a:p>
          <a:p>
            <a:pPr lvl="2"/>
            <a:r>
              <a:rPr lang="en-US" sz="1600" dirty="0"/>
              <a:t>compute </a:t>
            </a:r>
            <a:r>
              <a:rPr lang="en-US" sz="1600" dirty="0" err="1"/>
              <a:t>SPD(q,o</a:t>
            </a:r>
            <a:r>
              <a:rPr lang="en-US" sz="1600" dirty="0"/>
              <a:t>) (e.g. use A*)</a:t>
            </a:r>
          </a:p>
          <a:p>
            <a:pPr lvl="2"/>
            <a:r>
              <a:rPr lang="en-US" sz="1600" dirty="0"/>
              <a:t>If </a:t>
            </a:r>
            <a:r>
              <a:rPr lang="en-US" sz="1600" dirty="0" err="1"/>
              <a:t>SPD(q,o</a:t>
            </a:r>
            <a:r>
              <a:rPr lang="en-US" sz="1600" dirty="0"/>
              <a:t>) ≤ </a:t>
            </a:r>
            <a:r>
              <a:rPr lang="en-US" sz="1600" dirty="0" err="1"/>
              <a:t>ε</a:t>
            </a:r>
            <a:r>
              <a:rPr lang="en-US" sz="1600" dirty="0"/>
              <a:t> then output </a:t>
            </a:r>
            <a:r>
              <a:rPr lang="en-US" sz="1600" dirty="0" err="1"/>
              <a:t>o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Spatial Selections (2)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Example: Find restaurants at most distance 10 from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Step 1: find restaurants for which the Euclidean distance to </a:t>
            </a:r>
            <a:r>
              <a:rPr lang="en-US" sz="2400" dirty="0" err="1"/>
              <a:t>q</a:t>
            </a:r>
            <a:r>
              <a:rPr lang="en-US" sz="2400" dirty="0"/>
              <a:t> is at most 10: S={r</a:t>
            </a:r>
            <a:r>
              <a:rPr lang="en-US" sz="2400" baseline="-25000" dirty="0"/>
              <a:t>1</a:t>
            </a:r>
            <a:r>
              <a:rPr lang="en-US" sz="2400" dirty="0"/>
              <a:t>,r</a:t>
            </a:r>
            <a:r>
              <a:rPr lang="en-US" sz="2400" baseline="-25000" dirty="0"/>
              <a:t>2</a:t>
            </a:r>
            <a:r>
              <a:rPr lang="en-US" sz="2400" dirty="0"/>
              <a:t>,r</a:t>
            </a:r>
            <a:r>
              <a:rPr lang="en-US" sz="2400" baseline="-25000" dirty="0"/>
              <a:t>3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endParaRPr lang="en-US" sz="2000" dirty="0"/>
          </a:p>
        </p:txBody>
      </p:sp>
      <p:grpSp>
        <p:nvGrpSpPr>
          <p:cNvPr id="2" name="Group 44"/>
          <p:cNvGrpSpPr/>
          <p:nvPr/>
        </p:nvGrpSpPr>
        <p:grpSpPr>
          <a:xfrm>
            <a:off x="6411273" y="3178478"/>
            <a:ext cx="2504127" cy="1850722"/>
            <a:chOff x="3580041" y="548680"/>
            <a:chExt cx="250412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68673" y="38642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544781" y="417012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82873" y="35594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993527" y="369842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02150" y="37306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97073" y="34070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192750" y="44164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087673" y="4092878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sp>
        <p:nvSpPr>
          <p:cNvPr id="106" name="Isosceles Triangle 105"/>
          <p:cNvSpPr/>
          <p:nvPr/>
        </p:nvSpPr>
        <p:spPr bwMode="auto">
          <a:xfrm>
            <a:off x="1295400" y="4355068"/>
            <a:ext cx="1676400" cy="9906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2954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7526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098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6670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00200" y="4812268"/>
            <a:ext cx="107343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restaurants</a:t>
            </a:r>
            <a:br>
              <a:rPr lang="en-US" dirty="0"/>
            </a:br>
            <a:r>
              <a:rPr lang="en-US" dirty="0"/>
              <a:t>R-tree</a:t>
            </a:r>
          </a:p>
        </p:txBody>
      </p:sp>
      <p:cxnSp>
        <p:nvCxnSpPr>
          <p:cNvPr id="153" name="Straight Arrow Connector 152"/>
          <p:cNvCxnSpPr>
            <a:stCxn id="106" idx="0"/>
          </p:cNvCxnSpPr>
          <p:nvPr/>
        </p:nvCxnSpPr>
        <p:spPr bwMode="auto">
          <a:xfrm rot="16200000" flipH="1">
            <a:off x="1905000" y="4583668"/>
            <a:ext cx="457200" cy="1588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Straight Arrow Connector 154"/>
          <p:cNvCxnSpPr>
            <a:endCxn id="110" idx="0"/>
          </p:cNvCxnSpPr>
          <p:nvPr/>
        </p:nvCxnSpPr>
        <p:spPr bwMode="auto">
          <a:xfrm>
            <a:off x="2133600" y="4812268"/>
            <a:ext cx="685800" cy="609600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Box 115"/>
          <p:cNvSpPr txBox="1"/>
          <p:nvPr/>
        </p:nvSpPr>
        <p:spPr>
          <a:xfrm>
            <a:off x="2667000" y="61076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2743108" y="641351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981200" y="58028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2191854" y="594181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400477" y="59740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219200" y="58674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24" name="Straight Arrow Connector 123"/>
          <p:cNvCxnSpPr/>
          <p:nvPr/>
        </p:nvCxnSpPr>
        <p:spPr bwMode="auto">
          <a:xfrm rot="5400000">
            <a:off x="1752600" y="5040868"/>
            <a:ext cx="609600" cy="152400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Arrow Connector 146"/>
          <p:cNvCxnSpPr>
            <a:endCxn id="106" idx="0"/>
          </p:cNvCxnSpPr>
          <p:nvPr/>
        </p:nvCxnSpPr>
        <p:spPr bwMode="auto">
          <a:xfrm rot="10800000" flipV="1">
            <a:off x="2133600" y="4038600"/>
            <a:ext cx="381000" cy="316468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Arrow Connector 149"/>
          <p:cNvCxnSpPr/>
          <p:nvPr/>
        </p:nvCxnSpPr>
        <p:spPr bwMode="auto">
          <a:xfrm rot="5400000">
            <a:off x="2438400" y="5867400"/>
            <a:ext cx="762000" cy="1588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Straight Arrow Connector 151"/>
          <p:cNvCxnSpPr/>
          <p:nvPr/>
        </p:nvCxnSpPr>
        <p:spPr bwMode="auto">
          <a:xfrm rot="16200000" flipH="1">
            <a:off x="1829594" y="5639594"/>
            <a:ext cx="457200" cy="150812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Oval 84"/>
          <p:cNvSpPr/>
          <p:nvPr/>
        </p:nvSpPr>
        <p:spPr>
          <a:xfrm>
            <a:off x="3000677" y="37526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2895600" y="3429000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 bwMode="auto">
          <a:xfrm>
            <a:off x="2438400" y="3200400"/>
            <a:ext cx="1219200" cy="1143000"/>
          </a:xfrm>
          <a:prstGeom prst="ellipse">
            <a:avLst/>
          </a:prstGeom>
          <a:noFill/>
          <a:ln w="9525" cap="flat" cmpd="sng" algn="ctr">
            <a:solidFill>
              <a:srgbClr val="80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cxnSp>
        <p:nvCxnSpPr>
          <p:cNvPr id="88" name="Straight Arrow Connector 87"/>
          <p:cNvCxnSpPr>
            <a:stCxn id="86" idx="2"/>
            <a:endCxn id="87" idx="6"/>
          </p:cNvCxnSpPr>
          <p:nvPr/>
        </p:nvCxnSpPr>
        <p:spPr>
          <a:xfrm rot="16200000" flipH="1">
            <a:off x="3349982" y="3464282"/>
            <a:ext cx="4346" cy="61089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179470" y="3505200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cxnSp>
        <p:nvCxnSpPr>
          <p:cNvPr id="92" name="Straight Arrow Connector 91"/>
          <p:cNvCxnSpPr>
            <a:stCxn id="108" idx="2"/>
          </p:cNvCxnSpPr>
          <p:nvPr/>
        </p:nvCxnSpPr>
        <p:spPr bwMode="auto">
          <a:xfrm rot="5400000">
            <a:off x="1452840" y="5491440"/>
            <a:ext cx="445532" cy="458788"/>
          </a:xfrm>
          <a:prstGeom prst="straightConnector1">
            <a:avLst/>
          </a:prstGeom>
          <a:solidFill>
            <a:srgbClr val="FF99CC"/>
          </a:solidFill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Spatial Selections (2)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Example: Find restaurants at most distance 10 from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Step 2: for each restaurant in S, compute SPD to </a:t>
            </a:r>
            <a:r>
              <a:rPr lang="en-US" sz="2400" dirty="0" err="1"/>
              <a:t>q</a:t>
            </a:r>
            <a:r>
              <a:rPr lang="en-US" sz="2400" dirty="0"/>
              <a:t> and verify if it is indeed a correct result</a:t>
            </a:r>
          </a:p>
          <a:p>
            <a:pPr lvl="1"/>
            <a:r>
              <a:rPr lang="en-US" sz="1600" dirty="0"/>
              <a:t>Ex. for r</a:t>
            </a:r>
            <a:r>
              <a:rPr lang="en-US" sz="1600" baseline="-25000" dirty="0"/>
              <a:t>2</a:t>
            </a:r>
            <a:r>
              <a:rPr lang="en-US" sz="1600" dirty="0"/>
              <a:t>, first find where r</a:t>
            </a:r>
            <a:r>
              <a:rPr lang="en-US" sz="1600" baseline="-25000" dirty="0"/>
              <a:t>2</a:t>
            </a:r>
            <a:r>
              <a:rPr lang="en-US" sz="1600" dirty="0"/>
              <a:t> is located (edge </a:t>
            </a:r>
            <a:r>
              <a:rPr lang="en-US" sz="1600" dirty="0" err="1"/>
              <a:t>f,t</a:t>
            </a:r>
            <a:r>
              <a:rPr lang="en-US" sz="1600" dirty="0"/>
              <a:t>), then SP</a:t>
            </a:r>
            <a:endParaRPr lang="en-US" sz="1600" baseline="-25000" dirty="0"/>
          </a:p>
        </p:txBody>
      </p:sp>
      <p:grpSp>
        <p:nvGrpSpPr>
          <p:cNvPr id="94" name="Group 44"/>
          <p:cNvGrpSpPr/>
          <p:nvPr/>
        </p:nvGrpSpPr>
        <p:grpSpPr>
          <a:xfrm>
            <a:off x="6335073" y="3124200"/>
            <a:ext cx="2504127" cy="1850722"/>
            <a:chOff x="3580041" y="548680"/>
            <a:chExt cx="2504127" cy="1850722"/>
          </a:xfrm>
        </p:grpSpPr>
        <p:cxnSp>
          <p:nvCxnSpPr>
            <p:cNvPr id="95" name="Straight Connector 94"/>
            <p:cNvCxnSpPr>
              <a:stCxn id="114" idx="6"/>
              <a:endCxn id="10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103" idx="4"/>
              <a:endCxn id="123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114" idx="5"/>
              <a:endCxn id="117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115" idx="1"/>
              <a:endCxn id="10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126" idx="3"/>
              <a:endCxn id="10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31" idx="0"/>
              <a:endCxn id="115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126" idx="1"/>
              <a:endCxn id="123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>
              <a:stCxn id="117" idx="6"/>
              <a:endCxn id="123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26" idx="6"/>
              <a:endCxn id="131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143" name="Straight Connector 142"/>
            <p:cNvCxnSpPr>
              <a:stCxn id="115" idx="3"/>
              <a:endCxn id="123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02" idx="0"/>
              <a:endCxn id="117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/>
            <p:cNvCxnSpPr>
              <a:stCxn id="102" idx="1"/>
              <a:endCxn id="114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166" name="TextBox 165"/>
          <p:cNvSpPr txBox="1"/>
          <p:nvPr/>
        </p:nvSpPr>
        <p:spPr>
          <a:xfrm>
            <a:off x="8392473" y="38100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7" name="Oval 166"/>
          <p:cNvSpPr/>
          <p:nvPr/>
        </p:nvSpPr>
        <p:spPr>
          <a:xfrm>
            <a:off x="8468581" y="411585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7706673" y="35052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917327" y="3644147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7125950" y="36764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7020873" y="33528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72" name="Oval 171"/>
          <p:cNvSpPr/>
          <p:nvPr/>
        </p:nvSpPr>
        <p:spPr>
          <a:xfrm>
            <a:off x="8116550" y="43622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8011473" y="4038600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graphicFrame>
        <p:nvGraphicFramePr>
          <p:cNvPr id="174" name="Table 173"/>
          <p:cNvGraphicFramePr>
            <a:graphicFrameLocks noGrp="1"/>
          </p:cNvGraphicFramePr>
          <p:nvPr/>
        </p:nvGraphicFramePr>
        <p:xfrm>
          <a:off x="2879010" y="365760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10)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2), 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6)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2), 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9)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" name="Table 174"/>
          <p:cNvGraphicFramePr>
            <a:graphicFrameLocks noGrp="1"/>
          </p:cNvGraphicFramePr>
          <p:nvPr/>
        </p:nvGraphicFramePr>
        <p:xfrm>
          <a:off x="2879010" y="464820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c</a:t>
                      </a:r>
                      <a:endParaRPr lang="en-US" sz="1100" b="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3), (</a:t>
                      </a: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f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rgbClr val="0000FF"/>
                          </a:solidFill>
                        </a:rPr>
                        <a:t> 4) 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b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5), (</a:t>
                      </a:r>
                      <a:r>
                        <a:rPr lang="en-US" sz="1100" b="0" i="1" baseline="0" dirty="0" err="1">
                          <a:solidFill>
                            <a:srgbClr val="0000FF"/>
                          </a:solidFill>
                        </a:rPr>
                        <a:t>s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rgbClr val="0000FF"/>
                          </a:solidFill>
                        </a:rPr>
                        <a:t> 6)</a:t>
                      </a:r>
                      <a:endParaRPr lang="en-US" sz="1100" b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3),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5),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9)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5), (</a:t>
                      </a: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f</a:t>
                      </a:r>
                      <a:r>
                        <a:rPr lang="en-US" sz="1100" b="0" dirty="0">
                          <a:solidFill>
                            <a:srgbClr val="0000FF"/>
                          </a:solidFill>
                        </a:rPr>
                        <a:t>, 6)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6" name="Table 175"/>
          <p:cNvGraphicFramePr>
            <a:graphicFrameLocks noGrp="1"/>
          </p:cNvGraphicFramePr>
          <p:nvPr/>
        </p:nvGraphicFramePr>
        <p:xfrm>
          <a:off x="2879010" y="562356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5)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10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6)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7" name="Table 176"/>
          <p:cNvGraphicFramePr>
            <a:graphicFrameLocks noGrp="1"/>
          </p:cNvGraphicFramePr>
          <p:nvPr/>
        </p:nvGraphicFramePr>
        <p:xfrm>
          <a:off x="1634979" y="3840480"/>
          <a:ext cx="49862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baseline="0" dirty="0" err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8" name="Table 177"/>
          <p:cNvGraphicFramePr>
            <a:graphicFrameLocks noGrp="1"/>
          </p:cNvGraphicFramePr>
          <p:nvPr/>
        </p:nvGraphicFramePr>
        <p:xfrm>
          <a:off x="1634979" y="5212080"/>
          <a:ext cx="49862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rgbClr val="0000FF"/>
                          </a:solidFill>
                        </a:rPr>
                        <a:t>e</a:t>
                      </a:r>
                      <a:endParaRPr lang="en-US" sz="1100" b="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baseline="0" dirty="0" err="1">
                          <a:solidFill>
                            <a:srgbClr val="0000FF"/>
                          </a:solidFill>
                        </a:rPr>
                        <a:t>t</a:t>
                      </a:r>
                      <a:endParaRPr lang="en-US" sz="1100" baseline="-25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9" name="Table 178"/>
          <p:cNvGraphicFramePr>
            <a:graphicFrameLocks noGrp="1"/>
          </p:cNvGraphicFramePr>
          <p:nvPr/>
        </p:nvGraphicFramePr>
        <p:xfrm>
          <a:off x="762000" y="4495800"/>
          <a:ext cx="290341" cy="68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0" name="Straight Arrow Connector 179"/>
          <p:cNvCxnSpPr/>
          <p:nvPr/>
        </p:nvCxnSpPr>
        <p:spPr>
          <a:xfrm rot="5400000" flipH="1" flipV="1">
            <a:off x="914400" y="3886200"/>
            <a:ext cx="762000" cy="7620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914400" y="5105400"/>
            <a:ext cx="762000" cy="2286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685800" y="3657600"/>
            <a:ext cx="1524000" cy="2667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1066800" y="6248400"/>
            <a:ext cx="774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-tree</a:t>
            </a:r>
          </a:p>
        </p:txBody>
      </p:sp>
      <p:cxnSp>
        <p:nvCxnSpPr>
          <p:cNvPr id="184" name="Straight Arrow Connector 183"/>
          <p:cNvCxnSpPr/>
          <p:nvPr/>
        </p:nvCxnSpPr>
        <p:spPr>
          <a:xfrm flipV="1">
            <a:off x="2057400" y="3810000"/>
            <a:ext cx="838200" cy="1524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rot="16200000" flipH="1">
            <a:off x="1714500" y="4610100"/>
            <a:ext cx="1524000" cy="838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2057400" y="4495800"/>
            <a:ext cx="838200" cy="3048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V="1">
            <a:off x="2057400" y="4267200"/>
            <a:ext cx="838200" cy="457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V="1">
            <a:off x="2057400" y="5029200"/>
            <a:ext cx="838200" cy="3048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057400" y="5638800"/>
            <a:ext cx="838200" cy="3810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rot="5400000" flipH="1" flipV="1">
            <a:off x="1562100" y="4533900"/>
            <a:ext cx="1828800" cy="838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rot="5400000" flipH="1" flipV="1">
            <a:off x="2057400" y="5257800"/>
            <a:ext cx="838200" cy="838200"/>
          </a:xfrm>
          <a:prstGeom prst="straightConnector1">
            <a:avLst/>
          </a:prstGeom>
          <a:ln w="9525" cmpd="sng">
            <a:solidFill>
              <a:srgbClr val="0000FF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2" name="Group 44"/>
          <p:cNvGrpSpPr/>
          <p:nvPr/>
        </p:nvGrpSpPr>
        <p:grpSpPr>
          <a:xfrm>
            <a:off x="6400800" y="4800600"/>
            <a:ext cx="2504127" cy="1850722"/>
            <a:chOff x="3580041" y="548680"/>
            <a:chExt cx="2504127" cy="1850722"/>
          </a:xfrm>
        </p:grpSpPr>
        <p:cxnSp>
          <p:nvCxnSpPr>
            <p:cNvPr id="193" name="Straight Connector 192"/>
            <p:cNvCxnSpPr>
              <a:stCxn id="206" idx="6"/>
              <a:endCxn id="201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>
              <a:stCxn id="201" idx="4"/>
              <a:endCxn id="209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>
              <a:stCxn id="206" idx="5"/>
              <a:endCxn id="208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>
              <a:stCxn id="207" idx="1"/>
              <a:endCxn id="201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211" idx="3"/>
              <a:endCxn id="200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>
              <a:stCxn id="212" idx="0"/>
              <a:endCxn id="207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>
              <a:stCxn id="211" idx="1"/>
              <a:endCxn id="209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Oval 199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206" name="Oval 205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0" name="Straight Arrow Connector 209"/>
            <p:cNvCxnSpPr>
              <a:stCxn id="208" idx="6"/>
              <a:endCxn id="209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Arrow Connector 212"/>
            <p:cNvCxnSpPr>
              <a:stCxn id="211" idx="6"/>
              <a:endCxn id="212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213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16" name="Straight Connector 215"/>
            <p:cNvCxnSpPr>
              <a:stCxn id="207" idx="3"/>
              <a:endCxn id="209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>
              <a:stCxn id="200" idx="0"/>
              <a:endCxn id="208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200" idx="1"/>
              <a:endCxn id="206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233" name="Oval 232"/>
          <p:cNvSpPr/>
          <p:nvPr/>
        </p:nvSpPr>
        <p:spPr>
          <a:xfrm>
            <a:off x="8182277" y="6038613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/>
          <p:cNvSpPr txBox="1"/>
          <p:nvPr/>
        </p:nvSpPr>
        <p:spPr>
          <a:xfrm>
            <a:off x="8077200" y="5715000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cxnSp>
        <p:nvCxnSpPr>
          <p:cNvPr id="236" name="Straight Connector 235"/>
          <p:cNvCxnSpPr>
            <a:stCxn id="212" idx="2"/>
            <a:endCxn id="233" idx="5"/>
          </p:cNvCxnSpPr>
          <p:nvPr/>
        </p:nvCxnSpPr>
        <p:spPr>
          <a:xfrm rot="10800000" flipV="1">
            <a:off x="8221302" y="5988287"/>
            <a:ext cx="411747" cy="89349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>
            <a:stCxn id="212" idx="0"/>
          </p:cNvCxnSpPr>
          <p:nvPr/>
        </p:nvCxnSpPr>
        <p:spPr>
          <a:xfrm rot="16200000" flipV="1">
            <a:off x="8527316" y="5811435"/>
            <a:ext cx="148379" cy="134207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8458200" y="5486400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41" name="Oval 240"/>
          <p:cNvSpPr/>
          <p:nvPr/>
        </p:nvSpPr>
        <p:spPr>
          <a:xfrm>
            <a:off x="8534308" y="579225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Networks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dirty="0"/>
              <a:t>Modeling and storing spatial networks</a:t>
            </a:r>
          </a:p>
          <a:p>
            <a:r>
              <a:rPr lang="en-US" dirty="0"/>
              <a:t>Shortest path search</a:t>
            </a:r>
          </a:p>
          <a:p>
            <a:r>
              <a:rPr lang="en-US" dirty="0"/>
              <a:t>Spatial queries over spatial networks</a:t>
            </a:r>
          </a:p>
          <a:p>
            <a:r>
              <a:rPr lang="en-US" dirty="0"/>
              <a:t>Advanced indexing techniques for spatial networks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67200"/>
            <a:ext cx="2723708" cy="21818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50848" y="4762645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3963" y="5223638"/>
            <a:ext cx="316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4428" y="4548655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18709" y="5966812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13632" y="5643199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75082" y="4687602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6956" y="5068496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31368" y="53123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NN search (1)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Query: find in spatial relation R the nearest object to a given location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Method:</a:t>
            </a:r>
          </a:p>
          <a:p>
            <a:pPr lvl="1"/>
            <a:r>
              <a:rPr lang="en-US" sz="2000" dirty="0"/>
              <a:t>Use spatial index of network (R-tree indexing network edges) to find edge n</a:t>
            </a:r>
            <a:r>
              <a:rPr lang="en-US" sz="2000" baseline="-25000" dirty="0"/>
              <a:t>1</a:t>
            </a:r>
            <a:r>
              <a:rPr lang="en-US" sz="2000" dirty="0"/>
              <a:t>n</a:t>
            </a:r>
            <a:r>
              <a:rPr lang="en-US" sz="2000" baseline="-25000" dirty="0"/>
              <a:t>2</a:t>
            </a:r>
            <a:r>
              <a:rPr lang="en-US" sz="2000" dirty="0"/>
              <a:t>, which includes </a:t>
            </a:r>
            <a:r>
              <a:rPr lang="en-US" sz="2000" dirty="0" err="1"/>
              <a:t>q</a:t>
            </a:r>
            <a:endParaRPr lang="en-US" sz="2000" dirty="0"/>
          </a:p>
          <a:p>
            <a:pPr lvl="1"/>
            <a:r>
              <a:rPr lang="en-US" sz="2000" dirty="0"/>
              <a:t>Use adjacency index of network (graph component) and apply </a:t>
            </a:r>
            <a:r>
              <a:rPr lang="en-US" sz="2000" dirty="0" err="1"/>
              <a:t>Dijkstra’s</a:t>
            </a:r>
            <a:r>
              <a:rPr lang="en-US" sz="2000" dirty="0"/>
              <a:t> algorithm to progressively retrieve edges in order of their distance to </a:t>
            </a:r>
            <a:r>
              <a:rPr lang="en-US" sz="2000" dirty="0" err="1"/>
              <a:t>q</a:t>
            </a:r>
            <a:endParaRPr lang="en-US" sz="2000" dirty="0"/>
          </a:p>
          <a:p>
            <a:pPr lvl="1"/>
            <a:r>
              <a:rPr lang="en-US" sz="2000" dirty="0"/>
              <a:t>For each edge apply a spatial selection on the R-tree that indexes R to find any objects</a:t>
            </a:r>
          </a:p>
          <a:p>
            <a:pPr lvl="1"/>
            <a:r>
              <a:rPr lang="en-US" sz="2000" dirty="0"/>
              <a:t>Keep track of nearest object found so far; use its shortest path distance to terminate network browsing</a:t>
            </a:r>
            <a:endParaRPr lang="en-US" sz="8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NN search (1)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Example: Find nearest restaurant to </a:t>
            </a:r>
            <a:r>
              <a:rPr lang="en-US" sz="2400" dirty="0" err="1"/>
              <a:t>q</a:t>
            </a:r>
            <a:endParaRPr lang="en-US" sz="2400" dirty="0"/>
          </a:p>
          <a:p>
            <a:endParaRPr lang="en-US" sz="2000" dirty="0"/>
          </a:p>
        </p:txBody>
      </p:sp>
      <p:grpSp>
        <p:nvGrpSpPr>
          <p:cNvPr id="2" name="Group 44"/>
          <p:cNvGrpSpPr/>
          <p:nvPr/>
        </p:nvGrpSpPr>
        <p:grpSpPr>
          <a:xfrm>
            <a:off x="6411273" y="3178478"/>
            <a:ext cx="2504127" cy="1850722"/>
            <a:chOff x="3580041" y="548680"/>
            <a:chExt cx="250412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68673" y="38642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544781" y="417012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82873" y="35594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993527" y="369842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02150" y="37306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97073" y="34070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192750" y="44164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087673" y="4092878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sp>
        <p:nvSpPr>
          <p:cNvPr id="106" name="Isosceles Triangle 105"/>
          <p:cNvSpPr/>
          <p:nvPr/>
        </p:nvSpPr>
        <p:spPr bwMode="auto">
          <a:xfrm>
            <a:off x="1295400" y="4355068"/>
            <a:ext cx="1676400" cy="9906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2954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7526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098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6670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00200" y="4812268"/>
            <a:ext cx="107343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restaurants</a:t>
            </a:r>
            <a:br>
              <a:rPr lang="en-US" dirty="0"/>
            </a:br>
            <a:r>
              <a:rPr lang="en-US" dirty="0"/>
              <a:t>R-tree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67000" y="61076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2743108" y="641351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981200" y="58028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2191854" y="594181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400477" y="59740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295400" y="56504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grpSp>
        <p:nvGrpSpPr>
          <p:cNvPr id="163" name="Group 162"/>
          <p:cNvGrpSpPr/>
          <p:nvPr/>
        </p:nvGrpSpPr>
        <p:grpSpPr>
          <a:xfrm>
            <a:off x="2133600" y="3733800"/>
            <a:ext cx="907921" cy="1079262"/>
            <a:chOff x="4723606" y="3352800"/>
            <a:chExt cx="907921" cy="1079262"/>
          </a:xfrm>
        </p:grpSpPr>
        <p:cxnSp>
          <p:nvCxnSpPr>
            <p:cNvPr id="153" name="Straight Arrow Connector 152"/>
            <p:cNvCxnSpPr/>
            <p:nvPr/>
          </p:nvCxnSpPr>
          <p:spPr bwMode="auto">
            <a:xfrm rot="16200000" flipH="1">
              <a:off x="4495800" y="4202668"/>
              <a:ext cx="457200" cy="1588"/>
            </a:xfrm>
            <a:prstGeom prst="straightConnector1">
              <a:avLst/>
            </a:prstGeom>
            <a:solidFill>
              <a:srgbClr val="FF99CC"/>
            </a:solidFill>
            <a:ln w="158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7" name="Straight Arrow Connector 146"/>
            <p:cNvCxnSpPr/>
            <p:nvPr/>
          </p:nvCxnSpPr>
          <p:spPr bwMode="auto">
            <a:xfrm rot="10800000" flipV="1">
              <a:off x="4724400" y="3657600"/>
              <a:ext cx="381000" cy="316468"/>
            </a:xfrm>
            <a:prstGeom prst="straightConnector1">
              <a:avLst/>
            </a:prstGeom>
            <a:solidFill>
              <a:srgbClr val="FF99CC"/>
            </a:solidFill>
            <a:ln w="158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2" name="Group 161"/>
            <p:cNvGrpSpPr/>
            <p:nvPr/>
          </p:nvGrpSpPr>
          <p:grpSpPr>
            <a:xfrm>
              <a:off x="4876800" y="3352800"/>
              <a:ext cx="754727" cy="643354"/>
              <a:chOff x="4876800" y="3352800"/>
              <a:chExt cx="754727" cy="643354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 flipH="1" flipV="1">
                <a:off x="5181600" y="3505200"/>
                <a:ext cx="265763" cy="205956"/>
              </a:xfrm>
              <a:prstGeom prst="line">
                <a:avLst/>
              </a:prstGeom>
              <a:ln w="222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5109351" y="3469202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5436783" y="3700613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334000" y="3657600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e</a:t>
                </a:r>
                <a:endParaRPr lang="en-US" sz="1600" baseline="-25000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876800" y="3352800"/>
                <a:ext cx="284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c</a:t>
                </a:r>
                <a:endParaRPr lang="en-US" sz="1600" baseline="-25000" dirty="0"/>
              </a:p>
            </p:txBody>
          </p:sp>
        </p:grpSp>
      </p:grpSp>
      <p:grpSp>
        <p:nvGrpSpPr>
          <p:cNvPr id="179" name="Group 178"/>
          <p:cNvGrpSpPr/>
          <p:nvPr/>
        </p:nvGrpSpPr>
        <p:grpSpPr>
          <a:xfrm>
            <a:off x="2133600" y="3276600"/>
            <a:ext cx="882273" cy="2960926"/>
            <a:chOff x="4723606" y="3352800"/>
            <a:chExt cx="882273" cy="2960926"/>
          </a:xfrm>
        </p:grpSpPr>
        <p:grpSp>
          <p:nvGrpSpPr>
            <p:cNvPr id="96" name="Group 95"/>
            <p:cNvGrpSpPr/>
            <p:nvPr/>
          </p:nvGrpSpPr>
          <p:grpSpPr>
            <a:xfrm>
              <a:off x="4723606" y="4103132"/>
              <a:ext cx="687388" cy="2210594"/>
              <a:chOff x="4723606" y="4103132"/>
              <a:chExt cx="687388" cy="2210594"/>
            </a:xfrm>
          </p:grpSpPr>
          <p:cxnSp>
            <p:nvCxnSpPr>
              <p:cNvPr id="92" name="Straight Arrow Connector 91"/>
              <p:cNvCxnSpPr/>
              <p:nvPr/>
            </p:nvCxnSpPr>
            <p:spPr bwMode="auto">
              <a:xfrm rot="16200000" flipH="1">
                <a:off x="4495800" y="4648200"/>
                <a:ext cx="457200" cy="158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Straight Arrow Connector 92"/>
              <p:cNvCxnSpPr/>
              <p:nvPr/>
            </p:nvCxnSpPr>
            <p:spPr bwMode="auto">
              <a:xfrm>
                <a:off x="4724400" y="4876800"/>
                <a:ext cx="685800" cy="609600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Straight Arrow Connector 93"/>
              <p:cNvCxnSpPr/>
              <p:nvPr/>
            </p:nvCxnSpPr>
            <p:spPr bwMode="auto">
              <a:xfrm rot="10800000" flipV="1">
                <a:off x="4724400" y="4103132"/>
                <a:ext cx="381000" cy="31646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5" name="Straight Arrow Connector 94"/>
              <p:cNvCxnSpPr/>
              <p:nvPr/>
            </p:nvCxnSpPr>
            <p:spPr bwMode="auto">
              <a:xfrm rot="5400000">
                <a:off x="5029200" y="5931932"/>
                <a:ext cx="762000" cy="158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6" name="Group 145"/>
            <p:cNvGrpSpPr/>
            <p:nvPr/>
          </p:nvGrpSpPr>
          <p:grpSpPr>
            <a:xfrm>
              <a:off x="4953000" y="3352800"/>
              <a:ext cx="652879" cy="1176754"/>
              <a:chOff x="4343400" y="2362200"/>
              <a:chExt cx="652879" cy="1176754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4430356" y="2737850"/>
                <a:ext cx="486520" cy="521694"/>
              </a:xfrm>
              <a:prstGeom prst="line">
                <a:avLst/>
              </a:prstGeom>
              <a:ln w="222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137"/>
              <p:cNvSpPr/>
              <p:nvPr/>
            </p:nvSpPr>
            <p:spPr>
              <a:xfrm>
                <a:off x="4368686" y="2676399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880750" y="3259545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4343400" y="2362200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f</a:t>
                </a:r>
                <a:endParaRPr lang="en-US" sz="1600" baseline="-25000" dirty="0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4724400" y="3200400"/>
                <a:ext cx="2718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t</a:t>
                </a:r>
                <a:endParaRPr lang="en-US" sz="1600" baseline="-25000" dirty="0"/>
              </a:p>
            </p:txBody>
          </p:sp>
        </p:grpSp>
      </p:grpSp>
      <p:cxnSp>
        <p:nvCxnSpPr>
          <p:cNvPr id="157" name="Straight Arrow Connector 156"/>
          <p:cNvCxnSpPr/>
          <p:nvPr/>
        </p:nvCxnSpPr>
        <p:spPr>
          <a:xfrm flipV="1">
            <a:off x="8077200" y="4343400"/>
            <a:ext cx="585216" cy="122520"/>
          </a:xfrm>
          <a:prstGeom prst="straightConnector1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/>
          <p:cNvGrpSpPr/>
          <p:nvPr/>
        </p:nvGrpSpPr>
        <p:grpSpPr>
          <a:xfrm>
            <a:off x="2133600" y="3505200"/>
            <a:ext cx="1338679" cy="1295400"/>
            <a:chOff x="2133600" y="3505200"/>
            <a:chExt cx="1338679" cy="12954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2362200" y="3505200"/>
              <a:ext cx="1110079" cy="533400"/>
              <a:chOff x="4876800" y="3505200"/>
              <a:chExt cx="1110079" cy="533400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 flipV="1">
                <a:off x="5105400" y="3657600"/>
                <a:ext cx="585216" cy="122520"/>
              </a:xfrm>
              <a:prstGeom prst="straightConnector1">
                <a:avLst/>
              </a:prstGeom>
              <a:ln w="222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Oval 97"/>
              <p:cNvSpPr/>
              <p:nvPr/>
            </p:nvSpPr>
            <p:spPr>
              <a:xfrm>
                <a:off x="5033150" y="3744123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5690616" y="3621603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876800" y="3700046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e</a:t>
                </a:r>
                <a:endParaRPr lang="en-US" sz="1600" baseline="-250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715000" y="3505200"/>
                <a:ext cx="2718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t</a:t>
                </a:r>
                <a:endParaRPr lang="en-US" sz="1600" baseline="-25000" dirty="0"/>
              </a:p>
            </p:txBody>
          </p:sp>
        </p:grpSp>
        <p:cxnSp>
          <p:nvCxnSpPr>
            <p:cNvPr id="158" name="Straight Arrow Connector 157"/>
            <p:cNvCxnSpPr/>
            <p:nvPr/>
          </p:nvCxnSpPr>
          <p:spPr bwMode="auto">
            <a:xfrm rot="10800000" flipV="1">
              <a:off x="2133600" y="4038600"/>
              <a:ext cx="381000" cy="316468"/>
            </a:xfrm>
            <a:prstGeom prst="straightConnector1">
              <a:avLst/>
            </a:prstGeom>
            <a:solidFill>
              <a:srgbClr val="FF99CC"/>
            </a:solidFill>
            <a:ln w="158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rot="16200000" flipH="1">
              <a:off x="1905794" y="4571206"/>
              <a:ext cx="457200" cy="1588"/>
            </a:xfrm>
            <a:prstGeom prst="straightConnector1">
              <a:avLst/>
            </a:prstGeom>
            <a:solidFill>
              <a:srgbClr val="FF99CC"/>
            </a:solidFill>
            <a:ln w="158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61" name="Straight Connector 160"/>
          <p:cNvCxnSpPr/>
          <p:nvPr/>
        </p:nvCxnSpPr>
        <p:spPr>
          <a:xfrm flipH="1" flipV="1">
            <a:off x="7772400" y="4267200"/>
            <a:ext cx="265763" cy="205956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1905000" y="3352800"/>
            <a:ext cx="1516727" cy="1447800"/>
            <a:chOff x="4038600" y="2133600"/>
            <a:chExt cx="1516727" cy="1447800"/>
          </a:xfrm>
        </p:grpSpPr>
        <p:grpSp>
          <p:nvGrpSpPr>
            <p:cNvPr id="156" name="Group 155"/>
            <p:cNvGrpSpPr/>
            <p:nvPr/>
          </p:nvGrpSpPr>
          <p:grpSpPr>
            <a:xfrm>
              <a:off x="4038600" y="2133600"/>
              <a:ext cx="1516727" cy="838200"/>
              <a:chOff x="3048000" y="3124200"/>
              <a:chExt cx="1516727" cy="838200"/>
            </a:xfrm>
          </p:grpSpPr>
          <p:cxnSp>
            <p:nvCxnSpPr>
              <p:cNvPr id="128" name="Straight Connector 127"/>
              <p:cNvCxnSpPr/>
              <p:nvPr/>
            </p:nvCxnSpPr>
            <p:spPr>
              <a:xfrm flipH="1">
                <a:off x="3124200" y="3443516"/>
                <a:ext cx="1109665" cy="290284"/>
              </a:xfrm>
              <a:prstGeom prst="line">
                <a:avLst/>
              </a:prstGeom>
              <a:ln w="222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/>
              <p:cNvSpPr/>
              <p:nvPr/>
            </p:nvSpPr>
            <p:spPr>
              <a:xfrm>
                <a:off x="4223284" y="3382065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3048000" y="3696742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48000" y="3623846"/>
                <a:ext cx="3231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d</a:t>
                </a:r>
                <a:endParaRPr lang="en-US" sz="1600" baseline="-25000" dirty="0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267200" y="3124200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e</a:t>
                </a:r>
                <a:endParaRPr lang="en-US" sz="1600" baseline="-25000" dirty="0"/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4267200" y="2819400"/>
              <a:ext cx="381000" cy="762000"/>
              <a:chOff x="4267200" y="2819400"/>
              <a:chExt cx="381000" cy="762000"/>
            </a:xfrm>
          </p:grpSpPr>
          <p:cxnSp>
            <p:nvCxnSpPr>
              <p:cNvPr id="164" name="Straight Arrow Connector 163"/>
              <p:cNvCxnSpPr/>
              <p:nvPr/>
            </p:nvCxnSpPr>
            <p:spPr bwMode="auto">
              <a:xfrm rot="10800000" flipV="1">
                <a:off x="4267200" y="2819400"/>
                <a:ext cx="381000" cy="31646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5" name="Straight Arrow Connector 164"/>
              <p:cNvCxnSpPr/>
              <p:nvPr/>
            </p:nvCxnSpPr>
            <p:spPr bwMode="auto">
              <a:xfrm rot="16200000" flipH="1">
                <a:off x="4039394" y="3352006"/>
                <a:ext cx="457200" cy="158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6" name="Group 185"/>
          <p:cNvGrpSpPr/>
          <p:nvPr/>
        </p:nvGrpSpPr>
        <p:grpSpPr>
          <a:xfrm>
            <a:off x="2133600" y="3200400"/>
            <a:ext cx="1191830" cy="1600200"/>
            <a:chOff x="4572000" y="2286000"/>
            <a:chExt cx="1191830" cy="1600200"/>
          </a:xfrm>
        </p:grpSpPr>
        <p:grpSp>
          <p:nvGrpSpPr>
            <p:cNvPr id="126" name="Group 125"/>
            <p:cNvGrpSpPr/>
            <p:nvPr/>
          </p:nvGrpSpPr>
          <p:grpSpPr>
            <a:xfrm>
              <a:off x="4724400" y="2286000"/>
              <a:ext cx="1039430" cy="838200"/>
              <a:chOff x="4744497" y="2057400"/>
              <a:chExt cx="1039430" cy="838200"/>
            </a:xfrm>
          </p:grpSpPr>
          <p:cxnSp>
            <p:nvCxnSpPr>
              <p:cNvPr id="114" name="Straight Connector 113"/>
              <p:cNvCxnSpPr/>
              <p:nvPr/>
            </p:nvCxnSpPr>
            <p:spPr>
              <a:xfrm flipH="1">
                <a:off x="5029200" y="2286000"/>
                <a:ext cx="421746" cy="423347"/>
              </a:xfrm>
              <a:prstGeom prst="line">
                <a:avLst/>
              </a:prstGeom>
              <a:ln w="222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5440365" y="2224549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4967531" y="2698804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4744497" y="2557046"/>
                <a:ext cx="284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c</a:t>
                </a:r>
                <a:endParaRPr lang="en-US" sz="1600" baseline="-250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486400" y="2057400"/>
                <a:ext cx="2975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f</a:t>
                </a:r>
                <a:endParaRPr lang="en-US" sz="1600" baseline="-25000" dirty="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4572000" y="3124200"/>
              <a:ext cx="381000" cy="762000"/>
              <a:chOff x="4267200" y="2819400"/>
              <a:chExt cx="381000" cy="762000"/>
            </a:xfrm>
          </p:grpSpPr>
          <p:cxnSp>
            <p:nvCxnSpPr>
              <p:cNvPr id="171" name="Straight Arrow Connector 170"/>
              <p:cNvCxnSpPr/>
              <p:nvPr/>
            </p:nvCxnSpPr>
            <p:spPr bwMode="auto">
              <a:xfrm rot="10800000" flipV="1">
                <a:off x="4267200" y="2819400"/>
                <a:ext cx="381000" cy="31646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Straight Arrow Connector 171"/>
              <p:cNvCxnSpPr/>
              <p:nvPr/>
            </p:nvCxnSpPr>
            <p:spPr bwMode="auto">
              <a:xfrm rot="16200000" flipH="1">
                <a:off x="4039394" y="3352006"/>
                <a:ext cx="457200" cy="158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84" name="Group 183"/>
          <p:cNvGrpSpPr/>
          <p:nvPr/>
        </p:nvGrpSpPr>
        <p:grpSpPr>
          <a:xfrm>
            <a:off x="2133600" y="3429000"/>
            <a:ext cx="970503" cy="1371600"/>
            <a:chOff x="4267200" y="2286000"/>
            <a:chExt cx="970503" cy="1371600"/>
          </a:xfrm>
        </p:grpSpPr>
        <p:grpSp>
          <p:nvGrpSpPr>
            <p:cNvPr id="154" name="Group 153"/>
            <p:cNvGrpSpPr/>
            <p:nvPr/>
          </p:nvGrpSpPr>
          <p:grpSpPr>
            <a:xfrm>
              <a:off x="4267200" y="2286000"/>
              <a:ext cx="970503" cy="567154"/>
              <a:chOff x="3200400" y="2895600"/>
              <a:chExt cx="970503" cy="56715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V="1">
                <a:off x="3271406" y="3186652"/>
                <a:ext cx="624445" cy="231410"/>
              </a:xfrm>
              <a:prstGeom prst="straightConnector1">
                <a:avLst/>
              </a:prstGeom>
              <a:ln w="222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>
                <a:off x="3895852" y="3150654"/>
                <a:ext cx="72250" cy="7199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200400" y="3124200"/>
                <a:ext cx="31329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s</a:t>
                </a: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242703" y="3389248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886200" y="2895600"/>
                <a:ext cx="284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c</a:t>
                </a:r>
                <a:endParaRPr lang="en-US" sz="1600" baseline="-25000" dirty="0"/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4267200" y="2895600"/>
              <a:ext cx="381000" cy="762000"/>
              <a:chOff x="4267200" y="2819400"/>
              <a:chExt cx="381000" cy="762000"/>
            </a:xfrm>
          </p:grpSpPr>
          <p:cxnSp>
            <p:nvCxnSpPr>
              <p:cNvPr id="174" name="Straight Arrow Connector 173"/>
              <p:cNvCxnSpPr/>
              <p:nvPr/>
            </p:nvCxnSpPr>
            <p:spPr bwMode="auto">
              <a:xfrm rot="10800000" flipV="1">
                <a:off x="4267200" y="2819400"/>
                <a:ext cx="381000" cy="31646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Straight Arrow Connector 174"/>
              <p:cNvCxnSpPr/>
              <p:nvPr/>
            </p:nvCxnSpPr>
            <p:spPr bwMode="auto">
              <a:xfrm rot="16200000" flipH="1">
                <a:off x="4039394" y="3352006"/>
                <a:ext cx="457200" cy="158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76" name="Straight Connector 175"/>
          <p:cNvCxnSpPr/>
          <p:nvPr/>
        </p:nvCxnSpPr>
        <p:spPr>
          <a:xfrm flipH="1">
            <a:off x="6934200" y="4495800"/>
            <a:ext cx="1109665" cy="290284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8200280" y="3810000"/>
            <a:ext cx="486520" cy="521694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781800" y="5257800"/>
            <a:ext cx="16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current NN = 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i="1" dirty="0" err="1"/>
              <a:t>SPD</a:t>
            </a:r>
            <a:r>
              <a:rPr lang="en-US" dirty="0" err="1"/>
              <a:t>(</a:t>
            </a:r>
            <a:r>
              <a:rPr lang="en-US" i="1" dirty="0" err="1"/>
              <a:t>q</a:t>
            </a:r>
            <a:r>
              <a:rPr lang="en-US" i="1" dirty="0"/>
              <a:t>, 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i="1" dirty="0"/>
              <a:t>=</a:t>
            </a:r>
            <a:r>
              <a:rPr lang="en-US" dirty="0"/>
              <a:t>5</a:t>
            </a: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7071755" y="4264390"/>
            <a:ext cx="624445" cy="231410"/>
          </a:xfrm>
          <a:prstGeom prst="straightConnector1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>
            <a:off x="7731654" y="3810000"/>
            <a:ext cx="421746" cy="423347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2133600" y="2859445"/>
            <a:ext cx="529033" cy="1941155"/>
            <a:chOff x="4572000" y="2249845"/>
            <a:chExt cx="529033" cy="1941155"/>
          </a:xfrm>
        </p:grpSpPr>
        <p:grpSp>
          <p:nvGrpSpPr>
            <p:cNvPr id="167" name="Group 166"/>
            <p:cNvGrpSpPr/>
            <p:nvPr/>
          </p:nvGrpSpPr>
          <p:grpSpPr>
            <a:xfrm>
              <a:off x="4572000" y="3429000"/>
              <a:ext cx="381000" cy="762000"/>
              <a:chOff x="4267200" y="2819400"/>
              <a:chExt cx="381000" cy="762000"/>
            </a:xfrm>
          </p:grpSpPr>
          <p:cxnSp>
            <p:nvCxnSpPr>
              <p:cNvPr id="168" name="Straight Arrow Connector 167"/>
              <p:cNvCxnSpPr/>
              <p:nvPr/>
            </p:nvCxnSpPr>
            <p:spPr bwMode="auto">
              <a:xfrm rot="10800000" flipV="1">
                <a:off x="4267200" y="2819400"/>
                <a:ext cx="381000" cy="31646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Straight Arrow Connector 168"/>
              <p:cNvCxnSpPr/>
              <p:nvPr/>
            </p:nvCxnSpPr>
            <p:spPr bwMode="auto">
              <a:xfrm rot="16200000" flipH="1">
                <a:off x="4039394" y="3352006"/>
                <a:ext cx="457200" cy="1588"/>
              </a:xfrm>
              <a:prstGeom prst="straightConnector1">
                <a:avLst/>
              </a:prstGeom>
              <a:solidFill>
                <a:srgbClr val="FF99CC"/>
              </a:solidFill>
              <a:ln w="1587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92" name="Group 191"/>
            <p:cNvGrpSpPr/>
            <p:nvPr/>
          </p:nvGrpSpPr>
          <p:grpSpPr>
            <a:xfrm>
              <a:off x="4775448" y="2249845"/>
              <a:ext cx="325585" cy="1102955"/>
              <a:chOff x="4775448" y="2249845"/>
              <a:chExt cx="325585" cy="1102955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4876800" y="2590800"/>
                <a:ext cx="118258" cy="703605"/>
              </a:xfrm>
              <a:prstGeom prst="line">
                <a:avLst/>
              </a:prstGeom>
              <a:ln w="22225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Oval 187"/>
              <p:cNvSpPr/>
              <p:nvPr/>
            </p:nvSpPr>
            <p:spPr>
              <a:xfrm>
                <a:off x="4839822" y="2519680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4800600" y="2249845"/>
                <a:ext cx="3004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b</a:t>
                </a:r>
                <a:endParaRPr lang="en-US" sz="1600" baseline="-25000" dirty="0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4958080" y="3266718"/>
                <a:ext cx="71120" cy="7112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4775448" y="3014246"/>
                <a:ext cx="2847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c</a:t>
                </a:r>
                <a:endParaRPr lang="en-US" sz="1600" baseline="-25000" dirty="0"/>
              </a:p>
            </p:txBody>
          </p:sp>
        </p:grpSp>
      </p:grpSp>
      <p:cxnSp>
        <p:nvCxnSpPr>
          <p:cNvPr id="193" name="Straight Connector 192"/>
          <p:cNvCxnSpPr/>
          <p:nvPr/>
        </p:nvCxnSpPr>
        <p:spPr>
          <a:xfrm>
            <a:off x="7577942" y="3505200"/>
            <a:ext cx="118258" cy="703605"/>
          </a:xfrm>
          <a:prstGeom prst="line">
            <a:avLst/>
          </a:prstGeom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8305800" y="5334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9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NN search (2)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Query: find in spatial relation R the nearest object to a given location </a:t>
            </a:r>
            <a:r>
              <a:rPr lang="en-US" sz="2400" dirty="0" err="1"/>
              <a:t>q</a:t>
            </a:r>
            <a:endParaRPr lang="en-US" sz="2400" dirty="0"/>
          </a:p>
          <a:p>
            <a:r>
              <a:rPr lang="en-US" sz="2400" dirty="0"/>
              <a:t>Alternative method based on Euclidean bounds:</a:t>
            </a:r>
          </a:p>
          <a:p>
            <a:pPr lvl="1"/>
            <a:r>
              <a:rPr lang="en-US" sz="2000" dirty="0"/>
              <a:t>Assumption: Euclidean distance lower-bounds network distance:</a:t>
            </a:r>
          </a:p>
          <a:p>
            <a:pPr lvl="2"/>
            <a:r>
              <a:rPr lang="en-US" sz="1600" dirty="0" err="1"/>
              <a:t>dist(v,u</a:t>
            </a:r>
            <a:r>
              <a:rPr lang="en-US" sz="1600" dirty="0"/>
              <a:t>) ≤ </a:t>
            </a:r>
            <a:r>
              <a:rPr lang="en-US" sz="1600" dirty="0" err="1"/>
              <a:t>SPD(v,u</a:t>
            </a:r>
            <a:r>
              <a:rPr lang="en-US" sz="1600" dirty="0"/>
              <a:t>), for any </a:t>
            </a:r>
            <a:r>
              <a:rPr lang="en-US" sz="1600" dirty="0" err="1"/>
              <a:t>v,u</a:t>
            </a:r>
            <a:endParaRPr lang="en-US" sz="1600" dirty="0"/>
          </a:p>
          <a:p>
            <a:pPr marL="914400" lvl="1" indent="-457200">
              <a:buFont typeface="Wingdings" charset="2"/>
              <a:buAutoNum type="arabicPlain"/>
            </a:pPr>
            <a:r>
              <a:rPr lang="en-US" sz="2000" dirty="0"/>
              <a:t>Use R-tree on R to find Euclidean NN p</a:t>
            </a:r>
            <a:r>
              <a:rPr lang="en-US" sz="2000" baseline="-25000" dirty="0"/>
              <a:t>E1</a:t>
            </a:r>
            <a:r>
              <a:rPr lang="en-US" sz="2000" dirty="0"/>
              <a:t> of </a:t>
            </a:r>
            <a:r>
              <a:rPr lang="en-US" sz="2000" dirty="0" err="1"/>
              <a:t>q</a:t>
            </a:r>
            <a:r>
              <a:rPr lang="en-US" sz="2000" dirty="0"/>
              <a:t>;</a:t>
            </a:r>
          </a:p>
          <a:p>
            <a:pPr marL="914400" lvl="1" indent="-457200">
              <a:buFont typeface="Wingdings" charset="2"/>
              <a:buAutoNum type="arabicPlain"/>
            </a:pPr>
            <a:r>
              <a:rPr lang="en-US" sz="2000" dirty="0" err="1"/>
              <a:t>CurrentNN</a:t>
            </a:r>
            <a:r>
              <a:rPr lang="en-US" sz="2000" dirty="0"/>
              <a:t>= p</a:t>
            </a:r>
            <a:r>
              <a:rPr lang="en-US" sz="2000" baseline="-25000" dirty="0"/>
              <a:t>E1</a:t>
            </a:r>
            <a:r>
              <a:rPr lang="en-US" sz="2000" dirty="0"/>
              <a:t>; bound=SPD(q,p</a:t>
            </a:r>
            <a:r>
              <a:rPr lang="en-US" sz="2000" baseline="-25000" dirty="0"/>
              <a:t>E1</a:t>
            </a:r>
            <a:r>
              <a:rPr lang="en-US" sz="2000" dirty="0"/>
              <a:t>);    </a:t>
            </a:r>
            <a:r>
              <a:rPr lang="en-US" sz="2000" dirty="0">
                <a:solidFill>
                  <a:schemeClr val="tx2"/>
                </a:solidFill>
              </a:rPr>
              <a:t>//e.g. use A*</a:t>
            </a:r>
          </a:p>
          <a:p>
            <a:pPr marL="914400" lvl="1" indent="-457200">
              <a:buFont typeface="Wingdings" charset="2"/>
              <a:buAutoNum type="arabicPlain"/>
            </a:pPr>
            <a:r>
              <a:rPr lang="en-US" sz="2000" dirty="0"/>
              <a:t>Find next Euclidean NN </a:t>
            </a:r>
            <a:r>
              <a:rPr lang="en-US" sz="2000" dirty="0" err="1"/>
              <a:t>p</a:t>
            </a:r>
            <a:r>
              <a:rPr lang="en-US" sz="2000" baseline="-25000" dirty="0" err="1"/>
              <a:t>Ei</a:t>
            </a:r>
            <a:r>
              <a:rPr lang="en-US" sz="2000" dirty="0"/>
              <a:t> of </a:t>
            </a:r>
            <a:r>
              <a:rPr lang="en-US" sz="2000" dirty="0" err="1"/>
              <a:t>q</a:t>
            </a:r>
            <a:endParaRPr lang="en-US" sz="2000" dirty="0"/>
          </a:p>
          <a:p>
            <a:pPr marL="914400" lvl="1" indent="-457200">
              <a:buFont typeface="Wingdings" charset="2"/>
              <a:buAutoNum type="arabicPlain"/>
            </a:pPr>
            <a:r>
              <a:rPr lang="en-US" sz="2000" dirty="0"/>
              <a:t>If </a:t>
            </a:r>
            <a:r>
              <a:rPr lang="en-US" sz="2000" dirty="0" err="1"/>
              <a:t>dist</a:t>
            </a:r>
            <a:r>
              <a:rPr lang="en-US" sz="2000" dirty="0"/>
              <a:t>(</a:t>
            </a:r>
            <a:r>
              <a:rPr lang="en-US" sz="2000" dirty="0" err="1"/>
              <a:t>q,Ei</a:t>
            </a:r>
            <a:r>
              <a:rPr lang="en-US" sz="2000" dirty="0"/>
              <a:t>)≥bound, then </a:t>
            </a:r>
            <a:br>
              <a:rPr lang="en-US" sz="2000" dirty="0"/>
            </a:br>
            <a:r>
              <a:rPr lang="en-US" sz="2000" dirty="0"/>
              <a:t>	report (</a:t>
            </a:r>
            <a:r>
              <a:rPr lang="en-US" sz="2000" dirty="0" err="1"/>
              <a:t>CurrentNN,bound</a:t>
            </a:r>
            <a:r>
              <a:rPr lang="en-US" sz="2000" dirty="0"/>
              <a:t>) as result;</a:t>
            </a:r>
          </a:p>
          <a:p>
            <a:pPr marL="914400" lvl="1" indent="-457200">
              <a:buFont typeface="Wingdings" charset="2"/>
              <a:buAutoNum type="arabicPlain"/>
            </a:pPr>
            <a:r>
              <a:rPr lang="en-US" sz="2000" dirty="0"/>
              <a:t>Compute SPD(</a:t>
            </a:r>
            <a:r>
              <a:rPr lang="en-US" sz="2000" dirty="0" err="1"/>
              <a:t>q,p</a:t>
            </a:r>
            <a:r>
              <a:rPr lang="en-US" sz="2000" baseline="-25000" dirty="0" err="1"/>
              <a:t>Ei</a:t>
            </a:r>
            <a:r>
              <a:rPr lang="en-US" sz="2000" dirty="0"/>
              <a:t>); if bound&gt;SPD(</a:t>
            </a:r>
            <a:r>
              <a:rPr lang="en-US" sz="2000" dirty="0" err="1"/>
              <a:t>q,p</a:t>
            </a:r>
            <a:r>
              <a:rPr lang="en-US" sz="2000" baseline="-25000" dirty="0" err="1"/>
              <a:t>Ei</a:t>
            </a:r>
            <a:r>
              <a:rPr lang="en-US" sz="2000" dirty="0"/>
              <a:t>) then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err="1"/>
              <a:t>CurrentNN</a:t>
            </a:r>
            <a:r>
              <a:rPr lang="en-US" sz="2000" dirty="0"/>
              <a:t>= </a:t>
            </a:r>
            <a:r>
              <a:rPr lang="en-US" sz="2000" dirty="0" err="1"/>
              <a:t>p</a:t>
            </a:r>
            <a:r>
              <a:rPr lang="en-US" sz="2000" baseline="-25000" dirty="0" err="1"/>
              <a:t>Ei</a:t>
            </a:r>
            <a:r>
              <a:rPr lang="en-US" sz="2000" dirty="0"/>
              <a:t>; bound=SPD(</a:t>
            </a:r>
            <a:r>
              <a:rPr lang="en-US" sz="2000" dirty="0" err="1"/>
              <a:t>q,p</a:t>
            </a:r>
            <a:r>
              <a:rPr lang="en-US" sz="2000" baseline="-25000" dirty="0" err="1"/>
              <a:t>Ei</a:t>
            </a:r>
            <a:r>
              <a:rPr lang="en-US" sz="2000" dirty="0"/>
              <a:t>);</a:t>
            </a:r>
          </a:p>
          <a:p>
            <a:pPr marL="914400" lvl="1" indent="-457200">
              <a:buFont typeface="Wingdings" charset="2"/>
              <a:buAutoNum type="arabicPlain"/>
            </a:pPr>
            <a:r>
              <a:rPr lang="en-US" sz="2000" dirty="0" err="1"/>
              <a:t>Goto</a:t>
            </a:r>
            <a:r>
              <a:rPr lang="en-US" sz="2000" dirty="0"/>
              <a:t> step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NN search (2)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Example: Find nearest restaurant to </a:t>
            </a:r>
            <a:r>
              <a:rPr lang="en-US" sz="2400" dirty="0" err="1"/>
              <a:t>q</a:t>
            </a:r>
            <a:endParaRPr lang="en-US" sz="2400" dirty="0"/>
          </a:p>
          <a:p>
            <a:endParaRPr lang="en-US" sz="2000" dirty="0"/>
          </a:p>
        </p:txBody>
      </p:sp>
      <p:grpSp>
        <p:nvGrpSpPr>
          <p:cNvPr id="2" name="Group 44"/>
          <p:cNvGrpSpPr/>
          <p:nvPr/>
        </p:nvGrpSpPr>
        <p:grpSpPr>
          <a:xfrm>
            <a:off x="6411273" y="3178478"/>
            <a:ext cx="2504127" cy="1850722"/>
            <a:chOff x="3580041" y="548680"/>
            <a:chExt cx="250412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68673" y="38642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8544781" y="417012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782873" y="35594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993527" y="369842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7202150" y="37306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97073" y="340707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192750" y="441649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087673" y="4092878"/>
            <a:ext cx="302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q</a:t>
            </a:r>
            <a:endParaRPr lang="en-US" dirty="0"/>
          </a:p>
        </p:txBody>
      </p:sp>
      <p:sp>
        <p:nvSpPr>
          <p:cNvPr id="106" name="Isosceles Triangle 105"/>
          <p:cNvSpPr/>
          <p:nvPr/>
        </p:nvSpPr>
        <p:spPr bwMode="auto">
          <a:xfrm>
            <a:off x="1295400" y="4355068"/>
            <a:ext cx="1676400" cy="990600"/>
          </a:xfrm>
          <a:prstGeom prst="triangl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2954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7526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2098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667000" y="5421868"/>
            <a:ext cx="304800" cy="76200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600200" y="4812268"/>
            <a:ext cx="1073431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restaurants</a:t>
            </a:r>
            <a:br>
              <a:rPr lang="en-US" dirty="0"/>
            </a:br>
            <a:r>
              <a:rPr lang="en-US" dirty="0"/>
              <a:t>R-tree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67000" y="61076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2743108" y="6413519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1981200" y="58028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>
            <a:off x="2191854" y="5941815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400477" y="5974081"/>
            <a:ext cx="45719" cy="4571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1295400" y="5650468"/>
            <a:ext cx="36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grpSp>
        <p:nvGrpSpPr>
          <p:cNvPr id="208" name="Group 207"/>
          <p:cNvGrpSpPr/>
          <p:nvPr/>
        </p:nvGrpSpPr>
        <p:grpSpPr>
          <a:xfrm>
            <a:off x="8229600" y="4215848"/>
            <a:ext cx="449481" cy="250073"/>
            <a:chOff x="8229600" y="4215848"/>
            <a:chExt cx="449481" cy="250073"/>
          </a:xfrm>
        </p:grpSpPr>
        <p:cxnSp>
          <p:nvCxnSpPr>
            <p:cNvPr id="157" name="Straight Arrow Connector 156"/>
            <p:cNvCxnSpPr>
              <a:endCxn id="24" idx="0"/>
            </p:cNvCxnSpPr>
            <p:nvPr/>
          </p:nvCxnSpPr>
          <p:spPr>
            <a:xfrm flipV="1">
              <a:off x="8229600" y="4330606"/>
              <a:ext cx="449481" cy="135315"/>
            </a:xfrm>
            <a:prstGeom prst="straightConnector1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>
              <a:stCxn id="24" idx="1"/>
              <a:endCxn id="46" idx="4"/>
            </p:cNvCxnSpPr>
            <p:nvPr/>
          </p:nvCxnSpPr>
          <p:spPr>
            <a:xfrm rot="16200000" flipV="1">
              <a:off x="8548203" y="4235287"/>
              <a:ext cx="125173" cy="86295"/>
            </a:xfrm>
            <a:prstGeom prst="line">
              <a:avLst/>
            </a:prstGeom>
            <a:ln w="222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6781800" y="5257800"/>
            <a:ext cx="16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current NN = 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i="1" dirty="0" err="1"/>
              <a:t>SPD</a:t>
            </a:r>
            <a:r>
              <a:rPr lang="en-US" dirty="0" err="1"/>
              <a:t>(</a:t>
            </a:r>
            <a:r>
              <a:rPr lang="en-US" i="1" dirty="0" err="1"/>
              <a:t>q</a:t>
            </a:r>
            <a:r>
              <a:rPr lang="en-US" i="1" dirty="0"/>
              <a:t>, r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i="1" dirty="0"/>
              <a:t>=</a:t>
            </a:r>
            <a:r>
              <a:rPr lang="en-US" dirty="0"/>
              <a:t>5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8305800" y="5334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"/>
                <a:cs typeface="Times"/>
              </a:rPr>
              <a:t>√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2133600" y="3733800"/>
            <a:ext cx="6477000" cy="2503726"/>
            <a:chOff x="2133600" y="3733800"/>
            <a:chExt cx="6477000" cy="2503726"/>
          </a:xfrm>
        </p:grpSpPr>
        <p:grpSp>
          <p:nvGrpSpPr>
            <p:cNvPr id="156" name="Group 155"/>
            <p:cNvGrpSpPr/>
            <p:nvPr/>
          </p:nvGrpSpPr>
          <p:grpSpPr>
            <a:xfrm>
              <a:off x="2133600" y="3733800"/>
              <a:ext cx="2736699" cy="2503726"/>
              <a:chOff x="2133600" y="3733800"/>
              <a:chExt cx="2736699" cy="2503726"/>
            </a:xfrm>
          </p:grpSpPr>
          <p:grpSp>
            <p:nvGrpSpPr>
              <p:cNvPr id="422913" name="Group 95"/>
              <p:cNvGrpSpPr/>
              <p:nvPr/>
            </p:nvGrpSpPr>
            <p:grpSpPr>
              <a:xfrm>
                <a:off x="2133600" y="4026932"/>
                <a:ext cx="687388" cy="2210594"/>
                <a:chOff x="4723606" y="4103132"/>
                <a:chExt cx="687388" cy="2210594"/>
              </a:xfrm>
            </p:grpSpPr>
            <p:cxnSp>
              <p:nvCxnSpPr>
                <p:cNvPr id="92" name="Straight Arrow Connector 91"/>
                <p:cNvCxnSpPr/>
                <p:nvPr/>
              </p:nvCxnSpPr>
              <p:spPr bwMode="auto">
                <a:xfrm rot="16200000" flipH="1">
                  <a:off x="4495800" y="4648200"/>
                  <a:ext cx="457200" cy="1588"/>
                </a:xfrm>
                <a:prstGeom prst="straightConnector1">
                  <a:avLst/>
                </a:prstGeom>
                <a:solidFill>
                  <a:srgbClr val="FF99CC"/>
                </a:solidFill>
                <a:ln w="158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3" name="Straight Arrow Connector 92"/>
                <p:cNvCxnSpPr/>
                <p:nvPr/>
              </p:nvCxnSpPr>
              <p:spPr bwMode="auto">
                <a:xfrm>
                  <a:off x="4724400" y="4876800"/>
                  <a:ext cx="685800" cy="609600"/>
                </a:xfrm>
                <a:prstGeom prst="straightConnector1">
                  <a:avLst/>
                </a:prstGeom>
                <a:solidFill>
                  <a:srgbClr val="FF99CC"/>
                </a:solidFill>
                <a:ln w="158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4" name="Straight Arrow Connector 93"/>
                <p:cNvCxnSpPr/>
                <p:nvPr/>
              </p:nvCxnSpPr>
              <p:spPr bwMode="auto">
                <a:xfrm rot="10800000" flipV="1">
                  <a:off x="4724400" y="4103132"/>
                  <a:ext cx="381000" cy="316468"/>
                </a:xfrm>
                <a:prstGeom prst="straightConnector1">
                  <a:avLst/>
                </a:prstGeom>
                <a:solidFill>
                  <a:srgbClr val="FF99CC"/>
                </a:solidFill>
                <a:ln w="158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5" name="Straight Arrow Connector 94"/>
                <p:cNvCxnSpPr/>
                <p:nvPr/>
              </p:nvCxnSpPr>
              <p:spPr bwMode="auto">
                <a:xfrm rot="5400000">
                  <a:off x="5029200" y="5931932"/>
                  <a:ext cx="762000" cy="1588"/>
                </a:xfrm>
                <a:prstGeom prst="straightConnector1">
                  <a:avLst/>
                </a:prstGeom>
                <a:solidFill>
                  <a:srgbClr val="FF99CC"/>
                </a:solidFill>
                <a:ln w="158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5" name="TextBox 154"/>
              <p:cNvSpPr txBox="1"/>
              <p:nvPr/>
            </p:nvSpPr>
            <p:spPr>
              <a:xfrm>
                <a:off x="2514600" y="3733800"/>
                <a:ext cx="23556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1</a:t>
                </a:r>
                <a:r>
                  <a:rPr lang="en-US" baseline="30000" dirty="0"/>
                  <a:t>st</a:t>
                </a:r>
                <a:r>
                  <a:rPr lang="en-US" dirty="0"/>
                  <a:t> Euclidean NN of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endParaRPr lang="en-US" dirty="0"/>
              </a:p>
            </p:txBody>
          </p:sp>
        </p:grpSp>
        <p:grpSp>
          <p:nvGrpSpPr>
            <p:cNvPr id="179" name="Group 178"/>
            <p:cNvGrpSpPr/>
            <p:nvPr/>
          </p:nvGrpSpPr>
          <p:grpSpPr>
            <a:xfrm>
              <a:off x="7848600" y="4038600"/>
              <a:ext cx="762000" cy="762000"/>
              <a:chOff x="4572000" y="5410200"/>
              <a:chExt cx="762000" cy="685800"/>
            </a:xfrm>
          </p:grpSpPr>
          <p:grpSp>
            <p:nvGrpSpPr>
              <p:cNvPr id="170" name="Group 169"/>
              <p:cNvGrpSpPr/>
              <p:nvPr/>
            </p:nvGrpSpPr>
            <p:grpSpPr>
              <a:xfrm>
                <a:off x="4572000" y="5410200"/>
                <a:ext cx="762000" cy="685800"/>
                <a:chOff x="3810000" y="5486400"/>
                <a:chExt cx="609600" cy="609600"/>
              </a:xfrm>
            </p:grpSpPr>
            <p:sp>
              <p:nvSpPr>
                <p:cNvPr id="150" name="Oval 149"/>
                <p:cNvSpPr/>
                <p:nvPr/>
              </p:nvSpPr>
              <p:spPr bwMode="auto">
                <a:xfrm>
                  <a:off x="3810000" y="5486400"/>
                  <a:ext cx="609600" cy="6096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8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2075" tIns="46038" rIns="92075" bIns="46038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54" name="TextBox 153"/>
                <p:cNvSpPr txBox="1"/>
                <p:nvPr/>
              </p:nvSpPr>
              <p:spPr>
                <a:xfrm>
                  <a:off x="4114800" y="5554133"/>
                  <a:ext cx="255198" cy="209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FF"/>
                      </a:solidFill>
                    </a:rPr>
                    <a:t>3</a:t>
                  </a:r>
                </a:p>
              </p:txBody>
            </p:sp>
          </p:grp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4953000" y="5562600"/>
                <a:ext cx="321876" cy="210447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217"/>
          <p:cNvGrpSpPr/>
          <p:nvPr/>
        </p:nvGrpSpPr>
        <p:grpSpPr>
          <a:xfrm>
            <a:off x="1981200" y="3733800"/>
            <a:ext cx="6934200" cy="2209800"/>
            <a:chOff x="1981200" y="3733800"/>
            <a:chExt cx="6934200" cy="2209800"/>
          </a:xfrm>
        </p:grpSpPr>
        <p:grpSp>
          <p:nvGrpSpPr>
            <p:cNvPr id="214" name="Group 213"/>
            <p:cNvGrpSpPr/>
            <p:nvPr/>
          </p:nvGrpSpPr>
          <p:grpSpPr>
            <a:xfrm>
              <a:off x="1981200" y="3733800"/>
              <a:ext cx="2934651" cy="2209800"/>
              <a:chOff x="457200" y="2057400"/>
              <a:chExt cx="2934651" cy="2209800"/>
            </a:xfrm>
          </p:grpSpPr>
          <p:sp>
            <p:nvSpPr>
              <p:cNvPr id="199" name="TextBox 198"/>
              <p:cNvSpPr txBox="1"/>
              <p:nvPr/>
            </p:nvSpPr>
            <p:spPr>
              <a:xfrm>
                <a:off x="990600" y="2057400"/>
                <a:ext cx="24012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2</a:t>
                </a:r>
                <a:r>
                  <a:rPr lang="en-US" baseline="30000" dirty="0"/>
                  <a:t>nd</a:t>
                </a:r>
                <a:r>
                  <a:rPr lang="en-US" dirty="0"/>
                  <a:t> Euclidean NN of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endParaRPr lang="en-US" dirty="0"/>
              </a:p>
            </p:txBody>
          </p:sp>
          <p:grpSp>
            <p:nvGrpSpPr>
              <p:cNvPr id="213" name="Group 212"/>
              <p:cNvGrpSpPr/>
              <p:nvPr/>
            </p:nvGrpSpPr>
            <p:grpSpPr>
              <a:xfrm>
                <a:off x="457200" y="2362200"/>
                <a:ext cx="533400" cy="1905000"/>
                <a:chOff x="1981200" y="4038600"/>
                <a:chExt cx="533400" cy="1905000"/>
              </a:xfrm>
            </p:grpSpPr>
            <p:cxnSp>
              <p:nvCxnSpPr>
                <p:cNvPr id="209" name="Straight Arrow Connector 208"/>
                <p:cNvCxnSpPr/>
                <p:nvPr/>
              </p:nvCxnSpPr>
              <p:spPr bwMode="auto">
                <a:xfrm rot="16200000" flipH="1">
                  <a:off x="1905000" y="4583668"/>
                  <a:ext cx="457200" cy="1588"/>
                </a:xfrm>
                <a:prstGeom prst="straightConnector1">
                  <a:avLst/>
                </a:prstGeom>
                <a:solidFill>
                  <a:srgbClr val="FF99CC"/>
                </a:solidFill>
                <a:ln w="158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0" name="Straight Arrow Connector 209"/>
                <p:cNvCxnSpPr/>
                <p:nvPr/>
              </p:nvCxnSpPr>
              <p:spPr bwMode="auto">
                <a:xfrm rot="5400000">
                  <a:off x="1752600" y="5040868"/>
                  <a:ext cx="609600" cy="152400"/>
                </a:xfrm>
                <a:prstGeom prst="straightConnector1">
                  <a:avLst/>
                </a:prstGeom>
                <a:solidFill>
                  <a:srgbClr val="FF99CC"/>
                </a:solidFill>
                <a:ln w="158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1" name="Straight Arrow Connector 210"/>
                <p:cNvCxnSpPr/>
                <p:nvPr/>
              </p:nvCxnSpPr>
              <p:spPr bwMode="auto">
                <a:xfrm rot="10800000" flipV="1">
                  <a:off x="2133600" y="4038600"/>
                  <a:ext cx="381000" cy="316468"/>
                </a:xfrm>
                <a:prstGeom prst="straightConnector1">
                  <a:avLst/>
                </a:prstGeom>
                <a:solidFill>
                  <a:srgbClr val="FF99CC"/>
                </a:solidFill>
                <a:ln w="158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2" name="Straight Arrow Connector 211"/>
                <p:cNvCxnSpPr/>
                <p:nvPr/>
              </p:nvCxnSpPr>
              <p:spPr bwMode="auto">
                <a:xfrm rot="16200000" flipH="1">
                  <a:off x="1829594" y="5639594"/>
                  <a:ext cx="457200" cy="150812"/>
                </a:xfrm>
                <a:prstGeom prst="straightConnector1">
                  <a:avLst/>
                </a:prstGeom>
                <a:solidFill>
                  <a:srgbClr val="FF99CC"/>
                </a:solidFill>
                <a:ln w="158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grpSp>
          <p:nvGrpSpPr>
            <p:cNvPr id="217" name="Group 216"/>
            <p:cNvGrpSpPr/>
            <p:nvPr/>
          </p:nvGrpSpPr>
          <p:grpSpPr>
            <a:xfrm>
              <a:off x="7391400" y="3733800"/>
              <a:ext cx="1524000" cy="1447800"/>
              <a:chOff x="4876800" y="5105400"/>
              <a:chExt cx="1524000" cy="1447800"/>
            </a:xfrm>
          </p:grpSpPr>
          <p:grpSp>
            <p:nvGrpSpPr>
              <p:cNvPr id="192" name="Group 169"/>
              <p:cNvGrpSpPr/>
              <p:nvPr/>
            </p:nvGrpSpPr>
            <p:grpSpPr>
              <a:xfrm>
                <a:off x="4876800" y="5105400"/>
                <a:ext cx="1524000" cy="1447800"/>
                <a:chOff x="3810000" y="5486400"/>
                <a:chExt cx="609600" cy="609600"/>
              </a:xfrm>
            </p:grpSpPr>
            <p:sp>
              <p:nvSpPr>
                <p:cNvPr id="196" name="Oval 195"/>
                <p:cNvSpPr/>
                <p:nvPr/>
              </p:nvSpPr>
              <p:spPr bwMode="auto">
                <a:xfrm>
                  <a:off x="3810000" y="5486400"/>
                  <a:ext cx="609600" cy="6096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800000"/>
                  </a:solidFill>
                  <a:prstDash val="sysDot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2075" tIns="46038" rIns="92075" bIns="46038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  <a:ea typeface="Arial" charset="0"/>
                    <a:cs typeface="Arial" charset="0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4084320" y="5582653"/>
                  <a:ext cx="255198" cy="110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0000FF"/>
                      </a:solidFill>
                    </a:rPr>
                    <a:t>6</a:t>
                  </a:r>
                </a:p>
              </p:txBody>
            </p:sp>
          </p:grpSp>
          <p:cxnSp>
            <p:nvCxnSpPr>
              <p:cNvPr id="216" name="Straight Arrow Connector 215"/>
              <p:cNvCxnSpPr/>
              <p:nvPr/>
            </p:nvCxnSpPr>
            <p:spPr>
              <a:xfrm rot="16200000" flipH="1">
                <a:off x="5236223" y="5355578"/>
                <a:ext cx="714480" cy="214125"/>
              </a:xfrm>
              <a:prstGeom prst="straightConnector1">
                <a:avLst/>
              </a:prstGeom>
              <a:ln w="9525" cmpd="sng">
                <a:solidFill>
                  <a:srgbClr val="000000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9" name="Rectangle 218"/>
          <p:cNvSpPr/>
          <p:nvPr/>
        </p:nvSpPr>
        <p:spPr>
          <a:xfrm>
            <a:off x="304800" y="6172200"/>
            <a:ext cx="21984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solidFill>
                  <a:srgbClr val="0000FF"/>
                </a:solidFill>
              </a:rPr>
              <a:t>dist</a:t>
            </a:r>
            <a:r>
              <a:rPr lang="en-US" b="1" dirty="0" err="1">
                <a:solidFill>
                  <a:srgbClr val="0000FF"/>
                </a:solidFill>
              </a:rPr>
              <a:t>(</a:t>
            </a:r>
            <a:r>
              <a:rPr lang="en-US" b="1" i="1" dirty="0" err="1">
                <a:solidFill>
                  <a:srgbClr val="0000FF"/>
                </a:solidFill>
              </a:rPr>
              <a:t>q</a:t>
            </a:r>
            <a:r>
              <a:rPr lang="en-US" b="1" dirty="0">
                <a:solidFill>
                  <a:srgbClr val="0000FF"/>
                </a:solidFill>
              </a:rPr>
              <a:t>, </a:t>
            </a:r>
            <a:r>
              <a:rPr lang="en-US" b="1" i="1" dirty="0">
                <a:solidFill>
                  <a:srgbClr val="0000FF"/>
                </a:solidFill>
              </a:rPr>
              <a:t>r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r>
              <a:rPr lang="en-US" b="1" i="1" dirty="0">
                <a:solidFill>
                  <a:srgbClr val="0000FF"/>
                </a:solidFill>
              </a:rPr>
              <a:t> ≥ </a:t>
            </a:r>
            <a:r>
              <a:rPr lang="en-US" b="1" i="1" dirty="0" err="1">
                <a:solidFill>
                  <a:srgbClr val="0000FF"/>
                </a:solidFill>
              </a:rPr>
              <a:t>SPD</a:t>
            </a:r>
            <a:r>
              <a:rPr lang="en-US" b="1" dirty="0" err="1">
                <a:solidFill>
                  <a:srgbClr val="0000FF"/>
                </a:solidFill>
              </a:rPr>
              <a:t>(</a:t>
            </a:r>
            <a:r>
              <a:rPr lang="en-US" b="1" i="1" dirty="0" err="1">
                <a:solidFill>
                  <a:srgbClr val="0000FF"/>
                </a:solidFill>
              </a:rPr>
              <a:t>q</a:t>
            </a:r>
            <a:r>
              <a:rPr lang="en-US" b="1" i="1" dirty="0">
                <a:solidFill>
                  <a:srgbClr val="0000FF"/>
                </a:solidFill>
              </a:rPr>
              <a:t>, r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)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95" grpId="0"/>
      <p:bldP spid="21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Join Queries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Query: find pairs (</a:t>
            </a:r>
            <a:r>
              <a:rPr lang="en-US" sz="2400" dirty="0" err="1"/>
              <a:t>r,s</a:t>
            </a:r>
            <a:r>
              <a:rPr lang="en-US" sz="2400" dirty="0"/>
              <a:t>), such that </a:t>
            </a:r>
            <a:r>
              <a:rPr lang="en-US" sz="2400" dirty="0" err="1"/>
              <a:t>r</a:t>
            </a:r>
            <a:r>
              <a:rPr lang="en-US" sz="2400" dirty="0"/>
              <a:t> in relation R, </a:t>
            </a:r>
            <a:r>
              <a:rPr lang="en-US" sz="2400" dirty="0" err="1"/>
              <a:t>s</a:t>
            </a:r>
            <a:r>
              <a:rPr lang="en-US" sz="2400" dirty="0"/>
              <a:t> in relation S, and </a:t>
            </a:r>
            <a:r>
              <a:rPr lang="en-US" sz="2400" dirty="0" err="1"/>
              <a:t>SPD(r,s)≤ε</a:t>
            </a:r>
            <a:endParaRPr lang="en-US" sz="2400" dirty="0"/>
          </a:p>
          <a:p>
            <a:r>
              <a:rPr lang="en-US" sz="2400" dirty="0"/>
              <a:t>Methods:</a:t>
            </a:r>
          </a:p>
          <a:p>
            <a:pPr lvl="1"/>
            <a:r>
              <a:rPr lang="en-US" sz="2000" dirty="0"/>
              <a:t>For each </a:t>
            </a:r>
            <a:r>
              <a:rPr lang="en-US" sz="2000" dirty="0" err="1"/>
              <a:t>r</a:t>
            </a:r>
            <a:r>
              <a:rPr lang="en-US" sz="2000" dirty="0"/>
              <a:t> in R, do an </a:t>
            </a:r>
            <a:r>
              <a:rPr lang="en-US" sz="2000" dirty="0" err="1"/>
              <a:t>ε</a:t>
            </a:r>
            <a:r>
              <a:rPr lang="en-US" sz="2000" dirty="0"/>
              <a:t>-distance selection queries for objects in S (Index Nested Loops)</a:t>
            </a:r>
          </a:p>
          <a:p>
            <a:pPr lvl="1"/>
            <a:r>
              <a:rPr lang="en-US" sz="2000" dirty="0"/>
              <a:t>For each pair (</a:t>
            </a:r>
            <a:r>
              <a:rPr lang="en-US" sz="2000" dirty="0" err="1"/>
              <a:t>r,s</a:t>
            </a:r>
            <a:r>
              <a:rPr lang="en-US" sz="2000" dirty="0"/>
              <a:t>), such that Euclidean </a:t>
            </a:r>
            <a:r>
              <a:rPr lang="en-US" sz="2000" dirty="0" err="1"/>
              <a:t>dist(r,s)≤ε</a:t>
            </a:r>
            <a:r>
              <a:rPr lang="en-US" sz="2000" dirty="0"/>
              <a:t> compute </a:t>
            </a:r>
            <a:r>
              <a:rPr lang="en-US" sz="2000" dirty="0" err="1"/>
              <a:t>SPD(r,s</a:t>
            </a:r>
            <a:r>
              <a:rPr lang="en-US" sz="2000" dirty="0"/>
              <a:t>) and verify </a:t>
            </a:r>
            <a:r>
              <a:rPr lang="en-US" sz="2000" dirty="0" err="1"/>
              <a:t>SPD(r,s)≤ε</a:t>
            </a:r>
            <a:endParaRPr lang="en-US" sz="2000" dirty="0"/>
          </a:p>
          <a:p>
            <a:pPr lvl="1">
              <a:buNone/>
            </a:pPr>
            <a:endParaRPr lang="en-US" sz="8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Query Evaluation based on Network Distance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/>
              <a:t>For each query type, there are methods based on network browsing and methods based on Euclidean bounds</a:t>
            </a:r>
          </a:p>
          <a:p>
            <a:r>
              <a:rPr lang="en-US" sz="2400" dirty="0"/>
              <a:t>Network browsing methods are fast if network edges are </a:t>
            </a:r>
            <a:r>
              <a:rPr lang="en-US" sz="2400" dirty="0">
                <a:solidFill>
                  <a:srgbClr val="FF0000"/>
                </a:solidFill>
              </a:rPr>
              <a:t>densely</a:t>
            </a:r>
            <a:r>
              <a:rPr lang="en-US" sz="2400" dirty="0"/>
              <a:t> populated with points of interest</a:t>
            </a:r>
          </a:p>
          <a:p>
            <a:pPr lvl="1"/>
            <a:r>
              <a:rPr lang="en-US" sz="2000" dirty="0"/>
              <a:t>A limited network traversal can find the result fast</a:t>
            </a:r>
          </a:p>
          <a:p>
            <a:r>
              <a:rPr lang="en-US" sz="2400" dirty="0"/>
              <a:t>Methods based on Euclidean bounds are good if the searched </a:t>
            </a:r>
            <a:r>
              <a:rPr lang="en-US" sz="2400" dirty="0" err="1"/>
              <a:t>POIs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</a:rPr>
              <a:t>sparsely</a:t>
            </a:r>
            <a:r>
              <a:rPr lang="en-US" sz="2400" dirty="0"/>
              <a:t> distributed in the network</a:t>
            </a:r>
          </a:p>
          <a:p>
            <a:pPr lvl="1"/>
            <a:r>
              <a:rPr lang="en-US" sz="2000" dirty="0"/>
              <a:t>Few verifications with exact SP searches are required</a:t>
            </a:r>
          </a:p>
          <a:p>
            <a:pPr lvl="1"/>
            <a:r>
              <a:rPr lang="en-US" sz="2000" dirty="0"/>
              <a:t>Directed SP search (e.g. using A*) avoids visiting empty parts of the network</a:t>
            </a:r>
          </a:p>
          <a:p>
            <a:pPr lvl="1">
              <a:buNone/>
            </a:pPr>
            <a:endParaRPr lang="en-US" sz="800" dirty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Materialization and Indexing in Large Graphs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229600" cy="4800600"/>
          </a:xfrm>
        </p:spPr>
        <p:txBody>
          <a:bodyPr/>
          <a:lstStyle/>
          <a:p>
            <a:r>
              <a:rPr lang="en-US" sz="2400" dirty="0" err="1"/>
              <a:t>Dijkstra’s</a:t>
            </a:r>
            <a:r>
              <a:rPr lang="en-US" sz="2400" dirty="0"/>
              <a:t> algorithm and related methods could be very expensive on very large graphs</a:t>
            </a:r>
          </a:p>
          <a:p>
            <a:r>
              <a:rPr lang="en-US" sz="2400" dirty="0"/>
              <a:t>(Partial) materialization of shortest paths in static graphs can accelerate search</a:t>
            </a:r>
            <a:endParaRPr lang="en-US" sz="2000" dirty="0"/>
          </a:p>
          <a:p>
            <a:pPr lvl="1">
              <a:buNone/>
            </a:pPr>
            <a:endParaRPr lang="en-US" sz="800" dirty="0"/>
          </a:p>
          <a:p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3657600"/>
            <a:ext cx="2504127" cy="1850722"/>
            <a:chOff x="3580041" y="548680"/>
            <a:chExt cx="250412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sp>
        <p:nvSpPr>
          <p:cNvPr id="45" name="Rectangle 44"/>
          <p:cNvSpPr/>
          <p:nvPr/>
        </p:nvSpPr>
        <p:spPr>
          <a:xfrm>
            <a:off x="1143000" y="5486400"/>
            <a:ext cx="651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graph</a:t>
            </a:r>
          </a:p>
        </p:txBody>
      </p: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2654"/>
              </p:ext>
            </p:extLst>
          </p:nvPr>
        </p:nvGraphicFramePr>
        <p:xfrm>
          <a:off x="2744773" y="3810000"/>
          <a:ext cx="3503627" cy="1600200"/>
        </p:xfrm>
        <a:graphic>
          <a:graphicData uri="http://schemas.openxmlformats.org/drawingml/2006/table">
            <a:tbl>
              <a:tblPr firstRow="1" bandRow="1"/>
              <a:tblGrid>
                <a:gridCol w="286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asc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4, </a:t>
                      </a: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as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10,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ba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bcs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csa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cs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sa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scb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6, </a:t>
                      </a: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sc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611104"/>
              </p:ext>
            </p:extLst>
          </p:nvPr>
        </p:nvGraphicFramePr>
        <p:xfrm>
          <a:off x="6400800" y="3810000"/>
          <a:ext cx="2912159" cy="1600200"/>
        </p:xfrm>
        <a:graphic>
          <a:graphicData uri="http://schemas.openxmlformats.org/drawingml/2006/table">
            <a:tbl>
              <a:tblPr firstRow="1" bandRow="1"/>
              <a:tblGrid>
                <a:gridCol w="303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54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4, </a:t>
                      </a: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11,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6, </a:t>
                      </a: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0, -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86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0" name="Rectangle 49"/>
          <p:cNvSpPr/>
          <p:nvPr/>
        </p:nvSpPr>
        <p:spPr>
          <a:xfrm>
            <a:off x="3505200" y="5486400"/>
            <a:ext cx="237777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brute-force materialization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O(n</a:t>
            </a:r>
            <a:r>
              <a:rPr lang="en-US" baseline="30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) space, O(1) time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00800" y="5486400"/>
            <a:ext cx="277732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distance matrix with successors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O(n</a:t>
            </a:r>
            <a:r>
              <a:rPr lang="en-US" baseline="30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) space, </a:t>
            </a:r>
            <a:r>
              <a:rPr lang="en-US" dirty="0" err="1">
                <a:solidFill>
                  <a:srgbClr val="0000FF"/>
                </a:solidFill>
              </a:rPr>
              <a:t>O(n</a:t>
            </a:r>
            <a:r>
              <a:rPr lang="en-US" dirty="0">
                <a:solidFill>
                  <a:srgbClr val="0000FF"/>
                </a:solidFill>
              </a:rPr>
              <a:t>) time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3999"/>
            <a:ext cx="8229600" cy="5056187"/>
          </a:xfrm>
        </p:spPr>
        <p:txBody>
          <a:bodyPr/>
          <a:lstStyle/>
          <a:p>
            <a:r>
              <a:rPr lang="en-US" sz="2400" dirty="0"/>
              <a:t>Indexing and search of spatial networks is different than spatial indexing</a:t>
            </a:r>
          </a:p>
          <a:p>
            <a:pPr lvl="1"/>
            <a:r>
              <a:rPr lang="en-US" sz="2000" dirty="0"/>
              <a:t>Shortest path distance is used instead of Euclidean distance, to define range queries, nearest neighbor search, and spatial joins</a:t>
            </a:r>
          </a:p>
          <a:p>
            <a:r>
              <a:rPr lang="en-US" sz="2400" dirty="0"/>
              <a:t>Spatial networks could be too large to fit in memory</a:t>
            </a:r>
          </a:p>
          <a:p>
            <a:pPr lvl="1"/>
            <a:r>
              <a:rPr lang="en-US" sz="2000" dirty="0"/>
              <a:t>Disk-based index for adjacency lists is used</a:t>
            </a:r>
          </a:p>
          <a:p>
            <a:r>
              <a:rPr lang="en-US" sz="2400" dirty="0"/>
              <a:t>Several shortest path algorithms </a:t>
            </a:r>
          </a:p>
          <a:p>
            <a:r>
              <a:rPr lang="en-US" sz="2400" dirty="0"/>
              <a:t>Spatial queries can be evaluated using Euclidean bounds</a:t>
            </a:r>
            <a:endParaRPr lang="en-US" sz="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486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Distance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5029200"/>
          </a:xfrm>
        </p:spPr>
        <p:txBody>
          <a:bodyPr/>
          <a:lstStyle/>
          <a:p>
            <a:r>
              <a:rPr lang="en-US" dirty="0"/>
              <a:t>In many real applications accessibility of objects is restricted by a spatial network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Driver looking for nearest gas </a:t>
            </a:r>
            <a:br>
              <a:rPr lang="en-US" dirty="0"/>
            </a:br>
            <a:r>
              <a:rPr lang="en-US" dirty="0"/>
              <a:t>station</a:t>
            </a:r>
          </a:p>
          <a:p>
            <a:pPr lvl="2"/>
            <a:r>
              <a:rPr lang="en-US" dirty="0"/>
              <a:t>Mobile user looking for nearest </a:t>
            </a:r>
            <a:br>
              <a:rPr lang="en-US" dirty="0"/>
            </a:br>
            <a:r>
              <a:rPr lang="en-US" dirty="0"/>
              <a:t>restaurant</a:t>
            </a:r>
          </a:p>
          <a:p>
            <a:r>
              <a:rPr lang="en-US" dirty="0">
                <a:solidFill>
                  <a:srgbClr val="FF0000"/>
                </a:solidFill>
              </a:rPr>
              <a:t>Shortest path distance</a:t>
            </a:r>
            <a:r>
              <a:rPr lang="en-US" dirty="0"/>
              <a:t> used instead of Euclidean distance</a:t>
            </a:r>
          </a:p>
          <a:p>
            <a:r>
              <a:rPr lang="en-US" dirty="0" err="1"/>
              <a:t>SP(a,b</a:t>
            </a:r>
            <a:r>
              <a:rPr lang="en-US" dirty="0"/>
              <a:t>) = path between a and </a:t>
            </a:r>
            <a:r>
              <a:rPr lang="en-US" dirty="0" err="1"/>
              <a:t>b</a:t>
            </a:r>
            <a:r>
              <a:rPr lang="en-US" dirty="0"/>
              <a:t> with the minimum accumulated length</a:t>
            </a:r>
          </a:p>
          <a:p>
            <a:pPr lvl="1">
              <a:buNone/>
            </a:pP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096000" y="2590800"/>
            <a:ext cx="2362200" cy="1676400"/>
            <a:chOff x="5486400" y="4191000"/>
            <a:chExt cx="2362200" cy="1676400"/>
          </a:xfrm>
        </p:grpSpPr>
        <p:cxnSp>
          <p:nvCxnSpPr>
            <p:cNvPr id="4" name="Straight Connector 3"/>
            <p:cNvCxnSpPr/>
            <p:nvPr/>
          </p:nvCxnSpPr>
          <p:spPr>
            <a:xfrm rot="16200000" flipH="1">
              <a:off x="5638800" y="4343400"/>
              <a:ext cx="152400" cy="1524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791200" y="4495800"/>
              <a:ext cx="685800" cy="158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>
              <a:off x="6096000" y="4495800"/>
              <a:ext cx="381000" cy="3810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 flipH="1">
              <a:off x="6400800" y="4572000"/>
              <a:ext cx="381000" cy="2286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6477000" y="4495800"/>
              <a:ext cx="685800" cy="762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6400800" y="4953000"/>
              <a:ext cx="381000" cy="2286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5867400" y="5105400"/>
              <a:ext cx="609600" cy="1524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 flipV="1">
              <a:off x="5867400" y="5486400"/>
              <a:ext cx="381000" cy="1524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6248400" y="5486400"/>
              <a:ext cx="152400" cy="1524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00800" y="5638800"/>
              <a:ext cx="609600" cy="1588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V="1">
              <a:off x="6934200" y="4800600"/>
              <a:ext cx="762000" cy="3048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5486400" y="4191000"/>
              <a:ext cx="2362200" cy="1676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7467600" y="5334000"/>
              <a:ext cx="381000" cy="3048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7010400" y="5334000"/>
              <a:ext cx="457200" cy="3048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5562600" y="5638800"/>
              <a:ext cx="304800" cy="2286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>
              <a:off x="5486400" y="4267200"/>
              <a:ext cx="152400" cy="7620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96000" y="5029200"/>
              <a:ext cx="76200" cy="762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477000" y="518160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791200" y="564388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982822" y="446083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09458" y="4953000"/>
              <a:ext cx="33894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err="1"/>
                <a:t>q</a:t>
              </a:r>
              <a:endParaRPr lang="en-US" sz="1600" i="1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43600" y="4191000"/>
              <a:ext cx="342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r</a:t>
              </a:r>
              <a:r>
                <a:rPr lang="en-US" sz="1600" baseline="-25000" dirty="0"/>
                <a:t>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477000" y="5105400"/>
              <a:ext cx="342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r</a:t>
              </a:r>
              <a:r>
                <a:rPr lang="en-US" sz="1600" baseline="-25000" dirty="0"/>
                <a:t>2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91200" y="5528846"/>
              <a:ext cx="34229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r</a:t>
              </a:r>
              <a:r>
                <a:rPr lang="en-US" sz="1600" baseline="-25000" dirty="0"/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dirty="0"/>
              <a:t>Euclidean distance is no longer relevant</a:t>
            </a:r>
          </a:p>
          <a:p>
            <a:pPr lvl="1"/>
            <a:r>
              <a:rPr lang="en-US" dirty="0"/>
              <a:t>R-tree may not be useful, when search is based on shortest path distance</a:t>
            </a:r>
          </a:p>
          <a:p>
            <a:r>
              <a:rPr lang="en-US" dirty="0"/>
              <a:t>Graph cannot be flattened to a one-dimensional space</a:t>
            </a:r>
          </a:p>
          <a:p>
            <a:pPr lvl="1"/>
            <a:r>
              <a:rPr lang="en-US" dirty="0"/>
              <a:t>Special storage and indexing techniques for graphs are required</a:t>
            </a:r>
          </a:p>
          <a:p>
            <a:r>
              <a:rPr lang="en-US" dirty="0"/>
              <a:t>Graph properties may vary</a:t>
            </a:r>
          </a:p>
          <a:p>
            <a:pPr lvl="1"/>
            <a:r>
              <a:rPr lang="en-US" dirty="0"/>
              <a:t>directed vs. undirected</a:t>
            </a:r>
          </a:p>
          <a:p>
            <a:pPr lvl="1"/>
            <a:r>
              <a:rPr lang="en-US" dirty="0"/>
              <a:t>length, time, etc. as edge weights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Spatial Networks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dirty="0"/>
              <a:t>Adjacency matrix only appropriate for dense graphs</a:t>
            </a:r>
          </a:p>
          <a:p>
            <a:r>
              <a:rPr lang="en-US" dirty="0"/>
              <a:t>Spatial networks are sparse: use adjacency lists instead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685800" y="4648200"/>
            <a:ext cx="377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n</a:t>
            </a:r>
            <a:r>
              <a:rPr lang="en-US" sz="1600" baseline="-25000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76400" y="4267200"/>
            <a:ext cx="377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n</a:t>
            </a:r>
            <a:r>
              <a:rPr lang="en-US" sz="1600" baseline="-25000" dirty="0"/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219200" y="5410200"/>
            <a:ext cx="3821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n</a:t>
            </a:r>
            <a:r>
              <a:rPr lang="en-US" sz="1600" baseline="-25000" dirty="0"/>
              <a:t>4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905000" y="4724400"/>
            <a:ext cx="377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n</a:t>
            </a:r>
            <a:r>
              <a:rPr lang="en-US" sz="1600" baseline="-25000" dirty="0"/>
              <a:t>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41736" y="5029200"/>
            <a:ext cx="377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n</a:t>
            </a:r>
            <a:r>
              <a:rPr lang="en-US" sz="1600" baseline="-25000" dirty="0"/>
              <a:t>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1981200" y="5334000"/>
            <a:ext cx="3774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n</a:t>
            </a:r>
            <a:r>
              <a:rPr lang="en-US" sz="1600" baseline="-25000" dirty="0"/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990600" y="480060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676400" y="457200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47800" y="548640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901464" y="502920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77664" y="556260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000" y="5181600"/>
            <a:ext cx="71120" cy="711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/>
          <p:cNvCxnSpPr>
            <a:stCxn id="66" idx="6"/>
            <a:endCxn id="67" idx="2"/>
          </p:cNvCxnSpPr>
          <p:nvPr/>
        </p:nvCxnSpPr>
        <p:spPr>
          <a:xfrm flipV="1">
            <a:off x="1061720" y="4607560"/>
            <a:ext cx="61468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7" idx="5"/>
            <a:endCxn id="69" idx="1"/>
          </p:cNvCxnSpPr>
          <p:nvPr/>
        </p:nvCxnSpPr>
        <p:spPr>
          <a:xfrm rot="16200000" flipH="1">
            <a:off x="1621037" y="4748773"/>
            <a:ext cx="406910" cy="174774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5"/>
            <a:endCxn id="70" idx="0"/>
          </p:cNvCxnSpPr>
          <p:nvPr/>
        </p:nvCxnSpPr>
        <p:spPr>
          <a:xfrm rot="16200000" flipH="1">
            <a:off x="1751349" y="5300724"/>
            <a:ext cx="472695" cy="51055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7" idx="4"/>
            <a:endCxn id="68" idx="0"/>
          </p:cNvCxnSpPr>
          <p:nvPr/>
        </p:nvCxnSpPr>
        <p:spPr>
          <a:xfrm rot="5400000">
            <a:off x="1176020" y="4950460"/>
            <a:ext cx="843280" cy="22860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7" idx="3"/>
            <a:endCxn id="71" idx="7"/>
          </p:cNvCxnSpPr>
          <p:nvPr/>
        </p:nvCxnSpPr>
        <p:spPr>
          <a:xfrm rot="5400000">
            <a:off x="1165605" y="4670805"/>
            <a:ext cx="559310" cy="483110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8" idx="6"/>
            <a:endCxn id="69" idx="3"/>
          </p:cNvCxnSpPr>
          <p:nvPr/>
        </p:nvCxnSpPr>
        <p:spPr>
          <a:xfrm flipV="1">
            <a:off x="1518920" y="5089905"/>
            <a:ext cx="392959" cy="432055"/>
          </a:xfrm>
          <a:prstGeom prst="straightConnector1">
            <a:avLst/>
          </a:prstGeom>
          <a:ln w="952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67" idx="0"/>
            <a:endCxn id="66" idx="0"/>
          </p:cNvCxnSpPr>
          <p:nvPr/>
        </p:nvCxnSpPr>
        <p:spPr>
          <a:xfrm rot="16200000" flipH="1" flipV="1">
            <a:off x="1254760" y="4343400"/>
            <a:ext cx="228600" cy="685800"/>
          </a:xfrm>
          <a:prstGeom prst="curvedConnector3">
            <a:avLst>
              <a:gd name="adj1" fmla="val -100000"/>
            </a:avLst>
          </a:prstGeom>
          <a:ln w="9525" cmpd="sng">
            <a:solidFill>
              <a:srgbClr val="0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90600" y="4267200"/>
            <a:ext cx="27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endParaRPr lang="en-US" sz="1200" baseline="-25000" dirty="0"/>
          </a:p>
        </p:txBody>
      </p:sp>
      <p:sp>
        <p:nvSpPr>
          <p:cNvPr id="80" name="Rectangle 79"/>
          <p:cNvSpPr/>
          <p:nvPr/>
        </p:nvSpPr>
        <p:spPr>
          <a:xfrm>
            <a:off x="1177436" y="4495800"/>
            <a:ext cx="27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</a:t>
            </a:r>
            <a:endParaRPr lang="en-US" sz="1200" baseline="-25000" dirty="0"/>
          </a:p>
        </p:txBody>
      </p:sp>
      <p:sp>
        <p:nvSpPr>
          <p:cNvPr id="81" name="Rectangle 80"/>
          <p:cNvSpPr/>
          <p:nvPr/>
        </p:nvSpPr>
        <p:spPr>
          <a:xfrm>
            <a:off x="1143000" y="4828401"/>
            <a:ext cx="27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</a:t>
            </a:r>
            <a:endParaRPr lang="en-US" sz="1200" baseline="-25000" dirty="0"/>
          </a:p>
        </p:txBody>
      </p:sp>
      <p:sp>
        <p:nvSpPr>
          <p:cNvPr id="82" name="Rectangle 81"/>
          <p:cNvSpPr/>
          <p:nvPr/>
        </p:nvSpPr>
        <p:spPr>
          <a:xfrm>
            <a:off x="1752600" y="4572000"/>
            <a:ext cx="2703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4</a:t>
            </a:r>
            <a:endParaRPr lang="en-US" sz="1200" baseline="-25000" dirty="0"/>
          </a:p>
        </p:txBody>
      </p:sp>
      <p:sp>
        <p:nvSpPr>
          <p:cNvPr id="83" name="Rectangle 82"/>
          <p:cNvSpPr/>
          <p:nvPr/>
        </p:nvSpPr>
        <p:spPr>
          <a:xfrm>
            <a:off x="1406036" y="4876800"/>
            <a:ext cx="27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3</a:t>
            </a:r>
            <a:endParaRPr lang="en-US" sz="1200" baseline="-25000" dirty="0"/>
          </a:p>
        </p:txBody>
      </p:sp>
      <p:sp>
        <p:nvSpPr>
          <p:cNvPr id="84" name="Rectangle 83"/>
          <p:cNvSpPr/>
          <p:nvPr/>
        </p:nvSpPr>
        <p:spPr>
          <a:xfrm>
            <a:off x="1634636" y="5209401"/>
            <a:ext cx="27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2</a:t>
            </a:r>
            <a:endParaRPr lang="en-US" sz="1200" baseline="-25000" dirty="0"/>
          </a:p>
        </p:txBody>
      </p:sp>
      <p:sp>
        <p:nvSpPr>
          <p:cNvPr id="85" name="Rectangle 84"/>
          <p:cNvSpPr/>
          <p:nvPr/>
        </p:nvSpPr>
        <p:spPr>
          <a:xfrm>
            <a:off x="1905000" y="5181600"/>
            <a:ext cx="270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5</a:t>
            </a:r>
            <a:endParaRPr lang="en-US" sz="1200" baseline="-25000" dirty="0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87313"/>
              </p:ext>
            </p:extLst>
          </p:nvPr>
        </p:nvGraphicFramePr>
        <p:xfrm>
          <a:off x="2819400" y="3962400"/>
          <a:ext cx="242628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7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b="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b="0" i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b="0" i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b="0" i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b="0" i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i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i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i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i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/>
        </p:nvGraphicFramePr>
        <p:xfrm>
          <a:off x="5867400" y="4343400"/>
          <a:ext cx="2683590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1)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i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2), 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1), 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3), 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i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2)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1100" i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n-US" sz="11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143000" y="5867400"/>
            <a:ext cx="651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graph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76600" y="5943600"/>
            <a:ext cx="16488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matrix</a:t>
            </a:r>
          </a:p>
        </p:txBody>
      </p:sp>
      <p:sp>
        <p:nvSpPr>
          <p:cNvPr id="90" name="Rectangle 89"/>
          <p:cNvSpPr/>
          <p:nvPr/>
        </p:nvSpPr>
        <p:spPr>
          <a:xfrm>
            <a:off x="6400800" y="5486400"/>
            <a:ext cx="13868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adjacency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Large Spatial Networks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sz="2400" dirty="0"/>
              <a:t>Problem: adjacency lists representation may not fit in memory if graph is large</a:t>
            </a:r>
          </a:p>
          <a:p>
            <a:r>
              <a:rPr lang="en-US" sz="2400" dirty="0"/>
              <a:t>Solution: </a:t>
            </a:r>
          </a:p>
          <a:p>
            <a:pPr lvl="1"/>
            <a:r>
              <a:rPr lang="en-US" sz="1800" dirty="0"/>
              <a:t>partition adjacency lists to disk blocks [based on proximity]</a:t>
            </a:r>
          </a:p>
          <a:p>
            <a:pPr lvl="1"/>
            <a:r>
              <a:rPr lang="en-US" sz="1800" dirty="0"/>
              <a:t>create B</a:t>
            </a:r>
            <a:r>
              <a:rPr lang="en-US" sz="1800" baseline="30000" dirty="0"/>
              <a:t>+</a:t>
            </a:r>
            <a:r>
              <a:rPr lang="en-US" sz="1800" dirty="0"/>
              <a:t>-tree index on top of partitions [based on node-id]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533400" y="4419600"/>
            <a:ext cx="2504127" cy="1850722"/>
            <a:chOff x="3580041" y="548680"/>
            <a:chExt cx="2504127" cy="1850722"/>
          </a:xfrm>
        </p:grpSpPr>
        <p:cxnSp>
          <p:nvCxnSpPr>
            <p:cNvPr id="4" name="Straight Connector 3"/>
            <p:cNvCxnSpPr>
              <a:stCxn id="17" idx="6"/>
              <a:endCxn id="12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stCxn id="12" idx="4"/>
              <a:endCxn id="20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7" idx="5"/>
              <a:endCxn id="19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1"/>
              <a:endCxn id="12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22" idx="3"/>
              <a:endCxn id="11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0"/>
              <a:endCxn id="18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2" idx="1"/>
              <a:endCxn id="20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6"/>
              <a:endCxn id="20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6"/>
              <a:endCxn id="23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7" name="Straight Connector 26"/>
            <p:cNvCxnSpPr>
              <a:stCxn id="18" idx="3"/>
              <a:endCxn id="20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1" idx="0"/>
              <a:endCxn id="19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1"/>
              <a:endCxn id="17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003210" y="381000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10)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2), (</a:t>
                      </a:r>
                      <a:r>
                        <a:rPr kumimoji="0" lang="en-US" sz="11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6)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2), 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9)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003210" y="480060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3),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4)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lang="en-US" sz="1100" b="0" i="1" baseline="0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6)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3),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9)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5),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6) 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003210" y="5775960"/>
          <a:ext cx="268359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5)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10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4), (</a:t>
                      </a:r>
                      <a:r>
                        <a:rPr kumimoji="0" lang="en-US" sz="11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, 6)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4759179" y="3992880"/>
          <a:ext cx="49862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baseline="0" dirty="0" err="1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4759179" y="5364480"/>
          <a:ext cx="49862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1" dirty="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baseline="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3886200" y="4648200"/>
          <a:ext cx="290341" cy="687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i="1" dirty="0" err="1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1" name="Straight Arrow Connector 50"/>
          <p:cNvCxnSpPr/>
          <p:nvPr/>
        </p:nvCxnSpPr>
        <p:spPr>
          <a:xfrm rot="5400000" flipH="1" flipV="1">
            <a:off x="4038600" y="4038600"/>
            <a:ext cx="762000" cy="7620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38600" y="5257800"/>
            <a:ext cx="762000" cy="2286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810000" y="3810000"/>
            <a:ext cx="1524000" cy="266700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295400" y="6248400"/>
            <a:ext cx="6518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graph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191000" y="6400800"/>
            <a:ext cx="774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30000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rgbClr val="0000FF"/>
                </a:solidFill>
              </a:rPr>
              <a:t>-tree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 flipV="1">
            <a:off x="5181600" y="3962400"/>
            <a:ext cx="838200" cy="1524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4838700" y="4762500"/>
            <a:ext cx="1524000" cy="838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81600" y="4648200"/>
            <a:ext cx="838200" cy="3048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5181600" y="4419600"/>
            <a:ext cx="838200" cy="457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5181600" y="5181600"/>
            <a:ext cx="838200" cy="3048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181600" y="5791200"/>
            <a:ext cx="838200" cy="3810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4686300" y="4686300"/>
            <a:ext cx="1828800" cy="838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5400000" flipH="1" flipV="1">
            <a:off x="5181600" y="5410200"/>
            <a:ext cx="838200" cy="83820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none"/>
            <a:tailEnd type="triangle" w="sm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Computation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dirty="0"/>
              <a:t>Given a graph G(V,E), and two nodes </a:t>
            </a:r>
            <a:r>
              <a:rPr lang="en-US" dirty="0" err="1"/>
              <a:t>s,t</a:t>
            </a:r>
            <a:r>
              <a:rPr lang="en-US" dirty="0"/>
              <a:t> in V, find the shortest path from </a:t>
            </a:r>
            <a:r>
              <a:rPr lang="en-US" dirty="0" err="1"/>
              <a:t>s</a:t>
            </a:r>
            <a:r>
              <a:rPr lang="en-US" dirty="0"/>
              <a:t> to </a:t>
            </a:r>
            <a:r>
              <a:rPr lang="en-US" dirty="0" err="1"/>
              <a:t>t</a:t>
            </a:r>
            <a:endParaRPr lang="en-US" dirty="0"/>
          </a:p>
          <a:p>
            <a:r>
              <a:rPr lang="en-US" dirty="0"/>
              <a:t>A classic algorithmic problem</a:t>
            </a:r>
          </a:p>
          <a:p>
            <a:r>
              <a:rPr lang="en-US" dirty="0"/>
              <a:t>Studied extensively since the 1950’s</a:t>
            </a:r>
          </a:p>
          <a:p>
            <a:r>
              <a:rPr lang="en-US" dirty="0"/>
              <a:t>Several methods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A*-search</a:t>
            </a:r>
          </a:p>
          <a:p>
            <a:pPr lvl="1"/>
            <a:r>
              <a:rPr lang="en-US" dirty="0"/>
              <a:t>Bi-directional search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Shortest Path Search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dirty="0"/>
              <a:t>Idea: incrementally explore </a:t>
            </a:r>
            <a:br>
              <a:rPr lang="en-US" dirty="0"/>
            </a:br>
            <a:r>
              <a:rPr lang="en-US" dirty="0"/>
              <a:t>the graph around </a:t>
            </a:r>
            <a:r>
              <a:rPr lang="en-US" dirty="0" err="1"/>
              <a:t>s</a:t>
            </a:r>
            <a:r>
              <a:rPr lang="en-US" dirty="0"/>
              <a:t>, visiting</a:t>
            </a:r>
            <a:br>
              <a:rPr lang="en-US" dirty="0"/>
            </a:br>
            <a:r>
              <a:rPr lang="en-US" dirty="0"/>
              <a:t>nodes in distance order to </a:t>
            </a:r>
            <a:r>
              <a:rPr lang="en-US" dirty="0" err="1"/>
              <a:t>s</a:t>
            </a:r>
            <a:br>
              <a:rPr lang="en-US" dirty="0"/>
            </a:br>
            <a:r>
              <a:rPr lang="en-US" dirty="0"/>
              <a:t>until </a:t>
            </a:r>
            <a:r>
              <a:rPr lang="en-US" dirty="0" err="1"/>
              <a:t>t</a:t>
            </a:r>
            <a:r>
              <a:rPr lang="en-US" dirty="0"/>
              <a:t> is found (like NN)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48400" y="1524000"/>
            <a:ext cx="2504127" cy="1850722"/>
            <a:chOff x="3580041" y="548680"/>
            <a:chExt cx="2504127" cy="1850722"/>
          </a:xfrm>
        </p:grpSpPr>
        <p:cxnSp>
          <p:nvCxnSpPr>
            <p:cNvPr id="5" name="Straight Connector 4"/>
            <p:cNvCxnSpPr>
              <a:stCxn id="18" idx="6"/>
              <a:endCxn id="13" idx="3"/>
            </p:cNvCxnSpPr>
            <p:nvPr/>
          </p:nvCxnSpPr>
          <p:spPr>
            <a:xfrm flipV="1">
              <a:off x="3795177" y="879220"/>
              <a:ext cx="939773" cy="641124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3" idx="4"/>
              <a:endCxn id="21" idx="0"/>
            </p:cNvCxnSpPr>
            <p:nvPr/>
          </p:nvCxnSpPr>
          <p:spPr>
            <a:xfrm>
              <a:off x="4760095" y="889635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18" idx="5"/>
              <a:endCxn id="20" idx="1"/>
            </p:cNvCxnSpPr>
            <p:nvPr/>
          </p:nvCxnSpPr>
          <p:spPr>
            <a:xfrm>
              <a:off x="3784762" y="1545489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19" idx="1"/>
              <a:endCxn id="13" idx="5"/>
            </p:cNvCxnSpPr>
            <p:nvPr/>
          </p:nvCxnSpPr>
          <p:spPr>
            <a:xfrm flipH="1" flipV="1">
              <a:off x="4785240" y="879220"/>
              <a:ext cx="533408" cy="25593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3" idx="3"/>
              <a:endCxn id="12" idx="6"/>
            </p:cNvCxnSpPr>
            <p:nvPr/>
          </p:nvCxnSpPr>
          <p:spPr>
            <a:xfrm flipH="1">
              <a:off x="4083209" y="1882545"/>
              <a:ext cx="1092311" cy="2867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24" idx="0"/>
              <a:endCxn id="19" idx="5"/>
            </p:cNvCxnSpPr>
            <p:nvPr/>
          </p:nvCxnSpPr>
          <p:spPr>
            <a:xfrm flipH="1" flipV="1">
              <a:off x="5368938" y="1185449"/>
              <a:ext cx="478911" cy="51535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23" idx="1"/>
              <a:endCxn id="21" idx="6"/>
            </p:cNvCxnSpPr>
            <p:nvPr/>
          </p:nvCxnSpPr>
          <p:spPr>
            <a:xfrm flipH="1" flipV="1">
              <a:off x="4913913" y="1628800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012089" y="2133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724535" y="81851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14690" y="1556792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685313" y="54868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12289" y="1628800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12089" y="2060848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724057" y="148478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308233" y="1124744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56993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842793" y="15932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6"/>
              <a:endCxn id="21" idx="2"/>
            </p:cNvCxnSpPr>
            <p:nvPr/>
          </p:nvCxnSpPr>
          <p:spPr>
            <a:xfrm flipV="1">
              <a:off x="4228113" y="1628800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165105" y="182184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812289" y="170080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6"/>
              <a:endCxn id="24" idx="2"/>
            </p:cNvCxnSpPr>
            <p:nvPr/>
          </p:nvCxnSpPr>
          <p:spPr>
            <a:xfrm flipV="1">
              <a:off x="5236225" y="1736368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660161" y="1340768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80041" y="1196752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28" name="Straight Connector 27"/>
            <p:cNvCxnSpPr>
              <a:stCxn id="19" idx="3"/>
              <a:endCxn id="21" idx="7"/>
            </p:cNvCxnSpPr>
            <p:nvPr/>
          </p:nvCxnSpPr>
          <p:spPr>
            <a:xfrm flipH="1">
              <a:off x="4903498" y="1185449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0"/>
              <a:endCxn id="20" idx="3"/>
            </p:cNvCxnSpPr>
            <p:nvPr/>
          </p:nvCxnSpPr>
          <p:spPr>
            <a:xfrm flipV="1">
              <a:off x="4047649" y="1882545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2" idx="1"/>
              <a:endCxn id="18" idx="4"/>
            </p:cNvCxnSpPr>
            <p:nvPr/>
          </p:nvCxnSpPr>
          <p:spPr>
            <a:xfrm flipH="1" flipV="1">
              <a:off x="3759617" y="1555904"/>
              <a:ext cx="262887" cy="588255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092209" y="1772816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92080" y="764704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028317" y="980728"/>
              <a:ext cx="3276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84301" y="148478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07904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88357" y="1988840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9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67944" y="187124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27984" y="1484784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742438" y="10527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32040" y="76470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030470" y="129518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58462" y="151120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90510" y="1727230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34526" y="1205136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838200" y="3517340"/>
            <a:ext cx="415895" cy="842610"/>
            <a:chOff x="838200" y="3119790"/>
            <a:chExt cx="415895" cy="842610"/>
          </a:xfrm>
        </p:grpSpPr>
        <p:sp>
          <p:nvSpPr>
            <p:cNvPr id="45" name="Oval 44"/>
            <p:cNvSpPr/>
            <p:nvPr/>
          </p:nvSpPr>
          <p:spPr>
            <a:xfrm>
              <a:off x="838200" y="3696742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40801" y="3119790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38200" y="3623846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983104" y="338483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873760" y="3445543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894055" y="343424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213" name="Group 212"/>
          <p:cNvGrpSpPr/>
          <p:nvPr/>
        </p:nvGrpSpPr>
        <p:grpSpPr>
          <a:xfrm>
            <a:off x="1524000" y="3293150"/>
            <a:ext cx="755223" cy="1202650"/>
            <a:chOff x="1524000" y="2895600"/>
            <a:chExt cx="755223" cy="1202650"/>
          </a:xfrm>
        </p:grpSpPr>
        <p:cxnSp>
          <p:nvCxnSpPr>
            <p:cNvPr id="51" name="Straight Connector 50"/>
            <p:cNvCxnSpPr>
              <a:stCxn id="54" idx="5"/>
              <a:endCxn id="55" idx="1"/>
            </p:cNvCxnSpPr>
            <p:nvPr/>
          </p:nvCxnSpPr>
          <p:spPr>
            <a:xfrm>
              <a:off x="1728721" y="3244337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1956048" y="3832592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956048" y="3759696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668016" y="3183632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2100952" y="352068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524000" y="289560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57" name="Straight Arrow Connector 56"/>
            <p:cNvCxnSpPr>
              <a:stCxn id="52" idx="0"/>
              <a:endCxn id="55" idx="3"/>
            </p:cNvCxnSpPr>
            <p:nvPr/>
          </p:nvCxnSpPr>
          <p:spPr>
            <a:xfrm flipV="1">
              <a:off x="1991608" y="3581393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828260" y="318363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11903" y="357009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2895600" y="3352800"/>
            <a:ext cx="1364823" cy="1202650"/>
            <a:chOff x="3046751" y="2764160"/>
            <a:chExt cx="1364823" cy="1202650"/>
          </a:xfrm>
        </p:grpSpPr>
        <p:cxnSp>
          <p:nvCxnSpPr>
            <p:cNvPr id="62" name="Straight Connector 61"/>
            <p:cNvCxnSpPr>
              <a:stCxn id="66" idx="5"/>
              <a:endCxn id="67" idx="1"/>
            </p:cNvCxnSpPr>
            <p:nvPr/>
          </p:nvCxnSpPr>
          <p:spPr>
            <a:xfrm>
              <a:off x="3251472" y="3112897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3478799" y="3701152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581400" y="3124200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478799" y="3628256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3190767" y="3052192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23703" y="338924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4309503" y="3160648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>
              <a:stCxn id="67" idx="6"/>
              <a:endCxn id="68" idx="2"/>
            </p:cNvCxnSpPr>
            <p:nvPr/>
          </p:nvCxnSpPr>
          <p:spPr>
            <a:xfrm flipV="1">
              <a:off x="3694823" y="3196208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4126871" y="2908176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6751" y="2764160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72" name="Straight Arrow Connector 71"/>
            <p:cNvCxnSpPr>
              <a:stCxn id="63" idx="0"/>
              <a:endCxn id="67" idx="3"/>
            </p:cNvCxnSpPr>
            <p:nvPr/>
          </p:nvCxnSpPr>
          <p:spPr>
            <a:xfrm flipV="1">
              <a:off x="3514359" y="3449953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351011" y="3052192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34654" y="3438654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94694" y="3052192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4876800" y="3429000"/>
            <a:ext cx="1665679" cy="1058634"/>
            <a:chOff x="4212848" y="3420623"/>
            <a:chExt cx="1665679" cy="1058634"/>
          </a:xfrm>
        </p:grpSpPr>
        <p:cxnSp>
          <p:nvCxnSpPr>
            <p:cNvPr id="79" name="Straight Connector 78"/>
            <p:cNvCxnSpPr>
              <a:stCxn id="85" idx="5"/>
              <a:endCxn id="86" idx="1"/>
            </p:cNvCxnSpPr>
            <p:nvPr/>
          </p:nvCxnSpPr>
          <p:spPr>
            <a:xfrm>
              <a:off x="4273553" y="3625344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89" idx="1"/>
              <a:endCxn id="87" idx="6"/>
            </p:cNvCxnSpPr>
            <p:nvPr/>
          </p:nvCxnSpPr>
          <p:spPr>
            <a:xfrm flipH="1" flipV="1">
              <a:off x="5402704" y="3708655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4500880" y="421359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03481" y="3636647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500880" y="4140703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4212848" y="356463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4645784" y="39016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331584" y="36730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6" idx="6"/>
              <a:endCxn id="87" idx="2"/>
            </p:cNvCxnSpPr>
            <p:nvPr/>
          </p:nvCxnSpPr>
          <p:spPr>
            <a:xfrm flipV="1">
              <a:off x="4716904" y="3708655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5653896" y="39016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148952" y="3420623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cxnSp>
          <p:nvCxnSpPr>
            <p:cNvPr id="91" name="Straight Arrow Connector 90"/>
            <p:cNvCxnSpPr>
              <a:stCxn id="82" idx="0"/>
              <a:endCxn id="86" idx="3"/>
            </p:cNvCxnSpPr>
            <p:nvPr/>
          </p:nvCxnSpPr>
          <p:spPr>
            <a:xfrm flipV="1">
              <a:off x="4536440" y="3962400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5581000" y="3852671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73092" y="356463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556735" y="395110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916775" y="3564639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47253" y="359106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248400" y="1600200"/>
            <a:ext cx="2438400" cy="1752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/>
          <p:cNvGrpSpPr/>
          <p:nvPr/>
        </p:nvGrpSpPr>
        <p:grpSpPr>
          <a:xfrm>
            <a:off x="6324600" y="4419600"/>
            <a:ext cx="2009566" cy="1634698"/>
            <a:chOff x="5592832" y="4216159"/>
            <a:chExt cx="2009566" cy="1634698"/>
          </a:xfrm>
        </p:grpSpPr>
        <p:cxnSp>
          <p:nvCxnSpPr>
            <p:cNvPr id="106" name="Straight Connector 105"/>
            <p:cNvCxnSpPr>
              <a:stCxn id="114" idx="5"/>
              <a:endCxn id="116" idx="1"/>
            </p:cNvCxnSpPr>
            <p:nvPr/>
          </p:nvCxnSpPr>
          <p:spPr>
            <a:xfrm>
              <a:off x="5797553" y="4996944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19" idx="1"/>
              <a:endCxn id="117" idx="6"/>
            </p:cNvCxnSpPr>
            <p:nvPr/>
          </p:nvCxnSpPr>
          <p:spPr>
            <a:xfrm flipH="1" flipV="1">
              <a:off x="6926704" y="5080255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6024880" y="558519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127481" y="5008247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024880" y="5512303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5736848" y="493623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21024" y="457619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6169784" y="52732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6855584" y="50446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116" idx="6"/>
              <a:endCxn id="117" idx="2"/>
            </p:cNvCxnSpPr>
            <p:nvPr/>
          </p:nvCxnSpPr>
          <p:spPr>
            <a:xfrm flipV="1">
              <a:off x="6240904" y="5080255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7177896" y="52732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672952" y="4792223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592832" y="4648207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122" name="Straight Connector 121"/>
            <p:cNvCxnSpPr>
              <a:stCxn id="115" idx="3"/>
              <a:endCxn id="117" idx="7"/>
            </p:cNvCxnSpPr>
            <p:nvPr/>
          </p:nvCxnSpPr>
          <p:spPr>
            <a:xfrm flipH="1">
              <a:off x="6916289" y="4636904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110" idx="0"/>
              <a:endCxn id="116" idx="3"/>
            </p:cNvCxnSpPr>
            <p:nvPr/>
          </p:nvCxnSpPr>
          <p:spPr>
            <a:xfrm flipV="1">
              <a:off x="6060440" y="5334000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7105000" y="5224271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304871" y="4216159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897092" y="493623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080735" y="532270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440775" y="4936239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43261" y="4746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6971253" y="496266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3733800" y="4800600"/>
            <a:ext cx="2009566" cy="1850722"/>
            <a:chOff x="3230632" y="4533535"/>
            <a:chExt cx="2009566" cy="1850722"/>
          </a:xfrm>
        </p:grpSpPr>
        <p:cxnSp>
          <p:nvCxnSpPr>
            <p:cNvPr id="138" name="Straight Connector 137"/>
            <p:cNvCxnSpPr>
              <a:stCxn id="144" idx="4"/>
              <a:endCxn id="151" idx="0"/>
            </p:cNvCxnSpPr>
            <p:nvPr/>
          </p:nvCxnSpPr>
          <p:spPr>
            <a:xfrm>
              <a:off x="4410686" y="4874490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48" idx="5"/>
              <a:endCxn id="150" idx="1"/>
            </p:cNvCxnSpPr>
            <p:nvPr/>
          </p:nvCxnSpPr>
          <p:spPr>
            <a:xfrm>
              <a:off x="3435353" y="5530344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53" idx="1"/>
              <a:endCxn id="151" idx="6"/>
            </p:cNvCxnSpPr>
            <p:nvPr/>
          </p:nvCxnSpPr>
          <p:spPr>
            <a:xfrm flipH="1" flipV="1">
              <a:off x="4564504" y="5613655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3662680" y="611859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4375126" y="480337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3765281" y="5541647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335904" y="4533535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662680" y="6045703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48" name="Oval 147"/>
            <p:cNvSpPr/>
            <p:nvPr/>
          </p:nvSpPr>
          <p:spPr>
            <a:xfrm>
              <a:off x="3374648" y="546963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4958824" y="510959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807584" y="58066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4493384" y="55780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Arrow Connector 151"/>
            <p:cNvCxnSpPr>
              <a:stCxn id="150" idx="6"/>
              <a:endCxn id="151" idx="2"/>
            </p:cNvCxnSpPr>
            <p:nvPr/>
          </p:nvCxnSpPr>
          <p:spPr>
            <a:xfrm flipV="1">
              <a:off x="3878704" y="5613655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4815696" y="58066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4310752" y="5325623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230632" y="5181607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156" name="Straight Connector 155"/>
            <p:cNvCxnSpPr>
              <a:stCxn id="149" idx="3"/>
              <a:endCxn id="151" idx="7"/>
            </p:cNvCxnSpPr>
            <p:nvPr/>
          </p:nvCxnSpPr>
          <p:spPr>
            <a:xfrm flipH="1">
              <a:off x="4554089" y="5170304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43" idx="0"/>
              <a:endCxn id="150" idx="3"/>
            </p:cNvCxnSpPr>
            <p:nvPr/>
          </p:nvCxnSpPr>
          <p:spPr>
            <a:xfrm flipV="1">
              <a:off x="3698240" y="5867400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4742800" y="5757671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942671" y="4749559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534892" y="546963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3718535" y="585610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078575" y="5469639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393029" y="50375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681061" y="52800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4609053" y="549606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</p:grpSp>
      <p:grpSp>
        <p:nvGrpSpPr>
          <p:cNvPr id="217" name="Group 216"/>
          <p:cNvGrpSpPr/>
          <p:nvPr/>
        </p:nvGrpSpPr>
        <p:grpSpPr>
          <a:xfrm>
            <a:off x="685800" y="4800600"/>
            <a:ext cx="2504127" cy="1850722"/>
            <a:chOff x="411232" y="4685935"/>
            <a:chExt cx="2504127" cy="1850722"/>
          </a:xfrm>
        </p:grpSpPr>
        <p:cxnSp>
          <p:nvCxnSpPr>
            <p:cNvPr id="172" name="Straight Connector 171"/>
            <p:cNvCxnSpPr>
              <a:stCxn id="179" idx="4"/>
              <a:endCxn id="187" idx="0"/>
            </p:cNvCxnSpPr>
            <p:nvPr/>
          </p:nvCxnSpPr>
          <p:spPr>
            <a:xfrm>
              <a:off x="1591286" y="5026890"/>
              <a:ext cx="118258" cy="70360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84" idx="5"/>
              <a:endCxn id="186" idx="1"/>
            </p:cNvCxnSpPr>
            <p:nvPr/>
          </p:nvCxnSpPr>
          <p:spPr>
            <a:xfrm>
              <a:off x="615953" y="5682744"/>
              <a:ext cx="382646" cy="28676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>
              <a:stCxn id="189" idx="1"/>
              <a:endCxn id="187" idx="6"/>
            </p:cNvCxnSpPr>
            <p:nvPr/>
          </p:nvCxnSpPr>
          <p:spPr>
            <a:xfrm flipH="1" flipV="1">
              <a:off x="1745104" y="5766055"/>
              <a:ext cx="261607" cy="20345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843280" y="627099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1555726" y="4955770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945881" y="5694047"/>
              <a:ext cx="3132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s</a:t>
              </a: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516504" y="4685935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b</a:t>
              </a:r>
              <a:endParaRPr lang="en-US" sz="1600" baseline="-25000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2643480" y="5766055"/>
              <a:ext cx="27187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t</a:t>
              </a:r>
              <a:endParaRPr lang="en-US" sz="1600" baseline="-25000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843280" y="6198103"/>
              <a:ext cx="32317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d</a:t>
              </a:r>
              <a:endParaRPr lang="en-US" sz="1600" baseline="-25000" dirty="0"/>
            </a:p>
          </p:txBody>
        </p:sp>
        <p:sp>
          <p:nvSpPr>
            <p:cNvPr id="184" name="Oval 183"/>
            <p:cNvSpPr/>
            <p:nvPr/>
          </p:nvSpPr>
          <p:spPr>
            <a:xfrm>
              <a:off x="555248" y="562203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2139424" y="5261999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988184" y="59590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1673984" y="57304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8" name="Straight Arrow Connector 187"/>
            <p:cNvCxnSpPr>
              <a:stCxn id="186" idx="6"/>
              <a:endCxn id="187" idx="2"/>
            </p:cNvCxnSpPr>
            <p:nvPr/>
          </p:nvCxnSpPr>
          <p:spPr>
            <a:xfrm flipV="1">
              <a:off x="1059304" y="5766055"/>
              <a:ext cx="614680" cy="22860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Oval 188"/>
            <p:cNvSpPr/>
            <p:nvPr/>
          </p:nvSpPr>
          <p:spPr>
            <a:xfrm>
              <a:off x="1996296" y="5959095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2643480" y="5838063"/>
              <a:ext cx="71120" cy="7112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Arrow Connector 190"/>
            <p:cNvCxnSpPr>
              <a:stCxn id="189" idx="6"/>
              <a:endCxn id="190" idx="2"/>
            </p:cNvCxnSpPr>
            <p:nvPr/>
          </p:nvCxnSpPr>
          <p:spPr>
            <a:xfrm flipV="1">
              <a:off x="2067416" y="5873623"/>
              <a:ext cx="576064" cy="121032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/>
            <p:cNvSpPr/>
            <p:nvPr/>
          </p:nvSpPr>
          <p:spPr>
            <a:xfrm>
              <a:off x="1491352" y="5478023"/>
              <a:ext cx="2847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c</a:t>
              </a:r>
              <a:endParaRPr lang="en-US" sz="1600" baseline="-25000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411232" y="5334007"/>
              <a:ext cx="30043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a</a:t>
              </a:r>
              <a:endParaRPr lang="en-US" sz="1600" baseline="-25000" dirty="0"/>
            </a:p>
          </p:txBody>
        </p:sp>
        <p:cxnSp>
          <p:nvCxnSpPr>
            <p:cNvPr id="194" name="Straight Connector 193"/>
            <p:cNvCxnSpPr>
              <a:stCxn id="185" idx="3"/>
              <a:endCxn id="187" idx="7"/>
            </p:cNvCxnSpPr>
            <p:nvPr/>
          </p:nvCxnSpPr>
          <p:spPr>
            <a:xfrm flipH="1">
              <a:off x="1734689" y="5322704"/>
              <a:ext cx="415150" cy="41820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>
              <a:stCxn id="178" idx="0"/>
              <a:endCxn id="186" idx="3"/>
            </p:cNvCxnSpPr>
            <p:nvPr/>
          </p:nvCxnSpPr>
          <p:spPr>
            <a:xfrm flipV="1">
              <a:off x="878840" y="6019800"/>
              <a:ext cx="119759" cy="251199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1923400" y="5910071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e</a:t>
              </a:r>
              <a:endParaRPr lang="en-US" sz="1600" baseline="-25000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2123271" y="4901959"/>
              <a:ext cx="2975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/>
                <a:t>f</a:t>
              </a:r>
              <a:endParaRPr lang="en-US" sz="1600" baseline="-250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715492" y="5622039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99135" y="600850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259175" y="5622039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573629" y="518999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861661" y="54324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789653" y="5648461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221701" y="5864485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5</a:t>
              </a:r>
            </a:p>
          </p:txBody>
        </p:sp>
      </p:grpSp>
      <p:sp>
        <p:nvSpPr>
          <p:cNvPr id="218" name="Right Arrow 217"/>
          <p:cNvSpPr/>
          <p:nvPr/>
        </p:nvSpPr>
        <p:spPr bwMode="auto">
          <a:xfrm>
            <a:off x="1295400" y="38862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19" name="Right Arrow 218"/>
          <p:cNvSpPr/>
          <p:nvPr/>
        </p:nvSpPr>
        <p:spPr bwMode="auto">
          <a:xfrm>
            <a:off x="2514600" y="38100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20" name="Right Arrow 219"/>
          <p:cNvSpPr/>
          <p:nvPr/>
        </p:nvSpPr>
        <p:spPr bwMode="auto">
          <a:xfrm>
            <a:off x="4419600" y="3810000"/>
            <a:ext cx="3810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21" name="Right Arrow 220"/>
          <p:cNvSpPr/>
          <p:nvPr/>
        </p:nvSpPr>
        <p:spPr bwMode="auto">
          <a:xfrm rot="1985314">
            <a:off x="6381145" y="4409565"/>
            <a:ext cx="623392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22" name="Right Arrow 221"/>
          <p:cNvSpPr/>
          <p:nvPr/>
        </p:nvSpPr>
        <p:spPr bwMode="auto">
          <a:xfrm rot="10060445">
            <a:off x="5795344" y="5663037"/>
            <a:ext cx="608073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23" name="Right Arrow 222"/>
          <p:cNvSpPr/>
          <p:nvPr/>
        </p:nvSpPr>
        <p:spPr bwMode="auto">
          <a:xfrm flipH="1">
            <a:off x="3276600" y="57912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204" y="57740"/>
            <a:ext cx="998326" cy="13318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85442" y="6611188"/>
            <a:ext cx="28729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en.wikipedia.org</a:t>
            </a:r>
            <a:r>
              <a:rPr lang="en-US" sz="1050" dirty="0"/>
              <a:t>/wiki/Edsger_W._</a:t>
            </a:r>
            <a:r>
              <a:rPr lang="en-US" sz="1050" dirty="0" err="1"/>
              <a:t>Dijkstra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19694</TotalTime>
  <Words>3693</Words>
  <Application>Microsoft Office PowerPoint</Application>
  <PresentationFormat>全屏显示(4:3)</PresentationFormat>
  <Paragraphs>1001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宋体</vt:lpstr>
      <vt:lpstr>Arial</vt:lpstr>
      <vt:lpstr>Garamond</vt:lpstr>
      <vt:lpstr>Times</vt:lpstr>
      <vt:lpstr>Times New Roman</vt:lpstr>
      <vt:lpstr>Verdana</vt:lpstr>
      <vt:lpstr>Wingdings</vt:lpstr>
      <vt:lpstr>Level</vt:lpstr>
      <vt:lpstr>COMP7106B Big Data Management Lecture 3 Spatial Networks</vt:lpstr>
      <vt:lpstr>Spatial Networks</vt:lpstr>
      <vt:lpstr>Spatial Networks</vt:lpstr>
      <vt:lpstr>Network Distance</vt:lpstr>
      <vt:lpstr>Challenges</vt:lpstr>
      <vt:lpstr>Modeling Spatial Networks</vt:lpstr>
      <vt:lpstr>Storing Large Spatial Networks</vt:lpstr>
      <vt:lpstr>Shortest Path Computation</vt:lpstr>
      <vt:lpstr>Dijkstra’s Shortest Path Search</vt:lpstr>
      <vt:lpstr>Dijkstra’s Shortest Path Search</vt:lpstr>
      <vt:lpstr>Dijkstra’s Shortest Path Search</vt:lpstr>
      <vt:lpstr>Illustrating Dijkstra's algorithm</vt:lpstr>
      <vt:lpstr>A*-search</vt:lpstr>
      <vt:lpstr>A*-search</vt:lpstr>
      <vt:lpstr>A*-search: Example</vt:lpstr>
      <vt:lpstr>Illustrating A* search algorithm</vt:lpstr>
      <vt:lpstr>Bi-directional search</vt:lpstr>
      <vt:lpstr>Bi-directional search: Example</vt:lpstr>
      <vt:lpstr>Discussions</vt:lpstr>
      <vt:lpstr>Source/Destination on Edges</vt:lpstr>
      <vt:lpstr>Spatial Queries over Spatial Networks</vt:lpstr>
      <vt:lpstr>Methodology</vt:lpstr>
      <vt:lpstr>Evaluation of Spatial Selections (1)</vt:lpstr>
      <vt:lpstr>Evaluation of Spatial Selections (1)</vt:lpstr>
      <vt:lpstr>Evaluation of Spatial Selections (1)</vt:lpstr>
      <vt:lpstr>Evaluation of Spatial Selections (1)</vt:lpstr>
      <vt:lpstr>Evaluation of Spatial Selections (2)</vt:lpstr>
      <vt:lpstr>Evaluation of Spatial Selections (2)</vt:lpstr>
      <vt:lpstr>Evaluation of Spatial Selections (2)</vt:lpstr>
      <vt:lpstr>Evaluation of NN search (1)</vt:lpstr>
      <vt:lpstr>Evaluation of NN search (1)</vt:lpstr>
      <vt:lpstr>Evaluation of NN search (2)</vt:lpstr>
      <vt:lpstr>Evaluation of NN search (2)</vt:lpstr>
      <vt:lpstr>Spatial Join Queries</vt:lpstr>
      <vt:lpstr>Notes on Query Evaluation based on Network Distance</vt:lpstr>
      <vt:lpstr>Shortest Path Materialization and Indexing in Large Graphs</vt:lpstr>
      <vt:lpstr>Summary</vt:lpstr>
    </vt:vector>
  </TitlesOfParts>
  <Company>hkucsis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wenjing zheng</cp:lastModifiedBy>
  <cp:revision>991</cp:revision>
  <dcterms:created xsi:type="dcterms:W3CDTF">2012-02-17T03:44:41Z</dcterms:created>
  <dcterms:modified xsi:type="dcterms:W3CDTF">2024-03-22T17:47:58Z</dcterms:modified>
</cp:coreProperties>
</file>