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327" r:id="rId3"/>
    <p:sldId id="265" r:id="rId4"/>
    <p:sldId id="264" r:id="rId5"/>
    <p:sldId id="275" r:id="rId6"/>
    <p:sldId id="274" r:id="rId7"/>
    <p:sldId id="276" r:id="rId8"/>
    <p:sldId id="277" r:id="rId9"/>
    <p:sldId id="280" r:id="rId10"/>
    <p:sldId id="281" r:id="rId11"/>
    <p:sldId id="306" r:id="rId12"/>
    <p:sldId id="282" r:id="rId13"/>
    <p:sldId id="278" r:id="rId14"/>
    <p:sldId id="279" r:id="rId15"/>
    <p:sldId id="304" r:id="rId16"/>
    <p:sldId id="303" r:id="rId17"/>
    <p:sldId id="332" r:id="rId18"/>
    <p:sldId id="305" r:id="rId19"/>
    <p:sldId id="308" r:id="rId20"/>
    <p:sldId id="321" r:id="rId21"/>
    <p:sldId id="322" r:id="rId22"/>
    <p:sldId id="325" r:id="rId23"/>
    <p:sldId id="326" r:id="rId24"/>
    <p:sldId id="328" r:id="rId25"/>
    <p:sldId id="273" r:id="rId26"/>
    <p:sldId id="318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31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13" r:id="rId46"/>
    <p:sldId id="314" r:id="rId47"/>
    <p:sldId id="319" r:id="rId48"/>
    <p:sldId id="315" r:id="rId49"/>
    <p:sldId id="320" r:id="rId50"/>
    <p:sldId id="311" r:id="rId51"/>
    <p:sldId id="316" r:id="rId52"/>
    <p:sldId id="32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 autoAdjust="0"/>
    <p:restoredTop sz="88643" autoAdjust="0"/>
  </p:normalViewPr>
  <p:slideViewPr>
    <p:cSldViewPr snapToObjects="1">
      <p:cViewPr varScale="1">
        <p:scale>
          <a:sx n="100" d="100"/>
          <a:sy n="100" d="100"/>
        </p:scale>
        <p:origin x="13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BD5D8-0AE1-6A43-BDBD-35DBEF8CE537}" type="datetime1">
              <a:rPr lang="en-US" smtClean="0"/>
              <a:pPr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99F9B-B1B3-AF49-9A45-FB8A0ADA8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38861-BBB3-0D43-8A34-1CADEB2BC477}" type="datetime1">
              <a:rPr lang="en-US" smtClean="0"/>
              <a:pPr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A1E86-3085-9B4F-9F7C-9FFCEC685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376" tIns="44688" rIns="89376" bIns="44688"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24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A1E86-3085-9B4F-9F7C-9FFCEC685A8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CF83-1C77-43DD-AC18-3E61DED4B1F5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376" tIns="44688" rIns="89376" bIns="44688"/>
          <a:lstStyle/>
          <a:p>
            <a:pPr eaLnBrk="1" hangingPunct="1"/>
            <a:r>
              <a:rPr lang="en-US" altLang="zh-TW" b="1"/>
              <a:t>This model can be extended to n dimensions.</a:t>
            </a:r>
          </a:p>
        </p:txBody>
      </p:sp>
    </p:spTree>
    <p:extLst>
      <p:ext uri="{BB962C8B-B14F-4D97-AF65-F5344CB8AC3E}">
        <p14:creationId xmlns:p14="http://schemas.microsoft.com/office/powerpoint/2010/main" val="95743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</a:t>
            </a:r>
            <a:r>
              <a:rPr lang="en-US" baseline="0" dirty="0"/>
              <a:t> one is continuous? Which one is discrete?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A1E86-3085-9B4F-9F7C-9FFCEC685A8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A556B-C053-4831-B03F-A53076CB9CE3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376" tIns="44688" rIns="89376" bIns="44688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5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D395E-0582-414E-B434-5C97F9D67DD7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Positioning technologies like GPS, GSM, RF-ID and </a:t>
            </a:r>
            <a:r>
              <a:rPr lang="en-US" altLang="zh-TW" dirty="0" err="1"/>
              <a:t>WiFi</a:t>
            </a:r>
            <a:r>
              <a:rPr lang="en-US" altLang="zh-TW" dirty="0"/>
              <a:t> have developed rapidly in recent years.</a:t>
            </a:r>
          </a:p>
          <a:p>
            <a:pPr eaLnBrk="1" hangingPunct="1"/>
            <a:r>
              <a:rPr lang="en-US" altLang="zh-TW" dirty="0"/>
              <a:t>They allow locations of users to be decided, and enable a new class of applications know as Location-based-service.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Examples: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 moving object database monitors locations of mobile devices</a:t>
            </a:r>
            <a:endParaRPr lang="en-US" altLang="zh-TW" dirty="0">
              <a:latin typeface="Comic Sans MS" pitchFamily="66" charset="0"/>
            </a:endParaRPr>
          </a:p>
          <a:p>
            <a:pPr eaLnBrk="1" hangingPunct="1"/>
            <a:r>
              <a:rPr lang="en-US" altLang="zh-TW" dirty="0"/>
              <a:t>An air-conditioning system uses temperature sensors to adjust the temperature of each room</a:t>
            </a:r>
          </a:p>
          <a:p>
            <a:pPr eaLnBrk="1" hangingPunct="1"/>
            <a:r>
              <a:rPr lang="en-US" altLang="zh-TW" dirty="0"/>
              <a:t>Sensors are used to detect if hazardous materials are present and how they are spreading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93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4" tIns="44946" rIns="89894" bIns="449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5804C-2FDA-4F43-8034-0B52F3732072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8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402A9-DFE1-4F06-98BF-18E33B9BC0BA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376" tIns="44688" rIns="89376" bIns="44688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1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1F9CC-9380-4668-BD24-6A01C5B3012A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376" tIns="44688" rIns="89376" bIns="44688"/>
          <a:lstStyle/>
          <a:p>
            <a:pPr eaLnBrk="1" hangingPunct="1"/>
            <a:r>
              <a:rPr lang="en-US" altLang="zh-TW">
                <a:solidFill>
                  <a:srgbClr val="FFFF00"/>
                </a:solidFill>
                <a:latin typeface="Comic Sans MS" pitchFamily="66" charset="0"/>
              </a:rPr>
              <a:t>Q at time t</a:t>
            </a:r>
            <a:r>
              <a:rPr lang="en-US" altLang="zh-TW" baseline="-2500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altLang="zh-TW">
                <a:solidFill>
                  <a:srgbClr val="FFFF00"/>
                </a:solidFill>
                <a:latin typeface="Comic Sans MS" pitchFamily="66" charset="0"/>
              </a:rPr>
              <a:t>: Reading of which sensor gives the minimum reading?</a:t>
            </a:r>
          </a:p>
          <a:p>
            <a:pPr eaLnBrk="1" hangingPunct="1"/>
            <a:r>
              <a:rPr lang="en-US" altLang="zh-TW"/>
              <a:t>(a) Based on recorded values answer is incorrect</a:t>
            </a:r>
          </a:p>
          <a:p>
            <a:pPr eaLnBrk="1" hangingPunct="1"/>
            <a:r>
              <a:rPr lang="en-US" altLang="zh-TW">
                <a:latin typeface="Comic Sans MS" pitchFamily="66" charset="0"/>
              </a:rPr>
              <a:t>Providing correct answers for sensor-based data appears to be infeasible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61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>
                <a:ea typeface="宋体" charset="-122"/>
              </a:rPr>
              <a:t>What is </a:t>
            </a:r>
            <a:r>
              <a:rPr lang="en-US" altLang="zh-TW" b="1">
                <a:ea typeface="PMingLiU" pitchFamily="18" charset="-120"/>
                <a:cs typeface="PMingLiU" pitchFamily="18" charset="-120"/>
              </a:rPr>
              <a:t>(IDi, vi, ei, xi)?</a:t>
            </a:r>
            <a:endParaRPr lang="en-US" altLang="zh-TW">
              <a:ea typeface="宋体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D9D99462-C5A8-C445-A2FF-99DF879D7C88}" type="slidenum">
              <a:rPr lang="en-US" altLang="zh-TW" sz="1200"/>
              <a:pPr algn="r"/>
              <a:t>15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90577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 Is the book’s price lower than $30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 Who is the offender?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 Where is the person?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E8AB30-14C8-814D-B4C1-B0E9A4649968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6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COMP8101:1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1B8663-ED2A-9E4A-BC49-4B83A6786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dirty="0"/>
              <a:t>COMP8101:1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8663-ED2A-9E4A-BC49-4B83A6786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COMP8101:1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01B8663-ED2A-9E4A-BC49-4B83A6786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link.com/content/978-0-387-09689-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00200" y="1752600"/>
            <a:ext cx="6762749" cy="2057400"/>
          </a:xfrm>
        </p:spPr>
        <p:txBody>
          <a:bodyPr/>
          <a:lstStyle/>
          <a:p>
            <a:r>
              <a:rPr lang="en-US" altLang="zh-TW" sz="31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Lecture 6</a:t>
            </a:r>
            <a:br>
              <a:rPr lang="en-US" altLang="zh-TW" sz="31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altLang="zh-TW" sz="31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Uncertain Databases: An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2450" y="5334000"/>
            <a:ext cx="790575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Prof. Reynold Cheng</a:t>
            </a:r>
          </a:p>
          <a:p>
            <a:r>
              <a:rPr lang="en-US" altLang="zh-TW" sz="280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13</a:t>
            </a:r>
            <a:r>
              <a:rPr lang="en-US" altLang="zh-TW" sz="2800" baseline="3000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th</a:t>
            </a:r>
            <a:r>
              <a:rPr lang="en-US" altLang="zh-TW" sz="280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28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April, 2024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1412875" y="381000"/>
            <a:ext cx="6545263" cy="1200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University of Hong Kong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COMP7106B (Spring 2024)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Big Data Management</a:t>
            </a:r>
          </a:p>
        </p:txBody>
      </p:sp>
    </p:spTree>
  </p:cSld>
  <p:clrMapOvr>
    <a:masterClrMapping/>
  </p:clrMapOvr>
  <p:transition advTm="1942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dirty="0"/>
              <a:t>Example 3: Measurement Errors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dirty="0"/>
              <a:t>Measurements by physical devices are often imprecise due to measurement errors.</a:t>
            </a:r>
          </a:p>
        </p:txBody>
      </p:sp>
      <p:pic>
        <p:nvPicPr>
          <p:cNvPr id="21508" name="Picture 9" descr="31JElRP%2BKWL__AA280_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132138" y="2933700"/>
            <a:ext cx="2822575" cy="2933700"/>
          </a:xfrm>
          <a:noFill/>
        </p:spPr>
      </p:pic>
      <p:sp>
        <p:nvSpPr>
          <p:cNvPr id="6" name="Rectangle 5"/>
          <p:cNvSpPr/>
          <p:nvPr/>
        </p:nvSpPr>
        <p:spPr>
          <a:xfrm>
            <a:off x="6781800" y="6642556"/>
            <a:ext cx="228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Prof. Ben Kao (HKUCS)</a:t>
            </a:r>
            <a:endParaRPr lang="en-US" sz="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Measurement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4097337" cy="4208930"/>
          </a:xfrm>
        </p:spPr>
        <p:txBody>
          <a:bodyPr>
            <a:normAutofit/>
          </a:bodyPr>
          <a:lstStyle/>
          <a:p>
            <a:r>
              <a:rPr lang="en-US" dirty="0"/>
              <a:t>The Global Positioning System (GPS) does not give a very accurate position in </a:t>
            </a:r>
            <a:r>
              <a:rPr lang="en-US" b="1" dirty="0"/>
              <a:t>outdoors.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RF-ID for </a:t>
            </a:r>
            <a:r>
              <a:rPr lang="en-US" b="1" dirty="0"/>
              <a:t>indoor </a:t>
            </a:r>
            <a:r>
              <a:rPr lang="en-US" dirty="0"/>
              <a:t>positioning may not be accurate, if a location can be sensed by different RF-ID readers.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764" y="4195811"/>
            <a:ext cx="1707150" cy="220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03375"/>
            <a:ext cx="3282950" cy="2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686550" y="2324100"/>
            <a:ext cx="576263" cy="2620963"/>
            <a:chOff x="7308304" y="2564904"/>
            <a:chExt cx="576064" cy="262126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 flipH="1">
              <a:off x="7778095" y="5085184"/>
              <a:ext cx="106273" cy="1009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 flipH="1">
              <a:off x="7596336" y="4941168"/>
              <a:ext cx="106273" cy="1009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 flipH="1">
              <a:off x="7380312" y="2564904"/>
              <a:ext cx="106273" cy="1009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 flipH="1">
              <a:off x="7532712" y="2823964"/>
              <a:ext cx="106273" cy="1009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 flipH="1">
              <a:off x="7308304" y="3111996"/>
              <a:ext cx="106273" cy="1009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 flipH="1">
              <a:off x="7740352" y="4725144"/>
              <a:ext cx="106273" cy="1009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dirty="0"/>
              <a:t>Example 3: Uncertainty in repeated measurements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48229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FFFFFF"/>
                </a:solidFill>
                <a:latin typeface="Tahoma" charset="0"/>
              </a:rPr>
              <a:t>What is the radius of a nucleus in this image?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pic>
        <p:nvPicPr>
          <p:cNvPr id="23556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6" name="Rectangle 5"/>
          <p:cNvSpPr/>
          <p:nvPr/>
        </p:nvSpPr>
        <p:spPr>
          <a:xfrm>
            <a:off x="6858000" y="6642556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Prof. Ben Kao (HKUCS)</a:t>
            </a:r>
            <a:endParaRPr lang="en-US" sz="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Text Extraction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  <a:p>
            <a:pPr lvl="1"/>
            <a:r>
              <a:rPr lang="en-US" dirty="0"/>
              <a:t>Text segmentation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Integrate unstructured data from multiple sources</a:t>
            </a:r>
          </a:p>
          <a:p>
            <a:pPr lvl="2"/>
            <a:r>
              <a:rPr lang="en-US" dirty="0"/>
              <a:t>Segment the above text into (</a:t>
            </a:r>
            <a:r>
              <a:rPr lang="en-US" dirty="0" err="1"/>
              <a:t>House_No</a:t>
            </a:r>
            <a:r>
              <a:rPr lang="en-US" dirty="0"/>
              <a:t>, Street, City)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403350" y="2743200"/>
            <a:ext cx="5689600" cy="603250"/>
          </a:xfrm>
          <a:prstGeom prst="foldedCorner">
            <a:avLst>
              <a:gd name="adj" fmla="val 1841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err="1">
                <a:ea typeface="MS PGothic" pitchFamily="34" charset="-128"/>
                <a:cs typeface="MS PGothic" pitchFamily="34" charset="-128"/>
              </a:rPr>
              <a:t>﻿</a:t>
            </a:r>
            <a:r>
              <a:rPr lang="en-US" sz="2800" dirty="0">
                <a:ea typeface="MS PGothic" pitchFamily="34" charset="-128"/>
                <a:cs typeface="MS PGothic" pitchFamily="34" charset="-128"/>
              </a:rPr>
              <a:t>...52 A </a:t>
            </a:r>
            <a:r>
              <a:rPr lang="en-US" sz="2800" dirty="0" err="1">
                <a:ea typeface="MS PGothic" pitchFamily="34" charset="-128"/>
                <a:cs typeface="MS PGothic" pitchFamily="34" charset="-128"/>
              </a:rPr>
              <a:t>Goregaon</a:t>
            </a:r>
            <a:r>
              <a:rPr lang="en-US" sz="2800" dirty="0">
                <a:ea typeface="MS PGothic" pitchFamily="34" charset="-128"/>
                <a:cs typeface="MS PGothic" pitchFamily="34" charset="-128"/>
              </a:rPr>
              <a:t> West Mumbai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6642556"/>
            <a:ext cx="2438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Dan </a:t>
            </a:r>
            <a:r>
              <a:rPr lang="en-US" sz="800" b="0" dirty="0" err="1"/>
              <a:t>Suciu</a:t>
            </a:r>
            <a:r>
              <a:rPr lang="en-US" sz="800" b="0" dirty="0"/>
              <a:t> (University of Washington)</a:t>
            </a:r>
            <a:endParaRPr 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Text Extraction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8255" name="Group 63"/>
          <p:cNvGraphicFramePr>
            <a:graphicFrameLocks noGrp="1"/>
          </p:cNvGraphicFramePr>
          <p:nvPr/>
        </p:nvGraphicFramePr>
        <p:xfrm>
          <a:off x="611188" y="2492375"/>
          <a:ext cx="6858000" cy="3111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﻿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lack" charset="0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House-No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Goregaon 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Mumbai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52-A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Goregaon 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Mumbai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Goregaon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West Mumbai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52-A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Goregaon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West Mumbai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0.2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. 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. 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. 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. . . 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. 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580063" y="1870075"/>
            <a:ext cx="2606675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ea typeface="MS PGothic" pitchFamily="34" charset="-128"/>
                <a:cs typeface="MS PGothic" pitchFamily="34" charset="-128"/>
              </a:rPr>
              <a:t>[Gupta&amp;Sarawagi’2006]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611188" y="1773238"/>
            <a:ext cx="4741862" cy="530225"/>
          </a:xfrm>
          <a:prstGeom prst="foldedCorner">
            <a:avLst>
              <a:gd name="adj" fmla="val 1841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ea typeface="MS PGothic" pitchFamily="34" charset="-128"/>
                <a:cs typeface="MS PGothic" pitchFamily="34" charset="-128"/>
              </a:rPr>
              <a:t>﻿</a:t>
            </a:r>
            <a:r>
              <a:rPr lang="en-US" sz="2400">
                <a:ea typeface="MS PGothic" pitchFamily="34" charset="-128"/>
                <a:cs typeface="MS PGothic" pitchFamily="34" charset="-128"/>
              </a:rPr>
              <a:t>...52 A Goregaon West Mumbai</a:t>
            </a:r>
            <a:r>
              <a:rPr lang="en-US" sz="2000">
                <a:ea typeface="MS PGothic" pitchFamily="34" charset="-128"/>
                <a:cs typeface="MS PGothic" pitchFamily="34" charset="-128"/>
              </a:rPr>
              <a:t> ...</a:t>
            </a: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7019925" y="4581525"/>
            <a:ext cx="1651000" cy="990600"/>
          </a:xfrm>
          <a:prstGeom prst="wedgeRoundRectCallout">
            <a:avLst>
              <a:gd name="adj1" fmla="val -63463"/>
              <a:gd name="adj2" fmla="val -5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ea typeface="MS PGothic" pitchFamily="34" charset="-128"/>
                <a:cs typeface="MS PGothic" pitchFamily="34" charset="-128"/>
              </a:rPr>
              <a:t>≈20% of such</a:t>
            </a:r>
            <a:br>
              <a:rPr lang="en-US" dirty="0">
                <a:ea typeface="MS PGothic" pitchFamily="34" charset="-128"/>
                <a:cs typeface="MS PGothic" pitchFamily="34" charset="-128"/>
              </a:rPr>
            </a:br>
            <a:r>
              <a:rPr lang="en-US" dirty="0">
                <a:ea typeface="MS PGothic" pitchFamily="34" charset="-128"/>
                <a:cs typeface="MS PGothic" pitchFamily="34" charset="-128"/>
              </a:rPr>
              <a:t>extractions</a:t>
            </a:r>
            <a:br>
              <a:rPr lang="en-US" dirty="0">
                <a:ea typeface="MS PGothic" pitchFamily="34" charset="-128"/>
                <a:cs typeface="MS PGothic" pitchFamily="34" charset="-128"/>
              </a:rPr>
            </a:br>
            <a:r>
              <a:rPr lang="en-US" dirty="0">
                <a:ea typeface="MS PGothic" pitchFamily="34" charset="-128"/>
                <a:cs typeface="MS PGothic" pitchFamily="34" charset="-128"/>
              </a:rPr>
              <a:t>are correct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6642556"/>
            <a:ext cx="2438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Dan </a:t>
            </a:r>
            <a:r>
              <a:rPr lang="en-US" sz="800" b="0" dirty="0" err="1"/>
              <a:t>Suciu</a:t>
            </a:r>
            <a:r>
              <a:rPr lang="en-US" sz="800" b="0" dirty="0"/>
              <a:t> (University of Washington)</a:t>
            </a:r>
            <a:endParaRPr lang="en-US" sz="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AutoShap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5: Data Integration</a:t>
            </a:r>
            <a:endParaRPr lang="en-US" altLang="zh-TW" dirty="0"/>
          </a:p>
        </p:txBody>
      </p:sp>
      <p:pic>
        <p:nvPicPr>
          <p:cNvPr id="13" name="Picture 12" descr="BOOK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6337" y="2475706"/>
            <a:ext cx="1584325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102099" y="2402681"/>
          <a:ext cx="1871663" cy="152400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Price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Effective C++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 AMAZON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27.49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30.68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30.99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宋体" charset="-122"/>
                          <a:cs typeface="宋体" charset="-122"/>
                        </a:rPr>
                        <a:t>33.68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86200" y="1945481"/>
            <a:ext cx="208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AddAll.com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28600"/>
            <a:ext cx="7583487" cy="1044388"/>
          </a:xfrm>
        </p:spPr>
        <p:txBody>
          <a:bodyPr/>
          <a:lstStyle/>
          <a:p>
            <a:r>
              <a:rPr lang="en-US" dirty="0"/>
              <a:t>Example 5: Data Integration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12875"/>
            <a:ext cx="748982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29400" y="6642556"/>
            <a:ext cx="2438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</a:t>
            </a:r>
            <a:r>
              <a:rPr lang="en-US" sz="800" b="0" dirty="0" err="1"/>
              <a:t>Ihab</a:t>
            </a:r>
            <a:r>
              <a:rPr lang="en-US" sz="800" b="0" dirty="0"/>
              <a:t> </a:t>
            </a:r>
            <a:r>
              <a:rPr lang="en-US" sz="800" b="0" dirty="0" err="1"/>
              <a:t>Ilyas</a:t>
            </a:r>
            <a:r>
              <a:rPr lang="en-US" sz="800" b="0" dirty="0"/>
              <a:t> (University of Waterloo)</a:t>
            </a:r>
            <a:endParaRPr lang="en-US" sz="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6: Uncertain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3733800" cy="4267200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Influence in social networks can only be estimated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  </a:t>
            </a:r>
          </a:p>
          <a:p>
            <a:pPr marL="685800" lvl="2" indent="0">
              <a:buNone/>
            </a:pPr>
            <a:r>
              <a:rPr lang="en-US" altLang="zh-CN" dirty="0"/>
              <a:t> </a:t>
            </a:r>
          </a:p>
          <a:p>
            <a:pPr marL="685800" lvl="2" indent="0">
              <a:buNone/>
            </a:pPr>
            <a:r>
              <a:rPr lang="en-US" altLang="zh-CN" dirty="0"/>
              <a:t> </a:t>
            </a:r>
          </a:p>
          <a:p>
            <a:pPr lvl="2"/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29600" y="381000"/>
            <a:ext cx="533400" cy="24447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fld id="{D9C1FDC5-F4AC-4B30-8928-F04404CC148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36096" y="1828800"/>
            <a:ext cx="2736304" cy="355699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Protein-protein interaction is probabilistic</a:t>
            </a:r>
          </a:p>
          <a:p>
            <a:pPr marL="6858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6858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6" name="Picture 5" descr="google+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4" y="2910880"/>
            <a:ext cx="864096" cy="864096"/>
          </a:xfrm>
          <a:prstGeom prst="rect">
            <a:avLst/>
          </a:prstGeom>
        </p:spPr>
      </p:pic>
      <p:pic>
        <p:nvPicPr>
          <p:cNvPr id="12" name="Picture 11" descr="Facebook_icon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38872"/>
            <a:ext cx="1008112" cy="1008112"/>
          </a:xfrm>
          <a:prstGeom prst="rect">
            <a:avLst/>
          </a:prstGeom>
        </p:spPr>
      </p:pic>
      <p:pic>
        <p:nvPicPr>
          <p:cNvPr id="13" name="Picture 12" descr="twitter_newbird_boxed_whiteon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08" y="3054896"/>
            <a:ext cx="648072" cy="648072"/>
          </a:xfrm>
          <a:prstGeom prst="rect">
            <a:avLst/>
          </a:prstGeom>
        </p:spPr>
      </p:pic>
      <p:pic>
        <p:nvPicPr>
          <p:cNvPr id="14" name="Picture 13" descr="5732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03576"/>
            <a:ext cx="2657426" cy="2016224"/>
          </a:xfrm>
          <a:prstGeom prst="rect">
            <a:avLst/>
          </a:prstGeom>
        </p:spPr>
      </p:pic>
      <p:pic>
        <p:nvPicPr>
          <p:cNvPr id="17" name="Picture 16" descr="549567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577318"/>
            <a:ext cx="2996019" cy="23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875"/>
          </a:xfrm>
        </p:spPr>
        <p:txBody>
          <a:bodyPr/>
          <a:lstStyle/>
          <a:p>
            <a:r>
              <a:rPr lang="en-US" altLang="zh-CN" sz="3300" dirty="0">
                <a:cs typeface="隶书" charset="0"/>
              </a:rPr>
              <a:t>Example 7: Criminal Databases</a:t>
            </a:r>
            <a:endParaRPr lang="zh-CN" altLang="en-US" sz="3300" dirty="0">
              <a:cs typeface="隶书" charset="0"/>
            </a:endParaRPr>
          </a:p>
        </p:txBody>
      </p:sp>
      <p:pic>
        <p:nvPicPr>
          <p:cNvPr id="49156" name="Picture 4" descr="C:\Users\ShawnYang\AppData\Local\Microsoft\Windows\Temporary Internet Files\Content.IE5\UIYHUO88\MC9004339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428875" y="2057400"/>
            <a:ext cx="1282993" cy="1344935"/>
          </a:xfrm>
          <a:prstGeom prst="rect">
            <a:avLst/>
          </a:prstGeom>
          <a:noFill/>
          <a:scene3d>
            <a:camera prst="orthographicFront">
              <a:rot lat="0" lon="21299999" rev="0"/>
            </a:camera>
            <a:lightRig rig="threePt" dir="t"/>
          </a:scene3d>
        </p:spPr>
      </p:pic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828355" y="2340695"/>
            <a:ext cx="2489200" cy="895350"/>
            <a:chOff x="1651356" y="5225178"/>
            <a:chExt cx="2488596" cy="894119"/>
          </a:xfrm>
        </p:grpSpPr>
        <p:pic>
          <p:nvPicPr>
            <p:cNvPr id="1950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51356" y="5225178"/>
              <a:ext cx="685369" cy="894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5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29042" y="5225178"/>
              <a:ext cx="685369" cy="894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06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54582" y="5225178"/>
              <a:ext cx="685370" cy="894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07" name="TextBox 7"/>
            <p:cNvSpPr txBox="1">
              <a:spLocks noChangeArrowheads="1"/>
            </p:cNvSpPr>
            <p:nvPr/>
          </p:nvSpPr>
          <p:spPr bwMode="auto">
            <a:xfrm>
              <a:off x="3128960" y="5661248"/>
              <a:ext cx="246729" cy="291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altLang="zh-CN">
                  <a:latin typeface="Constantia" charset="0"/>
                </a:rPr>
                <a:t>…</a:t>
              </a:r>
              <a:endParaRPr lang="zh-CN" altLang="en-US">
                <a:latin typeface="Constantia" charset="0"/>
              </a:endParaRPr>
            </a:p>
          </p:txBody>
        </p:sp>
      </p:grp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2788543" y="2200995"/>
            <a:ext cx="6842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CN" sz="6000">
                <a:solidFill>
                  <a:srgbClr val="FF0000"/>
                </a:solidFill>
                <a:latin typeface="Arial Unicode MS" charset="0"/>
                <a:ea typeface="Arial Unicode MS" charset="0"/>
                <a:cs typeface="Arial Unicode MS" charset="0"/>
              </a:rPr>
              <a:t>?</a:t>
            </a:r>
            <a:endParaRPr lang="zh-CN" altLang="en-US" sz="6000">
              <a:solidFill>
                <a:srgbClr val="FF000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1673" y="3962400"/>
            <a:ext cx="74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From the point of view of the investigator, an unsolved </a:t>
            </a:r>
          </a:p>
          <a:p>
            <a:r>
              <a:rPr lang="en-US" dirty="0">
                <a:solidFill>
                  <a:srgbClr val="FFFFFF"/>
                </a:solidFill>
              </a:rPr>
              <a:t>criminal case contains </a:t>
            </a:r>
            <a:r>
              <a:rPr lang="en-US" i="1" dirty="0">
                <a:solidFill>
                  <a:srgbClr val="FFFFFF"/>
                </a:solidFill>
              </a:rPr>
              <a:t>uncertainty</a:t>
            </a:r>
            <a:r>
              <a:rPr lang="en-US" dirty="0">
                <a:solidFill>
                  <a:srgbClr val="FFFFFF"/>
                </a:solidFill>
              </a:rPr>
              <a:t>, in terms of the involved </a:t>
            </a:r>
            <a:r>
              <a:rPr lang="en-US" dirty="0" err="1">
                <a:solidFill>
                  <a:srgbClr val="FFFFFF"/>
                </a:solidFill>
              </a:rPr>
              <a:t>suspect(s</a:t>
            </a:r>
            <a:r>
              <a:rPr lang="en-US" dirty="0">
                <a:solidFill>
                  <a:srgbClr val="FFFFFF"/>
                </a:solidFill>
              </a:rPr>
              <a:t>)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5068669"/>
            <a:ext cx="7352738" cy="646331"/>
          </a:xfrm>
          <a:prstGeom prst="rect">
            <a:avLst/>
          </a:prstGeom>
          <a:effectLst>
            <a:glow rad="228600">
              <a:schemeClr val="accent2">
                <a:alpha val="75000"/>
              </a:schemeClr>
            </a:glow>
            <a:innerShdw blurRad="50800" dist="25400" dir="10800000">
              <a:srgbClr val="808080">
                <a:alpha val="75000"/>
              </a:srgbClr>
            </a:inn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Uncertainty is </a:t>
            </a:r>
            <a:r>
              <a:rPr lang="en-US" b="1" i="1" dirty="0"/>
              <a:t>inherent </a:t>
            </a:r>
            <a:r>
              <a:rPr lang="en-US" b="1" dirty="0"/>
              <a:t>and </a:t>
            </a:r>
            <a:r>
              <a:rPr lang="en-US" b="1" i="1" dirty="0"/>
              <a:t>prevalent </a:t>
            </a:r>
            <a:r>
              <a:rPr lang="en-US" b="1" dirty="0"/>
              <a:t>in many new database applications, which is not carefully treated in a traditional 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lecture, you will learn: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Uncertainty in Applications</a:t>
            </a:r>
          </a:p>
          <a:p>
            <a:pPr lvl="1"/>
            <a:r>
              <a:rPr lang="en-US" sz="2400" dirty="0"/>
              <a:t>Problems on Managing Uncertain Data</a:t>
            </a:r>
          </a:p>
          <a:p>
            <a:pPr lvl="1"/>
            <a:r>
              <a:rPr lang="en-US" sz="2400" dirty="0">
                <a:solidFill>
                  <a:srgbClr val="BFBFBF"/>
                </a:solidFill>
              </a:rPr>
              <a:t>Uncertainty Models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lecture, you will learn:</a:t>
            </a:r>
          </a:p>
          <a:p>
            <a:pPr lvl="1"/>
            <a:r>
              <a:rPr lang="en-US" sz="2400" dirty="0"/>
              <a:t>Uncertainty in Applications</a:t>
            </a:r>
          </a:p>
          <a:p>
            <a:pPr lvl="1"/>
            <a:r>
              <a:rPr lang="en-US" sz="2400" dirty="0"/>
              <a:t>Problems on Managing Uncertain Data</a:t>
            </a:r>
          </a:p>
          <a:p>
            <a:pPr lvl="1"/>
            <a:r>
              <a:rPr lang="en-US" sz="2400" dirty="0"/>
              <a:t>Uncertainty Models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Problem #1: Modeling Data Uncertainty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/>
          <a:lstStyle/>
          <a:p>
            <a:r>
              <a:rPr lang="en-US" dirty="0"/>
              <a:t>How to capture and represent uncertain data?</a:t>
            </a:r>
          </a:p>
          <a:p>
            <a:r>
              <a:rPr lang="en-US" dirty="0"/>
              <a:t>Many models exist, from simple to complicated ones</a:t>
            </a:r>
          </a:p>
          <a:p>
            <a:r>
              <a:rPr lang="en-US" dirty="0"/>
              <a:t>Simple models may not reflect the true fact</a:t>
            </a:r>
          </a:p>
          <a:p>
            <a:r>
              <a:rPr lang="en-US" dirty="0"/>
              <a:t>Complicated models are different and expensive to evaluate</a:t>
            </a:r>
          </a:p>
          <a:p>
            <a:r>
              <a:rPr lang="en-US" dirty="0"/>
              <a:t>We study two common and useful models: attribute and </a:t>
            </a:r>
            <a:r>
              <a:rPr lang="en-US" dirty="0" err="1"/>
              <a:t>tuple</a:t>
            </a:r>
            <a:r>
              <a:rPr lang="en-US" dirty="0"/>
              <a:t> uncertainty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Problem #2: Probabilistic Queries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Storing and querying data is a basic functionality of a DBMS</a:t>
            </a:r>
          </a:p>
          <a:p>
            <a:r>
              <a:rPr lang="en-US" dirty="0"/>
              <a:t>Interesting to study how to perform </a:t>
            </a:r>
            <a:r>
              <a:rPr lang="en-US" i="1" dirty="0"/>
              <a:t>queries </a:t>
            </a:r>
            <a:r>
              <a:rPr lang="en-US" dirty="0"/>
              <a:t>on a DBMS that stores uncertain data</a:t>
            </a:r>
          </a:p>
          <a:p>
            <a:r>
              <a:rPr lang="en-US" dirty="0"/>
              <a:t>Uncertain data are more difficult and expensive to handle</a:t>
            </a:r>
          </a:p>
          <a:p>
            <a:r>
              <a:rPr lang="en-US" dirty="0"/>
              <a:t>We will study efficient techniques for evaluating important queries on a very large uncertain database</a:t>
            </a:r>
          </a:p>
          <a:p>
            <a:r>
              <a:rPr lang="en-US" dirty="0"/>
              <a:t>These are </a:t>
            </a:r>
            <a:r>
              <a:rPr lang="en-US" i="1" dirty="0"/>
              <a:t>probabilistic queries</a:t>
            </a:r>
            <a:r>
              <a:rPr lang="en-US" dirty="0"/>
              <a:t>, which produce statistical guarantees on correctness of query results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Problem #3: Data Quality &amp; Cleaning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/>
          <a:lstStyle/>
          <a:p>
            <a:r>
              <a:rPr lang="en-US" dirty="0"/>
              <a:t>Uncertain data are not exact and perfect</a:t>
            </a:r>
          </a:p>
          <a:p>
            <a:r>
              <a:rPr lang="en-US" dirty="0"/>
              <a:t>How to measure the </a:t>
            </a:r>
            <a:r>
              <a:rPr lang="en-US" i="1" dirty="0"/>
              <a:t>quality </a:t>
            </a:r>
            <a:r>
              <a:rPr lang="en-US" dirty="0"/>
              <a:t>of data, and the </a:t>
            </a:r>
            <a:r>
              <a:rPr lang="en-US" i="1" dirty="0"/>
              <a:t>quality </a:t>
            </a:r>
            <a:r>
              <a:rPr lang="en-US" dirty="0"/>
              <a:t>of queries that are evaluated on them?</a:t>
            </a:r>
          </a:p>
          <a:p>
            <a:r>
              <a:rPr lang="en-US" dirty="0"/>
              <a:t>If some uncertain data can be removed (with some effort), query quality can be improved.</a:t>
            </a:r>
          </a:p>
          <a:p>
            <a:r>
              <a:rPr lang="en-US" dirty="0"/>
              <a:t>Which part of the database should be cleaned first? How to clean it?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More about Uncertainty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area that touches different fields</a:t>
            </a:r>
          </a:p>
          <a:p>
            <a:r>
              <a:rPr lang="en-US" dirty="0"/>
              <a:t>Other interesting topics:</a:t>
            </a:r>
          </a:p>
          <a:p>
            <a:pPr lvl="1"/>
            <a:r>
              <a:rPr lang="en-US" dirty="0"/>
              <a:t>Modeling of correlation among data items</a:t>
            </a:r>
          </a:p>
          <a:p>
            <a:pPr lvl="1"/>
            <a:r>
              <a:rPr lang="en-US" dirty="0"/>
              <a:t>Probabilistic query language</a:t>
            </a:r>
          </a:p>
          <a:p>
            <a:pPr lvl="1"/>
            <a:r>
              <a:rPr lang="en-US" dirty="0"/>
              <a:t>Fuzzy logic and fuzzy databases</a:t>
            </a:r>
          </a:p>
          <a:p>
            <a:pPr lvl="1"/>
            <a:r>
              <a:rPr lang="en-US" dirty="0"/>
              <a:t>Uncertainty in text extraction</a:t>
            </a:r>
          </a:p>
          <a:p>
            <a:pPr lvl="1"/>
            <a:r>
              <a:rPr lang="en-US" dirty="0"/>
              <a:t>Probabilistic data streams</a:t>
            </a:r>
          </a:p>
          <a:p>
            <a:pPr lvl="1"/>
            <a:r>
              <a:rPr lang="en-US" dirty="0"/>
              <a:t>Uncertainty in data integration and deduplication</a:t>
            </a:r>
          </a:p>
          <a:p>
            <a:pPr lvl="1"/>
            <a:r>
              <a:rPr lang="en-US" dirty="0"/>
              <a:t>Mining uncertain data</a:t>
            </a:r>
          </a:p>
          <a:p>
            <a:pPr lvl="1"/>
            <a:r>
              <a:rPr lang="en-US" dirty="0"/>
              <a:t>Handling missing values in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lecture, you should learn: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Uncertainty in Applications</a:t>
            </a:r>
          </a:p>
          <a:p>
            <a:pPr lvl="1"/>
            <a:r>
              <a:rPr lang="en-US" sz="2400" dirty="0">
                <a:solidFill>
                  <a:srgbClr val="BFBFBF"/>
                </a:solidFill>
              </a:rPr>
              <a:t>Problems on Managing Uncertain Data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Uncertainty Models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82600" y="457200"/>
            <a:ext cx="8280400" cy="533400"/>
          </a:xfrm>
        </p:spPr>
        <p:txBody>
          <a:bodyPr/>
          <a:lstStyle/>
          <a:p>
            <a:r>
              <a:rPr lang="en-US" dirty="0"/>
              <a:t>Attributes and Tuples</a:t>
            </a: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4">
              <a:buNone/>
            </a:pPr>
            <a:endParaRPr lang="en-US" sz="1600" dirty="0"/>
          </a:p>
          <a:p>
            <a:r>
              <a:rPr lang="en-US" sz="2000" dirty="0"/>
              <a:t>An attribute is a property or characteristic of an object</a:t>
            </a:r>
          </a:p>
          <a:p>
            <a:pPr lvl="1"/>
            <a:r>
              <a:rPr lang="en-US" sz="1800" dirty="0"/>
              <a:t>Examples: eye color of a person, temperature, etc.</a:t>
            </a:r>
          </a:p>
          <a:p>
            <a:pPr lvl="1"/>
            <a:r>
              <a:rPr lang="en-US" sz="1800" dirty="0"/>
              <a:t>Attribute is also known as variable, field, characteristic, or feature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6492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7320933" imgH="7825429" progId="Word.Document.8">
                    <p:embed/>
                  </p:oleObj>
                </mc:Choice>
                <mc:Fallback>
                  <p:oleObj name="Document" r:id="rId3" imgW="7320933" imgH="7825429" progId="Word.Document.8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6477000" y="12192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DF131"/>
                </a:solidFill>
              </a:rPr>
              <a:t>Attributes</a:t>
            </a:r>
          </a:p>
        </p:txBody>
      </p:sp>
      <p:sp>
        <p:nvSpPr>
          <p:cNvPr id="649231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1143000" cy="8617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Tuples/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6642556"/>
            <a:ext cx="3429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“Introduction to Data Mining” by Tan, Steinbach, Kumar</a:t>
            </a:r>
            <a:endParaRPr lang="en-US" sz="800" dirty="0"/>
          </a:p>
        </p:txBody>
      </p:sp>
      <p:sp>
        <p:nvSpPr>
          <p:cNvPr id="12" name="Line Callout 1 11"/>
          <p:cNvSpPr/>
          <p:nvPr/>
        </p:nvSpPr>
        <p:spPr>
          <a:xfrm>
            <a:off x="4191000" y="1600200"/>
            <a:ext cx="1295400" cy="762000"/>
          </a:xfrm>
          <a:prstGeom prst="borderCallout1">
            <a:avLst>
              <a:gd name="adj1" fmla="val 46114"/>
              <a:gd name="adj2" fmla="val 98119"/>
              <a:gd name="adj3" fmla="val 102941"/>
              <a:gd name="adj4" fmla="val 1187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59737" cy="1044388"/>
          </a:xfrm>
        </p:spPr>
        <p:txBody>
          <a:bodyPr/>
          <a:lstStyle/>
          <a:p>
            <a:r>
              <a:rPr lang="en-US" dirty="0"/>
              <a:t>Discrete and Continuous Attributes </a:t>
            </a:r>
          </a:p>
        </p:txBody>
      </p:sp>
      <p:sp>
        <p:nvSpPr>
          <p:cNvPr id="78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9463" y="1524000"/>
            <a:ext cx="7583487" cy="42089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Has only a finite or </a:t>
            </a:r>
            <a:r>
              <a:rPr lang="en-US" sz="2000" dirty="0" err="1"/>
              <a:t>countably</a:t>
            </a:r>
            <a:r>
              <a:rPr lang="en-US" sz="2000" dirty="0"/>
              <a:t> infinite set of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Continuous attributes are typically represented as floating-point variables.  </a:t>
            </a:r>
          </a:p>
          <a:p>
            <a:pPr lvl="4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dirty="0"/>
              <a:t>Data uncertainty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/>
              <a:t>2 main types:</a:t>
            </a:r>
          </a:p>
          <a:p>
            <a:pPr lvl="1"/>
            <a:r>
              <a:rPr lang="en-US" sz="2400" dirty="0"/>
              <a:t>Attribute uncertainty (value uncertainty)</a:t>
            </a:r>
          </a:p>
          <a:p>
            <a:pPr lvl="1"/>
            <a:r>
              <a:rPr lang="en-US" sz="2400" dirty="0" err="1"/>
              <a:t>Tuple</a:t>
            </a:r>
            <a:r>
              <a:rPr lang="en-US" sz="2400" dirty="0"/>
              <a:t> uncertainty (existential uncertainty)</a:t>
            </a:r>
          </a:p>
          <a:p>
            <a:r>
              <a:rPr lang="en-US" sz="2800" dirty="0"/>
              <a:t>Sources of uncertainty</a:t>
            </a:r>
          </a:p>
          <a:p>
            <a:pPr lvl="1"/>
            <a:r>
              <a:rPr lang="en-US" sz="2400" dirty="0"/>
              <a:t>Data staleness</a:t>
            </a:r>
          </a:p>
          <a:p>
            <a:pPr lvl="1"/>
            <a:r>
              <a:rPr lang="en-US" sz="2400" dirty="0"/>
              <a:t>Measurement errors</a:t>
            </a:r>
          </a:p>
          <a:p>
            <a:pPr lvl="1"/>
            <a:r>
              <a:rPr lang="en-US" sz="2400" dirty="0"/>
              <a:t>Repeated measurements</a:t>
            </a:r>
          </a:p>
          <a:p>
            <a:pPr lvl="1"/>
            <a:r>
              <a:rPr lang="en-US" sz="2400" dirty="0"/>
              <a:t>Data integration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Two types of uncertainty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Attribute uncertainty</a:t>
            </a:r>
          </a:p>
          <a:p>
            <a:pPr lvl="1"/>
            <a:r>
              <a:rPr lang="en-US" dirty="0"/>
              <a:t>I know it exists, but I am not sure about its value.</a:t>
            </a:r>
          </a:p>
        </p:txBody>
      </p:sp>
      <p:pic>
        <p:nvPicPr>
          <p:cNvPr id="14340" name="Picture 18" descr="TURTLES00542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916238" y="3644900"/>
            <a:ext cx="4171950" cy="2563813"/>
          </a:xfrm>
          <a:noFill/>
        </p:spPr>
      </p:pic>
      <p:sp>
        <p:nvSpPr>
          <p:cNvPr id="14341" name="Freeform 20"/>
          <p:cNvSpPr>
            <a:spLocks/>
          </p:cNvSpPr>
          <p:nvPr/>
        </p:nvSpPr>
        <p:spPr bwMode="auto">
          <a:xfrm>
            <a:off x="2411413" y="4268788"/>
            <a:ext cx="2376487" cy="384175"/>
          </a:xfrm>
          <a:custGeom>
            <a:avLst/>
            <a:gdLst>
              <a:gd name="T0" fmla="*/ 0 w 1497"/>
              <a:gd name="T1" fmla="*/ 2147483647 h 242"/>
              <a:gd name="T2" fmla="*/ 2147483647 w 1497"/>
              <a:gd name="T3" fmla="*/ 2147483647 h 242"/>
              <a:gd name="T4" fmla="*/ 2147483647 w 1497"/>
              <a:gd name="T5" fmla="*/ 2147483647 h 242"/>
              <a:gd name="T6" fmla="*/ 2147483647 w 1497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497"/>
              <a:gd name="T13" fmla="*/ 0 h 242"/>
              <a:gd name="T14" fmla="*/ 1497 w 1497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7" h="242">
                <a:moveTo>
                  <a:pt x="0" y="15"/>
                </a:moveTo>
                <a:cubicBezTo>
                  <a:pt x="325" y="128"/>
                  <a:pt x="650" y="242"/>
                  <a:pt x="771" y="242"/>
                </a:cubicBezTo>
                <a:cubicBezTo>
                  <a:pt x="892" y="242"/>
                  <a:pt x="605" y="30"/>
                  <a:pt x="726" y="15"/>
                </a:cubicBezTo>
                <a:cubicBezTo>
                  <a:pt x="847" y="0"/>
                  <a:pt x="1172" y="75"/>
                  <a:pt x="1497" y="151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Text Box 21"/>
          <p:cNvSpPr txBox="1">
            <a:spLocks noChangeArrowheads="1"/>
          </p:cNvSpPr>
          <p:nvPr/>
        </p:nvSpPr>
        <p:spPr bwMode="auto">
          <a:xfrm>
            <a:off x="1476375" y="40767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ahoma" charset="0"/>
              </a:rPr>
              <a:t>antenna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6642556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Prof. Ben Kao (HKUCS)</a:t>
            </a:r>
            <a:endParaRPr lang="en-US" sz="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8"/>
          <p:cNvSpPr>
            <a:spLocks noChangeArrowheads="1"/>
          </p:cNvSpPr>
          <p:nvPr/>
        </p:nvSpPr>
        <p:spPr bwMode="auto">
          <a:xfrm>
            <a:off x="500063" y="4714875"/>
            <a:ext cx="642937" cy="642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Two types of uncertainty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Attribute uncertainty</a:t>
            </a:r>
          </a:p>
          <a:p>
            <a:pPr lvl="1"/>
            <a:r>
              <a:rPr lang="en-US" dirty="0"/>
              <a:t>I know it exists, but I am not sure about its value.</a:t>
            </a:r>
          </a:p>
        </p:txBody>
      </p:sp>
      <p:pic>
        <p:nvPicPr>
          <p:cNvPr id="15365" name="Picture 18" descr="TURTLES00542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916238" y="3644900"/>
            <a:ext cx="4171950" cy="2563813"/>
          </a:xfrm>
          <a:noFill/>
        </p:spPr>
      </p:pic>
      <p:sp>
        <p:nvSpPr>
          <p:cNvPr id="15366" name="Freeform 20"/>
          <p:cNvSpPr>
            <a:spLocks/>
          </p:cNvSpPr>
          <p:nvPr/>
        </p:nvSpPr>
        <p:spPr bwMode="auto">
          <a:xfrm>
            <a:off x="2411413" y="4268788"/>
            <a:ext cx="2376487" cy="384175"/>
          </a:xfrm>
          <a:custGeom>
            <a:avLst/>
            <a:gdLst>
              <a:gd name="T0" fmla="*/ 0 w 1497"/>
              <a:gd name="T1" fmla="*/ 2147483647 h 242"/>
              <a:gd name="T2" fmla="*/ 2147483647 w 1497"/>
              <a:gd name="T3" fmla="*/ 2147483647 h 242"/>
              <a:gd name="T4" fmla="*/ 2147483647 w 1497"/>
              <a:gd name="T5" fmla="*/ 2147483647 h 242"/>
              <a:gd name="T6" fmla="*/ 2147483647 w 1497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497"/>
              <a:gd name="T13" fmla="*/ 0 h 242"/>
              <a:gd name="T14" fmla="*/ 1497 w 1497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7" h="242">
                <a:moveTo>
                  <a:pt x="0" y="15"/>
                </a:moveTo>
                <a:cubicBezTo>
                  <a:pt x="325" y="128"/>
                  <a:pt x="650" y="242"/>
                  <a:pt x="771" y="242"/>
                </a:cubicBezTo>
                <a:cubicBezTo>
                  <a:pt x="892" y="242"/>
                  <a:pt x="605" y="30"/>
                  <a:pt x="726" y="15"/>
                </a:cubicBezTo>
                <a:cubicBezTo>
                  <a:pt x="847" y="0"/>
                  <a:pt x="1172" y="75"/>
                  <a:pt x="1497" y="151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Text Box 21"/>
          <p:cNvSpPr txBox="1">
            <a:spLocks noChangeArrowheads="1"/>
          </p:cNvSpPr>
          <p:nvPr/>
        </p:nvSpPr>
        <p:spPr bwMode="auto">
          <a:xfrm>
            <a:off x="1476375" y="40767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ahoma" charset="0"/>
              </a:rPr>
              <a:t>antenna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7158" y="4500570"/>
            <a:ext cx="2386042" cy="200341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15371" name="Oval 7"/>
          <p:cNvSpPr>
            <a:spLocks noChangeArrowheads="1"/>
          </p:cNvSpPr>
          <p:nvPr/>
        </p:nvSpPr>
        <p:spPr bwMode="auto">
          <a:xfrm>
            <a:off x="785813" y="5000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15372" name="TextBox 9"/>
          <p:cNvSpPr txBox="1">
            <a:spLocks noChangeArrowheads="1"/>
          </p:cNvSpPr>
          <p:nvPr/>
        </p:nvSpPr>
        <p:spPr bwMode="auto">
          <a:xfrm>
            <a:off x="1285875" y="5286375"/>
            <a:ext cx="1355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Tahoma" charset="0"/>
              </a:rPr>
              <a:t>location recorded</a:t>
            </a:r>
            <a:br>
              <a:rPr lang="en-US" sz="1200">
                <a:solidFill>
                  <a:schemeClr val="bg1"/>
                </a:solidFill>
                <a:latin typeface="Tahoma" charset="0"/>
              </a:rPr>
            </a:br>
            <a:r>
              <a:rPr lang="en-US" sz="1200">
                <a:solidFill>
                  <a:schemeClr val="bg1"/>
                </a:solidFill>
                <a:latin typeface="Tahoma" charset="0"/>
              </a:rPr>
              <a:t>10 minutes ago</a:t>
            </a:r>
          </a:p>
        </p:txBody>
      </p:sp>
      <p:cxnSp>
        <p:nvCxnSpPr>
          <p:cNvPr id="15373" name="Straight Connector 15"/>
          <p:cNvCxnSpPr>
            <a:cxnSpLocks noChangeShapeType="1"/>
            <a:stCxn id="15371" idx="5"/>
            <a:endCxn id="15372" idx="1"/>
          </p:cNvCxnSpPr>
          <p:nvPr/>
        </p:nvCxnSpPr>
        <p:spPr bwMode="auto">
          <a:xfrm rot="16200000" flipH="1">
            <a:off x="838200" y="5068888"/>
            <a:ext cx="455613" cy="4397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</p:spPr>
      </p:cxnSp>
      <p:cxnSp>
        <p:nvCxnSpPr>
          <p:cNvPr id="15374" name="Straight Connector 18"/>
          <p:cNvCxnSpPr>
            <a:cxnSpLocks noChangeShapeType="1"/>
          </p:cNvCxnSpPr>
          <p:nvPr/>
        </p:nvCxnSpPr>
        <p:spPr bwMode="auto">
          <a:xfrm>
            <a:off x="785813" y="4929188"/>
            <a:ext cx="357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375" name="TextBox 20"/>
          <p:cNvSpPr txBox="1">
            <a:spLocks noChangeArrowheads="1"/>
          </p:cNvSpPr>
          <p:nvPr/>
        </p:nvSpPr>
        <p:spPr bwMode="auto">
          <a:xfrm>
            <a:off x="1214438" y="4500563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Tahoma" charset="0"/>
              </a:rPr>
              <a:t>estimated max.</a:t>
            </a:r>
            <a:br>
              <a:rPr lang="en-US" sz="1200">
                <a:solidFill>
                  <a:schemeClr val="bg1"/>
                </a:solidFill>
                <a:latin typeface="Tahoma" charset="0"/>
              </a:rPr>
            </a:br>
            <a:r>
              <a:rPr lang="en-US" sz="1200">
                <a:solidFill>
                  <a:schemeClr val="bg1"/>
                </a:solidFill>
                <a:latin typeface="Tahoma" charset="0"/>
              </a:rPr>
              <a:t>distance travelled</a:t>
            </a:r>
          </a:p>
        </p:txBody>
      </p:sp>
      <p:cxnSp>
        <p:nvCxnSpPr>
          <p:cNvPr id="15376" name="Straight Arrow Connector 22"/>
          <p:cNvCxnSpPr>
            <a:cxnSpLocks noChangeShapeType="1"/>
            <a:stCxn id="15375" idx="1"/>
          </p:cNvCxnSpPr>
          <p:nvPr/>
        </p:nvCxnSpPr>
        <p:spPr bwMode="auto">
          <a:xfrm rot="10800000" flipV="1">
            <a:off x="1000125" y="4730750"/>
            <a:ext cx="214313" cy="198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77" name="TextBox 24"/>
          <p:cNvSpPr txBox="1">
            <a:spLocks noChangeArrowheads="1"/>
          </p:cNvSpPr>
          <p:nvPr/>
        </p:nvSpPr>
        <p:spPr bwMode="auto">
          <a:xfrm>
            <a:off x="285750" y="5857875"/>
            <a:ext cx="1636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Tahoma" charset="0"/>
              </a:rPr>
              <a:t>assume a distribution</a:t>
            </a:r>
            <a:br>
              <a:rPr lang="en-US" sz="1200">
                <a:solidFill>
                  <a:schemeClr val="bg1"/>
                </a:solidFill>
                <a:latin typeface="Tahoma" charset="0"/>
              </a:rPr>
            </a:br>
            <a:r>
              <a:rPr lang="en-US" sz="1200">
                <a:solidFill>
                  <a:schemeClr val="bg1"/>
                </a:solidFill>
                <a:latin typeface="Tahoma" charset="0"/>
              </a:rPr>
              <a:t>e.g., uniform pdf,</a:t>
            </a:r>
          </a:p>
          <a:p>
            <a:pPr eaLnBrk="0" hangingPunct="0"/>
            <a:r>
              <a:rPr lang="en-US" sz="1200">
                <a:solidFill>
                  <a:schemeClr val="bg1"/>
                </a:solidFill>
                <a:latin typeface="Tahoma" charset="0"/>
              </a:rPr>
              <a:t>Gaussian pdf, etc.</a:t>
            </a:r>
          </a:p>
        </p:txBody>
      </p:sp>
      <p:sp>
        <p:nvSpPr>
          <p:cNvPr id="15378" name="Freeform 25"/>
          <p:cNvSpPr>
            <a:spLocks/>
          </p:cNvSpPr>
          <p:nvPr/>
        </p:nvSpPr>
        <p:spPr bwMode="auto">
          <a:xfrm>
            <a:off x="511175" y="5211763"/>
            <a:ext cx="207963" cy="719137"/>
          </a:xfrm>
          <a:custGeom>
            <a:avLst/>
            <a:gdLst>
              <a:gd name="T0" fmla="*/ 127101 w 208624"/>
              <a:gd name="T1" fmla="*/ 719275 h 719091"/>
              <a:gd name="T2" fmla="*/ 13148 w 208624"/>
              <a:gd name="T3" fmla="*/ 319676 h 719091"/>
              <a:gd name="T4" fmla="*/ 205992 w 208624"/>
              <a:gd name="T5" fmla="*/ 0 h 719091"/>
              <a:gd name="T6" fmla="*/ 0 60000 65536"/>
              <a:gd name="T7" fmla="*/ 0 60000 65536"/>
              <a:gd name="T8" fmla="*/ 0 60000 65536"/>
              <a:gd name="T9" fmla="*/ 0 w 208624"/>
              <a:gd name="T10" fmla="*/ 0 h 719091"/>
              <a:gd name="T11" fmla="*/ 208624 w 208624"/>
              <a:gd name="T12" fmla="*/ 719091 h 7190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624" h="719091">
                <a:moveTo>
                  <a:pt x="128725" y="719091"/>
                </a:moveTo>
                <a:cubicBezTo>
                  <a:pt x="64362" y="579267"/>
                  <a:pt x="0" y="439444"/>
                  <a:pt x="13316" y="319596"/>
                </a:cubicBezTo>
                <a:cubicBezTo>
                  <a:pt x="26632" y="199748"/>
                  <a:pt x="117628" y="99874"/>
                  <a:pt x="208624" y="0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79" name="TextBox 26"/>
          <p:cNvSpPr txBox="1">
            <a:spLocks noChangeArrowheads="1"/>
          </p:cNvSpPr>
          <p:nvPr/>
        </p:nvSpPr>
        <p:spPr bwMode="auto">
          <a:xfrm>
            <a:off x="285750" y="4000500"/>
            <a:ext cx="946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Tahoma" charset="0"/>
              </a:rPr>
              <a:t>uncertainty</a:t>
            </a:r>
            <a:br>
              <a:rPr lang="en-US" sz="1200" dirty="0">
                <a:solidFill>
                  <a:schemeClr val="bg1"/>
                </a:solidFill>
                <a:latin typeface="Tahoma" charset="0"/>
              </a:rPr>
            </a:br>
            <a:r>
              <a:rPr lang="en-US" sz="1200" dirty="0">
                <a:solidFill>
                  <a:schemeClr val="bg1"/>
                </a:solidFill>
                <a:latin typeface="Tahoma" charset="0"/>
              </a:rPr>
              <a:t>region</a:t>
            </a:r>
          </a:p>
        </p:txBody>
      </p:sp>
      <p:sp>
        <p:nvSpPr>
          <p:cNvPr id="15380" name="Freeform 27"/>
          <p:cNvSpPr>
            <a:spLocks/>
          </p:cNvSpPr>
          <p:nvPr/>
        </p:nvSpPr>
        <p:spPr bwMode="auto">
          <a:xfrm>
            <a:off x="153988" y="4278313"/>
            <a:ext cx="342900" cy="728662"/>
          </a:xfrm>
          <a:custGeom>
            <a:avLst/>
            <a:gdLst>
              <a:gd name="T0" fmla="*/ 147323 w 343271"/>
              <a:gd name="T1" fmla="*/ 0 h 727969"/>
              <a:gd name="T2" fmla="*/ 32412 w 343271"/>
              <a:gd name="T3" fmla="*/ 534692 h 727969"/>
              <a:gd name="T4" fmla="*/ 341789 w 343271"/>
              <a:gd name="T5" fmla="*/ 730745 h 727969"/>
              <a:gd name="T6" fmla="*/ 0 60000 65536"/>
              <a:gd name="T7" fmla="*/ 0 60000 65536"/>
              <a:gd name="T8" fmla="*/ 0 60000 65536"/>
              <a:gd name="T9" fmla="*/ 0 w 343271"/>
              <a:gd name="T10" fmla="*/ 0 h 727969"/>
              <a:gd name="T11" fmla="*/ 343271 w 343271"/>
              <a:gd name="T12" fmla="*/ 727969 h 7279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3271" h="727969">
                <a:moveTo>
                  <a:pt x="147962" y="0"/>
                </a:moveTo>
                <a:cubicBezTo>
                  <a:pt x="73981" y="205666"/>
                  <a:pt x="0" y="411332"/>
                  <a:pt x="32552" y="532660"/>
                </a:cubicBezTo>
                <a:cubicBezTo>
                  <a:pt x="65104" y="653988"/>
                  <a:pt x="204187" y="690978"/>
                  <a:pt x="343271" y="727969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6642556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Prof. Ben Kao (HKUCS)</a:t>
            </a:r>
            <a:endParaRPr lang="en-US" sz="8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313613" cy="11430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New Applications: Location-based Services and Sensor Networks</a:t>
            </a:r>
          </a:p>
        </p:txBody>
      </p:sp>
      <p:sp>
        <p:nvSpPr>
          <p:cNvPr id="777223" name="AutoShape 7"/>
          <p:cNvSpPr>
            <a:spLocks noChangeArrowheads="1"/>
          </p:cNvSpPr>
          <p:nvPr/>
        </p:nvSpPr>
        <p:spPr bwMode="auto">
          <a:xfrm>
            <a:off x="3695700" y="3843338"/>
            <a:ext cx="1752600" cy="15240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b="1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kumimoji="0" lang="en-US" altLang="zh-TW" b="1">
                <a:solidFill>
                  <a:schemeClr val="bg1"/>
                </a:solidFill>
              </a:rPr>
              <a:t>Provider </a:t>
            </a:r>
          </a:p>
          <a:p>
            <a:pPr algn="ctr"/>
            <a:endParaRPr kumimoji="0" lang="en-US" altLang="zh-TW" b="1">
              <a:solidFill>
                <a:schemeClr val="bg1"/>
              </a:solidFill>
            </a:endParaRPr>
          </a:p>
        </p:txBody>
      </p:sp>
      <p:pic>
        <p:nvPicPr>
          <p:cNvPr id="777224" name="Picture 8" descr="j029762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8" y="4564063"/>
            <a:ext cx="1389062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2743200" y="3203575"/>
            <a:ext cx="855663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7227" name="Line 11"/>
          <p:cNvSpPr>
            <a:spLocks noChangeShapeType="1"/>
          </p:cNvSpPr>
          <p:nvPr/>
        </p:nvSpPr>
        <p:spPr bwMode="auto">
          <a:xfrm flipV="1">
            <a:off x="2740025" y="5221288"/>
            <a:ext cx="8382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77222" name="Picture 6" descr="j025065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2275" y="4738688"/>
            <a:ext cx="1249363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7229" name="Line 13"/>
          <p:cNvSpPr>
            <a:spLocks noChangeShapeType="1"/>
          </p:cNvSpPr>
          <p:nvPr/>
        </p:nvSpPr>
        <p:spPr bwMode="auto">
          <a:xfrm flipH="1" flipV="1">
            <a:off x="5668963" y="5276850"/>
            <a:ext cx="10001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73075" y="1779588"/>
            <a:ext cx="3519488" cy="1373187"/>
            <a:chOff x="298" y="1121"/>
            <a:chExt cx="2217" cy="865"/>
          </a:xfrm>
        </p:grpSpPr>
        <p:sp>
          <p:nvSpPr>
            <p:cNvPr id="15397" name="Text Box 40"/>
            <p:cNvSpPr txBox="1">
              <a:spLocks noChangeArrowheads="1"/>
            </p:cNvSpPr>
            <p:nvPr/>
          </p:nvSpPr>
          <p:spPr bwMode="auto">
            <a:xfrm>
              <a:off x="1267" y="1121"/>
              <a:ext cx="428" cy="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GPS</a:t>
              </a:r>
            </a:p>
          </p:txBody>
        </p:sp>
        <p:pic>
          <p:nvPicPr>
            <p:cNvPr id="15398" name="Picture 4" descr="j032097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8" y="1302"/>
              <a:ext cx="833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99" name="Picture 5" descr="j0225476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61" y="1341"/>
              <a:ext cx="1254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77228" name="Line 12"/>
          <p:cNvSpPr>
            <a:spLocks noChangeShapeType="1"/>
          </p:cNvSpPr>
          <p:nvPr/>
        </p:nvSpPr>
        <p:spPr bwMode="auto">
          <a:xfrm flipH="1">
            <a:off x="5114925" y="3092450"/>
            <a:ext cx="6667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829300" y="2125663"/>
            <a:ext cx="2514600" cy="1295400"/>
            <a:chOff x="3984" y="1920"/>
            <a:chExt cx="1584" cy="816"/>
          </a:xfrm>
        </p:grpSpPr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3984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4368" y="19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44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12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608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4560" y="230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800" y="216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48" y="24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4704" y="26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4992" y="19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52" y="19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508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4944" y="230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8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5472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5232" y="201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4512" y="2124"/>
              <a:ext cx="707" cy="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>
                  <a:latin typeface="Verdana" pitchFamily="34" charset="0"/>
                </a:rPr>
                <a:t>sensor</a:t>
              </a:r>
            </a:p>
            <a:p>
              <a:r>
                <a:rPr kumimoji="0" lang="en-US" altLang="zh-TW" sz="1600">
                  <a:latin typeface="Verdana" pitchFamily="34" charset="0"/>
                </a:rPr>
                <a:t>network</a:t>
              </a:r>
            </a:p>
          </p:txBody>
        </p:sp>
      </p:grpSp>
      <p:sp>
        <p:nvSpPr>
          <p:cNvPr id="777253" name="AutoShape 37"/>
          <p:cNvSpPr>
            <a:spLocks noChangeArrowheads="1"/>
          </p:cNvSpPr>
          <p:nvPr/>
        </p:nvSpPr>
        <p:spPr bwMode="auto">
          <a:xfrm>
            <a:off x="4381500" y="1509713"/>
            <a:ext cx="2514600" cy="1828800"/>
          </a:xfrm>
          <a:prstGeom prst="cloudCallout">
            <a:avLst>
              <a:gd name="adj1" fmla="val -40088"/>
              <a:gd name="adj2" fmla="val 87676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dirty="0">
                <a:latin typeface="Tahoma" pitchFamily="34" charset="0"/>
              </a:rPr>
              <a:t>What is the region that gives max temperature?</a:t>
            </a:r>
          </a:p>
        </p:txBody>
      </p:sp>
      <p:sp>
        <p:nvSpPr>
          <p:cNvPr id="777257" name="Text Box 41"/>
          <p:cNvSpPr txBox="1">
            <a:spLocks noChangeArrowheads="1"/>
          </p:cNvSpPr>
          <p:nvPr/>
        </p:nvSpPr>
        <p:spPr bwMode="auto">
          <a:xfrm>
            <a:off x="1497013" y="5873750"/>
            <a:ext cx="806450" cy="3794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/>
              <a:t>RF-ID</a:t>
            </a:r>
          </a:p>
        </p:txBody>
      </p:sp>
      <p:sp>
        <p:nvSpPr>
          <p:cNvPr id="777231" name="AutoShape 15"/>
          <p:cNvSpPr>
            <a:spLocks noChangeArrowheads="1"/>
          </p:cNvSpPr>
          <p:nvPr/>
        </p:nvSpPr>
        <p:spPr bwMode="auto">
          <a:xfrm>
            <a:off x="1217613" y="1517650"/>
            <a:ext cx="2819400" cy="1905000"/>
          </a:xfrm>
          <a:prstGeom prst="cloudCallout">
            <a:avLst>
              <a:gd name="adj1" fmla="val 59458"/>
              <a:gd name="adj2" fmla="val 80750"/>
            </a:avLst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000" dirty="0">
                <a:latin typeface="Tahoma" pitchFamily="34" charset="0"/>
              </a:rPr>
              <a:t>Find a cab within 2 miles of my location.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23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7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7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0" decel="100000" fill="hold"/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3" grpId="0" animBg="1"/>
      <p:bldP spid="777226" grpId="0" animBg="1"/>
      <p:bldP spid="777227" grpId="0" animBg="1"/>
      <p:bldP spid="777229" grpId="0" animBg="1"/>
      <p:bldP spid="777228" grpId="0" animBg="1"/>
      <p:bldP spid="777253" grpId="0" animBg="1"/>
      <p:bldP spid="777257" grpId="0" animBg="1"/>
      <p:bldP spid="7772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Two types of uncertainty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Attribute uncertainty</a:t>
            </a:r>
          </a:p>
          <a:p>
            <a:pPr lvl="1"/>
            <a:r>
              <a:rPr lang="en-US" dirty="0"/>
              <a:t>I know it exists, but I am not sure about its value.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17562" y="2830513"/>
            <a:ext cx="6192838" cy="2808287"/>
          </a:xfrm>
          <a:prstGeom prst="rect">
            <a:avLst/>
          </a:prstGeom>
          <a:solidFill>
            <a:srgbClr val="7DE2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latin typeface="Tahoma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17562" y="2830513"/>
            <a:ext cx="1804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ahoma" charset="0"/>
              </a:rPr>
              <a:t>Serengeti Plains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1322387" y="3838575"/>
            <a:ext cx="1655763" cy="7921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5" y="16361"/>
                </a:moveTo>
                <a:cubicBezTo>
                  <a:pt x="3901" y="14902"/>
                  <a:pt x="3052" y="12895"/>
                  <a:pt x="3052" y="10800"/>
                </a:cubicBezTo>
                <a:cubicBezTo>
                  <a:pt x="3052" y="6520"/>
                  <a:pt x="6520" y="3052"/>
                  <a:pt x="10800" y="3052"/>
                </a:cubicBezTo>
                <a:cubicBezTo>
                  <a:pt x="15079" y="3052"/>
                  <a:pt x="18548" y="6520"/>
                  <a:pt x="18548" y="10800"/>
                </a:cubicBezTo>
                <a:cubicBezTo>
                  <a:pt x="18548" y="12895"/>
                  <a:pt x="17698" y="14902"/>
                  <a:pt x="16194" y="16361"/>
                </a:cubicBezTo>
                <a:lnTo>
                  <a:pt x="18319" y="18552"/>
                </a:lnTo>
                <a:cubicBezTo>
                  <a:pt x="20416" y="16518"/>
                  <a:pt x="21600" y="1372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1"/>
                  <a:pt x="1183" y="16518"/>
                  <a:pt x="3280" y="1855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1682750" y="3622675"/>
            <a:ext cx="935037" cy="863600"/>
          </a:xfrm>
          <a:prstGeom prst="triangle">
            <a:avLst>
              <a:gd name="adj" fmla="val 50000"/>
            </a:avLst>
          </a:prstGeom>
          <a:solidFill>
            <a:srgbClr val="96934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962025" y="4702175"/>
            <a:ext cx="60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ahoma" charset="0"/>
              </a:rPr>
              <a:t>Lion</a:t>
            </a: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950912" y="4198938"/>
            <a:ext cx="298450" cy="431800"/>
          </a:xfrm>
          <a:custGeom>
            <a:avLst/>
            <a:gdLst>
              <a:gd name="T0" fmla="*/ 2147483647 w 188"/>
              <a:gd name="T1" fmla="*/ 2147483647 h 272"/>
              <a:gd name="T2" fmla="*/ 2147483647 w 188"/>
              <a:gd name="T3" fmla="*/ 2147483647 h 272"/>
              <a:gd name="T4" fmla="*/ 2147483647 w 188"/>
              <a:gd name="T5" fmla="*/ 0 h 272"/>
              <a:gd name="T6" fmla="*/ 0 60000 65536"/>
              <a:gd name="T7" fmla="*/ 0 60000 65536"/>
              <a:gd name="T8" fmla="*/ 0 60000 65536"/>
              <a:gd name="T9" fmla="*/ 0 w 188"/>
              <a:gd name="T10" fmla="*/ 0 h 272"/>
              <a:gd name="T11" fmla="*/ 188 w 188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72">
                <a:moveTo>
                  <a:pt x="143" y="272"/>
                </a:moveTo>
                <a:cubicBezTo>
                  <a:pt x="71" y="203"/>
                  <a:pt x="0" y="135"/>
                  <a:pt x="7" y="90"/>
                </a:cubicBezTo>
                <a:cubicBezTo>
                  <a:pt x="14" y="45"/>
                  <a:pt x="101" y="22"/>
                  <a:pt x="188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3006725" y="3968750"/>
            <a:ext cx="455612" cy="568325"/>
          </a:xfrm>
          <a:custGeom>
            <a:avLst/>
            <a:gdLst>
              <a:gd name="T0" fmla="*/ 2147483647 w 287"/>
              <a:gd name="T1" fmla="*/ 2147483647 h 358"/>
              <a:gd name="T2" fmla="*/ 2147483647 w 287"/>
              <a:gd name="T3" fmla="*/ 2147483647 h 358"/>
              <a:gd name="T4" fmla="*/ 2147483647 w 287"/>
              <a:gd name="T5" fmla="*/ 2147483647 h 358"/>
              <a:gd name="T6" fmla="*/ 2147483647 w 287"/>
              <a:gd name="T7" fmla="*/ 2147483647 h 358"/>
              <a:gd name="T8" fmla="*/ 2147483647 w 287"/>
              <a:gd name="T9" fmla="*/ 2147483647 h 358"/>
              <a:gd name="T10" fmla="*/ 2147483647 w 287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7"/>
              <a:gd name="T19" fmla="*/ 0 h 358"/>
              <a:gd name="T20" fmla="*/ 287 w 287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7" h="358">
                <a:moveTo>
                  <a:pt x="79" y="31"/>
                </a:moveTo>
                <a:cubicBezTo>
                  <a:pt x="233" y="56"/>
                  <a:pt x="0" y="0"/>
                  <a:pt x="143" y="177"/>
                </a:cubicBezTo>
                <a:cubicBezTo>
                  <a:pt x="166" y="205"/>
                  <a:pt x="216" y="183"/>
                  <a:pt x="252" y="186"/>
                </a:cubicBezTo>
                <a:cubicBezTo>
                  <a:pt x="241" y="346"/>
                  <a:pt x="287" y="358"/>
                  <a:pt x="88" y="314"/>
                </a:cubicBezTo>
                <a:cubicBezTo>
                  <a:pt x="79" y="312"/>
                  <a:pt x="79" y="296"/>
                  <a:pt x="79" y="287"/>
                </a:cubicBezTo>
                <a:cubicBezTo>
                  <a:pt x="76" y="202"/>
                  <a:pt x="79" y="116"/>
                  <a:pt x="79" y="3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482975" y="45577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ahoma" charset="0"/>
              </a:rPr>
              <a:t>Wildebeest</a:t>
            </a:r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3265487" y="3994150"/>
            <a:ext cx="1055688" cy="492125"/>
          </a:xfrm>
          <a:custGeom>
            <a:avLst/>
            <a:gdLst>
              <a:gd name="T0" fmla="*/ 2147483647 w 665"/>
              <a:gd name="T1" fmla="*/ 2147483647 h 310"/>
              <a:gd name="T2" fmla="*/ 2147483647 w 665"/>
              <a:gd name="T3" fmla="*/ 2147483647 h 310"/>
              <a:gd name="T4" fmla="*/ 0 w 665"/>
              <a:gd name="T5" fmla="*/ 2147483647 h 310"/>
              <a:gd name="T6" fmla="*/ 0 60000 65536"/>
              <a:gd name="T7" fmla="*/ 0 60000 65536"/>
              <a:gd name="T8" fmla="*/ 0 60000 65536"/>
              <a:gd name="T9" fmla="*/ 0 w 665"/>
              <a:gd name="T10" fmla="*/ 0 h 310"/>
              <a:gd name="T11" fmla="*/ 665 w 665"/>
              <a:gd name="T12" fmla="*/ 310 h 3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5" h="310">
                <a:moveTo>
                  <a:pt x="454" y="310"/>
                </a:moveTo>
                <a:cubicBezTo>
                  <a:pt x="559" y="193"/>
                  <a:pt x="665" y="76"/>
                  <a:pt x="590" y="38"/>
                </a:cubicBezTo>
                <a:cubicBezTo>
                  <a:pt x="515" y="0"/>
                  <a:pt x="257" y="41"/>
                  <a:pt x="0" y="83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7" name="Picture 13" descr="j0394516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63687" y="4608980"/>
            <a:ext cx="515938" cy="685800"/>
          </a:xfrm>
          <a:noFill/>
        </p:spPr>
      </p:pic>
      <p:pic>
        <p:nvPicPr>
          <p:cNvPr id="16398" name="Picture 14" descr="j0198946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435350" y="4816475"/>
            <a:ext cx="762000" cy="554038"/>
          </a:xfrm>
          <a:noFill/>
        </p:spPr>
      </p:pic>
      <p:pic>
        <p:nvPicPr>
          <p:cNvPr id="207874" name="Picture 2" descr="Balloon Safari - Serengeti National Par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459162"/>
            <a:ext cx="3524250" cy="271462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6858000" y="6642556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Prof. Ben Kao (HKUCS)</a:t>
            </a:r>
            <a:endParaRPr lang="en-US" sz="8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Two types of uncertainty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Attribute uncertainty</a:t>
            </a:r>
          </a:p>
          <a:p>
            <a:pPr lvl="1"/>
            <a:r>
              <a:rPr lang="en-US" dirty="0"/>
              <a:t>I know it exists, but I am not sure about its value.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19250" y="3573463"/>
            <a:ext cx="6192838" cy="2808287"/>
          </a:xfrm>
          <a:prstGeom prst="rect">
            <a:avLst/>
          </a:prstGeom>
          <a:solidFill>
            <a:srgbClr val="7DE2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latin typeface="Tahoma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619250" y="3573463"/>
            <a:ext cx="1789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ahoma" charset="0"/>
              </a:rPr>
              <a:t>Serengeti Plains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124075" y="4581525"/>
            <a:ext cx="1655763" cy="7921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676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5" y="16361"/>
                </a:moveTo>
                <a:cubicBezTo>
                  <a:pt x="3901" y="14902"/>
                  <a:pt x="3052" y="12895"/>
                  <a:pt x="3052" y="10800"/>
                </a:cubicBezTo>
                <a:cubicBezTo>
                  <a:pt x="3052" y="6520"/>
                  <a:pt x="6520" y="3052"/>
                  <a:pt x="10800" y="3052"/>
                </a:cubicBezTo>
                <a:cubicBezTo>
                  <a:pt x="15079" y="3052"/>
                  <a:pt x="18548" y="6520"/>
                  <a:pt x="18548" y="10800"/>
                </a:cubicBezTo>
                <a:cubicBezTo>
                  <a:pt x="18548" y="12895"/>
                  <a:pt x="17698" y="14902"/>
                  <a:pt x="16194" y="16361"/>
                </a:cubicBezTo>
                <a:lnTo>
                  <a:pt x="18319" y="18552"/>
                </a:lnTo>
                <a:cubicBezTo>
                  <a:pt x="20416" y="16518"/>
                  <a:pt x="21600" y="1372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3721"/>
                  <a:pt x="1183" y="16518"/>
                  <a:pt x="3280" y="1855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484438" y="4365625"/>
            <a:ext cx="935037" cy="863600"/>
          </a:xfrm>
          <a:prstGeom prst="triangle">
            <a:avLst>
              <a:gd name="adj" fmla="val 50000"/>
            </a:avLst>
          </a:prstGeom>
          <a:solidFill>
            <a:srgbClr val="96934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763713" y="5445125"/>
            <a:ext cx="60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ahoma" charset="0"/>
              </a:rPr>
              <a:t>Lion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1752600" y="4941888"/>
            <a:ext cx="298450" cy="431800"/>
          </a:xfrm>
          <a:custGeom>
            <a:avLst/>
            <a:gdLst>
              <a:gd name="T0" fmla="*/ 2147483647 w 188"/>
              <a:gd name="T1" fmla="*/ 2147483647 h 272"/>
              <a:gd name="T2" fmla="*/ 2147483647 w 188"/>
              <a:gd name="T3" fmla="*/ 2147483647 h 272"/>
              <a:gd name="T4" fmla="*/ 2147483647 w 188"/>
              <a:gd name="T5" fmla="*/ 0 h 272"/>
              <a:gd name="T6" fmla="*/ 0 60000 65536"/>
              <a:gd name="T7" fmla="*/ 0 60000 65536"/>
              <a:gd name="T8" fmla="*/ 0 60000 65536"/>
              <a:gd name="T9" fmla="*/ 0 w 188"/>
              <a:gd name="T10" fmla="*/ 0 h 272"/>
              <a:gd name="T11" fmla="*/ 188 w 188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72">
                <a:moveTo>
                  <a:pt x="143" y="272"/>
                </a:moveTo>
                <a:cubicBezTo>
                  <a:pt x="71" y="203"/>
                  <a:pt x="0" y="135"/>
                  <a:pt x="7" y="90"/>
                </a:cubicBezTo>
                <a:cubicBezTo>
                  <a:pt x="14" y="45"/>
                  <a:pt x="101" y="22"/>
                  <a:pt x="188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808413" y="4711700"/>
            <a:ext cx="455612" cy="568325"/>
          </a:xfrm>
          <a:custGeom>
            <a:avLst/>
            <a:gdLst>
              <a:gd name="T0" fmla="*/ 2147483647 w 287"/>
              <a:gd name="T1" fmla="*/ 2147483647 h 358"/>
              <a:gd name="T2" fmla="*/ 2147483647 w 287"/>
              <a:gd name="T3" fmla="*/ 2147483647 h 358"/>
              <a:gd name="T4" fmla="*/ 2147483647 w 287"/>
              <a:gd name="T5" fmla="*/ 2147483647 h 358"/>
              <a:gd name="T6" fmla="*/ 2147483647 w 287"/>
              <a:gd name="T7" fmla="*/ 2147483647 h 358"/>
              <a:gd name="T8" fmla="*/ 2147483647 w 287"/>
              <a:gd name="T9" fmla="*/ 2147483647 h 358"/>
              <a:gd name="T10" fmla="*/ 2147483647 w 287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7"/>
              <a:gd name="T19" fmla="*/ 0 h 358"/>
              <a:gd name="T20" fmla="*/ 287 w 287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7" h="358">
                <a:moveTo>
                  <a:pt x="79" y="31"/>
                </a:moveTo>
                <a:cubicBezTo>
                  <a:pt x="233" y="56"/>
                  <a:pt x="0" y="0"/>
                  <a:pt x="143" y="177"/>
                </a:cubicBezTo>
                <a:cubicBezTo>
                  <a:pt x="166" y="205"/>
                  <a:pt x="216" y="183"/>
                  <a:pt x="252" y="186"/>
                </a:cubicBezTo>
                <a:cubicBezTo>
                  <a:pt x="241" y="346"/>
                  <a:pt x="287" y="358"/>
                  <a:pt x="88" y="314"/>
                </a:cubicBezTo>
                <a:cubicBezTo>
                  <a:pt x="79" y="312"/>
                  <a:pt x="79" y="296"/>
                  <a:pt x="79" y="287"/>
                </a:cubicBezTo>
                <a:cubicBezTo>
                  <a:pt x="76" y="202"/>
                  <a:pt x="79" y="116"/>
                  <a:pt x="79" y="3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284663" y="530066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ahoma" charset="0"/>
              </a:rPr>
              <a:t>Wildebeest</a:t>
            </a: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4067175" y="4737100"/>
            <a:ext cx="1055688" cy="492125"/>
          </a:xfrm>
          <a:custGeom>
            <a:avLst/>
            <a:gdLst>
              <a:gd name="T0" fmla="*/ 2147483647 w 665"/>
              <a:gd name="T1" fmla="*/ 2147483647 h 310"/>
              <a:gd name="T2" fmla="*/ 2147483647 w 665"/>
              <a:gd name="T3" fmla="*/ 2147483647 h 310"/>
              <a:gd name="T4" fmla="*/ 0 w 665"/>
              <a:gd name="T5" fmla="*/ 2147483647 h 310"/>
              <a:gd name="T6" fmla="*/ 0 60000 65536"/>
              <a:gd name="T7" fmla="*/ 0 60000 65536"/>
              <a:gd name="T8" fmla="*/ 0 60000 65536"/>
              <a:gd name="T9" fmla="*/ 0 w 665"/>
              <a:gd name="T10" fmla="*/ 0 h 310"/>
              <a:gd name="T11" fmla="*/ 665 w 665"/>
              <a:gd name="T12" fmla="*/ 310 h 3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5" h="310">
                <a:moveTo>
                  <a:pt x="454" y="310"/>
                </a:moveTo>
                <a:cubicBezTo>
                  <a:pt x="559" y="193"/>
                  <a:pt x="665" y="76"/>
                  <a:pt x="590" y="38"/>
                </a:cubicBezTo>
                <a:cubicBezTo>
                  <a:pt x="515" y="0"/>
                  <a:pt x="257" y="41"/>
                  <a:pt x="0" y="83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21" name="Picture 13" descr="j0394516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5445125"/>
            <a:ext cx="515938" cy="685800"/>
          </a:xfrm>
          <a:noFill/>
        </p:spPr>
      </p:pic>
      <p:pic>
        <p:nvPicPr>
          <p:cNvPr id="17422" name="Picture 14" descr="j0198946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237038" y="5559425"/>
            <a:ext cx="762000" cy="554038"/>
          </a:xfrm>
          <a:noFill/>
        </p:spPr>
      </p:pic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2214563" y="5000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2366963" y="51530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2500313" y="46434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3357563" y="46434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2643188" y="46434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3214688" y="46434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2286000" y="485775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3571875" y="478631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3643313" y="492918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3500438" y="50720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3500438" y="51435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17434" name="TextBox 25"/>
          <p:cNvSpPr txBox="1">
            <a:spLocks noChangeArrowheads="1"/>
          </p:cNvSpPr>
          <p:nvPr/>
        </p:nvSpPr>
        <p:spPr bwMode="auto">
          <a:xfrm>
            <a:off x="152400" y="4133850"/>
            <a:ext cx="20875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Tahoma" charset="0"/>
              </a:rPr>
              <a:t>periodically sample the</a:t>
            </a:r>
            <a:br>
              <a:rPr lang="en-US" sz="1200" dirty="0">
                <a:solidFill>
                  <a:schemeClr val="bg1"/>
                </a:solidFill>
                <a:latin typeface="Tahoma" charset="0"/>
              </a:rPr>
            </a:br>
            <a:r>
              <a:rPr lang="en-US" sz="1200" dirty="0">
                <a:solidFill>
                  <a:schemeClr val="bg1"/>
                </a:solidFill>
                <a:latin typeface="Tahoma" charset="0"/>
              </a:rPr>
              <a:t>locations of the lion over</a:t>
            </a:r>
            <a:br>
              <a:rPr lang="en-US" sz="1200" dirty="0">
                <a:solidFill>
                  <a:schemeClr val="bg1"/>
                </a:solidFill>
                <a:latin typeface="Tahoma" charset="0"/>
              </a:rPr>
            </a:br>
            <a:r>
              <a:rPr lang="en-US" sz="1200" dirty="0">
                <a:solidFill>
                  <a:schemeClr val="bg1"/>
                </a:solidFill>
                <a:latin typeface="Tahoma" charset="0"/>
              </a:rPr>
              <a:t>an extensive period of time.</a:t>
            </a:r>
            <a:br>
              <a:rPr lang="en-US" sz="1200" dirty="0">
                <a:solidFill>
                  <a:schemeClr val="bg1"/>
                </a:solidFill>
                <a:latin typeface="Tahoma" charset="0"/>
              </a:rPr>
            </a:br>
            <a:r>
              <a:rPr lang="en-US" sz="1200" dirty="0">
                <a:solidFill>
                  <a:schemeClr val="bg1"/>
                </a:solidFill>
                <a:latin typeface="Tahoma" charset="0"/>
              </a:rPr>
              <a:t>The sample points give a</a:t>
            </a:r>
            <a:br>
              <a:rPr lang="en-US" sz="1200" dirty="0">
                <a:solidFill>
                  <a:schemeClr val="bg1"/>
                </a:solidFill>
                <a:latin typeface="Tahoma" charset="0"/>
              </a:rPr>
            </a:br>
            <a:r>
              <a:rPr lang="en-US" sz="1200" dirty="0" err="1">
                <a:solidFill>
                  <a:schemeClr val="bg1"/>
                </a:solidFill>
                <a:latin typeface="Tahoma" charset="0"/>
              </a:rPr>
              <a:t>pdf</a:t>
            </a:r>
            <a:r>
              <a:rPr lang="en-US" sz="1200" dirty="0">
                <a:solidFill>
                  <a:schemeClr val="bg1"/>
                </a:solidFill>
                <a:latin typeface="Tahoma" charset="0"/>
              </a:rPr>
              <a:t> of the uncertainty </a:t>
            </a:r>
            <a:br>
              <a:rPr lang="en-US" sz="1200" dirty="0">
                <a:solidFill>
                  <a:schemeClr val="bg1"/>
                </a:solidFill>
                <a:latin typeface="Tahoma" charset="0"/>
              </a:rPr>
            </a:br>
            <a:r>
              <a:rPr lang="en-US" sz="1200" dirty="0">
                <a:solidFill>
                  <a:schemeClr val="bg1"/>
                </a:solidFill>
                <a:latin typeface="Tahoma" charset="0"/>
              </a:rPr>
              <a:t>region.</a:t>
            </a: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1863725" y="3976688"/>
            <a:ext cx="728663" cy="622300"/>
          </a:xfrm>
          <a:custGeom>
            <a:avLst/>
            <a:gdLst>
              <a:gd name="T0" fmla="*/ 0 w 727969"/>
              <a:gd name="T1" fmla="*/ 249959 h 621437"/>
              <a:gd name="T2" fmla="*/ 401021 w 727969"/>
              <a:gd name="T3" fmla="*/ 62490 h 621437"/>
              <a:gd name="T4" fmla="*/ 730749 w 727969"/>
              <a:gd name="T5" fmla="*/ 624896 h 621437"/>
              <a:gd name="T6" fmla="*/ 0 60000 65536"/>
              <a:gd name="T7" fmla="*/ 0 60000 65536"/>
              <a:gd name="T8" fmla="*/ 0 60000 65536"/>
              <a:gd name="T9" fmla="*/ 0 w 727969"/>
              <a:gd name="T10" fmla="*/ 0 h 621437"/>
              <a:gd name="T11" fmla="*/ 727969 w 727969"/>
              <a:gd name="T12" fmla="*/ 621437 h 6214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7969" h="621437">
                <a:moveTo>
                  <a:pt x="0" y="248575"/>
                </a:moveTo>
                <a:cubicBezTo>
                  <a:pt x="139083" y="124287"/>
                  <a:pt x="278167" y="0"/>
                  <a:pt x="399495" y="62144"/>
                </a:cubicBezTo>
                <a:cubicBezTo>
                  <a:pt x="520823" y="124288"/>
                  <a:pt x="624396" y="372862"/>
                  <a:pt x="727969" y="621437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Two types of uncertainty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2060575"/>
            <a:ext cx="3810000" cy="4114800"/>
          </a:xfrm>
        </p:spPr>
        <p:txBody>
          <a:bodyPr/>
          <a:lstStyle/>
          <a:p>
            <a:r>
              <a:rPr lang="en-US" sz="2800" dirty="0" err="1"/>
              <a:t>Tuple</a:t>
            </a:r>
            <a:r>
              <a:rPr lang="en-US" sz="2800" dirty="0"/>
              <a:t> uncertainty</a:t>
            </a:r>
          </a:p>
          <a:p>
            <a:pPr lvl="1"/>
            <a:r>
              <a:rPr lang="en-US" sz="2400" dirty="0"/>
              <a:t>I know its value … if it exists at all.</a:t>
            </a:r>
          </a:p>
        </p:txBody>
      </p:sp>
      <p:pic>
        <p:nvPicPr>
          <p:cNvPr id="18436" name="Picture 4" descr="DNKF00001901_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b="38020"/>
          <a:stretch>
            <a:fillRect/>
          </a:stretch>
        </p:blipFill>
        <p:spPr>
          <a:xfrm>
            <a:off x="4859338" y="1844675"/>
            <a:ext cx="4168775" cy="4895850"/>
          </a:xfrm>
          <a:noFill/>
        </p:spPr>
      </p:pic>
      <p:sp>
        <p:nvSpPr>
          <p:cNvPr id="18437" name="Rectangle 13"/>
          <p:cNvSpPr>
            <a:spLocks noChangeArrowheads="1"/>
          </p:cNvSpPr>
          <p:nvPr/>
        </p:nvSpPr>
        <p:spPr bwMode="auto">
          <a:xfrm>
            <a:off x="228600" y="5661025"/>
            <a:ext cx="5106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(“Is that a bunker there in the satellite picture?”</a:t>
            </a:r>
            <a:br>
              <a:rPr lang="en-US" dirty="0">
                <a:solidFill>
                  <a:schemeClr val="bg1"/>
                </a:solidFill>
                <a:latin typeface="Tahoma" charset="0"/>
              </a:rPr>
            </a:br>
            <a:r>
              <a:rPr lang="en-US" dirty="0">
                <a:solidFill>
                  <a:schemeClr val="bg1"/>
                </a:solidFill>
                <a:latin typeface="Tahoma" charset="0"/>
              </a:rPr>
              <a:t>Expert: Hmmm, I am 80% sure it is one.)</a:t>
            </a:r>
          </a:p>
        </p:txBody>
      </p:sp>
      <p:sp>
        <p:nvSpPr>
          <p:cNvPr id="18438" name="Freeform 14"/>
          <p:cNvSpPr>
            <a:spLocks/>
          </p:cNvSpPr>
          <p:nvPr/>
        </p:nvSpPr>
        <p:spPr bwMode="auto">
          <a:xfrm>
            <a:off x="3419475" y="5121275"/>
            <a:ext cx="2160588" cy="539750"/>
          </a:xfrm>
          <a:custGeom>
            <a:avLst/>
            <a:gdLst>
              <a:gd name="T0" fmla="*/ 0 w 1361"/>
              <a:gd name="T1" fmla="*/ 2147483647 h 340"/>
              <a:gd name="T2" fmla="*/ 2147483647 w 1361"/>
              <a:gd name="T3" fmla="*/ 2147483647 h 340"/>
              <a:gd name="T4" fmla="*/ 2147483647 w 1361"/>
              <a:gd name="T5" fmla="*/ 2147483647 h 340"/>
              <a:gd name="T6" fmla="*/ 2147483647 w 1361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361"/>
              <a:gd name="T13" fmla="*/ 0 h 340"/>
              <a:gd name="T14" fmla="*/ 1361 w 1361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1" h="340">
                <a:moveTo>
                  <a:pt x="0" y="340"/>
                </a:moveTo>
                <a:cubicBezTo>
                  <a:pt x="227" y="193"/>
                  <a:pt x="454" y="46"/>
                  <a:pt x="635" y="23"/>
                </a:cubicBezTo>
                <a:cubicBezTo>
                  <a:pt x="816" y="0"/>
                  <a:pt x="968" y="204"/>
                  <a:pt x="1089" y="204"/>
                </a:cubicBezTo>
                <a:cubicBezTo>
                  <a:pt x="1210" y="204"/>
                  <a:pt x="1323" y="38"/>
                  <a:pt x="1361" y="2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Two types of uncertainty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2060575"/>
            <a:ext cx="3810000" cy="4114800"/>
          </a:xfrm>
        </p:spPr>
        <p:txBody>
          <a:bodyPr/>
          <a:lstStyle/>
          <a:p>
            <a:r>
              <a:rPr lang="en-US" sz="2800" dirty="0" err="1"/>
              <a:t>Tuple</a:t>
            </a:r>
            <a:r>
              <a:rPr lang="en-US" sz="2800" dirty="0"/>
              <a:t> uncertainty</a:t>
            </a:r>
          </a:p>
          <a:p>
            <a:pPr lvl="1"/>
            <a:r>
              <a:rPr lang="en-US" sz="2400" dirty="0"/>
              <a:t>I know its value … if it exists at all.</a:t>
            </a:r>
          </a:p>
        </p:txBody>
      </p:sp>
      <p:pic>
        <p:nvPicPr>
          <p:cNvPr id="19460" name="Picture 4" descr="DNKF00001901_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b="38020"/>
          <a:stretch>
            <a:fillRect/>
          </a:stretch>
        </p:blipFill>
        <p:spPr>
          <a:xfrm>
            <a:off x="4859338" y="1844675"/>
            <a:ext cx="4168775" cy="4895850"/>
          </a:xfrm>
          <a:noFill/>
        </p:spPr>
      </p:pic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247650" y="5661025"/>
            <a:ext cx="5078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(“Is that a bunker there in the satellite picture?”</a:t>
            </a:r>
            <a:br>
              <a:rPr lang="en-US" dirty="0">
                <a:solidFill>
                  <a:schemeClr val="bg1"/>
                </a:solidFill>
                <a:latin typeface="Tahoma" charset="0"/>
              </a:rPr>
            </a:br>
            <a:r>
              <a:rPr lang="en-US" dirty="0">
                <a:solidFill>
                  <a:schemeClr val="bg1"/>
                </a:solidFill>
                <a:latin typeface="Tahoma" charset="0"/>
              </a:rPr>
              <a:t>Expert: Hmmm, I am 80% sure it is one.)</a:t>
            </a:r>
          </a:p>
        </p:txBody>
      </p:sp>
      <p:sp>
        <p:nvSpPr>
          <p:cNvPr id="19462" name="Freeform 14"/>
          <p:cNvSpPr>
            <a:spLocks/>
          </p:cNvSpPr>
          <p:nvPr/>
        </p:nvSpPr>
        <p:spPr bwMode="auto">
          <a:xfrm>
            <a:off x="3419475" y="5121275"/>
            <a:ext cx="2160588" cy="539750"/>
          </a:xfrm>
          <a:custGeom>
            <a:avLst/>
            <a:gdLst>
              <a:gd name="T0" fmla="*/ 0 w 1361"/>
              <a:gd name="T1" fmla="*/ 2147483647 h 340"/>
              <a:gd name="T2" fmla="*/ 2147483647 w 1361"/>
              <a:gd name="T3" fmla="*/ 2147483647 h 340"/>
              <a:gd name="T4" fmla="*/ 2147483647 w 1361"/>
              <a:gd name="T5" fmla="*/ 2147483647 h 340"/>
              <a:gd name="T6" fmla="*/ 2147483647 w 1361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361"/>
              <a:gd name="T13" fmla="*/ 0 h 340"/>
              <a:gd name="T14" fmla="*/ 1361 w 1361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1" h="340">
                <a:moveTo>
                  <a:pt x="0" y="340"/>
                </a:moveTo>
                <a:cubicBezTo>
                  <a:pt x="227" y="193"/>
                  <a:pt x="454" y="46"/>
                  <a:pt x="635" y="23"/>
                </a:cubicBezTo>
                <a:cubicBezTo>
                  <a:pt x="816" y="0"/>
                  <a:pt x="968" y="204"/>
                  <a:pt x="1089" y="204"/>
                </a:cubicBezTo>
                <a:cubicBezTo>
                  <a:pt x="1210" y="204"/>
                  <a:pt x="1323" y="38"/>
                  <a:pt x="1361" y="2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4214813"/>
          <a:ext cx="5191125" cy="742950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Landmark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X-coordinate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Y-coordinate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bunker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data staleness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628775"/>
            <a:ext cx="8229600" cy="4525963"/>
          </a:xfrm>
        </p:spPr>
        <p:txBody>
          <a:bodyPr/>
          <a:lstStyle/>
          <a:p>
            <a:r>
              <a:rPr lang="en-US" dirty="0"/>
              <a:t>Location-based tracking systems</a:t>
            </a:r>
          </a:p>
          <a:p>
            <a:r>
              <a:rPr lang="en-US" dirty="0"/>
              <a:t>Mobile devices</a:t>
            </a:r>
          </a:p>
          <a:p>
            <a:r>
              <a:rPr lang="en-US" dirty="0"/>
              <a:t>Location is estimated by a last reported location + an uncertainty model</a:t>
            </a:r>
            <a:endParaRPr lang="en-US" i="1" dirty="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563938" y="4076700"/>
            <a:ext cx="24780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9DF131"/>
                </a:solidFill>
                <a:latin typeface="Tahoma" charset="0"/>
              </a:rPr>
              <a:t>an uncertainty region</a:t>
            </a:r>
          </a:p>
          <a:p>
            <a:pPr eaLnBrk="0" hangingPunct="0"/>
            <a:r>
              <a:rPr lang="en-US" dirty="0">
                <a:solidFill>
                  <a:srgbClr val="9DF131"/>
                </a:solidFill>
                <a:latin typeface="Tahoma" charset="0"/>
              </a:rPr>
              <a:t>+ a </a:t>
            </a:r>
            <a:r>
              <a:rPr lang="en-US" dirty="0" err="1">
                <a:solidFill>
                  <a:srgbClr val="9DF131"/>
                </a:solidFill>
                <a:latin typeface="Tahoma" charset="0"/>
              </a:rPr>
              <a:t>pdf</a:t>
            </a:r>
            <a:r>
              <a:rPr lang="en-US" dirty="0">
                <a:solidFill>
                  <a:srgbClr val="9DF131"/>
                </a:solidFill>
                <a:latin typeface="Tahoma" charset="0"/>
              </a:rPr>
              <a:t> defined on the</a:t>
            </a:r>
          </a:p>
          <a:p>
            <a:pPr eaLnBrk="0" hangingPunct="0"/>
            <a:r>
              <a:rPr lang="en-US" dirty="0">
                <a:solidFill>
                  <a:srgbClr val="9DF131"/>
                </a:solidFill>
                <a:latin typeface="Tahoma" charset="0"/>
              </a:rPr>
              <a:t>region</a:t>
            </a:r>
          </a:p>
        </p:txBody>
      </p:sp>
      <p:cxnSp>
        <p:nvCxnSpPr>
          <p:cNvPr id="20486" name="Straight Connector 6"/>
          <p:cNvCxnSpPr>
            <a:cxnSpLocks noChangeShapeType="1"/>
          </p:cNvCxnSpPr>
          <p:nvPr/>
        </p:nvCxnSpPr>
        <p:spPr bwMode="auto">
          <a:xfrm>
            <a:off x="3419475" y="3789363"/>
            <a:ext cx="314325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0487" name="Straight Arrow Connector 8"/>
          <p:cNvCxnSpPr>
            <a:cxnSpLocks noChangeShapeType="1"/>
            <a:stCxn id="20485" idx="0"/>
          </p:cNvCxnSpPr>
          <p:nvPr/>
        </p:nvCxnSpPr>
        <p:spPr bwMode="auto">
          <a:xfrm rot="5400000" flipH="1" flipV="1">
            <a:off x="4678363" y="3916362"/>
            <a:ext cx="285750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measurement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dirty="0"/>
              <a:t>Measurements by physical devices are often imprecise due to measurement errors.</a:t>
            </a:r>
          </a:p>
          <a:p>
            <a:r>
              <a:rPr lang="en-US" sz="2400" dirty="0"/>
              <a:t>A typical thermometer</a:t>
            </a:r>
          </a:p>
          <a:p>
            <a:pPr lvl="1"/>
            <a:r>
              <a:rPr lang="en-US" sz="2000" dirty="0"/>
              <a:t>Calibration error = ±0.2</a:t>
            </a:r>
            <a:r>
              <a:rPr lang="en-US" sz="2000" dirty="0">
                <a:sym typeface="Symbol" charset="2"/>
              </a:rPr>
              <a:t>C</a:t>
            </a:r>
          </a:p>
          <a:p>
            <a:pPr lvl="1"/>
            <a:r>
              <a:rPr lang="en-US" sz="2000" dirty="0">
                <a:sym typeface="Symbol" charset="2"/>
              </a:rPr>
              <a:t>Normal body temperature = 37C </a:t>
            </a:r>
            <a:r>
              <a:rPr lang="en-US" sz="2000" dirty="0"/>
              <a:t>±0.7</a:t>
            </a:r>
            <a:r>
              <a:rPr lang="en-US" sz="2000" dirty="0">
                <a:sym typeface="Symbol" charset="2"/>
              </a:rPr>
              <a:t>C</a:t>
            </a:r>
          </a:p>
          <a:p>
            <a:pPr lvl="1"/>
            <a:r>
              <a:rPr lang="en-US" sz="2000" dirty="0">
                <a:sym typeface="Symbol" charset="2"/>
              </a:rPr>
              <a:t>24% of measurements are off by more than 0.5C, or about 36% of the normal temperature range.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measurement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200" dirty="0">
                <a:sym typeface="Symbol" charset="2"/>
              </a:rPr>
              <a:t>Errors can usually be modeled as e.g., </a:t>
            </a:r>
            <a:br>
              <a:rPr lang="en-US" sz="2200" dirty="0">
                <a:sym typeface="Symbol" charset="2"/>
              </a:rPr>
            </a:br>
            <a:r>
              <a:rPr lang="en-US" sz="2200" dirty="0">
                <a:sym typeface="Symbol" charset="2"/>
              </a:rPr>
              <a:t>Gaussian distributions.</a:t>
            </a:r>
          </a:p>
          <a:p>
            <a:endParaRPr lang="en-US" sz="2400" dirty="0"/>
          </a:p>
        </p:txBody>
      </p:sp>
      <p:pic>
        <p:nvPicPr>
          <p:cNvPr id="22532" name="Picture 6" descr="gaud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906947"/>
            <a:ext cx="3324225" cy="20936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000375" y="5500688"/>
            <a:ext cx="3448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ahoma" charset="0"/>
              </a:rPr>
              <a:t>Value = measured value (</a:t>
            </a:r>
            <a:r>
              <a:rPr lang="en-US" i="1">
                <a:solidFill>
                  <a:schemeClr val="bg1"/>
                </a:solidFill>
                <a:latin typeface="Tahoma" charset="0"/>
              </a:rPr>
              <a:t>v</a:t>
            </a:r>
            <a:r>
              <a:rPr lang="en-US">
                <a:solidFill>
                  <a:schemeClr val="bg1"/>
                </a:solidFill>
                <a:latin typeface="Tahoma" charset="0"/>
              </a:rPr>
              <a:t>) + </a:t>
            </a:r>
            <a:r>
              <a:rPr lang="en-US" i="1">
                <a:solidFill>
                  <a:schemeClr val="bg1"/>
                </a:solidFill>
                <a:latin typeface="Tahoma" charset="0"/>
              </a:rPr>
              <a:t>x</a:t>
            </a:r>
            <a:endParaRPr lang="en-US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6929438" y="4714875"/>
            <a:ext cx="21336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i="1" dirty="0">
                <a:solidFill>
                  <a:schemeClr val="bg1"/>
                </a:solidFill>
                <a:latin typeface="Tahoma" charset="0"/>
              </a:rPr>
              <a:t>x</a:t>
            </a:r>
            <a:r>
              <a:rPr lang="en-US" sz="1400" dirty="0">
                <a:solidFill>
                  <a:schemeClr val="bg1"/>
                </a:solidFill>
                <a:latin typeface="Tahoma" charset="0"/>
              </a:rPr>
              <a:t> = a random variable</a:t>
            </a:r>
            <a:br>
              <a:rPr lang="en-US" sz="1400" dirty="0">
                <a:solidFill>
                  <a:schemeClr val="bg1"/>
                </a:solidFill>
                <a:latin typeface="Tahoma" charset="0"/>
              </a:rPr>
            </a:br>
            <a:r>
              <a:rPr lang="en-US" sz="1400" dirty="0">
                <a:solidFill>
                  <a:schemeClr val="bg1"/>
                </a:solidFill>
                <a:latin typeface="Tahoma" charset="0"/>
              </a:rPr>
              <a:t>that represents the error</a:t>
            </a:r>
            <a:br>
              <a:rPr lang="en-US" sz="1400" dirty="0">
                <a:solidFill>
                  <a:schemeClr val="bg1"/>
                </a:solidFill>
                <a:latin typeface="Tahoma" charset="0"/>
              </a:rPr>
            </a:br>
            <a:r>
              <a:rPr lang="en-US" sz="1400" dirty="0">
                <a:solidFill>
                  <a:schemeClr val="bg1"/>
                </a:solidFill>
                <a:latin typeface="Tahoma" charset="0"/>
              </a:rPr>
              <a:t>compensation expressed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Tahoma" charset="0"/>
              </a:rPr>
              <a:t>in number of</a:t>
            </a:r>
            <a:br>
              <a:rPr lang="en-US" sz="1400" dirty="0">
                <a:solidFill>
                  <a:schemeClr val="bg1"/>
                </a:solidFill>
                <a:latin typeface="Tahoma" charset="0"/>
              </a:rPr>
            </a:br>
            <a:r>
              <a:rPr lang="en-US" sz="1400" dirty="0">
                <a:solidFill>
                  <a:schemeClr val="bg1"/>
                </a:solidFill>
                <a:latin typeface="Tahoma" charset="0"/>
              </a:rPr>
              <a:t>standard deviation (</a:t>
            </a:r>
            <a:r>
              <a:rPr lang="en-US" sz="1400" dirty="0">
                <a:solidFill>
                  <a:schemeClr val="bg1"/>
                </a:solidFill>
                <a:latin typeface="Tahoma" charset="0"/>
                <a:sym typeface="Symbol" charset="2"/>
              </a:rPr>
              <a:t>).</a:t>
            </a:r>
            <a:endParaRPr lang="en-US" sz="140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22535" name="Freeform 9"/>
          <p:cNvSpPr>
            <a:spLocks/>
          </p:cNvSpPr>
          <p:nvPr/>
        </p:nvSpPr>
        <p:spPr bwMode="auto">
          <a:xfrm>
            <a:off x="5786438" y="5000625"/>
            <a:ext cx="1143000" cy="571500"/>
          </a:xfrm>
          <a:custGeom>
            <a:avLst/>
            <a:gdLst>
              <a:gd name="T0" fmla="*/ 13206407 w 619958"/>
              <a:gd name="T1" fmla="*/ 0 h 461639"/>
              <a:gd name="T2" fmla="*/ 1292267 w 619958"/>
              <a:gd name="T3" fmla="*/ 542113 h 461639"/>
              <a:gd name="T4" fmla="*/ 5452767 w 619958"/>
              <a:gd name="T5" fmla="*/ 1342376 h 461639"/>
              <a:gd name="T6" fmla="*/ 0 60000 65536"/>
              <a:gd name="T7" fmla="*/ 0 60000 65536"/>
              <a:gd name="T8" fmla="*/ 0 60000 65536"/>
              <a:gd name="T9" fmla="*/ 0 w 619958"/>
              <a:gd name="T10" fmla="*/ 0 h 461639"/>
              <a:gd name="T11" fmla="*/ 619958 w 619958"/>
              <a:gd name="T12" fmla="*/ 461639 h 4616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9958" h="461639">
                <a:moveTo>
                  <a:pt x="619958" y="0"/>
                </a:moveTo>
                <a:cubicBezTo>
                  <a:pt x="370643" y="54745"/>
                  <a:pt x="121328" y="109491"/>
                  <a:pt x="60664" y="186431"/>
                </a:cubicBezTo>
                <a:cubicBezTo>
                  <a:pt x="0" y="263371"/>
                  <a:pt x="127986" y="362505"/>
                  <a:pt x="255973" y="461639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pic>
        <p:nvPicPr>
          <p:cNvPr id="23556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pic>
        <p:nvPicPr>
          <p:cNvPr id="24580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786438" y="21431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5929313" y="21431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6072188" y="22145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6215063" y="22860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286500" y="24288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6215063" y="25717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6143625" y="26431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6000750" y="27146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5857875" y="2786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5715000" y="2786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5572125" y="26431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5500688" y="250031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500688" y="23574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5643563" y="22145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4595" name="TextBox 18"/>
          <p:cNvSpPr txBox="1">
            <a:spLocks noChangeArrowheads="1"/>
          </p:cNvSpPr>
          <p:nvPr/>
        </p:nvSpPr>
        <p:spPr bwMode="auto">
          <a:xfrm>
            <a:off x="6500813" y="1785938"/>
            <a:ext cx="2060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70C0"/>
                </a:solidFill>
                <a:latin typeface="Tahoma" charset="0"/>
              </a:rPr>
              <a:t>take samples from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perimeter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pic>
        <p:nvPicPr>
          <p:cNvPr id="25604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786438" y="21431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5929313" y="21431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6072188" y="22145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6215063" y="22860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6286500" y="24288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6215063" y="25717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143625" y="26431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6000750" y="27146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5857875" y="2786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5715000" y="2786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5572125" y="26431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6" name="Oval 15"/>
          <p:cNvSpPr>
            <a:spLocks noChangeArrowheads="1"/>
          </p:cNvSpPr>
          <p:nvPr/>
        </p:nvSpPr>
        <p:spPr bwMode="auto">
          <a:xfrm>
            <a:off x="5500688" y="250031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5500688" y="23574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8" name="Oval 17"/>
          <p:cNvSpPr>
            <a:spLocks noChangeArrowheads="1"/>
          </p:cNvSpPr>
          <p:nvPr/>
        </p:nvSpPr>
        <p:spPr bwMode="auto">
          <a:xfrm>
            <a:off x="5643563" y="22145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5619" name="TextBox 18"/>
          <p:cNvSpPr txBox="1">
            <a:spLocks noChangeArrowheads="1"/>
          </p:cNvSpPr>
          <p:nvPr/>
        </p:nvSpPr>
        <p:spPr bwMode="auto">
          <a:xfrm>
            <a:off x="6500813" y="1785938"/>
            <a:ext cx="2732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70C0"/>
                </a:solidFill>
                <a:latin typeface="Tahoma" charset="0"/>
              </a:rPr>
              <a:t>find the center (average)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of the sample points</a:t>
            </a:r>
          </a:p>
        </p:txBody>
      </p: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5929313" y="2428875"/>
            <a:ext cx="71437" cy="7143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64037" y="4953000"/>
            <a:ext cx="2360613" cy="1744663"/>
            <a:chOff x="4240" y="3165"/>
            <a:chExt cx="1487" cy="1099"/>
          </a:xfrm>
        </p:grpSpPr>
        <p:sp>
          <p:nvSpPr>
            <p:cNvPr id="655363" name="Rectangle 3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4" name="Rectangle 4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5536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366" name="Line 6"/>
            <p:cNvSpPr>
              <a:spLocks noChangeShapeType="1"/>
            </p:cNvSpPr>
            <p:nvPr/>
          </p:nvSpPr>
          <p:spPr bwMode="auto">
            <a:xfrm>
              <a:off x="4240" y="4263"/>
              <a:ext cx="14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7" name="Freeform 7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4" y="0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8" name="Freeform 8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9" name="Freeform 9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70" name="Freeform 10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4" y="0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71" name="Line 11"/>
            <p:cNvSpPr>
              <a:spLocks noChangeShapeType="1"/>
            </p:cNvSpPr>
            <p:nvPr/>
          </p:nvSpPr>
          <p:spPr bwMode="auto">
            <a:xfrm>
              <a:off x="4240" y="3165"/>
              <a:ext cx="1" cy="10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3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609600"/>
          </a:xfrm>
        </p:spPr>
        <p:txBody>
          <a:bodyPr lIns="0" rIns="0"/>
          <a:lstStyle/>
          <a:p>
            <a:r>
              <a:rPr lang="en-US" sz="2800" dirty="0"/>
              <a:t>New Applications: Scientific Databases</a:t>
            </a:r>
          </a:p>
        </p:txBody>
      </p:sp>
      <p:sp>
        <p:nvSpPr>
          <p:cNvPr id="65537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84150" y="1066800"/>
            <a:ext cx="7588250" cy="5791200"/>
          </a:xfrm>
        </p:spPr>
        <p:txBody>
          <a:bodyPr/>
          <a:lstStyle/>
          <a:p>
            <a:pPr marL="342900" indent="-342900"/>
            <a:r>
              <a:rPr lang="en-US" sz="2400" dirty="0"/>
              <a:t>Data collected and stored at </a:t>
            </a:r>
            <a:br>
              <a:rPr lang="en-US" sz="2400" dirty="0"/>
            </a:br>
            <a:r>
              <a:rPr lang="en-US" sz="2400" dirty="0"/>
              <a:t>enormous speeds (GB/hour)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remote sensors on a satellite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telescopes scanning the skies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microarrays generating gene </a:t>
            </a:r>
            <a:br>
              <a:rPr lang="en-US" sz="2400" dirty="0"/>
            </a:br>
            <a:r>
              <a:rPr lang="en-US" sz="2400" dirty="0"/>
              <a:t>expression data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scientific simulations </a:t>
            </a:r>
            <a:br>
              <a:rPr lang="en-US" sz="2400" dirty="0"/>
            </a:br>
            <a:r>
              <a:rPr lang="en-US" sz="2400" dirty="0"/>
              <a:t>generating terabytes of data</a:t>
            </a:r>
          </a:p>
          <a:p>
            <a:pPr marL="447675" indent="-285750">
              <a:spcBef>
                <a:spcPct val="40000"/>
              </a:spcBef>
            </a:pPr>
            <a:r>
              <a:rPr lang="en-US" sz="2600" dirty="0"/>
              <a:t>Biological databases</a:t>
            </a:r>
          </a:p>
        </p:txBody>
      </p:sp>
      <p:pic>
        <p:nvPicPr>
          <p:cNvPr id="65537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 l="946" t="2650" r="946" b="2745"/>
          <a:stretch>
            <a:fillRect/>
          </a:stretch>
        </p:blipFill>
        <p:spPr bwMode="auto">
          <a:xfrm>
            <a:off x="4548188" y="971550"/>
            <a:ext cx="2005012" cy="1695450"/>
          </a:xfrm>
          <a:prstGeom prst="rect">
            <a:avLst/>
          </a:prstGeom>
          <a:noFill/>
        </p:spPr>
      </p:pic>
      <p:graphicFrame>
        <p:nvGraphicFramePr>
          <p:cNvPr id="655378" name="Object 18"/>
          <p:cNvGraphicFramePr>
            <a:graphicFrameLocks noChangeAspect="1"/>
          </p:cNvGraphicFramePr>
          <p:nvPr/>
        </p:nvGraphicFramePr>
        <p:xfrm>
          <a:off x="6583363" y="685800"/>
          <a:ext cx="256063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315200" imgH="5698347" progId="">
                  <p:embed/>
                </p:oleObj>
              </mc:Choice>
              <mc:Fallback>
                <p:oleObj name="VISIO" r:id="rId5" imgW="7315200" imgH="569834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685800"/>
                        <a:ext cx="2560637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9" name="Object 19"/>
          <p:cNvGraphicFramePr>
            <a:graphicFrameLocks noChangeAspect="1"/>
          </p:cNvGraphicFramePr>
          <p:nvPr/>
        </p:nvGraphicFramePr>
        <p:xfrm>
          <a:off x="6248400" y="2676525"/>
          <a:ext cx="2209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308761" imgH="4539803" progId="">
                  <p:embed/>
                </p:oleObj>
              </mc:Choice>
              <mc:Fallback>
                <p:oleObj name="VISIO" r:id="rId7" imgW="7308761" imgH="4539803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676525"/>
                        <a:ext cx="2209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80" name="Picture 20" descr="cro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41181" y="3851275"/>
            <a:ext cx="216693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248400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6642556"/>
            <a:ext cx="4267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Chapter 1 notes of “Introduction to Data Mining” by Tan, Steinbach, Kumar</a:t>
            </a:r>
            <a:endParaRPr lang="en-US" sz="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pic>
        <p:nvPicPr>
          <p:cNvPr id="26628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786438" y="21431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929313" y="21431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6072188" y="22145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215063" y="22860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286500" y="24288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6215063" y="25717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6143625" y="26431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6" name="Oval 11"/>
          <p:cNvSpPr>
            <a:spLocks noChangeArrowheads="1"/>
          </p:cNvSpPr>
          <p:nvPr/>
        </p:nvSpPr>
        <p:spPr bwMode="auto">
          <a:xfrm>
            <a:off x="6000750" y="27146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7" name="Oval 12"/>
          <p:cNvSpPr>
            <a:spLocks noChangeArrowheads="1"/>
          </p:cNvSpPr>
          <p:nvPr/>
        </p:nvSpPr>
        <p:spPr bwMode="auto">
          <a:xfrm>
            <a:off x="5857875" y="2786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8" name="Oval 13"/>
          <p:cNvSpPr>
            <a:spLocks noChangeArrowheads="1"/>
          </p:cNvSpPr>
          <p:nvPr/>
        </p:nvSpPr>
        <p:spPr bwMode="auto">
          <a:xfrm>
            <a:off x="5715000" y="2786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39" name="Oval 14"/>
          <p:cNvSpPr>
            <a:spLocks noChangeArrowheads="1"/>
          </p:cNvSpPr>
          <p:nvPr/>
        </p:nvSpPr>
        <p:spPr bwMode="auto">
          <a:xfrm>
            <a:off x="5572125" y="26431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40" name="Oval 15"/>
          <p:cNvSpPr>
            <a:spLocks noChangeArrowheads="1"/>
          </p:cNvSpPr>
          <p:nvPr/>
        </p:nvSpPr>
        <p:spPr bwMode="auto">
          <a:xfrm>
            <a:off x="5500688" y="250031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5500688" y="23574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5643563" y="22145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sp>
        <p:nvSpPr>
          <p:cNvPr id="26643" name="TextBox 18"/>
          <p:cNvSpPr txBox="1">
            <a:spLocks noChangeArrowheads="1"/>
          </p:cNvSpPr>
          <p:nvPr/>
        </p:nvSpPr>
        <p:spPr bwMode="auto">
          <a:xfrm>
            <a:off x="6500813" y="1785938"/>
            <a:ext cx="2470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70C0"/>
                </a:solidFill>
                <a:latin typeface="Tahoma" charset="0"/>
              </a:rPr>
              <a:t>measure the distances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from the center to the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samples</a:t>
            </a:r>
          </a:p>
        </p:txBody>
      </p: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5929313" y="2428875"/>
            <a:ext cx="71437" cy="71438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Tahoma" charset="0"/>
            </a:endParaRPr>
          </a:p>
        </p:txBody>
      </p:sp>
      <p:cxnSp>
        <p:nvCxnSpPr>
          <p:cNvPr id="26645" name="Straight Connector 21"/>
          <p:cNvCxnSpPr>
            <a:cxnSpLocks noChangeShapeType="1"/>
            <a:stCxn id="26642" idx="5"/>
            <a:endCxn id="26644" idx="2"/>
          </p:cNvCxnSpPr>
          <p:nvPr/>
        </p:nvCxnSpPr>
        <p:spPr bwMode="auto">
          <a:xfrm rot="16200000" flipH="1">
            <a:off x="5722145" y="2256631"/>
            <a:ext cx="188912" cy="225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6646" name="Straight Connector 25"/>
          <p:cNvCxnSpPr>
            <a:cxnSpLocks noChangeShapeType="1"/>
            <a:stCxn id="26640" idx="5"/>
            <a:endCxn id="26644" idx="2"/>
          </p:cNvCxnSpPr>
          <p:nvPr/>
        </p:nvCxnSpPr>
        <p:spPr bwMode="auto">
          <a:xfrm rot="5400000" flipH="1" flipV="1">
            <a:off x="5696744" y="2328069"/>
            <a:ext cx="96838" cy="368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6647" name="Straight Connector 27"/>
          <p:cNvCxnSpPr>
            <a:cxnSpLocks noChangeShapeType="1"/>
            <a:stCxn id="26637" idx="7"/>
            <a:endCxn id="26644" idx="3"/>
          </p:cNvCxnSpPr>
          <p:nvPr/>
        </p:nvCxnSpPr>
        <p:spPr bwMode="auto">
          <a:xfrm rot="5400000" flipH="1" flipV="1">
            <a:off x="5775325" y="2632075"/>
            <a:ext cx="307975" cy="22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6648" name="Straight Connector 29"/>
          <p:cNvCxnSpPr>
            <a:cxnSpLocks noChangeShapeType="1"/>
            <a:stCxn id="26639" idx="5"/>
            <a:endCxn id="26644" idx="3"/>
          </p:cNvCxnSpPr>
          <p:nvPr/>
        </p:nvCxnSpPr>
        <p:spPr bwMode="auto">
          <a:xfrm rot="5400000" flipH="1" flipV="1">
            <a:off x="5679281" y="2442369"/>
            <a:ext cx="214313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pic>
        <p:nvPicPr>
          <p:cNvPr id="27652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27653" name="TextBox 18"/>
          <p:cNvSpPr txBox="1">
            <a:spLocks noChangeArrowheads="1"/>
          </p:cNvSpPr>
          <p:nvPr/>
        </p:nvSpPr>
        <p:spPr bwMode="auto">
          <a:xfrm>
            <a:off x="6500813" y="1785938"/>
            <a:ext cx="2312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70C0"/>
                </a:solidFill>
                <a:latin typeface="Tahoma" charset="0"/>
              </a:rPr>
              <a:t>average all those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distances to get a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“radius” (r1) of a cell</a:t>
            </a:r>
          </a:p>
        </p:txBody>
      </p:sp>
      <p:sp>
        <p:nvSpPr>
          <p:cNvPr id="27654" name="TextBox 24"/>
          <p:cNvSpPr txBox="1">
            <a:spLocks noChangeArrowheads="1"/>
          </p:cNvSpPr>
          <p:nvPr/>
        </p:nvSpPr>
        <p:spPr bwMode="auto">
          <a:xfrm>
            <a:off x="5072063" y="2286000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pic>
        <p:nvPicPr>
          <p:cNvPr id="28676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28677" name="TextBox 18"/>
          <p:cNvSpPr txBox="1">
            <a:spLocks noChangeArrowheads="1"/>
          </p:cNvSpPr>
          <p:nvPr/>
        </p:nvSpPr>
        <p:spPr bwMode="auto">
          <a:xfrm>
            <a:off x="6500813" y="1785938"/>
            <a:ext cx="2279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70C0"/>
                </a:solidFill>
                <a:latin typeface="Tahoma" charset="0"/>
              </a:rPr>
              <a:t>repeat on other cells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and take the overall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average “R”</a:t>
            </a:r>
          </a:p>
        </p:txBody>
      </p:sp>
      <p:sp>
        <p:nvSpPr>
          <p:cNvPr id="28678" name="TextBox 24"/>
          <p:cNvSpPr txBox="1">
            <a:spLocks noChangeArrowheads="1"/>
          </p:cNvSpPr>
          <p:nvPr/>
        </p:nvSpPr>
        <p:spPr bwMode="auto">
          <a:xfrm>
            <a:off x="5072063" y="2286000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</a:t>
            </a: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5357813" y="2857500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r4</a:t>
            </a:r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4143375" y="2786063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r10</a:t>
            </a:r>
          </a:p>
        </p:txBody>
      </p:sp>
      <p:sp>
        <p:nvSpPr>
          <p:cNvPr id="28681" name="TextBox 8"/>
          <p:cNvSpPr txBox="1">
            <a:spLocks noChangeArrowheads="1"/>
          </p:cNvSpPr>
          <p:nvPr/>
        </p:nvSpPr>
        <p:spPr bwMode="auto">
          <a:xfrm>
            <a:off x="5286375" y="428625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r9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6429375" y="4786313"/>
            <a:ext cx="39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r8</a:t>
            </a:r>
          </a:p>
        </p:txBody>
      </p:sp>
      <p:sp>
        <p:nvSpPr>
          <p:cNvPr id="28683" name="TextBox 11"/>
          <p:cNvSpPr txBox="1">
            <a:spLocks noChangeArrowheads="1"/>
          </p:cNvSpPr>
          <p:nvPr/>
        </p:nvSpPr>
        <p:spPr bwMode="auto">
          <a:xfrm>
            <a:off x="7429500" y="4214813"/>
            <a:ext cx="39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r7</a:t>
            </a:r>
          </a:p>
        </p:txBody>
      </p:sp>
      <p:sp>
        <p:nvSpPr>
          <p:cNvPr id="28684" name="TextBox 12"/>
          <p:cNvSpPr txBox="1">
            <a:spLocks noChangeArrowheads="1"/>
          </p:cNvSpPr>
          <p:nvPr/>
        </p:nvSpPr>
        <p:spPr bwMode="auto">
          <a:xfrm>
            <a:off x="7215188" y="3357563"/>
            <a:ext cx="395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r5</a:t>
            </a:r>
          </a:p>
        </p:txBody>
      </p:sp>
      <p:sp>
        <p:nvSpPr>
          <p:cNvPr id="28685" name="TextBox 13"/>
          <p:cNvSpPr txBox="1">
            <a:spLocks noChangeArrowheads="1"/>
          </p:cNvSpPr>
          <p:nvPr/>
        </p:nvSpPr>
        <p:spPr bwMode="auto">
          <a:xfrm>
            <a:off x="7429500" y="2643188"/>
            <a:ext cx="39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r3</a:t>
            </a:r>
          </a:p>
        </p:txBody>
      </p:sp>
      <p:sp>
        <p:nvSpPr>
          <p:cNvPr id="28686" name="TextBox 14"/>
          <p:cNvSpPr txBox="1">
            <a:spLocks noChangeArrowheads="1"/>
          </p:cNvSpPr>
          <p:nvPr/>
        </p:nvSpPr>
        <p:spPr bwMode="auto">
          <a:xfrm>
            <a:off x="6643688" y="2643188"/>
            <a:ext cx="395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r2</a:t>
            </a:r>
          </a:p>
        </p:txBody>
      </p:sp>
      <p:sp>
        <p:nvSpPr>
          <p:cNvPr id="28687" name="TextBox 15"/>
          <p:cNvSpPr txBox="1">
            <a:spLocks noChangeArrowheads="1"/>
          </p:cNvSpPr>
          <p:nvPr/>
        </p:nvSpPr>
        <p:spPr bwMode="auto">
          <a:xfrm>
            <a:off x="4143375" y="4429125"/>
            <a:ext cx="520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r12</a:t>
            </a:r>
          </a:p>
        </p:txBody>
      </p:sp>
      <p:sp>
        <p:nvSpPr>
          <p:cNvPr id="28688" name="TextBox 16"/>
          <p:cNvSpPr txBox="1">
            <a:spLocks noChangeArrowheads="1"/>
          </p:cNvSpPr>
          <p:nvPr/>
        </p:nvSpPr>
        <p:spPr bwMode="auto">
          <a:xfrm>
            <a:off x="3143250" y="4286250"/>
            <a:ext cx="520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r13</a:t>
            </a:r>
          </a:p>
        </p:txBody>
      </p:sp>
      <p:sp>
        <p:nvSpPr>
          <p:cNvPr id="28689" name="TextBox 17"/>
          <p:cNvSpPr txBox="1">
            <a:spLocks noChangeArrowheads="1"/>
          </p:cNvSpPr>
          <p:nvPr/>
        </p:nvSpPr>
        <p:spPr bwMode="auto">
          <a:xfrm>
            <a:off x="2214563" y="3643313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r14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3286125" y="3214688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r11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929313" y="3571875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r6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pic>
        <p:nvPicPr>
          <p:cNvPr id="29700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916113"/>
            <a:ext cx="6197600" cy="3281362"/>
          </a:xfrm>
        </p:spPr>
      </p:pic>
      <p:sp>
        <p:nvSpPr>
          <p:cNvPr id="29701" name="TextBox 18"/>
          <p:cNvSpPr txBox="1">
            <a:spLocks noChangeArrowheads="1"/>
          </p:cNvSpPr>
          <p:nvPr/>
        </p:nvSpPr>
        <p:spPr bwMode="auto">
          <a:xfrm>
            <a:off x="6500813" y="1785938"/>
            <a:ext cx="2279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70C0"/>
                </a:solidFill>
                <a:latin typeface="Tahoma" charset="0"/>
              </a:rPr>
              <a:t>repeat on other cells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and take the overall</a:t>
            </a:r>
            <a:br>
              <a:rPr lang="en-US">
                <a:solidFill>
                  <a:srgbClr val="0070C0"/>
                </a:solidFill>
                <a:latin typeface="Tahoma" charset="0"/>
              </a:rPr>
            </a:br>
            <a:r>
              <a:rPr lang="en-US">
                <a:solidFill>
                  <a:srgbClr val="0070C0"/>
                </a:solidFill>
                <a:latin typeface="Tahoma" charset="0"/>
              </a:rPr>
              <a:t>average “R”</a:t>
            </a:r>
          </a:p>
        </p:txBody>
      </p:sp>
      <p:sp>
        <p:nvSpPr>
          <p:cNvPr id="29702" name="TextBox 24"/>
          <p:cNvSpPr txBox="1">
            <a:spLocks noChangeArrowheads="1"/>
          </p:cNvSpPr>
          <p:nvPr/>
        </p:nvSpPr>
        <p:spPr bwMode="auto">
          <a:xfrm>
            <a:off x="5072063" y="2286000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</a:t>
            </a:r>
          </a:p>
        </p:txBody>
      </p:sp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5357813" y="2857500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r4</a:t>
            </a:r>
          </a:p>
        </p:txBody>
      </p:sp>
      <p:sp>
        <p:nvSpPr>
          <p:cNvPr id="29704" name="TextBox 7"/>
          <p:cNvSpPr txBox="1">
            <a:spLocks noChangeArrowheads="1"/>
          </p:cNvSpPr>
          <p:nvPr/>
        </p:nvSpPr>
        <p:spPr bwMode="auto">
          <a:xfrm>
            <a:off x="4143375" y="2786063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r10</a:t>
            </a:r>
          </a:p>
        </p:txBody>
      </p:sp>
      <p:sp>
        <p:nvSpPr>
          <p:cNvPr id="29705" name="TextBox 8"/>
          <p:cNvSpPr txBox="1">
            <a:spLocks noChangeArrowheads="1"/>
          </p:cNvSpPr>
          <p:nvPr/>
        </p:nvSpPr>
        <p:spPr bwMode="auto">
          <a:xfrm>
            <a:off x="5286375" y="428625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r9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6429375" y="4786313"/>
            <a:ext cx="39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r8</a:t>
            </a:r>
          </a:p>
        </p:txBody>
      </p:sp>
      <p:sp>
        <p:nvSpPr>
          <p:cNvPr id="29707" name="TextBox 11"/>
          <p:cNvSpPr txBox="1">
            <a:spLocks noChangeArrowheads="1"/>
          </p:cNvSpPr>
          <p:nvPr/>
        </p:nvSpPr>
        <p:spPr bwMode="auto">
          <a:xfrm>
            <a:off x="7429500" y="4214813"/>
            <a:ext cx="39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r7</a:t>
            </a: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7215188" y="3357563"/>
            <a:ext cx="395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r5</a:t>
            </a:r>
          </a:p>
        </p:txBody>
      </p:sp>
      <p:sp>
        <p:nvSpPr>
          <p:cNvPr id="29709" name="TextBox 13"/>
          <p:cNvSpPr txBox="1">
            <a:spLocks noChangeArrowheads="1"/>
          </p:cNvSpPr>
          <p:nvPr/>
        </p:nvSpPr>
        <p:spPr bwMode="auto">
          <a:xfrm>
            <a:off x="7429500" y="2643188"/>
            <a:ext cx="395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r3</a:t>
            </a:r>
          </a:p>
        </p:txBody>
      </p:sp>
      <p:sp>
        <p:nvSpPr>
          <p:cNvPr id="29710" name="TextBox 14"/>
          <p:cNvSpPr txBox="1">
            <a:spLocks noChangeArrowheads="1"/>
          </p:cNvSpPr>
          <p:nvPr/>
        </p:nvSpPr>
        <p:spPr bwMode="auto">
          <a:xfrm>
            <a:off x="6643688" y="2643188"/>
            <a:ext cx="395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r2</a:t>
            </a:r>
          </a:p>
        </p:txBody>
      </p:sp>
      <p:sp>
        <p:nvSpPr>
          <p:cNvPr id="29711" name="TextBox 15"/>
          <p:cNvSpPr txBox="1">
            <a:spLocks noChangeArrowheads="1"/>
          </p:cNvSpPr>
          <p:nvPr/>
        </p:nvSpPr>
        <p:spPr bwMode="auto">
          <a:xfrm>
            <a:off x="4143375" y="4429125"/>
            <a:ext cx="520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r12</a:t>
            </a:r>
          </a:p>
        </p:txBody>
      </p:sp>
      <p:sp>
        <p:nvSpPr>
          <p:cNvPr id="29712" name="TextBox 16"/>
          <p:cNvSpPr txBox="1">
            <a:spLocks noChangeArrowheads="1"/>
          </p:cNvSpPr>
          <p:nvPr/>
        </p:nvSpPr>
        <p:spPr bwMode="auto">
          <a:xfrm>
            <a:off x="3143250" y="4286250"/>
            <a:ext cx="520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r13</a:t>
            </a:r>
          </a:p>
        </p:txBody>
      </p:sp>
      <p:sp>
        <p:nvSpPr>
          <p:cNvPr id="29713" name="TextBox 17"/>
          <p:cNvSpPr txBox="1">
            <a:spLocks noChangeArrowheads="1"/>
          </p:cNvSpPr>
          <p:nvPr/>
        </p:nvSpPr>
        <p:spPr bwMode="auto">
          <a:xfrm>
            <a:off x="2214563" y="3643313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r14</a:t>
            </a:r>
          </a:p>
        </p:txBody>
      </p:sp>
      <p:sp>
        <p:nvSpPr>
          <p:cNvPr id="29714" name="TextBox 19"/>
          <p:cNvSpPr txBox="1">
            <a:spLocks noChangeArrowheads="1"/>
          </p:cNvSpPr>
          <p:nvPr/>
        </p:nvSpPr>
        <p:spPr bwMode="auto">
          <a:xfrm>
            <a:off x="3286125" y="3214688"/>
            <a:ext cx="520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r11</a:t>
            </a:r>
          </a:p>
        </p:txBody>
      </p:sp>
      <p:sp>
        <p:nvSpPr>
          <p:cNvPr id="29715" name="TextBox 20"/>
          <p:cNvSpPr txBox="1">
            <a:spLocks noChangeArrowheads="1"/>
          </p:cNvSpPr>
          <p:nvPr/>
        </p:nvSpPr>
        <p:spPr bwMode="auto">
          <a:xfrm>
            <a:off x="5929313" y="3571875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0000"/>
                </a:solidFill>
                <a:latin typeface="Tahoma" charset="0"/>
              </a:rPr>
              <a:t>r6</a:t>
            </a:r>
          </a:p>
        </p:txBody>
      </p:sp>
      <p:sp>
        <p:nvSpPr>
          <p:cNvPr id="29716" name="TextBox 21"/>
          <p:cNvSpPr txBox="1">
            <a:spLocks noChangeArrowheads="1"/>
          </p:cNvSpPr>
          <p:nvPr/>
        </p:nvSpPr>
        <p:spPr bwMode="auto">
          <a:xfrm>
            <a:off x="5000625" y="5143500"/>
            <a:ext cx="39338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Essentially, R is the average of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a large number of averages of a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large number of measurements.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So, is a single value R representative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enough?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39838" y="5461000"/>
            <a:ext cx="3446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Tahoma" charset="0"/>
              </a:rPr>
              <a:t>What is the radius of a nucleus?</a:t>
            </a:r>
          </a:p>
          <a:p>
            <a:pPr eaLnBrk="0" hangingPunct="0"/>
            <a:endParaRPr lang="en-US" dirty="0">
              <a:latin typeface="Tahoma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Uncertainty – repeated measurements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With </a:t>
            </a:r>
            <a:r>
              <a:rPr lang="en-US" i="1"/>
              <a:t>n</a:t>
            </a:r>
            <a:r>
              <a:rPr lang="en-US"/>
              <a:t> cells and </a:t>
            </a:r>
            <a:r>
              <a:rPr lang="en-US" i="1"/>
              <a:t>k</a:t>
            </a:r>
            <a:r>
              <a:rPr lang="en-US"/>
              <a:t> samples taken each, there are </a:t>
            </a:r>
            <a:r>
              <a:rPr lang="en-US" i="1"/>
              <a:t>n</a:t>
            </a:r>
            <a:r>
              <a:rPr lang="en-US"/>
              <a:t> × </a:t>
            </a:r>
            <a:r>
              <a:rPr lang="en-US" i="1"/>
              <a:t>k</a:t>
            </a:r>
            <a:r>
              <a:rPr lang="en-US"/>
              <a:t> measured distances.</a:t>
            </a:r>
          </a:p>
          <a:p>
            <a:r>
              <a:rPr lang="en-US"/>
              <a:t>Would it be better to represent the radii of cells by a distribution derived from those distances?</a:t>
            </a:r>
          </a:p>
        </p:txBody>
      </p:sp>
      <p:cxnSp>
        <p:nvCxnSpPr>
          <p:cNvPr id="31748" name="Straight Connector 4"/>
          <p:cNvCxnSpPr>
            <a:cxnSpLocks noChangeShapeType="1"/>
          </p:cNvCxnSpPr>
          <p:nvPr/>
        </p:nvCxnSpPr>
        <p:spPr bwMode="auto">
          <a:xfrm rot="5400000" flipH="1" flipV="1">
            <a:off x="5214938" y="5072063"/>
            <a:ext cx="171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49" name="Straight Connector 6"/>
          <p:cNvCxnSpPr>
            <a:cxnSpLocks noChangeShapeType="1"/>
          </p:cNvCxnSpPr>
          <p:nvPr/>
        </p:nvCxnSpPr>
        <p:spPr bwMode="auto">
          <a:xfrm>
            <a:off x="6072188" y="5929313"/>
            <a:ext cx="271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0" name="Freeform 9"/>
          <p:cNvSpPr>
            <a:spLocks/>
          </p:cNvSpPr>
          <p:nvPr/>
        </p:nvSpPr>
        <p:spPr bwMode="auto">
          <a:xfrm>
            <a:off x="6286500" y="4214813"/>
            <a:ext cx="2036763" cy="1685925"/>
          </a:xfrm>
          <a:custGeom>
            <a:avLst/>
            <a:gdLst>
              <a:gd name="T0" fmla="*/ 0 w 2006353"/>
              <a:gd name="T1" fmla="*/ 1612618 h 1695635"/>
              <a:gd name="T2" fmla="*/ 373378 w 2006353"/>
              <a:gd name="T3" fmla="*/ 1603993 h 1695635"/>
              <a:gd name="T4" fmla="*/ 660589 w 2006353"/>
              <a:gd name="T5" fmla="*/ 1474639 h 1695635"/>
              <a:gd name="T6" fmla="*/ 890359 w 2006353"/>
              <a:gd name="T7" fmla="*/ 1121071 h 1695635"/>
              <a:gd name="T8" fmla="*/ 1091407 w 2006353"/>
              <a:gd name="T9" fmla="*/ 500170 h 1695635"/>
              <a:gd name="T10" fmla="*/ 1196719 w 2006353"/>
              <a:gd name="T11" fmla="*/ 77612 h 1695635"/>
              <a:gd name="T12" fmla="*/ 1311605 w 2006353"/>
              <a:gd name="T13" fmla="*/ 43118 h 1695635"/>
              <a:gd name="T14" fmla="*/ 1388194 w 2006353"/>
              <a:gd name="T15" fmla="*/ 336322 h 1695635"/>
              <a:gd name="T16" fmla="*/ 1474358 w 2006353"/>
              <a:gd name="T17" fmla="*/ 870987 h 1695635"/>
              <a:gd name="T18" fmla="*/ 1550948 w 2006353"/>
              <a:gd name="T19" fmla="*/ 1310791 h 1695635"/>
              <a:gd name="T20" fmla="*/ 1694555 w 2006353"/>
              <a:gd name="T21" fmla="*/ 1491887 h 1695635"/>
              <a:gd name="T22" fmla="*/ 2163665 w 2006353"/>
              <a:gd name="T23" fmla="*/ 1647113 h 16956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06353"/>
              <a:gd name="T37" fmla="*/ 0 h 1695635"/>
              <a:gd name="T38" fmla="*/ 2006353 w 2006353"/>
              <a:gd name="T39" fmla="*/ 1695635 h 16956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06353" h="1695635">
                <a:moveTo>
                  <a:pt x="0" y="1660124"/>
                </a:moveTo>
                <a:cubicBezTo>
                  <a:pt x="122068" y="1667522"/>
                  <a:pt x="244136" y="1674920"/>
                  <a:pt x="346229" y="1651246"/>
                </a:cubicBezTo>
                <a:cubicBezTo>
                  <a:pt x="448322" y="1627572"/>
                  <a:pt x="532660" y="1600939"/>
                  <a:pt x="612559" y="1518081"/>
                </a:cubicBezTo>
                <a:cubicBezTo>
                  <a:pt x="692458" y="1435223"/>
                  <a:pt x="759041" y="1321293"/>
                  <a:pt x="825623" y="1154097"/>
                </a:cubicBezTo>
                <a:cubicBezTo>
                  <a:pt x="892205" y="986901"/>
                  <a:pt x="964706" y="693938"/>
                  <a:pt x="1012054" y="514905"/>
                </a:cubicBezTo>
                <a:cubicBezTo>
                  <a:pt x="1059402" y="335872"/>
                  <a:pt x="1075678" y="158319"/>
                  <a:pt x="1109709" y="79899"/>
                </a:cubicBezTo>
                <a:cubicBezTo>
                  <a:pt x="1143740" y="1480"/>
                  <a:pt x="1186649" y="0"/>
                  <a:pt x="1216241" y="44388"/>
                </a:cubicBezTo>
                <a:cubicBezTo>
                  <a:pt x="1245833" y="88776"/>
                  <a:pt x="1262109" y="204186"/>
                  <a:pt x="1287262" y="346229"/>
                </a:cubicBezTo>
                <a:cubicBezTo>
                  <a:pt x="1312415" y="488272"/>
                  <a:pt x="1342008" y="729449"/>
                  <a:pt x="1367161" y="896645"/>
                </a:cubicBezTo>
                <a:cubicBezTo>
                  <a:pt x="1392314" y="1063841"/>
                  <a:pt x="1404151" y="1242874"/>
                  <a:pt x="1438182" y="1349406"/>
                </a:cubicBezTo>
                <a:cubicBezTo>
                  <a:pt x="1472213" y="1455938"/>
                  <a:pt x="1476653" y="1478132"/>
                  <a:pt x="1571348" y="1535837"/>
                </a:cubicBezTo>
                <a:cubicBezTo>
                  <a:pt x="1666043" y="1593542"/>
                  <a:pt x="2006353" y="1695635"/>
                  <a:pt x="2006353" y="1695635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7786688" y="6000750"/>
            <a:ext cx="102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ahoma" charset="0"/>
              </a:rPr>
              <a:t>distance</a:t>
            </a:r>
          </a:p>
        </p:txBody>
      </p:sp>
      <p:sp>
        <p:nvSpPr>
          <p:cNvPr id="31752" name="TextBox 11"/>
          <p:cNvSpPr txBox="1">
            <a:spLocks noChangeArrowheads="1"/>
          </p:cNvSpPr>
          <p:nvPr/>
        </p:nvSpPr>
        <p:spPr bwMode="auto">
          <a:xfrm>
            <a:off x="5214938" y="5072063"/>
            <a:ext cx="909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ahoma" charset="0"/>
              </a:rPr>
              <a:t>density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4714884"/>
            <a:ext cx="4254626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ahoma" charset="0"/>
              </a:rPr>
              <a:t>With data uncertainty, a data item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is not represented by a single “point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value” but by a distribution of values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instead --- a probability density function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pdf</a:t>
            </a:r>
            <a:r>
              <a:rPr lang="en-US" dirty="0">
                <a:latin typeface="Tahoma" charset="0"/>
              </a:rPr>
              <a:t>).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0538"/>
            <a:ext cx="8475663" cy="9271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Formal definition of attribute uncertainty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4260850"/>
            <a:ext cx="8267700" cy="1625600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400" dirty="0" err="1"/>
              <a:t>f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 err="1"/>
              <a:t>(</a:t>
            </a:r>
            <a:r>
              <a:rPr lang="en-US" altLang="zh-TW" sz="2400" i="1" dirty="0" err="1"/>
              <a:t>x</a:t>
            </a:r>
            <a:r>
              <a:rPr lang="en-US" altLang="zh-TW" sz="2400" dirty="0"/>
              <a:t>) can be </a:t>
            </a:r>
            <a:r>
              <a:rPr lang="en-US" altLang="zh-TW" sz="2400" i="1" dirty="0">
                <a:solidFill>
                  <a:srgbClr val="CCFFCC"/>
                </a:solidFill>
              </a:rPr>
              <a:t>arbitrary</a:t>
            </a:r>
            <a:r>
              <a:rPr lang="en-US" altLang="zh-TW" sz="2400" dirty="0"/>
              <a:t>, e.g., continuous, uniform, Gaussian, histogram, and discrete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400" dirty="0"/>
              <a:t>Used in various domains, e.g.,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000" dirty="0"/>
              <a:t>location uncertainty [DPD99, ISSD99]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000" dirty="0"/>
              <a:t>biometric databases [ICDE06, ICDE07b] </a:t>
            </a:r>
            <a:endParaRPr lang="en-US" altLang="zh-TW" sz="1800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646488" y="1881188"/>
            <a:ext cx="4695824" cy="1970087"/>
            <a:chOff x="1967" y="1185"/>
            <a:chExt cx="2958" cy="1241"/>
          </a:xfrm>
        </p:grpSpPr>
        <p:sp>
          <p:nvSpPr>
            <p:cNvPr id="26632" name="Freeform 4"/>
            <p:cNvSpPr>
              <a:spLocks/>
            </p:cNvSpPr>
            <p:nvPr/>
          </p:nvSpPr>
          <p:spPr bwMode="auto">
            <a:xfrm>
              <a:off x="1992" y="1185"/>
              <a:ext cx="2903" cy="635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solidFill>
              <a:srgbClr val="DDF53D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CCFFCC"/>
                </a:solidFill>
              </a:endParaRPr>
            </a:p>
          </p:txBody>
        </p:sp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3229" y="1230"/>
              <a:ext cx="15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TW" i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i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i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– uncertainty pdf</a:t>
              </a:r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2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solidFill>
                    <a:schemeClr val="bg1"/>
                  </a:solidFill>
                </a:rPr>
                <a:t>[</a:t>
              </a:r>
              <a:r>
                <a:rPr lang="en-US" altLang="zh-TW" b="1" i="1">
                  <a:solidFill>
                    <a:schemeClr val="bg1"/>
                  </a:solidFill>
                </a:rPr>
                <a:t>L</a:t>
              </a:r>
              <a:r>
                <a:rPr lang="en-US" altLang="zh-TW" b="1" i="1" baseline="-25000">
                  <a:solidFill>
                    <a:schemeClr val="bg1"/>
                  </a:solidFill>
                </a:rPr>
                <a:t>i</a:t>
              </a:r>
              <a:endParaRPr lang="en-US" altLang="zh-TW" b="1" i="1">
                <a:solidFill>
                  <a:schemeClr val="bg1"/>
                </a:solidFill>
              </a:endParaRPr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i="1">
                  <a:solidFill>
                    <a:schemeClr val="bg1"/>
                  </a:solidFill>
                </a:rPr>
                <a:t>R</a:t>
              </a:r>
              <a:r>
                <a:rPr lang="en-US" altLang="zh-TW" b="1" i="1" baseline="-25000">
                  <a:solidFill>
                    <a:schemeClr val="bg1"/>
                  </a:solidFill>
                </a:rPr>
                <a:t>i</a:t>
              </a:r>
              <a:r>
                <a:rPr lang="en-US" altLang="zh-TW" b="1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43" name="Text Box 15"/>
            <p:cNvSpPr txBox="1">
              <a:spLocks noChangeArrowheads="1"/>
            </p:cNvSpPr>
            <p:nvPr/>
          </p:nvSpPr>
          <p:spPr bwMode="auto">
            <a:xfrm>
              <a:off x="3225" y="1899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TW" sz="2400" i="1">
                  <a:solidFill>
                    <a:schemeClr val="bg1"/>
                  </a:solidFill>
                </a:rPr>
                <a:t>v</a:t>
              </a:r>
              <a:r>
                <a:rPr lang="en-US" altLang="zh-TW" sz="2400" i="1" baseline="-25000">
                  <a:solidFill>
                    <a:schemeClr val="bg1"/>
                  </a:solidFill>
                </a:rPr>
                <a:t>i</a:t>
              </a:r>
              <a:endParaRPr lang="en-US" altLang="zh-TW" i="1">
                <a:solidFill>
                  <a:schemeClr val="bg1"/>
                </a:solidFill>
              </a:endParaRPr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2738" y="2193"/>
              <a:ext cx="14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uncertainty interval</a:t>
              </a:r>
            </a:p>
          </p:txBody>
        </p:sp>
      </p:grp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771525" y="2185988"/>
            <a:ext cx="2509838" cy="9967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>
                <a:solidFill>
                  <a:schemeClr val="bg1"/>
                </a:solidFill>
              </a:rPr>
              <a:t>Attribute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>
                <a:solidFill>
                  <a:schemeClr val="bg1"/>
                </a:solidFill>
              </a:rPr>
              <a:t>(temperature, locations) of object </a:t>
            </a:r>
            <a:r>
              <a:rPr lang="en-US" altLang="zh-TW" sz="1600" i="1">
                <a:solidFill>
                  <a:schemeClr val="bg1"/>
                </a:solidFill>
              </a:rPr>
              <a:t>T</a:t>
            </a:r>
            <a:r>
              <a:rPr lang="en-US" altLang="zh-TW" sz="1600" i="1" baseline="-25000">
                <a:solidFill>
                  <a:schemeClr val="bg1"/>
                </a:solidFill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>
                <a:solidFill>
                  <a:schemeClr val="bg1"/>
                </a:solidFill>
              </a:rPr>
              <a:t>(GPS, sensor)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Oval 8"/>
          <p:cNvSpPr>
            <a:spLocks noChangeArrowheads="1"/>
          </p:cNvSpPr>
          <p:nvPr/>
        </p:nvSpPr>
        <p:spPr bwMode="auto">
          <a:xfrm>
            <a:off x="5065713" y="3716338"/>
            <a:ext cx="3090862" cy="11334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5"/>
          <p:cNvSpPr>
            <a:spLocks noChangeShapeType="1"/>
          </p:cNvSpPr>
          <p:nvPr/>
        </p:nvSpPr>
        <p:spPr bwMode="auto">
          <a:xfrm>
            <a:off x="4854575" y="4232275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 flipV="1">
            <a:off x="6581775" y="1898650"/>
            <a:ext cx="0" cy="233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 flipV="1">
            <a:off x="6581775" y="3325813"/>
            <a:ext cx="1574800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" name="Oval 9"/>
          <p:cNvSpPr>
            <a:spLocks noChangeArrowheads="1"/>
          </p:cNvSpPr>
          <p:nvPr/>
        </p:nvSpPr>
        <p:spPr bwMode="auto">
          <a:xfrm>
            <a:off x="5611813" y="3716338"/>
            <a:ext cx="1939925" cy="679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10"/>
          <p:cNvSpPr>
            <a:spLocks noChangeArrowheads="1"/>
          </p:cNvSpPr>
          <p:nvPr/>
        </p:nvSpPr>
        <p:spPr bwMode="auto">
          <a:xfrm>
            <a:off x="6035675" y="2886075"/>
            <a:ext cx="1152525" cy="452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Freeform 11"/>
          <p:cNvSpPr>
            <a:spLocks/>
          </p:cNvSpPr>
          <p:nvPr/>
        </p:nvSpPr>
        <p:spPr bwMode="auto">
          <a:xfrm>
            <a:off x="5065713" y="2357438"/>
            <a:ext cx="3090862" cy="1887537"/>
          </a:xfrm>
          <a:custGeom>
            <a:avLst/>
            <a:gdLst>
              <a:gd name="T0" fmla="*/ 0 w 2448"/>
              <a:gd name="T1" fmla="*/ 1887537 h 1208"/>
              <a:gd name="T2" fmla="*/ 727262 w 2448"/>
              <a:gd name="T3" fmla="*/ 1212524 h 1208"/>
              <a:gd name="T4" fmla="*/ 969682 w 2448"/>
              <a:gd name="T5" fmla="*/ 687513 h 1208"/>
              <a:gd name="T6" fmla="*/ 1272708 w 2448"/>
              <a:gd name="T7" fmla="*/ 162503 h 1208"/>
              <a:gd name="T8" fmla="*/ 1575734 w 2448"/>
              <a:gd name="T9" fmla="*/ 12500 h 1208"/>
              <a:gd name="T10" fmla="*/ 1939364 w 2448"/>
              <a:gd name="T11" fmla="*/ 237505 h 1208"/>
              <a:gd name="T12" fmla="*/ 2121180 w 2448"/>
              <a:gd name="T13" fmla="*/ 687513 h 1208"/>
              <a:gd name="T14" fmla="*/ 2545415 w 2448"/>
              <a:gd name="T15" fmla="*/ 1287525 h 1208"/>
              <a:gd name="T16" fmla="*/ 3090862 w 2448"/>
              <a:gd name="T17" fmla="*/ 1887537 h 1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48"/>
              <a:gd name="T28" fmla="*/ 0 h 1208"/>
              <a:gd name="T29" fmla="*/ 2448 w 2448"/>
              <a:gd name="T30" fmla="*/ 1208 h 12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48" h="1208">
                <a:moveTo>
                  <a:pt x="0" y="1208"/>
                </a:moveTo>
                <a:cubicBezTo>
                  <a:pt x="224" y="1056"/>
                  <a:pt x="448" y="904"/>
                  <a:pt x="576" y="776"/>
                </a:cubicBezTo>
                <a:cubicBezTo>
                  <a:pt x="704" y="648"/>
                  <a:pt x="696" y="552"/>
                  <a:pt x="768" y="440"/>
                </a:cubicBezTo>
                <a:cubicBezTo>
                  <a:pt x="840" y="328"/>
                  <a:pt x="928" y="176"/>
                  <a:pt x="1008" y="104"/>
                </a:cubicBezTo>
                <a:cubicBezTo>
                  <a:pt x="1088" y="32"/>
                  <a:pt x="1160" y="0"/>
                  <a:pt x="1248" y="8"/>
                </a:cubicBezTo>
                <a:cubicBezTo>
                  <a:pt x="1336" y="16"/>
                  <a:pt x="1464" y="80"/>
                  <a:pt x="1536" y="152"/>
                </a:cubicBezTo>
                <a:cubicBezTo>
                  <a:pt x="1608" y="224"/>
                  <a:pt x="1600" y="328"/>
                  <a:pt x="1680" y="440"/>
                </a:cubicBezTo>
                <a:cubicBezTo>
                  <a:pt x="1760" y="552"/>
                  <a:pt x="1888" y="696"/>
                  <a:pt x="2016" y="824"/>
                </a:cubicBezTo>
                <a:cubicBezTo>
                  <a:pt x="2144" y="952"/>
                  <a:pt x="2296" y="1080"/>
                  <a:pt x="2448" y="1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6702425" y="1752600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rgbClr val="0066FF"/>
                </a:solidFill>
              </a:rPr>
              <a:t>pdf</a:t>
            </a: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7897813" y="306387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b="1" i="1"/>
              <a:t>y</a:t>
            </a:r>
          </a:p>
        </p:txBody>
      </p:sp>
      <p:sp>
        <p:nvSpPr>
          <p:cNvPr id="1039" name="Oval 14"/>
          <p:cNvSpPr>
            <a:spLocks noChangeArrowheads="1"/>
          </p:cNvSpPr>
          <p:nvPr/>
        </p:nvSpPr>
        <p:spPr bwMode="auto">
          <a:xfrm>
            <a:off x="6510338" y="41306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30238" y="2519363"/>
          <a:ext cx="358140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78600" imgH="3200400" progId="">
                  <p:embed/>
                </p:oleObj>
              </mc:Choice>
              <mc:Fallback>
                <p:oleObj name="Visio" r:id="rId3" imgW="6578600" imgH="3200400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599" b="23630"/>
                      <a:stretch>
                        <a:fillRect/>
                      </a:stretch>
                    </p:blipFill>
                    <p:spPr bwMode="auto">
                      <a:xfrm>
                        <a:off x="630238" y="2519363"/>
                        <a:ext cx="3581400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7"/>
          <p:cNvSpPr>
            <a:spLocks noChangeArrowheads="1"/>
          </p:cNvSpPr>
          <p:nvPr/>
        </p:nvSpPr>
        <p:spPr bwMode="auto">
          <a:xfrm>
            <a:off x="1817688" y="3173413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 b="1">
                <a:solidFill>
                  <a:srgbClr val="0066FF"/>
                </a:solidFill>
                <a:latin typeface="Verdana" pitchFamily="34" charset="0"/>
              </a:rPr>
              <a:t>(pdf)</a:t>
            </a:r>
            <a:endParaRPr kumimoji="0" lang="en-GB" altLang="zh-TW" sz="1600" b="1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1041" name="AutoShape 54"/>
          <p:cNvSpPr>
            <a:spLocks/>
          </p:cNvSpPr>
          <p:nvPr/>
        </p:nvSpPr>
        <p:spPr bwMode="auto">
          <a:xfrm>
            <a:off x="4038600" y="5029200"/>
            <a:ext cx="1828800" cy="990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1963"/>
              <a:gd name="adj5" fmla="val -95193"/>
              <a:gd name="adj6" fmla="val -4999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dirty="0">
                <a:latin typeface="Verdana" pitchFamily="34" charset="0"/>
              </a:rPr>
              <a:t>Uncertainty region of 2D location </a:t>
            </a:r>
            <a:endParaRPr kumimoji="0" lang="en-GB" altLang="zh-TW" dirty="0">
              <a:latin typeface="Verdana" pitchFamily="34" charset="0"/>
            </a:endParaRPr>
          </a:p>
        </p:txBody>
      </p:sp>
      <p:sp>
        <p:nvSpPr>
          <p:cNvPr id="1042" name="Line 55"/>
          <p:cNvSpPr>
            <a:spLocks noChangeShapeType="1"/>
          </p:cNvSpPr>
          <p:nvPr/>
        </p:nvSpPr>
        <p:spPr bwMode="auto">
          <a:xfrm>
            <a:off x="58674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56"/>
          <p:cNvSpPr>
            <a:spLocks noChangeShapeType="1"/>
          </p:cNvSpPr>
          <p:nvPr/>
        </p:nvSpPr>
        <p:spPr bwMode="auto">
          <a:xfrm flipV="1">
            <a:off x="6248400" y="4697413"/>
            <a:ext cx="609600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81000" y="490538"/>
            <a:ext cx="8475663" cy="927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 of attribute uncertainty (1)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Examples of </a:t>
            </a:r>
            <a:r>
              <a:rPr lang="en-US" sz="3300"/>
              <a:t>attribute uncertainty (2)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0890"/>
            <a:ext cx="3848100" cy="278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19200" y="5530334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Temperature of a forest</a:t>
            </a:r>
          </a:p>
          <a:p>
            <a:r>
              <a:rPr lang="en-US" dirty="0">
                <a:solidFill>
                  <a:srgbClr val="FFFFFF"/>
                </a:solidFill>
              </a:rPr>
              <a:t>(continuous attribute)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53000" y="1644928"/>
            <a:ext cx="3605464" cy="4531737"/>
            <a:chOff x="4953000" y="1644928"/>
            <a:chExt cx="3605464" cy="4531737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3467894" y="3314700"/>
              <a:ext cx="2971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0800000">
              <a:off x="4953000" y="4799806"/>
              <a:ext cx="340995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647803" y="3886597"/>
              <a:ext cx="1829595" cy="1588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447505" y="4229895"/>
              <a:ext cx="1144589" cy="1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5369717" y="3696495"/>
              <a:ext cx="2211388" cy="1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476206" y="4344194"/>
              <a:ext cx="915987" cy="1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630593" y="4037410"/>
              <a:ext cx="1523204" cy="1588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05400" y="1644928"/>
              <a:ext cx="3453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</a:rPr>
                <a:t>pmf</a:t>
              </a:r>
              <a:r>
                <a:rPr lang="en-US" dirty="0">
                  <a:solidFill>
                    <a:srgbClr val="FFFFFF"/>
                  </a:solidFill>
                </a:rPr>
                <a:t> (probability mass function)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1122" y="4953000"/>
              <a:ext cx="2467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</a:rPr>
                <a:t>Basketball hit per NBA game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30181" y="5530334"/>
              <a:ext cx="2294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NBA player statistics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(discrete attribute)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100" dirty="0"/>
              <a:t>How to define uncertainty </a:t>
            </a:r>
            <a:r>
              <a:rPr lang="en-US" altLang="zh-TW" sz="3100" dirty="0" err="1"/>
              <a:t>pdf/pmf</a:t>
            </a:r>
            <a:r>
              <a:rPr lang="en-US" altLang="zh-TW" sz="3100" dirty="0"/>
              <a:t>?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400" dirty="0"/>
              <a:t>The form of uncertainty </a:t>
            </a:r>
            <a:r>
              <a:rPr lang="en-US" altLang="zh-TW" sz="2400" dirty="0" err="1"/>
              <a:t>pdf</a:t>
            </a:r>
            <a:r>
              <a:rPr lang="en-US" altLang="zh-TW" sz="2400" dirty="0"/>
              <a:t> depends on the application e.g., Gaussian distribution models measurement error.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400" dirty="0"/>
              <a:t>If no information about </a:t>
            </a:r>
            <a:r>
              <a:rPr lang="en-US" altLang="zh-TW" sz="2400" dirty="0" err="1"/>
              <a:t>pdf</a:t>
            </a:r>
            <a:r>
              <a:rPr lang="en-US" altLang="zh-TW" sz="2400" dirty="0"/>
              <a:t> is known, a simple way is to assume uniform </a:t>
            </a:r>
            <a:r>
              <a:rPr lang="en-US" altLang="zh-TW" sz="2400" dirty="0" err="1"/>
              <a:t>pdf</a:t>
            </a:r>
            <a:r>
              <a:rPr lang="en-US" altLang="zh-TW" sz="2400" dirty="0"/>
              <a:t> – a pessimistic estimation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400" dirty="0"/>
              <a:t>Can also use more sophisticated techniques, based on time-series analysis on past data for </a:t>
            </a:r>
            <a:r>
              <a:rPr lang="en-US" altLang="zh-TW" sz="2400" dirty="0" err="1"/>
              <a:t>pdf</a:t>
            </a:r>
            <a:r>
              <a:rPr lang="en-US" altLang="zh-TW" sz="2400" dirty="0"/>
              <a:t> derivation [</a:t>
            </a:r>
            <a:r>
              <a:rPr lang="en-US" altLang="zh-TW" sz="2400" b="1" dirty="0"/>
              <a:t>CH89</a:t>
            </a:r>
            <a:r>
              <a:rPr lang="en-US" altLang="zh-TW" sz="2400" dirty="0"/>
              <a:t>]</a:t>
            </a:r>
          </a:p>
          <a:p>
            <a:pPr marL="342900" indent="-3429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marL="342900" indent="-3429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marL="342900" indent="-342900" eaLnBrk="1" hangingPunct="1">
              <a:lnSpc>
                <a:spcPct val="80000"/>
              </a:lnSpc>
            </a:pPr>
            <a:endParaRPr lang="zh-TW" alt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</a:t>
            </a:r>
            <a:r>
              <a:rPr lang="en-US" dirty="0"/>
              <a:t>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057400"/>
            <a:ext cx="2801937" cy="1676400"/>
          </a:xfrm>
        </p:spPr>
        <p:txBody>
          <a:bodyPr/>
          <a:lstStyle/>
          <a:p>
            <a:r>
              <a:rPr lang="en-US" dirty="0"/>
              <a:t>Prices of products collected from different websites are uncertain</a:t>
            </a:r>
          </a:p>
        </p:txBody>
      </p:sp>
      <p:graphicFrame>
        <p:nvGraphicFramePr>
          <p:cNvPr id="5" name="Group 109"/>
          <p:cNvGraphicFramePr>
            <a:graphicFrameLocks/>
          </p:cNvGraphicFramePr>
          <p:nvPr/>
        </p:nvGraphicFramePr>
        <p:xfrm>
          <a:off x="3810000" y="2084705"/>
          <a:ext cx="3733800" cy="3108960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Product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Price ($)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Prob.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a</a:t>
                      </a: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a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b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b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b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PMingLiU" pitchFamily="18" charset="-120"/>
                        <a:cs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c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c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c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d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1000125" y="4065905"/>
            <a:ext cx="17668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price of product </a:t>
            </a:r>
            <a:r>
              <a:rPr lang="en-US" altLang="zh-TW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a distribution</a:t>
            </a:r>
          </a:p>
        </p:txBody>
      </p:sp>
      <p:sp>
        <p:nvSpPr>
          <p:cNvPr id="7" name="AutoShape 74"/>
          <p:cNvSpPr>
            <a:spLocks noChangeArrowheads="1"/>
          </p:cNvSpPr>
          <p:nvPr/>
        </p:nvSpPr>
        <p:spPr bwMode="auto">
          <a:xfrm rot="21330159">
            <a:off x="2614613" y="4227830"/>
            <a:ext cx="1182687" cy="173038"/>
          </a:xfrm>
          <a:prstGeom prst="rightArrow">
            <a:avLst>
              <a:gd name="adj1" fmla="val 50000"/>
              <a:gd name="adj2" fmla="val 1708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altLang="zh-TW"/>
          </a:p>
        </p:txBody>
      </p:sp>
      <p:sp>
        <p:nvSpPr>
          <p:cNvPr id="8" name="Text Box 221"/>
          <p:cNvSpPr txBox="1">
            <a:spLocks noChangeArrowheads="1"/>
          </p:cNvSpPr>
          <p:nvPr/>
        </p:nvSpPr>
        <p:spPr bwMode="auto">
          <a:xfrm>
            <a:off x="3876675" y="5342255"/>
            <a:ext cx="365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>
                <a:solidFill>
                  <a:srgbClr val="EBF98B"/>
                </a:solidFill>
                <a:ea typeface="宋体" charset="-122"/>
                <a:cs typeface="宋体" charset="-122"/>
              </a:rPr>
              <a:t>Product Quotations </a:t>
            </a:r>
          </a:p>
        </p:txBody>
      </p:sp>
      <p:sp>
        <p:nvSpPr>
          <p:cNvPr id="4" name="Rectangle 73"/>
          <p:cNvSpPr>
            <a:spLocks noChangeArrowheads="1"/>
          </p:cNvSpPr>
          <p:nvPr/>
        </p:nvSpPr>
        <p:spPr bwMode="auto">
          <a:xfrm>
            <a:off x="3810000" y="3937317"/>
            <a:ext cx="3733800" cy="939483"/>
          </a:xfrm>
          <a:prstGeom prst="rect">
            <a:avLst/>
          </a:prstGeom>
          <a:solidFill>
            <a:schemeClr val="accent3">
              <a:alpha val="49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altLang="zh-TW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9213"/>
            <a:ext cx="7158037" cy="1412875"/>
          </a:xfrm>
        </p:spPr>
        <p:txBody>
          <a:bodyPr/>
          <a:lstStyle/>
          <a:p>
            <a:pPr eaLnBrk="1" hangingPunct="1"/>
            <a:r>
              <a:rPr lang="en-US" altLang="zh-TW" dirty="0"/>
              <a:t>System Goal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2036763"/>
            <a:ext cx="7972425" cy="4114800"/>
          </a:xfrm>
        </p:spPr>
        <p:txBody>
          <a:bodyPr/>
          <a:lstStyle/>
          <a:p>
            <a:pPr eaLnBrk="1" hangingPunct="1"/>
            <a:r>
              <a:rPr lang="en-US" altLang="zh-TW" sz="2900" dirty="0"/>
              <a:t>These new applications have to provide services with 3 main objectives:</a:t>
            </a:r>
          </a:p>
          <a:p>
            <a:pPr lvl="1" eaLnBrk="1" hangingPunct="1"/>
            <a:r>
              <a:rPr lang="en-US" altLang="zh-TW" sz="2500" dirty="0"/>
              <a:t>Correctness</a:t>
            </a:r>
          </a:p>
          <a:p>
            <a:pPr lvl="1" eaLnBrk="1" hangingPunct="1"/>
            <a:r>
              <a:rPr lang="en-US" altLang="zh-TW" sz="2500" dirty="0"/>
              <a:t>Efficiency</a:t>
            </a:r>
          </a:p>
          <a:p>
            <a:pPr lvl="1" eaLnBrk="1" hangingPunct="1"/>
            <a:r>
              <a:rPr lang="en-US" altLang="zh-TW" sz="2500" dirty="0"/>
              <a:t>Scalability</a:t>
            </a:r>
          </a:p>
          <a:p>
            <a:r>
              <a:rPr lang="en-US" altLang="zh-TW" sz="2900" dirty="0"/>
              <a:t>Due to the vast amount of data, a DBMS may be used to satisfy the above objectives.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52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54937" cy="4208930"/>
          </a:xfrm>
        </p:spPr>
        <p:txBody>
          <a:bodyPr/>
          <a:lstStyle/>
          <a:p>
            <a:r>
              <a:rPr lang="en-US" dirty="0"/>
              <a:t>Uncertainty is inherent in new applications, and it cannot be ignored.</a:t>
            </a:r>
          </a:p>
          <a:p>
            <a:r>
              <a:rPr lang="en-US" dirty="0"/>
              <a:t>Traditional DBMS usually does not handle uncertain data.</a:t>
            </a:r>
          </a:p>
          <a:p>
            <a:r>
              <a:rPr lang="en-US" dirty="0"/>
              <a:t>Probabilistic uncertainty models can be used when we are not 100% about the exact attribute value, or the existence of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Next, we will study </a:t>
            </a:r>
            <a:r>
              <a:rPr lang="en-US" i="1" dirty="0"/>
              <a:t>probabilistic queries.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25388"/>
            <a:ext cx="8059737" cy="48992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TW" sz="2400" b="1" dirty="0"/>
              <a:t>[CH89] </a:t>
            </a:r>
            <a:r>
              <a:rPr lang="en-US" altLang="zh-TW" sz="2400" dirty="0"/>
              <a:t>C. Chatfield. The analysis of time series an introduction.  </a:t>
            </a:r>
            <a:r>
              <a:rPr lang="en-US" altLang="zh-TW" sz="2400" i="1" dirty="0"/>
              <a:t>Chapman and Hall</a:t>
            </a:r>
            <a:r>
              <a:rPr lang="en-US" altLang="zh-TW" sz="2400" dirty="0"/>
              <a:t>, 1989.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TW" sz="2400" b="1" dirty="0"/>
              <a:t>[DPD99] O. </a:t>
            </a:r>
            <a:r>
              <a:rPr lang="en-US" altLang="zh-TW" sz="2400" b="1" dirty="0" err="1"/>
              <a:t>Wolfson</a:t>
            </a:r>
            <a:r>
              <a:rPr lang="en-US" altLang="zh-TW" sz="2400" b="1" dirty="0"/>
              <a:t>, P. </a:t>
            </a:r>
            <a:r>
              <a:rPr lang="en-US" altLang="zh-TW" sz="2400" b="1" dirty="0" err="1"/>
              <a:t>Sistla</a:t>
            </a:r>
            <a:r>
              <a:rPr lang="en-US" altLang="zh-TW" sz="2400" b="1" dirty="0"/>
              <a:t>, S. Chamberlain, and Y. </a:t>
            </a:r>
            <a:r>
              <a:rPr lang="en-US" altLang="zh-TW" sz="2400" b="1" dirty="0" err="1"/>
              <a:t>Yesha</a:t>
            </a:r>
            <a:r>
              <a:rPr lang="en-US" altLang="zh-TW" sz="2400" b="1" dirty="0"/>
              <a:t>. Updating and querying databases that track mobile units. Distributed and Parallel Databases, 7(3), 1999.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TW" sz="2400" b="1" dirty="0"/>
              <a:t>[ISSD99] D. </a:t>
            </a:r>
            <a:r>
              <a:rPr lang="en-US" altLang="zh-TW" sz="2400" b="1" dirty="0" err="1"/>
              <a:t>Pfoser</a:t>
            </a:r>
            <a:r>
              <a:rPr lang="en-US" altLang="zh-TW" sz="2400" b="1" dirty="0"/>
              <a:t> and C. S. Jensen.  Capturing the Uncertainty of Moving-Object Representations, in Proc. of the Sixth International Symposium on </a:t>
            </a:r>
            <a:r>
              <a:rPr lang="en-US" altLang="zh-TW" sz="2400" b="1" dirty="0" err="1"/>
              <a:t>Spatio</a:t>
            </a:r>
            <a:r>
              <a:rPr lang="en-US" altLang="zh-TW" sz="2400" b="1" dirty="0"/>
              <a:t> Databases, Hong Kong, July 20-23, 1999, pp. 111-132.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TW" sz="2400" b="1" dirty="0"/>
              <a:t>[ICDE06] C. </a:t>
            </a:r>
            <a:r>
              <a:rPr lang="en-US" altLang="zh-TW" sz="2400" b="1" dirty="0" err="1"/>
              <a:t>Bohm</a:t>
            </a:r>
            <a:r>
              <a:rPr lang="en-US" altLang="zh-TW" sz="2400" b="1" dirty="0"/>
              <a:t>, A. </a:t>
            </a:r>
            <a:r>
              <a:rPr lang="en-US" altLang="zh-TW" sz="2400" b="1" dirty="0" err="1"/>
              <a:t>Pryakhin</a:t>
            </a:r>
            <a:r>
              <a:rPr lang="en-US" altLang="zh-TW" sz="2400" b="1" dirty="0"/>
              <a:t>, and M. Schubert. The gauss-tree: Efficient object identification in databases of probabilistic feature vectors. In Proc. ICDE, 2006.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TW" sz="2400" b="1" dirty="0"/>
              <a:t>[ICDE07b] V. </a:t>
            </a:r>
            <a:r>
              <a:rPr lang="en-US" altLang="zh-TW" sz="2400" b="1" dirty="0" err="1"/>
              <a:t>Ljosa</a:t>
            </a:r>
            <a:r>
              <a:rPr lang="en-US" altLang="zh-TW" sz="2400" b="1" dirty="0"/>
              <a:t> and A. K. Singh. APLA: Indexing arbitrary probability distributions. In Proc. ICDE, 2007.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TW" sz="2400" b="1" dirty="0"/>
              <a:t>[SIGMOD08] S. Singh et al. Orion 2.0: Native support for uncertain data. In Proc. SIGMOD, Vancouver, Canada, 2008.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endParaRPr lang="en-US" altLang="zh-TW" sz="2400" b="1" dirty="0"/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endParaRPr lang="en-US" altLang="zh-TW" sz="2400" b="1" dirty="0"/>
          </a:p>
          <a:p>
            <a:pPr marL="361950" indent="-361950">
              <a:lnSpc>
                <a:spcPct val="80000"/>
              </a:lnSpc>
              <a:spcAft>
                <a:spcPts val="600"/>
              </a:spcAft>
              <a:buNone/>
            </a:pPr>
            <a:endParaRPr lang="en-US" altLang="zh-TW" sz="2400" dirty="0"/>
          </a:p>
          <a:p>
            <a:pPr marL="361950" indent="-361950">
              <a:lnSpc>
                <a:spcPct val="80000"/>
              </a:lnSpc>
              <a:buNone/>
            </a:pPr>
            <a:endParaRPr lang="en-US" altLang="zh-TW" sz="2400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"Managing and Mining Uncertain Data", by Charu C. Aggarwal, Springer, 2009. </a:t>
            </a:r>
            <a:r>
              <a:rPr dirty="0">
                <a:hlinkClick r:id="rId2"/>
              </a:rPr>
              <a:t>http://www.springerlink.com/content/978-0-387-09689-6</a:t>
            </a:r>
            <a:endParaRPr lang="en-US" dirty="0"/>
          </a:p>
          <a:p>
            <a:pPr lvl="1"/>
            <a:r>
              <a:rPr lang="en-US" dirty="0"/>
              <a:t>“A survey of uncertain data algorithms and applications”, by C. </a:t>
            </a:r>
            <a:r>
              <a:rPr lang="en-US" dirty="0" err="1"/>
              <a:t>Aggarawal</a:t>
            </a:r>
            <a:r>
              <a:rPr lang="en-US" dirty="0"/>
              <a:t> and P. Yu, IEEE TKDE, 21(5), pp. 609-623, May 2009.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0200" y="1828801"/>
            <a:ext cx="6762749" cy="2133600"/>
          </a:xfrm>
        </p:spPr>
        <p:txBody>
          <a:bodyPr/>
          <a:lstStyle/>
          <a:p>
            <a:r>
              <a:rPr lang="en-US" dirty="0"/>
              <a:t>However, traditional DBMS can fail to satisfy these system goals.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600" b="1" dirty="0"/>
          </a:p>
          <a:p>
            <a:r>
              <a:rPr lang="en-US" sz="3200" b="1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Data uncertainty, imprecision, noise, missing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555812"/>
            <a:ext cx="7583487" cy="1044388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1: Sampling Accuracy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20193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/>
              <a:t>In location and sensor applications, due to limited network bandwidth and battery power, readings are just sampled</a:t>
            </a:r>
          </a:p>
          <a:p>
            <a:pPr eaLnBrk="1" hangingPunct="1"/>
            <a:r>
              <a:rPr lang="en-US" altLang="zh-TW" sz="2800" dirty="0"/>
              <a:t>The value of the entity being monitored (e.g., temperature, location) is changing</a:t>
            </a:r>
          </a:p>
          <a:p>
            <a:pPr eaLnBrk="1" hangingPunct="1"/>
            <a:r>
              <a:rPr lang="en-US" altLang="zh-TW" sz="2800" dirty="0"/>
              <a:t>The database stores old values only</a:t>
            </a:r>
          </a:p>
          <a:p>
            <a:pPr eaLnBrk="1" hangingPunct="1"/>
            <a:r>
              <a:rPr lang="en-US" altLang="zh-TW" sz="2800" i="1" dirty="0">
                <a:solidFill>
                  <a:srgbClr val="9DF131"/>
                </a:solidFill>
              </a:rPr>
              <a:t>Query results can be incorrect, resulting in poor service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04411" y="219635"/>
            <a:ext cx="493059" cy="365125"/>
          </a:xfrm>
        </p:spPr>
        <p:txBody>
          <a:bodyPr/>
          <a:lstStyle/>
          <a:p>
            <a:fld id="{D01B8663-ED2A-9E4A-BC49-4B83A678694D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549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381000"/>
            <a:ext cx="7367386" cy="1109663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sym typeface="Symbol" pitchFamily="18" charset="2"/>
              </a:rPr>
              <a:t>Which room gives a lower temperature reading?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3408363"/>
            <a:ext cx="4013200" cy="2492375"/>
          </a:xfrm>
        </p:spPr>
        <p:txBody>
          <a:bodyPr/>
          <a:lstStyle/>
          <a:p>
            <a:pPr eaLnBrk="1" hangingPunct="1"/>
            <a:r>
              <a:rPr lang="en-US" altLang="zh-TW" sz="2800" b="1" dirty="0"/>
              <a:t>Database answer:</a:t>
            </a:r>
            <a:r>
              <a:rPr lang="en-US" altLang="zh-TW" sz="2800" i="1" dirty="0" err="1">
                <a:solidFill>
                  <a:srgbClr val="9DF131"/>
                </a:solidFill>
              </a:rPr>
              <a:t>x</a:t>
            </a:r>
            <a:endParaRPr lang="en-US" altLang="zh-TW" sz="2800" i="1" dirty="0">
              <a:solidFill>
                <a:srgbClr val="9DF131"/>
              </a:solidFill>
            </a:endParaRPr>
          </a:p>
          <a:p>
            <a:pPr eaLnBrk="1" hangingPunct="1"/>
            <a:r>
              <a:rPr lang="en-US" altLang="zh-TW" sz="2800" b="1" dirty="0"/>
              <a:t>Correct answer: </a:t>
            </a:r>
            <a:r>
              <a:rPr lang="en-US" altLang="zh-TW" sz="2800" i="1" dirty="0" err="1">
                <a:solidFill>
                  <a:srgbClr val="9DF131"/>
                </a:solidFill>
              </a:rPr>
              <a:t>y</a:t>
            </a:r>
            <a:endParaRPr lang="en-US" altLang="zh-TW" sz="2800" i="1" dirty="0">
              <a:solidFill>
                <a:srgbClr val="9DF131"/>
              </a:solidFill>
            </a:endParaRP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6708775" y="1771650"/>
            <a:ext cx="0" cy="36734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7788275" y="1773238"/>
            <a:ext cx="0" cy="36734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419850" y="3373438"/>
            <a:ext cx="576263" cy="142875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00938" y="4506913"/>
            <a:ext cx="576262" cy="142875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6419850" y="420528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7500938" y="36972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6564313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</a:rPr>
              <a:t>x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7645400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611188" y="2565400"/>
            <a:ext cx="576262" cy="142875"/>
          </a:xfrm>
          <a:prstGeom prst="rect">
            <a:avLst/>
          </a:prstGeom>
          <a:solidFill>
            <a:srgbClr val="AEF8F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1455738" y="1865313"/>
            <a:ext cx="3802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Recorded Temperature 30 min ago </a:t>
            </a:r>
          </a:p>
        </p:txBody>
      </p:sp>
      <p:sp>
        <p:nvSpPr>
          <p:cNvPr id="637972" name="Text Box 20"/>
          <p:cNvSpPr txBox="1">
            <a:spLocks noChangeArrowheads="1"/>
          </p:cNvSpPr>
          <p:nvPr/>
        </p:nvSpPr>
        <p:spPr bwMode="auto">
          <a:xfrm>
            <a:off x="1455738" y="2486025"/>
            <a:ext cx="2382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Current Temperature </a:t>
            </a:r>
          </a:p>
        </p:txBody>
      </p:sp>
      <p:sp>
        <p:nvSpPr>
          <p:cNvPr id="18451" name="Rectangle 21"/>
          <p:cNvSpPr>
            <a:spLocks noChangeArrowheads="1"/>
          </p:cNvSpPr>
          <p:nvPr/>
        </p:nvSpPr>
        <p:spPr bwMode="auto">
          <a:xfrm>
            <a:off x="7850188" y="-674688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>
            <a:off x="5527675" y="1771650"/>
            <a:ext cx="0" cy="36734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3" name="Line 23"/>
          <p:cNvSpPr>
            <a:spLocks noChangeShapeType="1"/>
          </p:cNvSpPr>
          <p:nvPr/>
        </p:nvSpPr>
        <p:spPr bwMode="auto">
          <a:xfrm>
            <a:off x="5413375" y="2232025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5413375" y="3052763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5413375" y="3462338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5413375" y="4275138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5413375" y="38735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>
            <a:off x="5413375" y="4694238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59" name="Line 29"/>
          <p:cNvSpPr>
            <a:spLocks noChangeShapeType="1"/>
          </p:cNvSpPr>
          <p:nvPr/>
        </p:nvSpPr>
        <p:spPr bwMode="auto">
          <a:xfrm>
            <a:off x="5413375" y="510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5527675" y="1771650"/>
            <a:ext cx="0" cy="36734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5413375" y="2641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62" name="Text Box 32"/>
          <p:cNvSpPr txBox="1">
            <a:spLocks noChangeArrowheads="1"/>
          </p:cNvSpPr>
          <p:nvPr/>
        </p:nvSpPr>
        <p:spPr bwMode="auto">
          <a:xfrm>
            <a:off x="5146675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8463" name="Text Box 33"/>
          <p:cNvSpPr txBox="1">
            <a:spLocks noChangeArrowheads="1"/>
          </p:cNvSpPr>
          <p:nvPr/>
        </p:nvSpPr>
        <p:spPr bwMode="auto">
          <a:xfrm>
            <a:off x="5140325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64" name="Text Box 34"/>
          <p:cNvSpPr txBox="1">
            <a:spLocks noChangeArrowheads="1"/>
          </p:cNvSpPr>
          <p:nvPr/>
        </p:nvSpPr>
        <p:spPr bwMode="auto">
          <a:xfrm>
            <a:off x="5351463" y="5580063"/>
            <a:ext cx="40531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>
                <a:solidFill>
                  <a:schemeClr val="bg1"/>
                </a:solidFill>
              </a:rPr>
              <a:t>o</a:t>
            </a:r>
            <a:r>
              <a:rPr lang="en-US" altLang="zh-TW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465" name="Text Box 35"/>
          <p:cNvSpPr txBox="1">
            <a:spLocks noChangeArrowheads="1"/>
          </p:cNvSpPr>
          <p:nvPr/>
        </p:nvSpPr>
        <p:spPr bwMode="auto">
          <a:xfrm>
            <a:off x="5114925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466" name="Text Box 36"/>
          <p:cNvSpPr txBox="1">
            <a:spLocks noChangeArrowheads="1"/>
          </p:cNvSpPr>
          <p:nvPr/>
        </p:nvSpPr>
        <p:spPr bwMode="auto">
          <a:xfrm>
            <a:off x="5013325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467" name="Text Box 37"/>
          <p:cNvSpPr txBox="1">
            <a:spLocks noChangeArrowheads="1"/>
          </p:cNvSpPr>
          <p:nvPr/>
        </p:nvSpPr>
        <p:spPr bwMode="auto">
          <a:xfrm>
            <a:off x="5013325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15</a:t>
            </a:r>
          </a:p>
        </p:txBody>
      </p:sp>
    </p:spTree>
    <p:custDataLst>
      <p:tags r:id="rId1"/>
    </p:custDataLst>
  </p:cSld>
  <p:clrMapOvr>
    <a:masterClrMapping/>
  </p:clrMapOvr>
  <p:transition advTm="60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  <p:bldP spid="637969" grpId="0" animBg="1"/>
      <p:bldP spid="6379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80400" cy="1295400"/>
          </a:xfrm>
        </p:spPr>
        <p:txBody>
          <a:bodyPr/>
          <a:lstStyle/>
          <a:p>
            <a:r>
              <a:rPr lang="en-US" dirty="0"/>
              <a:t>Example 2: Uncertainty in Satellite Images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524000"/>
            <a:ext cx="4083050" cy="4648200"/>
          </a:xfrm>
        </p:spPr>
        <p:txBody>
          <a:bodyPr/>
          <a:lstStyle/>
          <a:p>
            <a:r>
              <a:rPr lang="en-US" sz="2800" dirty="0"/>
              <a:t>Due to transmission noise, an image is blurred</a:t>
            </a:r>
          </a:p>
          <a:p>
            <a:r>
              <a:rPr lang="en-US" sz="2800" dirty="0"/>
              <a:t>Objects recognized can be incorrect</a:t>
            </a:r>
          </a:p>
        </p:txBody>
      </p:sp>
      <p:pic>
        <p:nvPicPr>
          <p:cNvPr id="4100" name="Picture 4" descr="DNKF00001901_1"/>
          <p:cNvPicPr>
            <a:picLocks noChangeAspect="1" noChangeArrowheads="1"/>
          </p:cNvPicPr>
          <p:nvPr/>
        </p:nvPicPr>
        <p:blipFill>
          <a:blip r:embed="rId2"/>
          <a:srcRect b="38020"/>
          <a:stretch>
            <a:fillRect/>
          </a:stretch>
        </p:blipFill>
        <p:spPr bwMode="auto">
          <a:xfrm>
            <a:off x="5003800" y="1773238"/>
            <a:ext cx="35560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27" name="Group 131"/>
          <p:cNvGraphicFramePr>
            <a:graphicFrameLocks noGrp="1"/>
          </p:cNvGraphicFramePr>
          <p:nvPr>
            <p:ph sz="half" idx="2"/>
          </p:nvPr>
        </p:nvGraphicFramePr>
        <p:xfrm>
          <a:off x="468313" y="4330700"/>
          <a:ext cx="4824412" cy="92710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Landmark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bunker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10400" y="6642556"/>
            <a:ext cx="1981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dirty="0"/>
              <a:t>courtesy of Prof. Ben Kao (HKUCS)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|15.|15.|9.5|33.5|13.6|1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2822</TotalTime>
  <Words>2625</Words>
  <Application>Microsoft Macintosh PowerPoint</Application>
  <PresentationFormat>On-screen Show (4:3)</PresentationFormat>
  <Paragraphs>518</Paragraphs>
  <Slides>52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Arial Unicode MS</vt:lpstr>
      <vt:lpstr>隶书</vt:lpstr>
      <vt:lpstr>MS PGothic</vt:lpstr>
      <vt:lpstr>PMingLiU</vt:lpstr>
      <vt:lpstr>宋体</vt:lpstr>
      <vt:lpstr>Arial</vt:lpstr>
      <vt:lpstr>Arial Black</vt:lpstr>
      <vt:lpstr>Calibri</vt:lpstr>
      <vt:lpstr>Comic Sans MS</vt:lpstr>
      <vt:lpstr>Constantia</vt:lpstr>
      <vt:lpstr>Symbol</vt:lpstr>
      <vt:lpstr>Tahoma</vt:lpstr>
      <vt:lpstr>Trebuchet MS</vt:lpstr>
      <vt:lpstr>Verdana</vt:lpstr>
      <vt:lpstr>Wingdings</vt:lpstr>
      <vt:lpstr>Wingdings 2</vt:lpstr>
      <vt:lpstr>Revolution</vt:lpstr>
      <vt:lpstr>VISIO</vt:lpstr>
      <vt:lpstr>Document</vt:lpstr>
      <vt:lpstr>Visio</vt:lpstr>
      <vt:lpstr>Lecture 6 Uncertain Databases: An Overview</vt:lpstr>
      <vt:lpstr>Lecture Objectives</vt:lpstr>
      <vt:lpstr>New Applications: Location-based Services and Sensor Networks</vt:lpstr>
      <vt:lpstr>New Applications: Scientific Databases</vt:lpstr>
      <vt:lpstr>System Goal</vt:lpstr>
      <vt:lpstr>However, traditional DBMS can fail to satisfy these system goals.</vt:lpstr>
      <vt:lpstr>Example 1: Sampling Accuracy</vt:lpstr>
      <vt:lpstr>Which room gives a lower temperature reading?</vt:lpstr>
      <vt:lpstr>Example 2: Uncertainty in Satellite Images</vt:lpstr>
      <vt:lpstr>Example 3: Measurement Errors</vt:lpstr>
      <vt:lpstr>Example 3: Measurement Errors</vt:lpstr>
      <vt:lpstr>Example 3: Uncertainty in repeated measurements</vt:lpstr>
      <vt:lpstr>Example 4: Text Extraction</vt:lpstr>
      <vt:lpstr>Example 4: Text Extraction</vt:lpstr>
      <vt:lpstr>Example 5: Data Integration</vt:lpstr>
      <vt:lpstr>Example 5: Data Integration</vt:lpstr>
      <vt:lpstr>Example 6: Uncertain Graphs</vt:lpstr>
      <vt:lpstr>Example 7: Criminal Databases</vt:lpstr>
      <vt:lpstr>Lecture Objectives</vt:lpstr>
      <vt:lpstr>Problem #1: Modeling Data Uncertainty</vt:lpstr>
      <vt:lpstr>Problem #2: Probabilistic Queries</vt:lpstr>
      <vt:lpstr>Problem #3: Data Quality &amp; Cleaning</vt:lpstr>
      <vt:lpstr>More about Uncertainty Management</vt:lpstr>
      <vt:lpstr>Lecture Objectives</vt:lpstr>
      <vt:lpstr>Attributes and Tuples</vt:lpstr>
      <vt:lpstr>Discrete and Continuous Attributes </vt:lpstr>
      <vt:lpstr>Data uncertainty models</vt:lpstr>
      <vt:lpstr>Two types of uncertainty</vt:lpstr>
      <vt:lpstr>Two types of uncertainty</vt:lpstr>
      <vt:lpstr>Two types of uncertainty</vt:lpstr>
      <vt:lpstr>Two types of uncertainty</vt:lpstr>
      <vt:lpstr>Two types of uncertainty</vt:lpstr>
      <vt:lpstr>Two types of uncertainty</vt:lpstr>
      <vt:lpstr>Uncertainty – data staleness</vt:lpstr>
      <vt:lpstr>Uncertainty – measurement errors</vt:lpstr>
      <vt:lpstr>Uncertainty – measurement errors</vt:lpstr>
      <vt:lpstr>Uncertainty – repeated measurements</vt:lpstr>
      <vt:lpstr>Uncertainty – repeated measurements</vt:lpstr>
      <vt:lpstr>Uncertainty – repeated measurements</vt:lpstr>
      <vt:lpstr>Uncertainty – repeated measurements</vt:lpstr>
      <vt:lpstr>Uncertainty – repeated measurements</vt:lpstr>
      <vt:lpstr>Uncertainty – repeated measurements</vt:lpstr>
      <vt:lpstr>Uncertainty – repeated measurements</vt:lpstr>
      <vt:lpstr>Uncertainty – repeated measurements</vt:lpstr>
      <vt:lpstr>Formal definition of attribute uncertainty</vt:lpstr>
      <vt:lpstr>PowerPoint Presentation</vt:lpstr>
      <vt:lpstr>Examples of attribute uncertainty (2)</vt:lpstr>
      <vt:lpstr>How to define uncertainty pdf/pmf?</vt:lpstr>
      <vt:lpstr>Tuple Uncertainty</vt:lpstr>
      <vt:lpstr>Summary</vt:lpstr>
      <vt:lpstr>References</vt:lpstr>
      <vt:lpstr>References</vt:lpstr>
    </vt:vector>
  </TitlesOfParts>
  <Company>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Uncertain Databases</dc:title>
  <dc:creator>Reynold CK Cheng</dc:creator>
  <cp:lastModifiedBy>Chun Kong Reynold Cheng</cp:lastModifiedBy>
  <cp:revision>106</cp:revision>
  <dcterms:created xsi:type="dcterms:W3CDTF">2012-10-05T05:47:22Z</dcterms:created>
  <dcterms:modified xsi:type="dcterms:W3CDTF">2024-03-22T11:06:32Z</dcterms:modified>
</cp:coreProperties>
</file>