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13.xml" ContentType="application/vnd.openxmlformats-officedocument.presentationml.tags+xml"/>
  <Override PartName="/ppt/notesSlides/notesSlide24.xml" ContentType="application/vnd.openxmlformats-officedocument.presentationml.notesSlide+xml"/>
  <Override PartName="/ppt/tags/tag14.xml" ContentType="application/vnd.openxmlformats-officedocument.presentationml.tags+xml"/>
  <Override PartName="/ppt/notesSlides/notesSlide25.xml" ContentType="application/vnd.openxmlformats-officedocument.presentationml.notesSlide+xml"/>
  <Override PartName="/ppt/tags/tag1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6.xml" ContentType="application/vnd.openxmlformats-officedocument.presentationml.tags+xml"/>
  <Override PartName="/ppt/notesSlides/notesSlide31.xml" ContentType="application/vnd.openxmlformats-officedocument.presentationml.notesSlide+xml"/>
  <Override PartName="/ppt/ink/ink1.xml" ContentType="application/inkml+xml"/>
  <Override PartName="/ppt/tags/tag17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tags/tag18.xml" ContentType="application/vnd.openxmlformats-officedocument.presentationml.tags+xml"/>
  <Override PartName="/ppt/notesSlides/notesSlide3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21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tags/tag22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4"/>
  </p:notesMasterIdLst>
  <p:handoutMasterIdLst>
    <p:handoutMasterId r:id="rId115"/>
  </p:handoutMasterIdLst>
  <p:sldIdLst>
    <p:sldId id="973" r:id="rId2"/>
    <p:sldId id="974" r:id="rId3"/>
    <p:sldId id="395" r:id="rId4"/>
    <p:sldId id="802" r:id="rId5"/>
    <p:sldId id="490" r:id="rId6"/>
    <p:sldId id="491" r:id="rId7"/>
    <p:sldId id="492" r:id="rId8"/>
    <p:sldId id="807" r:id="rId9"/>
    <p:sldId id="847" r:id="rId10"/>
    <p:sldId id="851" r:id="rId11"/>
    <p:sldId id="828" r:id="rId12"/>
    <p:sldId id="829" r:id="rId13"/>
    <p:sldId id="831" r:id="rId14"/>
    <p:sldId id="832" r:id="rId15"/>
    <p:sldId id="830" r:id="rId16"/>
    <p:sldId id="850" r:id="rId17"/>
    <p:sldId id="834" r:id="rId18"/>
    <p:sldId id="848" r:id="rId19"/>
    <p:sldId id="774" r:id="rId20"/>
    <p:sldId id="827" r:id="rId21"/>
    <p:sldId id="833" r:id="rId22"/>
    <p:sldId id="811" r:id="rId23"/>
    <p:sldId id="826" r:id="rId24"/>
    <p:sldId id="810" r:id="rId25"/>
    <p:sldId id="835" r:id="rId26"/>
    <p:sldId id="837" r:id="rId27"/>
    <p:sldId id="838" r:id="rId28"/>
    <p:sldId id="853" r:id="rId29"/>
    <p:sldId id="854" r:id="rId30"/>
    <p:sldId id="852" r:id="rId31"/>
    <p:sldId id="840" r:id="rId32"/>
    <p:sldId id="812" r:id="rId33"/>
    <p:sldId id="842" r:id="rId34"/>
    <p:sldId id="843" r:id="rId35"/>
    <p:sldId id="502" r:id="rId36"/>
    <p:sldId id="503" r:id="rId37"/>
    <p:sldId id="849" r:id="rId38"/>
    <p:sldId id="602" r:id="rId39"/>
    <p:sldId id="363" r:id="rId40"/>
    <p:sldId id="610" r:id="rId41"/>
    <p:sldId id="668" r:id="rId42"/>
    <p:sldId id="770" r:id="rId43"/>
    <p:sldId id="919" r:id="rId44"/>
    <p:sldId id="958" r:id="rId45"/>
    <p:sldId id="954" r:id="rId46"/>
    <p:sldId id="959" r:id="rId47"/>
    <p:sldId id="960" r:id="rId48"/>
    <p:sldId id="961" r:id="rId49"/>
    <p:sldId id="862" r:id="rId50"/>
    <p:sldId id="866" r:id="rId51"/>
    <p:sldId id="903" r:id="rId52"/>
    <p:sldId id="864" r:id="rId53"/>
    <p:sldId id="863" r:id="rId54"/>
    <p:sldId id="906" r:id="rId55"/>
    <p:sldId id="907" r:id="rId56"/>
    <p:sldId id="908" r:id="rId57"/>
    <p:sldId id="909" r:id="rId58"/>
    <p:sldId id="910" r:id="rId59"/>
    <p:sldId id="911" r:id="rId60"/>
    <p:sldId id="865" r:id="rId61"/>
    <p:sldId id="914" r:id="rId62"/>
    <p:sldId id="896" r:id="rId63"/>
    <p:sldId id="898" r:id="rId64"/>
    <p:sldId id="899" r:id="rId65"/>
    <p:sldId id="962" r:id="rId66"/>
    <p:sldId id="963" r:id="rId67"/>
    <p:sldId id="858" r:id="rId68"/>
    <p:sldId id="859" r:id="rId69"/>
    <p:sldId id="860" r:id="rId70"/>
    <p:sldId id="915" r:id="rId71"/>
    <p:sldId id="913" r:id="rId72"/>
    <p:sldId id="846" r:id="rId73"/>
    <p:sldId id="964" r:id="rId74"/>
    <p:sldId id="965" r:id="rId75"/>
    <p:sldId id="867" r:id="rId76"/>
    <p:sldId id="857" r:id="rId77"/>
    <p:sldId id="937" r:id="rId78"/>
    <p:sldId id="938" r:id="rId79"/>
    <p:sldId id="966" r:id="rId80"/>
    <p:sldId id="893" r:id="rId81"/>
    <p:sldId id="884" r:id="rId82"/>
    <p:sldId id="967" r:id="rId83"/>
    <p:sldId id="885" r:id="rId84"/>
    <p:sldId id="968" r:id="rId85"/>
    <p:sldId id="969" r:id="rId86"/>
    <p:sldId id="873" r:id="rId87"/>
    <p:sldId id="874" r:id="rId88"/>
    <p:sldId id="955" r:id="rId89"/>
    <p:sldId id="881" r:id="rId90"/>
    <p:sldId id="970" r:id="rId91"/>
    <p:sldId id="836" r:id="rId92"/>
    <p:sldId id="971" r:id="rId93"/>
    <p:sldId id="878" r:id="rId94"/>
    <p:sldId id="876" r:id="rId95"/>
    <p:sldId id="877" r:id="rId96"/>
    <p:sldId id="875" r:id="rId97"/>
    <p:sldId id="972" r:id="rId98"/>
    <p:sldId id="841" r:id="rId99"/>
    <p:sldId id="882" r:id="rId100"/>
    <p:sldId id="956" r:id="rId101"/>
    <p:sldId id="855" r:id="rId102"/>
    <p:sldId id="813" r:id="rId103"/>
    <p:sldId id="856" r:id="rId104"/>
    <p:sldId id="868" r:id="rId105"/>
    <p:sldId id="869" r:id="rId106"/>
    <p:sldId id="816" r:id="rId107"/>
    <p:sldId id="939" r:id="rId108"/>
    <p:sldId id="940" r:id="rId109"/>
    <p:sldId id="800" r:id="rId110"/>
    <p:sldId id="953" r:id="rId111"/>
    <p:sldId id="804" r:id="rId112"/>
    <p:sldId id="805" r:id="rId1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PMingLiU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FFFF"/>
    <a:srgbClr val="0000FF"/>
    <a:srgbClr val="FF3300"/>
    <a:srgbClr val="66FFCC"/>
    <a:srgbClr val="00FF00"/>
    <a:srgbClr val="FF66FF"/>
    <a:srgbClr val="FF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86786" autoAdjust="0"/>
  </p:normalViewPr>
  <p:slideViewPr>
    <p:cSldViewPr snapToGrid="0">
      <p:cViewPr varScale="1">
        <p:scale>
          <a:sx n="128" d="100"/>
          <a:sy n="128" d="100"/>
        </p:scale>
        <p:origin x="6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-2100" y="-11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6" tIns="48028" rIns="96056" bIns="48028" numCol="1" anchor="t" anchorCtr="0" compatLnSpc="1">
            <a:prstTxWarp prst="textNoShape">
              <a:avLst/>
            </a:prstTxWarp>
          </a:bodyPr>
          <a:lstStyle>
            <a:lvl1pPr defTabSz="960438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6" tIns="48028" rIns="96056" bIns="48028" numCol="1" anchor="t" anchorCtr="0" compatLnSpc="1">
            <a:prstTxWarp prst="textNoShape">
              <a:avLst/>
            </a:prstTxWarp>
          </a:bodyPr>
          <a:lstStyle>
            <a:lvl1pPr algn="r" defTabSz="960438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6" tIns="48028" rIns="96056" bIns="48028" numCol="1" anchor="b" anchorCtr="0" compatLnSpc="1">
            <a:prstTxWarp prst="textNoShape">
              <a:avLst/>
            </a:prstTxWarp>
          </a:bodyPr>
          <a:lstStyle>
            <a:lvl1pPr defTabSz="960438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6" tIns="48028" rIns="96056" bIns="48028" numCol="1" anchor="b" anchorCtr="0" compatLnSpc="1">
            <a:prstTxWarp prst="textNoShape">
              <a:avLst/>
            </a:prstTxWarp>
          </a:bodyPr>
          <a:lstStyle>
            <a:lvl1pPr algn="r" defTabSz="960438">
              <a:defRPr kumimoji="0" sz="1300"/>
            </a:lvl1pPr>
          </a:lstStyle>
          <a:p>
            <a:pPr>
              <a:defRPr/>
            </a:pPr>
            <a:fld id="{252766D5-72A9-453B-BA31-8689722AC7E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606884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4-26T09:12:56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12339 12553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6" tIns="48028" rIns="96056" bIns="48028" numCol="1" anchor="t" anchorCtr="0" compatLnSpc="1">
            <a:prstTxWarp prst="textNoShape">
              <a:avLst/>
            </a:prstTxWarp>
          </a:bodyPr>
          <a:lstStyle>
            <a:lvl1pPr defTabSz="960438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6" tIns="48028" rIns="96056" bIns="48028" numCol="1" anchor="t" anchorCtr="0" compatLnSpc="1">
            <a:prstTxWarp prst="textNoShape">
              <a:avLst/>
            </a:prstTxWarp>
          </a:bodyPr>
          <a:lstStyle>
            <a:lvl1pPr algn="r" defTabSz="960438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37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0250" y="4560888"/>
            <a:ext cx="585470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6" tIns="48028" rIns="96056" bIns="480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6" tIns="48028" rIns="96056" bIns="48028" numCol="1" anchor="b" anchorCtr="0" compatLnSpc="1">
            <a:prstTxWarp prst="textNoShape">
              <a:avLst/>
            </a:prstTxWarp>
          </a:bodyPr>
          <a:lstStyle>
            <a:lvl1pPr defTabSz="960438">
              <a:defRPr kumimoji="0" sz="13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56" tIns="48028" rIns="96056" bIns="48028" numCol="1" anchor="b" anchorCtr="0" compatLnSpc="1">
            <a:prstTxWarp prst="textNoShape">
              <a:avLst/>
            </a:prstTxWarp>
          </a:bodyPr>
          <a:lstStyle>
            <a:lvl1pPr algn="r" defTabSz="960438">
              <a:defRPr kumimoji="0" sz="1300"/>
            </a:lvl1pPr>
          </a:lstStyle>
          <a:p>
            <a:pPr>
              <a:defRPr/>
            </a:pPr>
            <a:fld id="{3DB5341E-0D8C-4D20-A685-8A505C8310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20569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PMingLiU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0ED67-8428-4364-BAE4-68A0F4123401}" type="slidenum">
              <a:rPr lang="en-US" altLang="zh-TW" smtClean="0"/>
              <a:pPr/>
              <a:t>1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31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C6EC3-0394-4FD9-B71E-CC588768C373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>
              <a:defRPr/>
            </a:pPr>
            <a:r>
              <a:rPr lang="en-US" altLang="zh-TW">
                <a:latin typeface="Comic Sans MS" pitchFamily="1" charset="0"/>
              </a:rPr>
              <a:t>In general, however, uncertainty of objects may not allow us to identify a single object that has the minimum value.</a:t>
            </a:r>
            <a:endParaRPr lang="en-US" altLang="zh-TW"/>
          </a:p>
          <a:p>
            <a:pPr eaLnBrk="1" hangingPunct="1">
              <a:defRPr/>
            </a:pPr>
            <a:r>
              <a:rPr lang="en-US" altLang="zh-TW"/>
              <a:t>For such bounds, if values are uniformly distributed, x is more likely to be the min</a:t>
            </a:r>
          </a:p>
          <a:p>
            <a:pPr eaLnBrk="1" hangingPunct="1">
              <a:defRPr/>
            </a:pPr>
            <a:r>
              <a:rPr lang="en-US" altLang="zh-TW">
                <a:solidFill>
                  <a:srgbClr val="FFFF00"/>
                </a:solidFill>
              </a:rPr>
              <a:t>Idea: attach probability to answer: Probabilistic Queries</a:t>
            </a:r>
          </a:p>
          <a:p>
            <a:pPr eaLnBrk="1" hangingPunct="1">
              <a:defRPr/>
            </a:pPr>
            <a:r>
              <a:rPr lang="en-US" altLang="zh-TW" sz="1100"/>
              <a:t>Measurement error also a source of uncertainty</a:t>
            </a:r>
            <a:endParaRPr lang="en-US" altLang="zh-TW" sz="1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27020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FDDA80-95C7-4C58-9FA7-F506311069DA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488" tIns="47244" rIns="94488" bIns="47244"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9227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C6EC3-0394-4FD9-B71E-CC588768C373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>
              <a:defRPr/>
            </a:pPr>
            <a:r>
              <a:rPr lang="en-US" altLang="zh-TW">
                <a:latin typeface="Comic Sans MS" pitchFamily="1" charset="0"/>
              </a:rPr>
              <a:t>In general, however, uncertainty of objects may not allow us to identify a single object that has the minimum value.</a:t>
            </a:r>
            <a:endParaRPr lang="en-US" altLang="zh-TW"/>
          </a:p>
          <a:p>
            <a:pPr eaLnBrk="1" hangingPunct="1">
              <a:defRPr/>
            </a:pPr>
            <a:r>
              <a:rPr lang="en-US" altLang="zh-TW"/>
              <a:t>For such bounds, if values are uniformly distributed, x is more likely to be the min</a:t>
            </a:r>
          </a:p>
          <a:p>
            <a:pPr eaLnBrk="1" hangingPunct="1">
              <a:defRPr/>
            </a:pPr>
            <a:r>
              <a:rPr lang="en-US" altLang="zh-TW">
                <a:solidFill>
                  <a:srgbClr val="FFFF00"/>
                </a:solidFill>
              </a:rPr>
              <a:t>Idea: attach probability to answer: Probabilistic Queries</a:t>
            </a:r>
          </a:p>
          <a:p>
            <a:pPr eaLnBrk="1" hangingPunct="1">
              <a:defRPr/>
            </a:pPr>
            <a:r>
              <a:rPr lang="en-US" altLang="zh-TW" sz="1100"/>
              <a:t>Measurement error also a source of uncertainty</a:t>
            </a:r>
            <a:endParaRPr lang="en-US" altLang="zh-TW" sz="1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1069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C6EC3-0394-4FD9-B71E-CC588768C373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>
              <a:defRPr/>
            </a:pPr>
            <a:r>
              <a:rPr lang="en-US" altLang="zh-TW">
                <a:latin typeface="Comic Sans MS" pitchFamily="1" charset="0"/>
              </a:rPr>
              <a:t>In general, however, uncertainty of objects may not allow us to identify a single object that has the minimum value.</a:t>
            </a:r>
            <a:endParaRPr lang="en-US" altLang="zh-TW"/>
          </a:p>
          <a:p>
            <a:pPr eaLnBrk="1" hangingPunct="1">
              <a:defRPr/>
            </a:pPr>
            <a:r>
              <a:rPr lang="en-US" altLang="zh-TW"/>
              <a:t>For such bounds, if values are uniformly distributed, x is more likely to be the min</a:t>
            </a:r>
          </a:p>
          <a:p>
            <a:pPr eaLnBrk="1" hangingPunct="1">
              <a:defRPr/>
            </a:pPr>
            <a:r>
              <a:rPr lang="en-US" altLang="zh-TW">
                <a:solidFill>
                  <a:srgbClr val="FFFF00"/>
                </a:solidFill>
              </a:rPr>
              <a:t>Idea: attach probability to answer: Probabilistic Queries</a:t>
            </a:r>
          </a:p>
          <a:p>
            <a:pPr eaLnBrk="1" hangingPunct="1">
              <a:defRPr/>
            </a:pPr>
            <a:r>
              <a:rPr lang="en-US" altLang="zh-TW" sz="1100"/>
              <a:t>Measurement error also a source of uncertainty</a:t>
            </a:r>
            <a:endParaRPr lang="en-US" altLang="zh-TW" sz="1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7529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A77803-378E-4142-8317-3E7705478773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marL="228600" indent="-228600" eaLnBrk="1" hangingPunct="1">
              <a:buFontTx/>
              <a:buAutoNum type="arabicParenR"/>
            </a:pPr>
            <a:r>
              <a:rPr lang="en-US" altLang="zh-TW" sz="1000"/>
              <a:t>An algorithm developed for one query can be applied to another in the same class.</a:t>
            </a:r>
            <a:r>
              <a:rPr lang="en-US" altLang="zh-TW"/>
              <a:t> e.g., max, min and nearest-neighbor</a:t>
            </a:r>
          </a:p>
          <a:p>
            <a:pPr marL="228600" indent="-228600" eaLnBrk="1" hangingPunct="1">
              <a:buFontTx/>
              <a:buAutoNum type="arabicParenR"/>
            </a:pPr>
            <a:r>
              <a:rPr lang="en-US" altLang="zh-TW"/>
              <a:t>Quality metrics, which measures the ambiguity of a query, are applicable to the same class.</a:t>
            </a:r>
          </a:p>
          <a:p>
            <a:pPr marL="228600" indent="-228600"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6731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68E34-A026-4E46-A64A-4551A878ED70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r>
              <a:rPr lang="en-US" altLang="zh-TW"/>
              <a:t>Now let us look at this table that gives us query examples for the 2 dimensions of classifications.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2554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D918C-382F-4460-B94A-C112D570C873}" type="slidenum">
              <a:rPr lang="en-US" altLang="zh-TW" smtClean="0"/>
              <a:pPr/>
              <a:t>38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/>
              <a:t>Recently supports 2D uncertainty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1562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BE7B82-2006-476E-A680-EBD48A2AE0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67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A203B0-FB56-49A7-BEED-80B0C4633DE4}" type="slidenum">
              <a:rPr lang="en-US" altLang="zh-TW" smtClean="0"/>
              <a:pPr/>
              <a:t>40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1445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3FEDAB-ACE2-4657-B3F1-EA44224C9E47}" type="slidenum">
              <a:rPr lang="en-US" altLang="zh-TW" smtClean="0"/>
              <a:pPr/>
              <a:t>41</a:t>
            </a:fld>
            <a:endParaRPr lang="en-US" altLang="zh-TW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478" tIns="47239" rIns="94478" bIns="47239"/>
          <a:lstStyle/>
          <a:p>
            <a:pPr eaLnBrk="1" hangingPunct="1"/>
            <a:r>
              <a:rPr lang="en-US" altLang="zh-TW" sz="900"/>
              <a:t>Built on </a:t>
            </a:r>
            <a:r>
              <a:rPr lang="en-US" altLang="zh-TW" sz="900" b="1"/>
              <a:t>PostgreSQL 8.0</a:t>
            </a:r>
            <a:r>
              <a:rPr lang="en-US" altLang="zh-TW" sz="900"/>
              <a:t>, an object-oriented open-source database</a:t>
            </a:r>
          </a:p>
          <a:p>
            <a:pPr eaLnBrk="1" hangingPunct="1"/>
            <a:r>
              <a:rPr lang="en-US" altLang="zh-TW" sz="900" b="1"/>
              <a:t>UNCERTAIN </a:t>
            </a:r>
            <a:r>
              <a:rPr lang="en-US" altLang="zh-TW" sz="900"/>
              <a:t>class: data structures (e.g., histogram) and access methods (e.g., find variance of uncertainty) </a:t>
            </a:r>
          </a:p>
          <a:p>
            <a:pPr eaLnBrk="1" hangingPunct="1"/>
            <a:r>
              <a:rPr lang="en-US" altLang="zh-TW" sz="900"/>
              <a:t>New data types and operators do not interfere with the original DBMS</a:t>
            </a:r>
          </a:p>
          <a:p>
            <a:pPr eaLnBrk="1" hangingPunct="1"/>
            <a:r>
              <a:rPr lang="en-US" altLang="zh-TW" sz="900"/>
              <a:t>Implemented with PL/SQL and external C codes</a:t>
            </a:r>
          </a:p>
        </p:txBody>
      </p:sp>
    </p:spTree>
    <p:extLst>
      <p:ext uri="{BB962C8B-B14F-4D97-AF65-F5344CB8AC3E}">
        <p14:creationId xmlns:p14="http://schemas.microsoft.com/office/powerpoint/2010/main" val="71217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0ED67-8428-4364-BAE4-68A0F4123401}" type="slidenum">
              <a:rPr lang="en-US" altLang="zh-TW" smtClean="0"/>
              <a:pPr/>
              <a:t>3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0524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00F80-0857-40E4-8A68-01F2D7AE5003}" type="slidenum">
              <a:rPr lang="en-US" altLang="zh-TW" smtClean="0"/>
              <a:pPr/>
              <a:t>42</a:t>
            </a:fld>
            <a:endParaRPr lang="en-US" altLang="zh-TW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/>
              <a:t>: query classification, quality metrics, efficient query computation and indexing, system implementation</a:t>
            </a:r>
          </a:p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6783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0ED67-8428-4364-BAE4-68A0F4123401}" type="slidenum">
              <a:rPr lang="en-US" altLang="zh-TW" smtClean="0"/>
              <a:pPr/>
              <a:t>43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41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0ED67-8428-4364-BAE4-68A0F4123401}" type="slidenum">
              <a:rPr lang="en-US" altLang="zh-TW" smtClean="0"/>
              <a:pPr/>
              <a:t>45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0202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ECF83-1C77-43DD-AC18-3E61DED4B1F5}" type="slidenum">
              <a:rPr lang="en-US" altLang="zh-TW" smtClean="0"/>
              <a:pPr/>
              <a:t>47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r>
              <a:rPr lang="en-US" altLang="zh-TW" b="1"/>
              <a:t>This model can be extended to n dimensions.</a:t>
            </a:r>
          </a:p>
        </p:txBody>
      </p:sp>
    </p:spTree>
    <p:extLst>
      <p:ext uri="{BB962C8B-B14F-4D97-AF65-F5344CB8AC3E}">
        <p14:creationId xmlns:p14="http://schemas.microsoft.com/office/powerpoint/2010/main" val="28263649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68E34-A026-4E46-A64A-4551A878ED70}" type="slidenum">
              <a:rPr lang="en-US" altLang="zh-TW" smtClean="0"/>
              <a:pPr/>
              <a:t>48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r>
              <a:rPr lang="en-US" altLang="zh-TW"/>
              <a:t>Now let us look at this table that gives us query examples for the 2 dimensions of classifications.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66278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68E34-A026-4E46-A64A-4551A878ED70}" type="slidenum">
              <a:rPr lang="en-US" altLang="zh-TW" smtClean="0"/>
              <a:pPr/>
              <a:t>52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r>
              <a:rPr lang="en-US" altLang="zh-TW"/>
              <a:t>Now let us look at this table that gives us query examples for the 2 dimensions of classifications.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6798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68E34-A026-4E46-A64A-4551A878ED70}" type="slidenum">
              <a:rPr lang="en-US" altLang="zh-TW" smtClean="0"/>
              <a:pPr/>
              <a:t>60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r>
              <a:rPr lang="en-US" altLang="zh-TW"/>
              <a:t>Now let us look at this table that gives us query examples for the 2 dimensions of classifications.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532916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1AB1D3-00D0-2E4A-936C-6C5EF3AF9715}" type="slidenum">
              <a:rPr lang="en-US" altLang="zh-TW"/>
              <a:pPr/>
              <a:t>62</a:t>
            </a:fld>
            <a:endParaRPr lang="en-US" altLang="zh-TW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420" tIns="48710" rIns="97420" bIns="48710"/>
          <a:lstStyle/>
          <a:p>
            <a:pPr eaLnBrk="1" hangingPunct="1"/>
            <a:r>
              <a:rPr lang="en-US" altLang="zh-TW" sz="1600" i="1">
                <a:solidFill>
                  <a:srgbClr val="FFFF00"/>
                </a:solidFill>
                <a:latin typeface="Comic Sans MS" charset="0"/>
              </a:rPr>
              <a:t>Prune I/O!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268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0ED67-8428-4364-BAE4-68A0F4123401}" type="slidenum">
              <a:rPr lang="en-US" altLang="zh-TW" smtClean="0"/>
              <a:pPr/>
              <a:t>73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65888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ECF83-1C77-43DD-AC18-3E61DED4B1F5}" type="slidenum">
              <a:rPr lang="en-US" altLang="zh-TW" smtClean="0"/>
              <a:pPr/>
              <a:t>74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r>
              <a:rPr lang="en-US" altLang="zh-TW" b="1"/>
              <a:t>This model can be extended to n dimensions.</a:t>
            </a:r>
          </a:p>
        </p:txBody>
      </p:sp>
    </p:spTree>
    <p:extLst>
      <p:ext uri="{BB962C8B-B14F-4D97-AF65-F5344CB8AC3E}">
        <p14:creationId xmlns:p14="http://schemas.microsoft.com/office/powerpoint/2010/main" val="1252444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D1F9CC-9380-4668-BD24-6A01C5B3012A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r>
              <a:rPr lang="en-US" altLang="zh-TW">
                <a:solidFill>
                  <a:srgbClr val="FFFF00"/>
                </a:solidFill>
                <a:latin typeface="Comic Sans MS" pitchFamily="66" charset="0"/>
              </a:rPr>
              <a:t>Q at time t</a:t>
            </a:r>
            <a:r>
              <a:rPr lang="en-US" altLang="zh-TW" baseline="-25000">
                <a:solidFill>
                  <a:srgbClr val="FFFF00"/>
                </a:solidFill>
                <a:latin typeface="Comic Sans MS" pitchFamily="66" charset="0"/>
              </a:rPr>
              <a:t>1</a:t>
            </a:r>
            <a:r>
              <a:rPr lang="en-US" altLang="zh-TW">
                <a:solidFill>
                  <a:srgbClr val="FFFF00"/>
                </a:solidFill>
                <a:latin typeface="Comic Sans MS" pitchFamily="66" charset="0"/>
              </a:rPr>
              <a:t>: Reading of which sensor gives the minimum reading?</a:t>
            </a:r>
          </a:p>
          <a:p>
            <a:pPr eaLnBrk="1" hangingPunct="1"/>
            <a:r>
              <a:rPr lang="en-US" altLang="zh-TW"/>
              <a:t>(a) Based on recorded values answer is incorrect</a:t>
            </a:r>
          </a:p>
          <a:p>
            <a:pPr eaLnBrk="1" hangingPunct="1"/>
            <a:r>
              <a:rPr lang="en-US" altLang="zh-TW">
                <a:latin typeface="Comic Sans MS" pitchFamily="66" charset="0"/>
              </a:rPr>
              <a:t>Providing correct answers for sensor-based data appears to be infeasible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75841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ECF83-1C77-43DD-AC18-3E61DED4B1F5}" type="slidenum">
              <a:rPr lang="en-US" altLang="zh-TW" smtClean="0"/>
              <a:pPr/>
              <a:t>75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r>
              <a:rPr lang="en-US" altLang="zh-TW" b="1"/>
              <a:t>This model can be extended to n dimensions.</a:t>
            </a:r>
          </a:p>
        </p:txBody>
      </p:sp>
    </p:spTree>
    <p:extLst>
      <p:ext uri="{BB962C8B-B14F-4D97-AF65-F5344CB8AC3E}">
        <p14:creationId xmlns:p14="http://schemas.microsoft.com/office/powerpoint/2010/main" val="266095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68E34-A026-4E46-A64A-4551A878ED70}" type="slidenum">
              <a:rPr lang="en-US" altLang="zh-TW" smtClean="0"/>
              <a:pPr/>
              <a:t>76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r>
              <a:rPr lang="en-US" altLang="zh-TW"/>
              <a:t>Now let us look at this table that gives us query examples for the 2 dimensions of classifications.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87170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C6EC3-0394-4FD9-B71E-CC588768C373}" type="slidenum">
              <a:rPr lang="en-US" altLang="zh-TW" smtClean="0"/>
              <a:pPr/>
              <a:t>77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>
              <a:defRPr/>
            </a:pPr>
            <a:r>
              <a:rPr lang="en-US" altLang="zh-TW">
                <a:latin typeface="Comic Sans MS" pitchFamily="1" charset="0"/>
              </a:rPr>
              <a:t>In general, however, uncertainty of objects may not allow us to identify a single object that has the minimum value.</a:t>
            </a:r>
            <a:endParaRPr lang="en-US" altLang="zh-TW"/>
          </a:p>
          <a:p>
            <a:pPr eaLnBrk="1" hangingPunct="1">
              <a:defRPr/>
            </a:pPr>
            <a:r>
              <a:rPr lang="en-US" altLang="zh-TW"/>
              <a:t>For such bounds, if values are uniformly distributed, x is more likely to be the min</a:t>
            </a:r>
          </a:p>
          <a:p>
            <a:pPr eaLnBrk="1" hangingPunct="1">
              <a:defRPr/>
            </a:pPr>
            <a:r>
              <a:rPr lang="en-US" altLang="zh-TW">
                <a:solidFill>
                  <a:srgbClr val="FFFF00"/>
                </a:solidFill>
              </a:rPr>
              <a:t>Idea: attach probability to answer: Probabilistic Queries</a:t>
            </a:r>
          </a:p>
          <a:p>
            <a:pPr eaLnBrk="1" hangingPunct="1">
              <a:defRPr/>
            </a:pPr>
            <a:r>
              <a:rPr lang="en-US" altLang="zh-TW" sz="1100"/>
              <a:t>Measurement error also a source of uncertainty</a:t>
            </a:r>
            <a:endParaRPr lang="en-US" altLang="zh-TW" sz="1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51476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C5B5D-5471-494C-957B-43463D2032B7}" type="slidenum">
              <a:rPr lang="zh-TW" altLang="en-US"/>
              <a:pPr/>
              <a:t>79</a:t>
            </a:fld>
            <a:endParaRPr lang="en-US" altLang="zh-TW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cs typeface="新細明體" charset="-120"/>
              </a:rPr>
              <a:t>Now let me talk about evaluation algorithms of probabilistic queries.  Because of time limitation, I’ll only illustrate the evaluation of probabilistic minimum queries, or EMinQ in short.</a:t>
            </a:r>
          </a:p>
          <a:p>
            <a:endParaRPr lang="zh-TW" altLang="en-US">
              <a:cs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8115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CDF5D7-80CE-5547-A9A0-B7F5FA4AE92B}" type="slidenum">
              <a:rPr lang="zh-TW" altLang="en-US"/>
              <a:pPr/>
              <a:t>84</a:t>
            </a:fld>
            <a:endParaRPr lang="en-US" altLang="zh-TW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>
                <a:ea typeface="新細明體" charset="-120"/>
                <a:cs typeface="新細明體" charset="-120"/>
              </a:rPr>
              <a:t>The 3</a:t>
            </a:r>
            <a:r>
              <a:rPr lang="en-US" altLang="zh-TW" baseline="30000">
                <a:ea typeface="新細明體" charset="-120"/>
                <a:cs typeface="新細明體" charset="-120"/>
              </a:rPr>
              <a:t>rd</a:t>
            </a:r>
            <a:r>
              <a:rPr lang="en-US" altLang="zh-TW">
                <a:ea typeface="新細明體" charset="-120"/>
                <a:cs typeface="新細明體" charset="-120"/>
              </a:rPr>
              <a:t> step of EMinQ is to evaluate probability pi of Ti for being the minimum object.</a:t>
            </a:r>
          </a:p>
          <a:p>
            <a:pPr eaLnBrk="1" hangingPunct="1"/>
            <a:r>
              <a:rPr lang="en-US" altLang="zh-TW">
                <a:ea typeface="新細明體" charset="-120"/>
                <a:cs typeface="新細明體" charset="-120"/>
              </a:rPr>
              <a:t>For illustration purpose, I’ll only demonstrate how to get p</a:t>
            </a:r>
            <a:r>
              <a:rPr lang="en-US" altLang="zh-TW" baseline="-25000">
                <a:ea typeface="新細明體" charset="-120"/>
                <a:cs typeface="新細明體" charset="-120"/>
              </a:rPr>
              <a:t>2</a:t>
            </a:r>
            <a:r>
              <a:rPr lang="en-US" altLang="zh-TW">
                <a:ea typeface="新細明體" charset="-120"/>
                <a:cs typeface="新細明體" charset="-120"/>
              </a:rPr>
              <a:t>, the probability for T</a:t>
            </a:r>
            <a:r>
              <a:rPr lang="en-US" altLang="zh-TW" baseline="-25000">
                <a:ea typeface="新細明體" charset="-120"/>
                <a:cs typeface="新細明體" charset="-120"/>
              </a:rPr>
              <a:t>2</a:t>
            </a:r>
            <a:r>
              <a:rPr lang="en-US" altLang="zh-TW">
                <a:ea typeface="新細明體" charset="-120"/>
                <a:cs typeface="新細明體" charset="-120"/>
              </a:rPr>
              <a:t>.</a:t>
            </a:r>
          </a:p>
          <a:p>
            <a:pPr eaLnBrk="1" hangingPunct="1"/>
            <a:r>
              <a:rPr lang="en-US" altLang="zh-TW">
                <a:ea typeface="新細明體" charset="-120"/>
                <a:cs typeface="新細明體" charset="-120"/>
              </a:rPr>
              <a:t>First, let f</a:t>
            </a:r>
            <a:r>
              <a:rPr lang="en-US" altLang="zh-TW" baseline="-25000">
                <a:ea typeface="新細明體" charset="-120"/>
                <a:cs typeface="新細明體" charset="-120"/>
              </a:rPr>
              <a:t>2</a:t>
            </a:r>
            <a:r>
              <a:rPr lang="en-US" altLang="zh-TW">
                <a:ea typeface="新細明體" charset="-120"/>
                <a:cs typeface="新細明體" charset="-120"/>
              </a:rPr>
              <a:t>(x) be the pdf of T</a:t>
            </a:r>
            <a:r>
              <a:rPr lang="en-US" altLang="zh-TW" baseline="-25000">
                <a:ea typeface="新細明體" charset="-120"/>
                <a:cs typeface="新細明體" charset="-120"/>
              </a:rPr>
              <a:t>2</a:t>
            </a:r>
            <a:r>
              <a:rPr lang="en-US" altLang="zh-TW">
                <a:ea typeface="新細明體" charset="-120"/>
                <a:cs typeface="新細明體" charset="-120"/>
              </a:rPr>
              <a:t>.a.</a:t>
            </a:r>
          </a:p>
          <a:p>
            <a:pPr eaLnBrk="1" hangingPunct="1"/>
            <a:r>
              <a:rPr lang="en-US" altLang="zh-TW">
                <a:ea typeface="新細明體" charset="-120"/>
                <a:cs typeface="新細明體" charset="-120"/>
              </a:rPr>
              <a:t>Consider the interval [x, x+dx].  If T</a:t>
            </a:r>
            <a:r>
              <a:rPr lang="en-US" altLang="zh-TW" baseline="-25000">
                <a:ea typeface="新細明體" charset="-120"/>
                <a:cs typeface="新細明體" charset="-120"/>
              </a:rPr>
              <a:t>2</a:t>
            </a:r>
            <a:r>
              <a:rPr lang="en-US" altLang="zh-TW">
                <a:ea typeface="新細明體" charset="-120"/>
                <a:cs typeface="新細明體" charset="-120"/>
              </a:rPr>
              <a:t>.a is in this interval, then T</a:t>
            </a:r>
            <a:r>
              <a:rPr lang="en-US" altLang="zh-TW" baseline="-25000">
                <a:ea typeface="新細明體" charset="-120"/>
                <a:cs typeface="新細明體" charset="-120"/>
              </a:rPr>
              <a:t>2</a:t>
            </a:r>
            <a:r>
              <a:rPr lang="en-US" altLang="zh-TW">
                <a:ea typeface="新細明體" charset="-120"/>
                <a:cs typeface="新細明體" charset="-120"/>
              </a:rPr>
              <a:t>.a...</a:t>
            </a:r>
          </a:p>
        </p:txBody>
      </p:sp>
    </p:spTree>
    <p:extLst>
      <p:ext uri="{BB962C8B-B14F-4D97-AF65-F5344CB8AC3E}">
        <p14:creationId xmlns:p14="http://schemas.microsoft.com/office/powerpoint/2010/main" val="133113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6E59F-58D1-264A-925A-D298D6B914D6}" type="slidenum">
              <a:rPr lang="zh-TW" altLang="en-US"/>
              <a:pPr/>
              <a:t>85</a:t>
            </a:fld>
            <a:endParaRPr lang="en-US" altLang="zh-TW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7515" indent="-237515"/>
            <a:r>
              <a:rPr lang="en-US" altLang="zh-TW" dirty="0">
                <a:cs typeface="新細明體" charset="-120"/>
              </a:rPr>
              <a:t>Continue with our discussions.  If T</a:t>
            </a:r>
            <a:r>
              <a:rPr lang="en-US" altLang="zh-TW" baseline="-25000" dirty="0">
                <a:cs typeface="新細明體" charset="-120"/>
              </a:rPr>
              <a:t>2</a:t>
            </a:r>
            <a:r>
              <a:rPr lang="en-US" altLang="zh-TW" dirty="0">
                <a:cs typeface="新細明體" charset="-120"/>
              </a:rPr>
              <a:t>.ais in the interval </a:t>
            </a:r>
            <a:r>
              <a:rPr lang="en-US" altLang="zh-TW" dirty="0">
                <a:cs typeface="新細明體" charset="-120"/>
                <a:sym typeface="Symbol" charset="2"/>
              </a:rPr>
              <a:t>[</a:t>
            </a:r>
            <a:r>
              <a:rPr lang="en-US" altLang="zh-TW" i="1" dirty="0">
                <a:cs typeface="新細明體" charset="-120"/>
                <a:sym typeface="Symbol" charset="2"/>
              </a:rPr>
              <a:t>l</a:t>
            </a:r>
            <a:r>
              <a:rPr lang="en-US" altLang="zh-TW" i="1" baseline="-25000" dirty="0">
                <a:cs typeface="新細明體" charset="-120"/>
                <a:sym typeface="Symbol" charset="2"/>
              </a:rPr>
              <a:t>2</a:t>
            </a:r>
            <a:r>
              <a:rPr lang="en-US" altLang="zh-TW" dirty="0">
                <a:cs typeface="新細明體" charset="-120"/>
                <a:sym typeface="Symbol" charset="2"/>
              </a:rPr>
              <a:t>,</a:t>
            </a:r>
            <a:r>
              <a:rPr lang="en-US" altLang="zh-TW" i="1" dirty="0">
                <a:cs typeface="新細明體" charset="-120"/>
                <a:sym typeface="Symbol" charset="2"/>
              </a:rPr>
              <a:t>l</a:t>
            </a:r>
            <a:r>
              <a:rPr lang="en-US" altLang="zh-TW" i="1" baseline="-25000" dirty="0">
                <a:cs typeface="新細明體" charset="-120"/>
                <a:sym typeface="Symbol" charset="2"/>
              </a:rPr>
              <a:t>3</a:t>
            </a:r>
            <a:r>
              <a:rPr lang="en-US" altLang="zh-TW" dirty="0">
                <a:cs typeface="新細明體" charset="-120"/>
                <a:sym typeface="Symbol" charset="2"/>
              </a:rPr>
              <a:t>]</a:t>
            </a:r>
            <a:r>
              <a:rPr lang="en-US" altLang="zh-TW" dirty="0">
                <a:cs typeface="新細明體" charset="-120"/>
              </a:rPr>
              <a:t>, then T</a:t>
            </a:r>
            <a:r>
              <a:rPr lang="en-US" altLang="zh-TW" baseline="-25000" dirty="0">
                <a:cs typeface="新細明體" charset="-120"/>
              </a:rPr>
              <a:t>2</a:t>
            </a:r>
            <a:r>
              <a:rPr lang="en-US" altLang="zh-TW" dirty="0">
                <a:cs typeface="新細明體" charset="-120"/>
              </a:rPr>
              <a:t>.a is the minimum value with probability given by this formula: </a:t>
            </a:r>
            <a:r>
              <a:rPr lang="en-US" altLang="zh-TW" i="1" dirty="0">
                <a:cs typeface="新細明體" charset="-120"/>
              </a:rPr>
              <a:t>integrating the expression given by the previous slide from l</a:t>
            </a:r>
            <a:r>
              <a:rPr lang="en-US" altLang="zh-TW" i="1" baseline="-25000" dirty="0">
                <a:cs typeface="新細明體" charset="-120"/>
              </a:rPr>
              <a:t>2</a:t>
            </a:r>
            <a:r>
              <a:rPr lang="en-US" altLang="zh-TW" i="1" dirty="0">
                <a:cs typeface="新細明體" charset="-120"/>
              </a:rPr>
              <a:t> to l</a:t>
            </a:r>
            <a:r>
              <a:rPr lang="en-US" altLang="zh-TW" i="1" baseline="-25000" dirty="0">
                <a:cs typeface="新細明體" charset="-120"/>
              </a:rPr>
              <a:t>3</a:t>
            </a:r>
            <a:r>
              <a:rPr lang="en-US" altLang="zh-TW" i="1" dirty="0">
                <a:cs typeface="新細明體" charset="-120"/>
              </a:rPr>
              <a:t>.</a:t>
            </a:r>
          </a:p>
          <a:p>
            <a:pPr marL="237515" indent="-237515"/>
            <a:r>
              <a:rPr lang="en-US" altLang="zh-TW" dirty="0">
                <a:cs typeface="新細明體" charset="-120"/>
              </a:rPr>
              <a:t>For T</a:t>
            </a:r>
            <a:r>
              <a:rPr lang="en-US" altLang="zh-TW" baseline="-25000" dirty="0">
                <a:cs typeface="新細明體" charset="-120"/>
              </a:rPr>
              <a:t>2.</a:t>
            </a:r>
            <a:r>
              <a:rPr lang="en-US" altLang="zh-TW" dirty="0">
                <a:cs typeface="新細明體" charset="-120"/>
              </a:rPr>
              <a:t>a in [l</a:t>
            </a:r>
            <a:r>
              <a:rPr lang="en-US" altLang="zh-TW" baseline="-25000" dirty="0">
                <a:cs typeface="新細明體" charset="-120"/>
              </a:rPr>
              <a:t>3</a:t>
            </a:r>
            <a:r>
              <a:rPr lang="en-US" altLang="zh-TW" dirty="0">
                <a:cs typeface="新細明體" charset="-120"/>
              </a:rPr>
              <a:t>,l</a:t>
            </a:r>
            <a:r>
              <a:rPr lang="en-US" altLang="zh-TW" baseline="-25000" dirty="0">
                <a:cs typeface="新細明體" charset="-120"/>
              </a:rPr>
              <a:t>4</a:t>
            </a:r>
            <a:r>
              <a:rPr lang="en-US" altLang="zh-TW" sz="1500" dirty="0">
                <a:cs typeface="新細明體" charset="-120"/>
              </a:rPr>
              <a:t>], this is the </a:t>
            </a:r>
            <a:r>
              <a:rPr lang="en-US" altLang="zh-TW" sz="1500" dirty="0" err="1">
                <a:cs typeface="新細明體" charset="-120"/>
              </a:rPr>
              <a:t>probabiilty</a:t>
            </a:r>
            <a:r>
              <a:rPr lang="en-US" altLang="zh-TW" sz="1500" dirty="0">
                <a:cs typeface="新細明體" charset="-120"/>
              </a:rPr>
              <a:t> that T</a:t>
            </a:r>
            <a:r>
              <a:rPr lang="en-US" altLang="zh-TW" sz="1500" baseline="-25000" dirty="0">
                <a:cs typeface="新細明體" charset="-120"/>
              </a:rPr>
              <a:t>2</a:t>
            </a:r>
            <a:r>
              <a:rPr lang="en-US" altLang="zh-TW" sz="1500" dirty="0">
                <a:cs typeface="新細明體" charset="-120"/>
              </a:rPr>
              <a:t>.a is the minimum</a:t>
            </a:r>
          </a:p>
          <a:p>
            <a:pPr marL="237515" indent="-237515"/>
            <a:r>
              <a:rPr lang="en-US" altLang="zh-TW" dirty="0">
                <a:cs typeface="新細明體" charset="-120"/>
              </a:rPr>
              <a:t>For T</a:t>
            </a:r>
            <a:r>
              <a:rPr lang="en-US" altLang="zh-TW" baseline="-25000" dirty="0">
                <a:cs typeface="新細明體" charset="-120"/>
              </a:rPr>
              <a:t>2.</a:t>
            </a:r>
            <a:r>
              <a:rPr lang="en-US" altLang="zh-TW" dirty="0">
                <a:cs typeface="新細明體" charset="-120"/>
              </a:rPr>
              <a:t>a is in [l</a:t>
            </a:r>
            <a:r>
              <a:rPr lang="en-US" altLang="zh-TW" baseline="-25000" dirty="0">
                <a:cs typeface="新細明體" charset="-120"/>
              </a:rPr>
              <a:t>4</a:t>
            </a:r>
            <a:r>
              <a:rPr lang="en-US" altLang="zh-TW" dirty="0">
                <a:cs typeface="新細明體" charset="-120"/>
              </a:rPr>
              <a:t>,l</a:t>
            </a:r>
            <a:r>
              <a:rPr lang="en-US" altLang="zh-TW" baseline="-25000" dirty="0">
                <a:cs typeface="新細明體" charset="-120"/>
              </a:rPr>
              <a:t>5</a:t>
            </a:r>
            <a:r>
              <a:rPr lang="en-US" altLang="zh-TW" sz="1500" dirty="0">
                <a:cs typeface="新細明體" charset="-120"/>
              </a:rPr>
              <a:t>], this is the </a:t>
            </a:r>
            <a:r>
              <a:rPr lang="en-US" altLang="zh-TW" sz="1500" dirty="0" err="1">
                <a:cs typeface="新細明體" charset="-120"/>
              </a:rPr>
              <a:t>probabiilty</a:t>
            </a:r>
            <a:r>
              <a:rPr lang="en-US" altLang="zh-TW" sz="1500" dirty="0">
                <a:cs typeface="新細明體" charset="-120"/>
              </a:rPr>
              <a:t> that T</a:t>
            </a:r>
            <a:r>
              <a:rPr lang="en-US" altLang="zh-TW" sz="1500" baseline="-25000" dirty="0">
                <a:cs typeface="新細明體" charset="-120"/>
              </a:rPr>
              <a:t>2</a:t>
            </a:r>
            <a:r>
              <a:rPr lang="en-US" altLang="zh-TW" sz="1500" dirty="0">
                <a:cs typeface="新細明體" charset="-120"/>
              </a:rPr>
              <a:t>.a is the minimum</a:t>
            </a:r>
          </a:p>
          <a:p>
            <a:pPr marL="237515" indent="-237515"/>
            <a:r>
              <a:rPr lang="en-US" altLang="zh-TW" sz="1500" dirty="0">
                <a:cs typeface="新細明體" charset="-120"/>
              </a:rPr>
              <a:t>p</a:t>
            </a:r>
            <a:r>
              <a:rPr lang="en-US" altLang="zh-TW" sz="1500" baseline="-25000" dirty="0">
                <a:cs typeface="新細明體" charset="-120"/>
              </a:rPr>
              <a:t>2</a:t>
            </a:r>
            <a:r>
              <a:rPr lang="en-US" altLang="zh-TW" sz="1500" dirty="0">
                <a:cs typeface="新細明體" charset="-120"/>
              </a:rPr>
              <a:t> is then the sum of these probability values from these three intervals.</a:t>
            </a:r>
            <a:endParaRPr lang="en-US" altLang="zh-TW" dirty="0">
              <a:cs typeface="新細明體" charset="-120"/>
            </a:endParaRPr>
          </a:p>
          <a:p>
            <a:pPr marL="237515" indent="-237515"/>
            <a:endParaRPr lang="en-US" altLang="zh-TW" dirty="0">
              <a:cs typeface="新細明體" charset="-120"/>
            </a:endParaRPr>
          </a:p>
          <a:p>
            <a:pPr marL="237515" indent="-237515"/>
            <a:r>
              <a:rPr lang="en-US" altLang="zh-TW" dirty="0">
                <a:cs typeface="新細明體" charset="-120"/>
              </a:rPr>
              <a:t>From this example, I would like to point out that the solutions of probabilistic queries depend on knowing three factors:</a:t>
            </a:r>
          </a:p>
          <a:p>
            <a:pPr marL="237515" indent="-237515">
              <a:buFontTx/>
              <a:buAutoNum type="arabicParenR"/>
            </a:pPr>
            <a:r>
              <a:rPr lang="en-US" altLang="zh-TW" dirty="0">
                <a:cs typeface="新細明體" charset="-120"/>
              </a:rPr>
              <a:t>bound</a:t>
            </a:r>
          </a:p>
          <a:p>
            <a:pPr marL="237515" indent="-237515">
              <a:buFontTx/>
              <a:buAutoNum type="arabicParenR"/>
            </a:pPr>
            <a:r>
              <a:rPr lang="en-US" altLang="zh-TW" dirty="0" err="1">
                <a:cs typeface="新細明體" charset="-120"/>
              </a:rPr>
              <a:t>pdf</a:t>
            </a:r>
            <a:endParaRPr lang="en-US" altLang="zh-TW" dirty="0">
              <a:cs typeface="新細明體" charset="-120"/>
            </a:endParaRPr>
          </a:p>
          <a:p>
            <a:pPr marL="237515" indent="-237515">
              <a:buFontTx/>
              <a:buAutoNum type="arabicParenR"/>
            </a:pPr>
            <a:r>
              <a:rPr lang="en-US" altLang="zh-TW" dirty="0" err="1">
                <a:cs typeface="新細明體" charset="-120"/>
              </a:rPr>
              <a:t>cdf</a:t>
            </a:r>
            <a:endParaRPr lang="en-US" altLang="zh-TW" dirty="0">
              <a:cs typeface="新細明體" charset="-120"/>
            </a:endParaRPr>
          </a:p>
          <a:p>
            <a:pPr marL="237515" indent="-237515">
              <a:buFontTx/>
              <a:buAutoNum type="arabicParenR"/>
            </a:pPr>
            <a:endParaRPr lang="en-US" altLang="zh-TW" dirty="0">
              <a:cs typeface="新細明體" charset="-120"/>
            </a:endParaRPr>
          </a:p>
          <a:p>
            <a:pPr marL="237515" indent="-237515"/>
            <a:r>
              <a:rPr lang="en-US" altLang="zh-TW" dirty="0">
                <a:cs typeface="新細明體" charset="-120"/>
              </a:rPr>
              <a:t>Now my colleague Mr. Dmitri Kalashnikov will continue the talk by presenting the quality and performance issues of probabilistic queries.</a:t>
            </a:r>
          </a:p>
        </p:txBody>
      </p:sp>
    </p:spTree>
    <p:extLst>
      <p:ext uri="{BB962C8B-B14F-4D97-AF65-F5344CB8AC3E}">
        <p14:creationId xmlns:p14="http://schemas.microsoft.com/office/powerpoint/2010/main" val="23529073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0ED67-8428-4364-BAE4-68A0F4123401}" type="slidenum">
              <a:rPr lang="en-US" altLang="zh-TW" smtClean="0"/>
              <a:pPr/>
              <a:t>88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890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A56AF-8B1E-8747-BBBE-F9FB3DAEAC95}" type="slidenum">
              <a:rPr lang="zh-TW" altLang="en-GB"/>
              <a:pPr/>
              <a:t>93</a:t>
            </a:fld>
            <a:endParaRPr lang="en-GB" altLang="zh-TW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Prior work addresses range queries over a limited model of uncertainty (normal distribution and straight line movement).  Here we illustrate a more difficult query, involving interaction between objects to derive a result (nearest neighbor).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600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205D1F-41B5-0747-8B39-4D3453C7ED60}" type="slidenum">
              <a:rPr lang="zh-TW" altLang="en-GB"/>
              <a:pPr/>
              <a:t>96</a:t>
            </a:fld>
            <a:endParaRPr lang="en-GB" altLang="zh-TW"/>
          </a:p>
        </p:txBody>
      </p:sp>
      <p:sp>
        <p:nvSpPr>
          <p:cNvPr id="268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we know these values of these functions from the particular uncertainty model (line uncertainty and free-moving uncertainty), we can plug in the values to this algorithm and compute the probabilities.</a:t>
            </a:r>
          </a:p>
          <a:p>
            <a:r>
              <a:rPr lang="en-US"/>
              <a:t>As an illustration, we briefly describe how these four parameters are derived for free-moving uncertainty.</a:t>
            </a:r>
          </a:p>
        </p:txBody>
      </p:sp>
    </p:spTree>
    <p:extLst>
      <p:ext uri="{BB962C8B-B14F-4D97-AF65-F5344CB8AC3E}">
        <p14:creationId xmlns:p14="http://schemas.microsoft.com/office/powerpoint/2010/main" val="47555234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4CDF5-47EC-EF46-8EFF-A276B8404D34}" type="slidenum">
              <a:rPr lang="en-US"/>
              <a:pPr/>
              <a:t>97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4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1454B5-0E5D-4264-BEE8-3C2CF352C6C9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r>
              <a:rPr lang="en-US" altLang="zh-TW"/>
              <a:t>(b) If bounds are known we are 100% sure x is min</a:t>
            </a:r>
          </a:p>
          <a:p>
            <a:pPr eaLnBrk="1" hangingPunct="1"/>
            <a:r>
              <a:rPr lang="en-US" altLang="zh-TW"/>
              <a:t>(c) For such bounds, if values are uniformly distributed, x is more likely to be the min</a:t>
            </a:r>
          </a:p>
        </p:txBody>
      </p:sp>
    </p:spTree>
    <p:extLst>
      <p:ext uri="{BB962C8B-B14F-4D97-AF65-F5344CB8AC3E}">
        <p14:creationId xmlns:p14="http://schemas.microsoft.com/office/powerpoint/2010/main" val="17604075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CC9058-F7C5-3E45-B4F1-3DD2891A8FDF}" type="slidenum">
              <a:rPr lang="en-US"/>
              <a:pPr/>
              <a:t>98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/>
              <a:t>just by doing the math</a:t>
            </a:r>
          </a:p>
        </p:txBody>
      </p:sp>
    </p:spTree>
    <p:extLst>
      <p:ext uri="{BB962C8B-B14F-4D97-AF65-F5344CB8AC3E}">
        <p14:creationId xmlns:p14="http://schemas.microsoft.com/office/powerpoint/2010/main" val="36044908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90ED67-8428-4364-BAE4-68A0F4123401}" type="slidenum">
              <a:rPr lang="en-US" altLang="zh-TW" smtClean="0"/>
              <a:pPr/>
              <a:t>100</a:t>
            </a:fld>
            <a:endParaRPr lang="en-US" altLang="zh-TW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1078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268E34-A026-4E46-A64A-4551A878ED70}" type="slidenum">
              <a:rPr lang="en-US" altLang="zh-TW" smtClean="0"/>
              <a:pPr/>
              <a:t>101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r>
              <a:rPr lang="en-US" altLang="zh-TW"/>
              <a:t>Now let us look at this table that gives us query examples for the 2 dimensions of classifications.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07451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C16235-EBF7-4741-8233-0F7C92319211}" type="slidenum">
              <a:rPr lang="en-US" altLang="zh-TW"/>
              <a:pPr/>
              <a:t>102</a:t>
            </a:fld>
            <a:endParaRPr lang="en-US" altLang="zh-TW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420" tIns="48710" rIns="97420" bIns="48710"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3923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FDDA80-95C7-4C58-9FA7-F506311069DA}" type="slidenum">
              <a:rPr lang="en-US" altLang="zh-TW" smtClean="0"/>
              <a:pPr/>
              <a:t>103</a:t>
            </a:fld>
            <a:endParaRPr lang="en-US" altLang="zh-TW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488" tIns="47244" rIns="94488" bIns="47244"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068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19BEB-0FAD-9F4B-ACC2-DEEE8DC20B5C}" type="slidenum">
              <a:rPr lang="en-US" altLang="zh-TW"/>
              <a:pPr/>
              <a:t>104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420" tIns="48710" rIns="97420" bIns="48710"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7572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19BEB-0FAD-9F4B-ACC2-DEEE8DC20B5C}" type="slidenum">
              <a:rPr lang="en-US" altLang="zh-TW"/>
              <a:pPr/>
              <a:t>105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420" tIns="48710" rIns="97420" bIns="48710"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3946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119BEB-0FAD-9F4B-ACC2-DEEE8DC20B5C}" type="slidenum">
              <a:rPr lang="en-US" altLang="zh-TW"/>
              <a:pPr/>
              <a:t>106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7420" tIns="48710" rIns="97420" bIns="48710"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1176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00F80-0857-40E4-8A68-01F2D7AE5003}" type="slidenum">
              <a:rPr lang="en-US" altLang="zh-TW" smtClean="0"/>
              <a:pPr/>
              <a:t>109</a:t>
            </a:fld>
            <a:endParaRPr lang="en-US" altLang="zh-TW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TW"/>
              <a:t>: query classification, quality metrics, efficient query computation and indexing, system implementation</a:t>
            </a:r>
          </a:p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0569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771992-4042-4511-A120-83C8E7A0ECA8}" type="slidenum">
              <a:rPr lang="en-US" altLang="zh-TW" smtClean="0"/>
              <a:pPr/>
              <a:t>111</a:t>
            </a:fld>
            <a:endParaRPr lang="en-US" altLang="zh-TW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915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C6EC3-0394-4FD9-B71E-CC588768C373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>
              <a:defRPr/>
            </a:pPr>
            <a:r>
              <a:rPr lang="en-US" altLang="zh-TW">
                <a:latin typeface="Comic Sans MS" pitchFamily="1" charset="0"/>
              </a:rPr>
              <a:t>In general, however, uncertainty of objects may not allow us to identify a single object that has the minimum value.</a:t>
            </a:r>
            <a:endParaRPr lang="en-US" altLang="zh-TW"/>
          </a:p>
          <a:p>
            <a:pPr eaLnBrk="1" hangingPunct="1">
              <a:defRPr/>
            </a:pPr>
            <a:r>
              <a:rPr lang="en-US" altLang="zh-TW"/>
              <a:t>For such bounds, if values are uniformly distributed, x is more likely to be the min</a:t>
            </a:r>
          </a:p>
          <a:p>
            <a:pPr eaLnBrk="1" hangingPunct="1">
              <a:defRPr/>
            </a:pPr>
            <a:r>
              <a:rPr lang="en-US" altLang="zh-TW">
                <a:solidFill>
                  <a:srgbClr val="FFFF00"/>
                </a:solidFill>
              </a:rPr>
              <a:t>Idea: attach probability to answer: Probabilistic Queries</a:t>
            </a:r>
          </a:p>
          <a:p>
            <a:pPr eaLnBrk="1" hangingPunct="1">
              <a:defRPr/>
            </a:pPr>
            <a:r>
              <a:rPr lang="en-US" altLang="zh-TW" sz="1100"/>
              <a:t>Measurement error also a source of uncertainty</a:t>
            </a:r>
            <a:endParaRPr lang="en-US" altLang="zh-TW" sz="1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528240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44EC7A-DF32-4DE2-B809-19EE868150CA}" type="slidenum">
              <a:rPr lang="en-US" altLang="zh-TW" smtClean="0"/>
              <a:pPr/>
              <a:t>112</a:t>
            </a:fld>
            <a:endParaRPr lang="en-US" altLang="zh-TW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3138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0A094-99B5-4C9D-BFF8-5186668DA700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r>
              <a:rPr lang="en-US" altLang="zh-TW"/>
              <a:t>Different types of queries have different answers in probabilistic form, and evaluation techniques</a:t>
            </a:r>
          </a:p>
        </p:txBody>
      </p:sp>
    </p:spTree>
    <p:extLst>
      <p:ext uri="{BB962C8B-B14F-4D97-AF65-F5344CB8AC3E}">
        <p14:creationId xmlns:p14="http://schemas.microsoft.com/office/powerpoint/2010/main" val="3441074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AECF83-1C77-43DD-AC18-3E61DED4B1F5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4560888"/>
            <a:ext cx="5362575" cy="43195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/>
            <a:r>
              <a:rPr lang="en-US" altLang="zh-TW" b="1"/>
              <a:t>This model can be extended to n dimensions.</a:t>
            </a:r>
          </a:p>
        </p:txBody>
      </p:sp>
    </p:spTree>
    <p:extLst>
      <p:ext uri="{BB962C8B-B14F-4D97-AF65-F5344CB8AC3E}">
        <p14:creationId xmlns:p14="http://schemas.microsoft.com/office/powerpoint/2010/main" val="37909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9D375E-F4DC-4A99-8883-7E8CD1132209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4488" tIns="47244" rIns="94488" bIns="47244"/>
          <a:lstStyle/>
          <a:p>
            <a:pPr eaLnBrk="1" hangingPunct="1"/>
            <a:r>
              <a:rPr lang="en-US" altLang="zh-TW" sz="1600" i="1">
                <a:solidFill>
                  <a:srgbClr val="FFFF00"/>
                </a:solidFill>
                <a:latin typeface="Comic Sans MS" pitchFamily="66" charset="0"/>
              </a:rPr>
              <a:t>Prune I/O!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733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BC6EC3-0394-4FD9-B71E-CC588768C373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30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488" tIns="47244" rIns="94488" bIns="47244"/>
          <a:lstStyle/>
          <a:p>
            <a:pPr eaLnBrk="1" hangingPunct="1">
              <a:defRPr/>
            </a:pPr>
            <a:r>
              <a:rPr lang="en-US" altLang="zh-TW">
                <a:latin typeface="Comic Sans MS" pitchFamily="1" charset="0"/>
              </a:rPr>
              <a:t>In general, however, uncertainty of objects may not allow us to identify a single object that has the minimum value.</a:t>
            </a:r>
            <a:endParaRPr lang="en-US" altLang="zh-TW"/>
          </a:p>
          <a:p>
            <a:pPr eaLnBrk="1" hangingPunct="1">
              <a:defRPr/>
            </a:pPr>
            <a:r>
              <a:rPr lang="en-US" altLang="zh-TW"/>
              <a:t>For such bounds, if values are uniformly distributed, x is more likely to be the min</a:t>
            </a:r>
          </a:p>
          <a:p>
            <a:pPr eaLnBrk="1" hangingPunct="1">
              <a:defRPr/>
            </a:pPr>
            <a:r>
              <a:rPr lang="en-US" altLang="zh-TW">
                <a:solidFill>
                  <a:srgbClr val="FFFF00"/>
                </a:solidFill>
              </a:rPr>
              <a:t>Idea: attach probability to answer: Probabilistic Queries</a:t>
            </a:r>
          </a:p>
          <a:p>
            <a:pPr eaLnBrk="1" hangingPunct="1">
              <a:defRPr/>
            </a:pPr>
            <a:r>
              <a:rPr lang="en-US" altLang="zh-TW" sz="1100"/>
              <a:t>Measurement error also a source of uncertainty</a:t>
            </a:r>
            <a:endParaRPr lang="en-US" altLang="zh-TW" sz="1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4294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7"/>
          <p:cNvSpPr>
            <a:spLocks noChangeArrowheads="1"/>
          </p:cNvSpPr>
          <p:nvPr/>
        </p:nvSpPr>
        <p:spPr bwMode="auto">
          <a:xfrm>
            <a:off x="228600" y="914400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hidden">
          <a:xfrm>
            <a:off x="0" y="1676400"/>
            <a:ext cx="4724400" cy="1143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hidden">
          <a:xfrm>
            <a:off x="3962400" y="1676400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7" name="Freeform 10"/>
          <p:cNvSpPr>
            <a:spLocks noChangeArrowheads="1"/>
          </p:cNvSpPr>
          <p:nvPr/>
        </p:nvSpPr>
        <p:spPr bwMode="auto">
          <a:xfrm>
            <a:off x="609600" y="1524000"/>
            <a:ext cx="228600" cy="1449388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reeform 11"/>
          <p:cNvSpPr>
            <a:spLocks noChangeArrowheads="1"/>
          </p:cNvSpPr>
          <p:nvPr/>
        </p:nvSpPr>
        <p:spPr bwMode="auto">
          <a:xfrm>
            <a:off x="7848600" y="1601788"/>
            <a:ext cx="261938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 altLang="zh-TW"/>
              <a:t>Click to edit Master subtitle style</a:t>
            </a:r>
          </a:p>
        </p:txBody>
      </p:sp>
      <p:sp>
        <p:nvSpPr>
          <p:cNvPr id="901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F3CA35-B7BF-3740-9D60-47CE2036BC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9E1B6D-210B-5E4B-96A5-623460DBB1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8F7696-A865-47EF-9C0B-10F4C9150E4B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spd="med" advTm="592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E67F4-A4F4-4759-BAF8-9D8D0B4BE33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spd="med" advTm="592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77F4F-62D5-430F-94D6-A411A118C4F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spd="med" advTm="592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839F0-784E-43ED-BFBE-3E3AC9A5808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spd="med" advTm="5920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3" y="1981200"/>
            <a:ext cx="3754437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3" y="4114800"/>
            <a:ext cx="3754437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96A44-3359-41B5-8412-39670C40EE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spd="med" advTm="592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31863" y="96838"/>
            <a:ext cx="7678737" cy="599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D2ED8-48BB-47A6-978E-1770B51A06E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spd="med" advTm="592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49325" y="1981200"/>
            <a:ext cx="7661275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317FD-E2B7-42F9-9F11-74E849DAF33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spd="med" advTm="592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7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COMP7106A</a:t>
            </a:r>
          </a:p>
        </p:txBody>
      </p:sp>
      <p:sp>
        <p:nvSpPr>
          <p:cNvPr id="8" name="Rectangle 7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49DD5-FB34-0E42-8AB2-C3A95EA666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68731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047CFD-9AB6-40FC-82BB-C8B5089F05B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spd="med" advTm="592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42865-C819-4D7F-8A89-8A32DEBF12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spd="med" advTm="592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EFA9C-335F-4245-88C0-443690BD671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spd="med" advTm="592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7BE5D-2AF4-4E41-955D-3A55CAB33F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spd="med" advTm="592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0217E-A427-41E6-A547-71E9F5AEF7E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spd="med" advTm="592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0D1B08-442C-4920-A1D4-C9C181D75D7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spd="med" advTm="592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937AEA-49AE-4FF8-8AB4-BF0213E625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spd="med" advTm="592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C13A6-9DCF-4DAF-B30D-B25756C682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  <p:transition spd="med" advTm="592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0" lang="zh-TW" altLang="en-US" sz="2400">
              <a:latin typeface="Times New Roman" pitchFamily="18" charset="0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47725" y="6267450"/>
            <a:ext cx="1066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800"/>
            </a:lvl1pPr>
          </a:lstStyle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890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1636" y="6343957"/>
            <a:ext cx="684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FE8F7696-A865-47EF-9C0B-10F4C9150E4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89097" name="Freeform 9"/>
          <p:cNvSpPr>
            <a:spLocks noChangeArrowheads="1"/>
          </p:cNvSpPr>
          <p:nvPr/>
        </p:nvSpPr>
        <p:spPr bwMode="auto">
          <a:xfrm>
            <a:off x="788988" y="681038"/>
            <a:ext cx="201612" cy="879475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098" name="Freeform 10"/>
          <p:cNvSpPr>
            <a:spLocks noChangeArrowheads="1"/>
          </p:cNvSpPr>
          <p:nvPr/>
        </p:nvSpPr>
        <p:spPr bwMode="auto">
          <a:xfrm>
            <a:off x="7951788" y="655638"/>
            <a:ext cx="220662" cy="904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9101" name="Text Box 13"/>
          <p:cNvSpPr txBox="1">
            <a:spLocks noChangeArrowheads="1"/>
          </p:cNvSpPr>
          <p:nvPr/>
        </p:nvSpPr>
        <p:spPr bwMode="auto">
          <a:xfrm>
            <a:off x="1933575" y="6078538"/>
            <a:ext cx="184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endParaRPr lang="zh-TW" altLang="en-US"/>
          </a:p>
        </p:txBody>
      </p: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4637088" y="6249988"/>
            <a:ext cx="3781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kumimoji="0" lang="en-US" altLang="zh-TW" sz="800" dirty="0"/>
              <a:t>Uncertainty Management</a:t>
            </a:r>
          </a:p>
        </p:txBody>
      </p:sp>
      <p:sp>
        <p:nvSpPr>
          <p:cNvPr id="89114" name="Line 26"/>
          <p:cNvSpPr>
            <a:spLocks noChangeShapeType="1"/>
          </p:cNvSpPr>
          <p:nvPr/>
        </p:nvSpPr>
        <p:spPr bwMode="auto">
          <a:xfrm>
            <a:off x="912813" y="6254750"/>
            <a:ext cx="74104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med" advTm="59200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PMingLiU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PMingLiU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PMingLiU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PMingLiU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PMingLiU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PMingLiU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PMingLiU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Arial" charset="0"/>
          <a:ea typeface="PMingLiU" pitchFamily="18" charset="-12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w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://i.cs.hku.hk/~ckcheng/papers/join-cikm06.pdf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69.xml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2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6.xml"/><Relationship Id="rId5" Type="http://schemas.openxmlformats.org/officeDocument/2006/relationships/image" Target="../media/image28.png"/><Relationship Id="rId4" Type="http://schemas.openxmlformats.org/officeDocument/2006/relationships/customXml" Target="../ink/ink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8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slide" Target="slide96.xml"/><Relationship Id="rId4" Type="http://schemas.openxmlformats.org/officeDocument/2006/relationships/image" Target="../media/image25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9.xml"/><Relationship Id="rId4" Type="http://schemas.openxmlformats.org/officeDocument/2006/relationships/image" Target="../media/image26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0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3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oleObject" Target="../embeddings/oleObject24.bin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1.wmf"/><Relationship Id="rId9" Type="http://schemas.openxmlformats.org/officeDocument/2006/relationships/image" Target="../media/image34.wmf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5000" y="1162050"/>
            <a:ext cx="8153400" cy="2178050"/>
          </a:xfrm>
        </p:spPr>
        <p:txBody>
          <a:bodyPr/>
          <a:lstStyle/>
          <a:p>
            <a:pPr eaLnBrk="1" hangingPunct="1"/>
            <a:r>
              <a:rPr lang="en-US" altLang="zh-TW" sz="2500" b="1" dirty="0"/>
              <a:t>Lecture 7: Probabilistic Queries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404575" y="3734493"/>
            <a:ext cx="3723425" cy="1569660"/>
          </a:xfr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/>
              <a:t>Prof. </a:t>
            </a:r>
            <a:r>
              <a:rPr lang="en-US" altLang="zh-TW" sz="2400" b="1" dirty="0" err="1"/>
              <a:t>Reynold</a:t>
            </a:r>
            <a:r>
              <a:rPr lang="en-US" altLang="zh-TW" sz="2400" b="1" dirty="0"/>
              <a:t> Cheng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b="1" dirty="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400" b="1" dirty="0"/>
              <a:t>20</a:t>
            </a:r>
            <a:r>
              <a:rPr lang="en-US" altLang="zh-TW" sz="2400" b="1" baseline="30000" dirty="0"/>
              <a:t>th</a:t>
            </a:r>
            <a:r>
              <a:rPr lang="en-US" altLang="zh-TW" sz="2400" b="1" dirty="0"/>
              <a:t> April, 2024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TW" sz="2400" b="1" dirty="0"/>
          </a:p>
        </p:txBody>
      </p:sp>
      <p:sp>
        <p:nvSpPr>
          <p:cNvPr id="440326" name="Rectangle 6"/>
          <p:cNvSpPr>
            <a:spLocks noChangeArrowheads="1"/>
          </p:cNvSpPr>
          <p:nvPr/>
        </p:nvSpPr>
        <p:spPr bwMode="auto">
          <a:xfrm>
            <a:off x="1317625" y="268288"/>
            <a:ext cx="6545263" cy="83099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COMP7106B (Spring 2024)</a:t>
            </a:r>
          </a:p>
          <a:p>
            <a:pPr algn="ctr">
              <a:defRPr/>
            </a:pPr>
            <a:r>
              <a:rPr lang="en-US" altLang="zh-TW" sz="2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Big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2293356175"/>
      </p:ext>
    </p:extLst>
  </p:cSld>
  <p:clrMapOvr>
    <a:masterClrMapping/>
  </p:clrMapOvr>
  <p:transition spd="med" advTm="19424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Query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 now review 7 fundamental queries that have been commonly used in database applications</a:t>
            </a:r>
          </a:p>
          <a:p>
            <a:pPr lvl="1"/>
            <a:r>
              <a:rPr lang="en-US" sz="2000" dirty="0"/>
              <a:t>Single value query</a:t>
            </a:r>
          </a:p>
          <a:p>
            <a:pPr lvl="1"/>
            <a:r>
              <a:rPr lang="en-US" sz="2000" dirty="0"/>
              <a:t>Range query</a:t>
            </a:r>
          </a:p>
          <a:p>
            <a:pPr lvl="1"/>
            <a:r>
              <a:rPr lang="en-US" sz="2000" dirty="0"/>
              <a:t>AVG/SUM query</a:t>
            </a:r>
          </a:p>
          <a:p>
            <a:pPr lvl="1"/>
            <a:r>
              <a:rPr lang="en-US" sz="2000" dirty="0" err="1"/>
              <a:t>VMin/VMax</a:t>
            </a:r>
            <a:r>
              <a:rPr lang="en-US" sz="2000" dirty="0"/>
              <a:t> query</a:t>
            </a:r>
          </a:p>
          <a:p>
            <a:pPr lvl="1"/>
            <a:r>
              <a:rPr lang="en-US" sz="2000" dirty="0" err="1"/>
              <a:t>Emin/EMax</a:t>
            </a:r>
            <a:r>
              <a:rPr lang="en-US" sz="2000" dirty="0"/>
              <a:t> query</a:t>
            </a:r>
          </a:p>
          <a:p>
            <a:pPr lvl="1"/>
            <a:r>
              <a:rPr lang="en-US" sz="2000" dirty="0"/>
              <a:t>Nearest neighbor query</a:t>
            </a:r>
          </a:p>
          <a:p>
            <a:pPr lvl="1"/>
            <a:r>
              <a:rPr lang="en-US" sz="2000" dirty="0"/>
              <a:t>Join</a:t>
            </a:r>
          </a:p>
          <a:p>
            <a:r>
              <a:rPr lang="en-US" sz="2000" dirty="0"/>
              <a:t>We will then study the probabilistic version of these queries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47CFD-9AB6-40FC-82BB-C8B5089F05B2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</p:spTree>
  </p:cSld>
  <p:clrMapOvr>
    <a:masterClrMapping/>
  </p:clrMapOvr>
  <p:transition spd="med" advTm="59200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5000" y="1162050"/>
            <a:ext cx="8153400" cy="2178050"/>
          </a:xfrm>
        </p:spPr>
        <p:txBody>
          <a:bodyPr/>
          <a:lstStyle/>
          <a:p>
            <a:pPr eaLnBrk="1" hangingPunct="1"/>
            <a:r>
              <a:rPr lang="en-US" altLang="zh-TW" sz="2500" b="1" dirty="0"/>
              <a:t>2D. Probabilistic Join</a:t>
            </a:r>
          </a:p>
        </p:txBody>
      </p:sp>
    </p:spTree>
    <p:extLst>
      <p:ext uri="{BB962C8B-B14F-4D97-AF65-F5344CB8AC3E}">
        <p14:creationId xmlns:p14="http://schemas.microsoft.com/office/powerpoint/2010/main" val="2108783034"/>
      </p:ext>
    </p:extLst>
  </p:cSld>
  <p:clrMapOvr>
    <a:masterClrMapping/>
  </p:clrMapOvr>
  <p:transition spd="med" advTm="19424"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592138"/>
            <a:ext cx="7113588" cy="89535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4 Classes of Probabilistic Queries</a:t>
            </a:r>
          </a:p>
        </p:txBody>
      </p:sp>
      <p:graphicFrame>
        <p:nvGraphicFramePr>
          <p:cNvPr id="674850" name="Group 34"/>
          <p:cNvGraphicFramePr>
            <a:graphicFrameLocks noGrp="1"/>
          </p:cNvGraphicFramePr>
          <p:nvPr>
            <p:ph sz="half" idx="2"/>
          </p:nvPr>
        </p:nvGraphicFramePr>
        <p:xfrm>
          <a:off x="133350" y="2149475"/>
          <a:ext cx="8858250" cy="2822448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Value-based answer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Entity-based answer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30909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Independent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VSingleQ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What is the temperature of sensor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x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ERQ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Which sensor has temperature in 10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o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F and 30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o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F?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30909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Dependent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VAvgQ, VSumQ, VMinQ, VMaxQ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What is the average temperature of the sensors?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ENNQ, 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EMinQ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, 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EMaxQ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Join (=,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  <a:sym typeface="Symbol" pitchFamily="18" charset="2"/>
                        </a:rPr>
                        <a:t>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, &gt;,&lt;)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Which sensor gives the highest temperature?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6105281" y="4081670"/>
            <a:ext cx="2429115" cy="377212"/>
          </a:xfrm>
          <a:prstGeom prst="ellipse">
            <a:avLst/>
          </a:prstGeom>
          <a:solidFill>
            <a:srgbClr val="00FFFF">
              <a:alpha val="21000"/>
            </a:srgbClr>
          </a:solidFill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2961991"/>
      </p:ext>
    </p:extLst>
  </p:cSld>
  <p:clrMapOvr>
    <a:masterClrMapping/>
  </p:clrMapOvr>
  <p:transition advTm="124704"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Join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981200"/>
            <a:ext cx="7661275" cy="1739900"/>
          </a:xfrm>
        </p:spPr>
        <p:txBody>
          <a:bodyPr/>
          <a:lstStyle/>
          <a:p>
            <a:pPr eaLnBrk="1" hangingPunct="1"/>
            <a:r>
              <a:rPr lang="en-US" altLang="zh-TW" dirty="0"/>
              <a:t>Join is an important database problem</a:t>
            </a:r>
          </a:p>
          <a:p>
            <a:pPr eaLnBrk="1" hangingPunct="1"/>
            <a:r>
              <a:rPr lang="en-US" altLang="zh-TW" dirty="0"/>
              <a:t>Join operator: =, </a:t>
            </a:r>
            <a:r>
              <a:rPr lang="en-US" altLang="zh-TW" dirty="0">
                <a:sym typeface="Symbol" charset="2"/>
              </a:rPr>
              <a:t>!=</a:t>
            </a:r>
            <a:r>
              <a:rPr lang="en-US" altLang="zh-TW" i="1" dirty="0">
                <a:sym typeface="Symbol" charset="2"/>
              </a:rPr>
              <a:t>, &gt;, &lt;</a:t>
            </a:r>
            <a:endParaRPr lang="en-US" altLang="zh-TW" dirty="0"/>
          </a:p>
        </p:txBody>
      </p:sp>
      <p:graphicFrame>
        <p:nvGraphicFramePr>
          <p:cNvPr id="697348" name="Group 4"/>
          <p:cNvGraphicFramePr>
            <a:graphicFrameLocks noGrp="1"/>
          </p:cNvGraphicFramePr>
          <p:nvPr/>
        </p:nvGraphicFramePr>
        <p:xfrm>
          <a:off x="2489200" y="3619500"/>
          <a:ext cx="1498600" cy="1554480"/>
        </p:xfrm>
        <a:graphic>
          <a:graphicData uri="http://schemas.openxmlformats.org/drawingml/2006/table">
            <a:tbl>
              <a:tblPr/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97358" name="Group 14"/>
          <p:cNvGraphicFramePr>
            <a:graphicFrameLocks noGrp="1"/>
          </p:cNvGraphicFramePr>
          <p:nvPr/>
        </p:nvGraphicFramePr>
        <p:xfrm>
          <a:off x="5435600" y="3606800"/>
          <a:ext cx="1498600" cy="1554480"/>
        </p:xfrm>
        <a:graphic>
          <a:graphicData uri="http://schemas.openxmlformats.org/drawingml/2006/table">
            <a:tbl>
              <a:tblPr/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5018" name="Line 24"/>
          <p:cNvSpPr>
            <a:spLocks noChangeShapeType="1"/>
          </p:cNvSpPr>
          <p:nvPr/>
        </p:nvSpPr>
        <p:spPr bwMode="auto">
          <a:xfrm>
            <a:off x="3987800" y="4419600"/>
            <a:ext cx="142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97369" name="Group 25"/>
          <p:cNvGraphicFramePr>
            <a:graphicFrameLocks noGrp="1"/>
          </p:cNvGraphicFramePr>
          <p:nvPr/>
        </p:nvGraphicFramePr>
        <p:xfrm>
          <a:off x="4572000" y="4279900"/>
          <a:ext cx="266700" cy="347663"/>
        </p:xfrm>
        <a:graphic>
          <a:graphicData uri="http://schemas.openxmlformats.org/drawingml/2006/table">
            <a:tbl>
              <a:tblPr/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新細明體" charset="-120"/>
                          <a:cs typeface="新細明體" charset="-120"/>
                        </a:rPr>
                        <a:t>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481440"/>
      </p:ext>
    </p:extLst>
  </p:cSld>
  <p:clrMapOvr>
    <a:masterClrMapping/>
  </p:clrMapOvr>
  <p:transition spd="med" advTm="59200"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947738" y="44450"/>
            <a:ext cx="7785100" cy="1412875"/>
          </a:xfrm>
        </p:spPr>
        <p:txBody>
          <a:bodyPr/>
          <a:lstStyle/>
          <a:p>
            <a:pPr eaLnBrk="1" hangingPunct="1"/>
            <a:r>
              <a:rPr lang="en-US" altLang="zh-TW" dirty="0"/>
              <a:t>Probabilistic Join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788" y="1656328"/>
            <a:ext cx="7661275" cy="962338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Comparison (</a:t>
            </a:r>
            <a:r>
              <a:rPr lang="en-US" altLang="zh-TW" sz="2600" dirty="0">
                <a:solidFill>
                  <a:srgbClr val="FF0000"/>
                </a:solidFill>
              </a:rPr>
              <a:t>=</a:t>
            </a:r>
            <a:r>
              <a:rPr lang="en-US" altLang="zh-TW" sz="2600" dirty="0"/>
              <a:t>,</a:t>
            </a:r>
            <a:r>
              <a:rPr lang="en-US" altLang="zh-TW" sz="2600" dirty="0">
                <a:solidFill>
                  <a:srgbClr val="FF0000"/>
                </a:solidFill>
                <a:sym typeface="Symbol" pitchFamily="18" charset="2"/>
              </a:rPr>
              <a:t>!=</a:t>
            </a:r>
            <a:r>
              <a:rPr lang="en-US" altLang="zh-TW" sz="2600" dirty="0"/>
              <a:t>, </a:t>
            </a:r>
            <a:r>
              <a:rPr lang="en-US" altLang="zh-TW" sz="2600" dirty="0">
                <a:solidFill>
                  <a:srgbClr val="FF0000"/>
                </a:solidFill>
              </a:rPr>
              <a:t>&gt;</a:t>
            </a:r>
            <a:r>
              <a:rPr lang="en-US" altLang="zh-TW" sz="2600" dirty="0"/>
              <a:t>,</a:t>
            </a:r>
            <a:r>
              <a:rPr lang="en-US" altLang="zh-TW" sz="2600" dirty="0">
                <a:solidFill>
                  <a:srgbClr val="FF0000"/>
                </a:solidFill>
              </a:rPr>
              <a:t>&lt;</a:t>
            </a:r>
            <a:r>
              <a:rPr lang="en-US" altLang="zh-TW" sz="2600" dirty="0"/>
              <a:t>) between two uncertain attributes is probabilistic.</a:t>
            </a:r>
          </a:p>
        </p:txBody>
      </p:sp>
      <p:graphicFrame>
        <p:nvGraphicFramePr>
          <p:cNvPr id="972804" name="Group 4"/>
          <p:cNvGraphicFramePr>
            <a:graphicFrameLocks noGrp="1"/>
          </p:cNvGraphicFramePr>
          <p:nvPr/>
        </p:nvGraphicFramePr>
        <p:xfrm>
          <a:off x="2106935" y="3351282"/>
          <a:ext cx="1654043" cy="1561163"/>
        </p:xfrm>
        <a:graphic>
          <a:graphicData uri="http://schemas.openxmlformats.org/drawingml/2006/table">
            <a:tbl>
              <a:tblPr/>
              <a:tblGrid>
                <a:gridCol w="625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[2,4],pdf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[4,6],pdf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[6,8],pdf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72814" name="Group 14"/>
          <p:cNvGraphicFramePr>
            <a:graphicFrameLocks noGrp="1"/>
          </p:cNvGraphicFramePr>
          <p:nvPr/>
        </p:nvGraphicFramePr>
        <p:xfrm>
          <a:off x="5257509" y="3338582"/>
          <a:ext cx="1693425" cy="1564020"/>
        </p:xfrm>
        <a:graphic>
          <a:graphicData uri="http://schemas.openxmlformats.org/drawingml/2006/table">
            <a:tbl>
              <a:tblPr/>
              <a:tblGrid>
                <a:gridCol w="66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U1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[0,3],pdf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U2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[4,7],pdf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U3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[7,9],pdf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2824" name="Line 24"/>
          <p:cNvSpPr>
            <a:spLocks noChangeShapeType="1"/>
          </p:cNvSpPr>
          <p:nvPr/>
        </p:nvSpPr>
        <p:spPr bwMode="auto">
          <a:xfrm>
            <a:off x="3782662" y="4151382"/>
            <a:ext cx="142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25" name="Line 25"/>
          <p:cNvSpPr>
            <a:spLocks noChangeShapeType="1"/>
          </p:cNvSpPr>
          <p:nvPr/>
        </p:nvSpPr>
        <p:spPr bwMode="auto">
          <a:xfrm>
            <a:off x="3769962" y="3579882"/>
            <a:ext cx="14351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26" name="Line 26"/>
          <p:cNvSpPr>
            <a:spLocks noChangeShapeType="1"/>
          </p:cNvSpPr>
          <p:nvPr/>
        </p:nvSpPr>
        <p:spPr bwMode="auto">
          <a:xfrm>
            <a:off x="3782662" y="3605282"/>
            <a:ext cx="1447800" cy="5461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27" name="Line 27"/>
          <p:cNvSpPr>
            <a:spLocks noChangeShapeType="1"/>
          </p:cNvSpPr>
          <p:nvPr/>
        </p:nvSpPr>
        <p:spPr bwMode="auto">
          <a:xfrm flipV="1">
            <a:off x="3757262" y="4164082"/>
            <a:ext cx="1460500" cy="508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28" name="Line 28"/>
          <p:cNvSpPr>
            <a:spLocks noChangeShapeType="1"/>
          </p:cNvSpPr>
          <p:nvPr/>
        </p:nvSpPr>
        <p:spPr bwMode="auto">
          <a:xfrm>
            <a:off x="3744562" y="4697482"/>
            <a:ext cx="14859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72829" name="Group 29"/>
          <p:cNvGraphicFramePr>
            <a:graphicFrameLocks noGrp="1"/>
          </p:cNvGraphicFramePr>
          <p:nvPr/>
        </p:nvGraphicFramePr>
        <p:xfrm>
          <a:off x="4168424" y="3348107"/>
          <a:ext cx="812800" cy="347663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= (70%)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2835" name="Text Box 35"/>
          <p:cNvSpPr txBox="1">
            <a:spLocks noChangeArrowheads="1"/>
          </p:cNvSpPr>
          <p:nvPr/>
        </p:nvSpPr>
        <p:spPr bwMode="auto">
          <a:xfrm>
            <a:off x="2531712" y="2879794"/>
            <a:ext cx="97975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u="sng" dirty="0"/>
              <a:t>TableT</a:t>
            </a:r>
            <a:endParaRPr lang="en-GB" b="1" u="sng" dirty="0"/>
          </a:p>
        </p:txBody>
      </p:sp>
      <p:sp>
        <p:nvSpPr>
          <p:cNvPr id="972836" name="Text Box 36"/>
          <p:cNvSpPr txBox="1">
            <a:spLocks noChangeArrowheads="1"/>
          </p:cNvSpPr>
          <p:nvPr/>
        </p:nvSpPr>
        <p:spPr bwMode="auto">
          <a:xfrm>
            <a:off x="5493987" y="2879794"/>
            <a:ext cx="100125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u="sng" dirty="0"/>
              <a:t>Table U</a:t>
            </a:r>
            <a:endParaRPr lang="en-GB" b="1" u="sng" dirty="0"/>
          </a:p>
        </p:txBody>
      </p:sp>
      <p:sp>
        <p:nvSpPr>
          <p:cNvPr id="972837" name="Text Box 37"/>
          <p:cNvSpPr txBox="1">
            <a:spLocks noChangeArrowheads="1"/>
          </p:cNvSpPr>
          <p:nvPr/>
        </p:nvSpPr>
        <p:spPr bwMode="auto">
          <a:xfrm>
            <a:off x="3771549" y="2610314"/>
            <a:ext cx="1435100" cy="379413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/>
              <a:t>Equality (=)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983579" y="4951838"/>
            <a:ext cx="7661275" cy="131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altLang="zh-TW" sz="2200" kern="0" dirty="0">
                <a:latin typeface="+mn-lt"/>
                <a:ea typeface="+mn-ea"/>
              </a:rPr>
              <a:t>Returns pairs of tuples (</a:t>
            </a:r>
            <a:r>
              <a:rPr lang="en-US" altLang="zh-TW" sz="2200" i="1" kern="0" dirty="0">
                <a:latin typeface="+mn-lt"/>
                <a:ea typeface="+mn-ea"/>
              </a:rPr>
              <a:t>entities</a:t>
            </a:r>
            <a:r>
              <a:rPr lang="en-US" altLang="zh-TW" sz="2200" kern="0" dirty="0">
                <a:latin typeface="+mn-lt"/>
                <a:ea typeface="+mn-ea"/>
              </a:rPr>
              <a:t>): </a:t>
            </a:r>
          </a:p>
          <a:p>
            <a:pPr marL="904875" lvl="1" indent="-447675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altLang="zh-TW" sz="2200" kern="0" dirty="0">
                <a:latin typeface="+mn-lt"/>
                <a:ea typeface="+mn-ea"/>
              </a:rPr>
              <a:t>e.g., {(T1,U1, 0.7), (T2,U2, 0.8)}</a:t>
            </a:r>
          </a:p>
          <a:p>
            <a:pPr marL="447675" indent="-447675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altLang="zh-TW" sz="2200" kern="0" dirty="0">
                <a:latin typeface="+mn-lt"/>
                <a:ea typeface="+mn-ea"/>
              </a:rPr>
              <a:t>The join probability </a:t>
            </a:r>
            <a:r>
              <a:rPr lang="en-US" altLang="zh-TW" sz="2200" i="1" kern="0" dirty="0">
                <a:latin typeface="+mn-lt"/>
                <a:ea typeface="+mn-ea"/>
              </a:rPr>
              <a:t>depends </a:t>
            </a:r>
            <a:r>
              <a:rPr lang="en-US" altLang="zh-TW" sz="2200" kern="0" dirty="0">
                <a:latin typeface="+mn-lt"/>
                <a:ea typeface="+mn-ea"/>
              </a:rPr>
              <a:t>on 2 sets of values</a:t>
            </a:r>
          </a:p>
          <a:p>
            <a:pPr marL="447675" indent="-447675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altLang="zh-TW" sz="2200" kern="0" dirty="0">
              <a:latin typeface="+mn-lt"/>
              <a:ea typeface="+mn-ea"/>
            </a:endParaRPr>
          </a:p>
        </p:txBody>
      </p:sp>
      <p:graphicFrame>
        <p:nvGraphicFramePr>
          <p:cNvPr id="18" name="Group 29"/>
          <p:cNvGraphicFramePr>
            <a:graphicFrameLocks noGrp="1"/>
          </p:cNvGraphicFramePr>
          <p:nvPr/>
        </p:nvGraphicFramePr>
        <p:xfrm>
          <a:off x="3886200" y="4008670"/>
          <a:ext cx="812800" cy="347663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= (80%)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648936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7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7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7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7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72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72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7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4" grpId="0" animBg="1"/>
      <p:bldP spid="972825" grpId="0" animBg="1"/>
      <p:bldP spid="972826" grpId="0" animBg="1"/>
      <p:bldP spid="972827" grpId="0" animBg="1"/>
      <p:bldP spid="972828" grpId="0" animBg="1"/>
      <p:bldP spid="972835" grpId="0"/>
      <p:bldP spid="972836" grpId="0"/>
      <p:bldP spid="972837" grpId="0" animBg="1"/>
      <p:bldP spid="17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689099"/>
            <a:ext cx="7704138" cy="155369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/>
              <a:t>If </a:t>
            </a:r>
            <a:r>
              <a:rPr lang="en-US" altLang="zh-TW" sz="2000" dirty="0" err="1"/>
              <a:t>f</a:t>
            </a:r>
            <a:r>
              <a:rPr lang="en-US" altLang="zh-TW" sz="2000" baseline="-25000" dirty="0" err="1"/>
              <a:t>i</a:t>
            </a:r>
            <a:r>
              <a:rPr lang="en-US" altLang="zh-TW" sz="2000" dirty="0" err="1"/>
              <a:t>(x</a:t>
            </a:r>
            <a:r>
              <a:rPr lang="en-US" altLang="zh-TW" sz="2000" dirty="0"/>
              <a:t>) is continuous </a:t>
            </a:r>
            <a:r>
              <a:rPr lang="en-US" altLang="zh-TW" sz="2000" dirty="0" err="1"/>
              <a:t>pdf</a:t>
            </a:r>
            <a:r>
              <a:rPr lang="en-US" altLang="zh-TW" sz="2000" dirty="0"/>
              <a:t>, the probability that x=x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 for any real value x</a:t>
            </a:r>
            <a:r>
              <a:rPr lang="en-US" altLang="zh-TW" sz="2000" baseline="-25000" dirty="0"/>
              <a:t>0</a:t>
            </a:r>
            <a:r>
              <a:rPr lang="en-US" altLang="zh-TW" sz="2000" dirty="0"/>
              <a:t> is </a:t>
            </a:r>
            <a:r>
              <a:rPr lang="en-US" altLang="zh-TW" sz="2000" b="1" dirty="0"/>
              <a:t>zero</a:t>
            </a:r>
            <a:r>
              <a:rPr lang="en-US" altLang="zh-TW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/>
              <a:t>The probability that a = b is always zero!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dirty="0"/>
              <a:t>How to have a reasonable definition of equality?</a:t>
            </a:r>
          </a:p>
          <a:p>
            <a:pPr eaLnBrk="1" hangingPunct="1">
              <a:lnSpc>
                <a:spcPct val="90000"/>
              </a:lnSpc>
            </a:pPr>
            <a:endParaRPr lang="en-US" altLang="zh-TW" sz="2000" baseline="-25000" dirty="0"/>
          </a:p>
          <a:p>
            <a:pPr eaLnBrk="1" hangingPunct="1">
              <a:lnSpc>
                <a:spcPct val="90000"/>
              </a:lnSpc>
            </a:pPr>
            <a:endParaRPr lang="en-US" altLang="zh-TW" sz="2000" dirty="0"/>
          </a:p>
        </p:txBody>
      </p:sp>
      <p:sp>
        <p:nvSpPr>
          <p:cNvPr id="911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Probabilistic Equality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869950" y="3307931"/>
            <a:ext cx="7721600" cy="2844800"/>
            <a:chOff x="548" y="1850"/>
            <a:chExt cx="4864" cy="1792"/>
          </a:xfrm>
        </p:grpSpPr>
        <p:sp>
          <p:nvSpPr>
            <p:cNvPr id="91157" name="Freeform 4"/>
            <p:cNvSpPr>
              <a:spLocks/>
            </p:cNvSpPr>
            <p:nvPr/>
          </p:nvSpPr>
          <p:spPr bwMode="auto">
            <a:xfrm>
              <a:off x="890" y="1871"/>
              <a:ext cx="2903" cy="483"/>
            </a:xfrm>
            <a:custGeom>
              <a:avLst/>
              <a:gdLst>
                <a:gd name="T0" fmla="*/ 0 w 2903"/>
                <a:gd name="T1" fmla="*/ 635 h 635"/>
                <a:gd name="T2" fmla="*/ 590 w 2903"/>
                <a:gd name="T3" fmla="*/ 453 h 635"/>
                <a:gd name="T4" fmla="*/ 771 w 2903"/>
                <a:gd name="T5" fmla="*/ 181 h 635"/>
                <a:gd name="T6" fmla="*/ 862 w 2903"/>
                <a:gd name="T7" fmla="*/ 45 h 635"/>
                <a:gd name="T8" fmla="*/ 998 w 2903"/>
                <a:gd name="T9" fmla="*/ 45 h 635"/>
                <a:gd name="T10" fmla="*/ 1134 w 2903"/>
                <a:gd name="T11" fmla="*/ 317 h 635"/>
                <a:gd name="T12" fmla="*/ 1633 w 2903"/>
                <a:gd name="T13" fmla="*/ 453 h 635"/>
                <a:gd name="T14" fmla="*/ 2540 w 2903"/>
                <a:gd name="T15" fmla="*/ 590 h 635"/>
                <a:gd name="T16" fmla="*/ 2903 w 2903"/>
                <a:gd name="T17" fmla="*/ 635 h 6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3"/>
                <a:gd name="T28" fmla="*/ 0 h 635"/>
                <a:gd name="T29" fmla="*/ 2903 w 2903"/>
                <a:gd name="T30" fmla="*/ 635 h 6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3" h="635">
                  <a:moveTo>
                    <a:pt x="0" y="635"/>
                  </a:moveTo>
                  <a:cubicBezTo>
                    <a:pt x="231" y="582"/>
                    <a:pt x="462" y="529"/>
                    <a:pt x="590" y="453"/>
                  </a:cubicBezTo>
                  <a:cubicBezTo>
                    <a:pt x="718" y="377"/>
                    <a:pt x="726" y="249"/>
                    <a:pt x="771" y="181"/>
                  </a:cubicBezTo>
                  <a:cubicBezTo>
                    <a:pt x="816" y="113"/>
                    <a:pt x="824" y="68"/>
                    <a:pt x="862" y="45"/>
                  </a:cubicBezTo>
                  <a:cubicBezTo>
                    <a:pt x="900" y="22"/>
                    <a:pt x="953" y="0"/>
                    <a:pt x="998" y="45"/>
                  </a:cubicBezTo>
                  <a:cubicBezTo>
                    <a:pt x="1043" y="90"/>
                    <a:pt x="1028" y="249"/>
                    <a:pt x="1134" y="317"/>
                  </a:cubicBezTo>
                  <a:cubicBezTo>
                    <a:pt x="1240" y="385"/>
                    <a:pt x="1399" y="408"/>
                    <a:pt x="1633" y="453"/>
                  </a:cubicBezTo>
                  <a:cubicBezTo>
                    <a:pt x="1867" y="498"/>
                    <a:pt x="2328" y="560"/>
                    <a:pt x="2540" y="590"/>
                  </a:cubicBezTo>
                  <a:cubicBezTo>
                    <a:pt x="2752" y="620"/>
                    <a:pt x="2827" y="627"/>
                    <a:pt x="2903" y="635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8" name="Line 5"/>
            <p:cNvSpPr>
              <a:spLocks noChangeShapeType="1"/>
            </p:cNvSpPr>
            <p:nvPr/>
          </p:nvSpPr>
          <p:spPr bwMode="auto">
            <a:xfrm>
              <a:off x="893" y="2142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9" name="Line 6"/>
            <p:cNvSpPr>
              <a:spLocks noChangeShapeType="1"/>
            </p:cNvSpPr>
            <p:nvPr/>
          </p:nvSpPr>
          <p:spPr bwMode="auto">
            <a:xfrm>
              <a:off x="3796" y="2142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0" name="Line 7"/>
            <p:cNvSpPr>
              <a:spLocks noChangeShapeType="1"/>
            </p:cNvSpPr>
            <p:nvPr/>
          </p:nvSpPr>
          <p:spPr bwMode="auto">
            <a:xfrm>
              <a:off x="893" y="2142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1" name="Line 8"/>
            <p:cNvSpPr>
              <a:spLocks noChangeShapeType="1"/>
            </p:cNvSpPr>
            <p:nvPr/>
          </p:nvSpPr>
          <p:spPr bwMode="auto">
            <a:xfrm>
              <a:off x="893" y="2641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2" name="Line 9"/>
            <p:cNvSpPr>
              <a:spLocks noChangeShapeType="1"/>
            </p:cNvSpPr>
            <p:nvPr/>
          </p:nvSpPr>
          <p:spPr bwMode="auto">
            <a:xfrm>
              <a:off x="3660" y="2641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3" name="Line 10"/>
            <p:cNvSpPr>
              <a:spLocks noChangeShapeType="1"/>
            </p:cNvSpPr>
            <p:nvPr/>
          </p:nvSpPr>
          <p:spPr bwMode="auto">
            <a:xfrm>
              <a:off x="3660" y="2142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4" name="Line 11"/>
            <p:cNvSpPr>
              <a:spLocks noChangeShapeType="1"/>
            </p:cNvSpPr>
            <p:nvPr/>
          </p:nvSpPr>
          <p:spPr bwMode="auto">
            <a:xfrm>
              <a:off x="893" y="2389"/>
              <a:ext cx="2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5" name="Freeform 12"/>
            <p:cNvSpPr>
              <a:spLocks/>
            </p:cNvSpPr>
            <p:nvPr/>
          </p:nvSpPr>
          <p:spPr bwMode="auto">
            <a:xfrm flipH="1">
              <a:off x="2506" y="2927"/>
              <a:ext cx="2903" cy="419"/>
            </a:xfrm>
            <a:custGeom>
              <a:avLst/>
              <a:gdLst>
                <a:gd name="T0" fmla="*/ 0 w 2903"/>
                <a:gd name="T1" fmla="*/ 635 h 635"/>
                <a:gd name="T2" fmla="*/ 590 w 2903"/>
                <a:gd name="T3" fmla="*/ 453 h 635"/>
                <a:gd name="T4" fmla="*/ 771 w 2903"/>
                <a:gd name="T5" fmla="*/ 181 h 635"/>
                <a:gd name="T6" fmla="*/ 862 w 2903"/>
                <a:gd name="T7" fmla="*/ 45 h 635"/>
                <a:gd name="T8" fmla="*/ 998 w 2903"/>
                <a:gd name="T9" fmla="*/ 45 h 635"/>
                <a:gd name="T10" fmla="*/ 1134 w 2903"/>
                <a:gd name="T11" fmla="*/ 317 h 635"/>
                <a:gd name="T12" fmla="*/ 1633 w 2903"/>
                <a:gd name="T13" fmla="*/ 453 h 635"/>
                <a:gd name="T14" fmla="*/ 2540 w 2903"/>
                <a:gd name="T15" fmla="*/ 590 h 635"/>
                <a:gd name="T16" fmla="*/ 2903 w 2903"/>
                <a:gd name="T17" fmla="*/ 635 h 6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3"/>
                <a:gd name="T28" fmla="*/ 0 h 635"/>
                <a:gd name="T29" fmla="*/ 2903 w 2903"/>
                <a:gd name="T30" fmla="*/ 635 h 6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3" h="635">
                  <a:moveTo>
                    <a:pt x="0" y="635"/>
                  </a:moveTo>
                  <a:cubicBezTo>
                    <a:pt x="231" y="582"/>
                    <a:pt x="462" y="529"/>
                    <a:pt x="590" y="453"/>
                  </a:cubicBezTo>
                  <a:cubicBezTo>
                    <a:pt x="718" y="377"/>
                    <a:pt x="726" y="249"/>
                    <a:pt x="771" y="181"/>
                  </a:cubicBezTo>
                  <a:cubicBezTo>
                    <a:pt x="816" y="113"/>
                    <a:pt x="824" y="68"/>
                    <a:pt x="862" y="45"/>
                  </a:cubicBezTo>
                  <a:cubicBezTo>
                    <a:pt x="900" y="22"/>
                    <a:pt x="953" y="0"/>
                    <a:pt x="998" y="45"/>
                  </a:cubicBezTo>
                  <a:cubicBezTo>
                    <a:pt x="1043" y="90"/>
                    <a:pt x="1028" y="249"/>
                    <a:pt x="1134" y="317"/>
                  </a:cubicBezTo>
                  <a:cubicBezTo>
                    <a:pt x="1240" y="385"/>
                    <a:pt x="1399" y="408"/>
                    <a:pt x="1633" y="453"/>
                  </a:cubicBezTo>
                  <a:cubicBezTo>
                    <a:pt x="1867" y="498"/>
                    <a:pt x="2328" y="560"/>
                    <a:pt x="2540" y="590"/>
                  </a:cubicBezTo>
                  <a:cubicBezTo>
                    <a:pt x="2752" y="620"/>
                    <a:pt x="2827" y="627"/>
                    <a:pt x="2903" y="635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6" name="Line 13"/>
            <p:cNvSpPr>
              <a:spLocks noChangeShapeType="1"/>
            </p:cNvSpPr>
            <p:nvPr/>
          </p:nvSpPr>
          <p:spPr bwMode="auto">
            <a:xfrm>
              <a:off x="2509" y="3134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7" name="Line 14"/>
            <p:cNvSpPr>
              <a:spLocks noChangeShapeType="1"/>
            </p:cNvSpPr>
            <p:nvPr/>
          </p:nvSpPr>
          <p:spPr bwMode="auto">
            <a:xfrm>
              <a:off x="5412" y="3134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8" name="Line 15"/>
            <p:cNvSpPr>
              <a:spLocks noChangeShapeType="1"/>
            </p:cNvSpPr>
            <p:nvPr/>
          </p:nvSpPr>
          <p:spPr bwMode="auto">
            <a:xfrm>
              <a:off x="2509" y="3134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9" name="Line 16"/>
            <p:cNvSpPr>
              <a:spLocks noChangeShapeType="1"/>
            </p:cNvSpPr>
            <p:nvPr/>
          </p:nvSpPr>
          <p:spPr bwMode="auto">
            <a:xfrm>
              <a:off x="2509" y="3633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70" name="Line 17"/>
            <p:cNvSpPr>
              <a:spLocks noChangeShapeType="1"/>
            </p:cNvSpPr>
            <p:nvPr/>
          </p:nvSpPr>
          <p:spPr bwMode="auto">
            <a:xfrm>
              <a:off x="5276" y="3633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71" name="Line 18"/>
            <p:cNvSpPr>
              <a:spLocks noChangeShapeType="1"/>
            </p:cNvSpPr>
            <p:nvPr/>
          </p:nvSpPr>
          <p:spPr bwMode="auto">
            <a:xfrm>
              <a:off x="5276" y="3134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72" name="Line 19"/>
            <p:cNvSpPr>
              <a:spLocks noChangeShapeType="1"/>
            </p:cNvSpPr>
            <p:nvPr/>
          </p:nvSpPr>
          <p:spPr bwMode="auto">
            <a:xfrm>
              <a:off x="2509" y="3381"/>
              <a:ext cx="2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73" name="Line 20"/>
            <p:cNvSpPr>
              <a:spLocks noChangeShapeType="1"/>
            </p:cNvSpPr>
            <p:nvPr/>
          </p:nvSpPr>
          <p:spPr bwMode="auto">
            <a:xfrm>
              <a:off x="3790" y="1866"/>
              <a:ext cx="8" cy="1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74" name="Line 21"/>
            <p:cNvSpPr>
              <a:spLocks noChangeShapeType="1"/>
            </p:cNvSpPr>
            <p:nvPr/>
          </p:nvSpPr>
          <p:spPr bwMode="auto">
            <a:xfrm>
              <a:off x="2494" y="1850"/>
              <a:ext cx="8" cy="1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75" name="Text Box 28"/>
            <p:cNvSpPr txBox="1">
              <a:spLocks noChangeArrowheads="1"/>
            </p:cNvSpPr>
            <p:nvPr/>
          </p:nvSpPr>
          <p:spPr bwMode="auto">
            <a:xfrm>
              <a:off x="548" y="2289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 b="1" i="1"/>
                <a:t>a</a:t>
              </a:r>
            </a:p>
          </p:txBody>
        </p:sp>
        <p:sp>
          <p:nvSpPr>
            <p:cNvPr id="91176" name="Text Box 29"/>
            <p:cNvSpPr txBox="1">
              <a:spLocks noChangeArrowheads="1"/>
            </p:cNvSpPr>
            <p:nvPr/>
          </p:nvSpPr>
          <p:spPr bwMode="auto">
            <a:xfrm>
              <a:off x="2100" y="3289"/>
              <a:ext cx="20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 b="1" i="1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255568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705142"/>
            <a:ext cx="7704138" cy="1079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/>
              <a:t>In continuous attribute uncertainty,  a and b are equal at any point with zero probability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b="1" dirty="0"/>
              <a:t>Resolution </a:t>
            </a:r>
            <a:r>
              <a:rPr lang="en-US" altLang="zh-TW" sz="2000" b="1" i="1" dirty="0"/>
              <a:t>c</a:t>
            </a:r>
            <a:r>
              <a:rPr lang="en-US" altLang="zh-TW" sz="2000" dirty="0"/>
              <a:t>: </a:t>
            </a:r>
            <a:r>
              <a:rPr lang="en-US" altLang="zh-TW" sz="2000" b="1" i="1" dirty="0"/>
              <a:t>a=b </a:t>
            </a:r>
            <a:r>
              <a:rPr lang="en-US" altLang="zh-TW" sz="2000" dirty="0"/>
              <a:t>if they are within </a:t>
            </a:r>
            <a:r>
              <a:rPr lang="en-US" altLang="zh-TW" sz="2000" b="1" i="1" dirty="0"/>
              <a:t>c </a:t>
            </a:r>
            <a:r>
              <a:rPr lang="en-US" altLang="zh-TW" sz="2000" dirty="0"/>
              <a:t>of each other.</a:t>
            </a:r>
          </a:p>
        </p:txBody>
      </p:sp>
      <p:sp>
        <p:nvSpPr>
          <p:cNvPr id="911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Probabilistic Equality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869950" y="3307931"/>
            <a:ext cx="7721600" cy="2844800"/>
            <a:chOff x="548" y="1850"/>
            <a:chExt cx="4864" cy="1792"/>
          </a:xfrm>
        </p:grpSpPr>
        <p:sp>
          <p:nvSpPr>
            <p:cNvPr id="91157" name="Freeform 4"/>
            <p:cNvSpPr>
              <a:spLocks/>
            </p:cNvSpPr>
            <p:nvPr/>
          </p:nvSpPr>
          <p:spPr bwMode="auto">
            <a:xfrm>
              <a:off x="890" y="1871"/>
              <a:ext cx="2903" cy="483"/>
            </a:xfrm>
            <a:custGeom>
              <a:avLst/>
              <a:gdLst>
                <a:gd name="T0" fmla="*/ 0 w 2903"/>
                <a:gd name="T1" fmla="*/ 635 h 635"/>
                <a:gd name="T2" fmla="*/ 590 w 2903"/>
                <a:gd name="T3" fmla="*/ 453 h 635"/>
                <a:gd name="T4" fmla="*/ 771 w 2903"/>
                <a:gd name="T5" fmla="*/ 181 h 635"/>
                <a:gd name="T6" fmla="*/ 862 w 2903"/>
                <a:gd name="T7" fmla="*/ 45 h 635"/>
                <a:gd name="T8" fmla="*/ 998 w 2903"/>
                <a:gd name="T9" fmla="*/ 45 h 635"/>
                <a:gd name="T10" fmla="*/ 1134 w 2903"/>
                <a:gd name="T11" fmla="*/ 317 h 635"/>
                <a:gd name="T12" fmla="*/ 1633 w 2903"/>
                <a:gd name="T13" fmla="*/ 453 h 635"/>
                <a:gd name="T14" fmla="*/ 2540 w 2903"/>
                <a:gd name="T15" fmla="*/ 590 h 635"/>
                <a:gd name="T16" fmla="*/ 2903 w 2903"/>
                <a:gd name="T17" fmla="*/ 635 h 6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3"/>
                <a:gd name="T28" fmla="*/ 0 h 635"/>
                <a:gd name="T29" fmla="*/ 2903 w 2903"/>
                <a:gd name="T30" fmla="*/ 635 h 6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3" h="635">
                  <a:moveTo>
                    <a:pt x="0" y="635"/>
                  </a:moveTo>
                  <a:cubicBezTo>
                    <a:pt x="231" y="582"/>
                    <a:pt x="462" y="529"/>
                    <a:pt x="590" y="453"/>
                  </a:cubicBezTo>
                  <a:cubicBezTo>
                    <a:pt x="718" y="377"/>
                    <a:pt x="726" y="249"/>
                    <a:pt x="771" y="181"/>
                  </a:cubicBezTo>
                  <a:cubicBezTo>
                    <a:pt x="816" y="113"/>
                    <a:pt x="824" y="68"/>
                    <a:pt x="862" y="45"/>
                  </a:cubicBezTo>
                  <a:cubicBezTo>
                    <a:pt x="900" y="22"/>
                    <a:pt x="953" y="0"/>
                    <a:pt x="998" y="45"/>
                  </a:cubicBezTo>
                  <a:cubicBezTo>
                    <a:pt x="1043" y="90"/>
                    <a:pt x="1028" y="249"/>
                    <a:pt x="1134" y="317"/>
                  </a:cubicBezTo>
                  <a:cubicBezTo>
                    <a:pt x="1240" y="385"/>
                    <a:pt x="1399" y="408"/>
                    <a:pt x="1633" y="453"/>
                  </a:cubicBezTo>
                  <a:cubicBezTo>
                    <a:pt x="1867" y="498"/>
                    <a:pt x="2328" y="560"/>
                    <a:pt x="2540" y="590"/>
                  </a:cubicBezTo>
                  <a:cubicBezTo>
                    <a:pt x="2752" y="620"/>
                    <a:pt x="2827" y="627"/>
                    <a:pt x="2903" y="635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8" name="Line 5"/>
            <p:cNvSpPr>
              <a:spLocks noChangeShapeType="1"/>
            </p:cNvSpPr>
            <p:nvPr/>
          </p:nvSpPr>
          <p:spPr bwMode="auto">
            <a:xfrm>
              <a:off x="893" y="2142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9" name="Line 6"/>
            <p:cNvSpPr>
              <a:spLocks noChangeShapeType="1"/>
            </p:cNvSpPr>
            <p:nvPr/>
          </p:nvSpPr>
          <p:spPr bwMode="auto">
            <a:xfrm>
              <a:off x="3796" y="2142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0" name="Line 7"/>
            <p:cNvSpPr>
              <a:spLocks noChangeShapeType="1"/>
            </p:cNvSpPr>
            <p:nvPr/>
          </p:nvSpPr>
          <p:spPr bwMode="auto">
            <a:xfrm>
              <a:off x="893" y="2142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1" name="Line 8"/>
            <p:cNvSpPr>
              <a:spLocks noChangeShapeType="1"/>
            </p:cNvSpPr>
            <p:nvPr/>
          </p:nvSpPr>
          <p:spPr bwMode="auto">
            <a:xfrm>
              <a:off x="893" y="2641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2" name="Line 9"/>
            <p:cNvSpPr>
              <a:spLocks noChangeShapeType="1"/>
            </p:cNvSpPr>
            <p:nvPr/>
          </p:nvSpPr>
          <p:spPr bwMode="auto">
            <a:xfrm>
              <a:off x="3660" y="2641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3" name="Line 10"/>
            <p:cNvSpPr>
              <a:spLocks noChangeShapeType="1"/>
            </p:cNvSpPr>
            <p:nvPr/>
          </p:nvSpPr>
          <p:spPr bwMode="auto">
            <a:xfrm>
              <a:off x="3660" y="2142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4" name="Line 11"/>
            <p:cNvSpPr>
              <a:spLocks noChangeShapeType="1"/>
            </p:cNvSpPr>
            <p:nvPr/>
          </p:nvSpPr>
          <p:spPr bwMode="auto">
            <a:xfrm>
              <a:off x="893" y="2389"/>
              <a:ext cx="2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5" name="Freeform 12"/>
            <p:cNvSpPr>
              <a:spLocks/>
            </p:cNvSpPr>
            <p:nvPr/>
          </p:nvSpPr>
          <p:spPr bwMode="auto">
            <a:xfrm flipH="1">
              <a:off x="2506" y="2927"/>
              <a:ext cx="2903" cy="419"/>
            </a:xfrm>
            <a:custGeom>
              <a:avLst/>
              <a:gdLst>
                <a:gd name="T0" fmla="*/ 0 w 2903"/>
                <a:gd name="T1" fmla="*/ 635 h 635"/>
                <a:gd name="T2" fmla="*/ 590 w 2903"/>
                <a:gd name="T3" fmla="*/ 453 h 635"/>
                <a:gd name="T4" fmla="*/ 771 w 2903"/>
                <a:gd name="T5" fmla="*/ 181 h 635"/>
                <a:gd name="T6" fmla="*/ 862 w 2903"/>
                <a:gd name="T7" fmla="*/ 45 h 635"/>
                <a:gd name="T8" fmla="*/ 998 w 2903"/>
                <a:gd name="T9" fmla="*/ 45 h 635"/>
                <a:gd name="T10" fmla="*/ 1134 w 2903"/>
                <a:gd name="T11" fmla="*/ 317 h 635"/>
                <a:gd name="T12" fmla="*/ 1633 w 2903"/>
                <a:gd name="T13" fmla="*/ 453 h 635"/>
                <a:gd name="T14" fmla="*/ 2540 w 2903"/>
                <a:gd name="T15" fmla="*/ 590 h 635"/>
                <a:gd name="T16" fmla="*/ 2903 w 2903"/>
                <a:gd name="T17" fmla="*/ 635 h 6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3"/>
                <a:gd name="T28" fmla="*/ 0 h 635"/>
                <a:gd name="T29" fmla="*/ 2903 w 2903"/>
                <a:gd name="T30" fmla="*/ 635 h 6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3" h="635">
                  <a:moveTo>
                    <a:pt x="0" y="635"/>
                  </a:moveTo>
                  <a:cubicBezTo>
                    <a:pt x="231" y="582"/>
                    <a:pt x="462" y="529"/>
                    <a:pt x="590" y="453"/>
                  </a:cubicBezTo>
                  <a:cubicBezTo>
                    <a:pt x="718" y="377"/>
                    <a:pt x="726" y="249"/>
                    <a:pt x="771" y="181"/>
                  </a:cubicBezTo>
                  <a:cubicBezTo>
                    <a:pt x="816" y="113"/>
                    <a:pt x="824" y="68"/>
                    <a:pt x="862" y="45"/>
                  </a:cubicBezTo>
                  <a:cubicBezTo>
                    <a:pt x="900" y="22"/>
                    <a:pt x="953" y="0"/>
                    <a:pt x="998" y="45"/>
                  </a:cubicBezTo>
                  <a:cubicBezTo>
                    <a:pt x="1043" y="90"/>
                    <a:pt x="1028" y="249"/>
                    <a:pt x="1134" y="317"/>
                  </a:cubicBezTo>
                  <a:cubicBezTo>
                    <a:pt x="1240" y="385"/>
                    <a:pt x="1399" y="408"/>
                    <a:pt x="1633" y="453"/>
                  </a:cubicBezTo>
                  <a:cubicBezTo>
                    <a:pt x="1867" y="498"/>
                    <a:pt x="2328" y="560"/>
                    <a:pt x="2540" y="590"/>
                  </a:cubicBezTo>
                  <a:cubicBezTo>
                    <a:pt x="2752" y="620"/>
                    <a:pt x="2827" y="627"/>
                    <a:pt x="2903" y="635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6" name="Line 13"/>
            <p:cNvSpPr>
              <a:spLocks noChangeShapeType="1"/>
            </p:cNvSpPr>
            <p:nvPr/>
          </p:nvSpPr>
          <p:spPr bwMode="auto">
            <a:xfrm>
              <a:off x="2509" y="3134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7" name="Line 14"/>
            <p:cNvSpPr>
              <a:spLocks noChangeShapeType="1"/>
            </p:cNvSpPr>
            <p:nvPr/>
          </p:nvSpPr>
          <p:spPr bwMode="auto">
            <a:xfrm>
              <a:off x="5412" y="3134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8" name="Line 15"/>
            <p:cNvSpPr>
              <a:spLocks noChangeShapeType="1"/>
            </p:cNvSpPr>
            <p:nvPr/>
          </p:nvSpPr>
          <p:spPr bwMode="auto">
            <a:xfrm>
              <a:off x="2509" y="3134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9" name="Line 16"/>
            <p:cNvSpPr>
              <a:spLocks noChangeShapeType="1"/>
            </p:cNvSpPr>
            <p:nvPr/>
          </p:nvSpPr>
          <p:spPr bwMode="auto">
            <a:xfrm>
              <a:off x="2509" y="3633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70" name="Line 17"/>
            <p:cNvSpPr>
              <a:spLocks noChangeShapeType="1"/>
            </p:cNvSpPr>
            <p:nvPr/>
          </p:nvSpPr>
          <p:spPr bwMode="auto">
            <a:xfrm>
              <a:off x="5276" y="3633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71" name="Line 18"/>
            <p:cNvSpPr>
              <a:spLocks noChangeShapeType="1"/>
            </p:cNvSpPr>
            <p:nvPr/>
          </p:nvSpPr>
          <p:spPr bwMode="auto">
            <a:xfrm>
              <a:off x="5276" y="3134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72" name="Line 19"/>
            <p:cNvSpPr>
              <a:spLocks noChangeShapeType="1"/>
            </p:cNvSpPr>
            <p:nvPr/>
          </p:nvSpPr>
          <p:spPr bwMode="auto">
            <a:xfrm>
              <a:off x="2509" y="3381"/>
              <a:ext cx="2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73" name="Line 20"/>
            <p:cNvSpPr>
              <a:spLocks noChangeShapeType="1"/>
            </p:cNvSpPr>
            <p:nvPr/>
          </p:nvSpPr>
          <p:spPr bwMode="auto">
            <a:xfrm>
              <a:off x="3790" y="1866"/>
              <a:ext cx="8" cy="1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74" name="Line 21"/>
            <p:cNvSpPr>
              <a:spLocks noChangeShapeType="1"/>
            </p:cNvSpPr>
            <p:nvPr/>
          </p:nvSpPr>
          <p:spPr bwMode="auto">
            <a:xfrm>
              <a:off x="2494" y="1850"/>
              <a:ext cx="8" cy="1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75" name="Text Box 28"/>
            <p:cNvSpPr txBox="1">
              <a:spLocks noChangeArrowheads="1"/>
            </p:cNvSpPr>
            <p:nvPr/>
          </p:nvSpPr>
          <p:spPr bwMode="auto">
            <a:xfrm>
              <a:off x="548" y="2289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 b="1" i="1"/>
                <a:t>a</a:t>
              </a:r>
            </a:p>
          </p:txBody>
        </p:sp>
        <p:sp>
          <p:nvSpPr>
            <p:cNvPr id="91176" name="Text Box 29"/>
            <p:cNvSpPr txBox="1">
              <a:spLocks noChangeArrowheads="1"/>
            </p:cNvSpPr>
            <p:nvPr/>
          </p:nvSpPr>
          <p:spPr bwMode="auto">
            <a:xfrm>
              <a:off x="2100" y="3289"/>
              <a:ext cx="20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 b="1" i="1"/>
                <a:t>b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146425" y="4122319"/>
            <a:ext cx="3695700" cy="2133600"/>
            <a:chOff x="1982" y="2363"/>
            <a:chExt cx="2328" cy="1344"/>
          </a:xfrm>
        </p:grpSpPr>
        <p:sp>
          <p:nvSpPr>
            <p:cNvPr id="91145" name="Line 22"/>
            <p:cNvSpPr>
              <a:spLocks noChangeShapeType="1"/>
            </p:cNvSpPr>
            <p:nvPr/>
          </p:nvSpPr>
          <p:spPr bwMode="auto">
            <a:xfrm>
              <a:off x="3798" y="2386"/>
              <a:ext cx="512" cy="9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46" name="Line 23"/>
            <p:cNvSpPr>
              <a:spLocks noChangeShapeType="1"/>
            </p:cNvSpPr>
            <p:nvPr/>
          </p:nvSpPr>
          <p:spPr bwMode="auto">
            <a:xfrm>
              <a:off x="1982" y="2386"/>
              <a:ext cx="512" cy="9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47" name="Line 24"/>
            <p:cNvSpPr>
              <a:spLocks noChangeShapeType="1"/>
            </p:cNvSpPr>
            <p:nvPr/>
          </p:nvSpPr>
          <p:spPr bwMode="auto">
            <a:xfrm>
              <a:off x="3798" y="3474"/>
              <a:ext cx="49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48" name="Line 25"/>
            <p:cNvSpPr>
              <a:spLocks noChangeShapeType="1"/>
            </p:cNvSpPr>
            <p:nvPr/>
          </p:nvSpPr>
          <p:spPr bwMode="auto">
            <a:xfrm>
              <a:off x="2006" y="2426"/>
              <a:ext cx="49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49" name="Rectangle 26"/>
            <p:cNvSpPr>
              <a:spLocks noChangeArrowheads="1"/>
            </p:cNvSpPr>
            <p:nvPr/>
          </p:nvSpPr>
          <p:spPr bwMode="auto">
            <a:xfrm>
              <a:off x="3956" y="3419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 b="1" i="1">
                  <a:solidFill>
                    <a:srgbClr val="008000"/>
                  </a:solidFill>
                </a:rPr>
                <a:t>c</a:t>
              </a:r>
              <a:endParaRPr lang="en-US" altLang="zh-TW" sz="2400" b="1">
                <a:solidFill>
                  <a:srgbClr val="008000"/>
                </a:solidFill>
              </a:endParaRPr>
            </a:p>
          </p:txBody>
        </p:sp>
        <p:sp>
          <p:nvSpPr>
            <p:cNvPr id="91150" name="Rectangle 27"/>
            <p:cNvSpPr>
              <a:spLocks noChangeArrowheads="1"/>
            </p:cNvSpPr>
            <p:nvPr/>
          </p:nvSpPr>
          <p:spPr bwMode="auto">
            <a:xfrm>
              <a:off x="2164" y="236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 b="1" i="1">
                  <a:solidFill>
                    <a:srgbClr val="008000"/>
                  </a:solidFill>
                </a:rPr>
                <a:t>c</a:t>
              </a:r>
              <a:endParaRPr lang="en-US" altLang="zh-TW" sz="2400" b="1">
                <a:solidFill>
                  <a:srgbClr val="008000"/>
                </a:solidFill>
              </a:endParaRPr>
            </a:p>
          </p:txBody>
        </p:sp>
        <p:sp>
          <p:nvSpPr>
            <p:cNvPr id="91151" name="Line 34"/>
            <p:cNvSpPr>
              <a:spLocks noChangeShapeType="1"/>
            </p:cNvSpPr>
            <p:nvPr/>
          </p:nvSpPr>
          <p:spPr bwMode="auto">
            <a:xfrm flipH="1">
              <a:off x="3252" y="2386"/>
              <a:ext cx="512" cy="9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2" name="Line 35"/>
            <p:cNvSpPr>
              <a:spLocks noChangeShapeType="1"/>
            </p:cNvSpPr>
            <p:nvPr/>
          </p:nvSpPr>
          <p:spPr bwMode="auto">
            <a:xfrm flipH="1">
              <a:off x="2516" y="2386"/>
              <a:ext cx="512" cy="9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3" name="Line 36"/>
            <p:cNvSpPr>
              <a:spLocks noChangeShapeType="1"/>
            </p:cNvSpPr>
            <p:nvPr/>
          </p:nvSpPr>
          <p:spPr bwMode="auto">
            <a:xfrm>
              <a:off x="3289" y="3474"/>
              <a:ext cx="49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4" name="Rectangle 37"/>
            <p:cNvSpPr>
              <a:spLocks noChangeArrowheads="1"/>
            </p:cNvSpPr>
            <p:nvPr/>
          </p:nvSpPr>
          <p:spPr bwMode="auto">
            <a:xfrm>
              <a:off x="3447" y="3419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 b="1" i="1">
                  <a:solidFill>
                    <a:srgbClr val="008000"/>
                  </a:solidFill>
                </a:rPr>
                <a:t>c</a:t>
              </a:r>
              <a:endParaRPr lang="en-US" altLang="zh-TW" sz="2400" b="1">
                <a:solidFill>
                  <a:srgbClr val="008000"/>
                </a:solidFill>
              </a:endParaRPr>
            </a:p>
          </p:txBody>
        </p:sp>
        <p:sp>
          <p:nvSpPr>
            <p:cNvPr id="91155" name="Line 38"/>
            <p:cNvSpPr>
              <a:spLocks noChangeShapeType="1"/>
            </p:cNvSpPr>
            <p:nvPr/>
          </p:nvSpPr>
          <p:spPr bwMode="auto">
            <a:xfrm>
              <a:off x="2510" y="2429"/>
              <a:ext cx="49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6" name="Rectangle 39"/>
            <p:cNvSpPr>
              <a:spLocks noChangeArrowheads="1"/>
            </p:cNvSpPr>
            <p:nvPr/>
          </p:nvSpPr>
          <p:spPr bwMode="auto">
            <a:xfrm>
              <a:off x="2668" y="2374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 b="1" i="1">
                  <a:solidFill>
                    <a:srgbClr val="008000"/>
                  </a:solidFill>
                </a:rPr>
                <a:t>c</a:t>
              </a:r>
              <a:endParaRPr lang="en-US" altLang="zh-TW" sz="2400" b="1">
                <a:solidFill>
                  <a:srgbClr val="008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1605721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705142"/>
            <a:ext cx="7704138" cy="10795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/>
              <a:t>In continuous attribute uncertainty,  a and b are equal at any point with zero probability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000" b="1" dirty="0"/>
              <a:t>Resolution </a:t>
            </a:r>
            <a:r>
              <a:rPr lang="en-US" altLang="zh-TW" sz="2000" b="1" i="1" dirty="0"/>
              <a:t>c</a:t>
            </a:r>
            <a:r>
              <a:rPr lang="en-US" altLang="zh-TW" sz="2000" dirty="0"/>
              <a:t>: </a:t>
            </a:r>
            <a:r>
              <a:rPr lang="en-US" altLang="zh-TW" sz="2000" b="1" i="1" dirty="0"/>
              <a:t>a=b </a:t>
            </a:r>
            <a:r>
              <a:rPr lang="en-US" altLang="zh-TW" sz="2000" dirty="0"/>
              <a:t>if they are within </a:t>
            </a:r>
            <a:r>
              <a:rPr lang="en-US" altLang="zh-TW" sz="2000" b="1" i="1" dirty="0"/>
              <a:t>c </a:t>
            </a:r>
            <a:r>
              <a:rPr lang="en-US" altLang="zh-TW" sz="2000" dirty="0"/>
              <a:t>of each other.</a:t>
            </a:r>
          </a:p>
        </p:txBody>
      </p:sp>
      <p:graphicFrame>
        <p:nvGraphicFramePr>
          <p:cNvPr id="528414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085594" y="1766384"/>
          <a:ext cx="732472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15200" imgH="850900" progId="Equation.3">
                  <p:embed/>
                </p:oleObj>
              </mc:Choice>
              <mc:Fallback>
                <p:oleObj name="Equation" r:id="rId3" imgW="7315200" imgH="850900" progId="Equation.3">
                  <p:embed/>
                  <p:pic>
                    <p:nvPicPr>
                      <p:cNvPr id="5284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594" y="1766384"/>
                        <a:ext cx="7324725" cy="854075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Probabilistic Equality</a:t>
            </a:r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869950" y="3307931"/>
            <a:ext cx="7721600" cy="2844800"/>
            <a:chOff x="548" y="1850"/>
            <a:chExt cx="4864" cy="1792"/>
          </a:xfrm>
        </p:grpSpPr>
        <p:sp>
          <p:nvSpPr>
            <p:cNvPr id="91157" name="Freeform 4"/>
            <p:cNvSpPr>
              <a:spLocks/>
            </p:cNvSpPr>
            <p:nvPr/>
          </p:nvSpPr>
          <p:spPr bwMode="auto">
            <a:xfrm>
              <a:off x="890" y="1871"/>
              <a:ext cx="2903" cy="483"/>
            </a:xfrm>
            <a:custGeom>
              <a:avLst/>
              <a:gdLst>
                <a:gd name="T0" fmla="*/ 0 w 2903"/>
                <a:gd name="T1" fmla="*/ 635 h 635"/>
                <a:gd name="T2" fmla="*/ 590 w 2903"/>
                <a:gd name="T3" fmla="*/ 453 h 635"/>
                <a:gd name="T4" fmla="*/ 771 w 2903"/>
                <a:gd name="T5" fmla="*/ 181 h 635"/>
                <a:gd name="T6" fmla="*/ 862 w 2903"/>
                <a:gd name="T7" fmla="*/ 45 h 635"/>
                <a:gd name="T8" fmla="*/ 998 w 2903"/>
                <a:gd name="T9" fmla="*/ 45 h 635"/>
                <a:gd name="T10" fmla="*/ 1134 w 2903"/>
                <a:gd name="T11" fmla="*/ 317 h 635"/>
                <a:gd name="T12" fmla="*/ 1633 w 2903"/>
                <a:gd name="T13" fmla="*/ 453 h 635"/>
                <a:gd name="T14" fmla="*/ 2540 w 2903"/>
                <a:gd name="T15" fmla="*/ 590 h 635"/>
                <a:gd name="T16" fmla="*/ 2903 w 2903"/>
                <a:gd name="T17" fmla="*/ 635 h 6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3"/>
                <a:gd name="T28" fmla="*/ 0 h 635"/>
                <a:gd name="T29" fmla="*/ 2903 w 2903"/>
                <a:gd name="T30" fmla="*/ 635 h 6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3" h="635">
                  <a:moveTo>
                    <a:pt x="0" y="635"/>
                  </a:moveTo>
                  <a:cubicBezTo>
                    <a:pt x="231" y="582"/>
                    <a:pt x="462" y="529"/>
                    <a:pt x="590" y="453"/>
                  </a:cubicBezTo>
                  <a:cubicBezTo>
                    <a:pt x="718" y="377"/>
                    <a:pt x="726" y="249"/>
                    <a:pt x="771" y="181"/>
                  </a:cubicBezTo>
                  <a:cubicBezTo>
                    <a:pt x="816" y="113"/>
                    <a:pt x="824" y="68"/>
                    <a:pt x="862" y="45"/>
                  </a:cubicBezTo>
                  <a:cubicBezTo>
                    <a:pt x="900" y="22"/>
                    <a:pt x="953" y="0"/>
                    <a:pt x="998" y="45"/>
                  </a:cubicBezTo>
                  <a:cubicBezTo>
                    <a:pt x="1043" y="90"/>
                    <a:pt x="1028" y="249"/>
                    <a:pt x="1134" y="317"/>
                  </a:cubicBezTo>
                  <a:cubicBezTo>
                    <a:pt x="1240" y="385"/>
                    <a:pt x="1399" y="408"/>
                    <a:pt x="1633" y="453"/>
                  </a:cubicBezTo>
                  <a:cubicBezTo>
                    <a:pt x="1867" y="498"/>
                    <a:pt x="2328" y="560"/>
                    <a:pt x="2540" y="590"/>
                  </a:cubicBezTo>
                  <a:cubicBezTo>
                    <a:pt x="2752" y="620"/>
                    <a:pt x="2827" y="627"/>
                    <a:pt x="2903" y="635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8" name="Line 5"/>
            <p:cNvSpPr>
              <a:spLocks noChangeShapeType="1"/>
            </p:cNvSpPr>
            <p:nvPr/>
          </p:nvSpPr>
          <p:spPr bwMode="auto">
            <a:xfrm>
              <a:off x="893" y="2142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9" name="Line 6"/>
            <p:cNvSpPr>
              <a:spLocks noChangeShapeType="1"/>
            </p:cNvSpPr>
            <p:nvPr/>
          </p:nvSpPr>
          <p:spPr bwMode="auto">
            <a:xfrm>
              <a:off x="3796" y="2142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0" name="Line 7"/>
            <p:cNvSpPr>
              <a:spLocks noChangeShapeType="1"/>
            </p:cNvSpPr>
            <p:nvPr/>
          </p:nvSpPr>
          <p:spPr bwMode="auto">
            <a:xfrm>
              <a:off x="893" y="2142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1" name="Line 8"/>
            <p:cNvSpPr>
              <a:spLocks noChangeShapeType="1"/>
            </p:cNvSpPr>
            <p:nvPr/>
          </p:nvSpPr>
          <p:spPr bwMode="auto">
            <a:xfrm>
              <a:off x="893" y="2641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2" name="Line 9"/>
            <p:cNvSpPr>
              <a:spLocks noChangeShapeType="1"/>
            </p:cNvSpPr>
            <p:nvPr/>
          </p:nvSpPr>
          <p:spPr bwMode="auto">
            <a:xfrm>
              <a:off x="3660" y="2641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3" name="Line 10"/>
            <p:cNvSpPr>
              <a:spLocks noChangeShapeType="1"/>
            </p:cNvSpPr>
            <p:nvPr/>
          </p:nvSpPr>
          <p:spPr bwMode="auto">
            <a:xfrm>
              <a:off x="3660" y="2142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4" name="Line 11"/>
            <p:cNvSpPr>
              <a:spLocks noChangeShapeType="1"/>
            </p:cNvSpPr>
            <p:nvPr/>
          </p:nvSpPr>
          <p:spPr bwMode="auto">
            <a:xfrm>
              <a:off x="893" y="2389"/>
              <a:ext cx="2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5" name="Freeform 12"/>
            <p:cNvSpPr>
              <a:spLocks/>
            </p:cNvSpPr>
            <p:nvPr/>
          </p:nvSpPr>
          <p:spPr bwMode="auto">
            <a:xfrm flipH="1">
              <a:off x="2506" y="2927"/>
              <a:ext cx="2903" cy="419"/>
            </a:xfrm>
            <a:custGeom>
              <a:avLst/>
              <a:gdLst>
                <a:gd name="T0" fmla="*/ 0 w 2903"/>
                <a:gd name="T1" fmla="*/ 635 h 635"/>
                <a:gd name="T2" fmla="*/ 590 w 2903"/>
                <a:gd name="T3" fmla="*/ 453 h 635"/>
                <a:gd name="T4" fmla="*/ 771 w 2903"/>
                <a:gd name="T5" fmla="*/ 181 h 635"/>
                <a:gd name="T6" fmla="*/ 862 w 2903"/>
                <a:gd name="T7" fmla="*/ 45 h 635"/>
                <a:gd name="T8" fmla="*/ 998 w 2903"/>
                <a:gd name="T9" fmla="*/ 45 h 635"/>
                <a:gd name="T10" fmla="*/ 1134 w 2903"/>
                <a:gd name="T11" fmla="*/ 317 h 635"/>
                <a:gd name="T12" fmla="*/ 1633 w 2903"/>
                <a:gd name="T13" fmla="*/ 453 h 635"/>
                <a:gd name="T14" fmla="*/ 2540 w 2903"/>
                <a:gd name="T15" fmla="*/ 590 h 635"/>
                <a:gd name="T16" fmla="*/ 2903 w 2903"/>
                <a:gd name="T17" fmla="*/ 635 h 6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3"/>
                <a:gd name="T28" fmla="*/ 0 h 635"/>
                <a:gd name="T29" fmla="*/ 2903 w 2903"/>
                <a:gd name="T30" fmla="*/ 635 h 6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3" h="635">
                  <a:moveTo>
                    <a:pt x="0" y="635"/>
                  </a:moveTo>
                  <a:cubicBezTo>
                    <a:pt x="231" y="582"/>
                    <a:pt x="462" y="529"/>
                    <a:pt x="590" y="453"/>
                  </a:cubicBezTo>
                  <a:cubicBezTo>
                    <a:pt x="718" y="377"/>
                    <a:pt x="726" y="249"/>
                    <a:pt x="771" y="181"/>
                  </a:cubicBezTo>
                  <a:cubicBezTo>
                    <a:pt x="816" y="113"/>
                    <a:pt x="824" y="68"/>
                    <a:pt x="862" y="45"/>
                  </a:cubicBezTo>
                  <a:cubicBezTo>
                    <a:pt x="900" y="22"/>
                    <a:pt x="953" y="0"/>
                    <a:pt x="998" y="45"/>
                  </a:cubicBezTo>
                  <a:cubicBezTo>
                    <a:pt x="1043" y="90"/>
                    <a:pt x="1028" y="249"/>
                    <a:pt x="1134" y="317"/>
                  </a:cubicBezTo>
                  <a:cubicBezTo>
                    <a:pt x="1240" y="385"/>
                    <a:pt x="1399" y="408"/>
                    <a:pt x="1633" y="453"/>
                  </a:cubicBezTo>
                  <a:cubicBezTo>
                    <a:pt x="1867" y="498"/>
                    <a:pt x="2328" y="560"/>
                    <a:pt x="2540" y="590"/>
                  </a:cubicBezTo>
                  <a:cubicBezTo>
                    <a:pt x="2752" y="620"/>
                    <a:pt x="2827" y="627"/>
                    <a:pt x="2903" y="635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6" name="Line 13"/>
            <p:cNvSpPr>
              <a:spLocks noChangeShapeType="1"/>
            </p:cNvSpPr>
            <p:nvPr/>
          </p:nvSpPr>
          <p:spPr bwMode="auto">
            <a:xfrm>
              <a:off x="2509" y="3134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7" name="Line 14"/>
            <p:cNvSpPr>
              <a:spLocks noChangeShapeType="1"/>
            </p:cNvSpPr>
            <p:nvPr/>
          </p:nvSpPr>
          <p:spPr bwMode="auto">
            <a:xfrm>
              <a:off x="5412" y="3134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8" name="Line 15"/>
            <p:cNvSpPr>
              <a:spLocks noChangeShapeType="1"/>
            </p:cNvSpPr>
            <p:nvPr/>
          </p:nvSpPr>
          <p:spPr bwMode="auto">
            <a:xfrm>
              <a:off x="2509" y="3134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69" name="Line 16"/>
            <p:cNvSpPr>
              <a:spLocks noChangeShapeType="1"/>
            </p:cNvSpPr>
            <p:nvPr/>
          </p:nvSpPr>
          <p:spPr bwMode="auto">
            <a:xfrm>
              <a:off x="2509" y="3633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70" name="Line 17"/>
            <p:cNvSpPr>
              <a:spLocks noChangeShapeType="1"/>
            </p:cNvSpPr>
            <p:nvPr/>
          </p:nvSpPr>
          <p:spPr bwMode="auto">
            <a:xfrm>
              <a:off x="5276" y="3633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71" name="Line 18"/>
            <p:cNvSpPr>
              <a:spLocks noChangeShapeType="1"/>
            </p:cNvSpPr>
            <p:nvPr/>
          </p:nvSpPr>
          <p:spPr bwMode="auto">
            <a:xfrm>
              <a:off x="5276" y="3134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72" name="Line 19"/>
            <p:cNvSpPr>
              <a:spLocks noChangeShapeType="1"/>
            </p:cNvSpPr>
            <p:nvPr/>
          </p:nvSpPr>
          <p:spPr bwMode="auto">
            <a:xfrm>
              <a:off x="2509" y="3381"/>
              <a:ext cx="2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73" name="Line 20"/>
            <p:cNvSpPr>
              <a:spLocks noChangeShapeType="1"/>
            </p:cNvSpPr>
            <p:nvPr/>
          </p:nvSpPr>
          <p:spPr bwMode="auto">
            <a:xfrm>
              <a:off x="3790" y="1866"/>
              <a:ext cx="8" cy="1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74" name="Line 21"/>
            <p:cNvSpPr>
              <a:spLocks noChangeShapeType="1"/>
            </p:cNvSpPr>
            <p:nvPr/>
          </p:nvSpPr>
          <p:spPr bwMode="auto">
            <a:xfrm>
              <a:off x="2494" y="1850"/>
              <a:ext cx="8" cy="1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75" name="Text Box 28"/>
            <p:cNvSpPr txBox="1">
              <a:spLocks noChangeArrowheads="1"/>
            </p:cNvSpPr>
            <p:nvPr/>
          </p:nvSpPr>
          <p:spPr bwMode="auto">
            <a:xfrm>
              <a:off x="548" y="2289"/>
              <a:ext cx="196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 b="1" i="1"/>
                <a:t>a</a:t>
              </a:r>
            </a:p>
          </p:txBody>
        </p:sp>
        <p:sp>
          <p:nvSpPr>
            <p:cNvPr id="91176" name="Text Box 29"/>
            <p:cNvSpPr txBox="1">
              <a:spLocks noChangeArrowheads="1"/>
            </p:cNvSpPr>
            <p:nvPr/>
          </p:nvSpPr>
          <p:spPr bwMode="auto">
            <a:xfrm>
              <a:off x="2100" y="3289"/>
              <a:ext cx="204" cy="23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 b="1" i="1"/>
                <a:t>b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146425" y="4122319"/>
            <a:ext cx="3695700" cy="2133600"/>
            <a:chOff x="1982" y="2363"/>
            <a:chExt cx="2328" cy="1344"/>
          </a:xfrm>
        </p:grpSpPr>
        <p:sp>
          <p:nvSpPr>
            <p:cNvPr id="91145" name="Line 22"/>
            <p:cNvSpPr>
              <a:spLocks noChangeShapeType="1"/>
            </p:cNvSpPr>
            <p:nvPr/>
          </p:nvSpPr>
          <p:spPr bwMode="auto">
            <a:xfrm>
              <a:off x="3798" y="2386"/>
              <a:ext cx="512" cy="9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46" name="Line 23"/>
            <p:cNvSpPr>
              <a:spLocks noChangeShapeType="1"/>
            </p:cNvSpPr>
            <p:nvPr/>
          </p:nvSpPr>
          <p:spPr bwMode="auto">
            <a:xfrm>
              <a:off x="1982" y="2386"/>
              <a:ext cx="512" cy="9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47" name="Line 24"/>
            <p:cNvSpPr>
              <a:spLocks noChangeShapeType="1"/>
            </p:cNvSpPr>
            <p:nvPr/>
          </p:nvSpPr>
          <p:spPr bwMode="auto">
            <a:xfrm>
              <a:off x="3798" y="3474"/>
              <a:ext cx="49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48" name="Line 25"/>
            <p:cNvSpPr>
              <a:spLocks noChangeShapeType="1"/>
            </p:cNvSpPr>
            <p:nvPr/>
          </p:nvSpPr>
          <p:spPr bwMode="auto">
            <a:xfrm>
              <a:off x="2006" y="2426"/>
              <a:ext cx="49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49" name="Rectangle 26"/>
            <p:cNvSpPr>
              <a:spLocks noChangeArrowheads="1"/>
            </p:cNvSpPr>
            <p:nvPr/>
          </p:nvSpPr>
          <p:spPr bwMode="auto">
            <a:xfrm>
              <a:off x="3956" y="3419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 b="1" i="1">
                  <a:solidFill>
                    <a:srgbClr val="008000"/>
                  </a:solidFill>
                </a:rPr>
                <a:t>c</a:t>
              </a:r>
              <a:endParaRPr lang="en-US" altLang="zh-TW" sz="2400" b="1">
                <a:solidFill>
                  <a:srgbClr val="008000"/>
                </a:solidFill>
              </a:endParaRPr>
            </a:p>
          </p:txBody>
        </p:sp>
        <p:sp>
          <p:nvSpPr>
            <p:cNvPr id="91150" name="Rectangle 27"/>
            <p:cNvSpPr>
              <a:spLocks noChangeArrowheads="1"/>
            </p:cNvSpPr>
            <p:nvPr/>
          </p:nvSpPr>
          <p:spPr bwMode="auto">
            <a:xfrm>
              <a:off x="2164" y="2363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 b="1" i="1">
                  <a:solidFill>
                    <a:srgbClr val="008000"/>
                  </a:solidFill>
                </a:rPr>
                <a:t>c</a:t>
              </a:r>
              <a:endParaRPr lang="en-US" altLang="zh-TW" sz="2400" b="1">
                <a:solidFill>
                  <a:srgbClr val="008000"/>
                </a:solidFill>
              </a:endParaRPr>
            </a:p>
          </p:txBody>
        </p:sp>
        <p:sp>
          <p:nvSpPr>
            <p:cNvPr id="91151" name="Line 34"/>
            <p:cNvSpPr>
              <a:spLocks noChangeShapeType="1"/>
            </p:cNvSpPr>
            <p:nvPr/>
          </p:nvSpPr>
          <p:spPr bwMode="auto">
            <a:xfrm flipH="1">
              <a:off x="3252" y="2386"/>
              <a:ext cx="512" cy="9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2" name="Line 35"/>
            <p:cNvSpPr>
              <a:spLocks noChangeShapeType="1"/>
            </p:cNvSpPr>
            <p:nvPr/>
          </p:nvSpPr>
          <p:spPr bwMode="auto">
            <a:xfrm flipH="1">
              <a:off x="2516" y="2386"/>
              <a:ext cx="512" cy="9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3" name="Line 36"/>
            <p:cNvSpPr>
              <a:spLocks noChangeShapeType="1"/>
            </p:cNvSpPr>
            <p:nvPr/>
          </p:nvSpPr>
          <p:spPr bwMode="auto">
            <a:xfrm>
              <a:off x="3289" y="3474"/>
              <a:ext cx="49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4" name="Rectangle 37"/>
            <p:cNvSpPr>
              <a:spLocks noChangeArrowheads="1"/>
            </p:cNvSpPr>
            <p:nvPr/>
          </p:nvSpPr>
          <p:spPr bwMode="auto">
            <a:xfrm>
              <a:off x="3447" y="3419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 b="1" i="1">
                  <a:solidFill>
                    <a:srgbClr val="008000"/>
                  </a:solidFill>
                </a:rPr>
                <a:t>c</a:t>
              </a:r>
              <a:endParaRPr lang="en-US" altLang="zh-TW" sz="2400" b="1">
                <a:solidFill>
                  <a:srgbClr val="008000"/>
                </a:solidFill>
              </a:endParaRPr>
            </a:p>
          </p:txBody>
        </p:sp>
        <p:sp>
          <p:nvSpPr>
            <p:cNvPr id="91155" name="Line 38"/>
            <p:cNvSpPr>
              <a:spLocks noChangeShapeType="1"/>
            </p:cNvSpPr>
            <p:nvPr/>
          </p:nvSpPr>
          <p:spPr bwMode="auto">
            <a:xfrm>
              <a:off x="2510" y="2429"/>
              <a:ext cx="49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triangle" w="sm" len="sm"/>
              <a:tailEnd type="triangl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156" name="Rectangle 39"/>
            <p:cNvSpPr>
              <a:spLocks noChangeArrowheads="1"/>
            </p:cNvSpPr>
            <p:nvPr/>
          </p:nvSpPr>
          <p:spPr bwMode="auto">
            <a:xfrm>
              <a:off x="2668" y="2374"/>
              <a:ext cx="223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 b="1" i="1">
                  <a:solidFill>
                    <a:srgbClr val="008000"/>
                  </a:solidFill>
                </a:rPr>
                <a:t>c</a:t>
              </a:r>
              <a:endParaRPr lang="en-US" altLang="zh-TW" sz="2400" b="1">
                <a:solidFill>
                  <a:srgbClr val="008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809461" y="1934817"/>
            <a:ext cx="1616766" cy="1325218"/>
            <a:chOff x="2809461" y="1934817"/>
            <a:chExt cx="1616766" cy="1325218"/>
          </a:xfrm>
        </p:grpSpPr>
        <p:sp>
          <p:nvSpPr>
            <p:cNvPr id="41" name="Line Callout 2 40"/>
            <p:cNvSpPr/>
            <p:nvPr/>
          </p:nvSpPr>
          <p:spPr bwMode="auto">
            <a:xfrm>
              <a:off x="2809461" y="2888974"/>
              <a:ext cx="967409" cy="371061"/>
            </a:xfrm>
            <a:prstGeom prst="borderCallout2">
              <a:avLst>
                <a:gd name="adj1" fmla="val -7480"/>
                <a:gd name="adj2" fmla="val 45092"/>
                <a:gd name="adj3" fmla="val -22233"/>
                <a:gd name="adj4" fmla="val 94292"/>
                <a:gd name="adj5" fmla="val -124502"/>
                <a:gd name="adj6" fmla="val 132785"/>
              </a:avLst>
            </a:prstGeom>
            <a:solidFill>
              <a:srgbClr val="00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PMingLiU" pitchFamily="18" charset="-120"/>
                </a:rPr>
                <a:t>pdf</a:t>
              </a: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PMingLiU" pitchFamily="18" charset="-120"/>
                </a:rPr>
                <a:t> of a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525079" y="1934817"/>
              <a:ext cx="901148" cy="543340"/>
            </a:xfrm>
            <a:prstGeom prst="rect">
              <a:avLst/>
            </a:prstGeom>
            <a:solidFill>
              <a:srgbClr val="FFFF00">
                <a:alpha val="31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293711" y="1934817"/>
            <a:ext cx="3710608" cy="1325218"/>
            <a:chOff x="4293711" y="1934817"/>
            <a:chExt cx="3710608" cy="1325218"/>
          </a:xfrm>
        </p:grpSpPr>
        <p:sp>
          <p:nvSpPr>
            <p:cNvPr id="42" name="Line Callout 2 41"/>
            <p:cNvSpPr/>
            <p:nvPr/>
          </p:nvSpPr>
          <p:spPr bwMode="auto">
            <a:xfrm>
              <a:off x="4293711" y="2888974"/>
              <a:ext cx="3710608" cy="371061"/>
            </a:xfrm>
            <a:prstGeom prst="borderCallout2">
              <a:avLst>
                <a:gd name="adj1" fmla="val -7480"/>
                <a:gd name="adj2" fmla="val 45092"/>
                <a:gd name="adj3" fmla="val -54376"/>
                <a:gd name="adj4" fmla="val 49086"/>
                <a:gd name="adj5" fmla="val -135216"/>
                <a:gd name="adj6" fmla="val 54703"/>
              </a:avLst>
            </a:prstGeom>
            <a:solidFill>
              <a:srgbClr val="00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PMingLiU" pitchFamily="18" charset="-120"/>
                </a:rPr>
                <a:t>Prob. b is located in</a:t>
              </a:r>
              <a:r>
                <a:rPr kumimoji="1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PMingLiU" pitchFamily="18" charset="-120"/>
                </a:rPr>
                <a:t> </a:t>
              </a: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PMingLiU" pitchFamily="18" charset="-120"/>
                </a:rPr>
                <a:t>[x-c, </a:t>
              </a:r>
              <a:r>
                <a:rPr kumimoji="1" 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PMingLiU" pitchFamily="18" charset="-120"/>
                </a:rPr>
                <a:t>x+c</a:t>
              </a:r>
              <a:r>
                <a:rPr kumimoji="1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PMingLiU" pitchFamily="18" charset="-120"/>
                </a:rPr>
                <a:t>]</a:t>
              </a: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4571999" y="1934817"/>
              <a:ext cx="3419061" cy="543340"/>
            </a:xfrm>
            <a:prstGeom prst="rect">
              <a:avLst/>
            </a:prstGeom>
            <a:solidFill>
              <a:srgbClr val="FFFF00">
                <a:alpha val="31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78056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2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Join Processing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process a join efficiently if the 2 relations are extremely large?</a:t>
            </a:r>
          </a:p>
          <a:p>
            <a:r>
              <a:rPr lang="en-US" dirty="0"/>
              <a:t>If relations are indexed (by R-trees), </a:t>
            </a:r>
            <a:r>
              <a:rPr lang="en-US" i="1" dirty="0">
                <a:solidFill>
                  <a:srgbClr val="0000FF"/>
                </a:solidFill>
              </a:rPr>
              <a:t>multi-step join processing </a:t>
            </a:r>
            <a:r>
              <a:rPr lang="en-US" dirty="0"/>
              <a:t>algorithms can be used.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34473468"/>
      </p:ext>
    </p:extLst>
  </p:cSld>
  <p:clrMapOvr>
    <a:masterClrMapping/>
  </p:clrMapOvr>
  <p:transition spd="med" advTm="59200"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Multi-step join processing</a:t>
            </a:r>
          </a:p>
        </p:txBody>
      </p:sp>
      <p:sp>
        <p:nvSpPr>
          <p:cNvPr id="928771" name="Rectangle 3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28772" name="Rectangle 4"/>
          <p:cNvSpPr>
            <a:spLocks noChangeArrowheads="1"/>
          </p:cNvSpPr>
          <p:nvPr/>
        </p:nvSpPr>
        <p:spPr bwMode="auto">
          <a:xfrm>
            <a:off x="533400" y="13716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endParaRPr lang="en-US" sz="2400" dirty="0">
              <a:latin typeface="Verdana" charset="0"/>
            </a:endParaRPr>
          </a:p>
        </p:txBody>
      </p:sp>
      <p:sp>
        <p:nvSpPr>
          <p:cNvPr id="928773" name="Rectangle 5"/>
          <p:cNvSpPr>
            <a:spLocks noChangeArrowheads="1"/>
          </p:cNvSpPr>
          <p:nvPr/>
        </p:nvSpPr>
        <p:spPr bwMode="auto">
          <a:xfrm>
            <a:off x="912813" y="2351088"/>
            <a:ext cx="2068512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28774" name="Rectangle 6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28775" name="Rectangle 7"/>
          <p:cNvSpPr>
            <a:spLocks noChangeArrowheads="1"/>
          </p:cNvSpPr>
          <p:nvPr/>
        </p:nvSpPr>
        <p:spPr bwMode="auto">
          <a:xfrm>
            <a:off x="912813" y="2351088"/>
            <a:ext cx="1714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928776" name="Rectangle 8"/>
          <p:cNvSpPr>
            <a:spLocks noChangeArrowheads="1"/>
          </p:cNvSpPr>
          <p:nvPr/>
        </p:nvSpPr>
        <p:spPr bwMode="auto">
          <a:xfrm>
            <a:off x="0" y="2919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928779" name="Rectangle 11"/>
          <p:cNvSpPr>
            <a:spLocks noChangeArrowheads="1"/>
          </p:cNvSpPr>
          <p:nvPr/>
        </p:nvSpPr>
        <p:spPr bwMode="auto">
          <a:xfrm>
            <a:off x="0" y="2590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92877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2111228"/>
              </p:ext>
            </p:extLst>
          </p:nvPr>
        </p:nvGraphicFramePr>
        <p:xfrm>
          <a:off x="637411" y="2091985"/>
          <a:ext cx="8001000" cy="257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6829560" imgH="2198520" progId="MSDraw.1.01">
                  <p:embed/>
                </p:oleObj>
              </mc:Choice>
              <mc:Fallback>
                <p:oleObj name="Microsoft Drawing 1.01" r:id="rId2" imgW="6829560" imgH="2198520" progId="MSDraw.1.01">
                  <p:embed/>
                  <p:pic>
                    <p:nvPicPr>
                      <p:cNvPr id="928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411" y="2091985"/>
                        <a:ext cx="8001000" cy="2579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011657" y="2938810"/>
            <a:ext cx="537678" cy="23176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R-tree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015732" y="4212965"/>
            <a:ext cx="537678" cy="231767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R-tree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88620" y="1983930"/>
            <a:ext cx="2226892" cy="3406408"/>
            <a:chOff x="5988620" y="1983930"/>
            <a:chExt cx="2226892" cy="3406408"/>
          </a:xfrm>
        </p:grpSpPr>
        <p:sp>
          <p:nvSpPr>
            <p:cNvPr id="3" name="Rectangle 2"/>
            <p:cNvSpPr/>
            <p:nvPr/>
          </p:nvSpPr>
          <p:spPr bwMode="auto">
            <a:xfrm>
              <a:off x="6415053" y="1983930"/>
              <a:ext cx="1316384" cy="2846104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988620" y="4867118"/>
              <a:ext cx="22268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(Refinement) We covered </a:t>
              </a:r>
            </a:p>
            <a:p>
              <a:r>
                <a:rPr lang="en-US" sz="1400" dirty="0">
                  <a:solidFill>
                    <a:srgbClr val="0000FF"/>
                  </a:solidFill>
                </a:rPr>
                <a:t>this for prob. equality join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94491" y="1988001"/>
            <a:ext cx="3791920" cy="3200236"/>
            <a:chOff x="6284208" y="1983930"/>
            <a:chExt cx="1447229" cy="3200236"/>
          </a:xfrm>
        </p:grpSpPr>
        <p:sp>
          <p:nvSpPr>
            <p:cNvPr id="17" name="Rectangle 16"/>
            <p:cNvSpPr/>
            <p:nvPr/>
          </p:nvSpPr>
          <p:spPr bwMode="auto">
            <a:xfrm>
              <a:off x="6284208" y="1983930"/>
              <a:ext cx="1447229" cy="2846104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28220" y="4876389"/>
              <a:ext cx="358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</a:rPr>
                <a:t>(Filtering)</a:t>
              </a:r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D1B23-0CB9-6846-A338-21A9D9E9C59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</a:p>
        </p:txBody>
      </p:sp>
    </p:spTree>
    <p:extLst>
      <p:ext uri="{BB962C8B-B14F-4D97-AF65-F5344CB8AC3E}">
        <p14:creationId xmlns:p14="http://schemas.microsoft.com/office/powerpoint/2010/main" val="2371056968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Summary</a:t>
            </a:r>
            <a:endParaRPr lang="en-GB" dirty="0"/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5724" y="1670081"/>
            <a:ext cx="8222814" cy="435333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Dependent queries (e.g., Joins and </a:t>
            </a:r>
            <a:r>
              <a:rPr lang="en-US" altLang="zh-TW" sz="2800" dirty="0" err="1"/>
              <a:t>EMinQ</a:t>
            </a:r>
            <a:r>
              <a:rPr lang="en-US" altLang="zh-TW" sz="2800" dirty="0"/>
              <a:t>) are more difficult to handle than independent queries (e.g., ERQ)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We use </a:t>
            </a:r>
            <a:r>
              <a:rPr lang="en-US" altLang="zh-TW" sz="2800" i="1" dirty="0"/>
              <a:t>resolution </a:t>
            </a:r>
            <a:r>
              <a:rPr lang="en-US" altLang="zh-TW" sz="2800" dirty="0"/>
              <a:t>to provide a sound and reasonable definition of join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We examine a solution of </a:t>
            </a:r>
            <a:r>
              <a:rPr lang="en-US" altLang="zh-TW" sz="2800" dirty="0" err="1"/>
              <a:t>EMinQ</a:t>
            </a:r>
            <a:endParaRPr lang="en-US" altLang="zh-TW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Need to know integration bounds, </a:t>
            </a:r>
            <a:r>
              <a:rPr lang="en-US" altLang="zh-TW" sz="2400" dirty="0" err="1"/>
              <a:t>pdf</a:t>
            </a:r>
            <a:r>
              <a:rPr lang="en-US" altLang="zh-TW" sz="2400" dirty="0"/>
              <a:t>, and, </a:t>
            </a:r>
            <a:r>
              <a:rPr lang="en-US" altLang="zh-TW" sz="2400" dirty="0" err="1"/>
              <a:t>cdf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Can be adapted to </a:t>
            </a:r>
            <a:r>
              <a:rPr lang="en-US" altLang="zh-TW" sz="2400" dirty="0" err="1"/>
              <a:t>EMaxQ</a:t>
            </a:r>
            <a:r>
              <a:rPr lang="en-US" altLang="zh-TW" sz="2400" dirty="0"/>
              <a:t>, ENNQ, </a:t>
            </a:r>
            <a:r>
              <a:rPr lang="en-US" altLang="zh-TW" sz="2400" dirty="0" err="1"/>
              <a:t>VMinQ</a:t>
            </a:r>
            <a:r>
              <a:rPr lang="en-US" altLang="zh-TW" sz="2400" dirty="0"/>
              <a:t>, </a:t>
            </a:r>
            <a:r>
              <a:rPr lang="en-US" altLang="zh-TW" sz="2400" dirty="0" err="1"/>
              <a:t>VMaxQ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For 2D ENNQ, use distance </a:t>
            </a:r>
            <a:r>
              <a:rPr lang="en-US" altLang="zh-TW" sz="2400" dirty="0" err="1"/>
              <a:t>pdfs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cdfs</a:t>
            </a:r>
            <a:endParaRPr lang="en-US" altLang="zh-TW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27123590"/>
      </p:ext>
    </p:extLst>
  </p:cSld>
  <p:clrMapOvr>
    <a:masterClrMapping/>
  </p:clrMapOvr>
  <p:transition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47613"/>
            <a:ext cx="7158037" cy="1412875"/>
          </a:xfrm>
        </p:spPr>
        <p:txBody>
          <a:bodyPr/>
          <a:lstStyle/>
          <a:p>
            <a:r>
              <a:rPr lang="en-US" sz="3400" dirty="0"/>
              <a:t>Non-Probabilistic Query #1: </a:t>
            </a:r>
            <a:br>
              <a:rPr lang="en-US" sz="3400" dirty="0"/>
            </a:br>
            <a:r>
              <a:rPr lang="en-US" sz="3400" dirty="0"/>
              <a:t>Single Value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567" y="1557866"/>
            <a:ext cx="7334890" cy="1297069"/>
          </a:xfrm>
        </p:spPr>
        <p:txBody>
          <a:bodyPr/>
          <a:lstStyle/>
          <a:p>
            <a:r>
              <a:rPr lang="en-US" sz="2400" dirty="0"/>
              <a:t>This query returns a single value</a:t>
            </a:r>
          </a:p>
          <a:p>
            <a:r>
              <a:rPr lang="en-US" sz="2400" dirty="0"/>
              <a:t>Example: What is the temperature of CB-B?</a:t>
            </a:r>
          </a:p>
          <a:p>
            <a:pPr lvl="1"/>
            <a:r>
              <a:rPr lang="en-US" sz="2000" dirty="0"/>
              <a:t>Answer: 29</a:t>
            </a:r>
            <a:r>
              <a:rPr lang="en-US" sz="2000" i="1" baseline="30000" dirty="0"/>
              <a:t>o</a:t>
            </a:r>
            <a:r>
              <a:rPr lang="en-US" sz="2000" dirty="0"/>
              <a:t>C</a:t>
            </a:r>
            <a:endParaRPr lang="en-US" sz="2000" baseline="-25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47CFD-9AB6-40FC-82BB-C8B5089F05B2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62412" y="2991829"/>
          <a:ext cx="4767268" cy="185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KK-102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33777" y="3288104"/>
            <a:ext cx="736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15931" y="503775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SQL:</a:t>
            </a:r>
          </a:p>
          <a:p>
            <a:pPr lvl="1"/>
            <a:r>
              <a:rPr lang="en-US" sz="2000" dirty="0"/>
              <a:t>SELECT temperature FROM T WHERE name = “CB-B”; 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931863" y="5037759"/>
            <a:ext cx="4427215" cy="1015663"/>
          </a:xfrm>
          <a:prstGeom prst="rect">
            <a:avLst/>
          </a:prstGeom>
          <a:solidFill>
            <a:schemeClr val="accent3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</p:spTree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  <a:cs typeface="新細明體" charset="-120"/>
              </a:rPr>
              <a:t>References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388" y="1649222"/>
            <a:ext cx="8802688" cy="49530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  <a:cs typeface="新細明體" charset="-120"/>
              </a:rPr>
              <a:t>[CKP07] 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  <a:cs typeface="新細明體" charset="-120"/>
              </a:rPr>
              <a:t>R. Cheng, D. V. Kalashnikov, and S.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  <a:cs typeface="新細明體" charset="-120"/>
              </a:rPr>
              <a:t>Prabhakar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  <a:cs typeface="新細明體" charset="-120"/>
              </a:rPr>
              <a:t>. Evaluation of Probabilistic Queries over Imprecise Data in Constantly-Evolving Environments. In Information Systems (IS), Vol. 32, No. 1, pp. 104-130, Mar 2007.</a:t>
            </a:r>
          </a:p>
          <a:p>
            <a:pPr marL="609600" indent="-609600">
              <a:buNone/>
            </a:pP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  <a:cs typeface="新細明體" charset="-120"/>
              </a:rPr>
              <a:t>[TKDE04] 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  <a:cs typeface="新細明體" charset="-120"/>
              </a:rPr>
              <a:t>R. Cheng, S.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  <a:cs typeface="新細明體" charset="-120"/>
              </a:rPr>
              <a:t>Prabhakar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  <a:cs typeface="新細明體" charset="-120"/>
              </a:rPr>
              <a:t> and D. V. Kalashnikov.  Querying imprecise data in moving object environments. 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  <a:cs typeface="新細明體" charset="-120"/>
              </a:rPr>
              <a:t>In</a:t>
            </a:r>
            <a:r>
              <a:rPr lang="en-US" altLang="zh-TW" sz="1800" i="1" dirty="0" err="1">
                <a:solidFill>
                  <a:srgbClr val="FF0000"/>
                </a:solidFill>
                <a:ea typeface="新細明體" charset="-120"/>
                <a:cs typeface="新細明體" charset="-120"/>
              </a:rPr>
              <a:t>TKDE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  <a:cs typeface="新細明體" charset="-120"/>
              </a:rPr>
              <a:t>, 2004.</a:t>
            </a:r>
          </a:p>
          <a:p>
            <a:pPr marL="609600" indent="-609600">
              <a:buNone/>
            </a:pPr>
            <a:r>
              <a:rPr lang="en-US" altLang="zh-TW" sz="1800" b="1" dirty="0">
                <a:solidFill>
                  <a:srgbClr val="FF0000"/>
                </a:solidFill>
                <a:ea typeface="新細明體" charset="-120"/>
                <a:cs typeface="新細明體" charset="-120"/>
              </a:rPr>
              <a:t>[CPK03] 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  <a:cs typeface="新細明體" charset="-120"/>
              </a:rPr>
              <a:t>R. Cheng, S. </a:t>
            </a:r>
            <a:r>
              <a:rPr lang="en-US" altLang="zh-TW" sz="1800" dirty="0" err="1">
                <a:solidFill>
                  <a:srgbClr val="FF0000"/>
                </a:solidFill>
                <a:ea typeface="新細明體" charset="-120"/>
                <a:cs typeface="新細明體" charset="-120"/>
              </a:rPr>
              <a:t>Prabhakar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  <a:cs typeface="新細明體" charset="-120"/>
              </a:rPr>
              <a:t> and D. V. Kalashnikov.  Querying imprecise data in moving object environments.  In </a:t>
            </a:r>
            <a:r>
              <a:rPr lang="en-US" altLang="zh-TW" sz="1800" i="1" dirty="0">
                <a:solidFill>
                  <a:srgbClr val="FF0000"/>
                </a:solidFill>
                <a:ea typeface="新細明體" charset="-120"/>
                <a:cs typeface="新細明體" charset="-120"/>
              </a:rPr>
              <a:t>Proc. of the 19</a:t>
            </a:r>
            <a:r>
              <a:rPr lang="en-US" altLang="zh-TW" sz="1800" i="1" baseline="30000" dirty="0">
                <a:solidFill>
                  <a:srgbClr val="FF0000"/>
                </a:solidFill>
                <a:ea typeface="新細明體" charset="-120"/>
                <a:cs typeface="新細明體" charset="-120"/>
              </a:rPr>
              <a:t>th</a:t>
            </a:r>
            <a:r>
              <a:rPr lang="en-US" altLang="zh-TW" sz="1800" i="1" dirty="0">
                <a:solidFill>
                  <a:srgbClr val="FF0000"/>
                </a:solidFill>
                <a:ea typeface="新細明體" charset="-120"/>
                <a:cs typeface="新細明體" charset="-120"/>
              </a:rPr>
              <a:t> IEEE ICDE, </a:t>
            </a:r>
            <a:r>
              <a:rPr lang="en-US" altLang="zh-TW" sz="1800" dirty="0">
                <a:solidFill>
                  <a:srgbClr val="FF0000"/>
                </a:solidFill>
                <a:ea typeface="新細明體" charset="-120"/>
                <a:cs typeface="新細明體" charset="-120"/>
              </a:rPr>
              <a:t>India, 2003.</a:t>
            </a:r>
          </a:p>
          <a:p>
            <a:pPr marL="609600" indent="-609600">
              <a:buNone/>
            </a:pPr>
            <a:r>
              <a:rPr lang="en-US" sz="1800" b="1" dirty="0">
                <a:solidFill>
                  <a:srgbClr val="FF0000"/>
                </a:solidFill>
              </a:rPr>
              <a:t>[CIKM06] </a:t>
            </a:r>
            <a:r>
              <a:rPr lang="en-US" sz="1800" dirty="0">
                <a:solidFill>
                  <a:srgbClr val="FF0000"/>
                </a:solidFill>
              </a:rPr>
              <a:t>R. Cheng, S. Singh, S. </a:t>
            </a:r>
            <a:r>
              <a:rPr lang="en-US" sz="1800" dirty="0" err="1">
                <a:solidFill>
                  <a:srgbClr val="FF0000"/>
                </a:solidFill>
              </a:rPr>
              <a:t>Prabhakar</a:t>
            </a:r>
            <a:r>
              <a:rPr lang="en-US" sz="1800" dirty="0">
                <a:solidFill>
                  <a:srgbClr val="FF0000"/>
                </a:solidFill>
              </a:rPr>
              <a:t>, R. Shah, J. Vitter and Y. Xia. </a:t>
            </a:r>
            <a:r>
              <a:rPr lang="en-US" sz="1800" i="1" dirty="0">
                <a:solidFill>
                  <a:srgbClr val="FF0000"/>
                </a:solidFill>
              </a:rPr>
              <a:t>Efficient Join Processing over Uncertain Data. In ACM 15th Conf. on Information and Knowledge Management (CIKM 2006), Arlington, USA 2006. </a:t>
            </a:r>
            <a:r>
              <a:rPr lang="en-US" sz="1800" i="1" dirty="0">
                <a:solidFill>
                  <a:srgbClr val="FF0000"/>
                </a:solidFill>
                <a:hlinkClick r:id="rId2"/>
              </a:rPr>
              <a:t>http://i.cs.hku.hk/~ckcheng/papers/join-cikm06.pdf</a:t>
            </a:r>
            <a:endParaRPr lang="en-US" sz="1800" dirty="0">
              <a:solidFill>
                <a:srgbClr val="FF0000"/>
              </a:solidFill>
            </a:endParaRPr>
          </a:p>
          <a:p>
            <a:pPr marL="609600" indent="-609600">
              <a:buNone/>
            </a:pPr>
            <a:r>
              <a:rPr lang="en-US" altLang="zh-TW" sz="1800" b="1" dirty="0">
                <a:ea typeface="新細明體" charset="-120"/>
                <a:cs typeface="新細明體" charset="-120"/>
              </a:rPr>
              <a:t>[WS99] </a:t>
            </a:r>
            <a:r>
              <a:rPr lang="en-US" altLang="zh-TW" sz="1800" dirty="0">
                <a:ea typeface="新細明體" charset="-120"/>
                <a:cs typeface="新細明體" charset="-120"/>
              </a:rPr>
              <a:t>O. </a:t>
            </a:r>
            <a:r>
              <a:rPr lang="en-US" altLang="zh-TW" sz="1800" dirty="0" err="1">
                <a:ea typeface="新細明體" charset="-120"/>
                <a:cs typeface="新細明體" charset="-120"/>
              </a:rPr>
              <a:t>Wolfson</a:t>
            </a:r>
            <a:r>
              <a:rPr lang="en-US" altLang="zh-TW" sz="1800" dirty="0">
                <a:ea typeface="新細明體" charset="-120"/>
                <a:cs typeface="新細明體" charset="-120"/>
              </a:rPr>
              <a:t> and A. </a:t>
            </a:r>
            <a:r>
              <a:rPr lang="en-US" altLang="zh-TW" sz="1800" dirty="0" err="1">
                <a:ea typeface="新細明體" charset="-120"/>
                <a:cs typeface="新細明體" charset="-120"/>
              </a:rPr>
              <a:t>Sistla</a:t>
            </a:r>
            <a:r>
              <a:rPr lang="en-US" altLang="zh-TW" sz="1800" dirty="0">
                <a:ea typeface="新細明體" charset="-120"/>
                <a:cs typeface="新細明體" charset="-120"/>
              </a:rPr>
              <a:t>.  Updating and Querying Databases that Track Mobile Units.  In </a:t>
            </a:r>
            <a:r>
              <a:rPr lang="en-US" altLang="zh-TW" sz="1800" i="1" dirty="0">
                <a:ea typeface="新細明體" charset="-120"/>
                <a:cs typeface="新細明體" charset="-120"/>
              </a:rPr>
              <a:t>Distributed and Parallel Databases</a:t>
            </a:r>
            <a:r>
              <a:rPr lang="en-US" altLang="zh-TW" sz="1800" dirty="0">
                <a:ea typeface="新細明體" charset="-120"/>
                <a:cs typeface="新細明體" charset="-120"/>
              </a:rPr>
              <a:t>, 7(3), 1999.</a:t>
            </a:r>
            <a:endParaRPr lang="en-US" altLang="zh-TW" sz="1800" dirty="0">
              <a:solidFill>
                <a:srgbClr val="FF0000"/>
              </a:solidFill>
              <a:ea typeface="新細明體" charset="-120"/>
              <a:cs typeface="新細明體" charset="-120"/>
            </a:endParaRPr>
          </a:p>
          <a:p>
            <a:pPr marL="609600" indent="-609600">
              <a:buNone/>
            </a:pPr>
            <a:r>
              <a:rPr lang="en-US" altLang="zh-TW" sz="1800" b="1" dirty="0">
                <a:ea typeface="新細明體" charset="-120"/>
                <a:cs typeface="新細明體" charset="-120"/>
              </a:rPr>
              <a:t>[OW03] </a:t>
            </a:r>
            <a:r>
              <a:rPr lang="en-US" altLang="zh-TW" sz="1800" dirty="0">
                <a:ea typeface="新細明體" charset="-120"/>
                <a:cs typeface="新細明體" charset="-120"/>
              </a:rPr>
              <a:t>C. </a:t>
            </a:r>
            <a:r>
              <a:rPr lang="en-US" altLang="zh-TW" sz="1800" dirty="0" err="1">
                <a:ea typeface="新細明體" charset="-120"/>
                <a:cs typeface="新細明體" charset="-120"/>
              </a:rPr>
              <a:t>Olston</a:t>
            </a:r>
            <a:r>
              <a:rPr lang="en-US" altLang="zh-TW" sz="1800" dirty="0">
                <a:ea typeface="新細明體" charset="-120"/>
                <a:cs typeface="新細明體" charset="-120"/>
              </a:rPr>
              <a:t> and J. </a:t>
            </a:r>
            <a:r>
              <a:rPr lang="en-US" altLang="zh-TW" sz="1800" dirty="0" err="1">
                <a:ea typeface="新細明體" charset="-120"/>
                <a:cs typeface="新細明體" charset="-120"/>
              </a:rPr>
              <a:t>Widom</a:t>
            </a:r>
            <a:r>
              <a:rPr lang="en-US" altLang="zh-TW" sz="1800" dirty="0">
                <a:ea typeface="新細明體" charset="-120"/>
                <a:cs typeface="新細明體" charset="-120"/>
              </a:rPr>
              <a:t>.  Best-effort cache synchronization with source cooperation.  In </a:t>
            </a:r>
            <a:r>
              <a:rPr lang="en-US" altLang="zh-TW" sz="1800" i="1" dirty="0">
                <a:ea typeface="新細明體" charset="-120"/>
                <a:cs typeface="新細明體" charset="-120"/>
              </a:rPr>
              <a:t>Proc. Of the ACM SIGMOD 2002.</a:t>
            </a:r>
            <a:endParaRPr lang="en-US" altLang="zh-TW" sz="1800" b="1" dirty="0">
              <a:ea typeface="新細明體" charset="-120"/>
              <a:cs typeface="新細明體" charset="-12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30858104"/>
      </p:ext>
    </p:extLst>
  </p:cSld>
  <p:clrMapOvr>
    <a:masterClrMapping/>
  </p:clrMapOvr>
  <p:transition spd="med"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-7938"/>
            <a:ext cx="7158037" cy="1412876"/>
          </a:xfrm>
        </p:spPr>
        <p:txBody>
          <a:bodyPr/>
          <a:lstStyle/>
          <a:p>
            <a:pPr eaLnBrk="1" hangingPunct="1"/>
            <a:r>
              <a:rPr lang="en-US" altLang="zh-TW" dirty="0"/>
              <a:t>References</a:t>
            </a:r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3700" y="1762125"/>
            <a:ext cx="8304213" cy="434975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/>
              <a:t>[FOCS96] </a:t>
            </a:r>
            <a:r>
              <a:rPr lang="en-US" altLang="zh-TW" sz="1600" dirty="0"/>
              <a:t>L. </a:t>
            </a:r>
            <a:r>
              <a:rPr lang="en-US" altLang="zh-TW" sz="1600" dirty="0" err="1"/>
              <a:t>Arge</a:t>
            </a:r>
            <a:r>
              <a:rPr lang="en-US" altLang="zh-TW" sz="1600" dirty="0"/>
              <a:t> and J. S. Vitter. On dynamic interval management in external memory (extended abstract). In FOCS, </a:t>
            </a:r>
            <a:r>
              <a:rPr lang="en-US" altLang="zh-TW" sz="1600" dirty="0" err="1"/>
              <a:t>p</a:t>
            </a:r>
            <a:r>
              <a:rPr lang="en-US" altLang="zh-TW" sz="1600" dirty="0"/>
              <a:t>. 560-569, 1996.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/>
              <a:t>[TKDE92] </a:t>
            </a:r>
            <a:r>
              <a:rPr lang="en-US" altLang="zh-TW" sz="1600" dirty="0"/>
              <a:t>D. Barbara, H. Garcia-Molina and D. Porter. The management of probabilistic data. IEEE TKDE, 4(5):487-502, 1992.</a:t>
            </a:r>
          </a:p>
          <a:p>
            <a:pPr marL="609600" indent="-60960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/>
              <a:t>[BK00]</a:t>
            </a:r>
            <a:r>
              <a:rPr lang="en-US" altLang="zh-TW" sz="1600" dirty="0"/>
              <a:t> M. Berg, M. </a:t>
            </a:r>
            <a:r>
              <a:rPr lang="en-US" altLang="zh-TW" sz="1600" dirty="0" err="1"/>
              <a:t>Kreveld</a:t>
            </a:r>
            <a:r>
              <a:rPr lang="en-US" altLang="zh-TW" sz="1600" dirty="0"/>
              <a:t>, M. </a:t>
            </a:r>
            <a:r>
              <a:rPr lang="en-US" altLang="zh-TW" sz="1600" dirty="0" err="1"/>
              <a:t>Overmars</a:t>
            </a:r>
            <a:r>
              <a:rPr lang="en-US" altLang="zh-TW" sz="1600" dirty="0"/>
              <a:t> and O. Schwarzkopf. Computational Geometry </a:t>
            </a:r>
            <a:r>
              <a:rPr lang="en-US" altLang="zh-TW" sz="1600" dirty="0">
                <a:latin typeface="Verdana" pitchFamily="34" charset="0"/>
              </a:rPr>
              <a:t>–</a:t>
            </a:r>
            <a:r>
              <a:rPr lang="en-US" altLang="zh-TW" sz="1600" dirty="0"/>
              <a:t> Algorithms and Applications. 2nd ed., Springer </a:t>
            </a:r>
            <a:r>
              <a:rPr lang="en-US" altLang="zh-TW" sz="1600" dirty="0" err="1"/>
              <a:t>Verlag</a:t>
            </a:r>
            <a:r>
              <a:rPr lang="en-US" altLang="zh-TW" sz="1600" dirty="0"/>
              <a:t> (2000).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/>
              <a:t>[ICDE06]</a:t>
            </a:r>
            <a:r>
              <a:rPr lang="en-US" altLang="zh-TW" sz="1600" dirty="0"/>
              <a:t> C. </a:t>
            </a:r>
            <a:r>
              <a:rPr lang="en-US" altLang="zh-TW" sz="1600" dirty="0" err="1"/>
              <a:t>Bohm</a:t>
            </a:r>
            <a:r>
              <a:rPr lang="en-US" altLang="zh-TW" sz="1600" dirty="0"/>
              <a:t>, A. </a:t>
            </a:r>
            <a:r>
              <a:rPr lang="en-US" altLang="zh-TW" sz="1600" dirty="0" err="1"/>
              <a:t>Pryakhin</a:t>
            </a:r>
            <a:r>
              <a:rPr lang="en-US" altLang="zh-TW" sz="1600" dirty="0"/>
              <a:t>, and M. Schubert. The gauss-tree: Efficient object identification in databases of probabilistic feature vectors. In Proc. ICDE, 2006.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GB" altLang="zh-TW" sz="1600" b="1" dirty="0"/>
              <a:t>[SSTD05] </a:t>
            </a:r>
            <a:r>
              <a:rPr lang="en-GB" altLang="zh-TW" sz="1600" dirty="0"/>
              <a:t>X. Dai, M. L. </a:t>
            </a:r>
            <a:r>
              <a:rPr lang="en-GB" altLang="zh-TW" sz="1600" dirty="0" err="1"/>
              <a:t>Yiu</a:t>
            </a:r>
            <a:r>
              <a:rPr lang="en-GB" altLang="zh-TW" sz="1600" dirty="0"/>
              <a:t>, N. </a:t>
            </a:r>
            <a:r>
              <a:rPr lang="en-GB" altLang="zh-TW" sz="1600" dirty="0" err="1"/>
              <a:t>Mamoulis</a:t>
            </a:r>
            <a:r>
              <a:rPr lang="en-GB" altLang="zh-TW" sz="1600" dirty="0"/>
              <a:t>, Y. Tao, and M. </a:t>
            </a:r>
            <a:r>
              <a:rPr lang="en-GB" altLang="zh-TW" sz="1600" dirty="0" err="1"/>
              <a:t>Vaitis</a:t>
            </a:r>
            <a:r>
              <a:rPr lang="en-GB" altLang="zh-TW" sz="1600" dirty="0"/>
              <a:t>. Probabilistic Spatial Queries on Existentially Uncertain Data. Proc. </a:t>
            </a:r>
            <a:r>
              <a:rPr lang="en-GB" altLang="zh-TW" sz="1600" b="1" i="1" dirty="0"/>
              <a:t>SSTD</a:t>
            </a:r>
            <a:r>
              <a:rPr lang="en-GB" altLang="zh-TW" sz="1600" dirty="0"/>
              <a:t>, pp. 400-417, August 2005. </a:t>
            </a:r>
            <a:endParaRPr lang="en-US" altLang="zh-TW" sz="1600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/>
              <a:t>[VLDB04b] </a:t>
            </a:r>
            <a:r>
              <a:rPr lang="en-US" altLang="zh-TW" sz="1600" dirty="0"/>
              <a:t>N. </a:t>
            </a:r>
            <a:r>
              <a:rPr lang="en-US" altLang="zh-TW" sz="1600" dirty="0" err="1"/>
              <a:t>Dalvi</a:t>
            </a:r>
            <a:r>
              <a:rPr lang="en-US" altLang="zh-TW" sz="1600" dirty="0"/>
              <a:t> and D. </a:t>
            </a:r>
            <a:r>
              <a:rPr lang="en-US" altLang="zh-TW" sz="1600" dirty="0" err="1"/>
              <a:t>Suciu</a:t>
            </a:r>
            <a:r>
              <a:rPr lang="en-US" altLang="zh-TW" sz="1600" dirty="0"/>
              <a:t>. Efficient Query Evaluation on Probabilistic Databases. VLDB 2004.</a:t>
            </a:r>
            <a:endParaRPr lang="en-US" altLang="zh-TW" sz="1600" b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/>
              <a:t>[VLDB04c] </a:t>
            </a:r>
            <a:r>
              <a:rPr lang="en-US" altLang="zh-TW" sz="1600" dirty="0"/>
              <a:t>A. </a:t>
            </a:r>
            <a:r>
              <a:rPr lang="en-US" altLang="zh-TW" sz="1600" dirty="0" err="1"/>
              <a:t>Deshpande</a:t>
            </a:r>
            <a:r>
              <a:rPr lang="en-US" altLang="zh-TW" sz="1600" dirty="0"/>
              <a:t>, C. </a:t>
            </a:r>
            <a:r>
              <a:rPr lang="en-US" altLang="zh-TW" sz="1600" dirty="0" err="1"/>
              <a:t>Guestrin</a:t>
            </a:r>
            <a:r>
              <a:rPr lang="en-US" altLang="zh-TW" sz="1600" dirty="0"/>
              <a:t>, S. Madden, J. </a:t>
            </a:r>
            <a:r>
              <a:rPr lang="en-US" altLang="zh-TW" sz="1600" dirty="0" err="1"/>
              <a:t>Hellerstein</a:t>
            </a:r>
            <a:r>
              <a:rPr lang="en-US" altLang="zh-TW" sz="1600" dirty="0"/>
              <a:t> and W. Hong. Model-Driven Data Acquisition in Sensor Networks. In VLDB, 2004.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/>
              <a:t>[IDG06] </a:t>
            </a:r>
            <a:r>
              <a:rPr lang="en-US" altLang="zh-TW" sz="1600" dirty="0"/>
              <a:t>J. Galindo, A. </a:t>
            </a:r>
            <a:r>
              <a:rPr lang="en-US" altLang="zh-TW" sz="1600" dirty="0" err="1"/>
              <a:t>Urrutia</a:t>
            </a:r>
            <a:r>
              <a:rPr lang="en-US" altLang="zh-TW" sz="1600" dirty="0"/>
              <a:t> and M. </a:t>
            </a:r>
            <a:r>
              <a:rPr lang="en-US" altLang="zh-TW" sz="1600" dirty="0" err="1"/>
              <a:t>Piattini</a:t>
            </a:r>
            <a:r>
              <a:rPr lang="en-US" altLang="zh-TW" sz="1600" dirty="0"/>
              <a:t>. Fuzzy Databases: Modeling, Design, and Implementation. Ideas Group Publishing, 2006.</a:t>
            </a:r>
            <a:endParaRPr lang="en-US" altLang="zh-TW" sz="1600" b="1" dirty="0"/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/>
              <a:t>[SIGMOD84]</a:t>
            </a:r>
            <a:r>
              <a:rPr lang="en-US" altLang="zh-TW" sz="1600" dirty="0"/>
              <a:t> A. </a:t>
            </a:r>
            <a:r>
              <a:rPr lang="en-US" altLang="zh-TW" sz="1600" dirty="0" err="1"/>
              <a:t>Guttman</a:t>
            </a:r>
            <a:r>
              <a:rPr lang="en-US" altLang="zh-TW" sz="1600" dirty="0"/>
              <a:t>. R-trees: A dynamic index structure for spatial searching. </a:t>
            </a:r>
            <a:r>
              <a:rPr lang="en-US" altLang="zh-TW" sz="1600" i="1" dirty="0"/>
              <a:t>Proc. of the ACM SIGMOD Int’l. Conf.</a:t>
            </a:r>
            <a:r>
              <a:rPr lang="en-US" altLang="zh-TW" sz="1600" dirty="0"/>
              <a:t>, 1984.</a:t>
            </a:r>
          </a:p>
        </p:txBody>
      </p:sp>
    </p:spTree>
    <p:extLst>
      <p:ext uri="{BB962C8B-B14F-4D97-AF65-F5344CB8AC3E}">
        <p14:creationId xmlns:p14="http://schemas.microsoft.com/office/powerpoint/2010/main" val="3936694627"/>
      </p:ext>
    </p:extLst>
  </p:cSld>
  <p:clrMapOvr>
    <a:masterClrMapping/>
  </p:clrMapOvr>
  <p:transition spd="med" advTm="59200"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619125"/>
            <a:ext cx="7158037" cy="793750"/>
          </a:xfrm>
        </p:spPr>
        <p:txBody>
          <a:bodyPr/>
          <a:lstStyle/>
          <a:p>
            <a:pPr eaLnBrk="1" hangingPunct="1"/>
            <a:r>
              <a:rPr lang="en-US" altLang="zh-TW" dirty="0"/>
              <a:t>References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785938"/>
            <a:ext cx="8126412" cy="4410733"/>
          </a:xfrm>
        </p:spPr>
        <p:txBody>
          <a:bodyPr/>
          <a:lstStyle/>
          <a:p>
            <a:pPr marL="361950" indent="-3619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/>
              <a:t>[ICDE03] </a:t>
            </a:r>
            <a:r>
              <a:rPr lang="en-US" altLang="zh-TW" sz="1600" dirty="0"/>
              <a:t>E. Hung, L. </a:t>
            </a:r>
            <a:r>
              <a:rPr lang="en-US" altLang="zh-TW" sz="1600" dirty="0" err="1"/>
              <a:t>Getoor</a:t>
            </a:r>
            <a:r>
              <a:rPr lang="en-US" altLang="zh-TW" sz="1600" dirty="0"/>
              <a:t> and V. S. </a:t>
            </a:r>
            <a:r>
              <a:rPr lang="en-US" altLang="zh-TW" sz="1600" dirty="0" err="1"/>
              <a:t>Subrahmanian</a:t>
            </a:r>
            <a:r>
              <a:rPr lang="en-US" altLang="zh-TW" sz="1600" dirty="0"/>
              <a:t>. PXML: A Probabilistic </a:t>
            </a:r>
            <a:r>
              <a:rPr lang="en-US" altLang="zh-TW" sz="1600" dirty="0" err="1"/>
              <a:t>Semistructured</a:t>
            </a:r>
            <a:r>
              <a:rPr lang="en-US" altLang="zh-TW" sz="1600" dirty="0"/>
              <a:t> Data Model and Algebra. In ICDE 2003.</a:t>
            </a:r>
          </a:p>
          <a:p>
            <a:pPr marL="361950" indent="-3619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/>
              <a:t>[VLDB06]</a:t>
            </a:r>
            <a:r>
              <a:rPr lang="en-US" altLang="zh-TW" sz="1600" dirty="0"/>
              <a:t> O. Mar, A. </a:t>
            </a:r>
            <a:r>
              <a:rPr lang="en-US" altLang="zh-TW" sz="1600" dirty="0" err="1"/>
              <a:t>Sarma</a:t>
            </a:r>
            <a:r>
              <a:rPr lang="en-US" altLang="zh-TW" sz="1600" dirty="0"/>
              <a:t>, A. Halevy, and J. </a:t>
            </a:r>
            <a:r>
              <a:rPr lang="en-US" altLang="zh-TW" sz="1600" dirty="0" err="1"/>
              <a:t>Widom</a:t>
            </a:r>
            <a:r>
              <a:rPr lang="en-US" altLang="zh-TW" sz="1600" dirty="0"/>
              <a:t>. </a:t>
            </a:r>
            <a:r>
              <a:rPr lang="en-US" altLang="zh-TW" sz="1600" dirty="0" err="1"/>
              <a:t>ULDBs</a:t>
            </a:r>
            <a:r>
              <a:rPr lang="en-US" altLang="zh-TW" sz="1600" dirty="0"/>
              <a:t>: databases with uncertainty and lineage. In VLDB, 2006.</a:t>
            </a:r>
            <a:endParaRPr lang="en-US" altLang="zh-TW" sz="1700" b="1" dirty="0"/>
          </a:p>
          <a:p>
            <a:pPr marL="361950" indent="-3619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/>
              <a:t>[ICDE07b]</a:t>
            </a:r>
            <a:r>
              <a:rPr lang="en-US" altLang="zh-TW" sz="1600" dirty="0"/>
              <a:t> V. </a:t>
            </a:r>
            <a:r>
              <a:rPr lang="en-US" altLang="zh-TW" sz="1600" dirty="0" err="1"/>
              <a:t>Ljosa</a:t>
            </a:r>
            <a:r>
              <a:rPr lang="en-US" altLang="zh-TW" sz="1600" dirty="0"/>
              <a:t> and A. K. Singh. APLA: Indexing arbitrary probability distributions. In Proc. ICDE, 2007.</a:t>
            </a:r>
          </a:p>
          <a:p>
            <a:pPr marL="361950" indent="-3619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/>
              <a:t>[ADI00] </a:t>
            </a:r>
            <a:r>
              <a:rPr lang="en-US" altLang="zh-TW" sz="1600" dirty="0"/>
              <a:t>Y. </a:t>
            </a:r>
            <a:r>
              <a:rPr lang="en-US" altLang="zh-TW" sz="1600" dirty="0" err="1"/>
              <a:t>Manolopoulos</a:t>
            </a:r>
            <a:r>
              <a:rPr lang="en-US" altLang="zh-TW" sz="1600" dirty="0"/>
              <a:t>, Y. </a:t>
            </a:r>
            <a:r>
              <a:rPr lang="en-US" altLang="zh-TW" sz="1600" dirty="0" err="1"/>
              <a:t>Theodoridis</a:t>
            </a:r>
            <a:r>
              <a:rPr lang="en-US" altLang="zh-TW" sz="1600" dirty="0"/>
              <a:t>, and V. J. </a:t>
            </a:r>
            <a:r>
              <a:rPr lang="en-US" altLang="zh-TW" sz="1600" dirty="0" err="1"/>
              <a:t>Tsotras</a:t>
            </a:r>
            <a:r>
              <a:rPr lang="en-US" altLang="zh-TW" sz="1600" dirty="0"/>
              <a:t>. Chapter 4: Access methods for intervals. In Advanced Database Indexing, </a:t>
            </a:r>
            <a:r>
              <a:rPr lang="en-US" altLang="zh-TW" sz="1600" dirty="0" err="1"/>
              <a:t>Kluwer</a:t>
            </a:r>
            <a:r>
              <a:rPr lang="en-US" altLang="zh-TW" sz="1600" dirty="0"/>
              <a:t>, 2000.</a:t>
            </a:r>
          </a:p>
          <a:p>
            <a:pPr marL="361950" indent="-3619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/>
              <a:t>[VLDB07]</a:t>
            </a:r>
            <a:r>
              <a:rPr lang="en-US" altLang="zh-TW" sz="1600" dirty="0"/>
              <a:t> J. Pei, B. Jiang, X. Lin, and Y. Yuan. Probabilistic skylines on uncertain data. In Proc. VLDB, 2007.</a:t>
            </a:r>
          </a:p>
          <a:p>
            <a:pPr marL="361950" indent="-3619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600" b="1" dirty="0"/>
              <a:t>[ISSD99] </a:t>
            </a:r>
            <a:r>
              <a:rPr lang="en-US" altLang="zh-TW" sz="1600" dirty="0"/>
              <a:t>D. </a:t>
            </a:r>
            <a:r>
              <a:rPr lang="en-US" altLang="zh-TW" sz="1600" dirty="0" err="1"/>
              <a:t>Pfoser</a:t>
            </a:r>
            <a:r>
              <a:rPr lang="en-US" altLang="zh-TW" sz="1600" dirty="0"/>
              <a:t> and C. S. Jensen.  Capturing the Uncertainty of Moving-Object Representations, in </a:t>
            </a:r>
            <a:r>
              <a:rPr lang="en-US" altLang="zh-TW" sz="1600" i="1" dirty="0"/>
              <a:t>Proc. of the Sixth International Symposium on </a:t>
            </a:r>
            <a:r>
              <a:rPr lang="en-US" altLang="zh-TW" sz="1600" i="1" dirty="0" err="1"/>
              <a:t>Spatio</a:t>
            </a:r>
            <a:r>
              <a:rPr lang="en-US" altLang="zh-TW" sz="1600" i="1" dirty="0"/>
              <a:t> Databases</a:t>
            </a:r>
            <a:r>
              <a:rPr lang="en-US" altLang="zh-TW" sz="1600" dirty="0"/>
              <a:t>, Hong Kong, July 20-23, 1999, pp. 111-132.</a:t>
            </a:r>
          </a:p>
        </p:txBody>
      </p:sp>
    </p:spTree>
    <p:extLst>
      <p:ext uri="{BB962C8B-B14F-4D97-AF65-F5344CB8AC3E}">
        <p14:creationId xmlns:p14="http://schemas.microsoft.com/office/powerpoint/2010/main" val="771459218"/>
      </p:ext>
    </p:extLst>
  </p:cSld>
  <p:clrMapOvr>
    <a:masterClrMapping/>
  </p:clrMapOvr>
  <p:transition spd="med" advTm="592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Non-Probabilistic Query #2: </a:t>
            </a:r>
            <a:br>
              <a:rPr lang="en-US" sz="3400" dirty="0"/>
            </a:br>
            <a:r>
              <a:rPr lang="en-US" sz="3400" dirty="0"/>
              <a:t>Range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567" y="1557866"/>
            <a:ext cx="7334890" cy="2005882"/>
          </a:xfrm>
        </p:spPr>
        <p:txBody>
          <a:bodyPr/>
          <a:lstStyle/>
          <a:p>
            <a:r>
              <a:rPr lang="en-US" sz="2400" dirty="0"/>
              <a:t>This query returns a set of objects whose values fall within some specified range</a:t>
            </a:r>
          </a:p>
          <a:p>
            <a:r>
              <a:rPr lang="en-US" sz="2400" dirty="0"/>
              <a:t>Example: What is the classroom whose temperature reading is between [20</a:t>
            </a:r>
            <a:r>
              <a:rPr lang="en-US" sz="2400" baseline="30000" dirty="0"/>
              <a:t>o</a:t>
            </a:r>
            <a:r>
              <a:rPr lang="en-US" sz="2400" dirty="0"/>
              <a:t>C, 30</a:t>
            </a:r>
            <a:r>
              <a:rPr lang="en-US" sz="2400" baseline="30000" dirty="0"/>
              <a:t>o</a:t>
            </a:r>
            <a:r>
              <a:rPr lang="en-US" sz="2400" dirty="0"/>
              <a:t>C]?</a:t>
            </a:r>
          </a:p>
          <a:p>
            <a:pPr lvl="2"/>
            <a:r>
              <a:rPr lang="en-US" sz="1800" dirty="0"/>
              <a:t>Answer: {CB-A</a:t>
            </a:r>
            <a:r>
              <a:rPr lang="en-US" sz="1800" i="1" dirty="0"/>
              <a:t>, </a:t>
            </a:r>
            <a:r>
              <a:rPr lang="en-US" sz="1800" dirty="0"/>
              <a:t>CB-B}</a:t>
            </a:r>
            <a:endParaRPr lang="en-US" sz="1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47CFD-9AB6-40FC-82BB-C8B5089F05B2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72257" y="3592344"/>
          <a:ext cx="4767268" cy="185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KK-102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43622" y="3888619"/>
            <a:ext cx="736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8" name="Rectangle 7"/>
          <p:cNvSpPr/>
          <p:nvPr/>
        </p:nvSpPr>
        <p:spPr>
          <a:xfrm>
            <a:off x="937165" y="5529993"/>
            <a:ext cx="701799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SQL:</a:t>
            </a:r>
          </a:p>
          <a:p>
            <a:pPr lvl="1"/>
            <a:r>
              <a:rPr lang="en-US" sz="1600" dirty="0"/>
              <a:t>SELECT name FROM T WHERE temperature BETWEEN 20 and 30; </a:t>
            </a:r>
          </a:p>
        </p:txBody>
      </p:sp>
    </p:spTree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Non-Probabilistic Query #3: </a:t>
            </a:r>
            <a:br>
              <a:rPr lang="en-US" sz="3400" dirty="0"/>
            </a:br>
            <a:r>
              <a:rPr lang="en-US" sz="3400" dirty="0"/>
              <a:t>AVG/SUM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567" y="1557866"/>
            <a:ext cx="7334890" cy="2005882"/>
          </a:xfrm>
        </p:spPr>
        <p:txBody>
          <a:bodyPr/>
          <a:lstStyle/>
          <a:p>
            <a:r>
              <a:rPr lang="en-US" sz="2400" dirty="0"/>
              <a:t>The AVG (SUM) query returns the average(sum) of a set of a values</a:t>
            </a:r>
          </a:p>
          <a:p>
            <a:r>
              <a:rPr lang="en-US" sz="2400" dirty="0"/>
              <a:t>Example: What is the average temperature readings of the classrooms in T?</a:t>
            </a:r>
          </a:p>
          <a:p>
            <a:pPr lvl="2"/>
            <a:r>
              <a:rPr lang="en-US" sz="1800" dirty="0"/>
              <a:t>Answer: 27</a:t>
            </a:r>
            <a:r>
              <a:rPr lang="en-US" sz="1800" i="1" baseline="30000" dirty="0"/>
              <a:t>o</a:t>
            </a:r>
            <a:r>
              <a:rPr lang="en-US" sz="1800" dirty="0"/>
              <a:t>C</a:t>
            </a:r>
            <a:endParaRPr lang="en-US" sz="1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47CFD-9AB6-40FC-82BB-C8B5089F05B2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72257" y="3592344"/>
          <a:ext cx="4767268" cy="185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KK-102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43622" y="3888619"/>
            <a:ext cx="736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8" name="Rectangle 7"/>
          <p:cNvSpPr/>
          <p:nvPr/>
        </p:nvSpPr>
        <p:spPr>
          <a:xfrm>
            <a:off x="937165" y="5529993"/>
            <a:ext cx="701799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SQL:</a:t>
            </a:r>
          </a:p>
          <a:p>
            <a:pPr lvl="1"/>
            <a:r>
              <a:rPr lang="en-US" sz="1600" dirty="0"/>
              <a:t>SELECT AVG(temperature) FROM T;</a:t>
            </a:r>
          </a:p>
        </p:txBody>
      </p:sp>
    </p:spTree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Non-Probabilistic Query #4: </a:t>
            </a:r>
            <a:br>
              <a:rPr lang="en-US" sz="3400" dirty="0"/>
            </a:br>
            <a:r>
              <a:rPr lang="en-US" sz="3400" dirty="0" err="1"/>
              <a:t>VMin/VMax</a:t>
            </a:r>
            <a:r>
              <a:rPr lang="en-US" sz="3400" dirty="0"/>
              <a:t>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567" y="1557866"/>
            <a:ext cx="7334890" cy="1277381"/>
          </a:xfrm>
        </p:spPr>
        <p:txBody>
          <a:bodyPr/>
          <a:lstStyle/>
          <a:p>
            <a:r>
              <a:rPr lang="en-US" sz="1900" dirty="0"/>
              <a:t>This query returns the lowest (highest) attribute </a:t>
            </a:r>
            <a:r>
              <a:rPr lang="en-US" sz="1900" b="1" dirty="0"/>
              <a:t>value</a:t>
            </a:r>
            <a:r>
              <a:rPr lang="en-US" sz="1900" dirty="0"/>
              <a:t>.</a:t>
            </a:r>
          </a:p>
          <a:p>
            <a:r>
              <a:rPr lang="en-US" sz="1900" dirty="0"/>
              <a:t>Example (</a:t>
            </a:r>
            <a:r>
              <a:rPr lang="en-US" sz="1900" dirty="0" err="1"/>
              <a:t>VMin</a:t>
            </a:r>
            <a:r>
              <a:rPr lang="en-US" sz="1900" dirty="0"/>
              <a:t>): What is the lowest temperature reading of the classrooms in T?</a:t>
            </a:r>
          </a:p>
          <a:p>
            <a:pPr lvl="2"/>
            <a:r>
              <a:rPr lang="en-US" sz="1800" dirty="0"/>
              <a:t>Answer: 19</a:t>
            </a:r>
            <a:r>
              <a:rPr lang="en-US" sz="1800" i="1" baseline="30000" dirty="0"/>
              <a:t>o</a:t>
            </a:r>
            <a:r>
              <a:rPr lang="en-US" sz="1800" dirty="0"/>
              <a:t>C</a:t>
            </a:r>
            <a:endParaRPr lang="en-US" sz="1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47725" y="6267450"/>
            <a:ext cx="1066800" cy="457200"/>
          </a:xfrm>
        </p:spPr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47CFD-9AB6-40FC-82BB-C8B5089F05B2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52566" y="2946718"/>
          <a:ext cx="4767268" cy="185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KK-102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23931" y="3242993"/>
            <a:ext cx="736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8" name="Rectangle 7"/>
          <p:cNvSpPr/>
          <p:nvPr/>
        </p:nvSpPr>
        <p:spPr>
          <a:xfrm>
            <a:off x="937165" y="4919613"/>
            <a:ext cx="701799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SQL:</a:t>
            </a:r>
          </a:p>
          <a:p>
            <a:pPr lvl="1"/>
            <a:r>
              <a:rPr lang="en-US" sz="1600" dirty="0"/>
              <a:t>SELECT </a:t>
            </a:r>
            <a:r>
              <a:rPr lang="en-US" sz="1600" dirty="0" err="1"/>
              <a:t>MIN(temperature</a:t>
            </a:r>
            <a:r>
              <a:rPr lang="en-US" sz="1600" dirty="0"/>
              <a:t>) FROM T;</a:t>
            </a:r>
          </a:p>
          <a:p>
            <a:pPr lvl="1"/>
            <a:endParaRPr 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914400" y="5638800"/>
            <a:ext cx="701799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To find the maximum temperature:</a:t>
            </a:r>
          </a:p>
          <a:p>
            <a:pPr lvl="1"/>
            <a:r>
              <a:rPr lang="en-US" sz="1600" dirty="0"/>
              <a:t>SELECT </a:t>
            </a:r>
            <a:r>
              <a:rPr lang="en-US" sz="1600" dirty="0" err="1"/>
              <a:t>MAX(temperature</a:t>
            </a:r>
            <a:r>
              <a:rPr lang="en-US" sz="1600" dirty="0"/>
              <a:t>) FROM T;</a:t>
            </a:r>
          </a:p>
          <a:p>
            <a:pPr lvl="1"/>
            <a:endParaRPr lang="en-US" sz="1600" dirty="0"/>
          </a:p>
        </p:txBody>
      </p:sp>
    </p:spTree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Non-Probabilistic Query #5: </a:t>
            </a:r>
            <a:br>
              <a:rPr lang="en-US" sz="3400" dirty="0"/>
            </a:br>
            <a:r>
              <a:rPr lang="en-US" sz="3400" dirty="0" err="1"/>
              <a:t>EMin/EMax</a:t>
            </a:r>
            <a:r>
              <a:rPr lang="en-US" sz="3400" dirty="0"/>
              <a:t>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03" y="1580957"/>
            <a:ext cx="7961312" cy="1528619"/>
          </a:xfrm>
        </p:spPr>
        <p:txBody>
          <a:bodyPr/>
          <a:lstStyle/>
          <a:p>
            <a:r>
              <a:rPr lang="en-US" sz="1900" dirty="0"/>
              <a:t>This query returns the </a:t>
            </a:r>
            <a:r>
              <a:rPr lang="en-US" sz="1900" b="1" dirty="0"/>
              <a:t>entity </a:t>
            </a:r>
            <a:r>
              <a:rPr lang="en-US" sz="1900" dirty="0"/>
              <a:t>whose attribute value is the lowest (highest).</a:t>
            </a:r>
          </a:p>
          <a:p>
            <a:r>
              <a:rPr lang="en-US" sz="1900" dirty="0"/>
              <a:t>Example: Which classroom records the lowest temperature reading?</a:t>
            </a:r>
          </a:p>
          <a:p>
            <a:pPr lvl="2"/>
            <a:r>
              <a:rPr lang="en-US" sz="1800" dirty="0"/>
              <a:t>Answer: {CB-C}</a:t>
            </a:r>
            <a:endParaRPr lang="en-US" sz="1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47725" y="6267450"/>
            <a:ext cx="1066800" cy="457200"/>
          </a:xfrm>
        </p:spPr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47CFD-9AB6-40FC-82BB-C8B5089F05B2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62411" y="3277312"/>
          <a:ext cx="4767268" cy="185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KK-102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33776" y="3573587"/>
            <a:ext cx="736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8" name="Rectangle 7"/>
          <p:cNvSpPr/>
          <p:nvPr/>
        </p:nvSpPr>
        <p:spPr>
          <a:xfrm>
            <a:off x="937165" y="5187566"/>
            <a:ext cx="70179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SQL:</a:t>
            </a:r>
          </a:p>
          <a:p>
            <a:pPr lvl="1"/>
            <a:r>
              <a:rPr lang="en-US" sz="1600" dirty="0"/>
              <a:t>SELECT name FROM T, </a:t>
            </a:r>
          </a:p>
          <a:p>
            <a:pPr lvl="1"/>
            <a:r>
              <a:rPr lang="en-US" sz="1600" dirty="0"/>
              <a:t>((SELECT </a:t>
            </a:r>
            <a:r>
              <a:rPr lang="en-US" sz="1600" dirty="0" err="1"/>
              <a:t>MIN(temperature</a:t>
            </a:r>
            <a:r>
              <a:rPr lang="en-US" sz="1600" dirty="0"/>
              <a:t>) as “</a:t>
            </a:r>
            <a:r>
              <a:rPr lang="en-US" sz="1600" dirty="0" err="1"/>
              <a:t>minTemp</a:t>
            </a:r>
            <a:r>
              <a:rPr lang="en-US" sz="1600" dirty="0"/>
              <a:t>” FROM T) as result)</a:t>
            </a:r>
          </a:p>
          <a:p>
            <a:pPr lvl="1"/>
            <a:r>
              <a:rPr lang="en-US" sz="1600" dirty="0"/>
              <a:t>WHERE temperature = </a:t>
            </a:r>
            <a:r>
              <a:rPr lang="en-US" sz="1600" dirty="0" err="1"/>
              <a:t>result.minTemp</a:t>
            </a:r>
            <a:r>
              <a:rPr lang="en-US" sz="1600" dirty="0"/>
              <a:t>; </a:t>
            </a:r>
          </a:p>
        </p:txBody>
      </p:sp>
    </p:spTree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Non-Probabilistic Query #6: </a:t>
            </a:r>
            <a:br>
              <a:rPr lang="en-US" sz="3400" dirty="0"/>
            </a:br>
            <a:r>
              <a:rPr lang="en-US" sz="3400" dirty="0"/>
              <a:t>Nearest Neighbor (NN)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203" y="1650230"/>
            <a:ext cx="7961312" cy="1297710"/>
          </a:xfrm>
        </p:spPr>
        <p:txBody>
          <a:bodyPr/>
          <a:lstStyle/>
          <a:p>
            <a:r>
              <a:rPr lang="en-US" sz="1500" dirty="0"/>
              <a:t>This query returns the object whose attribute value is closest to some given value </a:t>
            </a:r>
            <a:r>
              <a:rPr lang="en-US" sz="1500" i="1" dirty="0" err="1"/>
              <a:t>q</a:t>
            </a:r>
            <a:endParaRPr lang="en-US" sz="1500" dirty="0"/>
          </a:p>
          <a:p>
            <a:r>
              <a:rPr lang="en-US" sz="1500" dirty="0"/>
              <a:t>Example: Which classroom’s temperature reading is the closest to 30</a:t>
            </a:r>
            <a:r>
              <a:rPr lang="en-US" sz="1500" baseline="30000" dirty="0"/>
              <a:t>o</a:t>
            </a:r>
            <a:r>
              <a:rPr lang="en-US" sz="1500" dirty="0"/>
              <a:t>C?</a:t>
            </a:r>
          </a:p>
          <a:p>
            <a:pPr lvl="2"/>
            <a:r>
              <a:rPr lang="en-US" sz="1500" dirty="0"/>
              <a:t>Answer: {CB-B}</a:t>
            </a:r>
          </a:p>
          <a:p>
            <a:r>
              <a:rPr lang="en-US" sz="1500" dirty="0"/>
              <a:t>Example: which restaurant is the closest to me?</a:t>
            </a:r>
          </a:p>
          <a:p>
            <a:endParaRPr lang="en-US" sz="23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47725" y="6267450"/>
            <a:ext cx="1066800" cy="457200"/>
          </a:xfrm>
        </p:spPr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47CFD-9AB6-40FC-82BB-C8B5089F05B2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62411" y="3061796"/>
          <a:ext cx="4767268" cy="185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3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KK-102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033776" y="3358071"/>
            <a:ext cx="736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T</a:t>
            </a:r>
          </a:p>
        </p:txBody>
      </p:sp>
      <p:sp>
        <p:nvSpPr>
          <p:cNvPr id="8" name="Rectangle 7"/>
          <p:cNvSpPr/>
          <p:nvPr/>
        </p:nvSpPr>
        <p:spPr>
          <a:xfrm>
            <a:off x="937165" y="4995141"/>
            <a:ext cx="701799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/>
              <a:t>SQL:</a:t>
            </a:r>
          </a:p>
          <a:p>
            <a:r>
              <a:rPr lang="en-US" sz="1500" dirty="0"/>
              <a:t>        SELECT name </a:t>
            </a:r>
          </a:p>
          <a:p>
            <a:pPr lvl="1"/>
            <a:r>
              <a:rPr lang="en-US" sz="1500" dirty="0"/>
              <a:t>FROM T, (SELECT </a:t>
            </a:r>
            <a:r>
              <a:rPr lang="en-US" sz="1500" dirty="0" err="1"/>
              <a:t>MIN(NN.diff</a:t>
            </a:r>
            <a:r>
              <a:rPr lang="en-US" sz="1500" dirty="0"/>
              <a:t>) as </a:t>
            </a:r>
            <a:r>
              <a:rPr lang="en-US" sz="1500" dirty="0" err="1"/>
              <a:t>NNtemp</a:t>
            </a:r>
            <a:r>
              <a:rPr lang="en-US" sz="1500" dirty="0"/>
              <a:t> FROM </a:t>
            </a:r>
          </a:p>
          <a:p>
            <a:pPr lvl="1"/>
            <a:r>
              <a:rPr lang="en-US" sz="1500" dirty="0"/>
              <a:t>	    (SELECT ABS(temperature-30) as “diff” FROM T as NN)) as result </a:t>
            </a:r>
          </a:p>
          <a:p>
            <a:pPr lvl="1"/>
            <a:r>
              <a:rPr lang="en-US" sz="1500" dirty="0"/>
              <a:t>WHERE ABS(temperature-30) = </a:t>
            </a:r>
            <a:r>
              <a:rPr lang="en-US" sz="1500" dirty="0" err="1"/>
              <a:t>result.NNtemp</a:t>
            </a:r>
            <a:r>
              <a:rPr lang="en-US" sz="1500" dirty="0"/>
              <a:t>; </a:t>
            </a:r>
          </a:p>
        </p:txBody>
      </p:sp>
    </p:spTree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Non-Probabilistic Query #7: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566" y="1557866"/>
            <a:ext cx="7905929" cy="2005882"/>
          </a:xfrm>
        </p:spPr>
        <p:txBody>
          <a:bodyPr/>
          <a:lstStyle/>
          <a:p>
            <a:pPr algn="just"/>
            <a:r>
              <a:rPr lang="en-US" sz="1900" dirty="0"/>
              <a:t>This query returns tuples from 2 tables, whose attribute values satisfy some </a:t>
            </a:r>
            <a:r>
              <a:rPr lang="en-US" sz="1900" i="1" dirty="0"/>
              <a:t>join </a:t>
            </a:r>
            <a:r>
              <a:rPr lang="en-US" sz="1900" dirty="0"/>
              <a:t>conditions (e.g., </a:t>
            </a:r>
            <a:r>
              <a:rPr lang="en-US" altLang="zh-TW" sz="2000" dirty="0"/>
              <a:t>=, </a:t>
            </a:r>
            <a:r>
              <a:rPr lang="en-US" altLang="zh-TW" sz="2000" i="1" dirty="0" err="1">
                <a:sym typeface="Symbol" charset="2"/>
              </a:rPr>
              <a:t></a:t>
            </a:r>
            <a:r>
              <a:rPr lang="en-US" altLang="zh-TW" sz="2000" i="1" dirty="0">
                <a:sym typeface="Symbol" charset="2"/>
              </a:rPr>
              <a:t>, &gt;, &lt;</a:t>
            </a:r>
            <a:r>
              <a:rPr lang="en-US" sz="1900" dirty="0"/>
              <a:t>).</a:t>
            </a:r>
          </a:p>
          <a:p>
            <a:r>
              <a:rPr lang="en-US" sz="1900" dirty="0"/>
              <a:t>Example: Return the pair of classrooms whose temperature readings are the same, from T and U</a:t>
            </a:r>
          </a:p>
          <a:p>
            <a:pPr lvl="2"/>
            <a:r>
              <a:rPr lang="en-US" sz="1800" dirty="0"/>
              <a:t>Answer: {(CB-B, MH-105), (CB-B, MH-101), (CB-C, HW-208)}</a:t>
            </a:r>
            <a:endParaRPr lang="en-US" sz="18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847725" y="6267450"/>
            <a:ext cx="1066800" cy="457200"/>
          </a:xfrm>
        </p:spPr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47CFD-9AB6-40FC-82BB-C8B5089F05B2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1671687" y="3267467"/>
          <a:ext cx="2758790" cy="185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CB-C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KK-102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659648" y="3573587"/>
            <a:ext cx="98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T</a:t>
            </a:r>
          </a:p>
        </p:txBody>
      </p:sp>
      <p:sp>
        <p:nvSpPr>
          <p:cNvPr id="8" name="Rectangle 7"/>
          <p:cNvSpPr/>
          <p:nvPr/>
        </p:nvSpPr>
        <p:spPr>
          <a:xfrm>
            <a:off x="937165" y="5195263"/>
            <a:ext cx="70179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SQL:</a:t>
            </a:r>
          </a:p>
          <a:p>
            <a:pPr lvl="1"/>
            <a:r>
              <a:rPr lang="en-US" sz="1600" dirty="0"/>
              <a:t>SELECT </a:t>
            </a:r>
            <a:r>
              <a:rPr lang="en-US" sz="1600" dirty="0" err="1"/>
              <a:t>T.name</a:t>
            </a:r>
            <a:r>
              <a:rPr lang="en-US" sz="1600" dirty="0"/>
              <a:t>, </a:t>
            </a:r>
            <a:r>
              <a:rPr lang="en-US" sz="1600" dirty="0" err="1"/>
              <a:t>U.name</a:t>
            </a:r>
            <a:endParaRPr lang="en-US" sz="1600" dirty="0"/>
          </a:p>
          <a:p>
            <a:pPr lvl="1"/>
            <a:r>
              <a:rPr lang="en-US" sz="1600" dirty="0"/>
              <a:t>FROM T, U</a:t>
            </a:r>
          </a:p>
          <a:p>
            <a:pPr lvl="1"/>
            <a:r>
              <a:rPr lang="en-US" sz="1600" dirty="0"/>
              <a:t>WHERE </a:t>
            </a:r>
            <a:r>
              <a:rPr lang="en-US" sz="1600" dirty="0" err="1"/>
              <a:t>T.temperature</a:t>
            </a:r>
            <a:r>
              <a:rPr lang="en-US" sz="1600" dirty="0"/>
              <a:t> = </a:t>
            </a:r>
            <a:r>
              <a:rPr lang="en-US" sz="1600" dirty="0" err="1"/>
              <a:t>U.Temperature</a:t>
            </a:r>
            <a:r>
              <a:rPr lang="en-US" sz="1600" dirty="0"/>
              <a:t>;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659102" y="3267467"/>
          <a:ext cx="2758790" cy="185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3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Temperature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HW</a:t>
                      </a:r>
                      <a:r>
                        <a:rPr lang="en-US" baseline="0" dirty="0"/>
                        <a:t>-301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HW-208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MH</a:t>
                      </a:r>
                      <a:r>
                        <a:rPr lang="en-US" baseline="0" dirty="0"/>
                        <a:t>-105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868">
                <a:tc>
                  <a:txBody>
                    <a:bodyPr/>
                    <a:lstStyle/>
                    <a:p>
                      <a:r>
                        <a:rPr lang="en-US" dirty="0"/>
                        <a:t>MH-101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47063" y="3573587"/>
            <a:ext cx="98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U</a:t>
            </a:r>
          </a:p>
        </p:txBody>
      </p:sp>
    </p:spTree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lecture, you will learn:</a:t>
            </a:r>
          </a:p>
          <a:p>
            <a:pPr lvl="1"/>
            <a:r>
              <a:rPr lang="en-US" dirty="0">
                <a:solidFill>
                  <a:srgbClr val="D9D9D9"/>
                </a:solidFill>
              </a:rPr>
              <a:t>A review of traditional database queries</a:t>
            </a:r>
          </a:p>
          <a:p>
            <a:pPr lvl="1"/>
            <a:r>
              <a:rPr lang="en-US" dirty="0"/>
              <a:t>Classification of probabilistic queries</a:t>
            </a:r>
          </a:p>
          <a:p>
            <a:pPr lvl="1"/>
            <a:r>
              <a:rPr lang="en-US" dirty="0">
                <a:solidFill>
                  <a:srgbClr val="D9D9D9"/>
                </a:solidFill>
              </a:rPr>
              <a:t>Basics of the ORION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47CFD-9AB6-40FC-82BB-C8B5089F05B2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</p:spTree>
  </p:cSld>
  <p:clrMapOvr>
    <a:masterClrMapping/>
  </p:clrMapOvr>
  <p:transition spd="med" advTm="592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CC51E44-0063-45F6-A648-A7F18096AED8}" type="slidenum">
              <a:rPr lang="en-US" altLang="zh-TW" smtClean="0"/>
              <a:pPr/>
              <a:t>19</a:t>
            </a:fld>
            <a:endParaRPr lang="en-US" altLang="zh-TW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90538"/>
            <a:ext cx="7158037" cy="927100"/>
          </a:xfrm>
        </p:spPr>
        <p:txBody>
          <a:bodyPr/>
          <a:lstStyle/>
          <a:p>
            <a:pPr eaLnBrk="1" hangingPunct="1"/>
            <a:r>
              <a:rPr lang="en-US" altLang="zh-TW" dirty="0"/>
              <a:t>Attribute Uncertainty Model</a:t>
            </a:r>
          </a:p>
        </p:txBody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078" y="4333133"/>
            <a:ext cx="8267700" cy="661454"/>
          </a:xfrm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</a:pPr>
            <a:r>
              <a:rPr lang="en-US" altLang="zh-TW" sz="2400" dirty="0" err="1"/>
              <a:t>f</a:t>
            </a:r>
            <a:r>
              <a:rPr lang="en-US" altLang="zh-TW" sz="2400" i="1" baseline="-25000" dirty="0" err="1"/>
              <a:t>i</a:t>
            </a:r>
            <a:r>
              <a:rPr lang="en-US" altLang="zh-TW" sz="2400" dirty="0" err="1"/>
              <a:t>(</a:t>
            </a:r>
            <a:r>
              <a:rPr lang="en-US" altLang="zh-TW" sz="2400" i="1" dirty="0" err="1"/>
              <a:t>x</a:t>
            </a:r>
            <a:r>
              <a:rPr lang="en-US" altLang="zh-TW" sz="2400" dirty="0"/>
              <a:t>) can be </a:t>
            </a:r>
            <a:r>
              <a:rPr lang="en-US" altLang="zh-TW" sz="2400" i="1" dirty="0">
                <a:solidFill>
                  <a:srgbClr val="FF3300"/>
                </a:solidFill>
              </a:rPr>
              <a:t>arbitrary</a:t>
            </a:r>
            <a:r>
              <a:rPr lang="en-US" altLang="zh-TW" sz="2400" dirty="0"/>
              <a:t>, e.g., continuous, uniform, Gaussian, discrete, histogram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646488" y="1881188"/>
            <a:ext cx="4675187" cy="1966912"/>
            <a:chOff x="1967" y="1185"/>
            <a:chExt cx="2945" cy="1239"/>
          </a:xfrm>
        </p:grpSpPr>
        <p:sp>
          <p:nvSpPr>
            <p:cNvPr id="26632" name="Freeform 4"/>
            <p:cNvSpPr>
              <a:spLocks/>
            </p:cNvSpPr>
            <p:nvPr/>
          </p:nvSpPr>
          <p:spPr bwMode="auto">
            <a:xfrm>
              <a:off x="1992" y="1185"/>
              <a:ext cx="2903" cy="635"/>
            </a:xfrm>
            <a:custGeom>
              <a:avLst/>
              <a:gdLst>
                <a:gd name="T0" fmla="*/ 0 w 2903"/>
                <a:gd name="T1" fmla="*/ 635 h 635"/>
                <a:gd name="T2" fmla="*/ 590 w 2903"/>
                <a:gd name="T3" fmla="*/ 453 h 635"/>
                <a:gd name="T4" fmla="*/ 771 w 2903"/>
                <a:gd name="T5" fmla="*/ 181 h 635"/>
                <a:gd name="T6" fmla="*/ 862 w 2903"/>
                <a:gd name="T7" fmla="*/ 45 h 635"/>
                <a:gd name="T8" fmla="*/ 998 w 2903"/>
                <a:gd name="T9" fmla="*/ 45 h 635"/>
                <a:gd name="T10" fmla="*/ 1134 w 2903"/>
                <a:gd name="T11" fmla="*/ 317 h 635"/>
                <a:gd name="T12" fmla="*/ 1633 w 2903"/>
                <a:gd name="T13" fmla="*/ 453 h 635"/>
                <a:gd name="T14" fmla="*/ 2540 w 2903"/>
                <a:gd name="T15" fmla="*/ 590 h 635"/>
                <a:gd name="T16" fmla="*/ 2903 w 2903"/>
                <a:gd name="T17" fmla="*/ 635 h 6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3"/>
                <a:gd name="T28" fmla="*/ 0 h 635"/>
                <a:gd name="T29" fmla="*/ 2903 w 2903"/>
                <a:gd name="T30" fmla="*/ 635 h 6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3" h="635">
                  <a:moveTo>
                    <a:pt x="0" y="635"/>
                  </a:moveTo>
                  <a:cubicBezTo>
                    <a:pt x="231" y="582"/>
                    <a:pt x="462" y="529"/>
                    <a:pt x="590" y="453"/>
                  </a:cubicBezTo>
                  <a:cubicBezTo>
                    <a:pt x="718" y="377"/>
                    <a:pt x="726" y="249"/>
                    <a:pt x="771" y="181"/>
                  </a:cubicBezTo>
                  <a:cubicBezTo>
                    <a:pt x="816" y="113"/>
                    <a:pt x="824" y="68"/>
                    <a:pt x="862" y="45"/>
                  </a:cubicBezTo>
                  <a:cubicBezTo>
                    <a:pt x="900" y="22"/>
                    <a:pt x="953" y="0"/>
                    <a:pt x="998" y="45"/>
                  </a:cubicBezTo>
                  <a:cubicBezTo>
                    <a:pt x="1043" y="90"/>
                    <a:pt x="1028" y="249"/>
                    <a:pt x="1134" y="317"/>
                  </a:cubicBezTo>
                  <a:cubicBezTo>
                    <a:pt x="1240" y="385"/>
                    <a:pt x="1399" y="408"/>
                    <a:pt x="1633" y="453"/>
                  </a:cubicBezTo>
                  <a:cubicBezTo>
                    <a:pt x="1867" y="498"/>
                    <a:pt x="2328" y="560"/>
                    <a:pt x="2540" y="590"/>
                  </a:cubicBezTo>
                  <a:cubicBezTo>
                    <a:pt x="2752" y="620"/>
                    <a:pt x="2827" y="627"/>
                    <a:pt x="2903" y="635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2533" name="Text Box 5"/>
            <p:cNvSpPr txBox="1">
              <a:spLocks noChangeArrowheads="1"/>
            </p:cNvSpPr>
            <p:nvPr/>
          </p:nvSpPr>
          <p:spPr bwMode="auto">
            <a:xfrm>
              <a:off x="3229" y="1230"/>
              <a:ext cx="14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altLang="zh-TW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TW" i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r>
                <a:rPr lang="en-US" altLang="zh-TW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– uncertainty pdf</a:t>
              </a:r>
            </a:p>
          </p:txBody>
        </p:sp>
        <p:sp>
          <p:nvSpPr>
            <p:cNvPr id="26634" name="Line 6"/>
            <p:cNvSpPr>
              <a:spLocks noChangeShapeType="1"/>
            </p:cNvSpPr>
            <p:nvPr/>
          </p:nvSpPr>
          <p:spPr bwMode="auto">
            <a:xfrm>
              <a:off x="1995" y="1600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7"/>
            <p:cNvSpPr>
              <a:spLocks noChangeShapeType="1"/>
            </p:cNvSpPr>
            <p:nvPr/>
          </p:nvSpPr>
          <p:spPr bwMode="auto">
            <a:xfrm>
              <a:off x="4898" y="1600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Line 8"/>
            <p:cNvSpPr>
              <a:spLocks noChangeShapeType="1"/>
            </p:cNvSpPr>
            <p:nvPr/>
          </p:nvSpPr>
          <p:spPr bwMode="auto">
            <a:xfrm>
              <a:off x="1995" y="1600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Line 9"/>
            <p:cNvSpPr>
              <a:spLocks noChangeShapeType="1"/>
            </p:cNvSpPr>
            <p:nvPr/>
          </p:nvSpPr>
          <p:spPr bwMode="auto">
            <a:xfrm>
              <a:off x="1995" y="2099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>
              <a:off x="4762" y="2099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>
              <a:off x="4762" y="1600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Text Box 12"/>
            <p:cNvSpPr txBox="1">
              <a:spLocks noChangeArrowheads="1"/>
            </p:cNvSpPr>
            <p:nvPr/>
          </p:nvSpPr>
          <p:spPr bwMode="auto">
            <a:xfrm>
              <a:off x="1967" y="2193"/>
              <a:ext cx="27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/>
                <a:t>[</a:t>
              </a:r>
              <a:r>
                <a:rPr lang="en-US" altLang="zh-TW" b="1" i="1"/>
                <a:t>L</a:t>
              </a:r>
              <a:r>
                <a:rPr lang="en-US" altLang="zh-TW" b="1" i="1" baseline="-25000"/>
                <a:t>i</a:t>
              </a:r>
              <a:endParaRPr lang="en-US" altLang="zh-TW" b="1" i="1"/>
            </a:p>
          </p:txBody>
        </p:sp>
        <p:sp>
          <p:nvSpPr>
            <p:cNvPr id="26641" name="Text Box 13"/>
            <p:cNvSpPr txBox="1">
              <a:spLocks noChangeArrowheads="1"/>
            </p:cNvSpPr>
            <p:nvPr/>
          </p:nvSpPr>
          <p:spPr bwMode="auto">
            <a:xfrm>
              <a:off x="4617" y="2193"/>
              <a:ext cx="2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i="1"/>
                <a:t>R</a:t>
              </a:r>
              <a:r>
                <a:rPr lang="en-US" altLang="zh-TW" b="1" i="1" baseline="-25000"/>
                <a:t>i</a:t>
              </a:r>
              <a:r>
                <a:rPr lang="en-US" altLang="zh-TW" b="1"/>
                <a:t>]</a:t>
              </a:r>
            </a:p>
          </p:txBody>
        </p:sp>
        <p:sp>
          <p:nvSpPr>
            <p:cNvPr id="26642" name="Line 14"/>
            <p:cNvSpPr>
              <a:spLocks noChangeShapeType="1"/>
            </p:cNvSpPr>
            <p:nvPr/>
          </p:nvSpPr>
          <p:spPr bwMode="auto">
            <a:xfrm>
              <a:off x="1995" y="1847"/>
              <a:ext cx="2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Text Box 15"/>
            <p:cNvSpPr txBox="1">
              <a:spLocks noChangeArrowheads="1"/>
            </p:cNvSpPr>
            <p:nvPr/>
          </p:nvSpPr>
          <p:spPr bwMode="auto">
            <a:xfrm>
              <a:off x="3225" y="1899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TW" sz="2400" i="1"/>
                <a:t>v</a:t>
              </a:r>
              <a:r>
                <a:rPr lang="en-US" altLang="zh-TW" sz="2400" i="1" baseline="-25000"/>
                <a:t>i</a:t>
              </a:r>
              <a:endParaRPr lang="en-US" altLang="zh-TW" i="1"/>
            </a:p>
          </p:txBody>
        </p:sp>
        <p:sp>
          <p:nvSpPr>
            <p:cNvPr id="26644" name="Text Box 16"/>
            <p:cNvSpPr txBox="1">
              <a:spLocks noChangeArrowheads="1"/>
            </p:cNvSpPr>
            <p:nvPr/>
          </p:nvSpPr>
          <p:spPr bwMode="auto">
            <a:xfrm>
              <a:off x="2738" y="2193"/>
              <a:ext cx="1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/>
                <a:t>uncertainty interval</a:t>
              </a:r>
            </a:p>
          </p:txBody>
        </p:sp>
      </p:grpSp>
      <p:sp>
        <p:nvSpPr>
          <p:cNvPr id="26631" name="Rectangle 18"/>
          <p:cNvSpPr>
            <a:spLocks noChangeArrowheads="1"/>
          </p:cNvSpPr>
          <p:nvPr/>
        </p:nvSpPr>
        <p:spPr bwMode="auto">
          <a:xfrm>
            <a:off x="771525" y="2185986"/>
            <a:ext cx="2509838" cy="9967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TW" sz="1600" dirty="0">
                <a:solidFill>
                  <a:srgbClr val="FF3300"/>
                </a:solidFill>
              </a:rPr>
              <a:t>Attribute </a:t>
            </a:r>
            <a:r>
              <a:rPr lang="en-US" altLang="zh-TW" sz="1600" i="1" dirty="0">
                <a:solidFill>
                  <a:srgbClr val="FF3300"/>
                </a:solidFill>
              </a:rPr>
              <a:t>a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TW" sz="1600" dirty="0"/>
              <a:t>(temperature, locations) of </a:t>
            </a:r>
            <a:r>
              <a:rPr lang="en-US" altLang="zh-TW" sz="1600" dirty="0">
                <a:solidFill>
                  <a:srgbClr val="FF3300"/>
                </a:solidFill>
              </a:rPr>
              <a:t>object </a:t>
            </a:r>
            <a:r>
              <a:rPr lang="en-US" altLang="zh-TW" sz="1600" i="1" dirty="0">
                <a:solidFill>
                  <a:srgbClr val="FF3300"/>
                </a:solidFill>
              </a:rPr>
              <a:t>T</a:t>
            </a:r>
            <a:r>
              <a:rPr lang="en-US" altLang="zh-TW" sz="1600" i="1" baseline="-25000" dirty="0">
                <a:solidFill>
                  <a:srgbClr val="FF3300"/>
                </a:solidFill>
              </a:rPr>
              <a:t>i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TW" sz="1600" dirty="0"/>
              <a:t>(GPS, sensor) from </a:t>
            </a:r>
            <a:r>
              <a:rPr lang="en-US" altLang="zh-TW" sz="1600" i="1" dirty="0">
                <a:solidFill>
                  <a:srgbClr val="FF3300"/>
                </a:solidFill>
              </a:rPr>
              <a:t>T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altLang="zh-TW" sz="1600" dirty="0"/>
          </a:p>
        </p:txBody>
      </p:sp>
    </p:spTree>
  </p:cSld>
  <p:clrMapOvr>
    <a:masterClrMapping/>
  </p:clrMapOvr>
  <p:transition spd="med"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A0A93-AA30-1178-B92F-C2433055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D0F2-CF69-6DA3-8874-2FF43446F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Query Classification</a:t>
            </a:r>
          </a:p>
          <a:p>
            <a:r>
              <a:rPr lang="en-US" dirty="0"/>
              <a:t>Query Evaluation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546051-47E1-10D4-768D-91BD6D532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9153D-40F0-1DF0-D024-EA2C7F4EB2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47CFD-9AB6-40FC-82BB-C8B5089F05B2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0374473"/>
      </p:ext>
    </p:extLst>
  </p:cSld>
  <p:clrMapOvr>
    <a:masterClrMapping/>
  </p:clrMapOvr>
  <p:transition spd="med" advTm="592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37768"/>
            <a:ext cx="7158037" cy="1412875"/>
          </a:xfrm>
        </p:spPr>
        <p:txBody>
          <a:bodyPr/>
          <a:lstStyle/>
          <a:p>
            <a:r>
              <a:rPr lang="en-US" sz="2900" dirty="0"/>
              <a:t>Classification of Probabilistic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There are many kinds of probabilistic queries.</a:t>
            </a:r>
          </a:p>
          <a:p>
            <a:r>
              <a:rPr lang="en-US" sz="2300" dirty="0"/>
              <a:t>To understand them, </a:t>
            </a:r>
            <a:r>
              <a:rPr lang="en-US" sz="2400" dirty="0"/>
              <a:t>we classify probabilistic queries according to their </a:t>
            </a:r>
            <a:r>
              <a:rPr lang="en-US" sz="2400" i="1" dirty="0">
                <a:solidFill>
                  <a:srgbClr val="FF0000"/>
                </a:solidFill>
              </a:rPr>
              <a:t>evaluation methods </a:t>
            </a:r>
            <a:r>
              <a:rPr lang="en-US" sz="2400" dirty="0"/>
              <a:t>and </a:t>
            </a:r>
            <a:r>
              <a:rPr lang="en-US" sz="2400" i="1" dirty="0">
                <a:solidFill>
                  <a:srgbClr val="FF0000"/>
                </a:solidFill>
              </a:rPr>
              <a:t>quality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300" dirty="0"/>
              <a:t>Our query </a:t>
            </a:r>
            <a:r>
              <a:rPr lang="en-US" sz="2300" i="1" dirty="0"/>
              <a:t>classification scheme</a:t>
            </a:r>
            <a:r>
              <a:rPr lang="en-US" sz="2300" dirty="0"/>
              <a:t> contains 2 dimensions of classes: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Nature </a:t>
            </a:r>
            <a:r>
              <a:rPr lang="en-US" sz="2200" dirty="0"/>
              <a:t>of answers: </a:t>
            </a:r>
            <a:r>
              <a:rPr lang="en-US" sz="2200" i="1" dirty="0"/>
              <a:t>value-based </a:t>
            </a:r>
            <a:r>
              <a:rPr lang="en-US" sz="2200" dirty="0"/>
              <a:t>and</a:t>
            </a:r>
            <a:r>
              <a:rPr lang="en-US" sz="2200" i="1" dirty="0"/>
              <a:t> entity-based</a:t>
            </a:r>
          </a:p>
          <a:p>
            <a:pPr lvl="1"/>
            <a:r>
              <a:rPr lang="en-US" sz="2200" dirty="0">
                <a:solidFill>
                  <a:srgbClr val="FF0000"/>
                </a:solidFill>
              </a:rPr>
              <a:t>Dependence </a:t>
            </a:r>
            <a:r>
              <a:rPr lang="en-US" sz="2200" dirty="0"/>
              <a:t>of computation: whether a query result is determined by the interplay between objects/tuples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47CFD-9AB6-40FC-82BB-C8B5089F05B2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Value- and Entity-based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ways of returning a query answer</a:t>
            </a:r>
          </a:p>
          <a:p>
            <a:pPr lvl="1"/>
            <a:r>
              <a:rPr lang="en-US" b="1" dirty="0"/>
              <a:t>Value-based:</a:t>
            </a:r>
            <a:r>
              <a:rPr lang="en-US" dirty="0"/>
              <a:t> Returns a single value</a:t>
            </a:r>
          </a:p>
          <a:p>
            <a:pPr lvl="1"/>
            <a:r>
              <a:rPr lang="en-US" b="1" dirty="0"/>
              <a:t>Entity-based: </a:t>
            </a:r>
            <a:r>
              <a:rPr lang="en-US" dirty="0"/>
              <a:t>Returns a set of objects/entities</a:t>
            </a:r>
          </a:p>
          <a:p>
            <a:r>
              <a:rPr lang="en-US" dirty="0"/>
              <a:t>This difference leads to distinct ways of evaluating a query and analyzing the quality of a query answer.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47CFD-9AB6-40FC-82BB-C8B5089F05B2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Value-based Independent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567" y="1705540"/>
            <a:ext cx="8024075" cy="3315210"/>
          </a:xfrm>
        </p:spPr>
        <p:txBody>
          <a:bodyPr/>
          <a:lstStyle/>
          <a:p>
            <a:r>
              <a:rPr lang="en-US" sz="2200" dirty="0"/>
              <a:t>Returns the attribute value of an object</a:t>
            </a:r>
          </a:p>
          <a:p>
            <a:r>
              <a:rPr lang="en-US" sz="2200" dirty="0"/>
              <a:t>Involves no other objects in evaluation (“</a:t>
            </a:r>
            <a:r>
              <a:rPr lang="en-US" sz="2200" b="1" dirty="0"/>
              <a:t>independent”</a:t>
            </a:r>
            <a:r>
              <a:rPr lang="en-US" sz="2200" dirty="0"/>
              <a:t>) </a:t>
            </a:r>
          </a:p>
          <a:p>
            <a:r>
              <a:rPr lang="en-US" sz="2200" b="1" dirty="0"/>
              <a:t>e.g., Probabilistic Single Value Query (</a:t>
            </a:r>
            <a:r>
              <a:rPr lang="en-US" sz="2200" b="1" dirty="0" err="1"/>
              <a:t>VSingleQ</a:t>
            </a:r>
            <a:r>
              <a:rPr lang="en-US" sz="2200" b="1" dirty="0"/>
              <a:t>)</a:t>
            </a:r>
          </a:p>
          <a:p>
            <a:pPr lvl="1"/>
            <a:r>
              <a:rPr lang="en-US" sz="2200" i="1" dirty="0"/>
              <a:t>Given an object </a:t>
            </a:r>
            <a:r>
              <a:rPr lang="en-US" sz="2200" i="1" dirty="0" err="1"/>
              <a:t>T</a:t>
            </a:r>
            <a:r>
              <a:rPr lang="en-US" sz="2200" i="1" baseline="-25000" dirty="0" err="1"/>
              <a:t>k</a:t>
            </a:r>
            <a:r>
              <a:rPr lang="en-US" sz="2200" i="1" dirty="0"/>
              <a:t>, returns </a:t>
            </a:r>
            <a:r>
              <a:rPr lang="en-US" sz="2200" i="1" dirty="0" err="1"/>
              <a:t>l</a:t>
            </a:r>
            <a:r>
              <a:rPr lang="en-US" sz="2200" i="1" dirty="0"/>
              <a:t>, </a:t>
            </a:r>
            <a:r>
              <a:rPr lang="en-US" sz="2200" i="1" dirty="0" err="1"/>
              <a:t>u</a:t>
            </a:r>
            <a:r>
              <a:rPr lang="en-US" sz="2200" i="1" dirty="0"/>
              <a:t>, </a:t>
            </a:r>
            <a:r>
              <a:rPr lang="en-US" sz="2200" i="1" dirty="0">
                <a:solidFill>
                  <a:srgbClr val="FF3300"/>
                </a:solidFill>
              </a:rPr>
              <a:t>{</a:t>
            </a:r>
            <a:r>
              <a:rPr lang="en-US" sz="2200" i="1" dirty="0" err="1">
                <a:solidFill>
                  <a:srgbClr val="FF3300"/>
                </a:solidFill>
              </a:rPr>
              <a:t>p(x</a:t>
            </a:r>
            <a:r>
              <a:rPr lang="en-US" sz="2200" i="1" dirty="0">
                <a:solidFill>
                  <a:srgbClr val="FF3300"/>
                </a:solidFill>
              </a:rPr>
              <a:t>) | </a:t>
            </a:r>
            <a:r>
              <a:rPr lang="en-US" sz="2200" i="1" dirty="0" err="1">
                <a:solidFill>
                  <a:srgbClr val="FF3300"/>
                </a:solidFill>
              </a:rPr>
              <a:t>x</a:t>
            </a:r>
            <a:r>
              <a:rPr lang="en-US" sz="2200" i="1" dirty="0">
                <a:solidFill>
                  <a:srgbClr val="FF3300"/>
                </a:solidFill>
              </a:rPr>
              <a:t> in [</a:t>
            </a:r>
            <a:r>
              <a:rPr lang="en-US" sz="2200" i="1" dirty="0" err="1">
                <a:solidFill>
                  <a:srgbClr val="FF3300"/>
                </a:solidFill>
              </a:rPr>
              <a:t>l,u</a:t>
            </a:r>
            <a:r>
              <a:rPr lang="en-US" sz="2200" i="1" dirty="0">
                <a:solidFill>
                  <a:srgbClr val="FF3300"/>
                </a:solidFill>
              </a:rPr>
              <a:t>]}</a:t>
            </a:r>
            <a:r>
              <a:rPr lang="en-US" sz="2200" i="1" dirty="0"/>
              <a:t> where   </a:t>
            </a:r>
            <a:r>
              <a:rPr lang="en-US" sz="2200" i="1" dirty="0" err="1"/>
              <a:t>p(x</a:t>
            </a:r>
            <a:r>
              <a:rPr lang="en-US" sz="2200" i="1" dirty="0"/>
              <a:t>) is </a:t>
            </a:r>
            <a:r>
              <a:rPr lang="en-US" sz="2200" i="1" dirty="0" err="1"/>
              <a:t>pdf</a:t>
            </a:r>
            <a:r>
              <a:rPr lang="en-US" sz="2200" i="1" dirty="0"/>
              <a:t> of </a:t>
            </a:r>
            <a:r>
              <a:rPr lang="en-US" sz="2200" i="1" dirty="0" err="1"/>
              <a:t>T</a:t>
            </a:r>
            <a:r>
              <a:rPr lang="en-US" sz="2200" i="1" baseline="-25000" dirty="0" err="1"/>
              <a:t>k</a:t>
            </a:r>
            <a:r>
              <a:rPr lang="en-US" sz="2200" i="1" dirty="0" err="1"/>
              <a:t>.a</a:t>
            </a:r>
            <a:r>
              <a:rPr lang="en-US" sz="2200" i="1" dirty="0"/>
              <a:t>, with </a:t>
            </a:r>
            <a:r>
              <a:rPr lang="en-US" sz="2200" i="1" dirty="0" err="1"/>
              <a:t>p(x</a:t>
            </a:r>
            <a:r>
              <a:rPr lang="en-US" sz="2200" i="1" dirty="0"/>
              <a:t>)=0 when </a:t>
            </a:r>
            <a:r>
              <a:rPr lang="en-US" sz="2200" i="1" dirty="0" err="1"/>
              <a:t>x</a:t>
            </a:r>
            <a:r>
              <a:rPr lang="en-US" sz="2200" i="1" dirty="0"/>
              <a:t>&lt;</a:t>
            </a:r>
            <a:r>
              <a:rPr lang="en-US" sz="2200" i="1" dirty="0" err="1"/>
              <a:t>l</a:t>
            </a:r>
            <a:r>
              <a:rPr lang="en-US" sz="2200" i="1" dirty="0"/>
              <a:t> or </a:t>
            </a:r>
            <a:r>
              <a:rPr lang="en-US" sz="2200" i="1" dirty="0" err="1"/>
              <a:t>x</a:t>
            </a:r>
            <a:r>
              <a:rPr lang="en-US" sz="2200" i="1" dirty="0"/>
              <a:t>&gt;</a:t>
            </a:r>
            <a:r>
              <a:rPr lang="en-US" sz="2200" i="1" dirty="0" err="1"/>
              <a:t>u</a:t>
            </a:r>
            <a:endParaRPr lang="en-US" sz="2200" i="1" baseline="-25000" dirty="0"/>
          </a:p>
          <a:p>
            <a:pPr lvl="1"/>
            <a:r>
              <a:rPr lang="en-US" sz="2200" dirty="0"/>
              <a:t>What is the temperature of sensor </a:t>
            </a:r>
            <a:r>
              <a:rPr lang="en-US" sz="2200" i="1" dirty="0"/>
              <a:t>x</a:t>
            </a:r>
            <a:r>
              <a:rPr lang="en-US" sz="2200" dirty="0"/>
              <a:t>?</a:t>
            </a:r>
          </a:p>
          <a:p>
            <a:r>
              <a:rPr lang="en-US" sz="2200" dirty="0"/>
              <a:t>Non-probabilistic single value query: 29</a:t>
            </a:r>
            <a:r>
              <a:rPr lang="en-US" sz="2200" i="1" baseline="30000" dirty="0"/>
              <a:t>o</a:t>
            </a:r>
            <a:r>
              <a:rPr lang="en-US" sz="2200" dirty="0"/>
              <a:t>C</a:t>
            </a:r>
            <a:endParaRPr lang="en-US" sz="2200" i="1" baseline="-25000" dirty="0"/>
          </a:p>
          <a:p>
            <a:r>
              <a:rPr lang="en-US" sz="2200" dirty="0" err="1"/>
              <a:t>VSingleQ</a:t>
            </a:r>
            <a:r>
              <a:rPr lang="en-US" sz="2200" dirty="0"/>
              <a:t>: [28</a:t>
            </a:r>
            <a:r>
              <a:rPr lang="en-US" sz="2200" i="1" baseline="30000" dirty="0"/>
              <a:t>o</a:t>
            </a:r>
            <a:r>
              <a:rPr lang="en-US" sz="2200" dirty="0"/>
              <a:t>C, 30</a:t>
            </a:r>
            <a:r>
              <a:rPr lang="en-US" sz="2200" i="1" baseline="30000" dirty="0"/>
              <a:t>o</a:t>
            </a:r>
            <a:r>
              <a:rPr lang="en-US" sz="2200" dirty="0"/>
              <a:t>C], with a uniform distribution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47CFD-9AB6-40FC-82BB-C8B5089F05B2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2819478" y="5255537"/>
            <a:ext cx="4163453" cy="1014756"/>
            <a:chOff x="1967" y="1600"/>
            <a:chExt cx="3180" cy="933"/>
          </a:xfrm>
        </p:grpSpPr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995" y="1600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898" y="1600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1995" y="1600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995" y="2099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762" y="2099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4762" y="1600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967" y="2193"/>
              <a:ext cx="564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28</a:t>
              </a:r>
              <a:r>
                <a:rPr lang="en-US" i="1" baseline="30000" dirty="0"/>
                <a:t>o</a:t>
              </a:r>
              <a:r>
                <a:rPr lang="en-US" dirty="0"/>
                <a:t>C</a:t>
              </a:r>
              <a:endParaRPr lang="en-US" altLang="zh-TW" b="1" i="1" dirty="0"/>
            </a:p>
          </p:txBody>
        </p: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4617" y="2193"/>
              <a:ext cx="53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30</a:t>
              </a:r>
              <a:r>
                <a:rPr lang="en-US" i="1" baseline="30000" dirty="0"/>
                <a:t>o</a:t>
              </a:r>
              <a:r>
                <a:rPr lang="en-US" dirty="0"/>
                <a:t>C</a:t>
              </a:r>
              <a:endParaRPr lang="en-US" altLang="zh-TW" b="1" dirty="0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995" y="1847"/>
              <a:ext cx="2903" cy="0"/>
            </a:xfrm>
            <a:prstGeom prst="line">
              <a:avLst/>
            </a:prstGeom>
            <a:noFill/>
            <a:ln w="2540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58" y="27923"/>
            <a:ext cx="7158037" cy="1412875"/>
          </a:xfrm>
        </p:spPr>
        <p:txBody>
          <a:bodyPr/>
          <a:lstStyle/>
          <a:p>
            <a:r>
              <a:rPr lang="en-US" sz="3100" dirty="0"/>
              <a:t>Entity-based Independent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03" y="1727744"/>
            <a:ext cx="8027324" cy="4270131"/>
          </a:xfrm>
        </p:spPr>
        <p:txBody>
          <a:bodyPr/>
          <a:lstStyle/>
          <a:p>
            <a:r>
              <a:rPr lang="en-US" sz="2200" dirty="0"/>
              <a:t>Returns a set of objects that satisfy some condition</a:t>
            </a:r>
          </a:p>
          <a:p>
            <a:r>
              <a:rPr lang="en-US" sz="2200" dirty="0"/>
              <a:t>Computation </a:t>
            </a:r>
            <a:r>
              <a:rPr lang="en-US" sz="2200" i="1" dirty="0"/>
              <a:t>independent</a:t>
            </a:r>
            <a:r>
              <a:rPr lang="en-US" sz="2200" dirty="0"/>
              <a:t> of other objects (explained later)</a:t>
            </a:r>
          </a:p>
          <a:p>
            <a:r>
              <a:rPr lang="en-US" sz="2300" b="1" dirty="0"/>
              <a:t>e.g., Probabilistic Range Query (ERQ)</a:t>
            </a:r>
          </a:p>
          <a:p>
            <a:pPr lvl="1"/>
            <a:r>
              <a:rPr lang="en-US" sz="2000" dirty="0"/>
              <a:t>Given [</a:t>
            </a:r>
            <a:r>
              <a:rPr lang="en-US" sz="2000" i="1" dirty="0" err="1"/>
              <a:t>l</a:t>
            </a:r>
            <a:r>
              <a:rPr lang="en-US" sz="2000" dirty="0"/>
              <a:t>, </a:t>
            </a:r>
            <a:r>
              <a:rPr lang="en-US" sz="2000" i="1" dirty="0" err="1"/>
              <a:t>u</a:t>
            </a:r>
            <a:r>
              <a:rPr lang="en-US" sz="2000" dirty="0"/>
              <a:t>], return a set </a:t>
            </a:r>
            <a:r>
              <a:rPr lang="en-US" sz="2000" dirty="0">
                <a:solidFill>
                  <a:srgbClr val="FF3300"/>
                </a:solidFill>
              </a:rPr>
              <a:t>{(T</a:t>
            </a:r>
            <a:r>
              <a:rPr lang="en-US" sz="2000" baseline="-25000" dirty="0">
                <a:solidFill>
                  <a:srgbClr val="FF3300"/>
                </a:solidFill>
              </a:rPr>
              <a:t>i</a:t>
            </a:r>
            <a:r>
              <a:rPr lang="en-US" sz="2000" dirty="0">
                <a:solidFill>
                  <a:srgbClr val="FF3300"/>
                </a:solidFill>
              </a:rPr>
              <a:t>, p</a:t>
            </a:r>
            <a:r>
              <a:rPr lang="en-US" sz="2000" baseline="-25000" dirty="0">
                <a:solidFill>
                  <a:srgbClr val="FF3300"/>
                </a:solidFill>
              </a:rPr>
              <a:t>i</a:t>
            </a:r>
            <a:r>
              <a:rPr lang="en-US" sz="2000" dirty="0">
                <a:solidFill>
                  <a:srgbClr val="FF3300"/>
                </a:solidFill>
              </a:rPr>
              <a:t>)}</a:t>
            </a:r>
            <a:r>
              <a:rPr lang="en-US" sz="2000" dirty="0"/>
              <a:t>, where p</a:t>
            </a:r>
            <a:r>
              <a:rPr lang="en-US" sz="2000" baseline="-25000" dirty="0"/>
              <a:t>i </a:t>
            </a:r>
            <a:r>
              <a:rPr lang="en-US" sz="2000" dirty="0"/>
              <a:t>is the non-zero probability that </a:t>
            </a:r>
            <a:r>
              <a:rPr lang="en-US" sz="2000" dirty="0" err="1"/>
              <a:t>T</a:t>
            </a:r>
            <a:r>
              <a:rPr lang="en-US" sz="2000" baseline="-25000" dirty="0" err="1"/>
              <a:t>i</a:t>
            </a:r>
            <a:r>
              <a:rPr lang="en-US" sz="2000" dirty="0" err="1"/>
              <a:t>.a</a:t>
            </a:r>
            <a:r>
              <a:rPr lang="en-US" sz="2000" dirty="0"/>
              <a:t> is in [</a:t>
            </a:r>
            <a:r>
              <a:rPr lang="en-US" sz="2000" i="1" dirty="0" err="1"/>
              <a:t>l</a:t>
            </a:r>
            <a:r>
              <a:rPr lang="en-US" sz="2000" i="1" dirty="0"/>
              <a:t>, </a:t>
            </a:r>
            <a:r>
              <a:rPr lang="en-US" sz="2000" i="1" dirty="0" err="1"/>
              <a:t>u</a:t>
            </a:r>
            <a:r>
              <a:rPr lang="en-US" sz="2000" dirty="0"/>
              <a:t>]</a:t>
            </a:r>
          </a:p>
          <a:p>
            <a:pPr lvl="1"/>
            <a:r>
              <a:rPr lang="en-US" sz="2000" dirty="0"/>
              <a:t>Example: What are the sensors whose temperature readings are within [20, 30]?</a:t>
            </a:r>
          </a:p>
          <a:p>
            <a:pPr lvl="2"/>
            <a:r>
              <a:rPr lang="en-US" sz="1800" dirty="0"/>
              <a:t>Answer: {(</a:t>
            </a:r>
            <a:r>
              <a:rPr lang="en-US" sz="1800" dirty="0" err="1"/>
              <a:t>x</a:t>
            </a:r>
            <a:r>
              <a:rPr lang="en-US" sz="1800" dirty="0"/>
              <a:t>, 30%), (</a:t>
            </a:r>
            <a:r>
              <a:rPr lang="en-US" sz="1800" dirty="0" err="1"/>
              <a:t>y</a:t>
            </a:r>
            <a:r>
              <a:rPr lang="en-US" sz="1800" dirty="0"/>
              <a:t>, 40%), (</a:t>
            </a:r>
            <a:r>
              <a:rPr lang="en-US" sz="1800" dirty="0" err="1"/>
              <a:t>z</a:t>
            </a:r>
            <a:r>
              <a:rPr lang="en-US" sz="1800" dirty="0"/>
              <a:t>, 60%)}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47CFD-9AB6-40FC-82BB-C8B5089F05B2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5F8A6DB-BD70-4E0D-994C-AE800442075D}" type="slidenum">
              <a:rPr lang="en-US" altLang="zh-TW" smtClean="0"/>
              <a:pPr/>
              <a:t>24</a:t>
            </a:fld>
            <a:endParaRPr lang="en-US" altLang="zh-TW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28775" y="4459841"/>
            <a:ext cx="5069648" cy="206714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Range Query: {</a:t>
            </a:r>
            <a:r>
              <a:rPr lang="en-US" altLang="zh-TW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TW" sz="24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}</a:t>
            </a:r>
          </a:p>
          <a:p>
            <a:pPr eaLnBrk="1" hangingPunct="1">
              <a:defRPr/>
            </a:pPr>
            <a:r>
              <a:rPr lang="en-US" altLang="zh-TW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ERQ: {(</a:t>
            </a:r>
            <a:r>
              <a:rPr lang="en-US" altLang="zh-TW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TW" sz="24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TW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TW" sz="2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TW" sz="2400" b="1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lang="en-US" altLang="zh-TW" sz="2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),(</a:t>
            </a:r>
            <a:r>
              <a:rPr lang="en-US" altLang="zh-TW" sz="24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altLang="zh-TW" sz="2400" b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en-US" altLang="zh-TW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TW" sz="2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0.8</a:t>
            </a:r>
            <a:r>
              <a:rPr lang="en-US" altLang="zh-TW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)}</a:t>
            </a:r>
          </a:p>
          <a:p>
            <a:pPr eaLnBrk="1" hangingPunct="1">
              <a:defRPr/>
            </a:pPr>
            <a:endParaRPr lang="en-US" altLang="zh-TW" sz="24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51" name="Line 3"/>
          <p:cNvSpPr>
            <a:spLocks noChangeShapeType="1"/>
          </p:cNvSpPr>
          <p:nvPr/>
        </p:nvSpPr>
        <p:spPr bwMode="auto">
          <a:xfrm>
            <a:off x="672147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2" name="Line 4"/>
          <p:cNvSpPr>
            <a:spLocks noChangeShapeType="1"/>
          </p:cNvSpPr>
          <p:nvPr/>
        </p:nvSpPr>
        <p:spPr bwMode="auto">
          <a:xfrm>
            <a:off x="7791450" y="1773238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3" name="Text Box 5"/>
          <p:cNvSpPr txBox="1">
            <a:spLocks noChangeArrowheads="1"/>
          </p:cNvSpPr>
          <p:nvPr/>
        </p:nvSpPr>
        <p:spPr bwMode="auto">
          <a:xfrm>
            <a:off x="6567488" y="5608638"/>
            <a:ext cx="6873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 i="1"/>
              <a:t>T</a:t>
            </a:r>
            <a:r>
              <a:rPr lang="en-US" altLang="zh-TW" b="1" baseline="-25000"/>
              <a:t>1</a:t>
            </a:r>
            <a:endParaRPr lang="en-US" altLang="zh-TW" b="1" i="1"/>
          </a:p>
        </p:txBody>
      </p:sp>
      <p:sp>
        <p:nvSpPr>
          <p:cNvPr id="6154" name="Text Box 6"/>
          <p:cNvSpPr txBox="1">
            <a:spLocks noChangeArrowheads="1"/>
          </p:cNvSpPr>
          <p:nvPr/>
        </p:nvSpPr>
        <p:spPr bwMode="auto">
          <a:xfrm>
            <a:off x="7648575" y="5608638"/>
            <a:ext cx="623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b="1" i="1"/>
              <a:t>T</a:t>
            </a:r>
            <a:r>
              <a:rPr lang="en-US" altLang="zh-TW" b="1" baseline="-25000"/>
              <a:t>2</a:t>
            </a:r>
            <a:endParaRPr lang="en-US" altLang="zh-TW" b="1" i="1"/>
          </a:p>
        </p:txBody>
      </p:sp>
      <p:sp>
        <p:nvSpPr>
          <p:cNvPr id="6155" name="Line 7"/>
          <p:cNvSpPr>
            <a:spLocks noChangeShapeType="1"/>
          </p:cNvSpPr>
          <p:nvPr/>
        </p:nvSpPr>
        <p:spPr bwMode="auto">
          <a:xfrm>
            <a:off x="5562600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6" name="Line 8"/>
          <p:cNvSpPr>
            <a:spLocks noChangeShapeType="1"/>
          </p:cNvSpPr>
          <p:nvPr/>
        </p:nvSpPr>
        <p:spPr bwMode="auto">
          <a:xfrm>
            <a:off x="5448300" y="22320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7" name="Line 9"/>
          <p:cNvSpPr>
            <a:spLocks noChangeShapeType="1"/>
          </p:cNvSpPr>
          <p:nvPr/>
        </p:nvSpPr>
        <p:spPr bwMode="auto">
          <a:xfrm>
            <a:off x="5448300" y="30527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8" name="Line 10"/>
          <p:cNvSpPr>
            <a:spLocks noChangeShapeType="1"/>
          </p:cNvSpPr>
          <p:nvPr/>
        </p:nvSpPr>
        <p:spPr bwMode="auto">
          <a:xfrm>
            <a:off x="5448300" y="34623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59" name="Line 11"/>
          <p:cNvSpPr>
            <a:spLocks noChangeShapeType="1"/>
          </p:cNvSpPr>
          <p:nvPr/>
        </p:nvSpPr>
        <p:spPr bwMode="auto">
          <a:xfrm>
            <a:off x="5448300" y="42751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60" name="Line 12"/>
          <p:cNvSpPr>
            <a:spLocks noChangeShapeType="1"/>
          </p:cNvSpPr>
          <p:nvPr/>
        </p:nvSpPr>
        <p:spPr bwMode="auto">
          <a:xfrm>
            <a:off x="5448300" y="38735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61" name="Line 13"/>
          <p:cNvSpPr>
            <a:spLocks noChangeShapeType="1"/>
          </p:cNvSpPr>
          <p:nvPr/>
        </p:nvSpPr>
        <p:spPr bwMode="auto">
          <a:xfrm>
            <a:off x="5448300" y="46942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62" name="Line 14"/>
          <p:cNvSpPr>
            <a:spLocks noChangeShapeType="1"/>
          </p:cNvSpPr>
          <p:nvPr/>
        </p:nvSpPr>
        <p:spPr bwMode="auto">
          <a:xfrm>
            <a:off x="5448300" y="5105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63" name="Line 15"/>
          <p:cNvSpPr>
            <a:spLocks noChangeShapeType="1"/>
          </p:cNvSpPr>
          <p:nvPr/>
        </p:nvSpPr>
        <p:spPr bwMode="auto">
          <a:xfrm>
            <a:off x="5562600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4" name="Line 16"/>
          <p:cNvSpPr>
            <a:spLocks noChangeShapeType="1"/>
          </p:cNvSpPr>
          <p:nvPr/>
        </p:nvSpPr>
        <p:spPr bwMode="auto">
          <a:xfrm>
            <a:off x="5448300" y="264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65" name="Text Box 17"/>
          <p:cNvSpPr txBox="1">
            <a:spLocks noChangeArrowheads="1"/>
          </p:cNvSpPr>
          <p:nvPr/>
        </p:nvSpPr>
        <p:spPr bwMode="auto">
          <a:xfrm>
            <a:off x="5181600" y="4941888"/>
            <a:ext cx="184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6166" name="Text Box 18"/>
          <p:cNvSpPr txBox="1">
            <a:spLocks noChangeArrowheads="1"/>
          </p:cNvSpPr>
          <p:nvPr/>
        </p:nvSpPr>
        <p:spPr bwMode="auto">
          <a:xfrm>
            <a:off x="5175250" y="4891088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6167" name="Text Box 19"/>
          <p:cNvSpPr txBox="1">
            <a:spLocks noChangeArrowheads="1"/>
          </p:cNvSpPr>
          <p:nvPr/>
        </p:nvSpPr>
        <p:spPr bwMode="auto">
          <a:xfrm>
            <a:off x="5049838" y="41148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/>
              <a:t>10</a:t>
            </a:r>
          </a:p>
        </p:txBody>
      </p:sp>
      <p:sp>
        <p:nvSpPr>
          <p:cNvPr id="6168" name="Text Box 20"/>
          <p:cNvSpPr txBox="1">
            <a:spLocks noChangeArrowheads="1"/>
          </p:cNvSpPr>
          <p:nvPr/>
        </p:nvSpPr>
        <p:spPr bwMode="auto">
          <a:xfrm>
            <a:off x="5048250" y="32512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20</a:t>
            </a:r>
          </a:p>
        </p:txBody>
      </p:sp>
      <p:sp>
        <p:nvSpPr>
          <p:cNvPr id="6169" name="Text Box 21"/>
          <p:cNvSpPr txBox="1">
            <a:spLocks noChangeArrowheads="1"/>
          </p:cNvSpPr>
          <p:nvPr/>
        </p:nvSpPr>
        <p:spPr bwMode="auto">
          <a:xfrm>
            <a:off x="5048250" y="245745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30</a:t>
            </a:r>
          </a:p>
        </p:txBody>
      </p:sp>
      <p:sp>
        <p:nvSpPr>
          <p:cNvPr id="6170" name="Text Box 22"/>
          <p:cNvSpPr txBox="1">
            <a:spLocks noChangeArrowheads="1"/>
          </p:cNvSpPr>
          <p:nvPr/>
        </p:nvSpPr>
        <p:spPr bwMode="auto">
          <a:xfrm>
            <a:off x="5386388" y="5580063"/>
            <a:ext cx="407987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aseline="30000"/>
              <a:t>o</a:t>
            </a:r>
            <a:r>
              <a:rPr lang="en-US" altLang="zh-TW"/>
              <a:t>F</a:t>
            </a:r>
          </a:p>
        </p:txBody>
      </p:sp>
      <p:sp>
        <p:nvSpPr>
          <p:cNvPr id="6171" name="Rectangle 23"/>
          <p:cNvSpPr>
            <a:spLocks noChangeArrowheads="1"/>
          </p:cNvSpPr>
          <p:nvPr/>
        </p:nvSpPr>
        <p:spPr bwMode="auto">
          <a:xfrm>
            <a:off x="611188" y="1989138"/>
            <a:ext cx="576262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Text Box 24"/>
          <p:cNvSpPr txBox="1">
            <a:spLocks noChangeArrowheads="1"/>
          </p:cNvSpPr>
          <p:nvPr/>
        </p:nvSpPr>
        <p:spPr bwMode="auto">
          <a:xfrm>
            <a:off x="1403350" y="1916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6173" name="Text Box 25"/>
          <p:cNvSpPr txBox="1">
            <a:spLocks noChangeArrowheads="1"/>
          </p:cNvSpPr>
          <p:nvPr/>
        </p:nvSpPr>
        <p:spPr bwMode="auto">
          <a:xfrm>
            <a:off x="1455738" y="1865313"/>
            <a:ext cx="2611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Recorded Temperature </a:t>
            </a:r>
          </a:p>
        </p:txBody>
      </p:sp>
      <p:sp>
        <p:nvSpPr>
          <p:cNvPr id="6174" name="Text Box 26"/>
          <p:cNvSpPr txBox="1">
            <a:spLocks noChangeArrowheads="1"/>
          </p:cNvSpPr>
          <p:nvPr/>
        </p:nvSpPr>
        <p:spPr bwMode="auto">
          <a:xfrm>
            <a:off x="1455738" y="2414588"/>
            <a:ext cx="23193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Uncertainty for </a:t>
            </a:r>
          </a:p>
          <a:p>
            <a:r>
              <a:rPr lang="en-US" altLang="zh-TW"/>
              <a:t>Current Temperature</a:t>
            </a:r>
          </a:p>
        </p:txBody>
      </p:sp>
      <p:sp>
        <p:nvSpPr>
          <p:cNvPr id="6175" name="Rectangle 27"/>
          <p:cNvSpPr>
            <a:spLocks noChangeArrowheads="1"/>
          </p:cNvSpPr>
          <p:nvPr/>
        </p:nvSpPr>
        <p:spPr bwMode="auto">
          <a:xfrm>
            <a:off x="611188" y="2532063"/>
            <a:ext cx="576262" cy="431800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6" name="Rectangle 28"/>
          <p:cNvSpPr>
            <a:spLocks noChangeArrowheads="1"/>
          </p:cNvSpPr>
          <p:nvPr/>
        </p:nvSpPr>
        <p:spPr bwMode="auto">
          <a:xfrm>
            <a:off x="6432550" y="4025900"/>
            <a:ext cx="576263" cy="1066800"/>
          </a:xfrm>
          <a:prstGeom prst="rect">
            <a:avLst/>
          </a:prstGeom>
          <a:solidFill>
            <a:srgbClr val="AEF8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7" name="Rectangle 29"/>
          <p:cNvSpPr>
            <a:spLocks noChangeArrowheads="1"/>
          </p:cNvSpPr>
          <p:nvPr/>
        </p:nvSpPr>
        <p:spPr bwMode="auto">
          <a:xfrm>
            <a:off x="6434138" y="4462463"/>
            <a:ext cx="576262" cy="1428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8" name="Rectangle 30"/>
          <p:cNvSpPr>
            <a:spLocks noChangeArrowheads="1"/>
          </p:cNvSpPr>
          <p:nvPr/>
        </p:nvSpPr>
        <p:spPr bwMode="auto">
          <a:xfrm>
            <a:off x="7499350" y="2794000"/>
            <a:ext cx="576263" cy="1068388"/>
          </a:xfrm>
          <a:prstGeom prst="rect">
            <a:avLst/>
          </a:prstGeom>
          <a:solidFill>
            <a:srgbClr val="AEF8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79" name="Rectangle 31"/>
          <p:cNvSpPr>
            <a:spLocks noChangeArrowheads="1"/>
          </p:cNvSpPr>
          <p:nvPr/>
        </p:nvSpPr>
        <p:spPr bwMode="auto">
          <a:xfrm>
            <a:off x="7500938" y="3244850"/>
            <a:ext cx="576262" cy="1428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419600" y="3048000"/>
            <a:ext cx="4419600" cy="1227138"/>
            <a:chOff x="2784" y="1920"/>
            <a:chExt cx="2784" cy="773"/>
          </a:xfrm>
        </p:grpSpPr>
        <p:sp>
          <p:nvSpPr>
            <p:cNvPr id="6186" name="Line 33"/>
            <p:cNvSpPr>
              <a:spLocks noChangeShapeType="1"/>
            </p:cNvSpPr>
            <p:nvPr/>
          </p:nvSpPr>
          <p:spPr bwMode="auto">
            <a:xfrm>
              <a:off x="2784" y="1920"/>
              <a:ext cx="2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34"/>
            <p:cNvSpPr>
              <a:spLocks noChangeShapeType="1"/>
            </p:cNvSpPr>
            <p:nvPr/>
          </p:nvSpPr>
          <p:spPr bwMode="auto">
            <a:xfrm>
              <a:off x="2784" y="2693"/>
              <a:ext cx="2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35"/>
            <p:cNvSpPr>
              <a:spLocks noChangeShapeType="1"/>
            </p:cNvSpPr>
            <p:nvPr/>
          </p:nvSpPr>
          <p:spPr bwMode="auto">
            <a:xfrm>
              <a:off x="2784" y="192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36"/>
            <p:cNvSpPr>
              <a:spLocks noChangeShapeType="1"/>
            </p:cNvSpPr>
            <p:nvPr/>
          </p:nvSpPr>
          <p:spPr bwMode="auto">
            <a:xfrm>
              <a:off x="5568" y="192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81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3500" dirty="0"/>
              <a:t>Traditional Range Query vs. ERQ</a:t>
            </a:r>
          </a:p>
        </p:txBody>
      </p:sp>
      <p:sp>
        <p:nvSpPr>
          <p:cNvPr id="40" name="Rounded Rectangular Callout 39"/>
          <p:cNvSpPr/>
          <p:nvPr/>
        </p:nvSpPr>
        <p:spPr bwMode="auto">
          <a:xfrm>
            <a:off x="4602789" y="4479636"/>
            <a:ext cx="361758" cy="423333"/>
          </a:xfrm>
          <a:prstGeom prst="wedgeRoundRectCallout">
            <a:avLst>
              <a:gd name="adj1" fmla="val 91236"/>
              <a:gd name="adj2" fmla="val -93561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l</a:t>
            </a:r>
            <a:endParaRPr kumimoji="1" 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41" name="Rounded Rectangular Callout 40"/>
          <p:cNvSpPr/>
          <p:nvPr/>
        </p:nvSpPr>
        <p:spPr bwMode="auto">
          <a:xfrm>
            <a:off x="4648200" y="2590800"/>
            <a:ext cx="361758" cy="423333"/>
          </a:xfrm>
          <a:prstGeom prst="wedgeRoundRectCallout">
            <a:avLst>
              <a:gd name="adj1" fmla="val 106130"/>
              <a:gd name="adj2" fmla="val 55530"/>
              <a:gd name="adj3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u</a:t>
            </a:r>
            <a:endParaRPr kumimoji="1" lang="en-US" sz="18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</p:spTree>
  </p:cSld>
  <p:clrMapOvr>
    <a:masterClrMapping/>
  </p:clrMapOvr>
  <p:transition advTm="12153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0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0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057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Entity-based Dependent Class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3510" y="1853215"/>
            <a:ext cx="7872235" cy="4114800"/>
          </a:xfrm>
        </p:spPr>
        <p:txBody>
          <a:bodyPr/>
          <a:lstStyle/>
          <a:p>
            <a:r>
              <a:rPr lang="en-US" sz="2200" dirty="0"/>
              <a:t>Returns a set of entities which satisfy some function of one or more entities (e.g., </a:t>
            </a:r>
            <a:r>
              <a:rPr lang="en-US" sz="2200" b="1" dirty="0"/>
              <a:t>MIN</a:t>
            </a:r>
            <a:r>
              <a:rPr lang="en-US" sz="2200" dirty="0"/>
              <a:t>)</a:t>
            </a:r>
          </a:p>
          <a:p>
            <a:r>
              <a:rPr lang="en-US" sz="2200" dirty="0"/>
              <a:t>The interplay of objects is important in deciding the query answer (will be elaborated)</a:t>
            </a:r>
          </a:p>
          <a:p>
            <a:r>
              <a:rPr lang="en-US" sz="2200" b="1" i="1" dirty="0"/>
              <a:t>e.g., </a:t>
            </a:r>
            <a:r>
              <a:rPr lang="en-US" sz="2200" b="1" dirty="0"/>
              <a:t>Probabilistic Minimum Query (</a:t>
            </a:r>
            <a:r>
              <a:rPr lang="en-US" sz="2200" b="1" dirty="0" err="1"/>
              <a:t>EMinQ</a:t>
            </a:r>
            <a:r>
              <a:rPr lang="en-US" sz="2200" b="1" dirty="0"/>
              <a:t>) </a:t>
            </a:r>
            <a:r>
              <a:rPr lang="en-US" sz="2200" dirty="0"/>
              <a:t>returns a set </a:t>
            </a:r>
            <a:r>
              <a:rPr lang="en-US" sz="2200" dirty="0">
                <a:solidFill>
                  <a:srgbClr val="FF3300"/>
                </a:solidFill>
              </a:rPr>
              <a:t>{(</a:t>
            </a:r>
            <a:r>
              <a:rPr lang="en-US" sz="2200" i="1" dirty="0">
                <a:solidFill>
                  <a:srgbClr val="FF3300"/>
                </a:solidFill>
              </a:rPr>
              <a:t>T</a:t>
            </a:r>
            <a:r>
              <a:rPr lang="en-US" sz="2200" i="1" baseline="-25000" dirty="0">
                <a:solidFill>
                  <a:srgbClr val="FF3300"/>
                </a:solidFill>
              </a:rPr>
              <a:t>i</a:t>
            </a:r>
            <a:r>
              <a:rPr lang="en-US" sz="2200" i="1" dirty="0">
                <a:solidFill>
                  <a:srgbClr val="FF3300"/>
                </a:solidFill>
              </a:rPr>
              <a:t>, p</a:t>
            </a:r>
            <a:r>
              <a:rPr lang="en-US" sz="2200" i="1" baseline="-25000" dirty="0">
                <a:solidFill>
                  <a:srgbClr val="FF3300"/>
                </a:solidFill>
              </a:rPr>
              <a:t>i</a:t>
            </a:r>
            <a:r>
              <a:rPr lang="en-US" sz="2200" dirty="0">
                <a:solidFill>
                  <a:srgbClr val="FF3300"/>
                </a:solidFill>
              </a:rPr>
              <a:t>)}</a:t>
            </a:r>
            <a:r>
              <a:rPr lang="en-US" sz="2200" dirty="0"/>
              <a:t> where </a:t>
            </a:r>
            <a:r>
              <a:rPr lang="en-US" sz="2200" i="1" dirty="0"/>
              <a:t>p</a:t>
            </a:r>
            <a:r>
              <a:rPr lang="en-US" sz="2200" i="1" baseline="-25000" dirty="0"/>
              <a:t>i</a:t>
            </a:r>
            <a:r>
              <a:rPr lang="en-US" sz="2200" dirty="0"/>
              <a:t> is the non-zero prob. that </a:t>
            </a:r>
            <a:r>
              <a:rPr lang="en-US" sz="2200" i="1" dirty="0" err="1"/>
              <a:t>T</a:t>
            </a:r>
            <a:r>
              <a:rPr lang="en-US" sz="2200" i="1" baseline="-25000" dirty="0" err="1"/>
              <a:t>i</a:t>
            </a:r>
            <a:r>
              <a:rPr lang="en-US" sz="2200" i="1" dirty="0" err="1"/>
              <a:t>.a</a:t>
            </a:r>
            <a:r>
              <a:rPr lang="en-US" sz="2200" dirty="0"/>
              <a:t> is the minimum value of in </a:t>
            </a:r>
            <a:r>
              <a:rPr lang="en-US" sz="2200" i="1" dirty="0"/>
              <a:t>T</a:t>
            </a:r>
          </a:p>
          <a:p>
            <a:r>
              <a:rPr lang="en-US" sz="2200" b="1" dirty="0" err="1"/>
              <a:t>EMaxQ</a:t>
            </a:r>
            <a:r>
              <a:rPr lang="en-US" sz="2200" b="1" dirty="0"/>
              <a:t> </a:t>
            </a:r>
            <a:r>
              <a:rPr lang="en-US" sz="2200" dirty="0"/>
              <a:t>can be similarly defined</a:t>
            </a:r>
            <a:endParaRPr lang="en-US" sz="2200" b="1" dirty="0"/>
          </a:p>
          <a:p>
            <a:r>
              <a:rPr lang="en-US" sz="2200" b="1" i="1" dirty="0"/>
              <a:t>e.g., </a:t>
            </a:r>
            <a:r>
              <a:rPr lang="en-US" sz="2200" b="1" dirty="0"/>
              <a:t>Probabilistic Nearest Neighbor Query (ENNQ): </a:t>
            </a:r>
            <a:r>
              <a:rPr lang="en-US" sz="2200" dirty="0"/>
              <a:t>Given </a:t>
            </a:r>
            <a:r>
              <a:rPr lang="en-US" sz="2200" i="1" dirty="0" err="1"/>
              <a:t>q</a:t>
            </a:r>
            <a:r>
              <a:rPr lang="en-US" sz="2200" dirty="0"/>
              <a:t>, return a set </a:t>
            </a:r>
            <a:r>
              <a:rPr lang="en-US" sz="2200" dirty="0">
                <a:solidFill>
                  <a:srgbClr val="FF3300"/>
                </a:solidFill>
              </a:rPr>
              <a:t>{(</a:t>
            </a:r>
            <a:r>
              <a:rPr lang="en-US" sz="2200" i="1" dirty="0">
                <a:solidFill>
                  <a:srgbClr val="FF3300"/>
                </a:solidFill>
              </a:rPr>
              <a:t>T</a:t>
            </a:r>
            <a:r>
              <a:rPr lang="en-US" sz="2200" i="1" baseline="-25000" dirty="0">
                <a:solidFill>
                  <a:srgbClr val="FF3300"/>
                </a:solidFill>
              </a:rPr>
              <a:t>i</a:t>
            </a:r>
            <a:r>
              <a:rPr lang="en-US" sz="2200" i="1" dirty="0">
                <a:solidFill>
                  <a:srgbClr val="FF3300"/>
                </a:solidFill>
              </a:rPr>
              <a:t>, p</a:t>
            </a:r>
            <a:r>
              <a:rPr lang="en-US" sz="2200" i="1" baseline="-25000" dirty="0">
                <a:solidFill>
                  <a:srgbClr val="FF3300"/>
                </a:solidFill>
              </a:rPr>
              <a:t>i</a:t>
            </a:r>
            <a:r>
              <a:rPr lang="en-US" sz="2200" dirty="0">
                <a:solidFill>
                  <a:srgbClr val="FF3300"/>
                </a:solidFill>
              </a:rPr>
              <a:t>)}</a:t>
            </a:r>
            <a:r>
              <a:rPr lang="en-US" sz="2200" dirty="0"/>
              <a:t> where </a:t>
            </a:r>
            <a:r>
              <a:rPr lang="en-US" sz="2200" i="1" dirty="0"/>
              <a:t>p</a:t>
            </a:r>
            <a:r>
              <a:rPr lang="en-US" sz="2200" i="1" baseline="-25000" dirty="0"/>
              <a:t>i </a:t>
            </a:r>
            <a:r>
              <a:rPr lang="en-US" sz="2200" dirty="0"/>
              <a:t>is the non-zero prob. that |</a:t>
            </a:r>
            <a:r>
              <a:rPr lang="en-US" sz="2200" i="1" dirty="0" err="1"/>
              <a:t>T</a:t>
            </a:r>
            <a:r>
              <a:rPr lang="en-US" sz="2200" i="1" baseline="-25000" dirty="0" err="1"/>
              <a:t>i</a:t>
            </a:r>
            <a:r>
              <a:rPr lang="en-US" sz="2200" i="1" dirty="0" err="1"/>
              <a:t>.a-q</a:t>
            </a:r>
            <a:r>
              <a:rPr lang="en-US" sz="2200" i="1" dirty="0"/>
              <a:t>| </a:t>
            </a:r>
            <a:r>
              <a:rPr lang="en-US" sz="2200" dirty="0"/>
              <a:t>is the minimum in </a:t>
            </a:r>
            <a:r>
              <a:rPr lang="en-US" sz="2200" i="1" dirty="0"/>
              <a:t>T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D839F0-784E-43ED-BFBE-3E3AC9A58086}" type="slidenum">
              <a:rPr lang="en-US" altLang="zh-TW" smtClean="0"/>
              <a:pPr>
                <a:defRPr/>
              </a:pPr>
              <a:t>25</a:t>
            </a:fld>
            <a:endParaRPr lang="en-US" altLang="zh-TW"/>
          </a:p>
        </p:txBody>
      </p:sp>
    </p:spTree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5F7CC6-2709-4DA9-9388-1763F6265DB0}" type="slidenum">
              <a:rPr lang="en-US" altLang="zh-TW" smtClean="0"/>
              <a:pPr/>
              <a:t>26</a:t>
            </a:fld>
            <a:endParaRPr lang="en-US" altLang="zh-TW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7535863" y="2997200"/>
            <a:ext cx="576262" cy="1368425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6454775" y="3644900"/>
            <a:ext cx="576263" cy="1368425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title"/>
          </p:nvPr>
        </p:nvSpPr>
        <p:spPr>
          <a:xfrm>
            <a:off x="928343" y="485775"/>
            <a:ext cx="7430479" cy="952500"/>
          </a:xfrm>
        </p:spPr>
        <p:txBody>
          <a:bodyPr/>
          <a:lstStyle/>
          <a:p>
            <a:pPr eaLnBrk="1" hangingPunct="1"/>
            <a:r>
              <a:rPr lang="en-US" sz="3600" dirty="0"/>
              <a:t>Traditional vs. Probabilistic </a:t>
            </a:r>
            <a:r>
              <a:rPr lang="en-US" sz="3600" dirty="0" err="1"/>
              <a:t>EMinQ</a:t>
            </a:r>
            <a:endParaRPr lang="en-US" altLang="zh-TW" sz="3600" dirty="0">
              <a:sym typeface="Symbol" pitchFamily="18" charset="2"/>
            </a:endParaRP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611188" y="1989138"/>
            <a:ext cx="576262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1403350" y="1916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1455738" y="1865313"/>
            <a:ext cx="2611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Recorded Temperature 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1455738" y="2486025"/>
            <a:ext cx="3373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Bound for Current Temperature</a:t>
            </a:r>
          </a:p>
        </p:txBody>
      </p:sp>
      <p:sp>
        <p:nvSpPr>
          <p:cNvPr id="21515" name="Line 9"/>
          <p:cNvSpPr>
            <a:spLocks noChangeShapeType="1"/>
          </p:cNvSpPr>
          <p:nvPr/>
        </p:nvSpPr>
        <p:spPr bwMode="auto">
          <a:xfrm>
            <a:off x="6743700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0"/>
          <p:cNvSpPr>
            <a:spLocks noChangeShapeType="1"/>
          </p:cNvSpPr>
          <p:nvPr/>
        </p:nvSpPr>
        <p:spPr bwMode="auto">
          <a:xfrm>
            <a:off x="7823200" y="1773238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Rectangle 11"/>
          <p:cNvSpPr>
            <a:spLocks noChangeArrowheads="1"/>
          </p:cNvSpPr>
          <p:nvPr/>
        </p:nvSpPr>
        <p:spPr bwMode="auto">
          <a:xfrm>
            <a:off x="6454775" y="4294188"/>
            <a:ext cx="576263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2"/>
          <p:cNvSpPr>
            <a:spLocks noChangeArrowheads="1"/>
          </p:cNvSpPr>
          <p:nvPr/>
        </p:nvSpPr>
        <p:spPr bwMode="auto">
          <a:xfrm>
            <a:off x="7535863" y="3214688"/>
            <a:ext cx="576262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Text Box 13"/>
          <p:cNvSpPr txBox="1">
            <a:spLocks noChangeArrowheads="1"/>
          </p:cNvSpPr>
          <p:nvPr/>
        </p:nvSpPr>
        <p:spPr bwMode="auto">
          <a:xfrm>
            <a:off x="6599238" y="5608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x</a:t>
            </a:r>
          </a:p>
        </p:txBody>
      </p:sp>
      <p:sp>
        <p:nvSpPr>
          <p:cNvPr id="21520" name="Text Box 14"/>
          <p:cNvSpPr txBox="1">
            <a:spLocks noChangeArrowheads="1"/>
          </p:cNvSpPr>
          <p:nvPr/>
        </p:nvSpPr>
        <p:spPr bwMode="auto">
          <a:xfrm>
            <a:off x="7680325" y="5608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y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611188" y="2492375"/>
            <a:ext cx="576262" cy="431800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5407025" y="22320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5407025" y="30527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5407025" y="34623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5407025" y="42751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5407025" y="38735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5407025" y="46942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5407025" y="5105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5407025" y="264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5167313" y="4941888"/>
            <a:ext cx="184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5033963" y="4891088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5345113" y="5580063"/>
            <a:ext cx="433387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aseline="30000"/>
              <a:t>o</a:t>
            </a:r>
            <a:r>
              <a:rPr lang="en-US" altLang="zh-TW"/>
              <a:t>C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5040313" y="41148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5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913313" y="32512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10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4913313" y="245745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15</a:t>
            </a:r>
          </a:p>
        </p:txBody>
      </p:sp>
      <p:sp>
        <p:nvSpPr>
          <p:cNvPr id="642082" name="Rectangle 34"/>
          <p:cNvSpPr>
            <a:spLocks noChangeArrowheads="1"/>
          </p:cNvSpPr>
          <p:nvPr/>
        </p:nvSpPr>
        <p:spPr bwMode="auto">
          <a:xfrm>
            <a:off x="303212" y="3400425"/>
            <a:ext cx="4869152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Traditional: </a:t>
            </a:r>
            <a:r>
              <a:rPr lang="en-US" altLang="zh-TW" sz="23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endParaRPr lang="en-US" altLang="zh-TW" sz="2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3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EMinQ</a:t>
            </a: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: {(</a:t>
            </a:r>
            <a:r>
              <a:rPr lang="en-US" altLang="zh-TW" sz="23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TW" sz="23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0.7</a:t>
            </a: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), (</a:t>
            </a:r>
            <a:r>
              <a:rPr lang="en-US" altLang="zh-TW" sz="23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TW" sz="23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0.3</a:t>
            </a: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Observe that 0.7+0.3=1 (Why?)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EMaxQ:{(</a:t>
            </a:r>
            <a:r>
              <a:rPr lang="en-US" altLang="zh-TW" sz="23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TW" sz="23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0.3</a:t>
            </a: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), (</a:t>
            </a:r>
            <a:r>
              <a:rPr lang="en-US" altLang="zh-TW" sz="23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TW" sz="23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0.7</a:t>
            </a: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)}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8067675" y="3001963"/>
            <a:ext cx="219075" cy="1385887"/>
            <a:chOff x="5082" y="1771"/>
            <a:chExt cx="154" cy="666"/>
          </a:xfrm>
        </p:grpSpPr>
        <p:sp>
          <p:nvSpPr>
            <p:cNvPr id="21549" name="Freeform 36"/>
            <p:cNvSpPr>
              <a:spLocks/>
            </p:cNvSpPr>
            <p:nvPr/>
          </p:nvSpPr>
          <p:spPr bwMode="auto">
            <a:xfrm>
              <a:off x="5083" y="1771"/>
              <a:ext cx="139" cy="666"/>
            </a:xfrm>
            <a:custGeom>
              <a:avLst/>
              <a:gdLst>
                <a:gd name="T0" fmla="*/ 5 w 139"/>
                <a:gd name="T1" fmla="*/ 0 h 666"/>
                <a:gd name="T2" fmla="*/ 122 w 139"/>
                <a:gd name="T3" fmla="*/ 122 h 666"/>
                <a:gd name="T4" fmla="*/ 106 w 139"/>
                <a:gd name="T5" fmla="*/ 240 h 666"/>
                <a:gd name="T6" fmla="*/ 133 w 139"/>
                <a:gd name="T7" fmla="*/ 453 h 666"/>
                <a:gd name="T8" fmla="*/ 112 w 139"/>
                <a:gd name="T9" fmla="*/ 554 h 666"/>
                <a:gd name="T10" fmla="*/ 0 w 139"/>
                <a:gd name="T11" fmla="*/ 666 h 6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666"/>
                <a:gd name="T20" fmla="*/ 139 w 139"/>
                <a:gd name="T21" fmla="*/ 666 h 6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666">
                  <a:moveTo>
                    <a:pt x="5" y="0"/>
                  </a:moveTo>
                  <a:cubicBezTo>
                    <a:pt x="55" y="41"/>
                    <a:pt x="105" y="82"/>
                    <a:pt x="122" y="122"/>
                  </a:cubicBezTo>
                  <a:cubicBezTo>
                    <a:pt x="139" y="162"/>
                    <a:pt x="104" y="185"/>
                    <a:pt x="106" y="240"/>
                  </a:cubicBezTo>
                  <a:cubicBezTo>
                    <a:pt x="108" y="295"/>
                    <a:pt x="132" y="401"/>
                    <a:pt x="133" y="453"/>
                  </a:cubicBezTo>
                  <a:cubicBezTo>
                    <a:pt x="134" y="505"/>
                    <a:pt x="134" y="519"/>
                    <a:pt x="112" y="554"/>
                  </a:cubicBezTo>
                  <a:cubicBezTo>
                    <a:pt x="90" y="589"/>
                    <a:pt x="45" y="627"/>
                    <a:pt x="0" y="666"/>
                  </a:cubicBezTo>
                </a:path>
              </a:pathLst>
            </a:custGeom>
            <a:solidFill>
              <a:srgbClr val="FF33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Line 37"/>
            <p:cNvSpPr>
              <a:spLocks noChangeShapeType="1"/>
            </p:cNvSpPr>
            <p:nvPr/>
          </p:nvSpPr>
          <p:spPr bwMode="auto">
            <a:xfrm>
              <a:off x="5082" y="1771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Line 38"/>
            <p:cNvSpPr>
              <a:spLocks noChangeShapeType="1"/>
            </p:cNvSpPr>
            <p:nvPr/>
          </p:nvSpPr>
          <p:spPr bwMode="auto">
            <a:xfrm>
              <a:off x="5098" y="2433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7035800" y="3624263"/>
            <a:ext cx="301625" cy="1404937"/>
            <a:chOff x="4416" y="2523"/>
            <a:chExt cx="190" cy="677"/>
          </a:xfrm>
        </p:grpSpPr>
        <p:sp>
          <p:nvSpPr>
            <p:cNvPr id="21546" name="Line 40"/>
            <p:cNvSpPr>
              <a:spLocks noChangeShapeType="1"/>
            </p:cNvSpPr>
            <p:nvPr/>
          </p:nvSpPr>
          <p:spPr bwMode="auto">
            <a:xfrm>
              <a:off x="4416" y="2534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Line 41"/>
            <p:cNvSpPr>
              <a:spLocks noChangeShapeType="1"/>
            </p:cNvSpPr>
            <p:nvPr/>
          </p:nvSpPr>
          <p:spPr bwMode="auto">
            <a:xfrm>
              <a:off x="4432" y="3196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Freeform 42"/>
            <p:cNvSpPr>
              <a:spLocks/>
            </p:cNvSpPr>
            <p:nvPr/>
          </p:nvSpPr>
          <p:spPr bwMode="auto">
            <a:xfrm>
              <a:off x="4416" y="2523"/>
              <a:ext cx="190" cy="677"/>
            </a:xfrm>
            <a:custGeom>
              <a:avLst/>
              <a:gdLst>
                <a:gd name="T0" fmla="*/ 0 w 190"/>
                <a:gd name="T1" fmla="*/ 0 h 677"/>
                <a:gd name="T2" fmla="*/ 91 w 190"/>
                <a:gd name="T3" fmla="*/ 101 h 677"/>
                <a:gd name="T4" fmla="*/ 176 w 190"/>
                <a:gd name="T5" fmla="*/ 320 h 677"/>
                <a:gd name="T6" fmla="*/ 5 w 190"/>
                <a:gd name="T7" fmla="*/ 677 h 6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0"/>
                <a:gd name="T13" fmla="*/ 0 h 677"/>
                <a:gd name="T14" fmla="*/ 190 w 190"/>
                <a:gd name="T15" fmla="*/ 677 h 6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0" h="677">
                  <a:moveTo>
                    <a:pt x="0" y="0"/>
                  </a:moveTo>
                  <a:cubicBezTo>
                    <a:pt x="31" y="24"/>
                    <a:pt x="62" y="48"/>
                    <a:pt x="91" y="101"/>
                  </a:cubicBezTo>
                  <a:cubicBezTo>
                    <a:pt x="120" y="154"/>
                    <a:pt x="190" y="224"/>
                    <a:pt x="176" y="320"/>
                  </a:cubicBezTo>
                  <a:cubicBezTo>
                    <a:pt x="162" y="416"/>
                    <a:pt x="83" y="546"/>
                    <a:pt x="5" y="677"/>
                  </a:cubicBezTo>
                </a:path>
              </a:pathLst>
            </a:custGeom>
            <a:solidFill>
              <a:srgbClr val="FF99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advTm="82848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8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5F7CC6-2709-4DA9-9388-1763F6265DB0}" type="slidenum">
              <a:rPr lang="en-US" altLang="zh-TW" smtClean="0"/>
              <a:pPr/>
              <a:t>27</a:t>
            </a:fld>
            <a:endParaRPr lang="en-US" altLang="zh-TW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7535863" y="2997200"/>
            <a:ext cx="576262" cy="1368425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6454775" y="3999320"/>
            <a:ext cx="576263" cy="1368425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title"/>
          </p:nvPr>
        </p:nvSpPr>
        <p:spPr>
          <a:xfrm>
            <a:off x="928343" y="485775"/>
            <a:ext cx="7430479" cy="952500"/>
          </a:xfrm>
        </p:spPr>
        <p:txBody>
          <a:bodyPr/>
          <a:lstStyle/>
          <a:p>
            <a:pPr eaLnBrk="1" hangingPunct="1"/>
            <a:r>
              <a:rPr lang="en-US" sz="3600" dirty="0"/>
              <a:t>Traditional NN Query vs. ENNQ</a:t>
            </a:r>
            <a:endParaRPr lang="en-US" altLang="zh-TW" sz="3600" dirty="0">
              <a:sym typeface="Symbol" pitchFamily="18" charset="2"/>
            </a:endParaRP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611188" y="1989138"/>
            <a:ext cx="576262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1403350" y="1916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1455738" y="1865313"/>
            <a:ext cx="2611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Recorded Temperature 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1455738" y="2486025"/>
            <a:ext cx="3373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Bound for Current Temperature</a:t>
            </a:r>
          </a:p>
        </p:txBody>
      </p:sp>
      <p:sp>
        <p:nvSpPr>
          <p:cNvPr id="21515" name="Line 9"/>
          <p:cNvSpPr>
            <a:spLocks noChangeShapeType="1"/>
          </p:cNvSpPr>
          <p:nvPr/>
        </p:nvSpPr>
        <p:spPr bwMode="auto">
          <a:xfrm>
            <a:off x="6743700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0"/>
          <p:cNvSpPr>
            <a:spLocks noChangeShapeType="1"/>
          </p:cNvSpPr>
          <p:nvPr/>
        </p:nvSpPr>
        <p:spPr bwMode="auto">
          <a:xfrm>
            <a:off x="7823200" y="1773238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Rectangle 11"/>
          <p:cNvSpPr>
            <a:spLocks noChangeArrowheads="1"/>
          </p:cNvSpPr>
          <p:nvPr/>
        </p:nvSpPr>
        <p:spPr bwMode="auto">
          <a:xfrm>
            <a:off x="6454775" y="4648608"/>
            <a:ext cx="576263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2"/>
          <p:cNvSpPr>
            <a:spLocks noChangeArrowheads="1"/>
          </p:cNvSpPr>
          <p:nvPr/>
        </p:nvSpPr>
        <p:spPr bwMode="auto">
          <a:xfrm>
            <a:off x="7535863" y="3214688"/>
            <a:ext cx="576262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Text Box 13"/>
          <p:cNvSpPr txBox="1">
            <a:spLocks noChangeArrowheads="1"/>
          </p:cNvSpPr>
          <p:nvPr/>
        </p:nvSpPr>
        <p:spPr bwMode="auto">
          <a:xfrm>
            <a:off x="6599238" y="5608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 err="1"/>
              <a:t>x</a:t>
            </a:r>
            <a:endParaRPr lang="en-US" altLang="zh-TW" dirty="0"/>
          </a:p>
        </p:txBody>
      </p:sp>
      <p:sp>
        <p:nvSpPr>
          <p:cNvPr id="21520" name="Text Box 14"/>
          <p:cNvSpPr txBox="1">
            <a:spLocks noChangeArrowheads="1"/>
          </p:cNvSpPr>
          <p:nvPr/>
        </p:nvSpPr>
        <p:spPr bwMode="auto">
          <a:xfrm>
            <a:off x="7680325" y="5608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y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611188" y="2492375"/>
            <a:ext cx="576262" cy="431800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5407025" y="22320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5407025" y="30527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5407025" y="34623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5407025" y="42751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5407025" y="38735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5407025" y="46942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5407025" y="5105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5407025" y="264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5167313" y="4941888"/>
            <a:ext cx="184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5033963" y="4891088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5345113" y="5580063"/>
            <a:ext cx="433387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aseline="30000"/>
              <a:t>o</a:t>
            </a:r>
            <a:r>
              <a:rPr lang="en-US" altLang="zh-TW"/>
              <a:t>C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5040313" y="41148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5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913313" y="32512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10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4913313" y="245745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15</a:t>
            </a:r>
          </a:p>
        </p:txBody>
      </p:sp>
      <p:sp>
        <p:nvSpPr>
          <p:cNvPr id="642082" name="Rectangle 34"/>
          <p:cNvSpPr>
            <a:spLocks noChangeArrowheads="1"/>
          </p:cNvSpPr>
          <p:nvPr/>
        </p:nvSpPr>
        <p:spPr bwMode="auto">
          <a:xfrm>
            <a:off x="303212" y="3400425"/>
            <a:ext cx="4698297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NNQ: </a:t>
            </a:r>
            <a:r>
              <a:rPr lang="en-US" altLang="zh-TW" sz="2300" b="1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endParaRPr lang="en-US" altLang="zh-TW" sz="2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ENNQ: {(</a:t>
            </a:r>
            <a:r>
              <a:rPr lang="en-US" altLang="zh-TW" sz="23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TW" sz="23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0.2</a:t>
            </a: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), (</a:t>
            </a:r>
            <a:r>
              <a:rPr lang="en-US" altLang="zh-TW" sz="23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TW" sz="23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0.8</a:t>
            </a: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0.2+0.8=1</a:t>
            </a:r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5385484" y="3642505"/>
            <a:ext cx="3140711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3300"/>
            </a:solidFill>
            <a:prstDash val="solid"/>
            <a:round/>
            <a:headEnd type="oval" w="lg" len="med"/>
            <a:tailEnd type="oval" w="lg" len="med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8545891" y="3297944"/>
            <a:ext cx="4135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i="1" dirty="0" err="1">
                <a:solidFill>
                  <a:srgbClr val="FF0000"/>
                </a:solidFill>
              </a:rPr>
              <a:t>q</a:t>
            </a:r>
            <a:endParaRPr lang="en-US" sz="3400" b="1" i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 bwMode="auto">
          <a:xfrm rot="5400000">
            <a:off x="8058552" y="3421001"/>
            <a:ext cx="383940" cy="1588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300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49" name="Straight Arrow Connector 48"/>
          <p:cNvCxnSpPr/>
          <p:nvPr/>
        </p:nvCxnSpPr>
        <p:spPr bwMode="auto">
          <a:xfrm rot="5400000">
            <a:off x="6605577" y="4164269"/>
            <a:ext cx="1014789" cy="1063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rgbClr val="FF3300"/>
            </a:solidFill>
            <a:prstDash val="solid"/>
            <a:round/>
            <a:headEnd type="arrow"/>
            <a:tailEnd type="arrow"/>
          </a:ln>
          <a:effectLst/>
        </p:spPr>
      </p:cxnSp>
    </p:spTree>
    <p:custDataLst>
      <p:tags r:id="rId1"/>
    </p:custDataLst>
  </p:cSld>
  <p:clrMapOvr>
    <a:masterClrMapping/>
  </p:clrMapOvr>
  <p:transition advTm="82848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82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Traditional NNQ in 2D space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D839F0-784E-43ED-BFBE-3E3AC9A58086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  <p:sp>
        <p:nvSpPr>
          <p:cNvPr id="8" name="Oval 7"/>
          <p:cNvSpPr/>
          <p:nvPr/>
        </p:nvSpPr>
        <p:spPr bwMode="auto">
          <a:xfrm>
            <a:off x="5087073" y="3128238"/>
            <a:ext cx="266218" cy="266218"/>
          </a:xfrm>
          <a:prstGeom prst="ellipse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244663" y="3622363"/>
            <a:ext cx="266218" cy="266218"/>
          </a:xfrm>
          <a:prstGeom prst="ellipse">
            <a:avLst/>
          </a:prstGeom>
          <a:solidFill>
            <a:srgbClr val="FF33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248399" y="4836861"/>
            <a:ext cx="266218" cy="266218"/>
          </a:xfrm>
          <a:prstGeom prst="ellipse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044862" y="5177742"/>
            <a:ext cx="266218" cy="266218"/>
          </a:xfrm>
          <a:prstGeom prst="ellipse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865" y="280395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i="1" dirty="0"/>
              <a:t>T</a:t>
            </a:r>
            <a:r>
              <a:rPr lang="en-HK" b="1" i="1" baseline="-25000" dirty="0"/>
              <a:t>1</a:t>
            </a:r>
            <a:r>
              <a:rPr lang="en-HK" b="1" i="1" dirty="0"/>
              <a:t>.a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99112" y="390787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i="1" dirty="0"/>
              <a:t>q</a:t>
            </a:r>
            <a:endParaRPr lang="en-US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14617" y="488695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i="1" dirty="0"/>
              <a:t>T</a:t>
            </a:r>
            <a:r>
              <a:rPr lang="en-HK" b="1" i="1" baseline="-25000" dirty="0"/>
              <a:t>2</a:t>
            </a:r>
            <a:r>
              <a:rPr lang="en-HK" b="1" i="1" dirty="0"/>
              <a:t>.a</a:t>
            </a:r>
            <a:endParaRPr 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06365" y="531085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i="1" dirty="0"/>
              <a:t>T</a:t>
            </a:r>
            <a:r>
              <a:rPr lang="en-HK" b="1" i="1" baseline="-25000" dirty="0"/>
              <a:t>3</a:t>
            </a:r>
            <a:r>
              <a:rPr lang="en-HK" b="1" i="1" dirty="0"/>
              <a:t>.a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317026" y="2540331"/>
            <a:ext cx="25898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Query Answer: </a:t>
            </a:r>
            <a:r>
              <a:rPr lang="en-HK" sz="2400" i="1" dirty="0"/>
              <a:t>T</a:t>
            </a:r>
            <a:r>
              <a:rPr lang="en-HK" sz="2400" i="1" baseline="-25000" dirty="0"/>
              <a:t>1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311088" y="1680735"/>
            <a:ext cx="37625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i="1" dirty="0"/>
              <a:t>T</a:t>
            </a:r>
            <a:r>
              <a:rPr lang="en-HK" sz="2400" i="1" baseline="-25000" dirty="0"/>
              <a:t>1</a:t>
            </a:r>
            <a:r>
              <a:rPr lang="en-HK" sz="2400" i="1" dirty="0"/>
              <a:t>.a</a:t>
            </a:r>
            <a:r>
              <a:rPr lang="en-HK" sz="2400" dirty="0"/>
              <a:t>: (</a:t>
            </a:r>
            <a:r>
              <a:rPr lang="en-HK" sz="2400" dirty="0" err="1"/>
              <a:t>x,y</a:t>
            </a:r>
            <a:r>
              <a:rPr lang="en-HK" sz="2400" dirty="0"/>
              <a:t>) coordinate of </a:t>
            </a:r>
            <a:r>
              <a:rPr lang="en-HK" sz="2400" i="1" dirty="0"/>
              <a:t>T</a:t>
            </a:r>
            <a:r>
              <a:rPr lang="en-HK" sz="2400" i="1" baseline="-25000" dirty="0"/>
              <a:t>1</a:t>
            </a:r>
            <a:endParaRPr lang="en-US" sz="2400" baseline="-25000" dirty="0"/>
          </a:p>
        </p:txBody>
      </p:sp>
      <p:cxnSp>
        <p:nvCxnSpPr>
          <p:cNvPr id="19" name="Straight Arrow Connector 18"/>
          <p:cNvCxnSpPr>
            <a:stCxn id="9" idx="6"/>
            <a:endCxn id="8" idx="3"/>
          </p:cNvCxnSpPr>
          <p:nvPr/>
        </p:nvCxnSpPr>
        <p:spPr bwMode="auto">
          <a:xfrm flipV="1">
            <a:off x="4510881" y="3355469"/>
            <a:ext cx="615179" cy="4000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" name="Straight Arrow Connector 20"/>
          <p:cNvCxnSpPr>
            <a:stCxn id="9" idx="5"/>
            <a:endCxn id="10" idx="1"/>
          </p:cNvCxnSpPr>
          <p:nvPr/>
        </p:nvCxnSpPr>
        <p:spPr bwMode="auto">
          <a:xfrm>
            <a:off x="4471894" y="3849594"/>
            <a:ext cx="1815492" cy="10262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2" name="Straight Arrow Connector 21"/>
          <p:cNvCxnSpPr>
            <a:stCxn id="11" idx="7"/>
            <a:endCxn id="9" idx="3"/>
          </p:cNvCxnSpPr>
          <p:nvPr/>
        </p:nvCxnSpPr>
        <p:spPr bwMode="auto">
          <a:xfrm flipV="1">
            <a:off x="2272093" y="3849594"/>
            <a:ext cx="2011557" cy="13671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67403980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ENNQ in 2D space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D839F0-784E-43ED-BFBE-3E3AC9A58086}" type="slidenum">
              <a:rPr lang="en-US" altLang="zh-TW" smtClean="0"/>
              <a:pPr>
                <a:defRPr/>
              </a:pPr>
              <a:t>29</a:t>
            </a:fld>
            <a:endParaRPr lang="en-US" altLang="zh-TW"/>
          </a:p>
        </p:txBody>
      </p:sp>
      <p:sp>
        <p:nvSpPr>
          <p:cNvPr id="8" name="Oval 7"/>
          <p:cNvSpPr/>
          <p:nvPr/>
        </p:nvSpPr>
        <p:spPr bwMode="auto">
          <a:xfrm>
            <a:off x="5087073" y="3128238"/>
            <a:ext cx="266218" cy="266218"/>
          </a:xfrm>
          <a:prstGeom prst="ellipse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4244663" y="3622363"/>
            <a:ext cx="266218" cy="266218"/>
          </a:xfrm>
          <a:prstGeom prst="ellipse">
            <a:avLst/>
          </a:prstGeom>
          <a:solidFill>
            <a:srgbClr val="FF33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6248399" y="4836861"/>
            <a:ext cx="266218" cy="266218"/>
          </a:xfrm>
          <a:prstGeom prst="ellipse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044862" y="5177742"/>
            <a:ext cx="266218" cy="266218"/>
          </a:xfrm>
          <a:prstGeom prst="ellipse">
            <a:avLst/>
          </a:prstGeom>
          <a:solidFill>
            <a:srgbClr val="0000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4865" y="2803955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i="1" dirty="0"/>
              <a:t>T</a:t>
            </a:r>
            <a:r>
              <a:rPr lang="en-HK" b="1" i="1" baseline="-25000" dirty="0"/>
              <a:t>1</a:t>
            </a:r>
            <a:r>
              <a:rPr lang="en-HK" b="1" i="1" dirty="0"/>
              <a:t>.a</a:t>
            </a:r>
            <a:endParaRPr lang="en-US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4099112" y="3907872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i="1" dirty="0"/>
              <a:t>q</a:t>
            </a:r>
            <a:endParaRPr lang="en-US" b="1" i="1" dirty="0"/>
          </a:p>
        </p:txBody>
      </p:sp>
      <p:sp>
        <p:nvSpPr>
          <p:cNvPr id="14" name="TextBox 13"/>
          <p:cNvSpPr txBox="1"/>
          <p:nvPr/>
        </p:nvSpPr>
        <p:spPr>
          <a:xfrm>
            <a:off x="6514617" y="4886959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i="1" dirty="0"/>
              <a:t>T</a:t>
            </a:r>
            <a:r>
              <a:rPr lang="en-HK" b="1" i="1" baseline="-25000" dirty="0"/>
              <a:t>2</a:t>
            </a:r>
            <a:r>
              <a:rPr lang="en-HK" b="1" i="1" dirty="0"/>
              <a:t>.a</a:t>
            </a:r>
            <a:endParaRPr lang="en-US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1406365" y="5310851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i="1" dirty="0"/>
              <a:t>T</a:t>
            </a:r>
            <a:r>
              <a:rPr lang="en-HK" b="1" i="1" baseline="-25000" dirty="0"/>
              <a:t>3</a:t>
            </a:r>
            <a:r>
              <a:rPr lang="en-HK" b="1" i="1" dirty="0"/>
              <a:t>.a</a:t>
            </a:r>
            <a:endParaRPr lang="en-US" b="1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4026" y="2159331"/>
            <a:ext cx="4283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dirty="0"/>
              <a:t>Query Answer: </a:t>
            </a:r>
          </a:p>
          <a:p>
            <a:r>
              <a:rPr lang="en-HK" sz="2400" dirty="0"/>
              <a:t>(</a:t>
            </a:r>
            <a:r>
              <a:rPr lang="en-HK" sz="2400" i="1" dirty="0"/>
              <a:t>T</a:t>
            </a:r>
            <a:r>
              <a:rPr lang="en-HK" sz="2400" i="1" baseline="-25000" dirty="0"/>
              <a:t>1</a:t>
            </a:r>
            <a:r>
              <a:rPr lang="en-HK" sz="2400" i="1" dirty="0"/>
              <a:t>,50%</a:t>
            </a:r>
            <a:r>
              <a:rPr lang="en-HK" sz="2400" dirty="0"/>
              <a:t>), (</a:t>
            </a:r>
            <a:r>
              <a:rPr lang="en-HK" sz="2400" i="1" dirty="0"/>
              <a:t>T</a:t>
            </a:r>
            <a:r>
              <a:rPr lang="en-HK" sz="2400" i="1" baseline="-25000" dirty="0"/>
              <a:t>2</a:t>
            </a:r>
            <a:r>
              <a:rPr lang="en-HK" sz="2400" i="1" dirty="0"/>
              <a:t>,30%</a:t>
            </a:r>
            <a:r>
              <a:rPr lang="en-HK" sz="2400" dirty="0"/>
              <a:t>), (</a:t>
            </a:r>
            <a:r>
              <a:rPr lang="en-HK" sz="2400" i="1" dirty="0"/>
              <a:t>T</a:t>
            </a:r>
            <a:r>
              <a:rPr lang="en-HK" sz="2400" baseline="-25000" dirty="0"/>
              <a:t>3, </a:t>
            </a:r>
            <a:r>
              <a:rPr lang="en-HK" sz="2400" dirty="0"/>
              <a:t>20%)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47862" y="1564219"/>
            <a:ext cx="3847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2400" i="1" dirty="0"/>
              <a:t>T</a:t>
            </a:r>
            <a:r>
              <a:rPr lang="en-HK" sz="2400" i="1" baseline="-25000" dirty="0"/>
              <a:t>1</a:t>
            </a:r>
            <a:r>
              <a:rPr lang="en-HK" sz="2400" i="1" dirty="0"/>
              <a:t>.a</a:t>
            </a:r>
            <a:r>
              <a:rPr lang="en-HK" sz="2400" dirty="0"/>
              <a:t>: (</a:t>
            </a:r>
            <a:r>
              <a:rPr lang="en-HK" sz="2400" dirty="0" err="1"/>
              <a:t>x,y</a:t>
            </a:r>
            <a:r>
              <a:rPr lang="en-HK" sz="2400" dirty="0"/>
              <a:t>) coordinate of </a:t>
            </a:r>
            <a:r>
              <a:rPr lang="en-HK" sz="2400" i="1" dirty="0"/>
              <a:t>T</a:t>
            </a:r>
            <a:r>
              <a:rPr lang="en-HK" sz="2400" i="1" baseline="-25000" dirty="0"/>
              <a:t>1</a:t>
            </a:r>
            <a:endParaRPr lang="en-US" sz="2400" baseline="-25000" dirty="0"/>
          </a:p>
        </p:txBody>
      </p:sp>
      <p:cxnSp>
        <p:nvCxnSpPr>
          <p:cNvPr id="19" name="Straight Arrow Connector 18"/>
          <p:cNvCxnSpPr>
            <a:stCxn id="9" idx="6"/>
            <a:endCxn id="8" idx="3"/>
          </p:cNvCxnSpPr>
          <p:nvPr/>
        </p:nvCxnSpPr>
        <p:spPr bwMode="auto">
          <a:xfrm flipV="1">
            <a:off x="4510881" y="3355469"/>
            <a:ext cx="615179" cy="4000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1" name="Straight Arrow Connector 20"/>
          <p:cNvCxnSpPr>
            <a:stCxn id="9" idx="5"/>
            <a:endCxn id="10" idx="1"/>
          </p:cNvCxnSpPr>
          <p:nvPr/>
        </p:nvCxnSpPr>
        <p:spPr bwMode="auto">
          <a:xfrm>
            <a:off x="4471894" y="3849594"/>
            <a:ext cx="1815492" cy="102625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2" name="Straight Arrow Connector 21"/>
          <p:cNvCxnSpPr>
            <a:stCxn id="11" idx="7"/>
            <a:endCxn id="9" idx="3"/>
          </p:cNvCxnSpPr>
          <p:nvPr/>
        </p:nvCxnSpPr>
        <p:spPr bwMode="auto">
          <a:xfrm flipV="1">
            <a:off x="2272093" y="3849594"/>
            <a:ext cx="2011557" cy="136713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" name="Oval 2"/>
          <p:cNvSpPr/>
          <p:nvPr/>
        </p:nvSpPr>
        <p:spPr bwMode="auto">
          <a:xfrm>
            <a:off x="416858" y="3427288"/>
            <a:ext cx="3734591" cy="3538736"/>
          </a:xfrm>
          <a:prstGeom prst="ellipse">
            <a:avLst/>
          </a:prstGeom>
          <a:solidFill>
            <a:srgbClr val="009900">
              <a:alpha val="2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5304865" y="3887382"/>
            <a:ext cx="2077570" cy="208997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3" name="Oval 22"/>
          <p:cNvSpPr/>
          <p:nvPr/>
        </p:nvSpPr>
        <p:spPr bwMode="auto">
          <a:xfrm>
            <a:off x="4180041" y="2216362"/>
            <a:ext cx="2077570" cy="2089970"/>
          </a:xfrm>
          <a:prstGeom prst="ellipse">
            <a:avLst/>
          </a:prstGeom>
          <a:solidFill>
            <a:srgbClr val="00FFFF">
              <a:alpha val="2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8867742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5000" y="1162050"/>
            <a:ext cx="8153400" cy="2178050"/>
          </a:xfrm>
        </p:spPr>
        <p:txBody>
          <a:bodyPr/>
          <a:lstStyle/>
          <a:p>
            <a:pPr eaLnBrk="1" hangingPunct="1"/>
            <a:r>
              <a:rPr lang="en-US" altLang="zh-TW" sz="2500" b="1" dirty="0"/>
              <a:t>Part 1: Query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A6383-AF08-CC26-5BC6-6805C51BD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 advTm="19424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Comparison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26174" y="1719502"/>
            <a:ext cx="7661275" cy="4899891"/>
          </a:xfrm>
        </p:spPr>
        <p:txBody>
          <a:bodyPr/>
          <a:lstStyle/>
          <a:p>
            <a:pPr lvl="0"/>
            <a:r>
              <a:rPr lang="en-US" altLang="zh-TW" sz="2800" dirty="0">
                <a:latin typeface="Arial"/>
                <a:ea typeface="PMingLiU" pitchFamily="18" charset="-120"/>
                <a:cs typeface="Arial"/>
              </a:rPr>
              <a:t>Consider the following:</a:t>
            </a:r>
          </a:p>
          <a:p>
            <a:pPr lvl="1"/>
            <a:r>
              <a:rPr lang="en-US" altLang="zh-TW" sz="2300" b="1" dirty="0">
                <a:latin typeface="Courier New" pitchFamily="1" charset="0"/>
                <a:ea typeface="PMingLiU" pitchFamily="18" charset="-120"/>
                <a:cs typeface="Courier New" pitchFamily="1" charset="0"/>
              </a:rPr>
              <a:t>SELECT a FROM T where a &gt; 5;</a:t>
            </a:r>
          </a:p>
          <a:p>
            <a:r>
              <a:rPr lang="en-US" altLang="zh-TW" sz="2800" dirty="0">
                <a:latin typeface="Arial"/>
                <a:ea typeface="PMingLiU" pitchFamily="18" charset="-120"/>
                <a:cs typeface="Arial"/>
              </a:rPr>
              <a:t>Since </a:t>
            </a:r>
            <a:r>
              <a:rPr lang="en-US" altLang="zh-TW" sz="2800" i="1" dirty="0">
                <a:latin typeface="Arial"/>
                <a:ea typeface="PMingLiU" pitchFamily="18" charset="-120"/>
                <a:cs typeface="Arial"/>
              </a:rPr>
              <a:t>a </a:t>
            </a:r>
            <a:r>
              <a:rPr lang="en-US" altLang="zh-TW" sz="2800" dirty="0">
                <a:latin typeface="Arial"/>
                <a:ea typeface="PMingLiU" pitchFamily="18" charset="-120"/>
                <a:cs typeface="Arial"/>
              </a:rPr>
              <a:t>is uncertain, we are not clear whether </a:t>
            </a:r>
            <a:r>
              <a:rPr lang="en-US" altLang="zh-TW" sz="2800" i="1" dirty="0" err="1">
                <a:latin typeface="Arial"/>
                <a:ea typeface="PMingLiU" pitchFamily="18" charset="-120"/>
                <a:cs typeface="Arial"/>
              </a:rPr>
              <a:t>T</a:t>
            </a:r>
            <a:r>
              <a:rPr lang="en-US" altLang="zh-TW" sz="2800" i="1" baseline="-25000" dirty="0" err="1">
                <a:latin typeface="Arial"/>
                <a:ea typeface="PMingLiU" pitchFamily="18" charset="-120"/>
                <a:cs typeface="Arial"/>
              </a:rPr>
              <a:t>i</a:t>
            </a:r>
            <a:r>
              <a:rPr lang="en-US" altLang="zh-TW" sz="2800" i="1" dirty="0" err="1">
                <a:latin typeface="Arial"/>
                <a:ea typeface="PMingLiU" pitchFamily="18" charset="-120"/>
                <a:cs typeface="Arial"/>
              </a:rPr>
              <a:t>.a</a:t>
            </a:r>
            <a:r>
              <a:rPr lang="en-US" altLang="zh-TW" sz="2800" i="1" dirty="0">
                <a:latin typeface="Arial"/>
                <a:ea typeface="PMingLiU" pitchFamily="18" charset="-120"/>
                <a:cs typeface="Arial"/>
              </a:rPr>
              <a:t> </a:t>
            </a:r>
            <a:r>
              <a:rPr lang="en-US" altLang="zh-TW" sz="2800" dirty="0">
                <a:latin typeface="Arial"/>
                <a:ea typeface="PMingLiU" pitchFamily="18" charset="-120"/>
                <a:cs typeface="Arial"/>
              </a:rPr>
              <a:t>&gt; 5!</a:t>
            </a:r>
          </a:p>
          <a:p>
            <a:pPr lvl="1"/>
            <a:r>
              <a:rPr lang="en-US" altLang="zh-TW" dirty="0">
                <a:latin typeface="Arial"/>
                <a:ea typeface="PMingLiU" pitchFamily="18" charset="-120"/>
                <a:cs typeface="Arial"/>
              </a:rPr>
              <a:t>Example: </a:t>
            </a:r>
            <a:r>
              <a:rPr lang="en-US" altLang="zh-TW" i="1" dirty="0" err="1">
                <a:latin typeface="Arial"/>
                <a:ea typeface="PMingLiU" pitchFamily="18" charset="-120"/>
                <a:cs typeface="Arial"/>
              </a:rPr>
              <a:t>T</a:t>
            </a:r>
            <a:r>
              <a:rPr lang="en-US" altLang="zh-TW" i="1" baseline="-25000" dirty="0" err="1">
                <a:latin typeface="Arial"/>
                <a:ea typeface="PMingLiU" pitchFamily="18" charset="-120"/>
                <a:cs typeface="Arial"/>
              </a:rPr>
              <a:t>i</a:t>
            </a:r>
            <a:r>
              <a:rPr lang="en-US" altLang="zh-TW" i="1" dirty="0" err="1">
                <a:latin typeface="Arial"/>
                <a:ea typeface="PMingLiU" pitchFamily="18" charset="-120"/>
                <a:cs typeface="Arial"/>
              </a:rPr>
              <a:t>.a</a:t>
            </a:r>
            <a:r>
              <a:rPr lang="en-US" altLang="zh-TW" i="1" dirty="0">
                <a:latin typeface="Arial"/>
                <a:ea typeface="PMingLiU" pitchFamily="18" charset="-120"/>
                <a:cs typeface="Arial"/>
              </a:rPr>
              <a:t> = </a:t>
            </a:r>
            <a:r>
              <a:rPr lang="en-US" altLang="zh-TW" dirty="0">
                <a:latin typeface="Arial"/>
                <a:ea typeface="PMingLiU" pitchFamily="18" charset="-120"/>
                <a:cs typeface="Arial"/>
              </a:rPr>
              <a:t>[3, 7], uniform </a:t>
            </a:r>
            <a:r>
              <a:rPr lang="en-US" altLang="zh-TW" dirty="0" err="1">
                <a:latin typeface="Arial"/>
                <a:ea typeface="PMingLiU" pitchFamily="18" charset="-120"/>
                <a:cs typeface="Arial"/>
              </a:rPr>
              <a:t>pdf</a:t>
            </a:r>
            <a:endParaRPr lang="en-US" altLang="zh-TW" dirty="0">
              <a:latin typeface="Arial"/>
              <a:ea typeface="PMingLiU" pitchFamily="18" charset="-120"/>
              <a:cs typeface="Arial"/>
            </a:endParaRPr>
          </a:p>
          <a:p>
            <a:pPr lvl="1"/>
            <a:r>
              <a:rPr lang="en-US" altLang="zh-TW" dirty="0">
                <a:latin typeface="Arial"/>
                <a:ea typeface="PMingLiU" pitchFamily="18" charset="-120"/>
                <a:cs typeface="Arial"/>
              </a:rPr>
              <a:t>Then, </a:t>
            </a:r>
            <a:r>
              <a:rPr lang="en-US" altLang="zh-TW" dirty="0" err="1">
                <a:latin typeface="Arial"/>
                <a:ea typeface="PMingLiU" pitchFamily="18" charset="-120"/>
                <a:cs typeface="Arial"/>
              </a:rPr>
              <a:t>P(</a:t>
            </a:r>
            <a:r>
              <a:rPr lang="en-US" altLang="zh-TW" i="1" dirty="0" err="1">
                <a:ea typeface="PMingLiU" pitchFamily="18" charset="-120"/>
                <a:cs typeface="Arial"/>
              </a:rPr>
              <a:t>T</a:t>
            </a:r>
            <a:r>
              <a:rPr lang="en-US" altLang="zh-TW" i="1" baseline="-25000" dirty="0" err="1">
                <a:ea typeface="PMingLiU" pitchFamily="18" charset="-120"/>
                <a:cs typeface="Arial"/>
              </a:rPr>
              <a:t>i</a:t>
            </a:r>
            <a:r>
              <a:rPr lang="en-US" altLang="zh-TW" i="1" dirty="0" err="1">
                <a:ea typeface="PMingLiU" pitchFamily="18" charset="-120"/>
                <a:cs typeface="Arial"/>
              </a:rPr>
              <a:t>.</a:t>
            </a:r>
            <a:r>
              <a:rPr lang="en-US" altLang="zh-TW" dirty="0" err="1">
                <a:latin typeface="Arial"/>
                <a:ea typeface="PMingLiU" pitchFamily="18" charset="-120"/>
                <a:cs typeface="Arial"/>
              </a:rPr>
              <a:t>a</a:t>
            </a:r>
            <a:r>
              <a:rPr lang="en-US" altLang="zh-TW" dirty="0">
                <a:latin typeface="Arial"/>
                <a:ea typeface="PMingLiU" pitchFamily="18" charset="-120"/>
                <a:cs typeface="Arial"/>
              </a:rPr>
              <a:t> &gt; 5)=50%</a:t>
            </a:r>
          </a:p>
          <a:p>
            <a:r>
              <a:rPr lang="en-US" altLang="zh-TW" sz="2800" dirty="0">
                <a:latin typeface="Arial"/>
                <a:ea typeface="PMingLiU" pitchFamily="18" charset="-120"/>
                <a:cs typeface="Arial"/>
              </a:rPr>
              <a:t>In general, comparison </a:t>
            </a:r>
            <a:r>
              <a:rPr lang="en-US" altLang="zh-TW" sz="2800" dirty="0"/>
              <a:t>(</a:t>
            </a:r>
            <a:r>
              <a:rPr lang="en-US" altLang="zh-TW" sz="2800" dirty="0">
                <a:solidFill>
                  <a:srgbClr val="FF0000"/>
                </a:solidFill>
              </a:rPr>
              <a:t>=</a:t>
            </a:r>
            <a:r>
              <a:rPr lang="en-US" altLang="zh-TW" sz="2800" dirty="0"/>
              <a:t>,</a:t>
            </a:r>
            <a:r>
              <a:rPr lang="en-US" altLang="zh-TW" sz="2800" i="1" dirty="0" err="1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altLang="zh-TW" sz="2800" dirty="0"/>
              <a:t>, </a:t>
            </a:r>
            <a:r>
              <a:rPr lang="en-US" altLang="zh-TW" sz="2800" dirty="0">
                <a:solidFill>
                  <a:srgbClr val="FF0000"/>
                </a:solidFill>
              </a:rPr>
              <a:t>&gt;</a:t>
            </a:r>
            <a:r>
              <a:rPr lang="en-US" altLang="zh-TW" sz="2800" dirty="0"/>
              <a:t>,</a:t>
            </a:r>
            <a:r>
              <a:rPr lang="en-US" altLang="zh-TW" sz="2800" dirty="0">
                <a:solidFill>
                  <a:srgbClr val="FF0000"/>
                </a:solidFill>
              </a:rPr>
              <a:t>&lt;</a:t>
            </a:r>
            <a:r>
              <a:rPr lang="en-US" altLang="zh-TW" sz="2800" dirty="0"/>
              <a:t>) yields a </a:t>
            </a:r>
            <a:r>
              <a:rPr lang="en-US" altLang="zh-TW" sz="2800" i="1" dirty="0"/>
              <a:t>probabilistic result</a:t>
            </a:r>
            <a:r>
              <a:rPr lang="en-US" altLang="zh-TW" sz="2800" dirty="0"/>
              <a:t>.</a:t>
            </a:r>
            <a:r>
              <a:rPr lang="en-US" altLang="zh-TW" sz="2800" dirty="0">
                <a:latin typeface="Arial"/>
                <a:ea typeface="PMingLiU" pitchFamily="18" charset="-120"/>
                <a:cs typeface="Arial"/>
              </a:rPr>
              <a:t> 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FD839F0-784E-43ED-BFBE-3E3AC9A58086}" type="slidenum">
              <a:rPr lang="en-US" altLang="zh-TW" smtClean="0"/>
              <a:pPr>
                <a:defRPr/>
              </a:pPr>
              <a:t>30</a:t>
            </a:fld>
            <a:endParaRPr lang="en-US" altLang="zh-TW"/>
          </a:p>
        </p:txBody>
      </p:sp>
    </p:spTree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EB8B627-532C-42C9-8F3D-B6FCC6D95D4C}" type="slidenum">
              <a:rPr lang="en-US" altLang="zh-TW" smtClean="0"/>
              <a:pPr/>
              <a:t>31</a:t>
            </a:fld>
            <a:endParaRPr lang="en-US" altLang="zh-TW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947738" y="44450"/>
            <a:ext cx="7785100" cy="1412875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Entity-based Dependent Class: Join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788" y="1656328"/>
            <a:ext cx="7661275" cy="962338"/>
          </a:xfrm>
        </p:spPr>
        <p:txBody>
          <a:bodyPr/>
          <a:lstStyle/>
          <a:p>
            <a:pPr eaLnBrk="1" hangingPunct="1"/>
            <a:r>
              <a:rPr lang="en-US" altLang="zh-TW" sz="2600" dirty="0"/>
              <a:t>Comparison (</a:t>
            </a:r>
            <a:r>
              <a:rPr lang="en-US" altLang="zh-TW" sz="2600" dirty="0">
                <a:solidFill>
                  <a:srgbClr val="FF0000"/>
                </a:solidFill>
              </a:rPr>
              <a:t>=</a:t>
            </a:r>
            <a:r>
              <a:rPr lang="en-US" altLang="zh-TW" sz="2600" dirty="0"/>
              <a:t>,</a:t>
            </a:r>
            <a:r>
              <a:rPr lang="en-US" altLang="zh-TW" sz="2600" i="1" dirty="0" err="1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altLang="zh-TW" sz="2600" dirty="0"/>
              <a:t>, </a:t>
            </a:r>
            <a:r>
              <a:rPr lang="en-US" altLang="zh-TW" sz="2600" dirty="0">
                <a:solidFill>
                  <a:srgbClr val="FF0000"/>
                </a:solidFill>
              </a:rPr>
              <a:t>&gt;</a:t>
            </a:r>
            <a:r>
              <a:rPr lang="en-US" altLang="zh-TW" sz="2600" dirty="0"/>
              <a:t>,</a:t>
            </a:r>
            <a:r>
              <a:rPr lang="en-US" altLang="zh-TW" sz="2600" dirty="0">
                <a:solidFill>
                  <a:srgbClr val="FF0000"/>
                </a:solidFill>
              </a:rPr>
              <a:t>&lt;</a:t>
            </a:r>
            <a:r>
              <a:rPr lang="en-US" altLang="zh-TW" sz="2600" dirty="0"/>
              <a:t>) between two uncertain items is probabilistic.</a:t>
            </a:r>
          </a:p>
        </p:txBody>
      </p:sp>
      <p:graphicFrame>
        <p:nvGraphicFramePr>
          <p:cNvPr id="972804" name="Group 4"/>
          <p:cNvGraphicFramePr>
            <a:graphicFrameLocks noGrp="1"/>
          </p:cNvGraphicFramePr>
          <p:nvPr/>
        </p:nvGraphicFramePr>
        <p:xfrm>
          <a:off x="2106935" y="3351282"/>
          <a:ext cx="1654043" cy="1561163"/>
        </p:xfrm>
        <a:graphic>
          <a:graphicData uri="http://schemas.openxmlformats.org/drawingml/2006/table">
            <a:tbl>
              <a:tblPr/>
              <a:tblGrid>
                <a:gridCol w="625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T1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[2,4],pdf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T2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[4,6],pdf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T3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[6,8],pdf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72814" name="Group 14"/>
          <p:cNvGraphicFramePr>
            <a:graphicFrameLocks noGrp="1"/>
          </p:cNvGraphicFramePr>
          <p:nvPr/>
        </p:nvGraphicFramePr>
        <p:xfrm>
          <a:off x="5257509" y="3338582"/>
          <a:ext cx="1693425" cy="1564020"/>
        </p:xfrm>
        <a:graphic>
          <a:graphicData uri="http://schemas.openxmlformats.org/drawingml/2006/table">
            <a:tbl>
              <a:tblPr/>
              <a:tblGrid>
                <a:gridCol w="66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1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U1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[0,3],pdf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U2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[4,7],pdf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U3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[7,9],pdf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2824" name="Line 24"/>
          <p:cNvSpPr>
            <a:spLocks noChangeShapeType="1"/>
          </p:cNvSpPr>
          <p:nvPr/>
        </p:nvSpPr>
        <p:spPr bwMode="auto">
          <a:xfrm>
            <a:off x="3782662" y="4151382"/>
            <a:ext cx="1422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25" name="Line 25"/>
          <p:cNvSpPr>
            <a:spLocks noChangeShapeType="1"/>
          </p:cNvSpPr>
          <p:nvPr/>
        </p:nvSpPr>
        <p:spPr bwMode="auto">
          <a:xfrm>
            <a:off x="3769962" y="3579882"/>
            <a:ext cx="14351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26" name="Line 26"/>
          <p:cNvSpPr>
            <a:spLocks noChangeShapeType="1"/>
          </p:cNvSpPr>
          <p:nvPr/>
        </p:nvSpPr>
        <p:spPr bwMode="auto">
          <a:xfrm>
            <a:off x="3782662" y="3605282"/>
            <a:ext cx="1447800" cy="54610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27" name="Line 27"/>
          <p:cNvSpPr>
            <a:spLocks noChangeShapeType="1"/>
          </p:cNvSpPr>
          <p:nvPr/>
        </p:nvSpPr>
        <p:spPr bwMode="auto">
          <a:xfrm flipV="1">
            <a:off x="3757262" y="4164082"/>
            <a:ext cx="1460500" cy="5080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72828" name="Line 28"/>
          <p:cNvSpPr>
            <a:spLocks noChangeShapeType="1"/>
          </p:cNvSpPr>
          <p:nvPr/>
        </p:nvSpPr>
        <p:spPr bwMode="auto">
          <a:xfrm>
            <a:off x="3744562" y="4697482"/>
            <a:ext cx="14859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72829" name="Group 29"/>
          <p:cNvGraphicFramePr>
            <a:graphicFrameLocks noGrp="1"/>
          </p:cNvGraphicFramePr>
          <p:nvPr/>
        </p:nvGraphicFramePr>
        <p:xfrm>
          <a:off x="4168424" y="3348107"/>
          <a:ext cx="812800" cy="347663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= (70%)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2835" name="Text Box 35"/>
          <p:cNvSpPr txBox="1">
            <a:spLocks noChangeArrowheads="1"/>
          </p:cNvSpPr>
          <p:nvPr/>
        </p:nvSpPr>
        <p:spPr bwMode="auto">
          <a:xfrm>
            <a:off x="2531712" y="2879794"/>
            <a:ext cx="979755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u="sng" dirty="0"/>
              <a:t>TableT</a:t>
            </a:r>
            <a:endParaRPr lang="en-GB" b="1" u="sng" dirty="0"/>
          </a:p>
        </p:txBody>
      </p:sp>
      <p:sp>
        <p:nvSpPr>
          <p:cNvPr id="972836" name="Text Box 36"/>
          <p:cNvSpPr txBox="1">
            <a:spLocks noChangeArrowheads="1"/>
          </p:cNvSpPr>
          <p:nvPr/>
        </p:nvSpPr>
        <p:spPr bwMode="auto">
          <a:xfrm>
            <a:off x="5493987" y="2879794"/>
            <a:ext cx="1001258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 u="sng" dirty="0"/>
              <a:t>Table U</a:t>
            </a:r>
            <a:endParaRPr lang="en-GB" b="1" u="sng" dirty="0"/>
          </a:p>
        </p:txBody>
      </p:sp>
      <p:sp>
        <p:nvSpPr>
          <p:cNvPr id="972837" name="Text Box 37"/>
          <p:cNvSpPr txBox="1">
            <a:spLocks noChangeArrowheads="1"/>
          </p:cNvSpPr>
          <p:nvPr/>
        </p:nvSpPr>
        <p:spPr bwMode="auto">
          <a:xfrm>
            <a:off x="3771549" y="2610314"/>
            <a:ext cx="1435100" cy="379413"/>
          </a:xfrm>
          <a:prstGeom prst="rect">
            <a:avLst/>
          </a:prstGeom>
          <a:solidFill>
            <a:srgbClr val="00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altLang="zh-TW" b="1"/>
              <a:t>Equality (=)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983579" y="4951838"/>
            <a:ext cx="7661275" cy="1314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47675" marR="0" lvl="0" indent="-44767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/>
              <a:defRPr/>
            </a:pPr>
            <a:r>
              <a:rPr lang="en-US" altLang="zh-TW" sz="2200" kern="0" dirty="0">
                <a:latin typeface="+mn-lt"/>
                <a:ea typeface="+mn-ea"/>
              </a:rPr>
              <a:t>Returns pairs of tuples (</a:t>
            </a:r>
            <a:r>
              <a:rPr lang="en-US" altLang="zh-TW" sz="2200" i="1" kern="0" dirty="0">
                <a:latin typeface="+mn-lt"/>
                <a:ea typeface="+mn-ea"/>
              </a:rPr>
              <a:t>entities</a:t>
            </a:r>
            <a:r>
              <a:rPr lang="en-US" altLang="zh-TW" sz="2200" kern="0" dirty="0">
                <a:latin typeface="+mn-lt"/>
                <a:ea typeface="+mn-ea"/>
              </a:rPr>
              <a:t>): </a:t>
            </a:r>
          </a:p>
          <a:p>
            <a:pPr marL="904875" lvl="1" indent="-447675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altLang="zh-TW" sz="2200" kern="0" dirty="0">
                <a:latin typeface="+mn-lt"/>
                <a:ea typeface="+mn-ea"/>
              </a:rPr>
              <a:t>e.g., {(T1,U1, 0.7), (T2,U2, 0.8)}</a:t>
            </a:r>
          </a:p>
          <a:p>
            <a:pPr marL="447675" indent="-447675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altLang="zh-TW" sz="2200" kern="0" dirty="0">
                <a:latin typeface="+mn-lt"/>
                <a:ea typeface="+mn-ea"/>
              </a:rPr>
              <a:t>The join probability </a:t>
            </a:r>
            <a:r>
              <a:rPr lang="en-US" altLang="zh-TW" sz="2200" i="1" kern="0" dirty="0">
                <a:latin typeface="+mn-lt"/>
                <a:ea typeface="+mn-ea"/>
              </a:rPr>
              <a:t>depends </a:t>
            </a:r>
            <a:r>
              <a:rPr lang="en-US" altLang="zh-TW" sz="2200" kern="0" dirty="0">
                <a:latin typeface="+mn-lt"/>
                <a:ea typeface="+mn-ea"/>
              </a:rPr>
              <a:t>on 2 sets of values</a:t>
            </a:r>
          </a:p>
          <a:p>
            <a:pPr marL="447675" indent="-447675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endParaRPr lang="en-US" altLang="zh-TW" sz="2200" kern="0" dirty="0">
              <a:latin typeface="+mn-lt"/>
              <a:ea typeface="+mn-ea"/>
            </a:endParaRPr>
          </a:p>
        </p:txBody>
      </p:sp>
      <p:graphicFrame>
        <p:nvGraphicFramePr>
          <p:cNvPr id="18" name="Group 29"/>
          <p:cNvGraphicFramePr>
            <a:graphicFrameLocks noGrp="1"/>
          </p:cNvGraphicFramePr>
          <p:nvPr/>
        </p:nvGraphicFramePr>
        <p:xfrm>
          <a:off x="3886200" y="4008670"/>
          <a:ext cx="812800" cy="347663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= (80%)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7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72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7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72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72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72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72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4" grpId="0" animBg="1"/>
      <p:bldP spid="972825" grpId="0" animBg="1"/>
      <p:bldP spid="972826" grpId="0" animBg="1"/>
      <p:bldP spid="972827" grpId="0" animBg="1"/>
      <p:bldP spid="972828" grpId="0" animBg="1"/>
      <p:bldP spid="972835" grpId="0"/>
      <p:bldP spid="972836" grpId="0"/>
      <p:bldP spid="972837" grpId="0" animBg="1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4" y="331305"/>
            <a:ext cx="6900172" cy="1138652"/>
          </a:xfrm>
        </p:spPr>
        <p:txBody>
          <a:bodyPr/>
          <a:lstStyle/>
          <a:p>
            <a:r>
              <a:rPr lang="en-US" sz="3200" dirty="0"/>
              <a:t>Value-based Dependent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537" y="1896533"/>
            <a:ext cx="7956136" cy="4141304"/>
          </a:xfrm>
        </p:spPr>
        <p:txBody>
          <a:bodyPr/>
          <a:lstStyle/>
          <a:p>
            <a:r>
              <a:rPr lang="en-US" sz="2400" dirty="0"/>
              <a:t>Involves </a:t>
            </a:r>
            <a:r>
              <a:rPr lang="en-US" sz="2400" i="1" dirty="0"/>
              <a:t>aggregate operators </a:t>
            </a:r>
            <a:r>
              <a:rPr lang="en-US" sz="2400" dirty="0"/>
              <a:t>(e.g., SUM, MIN) to get a single value</a:t>
            </a:r>
          </a:p>
          <a:p>
            <a:r>
              <a:rPr lang="en-US" sz="2400" b="1" i="1" dirty="0"/>
              <a:t>e.g., </a:t>
            </a:r>
            <a:r>
              <a:rPr lang="en-US" sz="2400" b="1" dirty="0"/>
              <a:t>Value-based Average Query (</a:t>
            </a:r>
            <a:r>
              <a:rPr lang="en-US" sz="2400" b="1" dirty="0" err="1"/>
              <a:t>VAvgQ</a:t>
            </a:r>
            <a:r>
              <a:rPr lang="en-US" sz="2400" b="1" dirty="0"/>
              <a:t>): </a:t>
            </a:r>
            <a:r>
              <a:rPr lang="en-US" sz="2400" dirty="0"/>
              <a:t>Returns </a:t>
            </a:r>
            <a:r>
              <a:rPr lang="en-US" sz="2400" i="1" dirty="0">
                <a:solidFill>
                  <a:srgbClr val="FF0000"/>
                </a:solidFill>
              </a:rPr>
              <a:t>l, u, </a:t>
            </a:r>
            <a:r>
              <a:rPr lang="en-US" sz="2400" i="1" dirty="0">
                <a:solidFill>
                  <a:srgbClr val="FF3300"/>
                </a:solidFill>
              </a:rPr>
              <a:t>{p(x)|x in [</a:t>
            </a:r>
            <a:r>
              <a:rPr lang="en-US" sz="2400" i="1" dirty="0" err="1">
                <a:solidFill>
                  <a:srgbClr val="FF3300"/>
                </a:solidFill>
              </a:rPr>
              <a:t>l,u</a:t>
            </a:r>
            <a:r>
              <a:rPr lang="en-US" sz="2400" i="1" dirty="0">
                <a:solidFill>
                  <a:srgbClr val="FF3300"/>
                </a:solidFill>
              </a:rPr>
              <a:t>]}</a:t>
            </a:r>
            <a:r>
              <a:rPr lang="en-US" sz="2400" dirty="0"/>
              <a:t>, where X is a random variable for the average of values of a in </a:t>
            </a:r>
            <a:r>
              <a:rPr lang="en-US" sz="2400" i="1" dirty="0"/>
              <a:t>T</a:t>
            </a:r>
          </a:p>
          <a:p>
            <a:pPr lvl="1"/>
            <a:r>
              <a:rPr lang="en-US" sz="2000" b="1" dirty="0" err="1"/>
              <a:t>VSumQ</a:t>
            </a:r>
            <a:r>
              <a:rPr lang="en-US" sz="2000" b="1" dirty="0"/>
              <a:t> </a:t>
            </a:r>
            <a:r>
              <a:rPr lang="en-US" sz="2000" dirty="0"/>
              <a:t>can be defined in a similar way</a:t>
            </a:r>
          </a:p>
          <a:p>
            <a:r>
              <a:rPr lang="en-US" sz="2400" b="1" i="1" dirty="0"/>
              <a:t>e.g., </a:t>
            </a:r>
            <a:r>
              <a:rPr lang="en-US" sz="2400" b="1" dirty="0"/>
              <a:t>Probabilistic Minimum Value Query (</a:t>
            </a:r>
            <a:r>
              <a:rPr lang="en-US" sz="2400" b="1" dirty="0" err="1"/>
              <a:t>VMinQ</a:t>
            </a:r>
            <a:r>
              <a:rPr lang="en-US" sz="2400" b="1" dirty="0"/>
              <a:t>): </a:t>
            </a:r>
            <a:r>
              <a:rPr lang="en-US" sz="2400" dirty="0"/>
              <a:t>Returns </a:t>
            </a:r>
            <a:r>
              <a:rPr lang="en-US" sz="2400" i="1" dirty="0" err="1">
                <a:solidFill>
                  <a:srgbClr val="FF0000"/>
                </a:solidFill>
              </a:rPr>
              <a:t>l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i="1" dirty="0" err="1">
                <a:solidFill>
                  <a:srgbClr val="FF0000"/>
                </a:solidFill>
              </a:rPr>
              <a:t>u</a:t>
            </a:r>
            <a:r>
              <a:rPr lang="en-US" sz="2400" i="1" dirty="0">
                <a:solidFill>
                  <a:srgbClr val="FF0000"/>
                </a:solidFill>
              </a:rPr>
              <a:t>, </a:t>
            </a:r>
            <a:r>
              <a:rPr lang="en-US" sz="2400" i="1" dirty="0">
                <a:solidFill>
                  <a:srgbClr val="FF3300"/>
                </a:solidFill>
              </a:rPr>
              <a:t>{</a:t>
            </a:r>
            <a:r>
              <a:rPr lang="en-US" sz="2400" i="1" dirty="0" err="1">
                <a:solidFill>
                  <a:srgbClr val="FF3300"/>
                </a:solidFill>
              </a:rPr>
              <a:t>p(x)|x</a:t>
            </a:r>
            <a:r>
              <a:rPr lang="en-US" sz="2400" i="1" dirty="0">
                <a:solidFill>
                  <a:srgbClr val="FF3300"/>
                </a:solidFill>
              </a:rPr>
              <a:t> in [</a:t>
            </a:r>
            <a:r>
              <a:rPr lang="en-US" sz="2400" i="1" dirty="0" err="1">
                <a:solidFill>
                  <a:srgbClr val="FF3300"/>
                </a:solidFill>
              </a:rPr>
              <a:t>l,u</a:t>
            </a:r>
            <a:r>
              <a:rPr lang="en-US" sz="2400" i="1" dirty="0">
                <a:solidFill>
                  <a:srgbClr val="FF3300"/>
                </a:solidFill>
              </a:rPr>
              <a:t>]}</a:t>
            </a:r>
            <a:r>
              <a:rPr lang="en-US" sz="2400" dirty="0"/>
              <a:t>, where X is a random variable for the minimum value of a in </a:t>
            </a:r>
            <a:r>
              <a:rPr lang="en-US" sz="2400" i="1" dirty="0"/>
              <a:t>T</a:t>
            </a:r>
          </a:p>
          <a:p>
            <a:pPr lvl="1"/>
            <a:r>
              <a:rPr lang="en-US" sz="2000" b="1" dirty="0" err="1"/>
              <a:t>VMaxQ</a:t>
            </a:r>
            <a:r>
              <a:rPr lang="en-US" sz="2000" b="1" dirty="0"/>
              <a:t> </a:t>
            </a:r>
            <a:r>
              <a:rPr lang="en-US" sz="2000" dirty="0"/>
              <a:t>can be defined in similar way</a:t>
            </a:r>
            <a:endParaRPr 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47CFD-9AB6-40FC-82BB-C8B5089F05B2}" type="slidenum">
              <a:rPr lang="en-US" altLang="zh-TW" smtClean="0"/>
              <a:pPr>
                <a:defRPr/>
              </a:pPr>
              <a:t>32</a:t>
            </a:fld>
            <a:endParaRPr lang="en-US" altLang="zh-TW"/>
          </a:p>
        </p:txBody>
      </p:sp>
    </p:spTree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5F7CC6-2709-4DA9-9388-1763F6265DB0}" type="slidenum">
              <a:rPr lang="en-US" altLang="zh-TW" smtClean="0"/>
              <a:pPr/>
              <a:t>33</a:t>
            </a:fld>
            <a:endParaRPr lang="en-US" altLang="zh-TW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7535863" y="2717031"/>
            <a:ext cx="576262" cy="1516946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6454775" y="3565388"/>
            <a:ext cx="576263" cy="1368425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title"/>
          </p:nvPr>
        </p:nvSpPr>
        <p:spPr>
          <a:xfrm>
            <a:off x="835579" y="485775"/>
            <a:ext cx="7430479" cy="952500"/>
          </a:xfrm>
        </p:spPr>
        <p:txBody>
          <a:bodyPr/>
          <a:lstStyle/>
          <a:p>
            <a:pPr eaLnBrk="1" hangingPunct="1"/>
            <a:r>
              <a:rPr lang="en-US" sz="3600" dirty="0" err="1"/>
              <a:t>VSumQ</a:t>
            </a:r>
            <a:r>
              <a:rPr lang="en-US" sz="3600" dirty="0"/>
              <a:t> and </a:t>
            </a:r>
            <a:r>
              <a:rPr lang="en-US" sz="3600" dirty="0" err="1"/>
              <a:t>VAvgQ</a:t>
            </a:r>
            <a:endParaRPr lang="en-US" altLang="zh-TW" sz="3600" dirty="0">
              <a:sym typeface="Symbol" pitchFamily="18" charset="2"/>
            </a:endParaRP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611188" y="1989138"/>
            <a:ext cx="576262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1403350" y="1916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1455738" y="1865313"/>
            <a:ext cx="2611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Recorded Temperature 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1455738" y="2486025"/>
            <a:ext cx="3373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Bound for Current Temperature</a:t>
            </a:r>
          </a:p>
        </p:txBody>
      </p:sp>
      <p:sp>
        <p:nvSpPr>
          <p:cNvPr id="21515" name="Line 9"/>
          <p:cNvSpPr>
            <a:spLocks noChangeShapeType="1"/>
          </p:cNvSpPr>
          <p:nvPr/>
        </p:nvSpPr>
        <p:spPr bwMode="auto">
          <a:xfrm>
            <a:off x="6743700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0"/>
          <p:cNvSpPr>
            <a:spLocks noChangeShapeType="1"/>
          </p:cNvSpPr>
          <p:nvPr/>
        </p:nvSpPr>
        <p:spPr bwMode="auto">
          <a:xfrm>
            <a:off x="7823200" y="1773238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Rectangle 11"/>
          <p:cNvSpPr>
            <a:spLocks noChangeArrowheads="1"/>
          </p:cNvSpPr>
          <p:nvPr/>
        </p:nvSpPr>
        <p:spPr bwMode="auto">
          <a:xfrm>
            <a:off x="6454775" y="4214676"/>
            <a:ext cx="576263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2"/>
          <p:cNvSpPr>
            <a:spLocks noChangeArrowheads="1"/>
          </p:cNvSpPr>
          <p:nvPr/>
        </p:nvSpPr>
        <p:spPr bwMode="auto">
          <a:xfrm>
            <a:off x="7535863" y="3075342"/>
            <a:ext cx="576262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Text Box 13"/>
          <p:cNvSpPr txBox="1">
            <a:spLocks noChangeArrowheads="1"/>
          </p:cNvSpPr>
          <p:nvPr/>
        </p:nvSpPr>
        <p:spPr bwMode="auto">
          <a:xfrm>
            <a:off x="6599238" y="5608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x</a:t>
            </a:r>
          </a:p>
        </p:txBody>
      </p:sp>
      <p:sp>
        <p:nvSpPr>
          <p:cNvPr id="21520" name="Text Box 14"/>
          <p:cNvSpPr txBox="1">
            <a:spLocks noChangeArrowheads="1"/>
          </p:cNvSpPr>
          <p:nvPr/>
        </p:nvSpPr>
        <p:spPr bwMode="auto">
          <a:xfrm>
            <a:off x="7680325" y="5608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y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611188" y="2492375"/>
            <a:ext cx="576262" cy="431800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5407025" y="22320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5407025" y="30527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5407025" y="34623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5407025" y="42751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5407025" y="38735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5407025" y="46942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5407025" y="5105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5407025" y="264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5167313" y="4941888"/>
            <a:ext cx="184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5033963" y="4891088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5345113" y="5580063"/>
            <a:ext cx="433387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aseline="30000"/>
              <a:t>o</a:t>
            </a:r>
            <a:r>
              <a:rPr lang="en-US" altLang="zh-TW"/>
              <a:t>C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5040313" y="41148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5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913313" y="32512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10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4913313" y="245745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15</a:t>
            </a:r>
          </a:p>
        </p:txBody>
      </p:sp>
      <p:sp>
        <p:nvSpPr>
          <p:cNvPr id="642082" name="Rectangle 34"/>
          <p:cNvSpPr>
            <a:spLocks noChangeArrowheads="1"/>
          </p:cNvSpPr>
          <p:nvPr/>
        </p:nvSpPr>
        <p:spPr bwMode="auto">
          <a:xfrm>
            <a:off x="303212" y="3400425"/>
            <a:ext cx="486513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3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VSumQ</a:t>
            </a:r>
            <a:endParaRPr lang="en-US" altLang="zh-TW" sz="2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Traditional: </a:t>
            </a:r>
            <a:r>
              <a:rPr lang="en-US" altLang="zh-TW" sz="23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5+13 = 18</a:t>
            </a:r>
            <a:endParaRPr lang="en-US" altLang="zh-TW" sz="2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Probabilistic: </a:t>
            </a:r>
            <a:r>
              <a:rPr lang="en-US" altLang="zh-TW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[6, 23]</a:t>
            </a: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TW" sz="23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pdf</a:t>
            </a:r>
            <a:endParaRPr lang="en-US" altLang="zh-TW" sz="2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3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VAvgQ</a:t>
            </a:r>
            <a:endParaRPr lang="en-US" altLang="zh-TW" sz="2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Traditional: (</a:t>
            </a:r>
            <a:r>
              <a:rPr lang="en-US" altLang="zh-TW" sz="23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5+13)/2 = 9</a:t>
            </a:r>
            <a:endParaRPr lang="en-US" altLang="zh-TW" sz="2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Probabilistic: </a:t>
            </a:r>
            <a:r>
              <a:rPr lang="en-US" altLang="zh-TW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[6/2, 23/2]</a:t>
            </a: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TW" sz="23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pdf</a:t>
            </a:r>
            <a:endParaRPr lang="en-US" altLang="zh-TW" sz="2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endParaRPr lang="en-US" altLang="zh-TW" sz="2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8067675" y="2712201"/>
            <a:ext cx="219075" cy="1536303"/>
            <a:chOff x="5082" y="1771"/>
            <a:chExt cx="154" cy="666"/>
          </a:xfrm>
        </p:grpSpPr>
        <p:sp>
          <p:nvSpPr>
            <p:cNvPr id="21549" name="Freeform 36"/>
            <p:cNvSpPr>
              <a:spLocks/>
            </p:cNvSpPr>
            <p:nvPr/>
          </p:nvSpPr>
          <p:spPr bwMode="auto">
            <a:xfrm>
              <a:off x="5083" y="1771"/>
              <a:ext cx="139" cy="666"/>
            </a:xfrm>
            <a:custGeom>
              <a:avLst/>
              <a:gdLst>
                <a:gd name="T0" fmla="*/ 5 w 139"/>
                <a:gd name="T1" fmla="*/ 0 h 666"/>
                <a:gd name="T2" fmla="*/ 122 w 139"/>
                <a:gd name="T3" fmla="*/ 122 h 666"/>
                <a:gd name="T4" fmla="*/ 106 w 139"/>
                <a:gd name="T5" fmla="*/ 240 h 666"/>
                <a:gd name="T6" fmla="*/ 133 w 139"/>
                <a:gd name="T7" fmla="*/ 453 h 666"/>
                <a:gd name="T8" fmla="*/ 112 w 139"/>
                <a:gd name="T9" fmla="*/ 554 h 666"/>
                <a:gd name="T10" fmla="*/ 0 w 139"/>
                <a:gd name="T11" fmla="*/ 666 h 6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666"/>
                <a:gd name="T20" fmla="*/ 139 w 139"/>
                <a:gd name="T21" fmla="*/ 666 h 6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666">
                  <a:moveTo>
                    <a:pt x="5" y="0"/>
                  </a:moveTo>
                  <a:cubicBezTo>
                    <a:pt x="55" y="41"/>
                    <a:pt x="105" y="82"/>
                    <a:pt x="122" y="122"/>
                  </a:cubicBezTo>
                  <a:cubicBezTo>
                    <a:pt x="139" y="162"/>
                    <a:pt x="104" y="185"/>
                    <a:pt x="106" y="240"/>
                  </a:cubicBezTo>
                  <a:cubicBezTo>
                    <a:pt x="108" y="295"/>
                    <a:pt x="132" y="401"/>
                    <a:pt x="133" y="453"/>
                  </a:cubicBezTo>
                  <a:cubicBezTo>
                    <a:pt x="134" y="505"/>
                    <a:pt x="134" y="519"/>
                    <a:pt x="112" y="554"/>
                  </a:cubicBezTo>
                  <a:cubicBezTo>
                    <a:pt x="90" y="589"/>
                    <a:pt x="45" y="627"/>
                    <a:pt x="0" y="666"/>
                  </a:cubicBezTo>
                </a:path>
              </a:pathLst>
            </a:custGeom>
            <a:solidFill>
              <a:srgbClr val="FF33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Line 37"/>
            <p:cNvSpPr>
              <a:spLocks noChangeShapeType="1"/>
            </p:cNvSpPr>
            <p:nvPr/>
          </p:nvSpPr>
          <p:spPr bwMode="auto">
            <a:xfrm>
              <a:off x="5082" y="1771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Line 38"/>
            <p:cNvSpPr>
              <a:spLocks noChangeShapeType="1"/>
            </p:cNvSpPr>
            <p:nvPr/>
          </p:nvSpPr>
          <p:spPr bwMode="auto">
            <a:xfrm>
              <a:off x="5098" y="2433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7035800" y="3531499"/>
            <a:ext cx="301625" cy="1404937"/>
            <a:chOff x="4416" y="2523"/>
            <a:chExt cx="190" cy="677"/>
          </a:xfrm>
        </p:grpSpPr>
        <p:sp>
          <p:nvSpPr>
            <p:cNvPr id="21546" name="Line 40"/>
            <p:cNvSpPr>
              <a:spLocks noChangeShapeType="1"/>
            </p:cNvSpPr>
            <p:nvPr/>
          </p:nvSpPr>
          <p:spPr bwMode="auto">
            <a:xfrm>
              <a:off x="4416" y="2534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Line 41"/>
            <p:cNvSpPr>
              <a:spLocks noChangeShapeType="1"/>
            </p:cNvSpPr>
            <p:nvPr/>
          </p:nvSpPr>
          <p:spPr bwMode="auto">
            <a:xfrm>
              <a:off x="4432" y="3196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Freeform 42"/>
            <p:cNvSpPr>
              <a:spLocks/>
            </p:cNvSpPr>
            <p:nvPr/>
          </p:nvSpPr>
          <p:spPr bwMode="auto">
            <a:xfrm>
              <a:off x="4416" y="2523"/>
              <a:ext cx="190" cy="677"/>
            </a:xfrm>
            <a:custGeom>
              <a:avLst/>
              <a:gdLst>
                <a:gd name="T0" fmla="*/ 0 w 190"/>
                <a:gd name="T1" fmla="*/ 0 h 677"/>
                <a:gd name="T2" fmla="*/ 91 w 190"/>
                <a:gd name="T3" fmla="*/ 101 h 677"/>
                <a:gd name="T4" fmla="*/ 176 w 190"/>
                <a:gd name="T5" fmla="*/ 320 h 677"/>
                <a:gd name="T6" fmla="*/ 5 w 190"/>
                <a:gd name="T7" fmla="*/ 677 h 6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0"/>
                <a:gd name="T13" fmla="*/ 0 h 677"/>
                <a:gd name="T14" fmla="*/ 190 w 190"/>
                <a:gd name="T15" fmla="*/ 677 h 6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0" h="677">
                  <a:moveTo>
                    <a:pt x="0" y="0"/>
                  </a:moveTo>
                  <a:cubicBezTo>
                    <a:pt x="31" y="24"/>
                    <a:pt x="62" y="48"/>
                    <a:pt x="91" y="101"/>
                  </a:cubicBezTo>
                  <a:cubicBezTo>
                    <a:pt x="120" y="154"/>
                    <a:pt x="190" y="224"/>
                    <a:pt x="176" y="320"/>
                  </a:cubicBezTo>
                  <a:cubicBezTo>
                    <a:pt x="162" y="416"/>
                    <a:pt x="83" y="546"/>
                    <a:pt x="5" y="677"/>
                  </a:cubicBezTo>
                </a:path>
              </a:pathLst>
            </a:custGeom>
            <a:solidFill>
              <a:srgbClr val="FF99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advTm="82848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8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5F7CC6-2709-4DA9-9388-1763F6265DB0}" type="slidenum">
              <a:rPr lang="en-US" altLang="zh-TW" smtClean="0"/>
              <a:pPr/>
              <a:t>34</a:t>
            </a:fld>
            <a:endParaRPr lang="en-US" altLang="zh-TW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7535863" y="2811672"/>
            <a:ext cx="576262" cy="1368425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6454775" y="3565388"/>
            <a:ext cx="576263" cy="1368425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title"/>
          </p:nvPr>
        </p:nvSpPr>
        <p:spPr>
          <a:xfrm>
            <a:off x="835579" y="485775"/>
            <a:ext cx="7430479" cy="952500"/>
          </a:xfrm>
        </p:spPr>
        <p:txBody>
          <a:bodyPr/>
          <a:lstStyle/>
          <a:p>
            <a:pPr eaLnBrk="1" hangingPunct="1"/>
            <a:r>
              <a:rPr lang="en-US" altLang="zh-TW" sz="3600" dirty="0" err="1">
                <a:sym typeface="Symbol" pitchFamily="18" charset="2"/>
              </a:rPr>
              <a:t>VMinQ</a:t>
            </a:r>
            <a:r>
              <a:rPr lang="en-US" altLang="zh-TW" sz="3600" dirty="0">
                <a:sym typeface="Symbol" pitchFamily="18" charset="2"/>
              </a:rPr>
              <a:t> and </a:t>
            </a:r>
            <a:r>
              <a:rPr lang="en-US" altLang="zh-TW" sz="3600" dirty="0" err="1">
                <a:sym typeface="Symbol" pitchFamily="18" charset="2"/>
              </a:rPr>
              <a:t>VMaxQ</a:t>
            </a:r>
            <a:endParaRPr lang="en-US" altLang="zh-TW" sz="3600" dirty="0">
              <a:sym typeface="Symbol" pitchFamily="18" charset="2"/>
            </a:endParaRP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611188" y="1989138"/>
            <a:ext cx="576262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1403350" y="1916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1455738" y="1865313"/>
            <a:ext cx="2611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Recorded Temperature 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1455738" y="2486025"/>
            <a:ext cx="3373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Bound for Current Temperature</a:t>
            </a:r>
          </a:p>
        </p:txBody>
      </p:sp>
      <p:sp>
        <p:nvSpPr>
          <p:cNvPr id="21515" name="Line 9"/>
          <p:cNvSpPr>
            <a:spLocks noChangeShapeType="1"/>
          </p:cNvSpPr>
          <p:nvPr/>
        </p:nvSpPr>
        <p:spPr bwMode="auto">
          <a:xfrm>
            <a:off x="6743700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0"/>
          <p:cNvSpPr>
            <a:spLocks noChangeShapeType="1"/>
          </p:cNvSpPr>
          <p:nvPr/>
        </p:nvSpPr>
        <p:spPr bwMode="auto">
          <a:xfrm>
            <a:off x="7823200" y="1773238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Rectangle 11"/>
          <p:cNvSpPr>
            <a:spLocks noChangeArrowheads="1"/>
          </p:cNvSpPr>
          <p:nvPr/>
        </p:nvSpPr>
        <p:spPr bwMode="auto">
          <a:xfrm>
            <a:off x="6454775" y="4214676"/>
            <a:ext cx="576263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2"/>
          <p:cNvSpPr>
            <a:spLocks noChangeArrowheads="1"/>
          </p:cNvSpPr>
          <p:nvPr/>
        </p:nvSpPr>
        <p:spPr bwMode="auto">
          <a:xfrm>
            <a:off x="7535863" y="3029160"/>
            <a:ext cx="576262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Text Box 13"/>
          <p:cNvSpPr txBox="1">
            <a:spLocks noChangeArrowheads="1"/>
          </p:cNvSpPr>
          <p:nvPr/>
        </p:nvSpPr>
        <p:spPr bwMode="auto">
          <a:xfrm>
            <a:off x="6599238" y="5608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x</a:t>
            </a:r>
          </a:p>
        </p:txBody>
      </p:sp>
      <p:sp>
        <p:nvSpPr>
          <p:cNvPr id="21520" name="Text Box 14"/>
          <p:cNvSpPr txBox="1">
            <a:spLocks noChangeArrowheads="1"/>
          </p:cNvSpPr>
          <p:nvPr/>
        </p:nvSpPr>
        <p:spPr bwMode="auto">
          <a:xfrm>
            <a:off x="7680325" y="5608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y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611188" y="2492375"/>
            <a:ext cx="576262" cy="431800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5407025" y="22320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5407025" y="30527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5407025" y="34623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5407025" y="42751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5407025" y="38735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5407025" y="46942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5407025" y="5105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5407025" y="264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5167313" y="4941888"/>
            <a:ext cx="184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5033963" y="4891088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5345113" y="5580063"/>
            <a:ext cx="433387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aseline="30000"/>
              <a:t>o</a:t>
            </a:r>
            <a:r>
              <a:rPr lang="en-US" altLang="zh-TW"/>
              <a:t>C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5040313" y="41148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5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913313" y="32512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10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4913313" y="245745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15</a:t>
            </a:r>
          </a:p>
        </p:txBody>
      </p:sp>
      <p:sp>
        <p:nvSpPr>
          <p:cNvPr id="642082" name="Rectangle 34"/>
          <p:cNvSpPr>
            <a:spLocks noChangeArrowheads="1"/>
          </p:cNvSpPr>
          <p:nvPr/>
        </p:nvSpPr>
        <p:spPr bwMode="auto">
          <a:xfrm>
            <a:off x="303212" y="3400425"/>
            <a:ext cx="4865136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3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VMinQ</a:t>
            </a:r>
            <a:endParaRPr lang="en-US" altLang="zh-TW" sz="2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Traditional: 5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Probabilistic: </a:t>
            </a:r>
            <a:r>
              <a:rPr lang="en-US" altLang="zh-TW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[1, 9]</a:t>
            </a: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TW" sz="23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pdf</a:t>
            </a:r>
            <a:endParaRPr lang="en-US" altLang="zh-TW" sz="2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3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VMaxQ</a:t>
            </a:r>
            <a:endParaRPr lang="en-US" altLang="zh-TW" sz="2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Traditional: 13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Probabilistic: </a:t>
            </a:r>
            <a:r>
              <a:rPr lang="en-US" altLang="zh-TW" sz="23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[6, 14]</a:t>
            </a:r>
            <a:r>
              <a:rPr lang="en-US" altLang="zh-TW" sz="23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en-US" altLang="zh-TW" sz="23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pdf</a:t>
            </a:r>
            <a:endParaRPr lang="en-US" altLang="zh-TW" sz="2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endParaRPr lang="en-US" altLang="zh-TW" sz="23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8067675" y="2816435"/>
            <a:ext cx="219075" cy="1385887"/>
            <a:chOff x="5082" y="1771"/>
            <a:chExt cx="154" cy="666"/>
          </a:xfrm>
        </p:grpSpPr>
        <p:sp>
          <p:nvSpPr>
            <p:cNvPr id="21549" name="Freeform 36"/>
            <p:cNvSpPr>
              <a:spLocks/>
            </p:cNvSpPr>
            <p:nvPr/>
          </p:nvSpPr>
          <p:spPr bwMode="auto">
            <a:xfrm>
              <a:off x="5083" y="1771"/>
              <a:ext cx="139" cy="666"/>
            </a:xfrm>
            <a:custGeom>
              <a:avLst/>
              <a:gdLst>
                <a:gd name="T0" fmla="*/ 5 w 139"/>
                <a:gd name="T1" fmla="*/ 0 h 666"/>
                <a:gd name="T2" fmla="*/ 122 w 139"/>
                <a:gd name="T3" fmla="*/ 122 h 666"/>
                <a:gd name="T4" fmla="*/ 106 w 139"/>
                <a:gd name="T5" fmla="*/ 240 h 666"/>
                <a:gd name="T6" fmla="*/ 133 w 139"/>
                <a:gd name="T7" fmla="*/ 453 h 666"/>
                <a:gd name="T8" fmla="*/ 112 w 139"/>
                <a:gd name="T9" fmla="*/ 554 h 666"/>
                <a:gd name="T10" fmla="*/ 0 w 139"/>
                <a:gd name="T11" fmla="*/ 666 h 6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666"/>
                <a:gd name="T20" fmla="*/ 139 w 139"/>
                <a:gd name="T21" fmla="*/ 666 h 6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666">
                  <a:moveTo>
                    <a:pt x="5" y="0"/>
                  </a:moveTo>
                  <a:cubicBezTo>
                    <a:pt x="55" y="41"/>
                    <a:pt x="105" y="82"/>
                    <a:pt x="122" y="122"/>
                  </a:cubicBezTo>
                  <a:cubicBezTo>
                    <a:pt x="139" y="162"/>
                    <a:pt x="104" y="185"/>
                    <a:pt x="106" y="240"/>
                  </a:cubicBezTo>
                  <a:cubicBezTo>
                    <a:pt x="108" y="295"/>
                    <a:pt x="132" y="401"/>
                    <a:pt x="133" y="453"/>
                  </a:cubicBezTo>
                  <a:cubicBezTo>
                    <a:pt x="134" y="505"/>
                    <a:pt x="134" y="519"/>
                    <a:pt x="112" y="554"/>
                  </a:cubicBezTo>
                  <a:cubicBezTo>
                    <a:pt x="90" y="589"/>
                    <a:pt x="45" y="627"/>
                    <a:pt x="0" y="666"/>
                  </a:cubicBezTo>
                </a:path>
              </a:pathLst>
            </a:custGeom>
            <a:solidFill>
              <a:srgbClr val="FF33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Line 37"/>
            <p:cNvSpPr>
              <a:spLocks noChangeShapeType="1"/>
            </p:cNvSpPr>
            <p:nvPr/>
          </p:nvSpPr>
          <p:spPr bwMode="auto">
            <a:xfrm>
              <a:off x="5082" y="1771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Line 38"/>
            <p:cNvSpPr>
              <a:spLocks noChangeShapeType="1"/>
            </p:cNvSpPr>
            <p:nvPr/>
          </p:nvSpPr>
          <p:spPr bwMode="auto">
            <a:xfrm>
              <a:off x="5098" y="2433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7035800" y="3531499"/>
            <a:ext cx="301625" cy="1404937"/>
            <a:chOff x="4416" y="2523"/>
            <a:chExt cx="190" cy="677"/>
          </a:xfrm>
        </p:grpSpPr>
        <p:sp>
          <p:nvSpPr>
            <p:cNvPr id="21546" name="Line 40"/>
            <p:cNvSpPr>
              <a:spLocks noChangeShapeType="1"/>
            </p:cNvSpPr>
            <p:nvPr/>
          </p:nvSpPr>
          <p:spPr bwMode="auto">
            <a:xfrm>
              <a:off x="4416" y="2534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Line 41"/>
            <p:cNvSpPr>
              <a:spLocks noChangeShapeType="1"/>
            </p:cNvSpPr>
            <p:nvPr/>
          </p:nvSpPr>
          <p:spPr bwMode="auto">
            <a:xfrm>
              <a:off x="4432" y="3196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Freeform 42"/>
            <p:cNvSpPr>
              <a:spLocks/>
            </p:cNvSpPr>
            <p:nvPr/>
          </p:nvSpPr>
          <p:spPr bwMode="auto">
            <a:xfrm>
              <a:off x="4416" y="2523"/>
              <a:ext cx="190" cy="677"/>
            </a:xfrm>
            <a:custGeom>
              <a:avLst/>
              <a:gdLst>
                <a:gd name="T0" fmla="*/ 0 w 190"/>
                <a:gd name="T1" fmla="*/ 0 h 677"/>
                <a:gd name="T2" fmla="*/ 91 w 190"/>
                <a:gd name="T3" fmla="*/ 101 h 677"/>
                <a:gd name="T4" fmla="*/ 176 w 190"/>
                <a:gd name="T5" fmla="*/ 320 h 677"/>
                <a:gd name="T6" fmla="*/ 5 w 190"/>
                <a:gd name="T7" fmla="*/ 677 h 6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0"/>
                <a:gd name="T13" fmla="*/ 0 h 677"/>
                <a:gd name="T14" fmla="*/ 190 w 190"/>
                <a:gd name="T15" fmla="*/ 677 h 6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0" h="677">
                  <a:moveTo>
                    <a:pt x="0" y="0"/>
                  </a:moveTo>
                  <a:cubicBezTo>
                    <a:pt x="31" y="24"/>
                    <a:pt x="62" y="48"/>
                    <a:pt x="91" y="101"/>
                  </a:cubicBezTo>
                  <a:cubicBezTo>
                    <a:pt x="120" y="154"/>
                    <a:pt x="190" y="224"/>
                    <a:pt x="176" y="320"/>
                  </a:cubicBezTo>
                  <a:cubicBezTo>
                    <a:pt x="162" y="416"/>
                    <a:pt x="83" y="546"/>
                    <a:pt x="5" y="677"/>
                  </a:cubicBezTo>
                </a:path>
              </a:pathLst>
            </a:custGeom>
            <a:solidFill>
              <a:srgbClr val="FF99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</p:cSld>
  <p:clrMapOvr>
    <a:masterClrMapping/>
  </p:clrMapOvr>
  <p:transition advTm="82848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8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E72D1B8-3A6A-4B33-A7D2-BDA22177C3F3}" type="slidenum">
              <a:rPr lang="en-US" altLang="zh-TW" smtClean="0"/>
              <a:pPr/>
              <a:t>35</a:t>
            </a:fld>
            <a:endParaRPr lang="en-US" altLang="zh-TW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012825" y="274638"/>
            <a:ext cx="7054850" cy="114300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Query Classification: Summary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032" y="1776989"/>
            <a:ext cx="7827818" cy="4449859"/>
          </a:xfrm>
          <a:noFill/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000" dirty="0"/>
              <a:t>Nature of answer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b="1" dirty="0"/>
              <a:t>Value-based:</a:t>
            </a:r>
            <a:r>
              <a:rPr lang="en-US" altLang="zh-TW" sz="2000" dirty="0"/>
              <a:t> returns a single value 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/>
              <a:t>	</a:t>
            </a:r>
            <a:r>
              <a:rPr lang="en-US" altLang="zh-TW" sz="2000" dirty="0" err="1"/>
              <a:t>e.g.,VAvgQ</a:t>
            </a:r>
            <a:r>
              <a:rPr lang="en-US" altLang="zh-TW" sz="2000" dirty="0"/>
              <a:t> (</a:t>
            </a:r>
            <a:r>
              <a:rPr lang="en-US" altLang="zh-TW" sz="2000" dirty="0">
                <a:solidFill>
                  <a:srgbClr val="0000FF"/>
                </a:solidFill>
              </a:rPr>
              <a:t>[</a:t>
            </a:r>
            <a:r>
              <a:rPr lang="en-US" altLang="zh-TW" sz="2000" dirty="0" err="1">
                <a:solidFill>
                  <a:srgbClr val="0000FF"/>
                </a:solidFill>
              </a:rPr>
              <a:t>l,u</a:t>
            </a:r>
            <a:r>
              <a:rPr lang="en-US" altLang="zh-TW" sz="2000" dirty="0">
                <a:solidFill>
                  <a:srgbClr val="0000FF"/>
                </a:solidFill>
              </a:rPr>
              <a:t>], </a:t>
            </a:r>
            <a:r>
              <a:rPr lang="en-US" altLang="zh-TW" sz="2000" dirty="0" err="1">
                <a:solidFill>
                  <a:srgbClr val="0000FF"/>
                </a:solidFill>
              </a:rPr>
              <a:t>pdf</a:t>
            </a:r>
            <a:r>
              <a:rPr lang="en-US" altLang="zh-TW" sz="2000" dirty="0"/>
              <a:t>) 	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b="1" dirty="0"/>
              <a:t>Entity-based: </a:t>
            </a:r>
            <a:r>
              <a:rPr lang="en-US" altLang="zh-TW" sz="2000" dirty="0"/>
              <a:t>returns a set of objects </a:t>
            </a:r>
          </a:p>
          <a:p>
            <a:pPr marL="914400" lvl="1" indent="-4572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000" dirty="0"/>
              <a:t>	e.g., ERQ (</a:t>
            </a:r>
            <a:r>
              <a:rPr lang="en-US" altLang="zh-TW" sz="2000" dirty="0">
                <a:solidFill>
                  <a:srgbClr val="0000FF"/>
                </a:solidFill>
              </a:rPr>
              <a:t>{(</a:t>
            </a:r>
            <a:r>
              <a:rPr lang="en-US" altLang="zh-TW" sz="2000" dirty="0" err="1">
                <a:solidFill>
                  <a:srgbClr val="0000FF"/>
                </a:solidFill>
              </a:rPr>
              <a:t>T</a:t>
            </a:r>
            <a:r>
              <a:rPr lang="en-US" altLang="zh-TW" sz="2000" baseline="-25000" dirty="0" err="1">
                <a:solidFill>
                  <a:srgbClr val="0000FF"/>
                </a:solidFill>
              </a:rPr>
              <a:t>i</a:t>
            </a:r>
            <a:r>
              <a:rPr lang="en-US" altLang="zh-TW" sz="2000" dirty="0" err="1">
                <a:solidFill>
                  <a:srgbClr val="0000FF"/>
                </a:solidFill>
              </a:rPr>
              <a:t>,p</a:t>
            </a:r>
            <a:r>
              <a:rPr lang="en-US" altLang="zh-TW" sz="2000" baseline="-25000" dirty="0" err="1">
                <a:solidFill>
                  <a:srgbClr val="0000FF"/>
                </a:solidFill>
              </a:rPr>
              <a:t>i</a:t>
            </a:r>
            <a:r>
              <a:rPr lang="en-US" altLang="zh-TW" sz="2000" dirty="0">
                <a:solidFill>
                  <a:srgbClr val="0000FF"/>
                </a:solidFill>
              </a:rPr>
              <a:t>), p</a:t>
            </a:r>
            <a:r>
              <a:rPr lang="en-US" altLang="zh-TW" sz="2000" baseline="-25000" dirty="0">
                <a:solidFill>
                  <a:srgbClr val="0000FF"/>
                </a:solidFill>
              </a:rPr>
              <a:t>i</a:t>
            </a:r>
            <a:r>
              <a:rPr lang="en-US" altLang="zh-TW" sz="2000" dirty="0">
                <a:solidFill>
                  <a:srgbClr val="0000FF"/>
                </a:solidFill>
              </a:rPr>
              <a:t>&gt;0}</a:t>
            </a:r>
            <a:r>
              <a:rPr lang="en-US" altLang="zh-TW" sz="2000" dirty="0"/>
              <a:t>)</a:t>
            </a:r>
          </a:p>
          <a:p>
            <a:pPr marL="533400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US" altLang="zh-TW" sz="2000" dirty="0"/>
              <a:t>Dependence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b="1" dirty="0"/>
              <a:t>Dependent: </a:t>
            </a:r>
            <a:r>
              <a:rPr lang="en-US" altLang="zh-TW" sz="2000" dirty="0"/>
              <a:t>interplay between objects decides result  e.g., ENNQ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b="1" dirty="0"/>
              <a:t>Independent: </a:t>
            </a:r>
            <a:r>
              <a:rPr lang="en-US" altLang="zh-TW" sz="2000" dirty="0"/>
              <a:t>whether an object satisfies a query is independent of others </a:t>
            </a:r>
          </a:p>
          <a:p>
            <a:pPr marL="914400" lvl="1" indent="-457200" eaLnBrk="1" hangingPunct="1">
              <a:lnSpc>
                <a:spcPct val="90000"/>
              </a:lnSpc>
              <a:buNone/>
            </a:pPr>
            <a:r>
              <a:rPr lang="en-US" altLang="zh-TW" sz="2000" dirty="0"/>
              <a:t>	e.g., ERQ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000" dirty="0"/>
              <a:t>This concept will be clearer when we discuss query evaluation</a:t>
            </a:r>
            <a:endParaRPr lang="en-US" altLang="zh-TW" sz="2000" b="1" dirty="0"/>
          </a:p>
          <a:p>
            <a:pPr marL="914400" lvl="1" indent="-457200" eaLnBrk="1" hangingPunct="1">
              <a:lnSpc>
                <a:spcPct val="90000"/>
              </a:lnSpc>
            </a:pPr>
            <a:endParaRPr lang="en-US" altLang="zh-TW" sz="2000" dirty="0"/>
          </a:p>
        </p:txBody>
      </p:sp>
    </p:spTree>
    <p:custDataLst>
      <p:tags r:id="rId1"/>
    </p:custDataLst>
  </p:cSld>
  <p:clrMapOvr>
    <a:masterClrMapping/>
  </p:clrMapOvr>
  <p:transition advTm="1642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8313AC-3874-453E-86EE-7ED7F7E7CA74}" type="slidenum">
              <a:rPr lang="en-US" altLang="zh-TW" smtClean="0"/>
              <a:pPr/>
              <a:t>36</a:t>
            </a:fld>
            <a:endParaRPr lang="en-US" altLang="zh-TW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592138"/>
            <a:ext cx="7113588" cy="89535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4 Classes of Probabilistic Queries</a:t>
            </a:r>
          </a:p>
        </p:txBody>
      </p:sp>
      <p:graphicFrame>
        <p:nvGraphicFramePr>
          <p:cNvPr id="674850" name="Group 34"/>
          <p:cNvGraphicFramePr>
            <a:graphicFrameLocks noGrp="1"/>
          </p:cNvGraphicFramePr>
          <p:nvPr>
            <p:ph sz="half" idx="2"/>
          </p:nvPr>
        </p:nvGraphicFramePr>
        <p:xfrm>
          <a:off x="133350" y="2149475"/>
          <a:ext cx="8858250" cy="2822448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Value-based answer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Entity-based answer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30909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Independent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VSingleQ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What is the temperature of sensor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x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ERQ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Which sensor has temperature between 10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o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F and 30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o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F?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30909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Dependent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VAvgQ, VSumQ, VMinQ, VMaxQ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What is the average temperature of the sensors?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ENNQ, 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EMinQ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, 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EMaxQ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Join (=,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  <a:sym typeface="Symbol" pitchFamily="18" charset="2"/>
                        </a:rPr>
                        <a:t>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, &gt;,&lt;)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Which sensor gives the highest temperature?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74843" name="Rectangle 27"/>
          <p:cNvSpPr>
            <a:spLocks noChangeArrowheads="1"/>
          </p:cNvSpPr>
          <p:nvPr/>
        </p:nvSpPr>
        <p:spPr bwMode="auto">
          <a:xfrm>
            <a:off x="1793875" y="2605088"/>
            <a:ext cx="3795713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4844" name="Rectangle 28"/>
          <p:cNvSpPr>
            <a:spLocks noChangeArrowheads="1"/>
          </p:cNvSpPr>
          <p:nvPr/>
        </p:nvSpPr>
        <p:spPr bwMode="auto">
          <a:xfrm>
            <a:off x="1811338" y="3808654"/>
            <a:ext cx="3795712" cy="863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4845" name="Rectangle 29"/>
          <p:cNvSpPr>
            <a:spLocks noChangeArrowheads="1"/>
          </p:cNvSpPr>
          <p:nvPr/>
        </p:nvSpPr>
        <p:spPr bwMode="auto">
          <a:xfrm>
            <a:off x="5698241" y="2563728"/>
            <a:ext cx="3190875" cy="799848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4846" name="Rectangle 30"/>
          <p:cNvSpPr>
            <a:spLocks noChangeArrowheads="1"/>
          </p:cNvSpPr>
          <p:nvPr/>
        </p:nvSpPr>
        <p:spPr bwMode="auto">
          <a:xfrm>
            <a:off x="5699125" y="3775906"/>
            <a:ext cx="3190875" cy="11588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1247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74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74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748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6748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43" grpId="0" animBg="1"/>
      <p:bldP spid="674844" grpId="0" animBg="1"/>
      <p:bldP spid="674845" grpId="0" animBg="1"/>
      <p:bldP spid="67484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lecture, you will learn:</a:t>
            </a:r>
          </a:p>
          <a:p>
            <a:pPr lvl="1"/>
            <a:r>
              <a:rPr lang="en-US" dirty="0">
                <a:solidFill>
                  <a:srgbClr val="D9D9D9"/>
                </a:solidFill>
              </a:rPr>
              <a:t>A review of traditional database queries</a:t>
            </a:r>
          </a:p>
          <a:p>
            <a:pPr lvl="1"/>
            <a:r>
              <a:rPr lang="en-US" dirty="0">
                <a:solidFill>
                  <a:srgbClr val="D9D9D9"/>
                </a:solidFill>
              </a:rPr>
              <a:t>Classification of probabilistic queries</a:t>
            </a:r>
          </a:p>
          <a:p>
            <a:pPr lvl="1"/>
            <a:r>
              <a:rPr lang="en-US" dirty="0"/>
              <a:t>Basics of the ORION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47CFD-9AB6-40FC-82BB-C8B5089F05B2}" type="slidenum">
              <a:rPr lang="en-US" altLang="zh-TW" smtClean="0"/>
              <a:pPr>
                <a:defRPr/>
              </a:pPr>
              <a:t>37</a:t>
            </a:fld>
            <a:endParaRPr lang="en-US" altLang="zh-TW"/>
          </a:p>
        </p:txBody>
      </p:sp>
    </p:spTree>
  </p:cSld>
  <p:clrMapOvr>
    <a:masterClrMapping/>
  </p:clrMapOvr>
  <p:transition spd="med" advTm="592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153709C-C268-44DF-87E4-75E2EA257931}" type="slidenum">
              <a:rPr lang="en-US" altLang="zh-TW" smtClean="0"/>
              <a:pPr/>
              <a:t>38</a:t>
            </a:fld>
            <a:endParaRPr lang="en-US" altLang="zh-TW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-42863"/>
            <a:ext cx="7158037" cy="1412876"/>
          </a:xfrm>
        </p:spPr>
        <p:txBody>
          <a:bodyPr/>
          <a:lstStyle/>
          <a:p>
            <a:pPr eaLnBrk="1" hangingPunct="1"/>
            <a:r>
              <a:rPr lang="en-US" altLang="zh-TW" sz="3600"/>
              <a:t>The ORION Database</a:t>
            </a:r>
          </a:p>
        </p:txBody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0563" y="1854201"/>
            <a:ext cx="7851775" cy="3755840"/>
          </a:xfrm>
        </p:spPr>
        <p:txBody>
          <a:bodyPr/>
          <a:lstStyle/>
          <a:p>
            <a:pPr eaLnBrk="1" hangingPunct="1"/>
            <a:r>
              <a:rPr lang="en-US" altLang="zh-TW" sz="2800" dirty="0"/>
              <a:t>Based on an open-source database (</a:t>
            </a:r>
            <a:r>
              <a:rPr lang="en-US" altLang="zh-TW" sz="2800" dirty="0" err="1"/>
              <a:t>PostgreSQL</a:t>
            </a:r>
            <a:r>
              <a:rPr lang="en-US" altLang="zh-TW" sz="2800" dirty="0"/>
              <a:t> 8.0)</a:t>
            </a:r>
          </a:p>
          <a:p>
            <a:pPr eaLnBrk="1" hangingPunct="1"/>
            <a:r>
              <a:rPr lang="en-US" altLang="zh-TW" sz="2800" dirty="0"/>
              <a:t>Enhances SQL by providing uncertainty management functionalities</a:t>
            </a:r>
          </a:p>
          <a:p>
            <a:pPr eaLnBrk="1" hangingPunct="1"/>
            <a:r>
              <a:rPr lang="en-US" altLang="zh-TW" sz="2800" dirty="0"/>
              <a:t>Extended to support 2D data and tuple uncertainty</a:t>
            </a:r>
          </a:p>
          <a:p>
            <a:pPr eaLnBrk="1" hangingPunct="1"/>
            <a:r>
              <a:rPr lang="en-US" altLang="zh-TW" sz="2800" dirty="0"/>
              <a:t>The ORION project won the Pan-Pearl IT Project Competition, China in 2007</a:t>
            </a:r>
          </a:p>
          <a:p>
            <a:pPr eaLnBrk="1" hangingPunct="1"/>
            <a:endParaRPr lang="en-US" altLang="zh-TW" sz="2800" dirty="0"/>
          </a:p>
        </p:txBody>
      </p:sp>
      <p:pic>
        <p:nvPicPr>
          <p:cNvPr id="862266" name="Picture 58" descr="j02903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51662" y="5207000"/>
            <a:ext cx="1376443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208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221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986" y="0"/>
            <a:ext cx="7158037" cy="1412875"/>
          </a:xfrm>
        </p:spPr>
        <p:txBody>
          <a:bodyPr>
            <a:normAutofit/>
          </a:bodyPr>
          <a:lstStyle/>
          <a:p>
            <a:r>
              <a:rPr lang="en-US" dirty="0"/>
              <a:t>The ORION database </a:t>
            </a:r>
            <a:br>
              <a:rPr lang="en-US" dirty="0"/>
            </a:br>
            <a:r>
              <a:rPr lang="en-US" altLang="zh-TW" sz="1800" dirty="0"/>
              <a:t>http://</a:t>
            </a:r>
            <a:r>
              <a:rPr lang="en-US" altLang="zh-TW" sz="1800" dirty="0" err="1"/>
              <a:t>orion.cs.purdue.edu</a:t>
            </a:r>
            <a:endParaRPr lang="en-US" dirty="0"/>
          </a:p>
        </p:txBody>
      </p:sp>
      <p:pic>
        <p:nvPicPr>
          <p:cNvPr id="5" name="Content Placeholder 4" descr="Screen Shot 2013-11-06 at 1.12.05 PM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8" r="672"/>
          <a:stretch/>
        </p:blipFill>
        <p:spPr>
          <a:xfrm>
            <a:off x="1207250" y="2286000"/>
            <a:ext cx="6879773" cy="4109763"/>
          </a:xfrm>
        </p:spPr>
      </p:pic>
    </p:spTree>
    <p:extLst>
      <p:ext uri="{BB962C8B-B14F-4D97-AF65-F5344CB8AC3E}">
        <p14:creationId xmlns:p14="http://schemas.microsoft.com/office/powerpoint/2010/main" val="2684521777"/>
      </p:ext>
    </p:extLst>
  </p:cSld>
  <p:clrMapOvr>
    <a:masterClrMapping/>
  </p:clrMapOvr>
  <p:transition spd="med" advTm="592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lecture, you will learn:</a:t>
            </a:r>
          </a:p>
          <a:p>
            <a:pPr lvl="1"/>
            <a:r>
              <a:rPr lang="en-US" dirty="0"/>
              <a:t>A review of traditional database queries</a:t>
            </a:r>
          </a:p>
          <a:p>
            <a:pPr lvl="1"/>
            <a:r>
              <a:rPr lang="en-US" dirty="0"/>
              <a:t>Classification of probabilistic queries</a:t>
            </a:r>
          </a:p>
          <a:p>
            <a:pPr lvl="1"/>
            <a:r>
              <a:rPr lang="en-US" dirty="0"/>
              <a:t>Basics of the ORION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47CFD-9AB6-40FC-82BB-C8B5089F05B2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2BA03-F975-3645-9079-0D26716728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</p:spTree>
  </p:cSld>
  <p:clrMapOvr>
    <a:masterClrMapping/>
  </p:clrMapOvr>
  <p:transition spd="med" advTm="592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133FDD2-5901-41F5-B3D2-6C96A65446EC}" type="slidenum">
              <a:rPr lang="en-US" altLang="zh-TW" smtClean="0"/>
              <a:pPr/>
              <a:t>40</a:t>
            </a:fld>
            <a:endParaRPr lang="en-US" altLang="zh-TW"/>
          </a:p>
        </p:txBody>
      </p:sp>
      <p:graphicFrame>
        <p:nvGraphicFramePr>
          <p:cNvPr id="882707" name="Group 19"/>
          <p:cNvGraphicFramePr>
            <a:graphicFrameLocks noGrp="1"/>
          </p:cNvGraphicFramePr>
          <p:nvPr/>
        </p:nvGraphicFramePr>
        <p:xfrm>
          <a:off x="346075" y="1814513"/>
          <a:ext cx="8470900" cy="4338321"/>
        </p:xfrm>
        <a:graphic>
          <a:graphicData uri="http://schemas.openxmlformats.org/drawingml/2006/table">
            <a:tbl>
              <a:tblPr/>
              <a:tblGrid>
                <a:gridCol w="461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350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Create a table with 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UNCERTAIN 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ea typeface="PMingLiU" pitchFamily="18" charset="-120"/>
                        </a:rPr>
                        <a:t>CREATE table T(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ea typeface="PMingLiU" pitchFamily="18" charset="-120"/>
                        </a:rPr>
                        <a:t>   k INTEGER primary key,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ea typeface="PMingLiU" pitchFamily="18" charset="-120"/>
                        </a:rPr>
                        <a:t>   a UNCERTAIN);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Insert Gaussian </a:t>
                      </a: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pdf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(mean </a:t>
                      </a:r>
                      <a:r>
                        <a:rPr kumimoji="1" lang="el-G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Courier New" pitchFamily="1" charset="0"/>
                        </a:rPr>
                        <a:t>μ</a:t>
                      </a:r>
                      <a:r>
                        <a:rPr kumimoji="1" lang="en-US" altLang="zh-TW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, 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variance </a:t>
                      </a:r>
                      <a:r>
                        <a:rPr kumimoji="1" lang="el-GR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  <a:cs typeface="Courier New" pitchFamily="1" charset="0"/>
                        </a:rPr>
                        <a:t>σ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ea typeface="PMingLiU" pitchFamily="18" charset="-120"/>
                        </a:rPr>
                        <a:t>Insert into T values (2,‘(g,</a:t>
                      </a:r>
                      <a:r>
                        <a:rPr kumimoji="1" lang="el-G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1" charset="0"/>
                          <a:ea typeface="PMingLiU" pitchFamily="18" charset="-120"/>
                          <a:cs typeface="Courier New" pitchFamily="1" charset="0"/>
                        </a:rPr>
                        <a:t>μ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ea typeface="PMingLiU" pitchFamily="18" charset="-120"/>
                        </a:rPr>
                        <a:t>,</a:t>
                      </a:r>
                      <a:r>
                        <a:rPr kumimoji="1" lang="el-G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1" charset="0"/>
                          <a:ea typeface="PMingLiU" pitchFamily="18" charset="-120"/>
                          <a:cs typeface="Courier New" pitchFamily="1" charset="0"/>
                        </a:rPr>
                        <a:t>σ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ea typeface="PMingLiU" pitchFamily="18" charset="-120"/>
                        </a:rPr>
                        <a:t>)’);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Display uncertain info. of </a:t>
                      </a:r>
                      <a:r>
                        <a:rPr kumimoji="1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a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if </a:t>
                      </a:r>
                      <a:r>
                        <a:rPr kumimoji="1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a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&gt;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ea typeface="PMingLiU" pitchFamily="18" charset="-120"/>
                          <a:cs typeface="Courier New" pitchFamily="1" charset="0"/>
                        </a:rPr>
                        <a:t>SELECT a FROM T where a &gt; 5;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Courier New" pitchFamily="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Equality join of uncertain attributes (=% returns probability of equality)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ea typeface="PMingLiU" pitchFamily="18" charset="-120"/>
                          <a:cs typeface="Courier New" pitchFamily="1" charset="0"/>
                        </a:rPr>
                        <a:t>SELECT R.k, S.k, R.a =% S.a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ea typeface="PMingLiU" pitchFamily="18" charset="-120"/>
                          <a:cs typeface="Courier New" pitchFamily="1" charset="0"/>
                        </a:rPr>
                        <a:t>   FROM R,S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ea typeface="PMingLiU" pitchFamily="18" charset="-120"/>
                          <a:cs typeface="Courier New" pitchFamily="1" charset="0"/>
                        </a:rPr>
                        <a:t>   WHERE R.a = S.a;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Courier New" pitchFamily="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Entities with prob. giving min value of </a:t>
                      </a:r>
                      <a:r>
                        <a:rPr kumimoji="1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a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(e.g., {(3,0.5), (5,0.3), (11,0.2)})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ea typeface="PMingLiU" pitchFamily="18" charset="-120"/>
                          <a:cs typeface="Courier New" pitchFamily="1" charset="0"/>
                        </a:rPr>
                        <a:t>SELECT Emin(T.a) from T;</a:t>
                      </a:r>
                      <a:endParaRPr kumimoji="1" lang="en-US" altLang="zh-TW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Courier New" pitchFamily="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Min value of </a:t>
                      </a:r>
                      <a:r>
                        <a:rPr kumimoji="1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a 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for table </a:t>
                      </a:r>
                      <a:r>
                        <a:rPr kumimoji="1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T </a:t>
                      </a: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(UNCERTAIN)</a:t>
                      </a:r>
                      <a:endParaRPr kumimoji="1" lang="en-US" altLang="zh-TW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ea typeface="PMingLiU" pitchFamily="18" charset="-120"/>
                          <a:cs typeface="Courier New" pitchFamily="1" charset="0"/>
                        </a:rPr>
                        <a:t>SELECT </a:t>
                      </a:r>
                      <a:r>
                        <a:rPr kumimoji="1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ea typeface="PMingLiU" pitchFamily="18" charset="-120"/>
                          <a:cs typeface="Courier New" pitchFamily="1" charset="0"/>
                        </a:rPr>
                        <a:t>Vmin(T.a</a:t>
                      </a: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" charset="0"/>
                          <a:ea typeface="PMingLiU" pitchFamily="18" charset="-120"/>
                          <a:cs typeface="Courier New" pitchFamily="1" charset="0"/>
                        </a:rPr>
                        <a:t>) from T;</a:t>
                      </a:r>
                      <a:endParaRPr kumimoji="1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  <a:cs typeface="Courier New" pitchFamily="1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Queries in ORION</a:t>
            </a:r>
          </a:p>
        </p:txBody>
      </p:sp>
      <p:graphicFrame>
        <p:nvGraphicFramePr>
          <p:cNvPr id="882692" name="Group 4"/>
          <p:cNvGraphicFramePr>
            <a:graphicFrameLocks noGrp="1"/>
          </p:cNvGraphicFramePr>
          <p:nvPr>
            <p:ph idx="1"/>
          </p:nvPr>
        </p:nvGraphicFramePr>
        <p:xfrm>
          <a:off x="5876925" y="384175"/>
          <a:ext cx="1820863" cy="1203325"/>
        </p:xfrm>
        <a:graphic>
          <a:graphicData uri="http://schemas.openxmlformats.org/drawingml/2006/table">
            <a:tbl>
              <a:tblPr/>
              <a:tblGrid>
                <a:gridCol w="44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6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U</a:t>
                      </a: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[5,10]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G(2, 0.1)</a:t>
                      </a:r>
                      <a:endParaRPr kumimoji="1" lang="en-US" altLang="zh-TW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82730" name="Rectangle 42"/>
          <p:cNvSpPr>
            <a:spLocks noChangeArrowheads="1"/>
          </p:cNvSpPr>
          <p:nvPr/>
        </p:nvSpPr>
        <p:spPr bwMode="auto">
          <a:xfrm>
            <a:off x="304800" y="2857499"/>
            <a:ext cx="8543925" cy="619125"/>
          </a:xfrm>
          <a:prstGeom prst="rect">
            <a:avLst/>
          </a:prstGeom>
          <a:solidFill>
            <a:schemeClr val="bg1"/>
          </a:solidFill>
          <a:ln w="57150" algn="ctr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2731" name="Rectangle 43"/>
          <p:cNvSpPr>
            <a:spLocks noChangeArrowheads="1"/>
          </p:cNvSpPr>
          <p:nvPr/>
        </p:nvSpPr>
        <p:spPr bwMode="auto">
          <a:xfrm>
            <a:off x="304800" y="3476625"/>
            <a:ext cx="8543925" cy="602769"/>
          </a:xfrm>
          <a:prstGeom prst="rect">
            <a:avLst/>
          </a:prstGeom>
          <a:solidFill>
            <a:schemeClr val="bg1"/>
          </a:solidFill>
          <a:ln w="57150" algn="ctr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2732" name="Rectangle 44"/>
          <p:cNvSpPr>
            <a:spLocks noChangeArrowheads="1"/>
          </p:cNvSpPr>
          <p:nvPr/>
        </p:nvSpPr>
        <p:spPr bwMode="auto">
          <a:xfrm>
            <a:off x="304800" y="4019549"/>
            <a:ext cx="8534400" cy="1037359"/>
          </a:xfrm>
          <a:prstGeom prst="rect">
            <a:avLst/>
          </a:prstGeom>
          <a:solidFill>
            <a:schemeClr val="bg1"/>
          </a:solidFill>
          <a:ln w="57150" algn="ctr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2733" name="Rectangle 45"/>
          <p:cNvSpPr>
            <a:spLocks noChangeArrowheads="1"/>
          </p:cNvSpPr>
          <p:nvPr/>
        </p:nvSpPr>
        <p:spPr bwMode="auto">
          <a:xfrm>
            <a:off x="304800" y="5014913"/>
            <a:ext cx="8534400" cy="742420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2734" name="Rectangle 46"/>
          <p:cNvSpPr>
            <a:spLocks noChangeArrowheads="1"/>
          </p:cNvSpPr>
          <p:nvPr/>
        </p:nvSpPr>
        <p:spPr bwMode="auto">
          <a:xfrm>
            <a:off x="304800" y="5648325"/>
            <a:ext cx="8534400" cy="523875"/>
          </a:xfrm>
          <a:prstGeom prst="rect">
            <a:avLst/>
          </a:prstGeom>
          <a:solidFill>
            <a:schemeClr val="bg1"/>
          </a:solidFill>
          <a:ln w="5715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82735" name="Rectangle 47"/>
          <p:cNvSpPr>
            <a:spLocks noChangeArrowheads="1"/>
          </p:cNvSpPr>
          <p:nvPr/>
        </p:nvSpPr>
        <p:spPr bwMode="auto">
          <a:xfrm>
            <a:off x="5800725" y="1200150"/>
            <a:ext cx="1981200" cy="409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882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882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882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" dur="500"/>
                                        <p:tgtEl>
                                          <p:spTgt spid="8827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8827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8827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730" grpId="0" animBg="1"/>
      <p:bldP spid="882731" grpId="0" animBg="1"/>
      <p:bldP spid="882732" grpId="0" animBg="1"/>
      <p:bldP spid="882733" grpId="0" animBg="1"/>
      <p:bldP spid="882734" grpId="0" animBg="1"/>
      <p:bldP spid="88273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2EA6CD7-130F-4247-A1DC-4E696AD1E3DA}" type="slidenum">
              <a:rPr lang="en-US" altLang="zh-TW" smtClean="0"/>
              <a:pPr/>
              <a:t>41</a:t>
            </a:fld>
            <a:endParaRPr lang="en-US" altLang="zh-TW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Architecture of ORION</a:t>
            </a:r>
          </a:p>
        </p:txBody>
      </p:sp>
      <p:grpSp>
        <p:nvGrpSpPr>
          <p:cNvPr id="5126" name="Group 3"/>
          <p:cNvGrpSpPr>
            <a:grpSpLocks/>
          </p:cNvGrpSpPr>
          <p:nvPr/>
        </p:nvGrpSpPr>
        <p:grpSpPr bwMode="auto">
          <a:xfrm>
            <a:off x="2286000" y="1981200"/>
            <a:ext cx="4972050" cy="4114800"/>
            <a:chOff x="3059" y="1345"/>
            <a:chExt cx="2562" cy="2226"/>
          </a:xfrm>
        </p:grpSpPr>
        <p:graphicFrame>
          <p:nvGraphicFramePr>
            <p:cNvPr id="5122" name="Object 2"/>
            <p:cNvGraphicFramePr>
              <a:graphicFrameLocks noChangeAspect="1"/>
            </p:cNvGraphicFramePr>
            <p:nvPr/>
          </p:nvGraphicFramePr>
          <p:xfrm>
            <a:off x="3059" y="1345"/>
            <a:ext cx="2562" cy="2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5003800" imgH="4343400" progId="">
                    <p:embed/>
                  </p:oleObj>
                </mc:Choice>
                <mc:Fallback>
                  <p:oleObj name="Visio" r:id="rId3" imgW="5003800" imgH="4343400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9" y="1345"/>
                          <a:ext cx="2562" cy="2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8709" name="Rectangle 5"/>
            <p:cNvSpPr>
              <a:spLocks noChangeArrowheads="1"/>
            </p:cNvSpPr>
            <p:nvPr/>
          </p:nvSpPr>
          <p:spPr bwMode="auto">
            <a:xfrm>
              <a:off x="4536" y="1406"/>
              <a:ext cx="993" cy="172"/>
            </a:xfrm>
            <a:prstGeom prst="rect">
              <a:avLst/>
            </a:prstGeom>
            <a:solidFill>
              <a:srgbClr val="C6FFC6"/>
            </a:solidFill>
            <a:ln w="12700">
              <a:solidFill>
                <a:srgbClr val="008000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1400" b="1">
                  <a:solidFill>
                    <a:srgbClr val="008000"/>
                  </a:solidFill>
                </a:rPr>
                <a:t>PostgreSQL 8.0</a:t>
              </a:r>
            </a:p>
          </p:txBody>
        </p:sp>
      </p:grpSp>
    </p:spTree>
  </p:cSld>
  <p:clrMapOvr>
    <a:masterClrMapping/>
  </p:clrMapOvr>
  <p:transition spd="med" advTm="51776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706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71B0446-8D80-46C3-98D6-34448B5EA21E}" type="slidenum">
              <a:rPr lang="en-US" altLang="zh-TW" smtClean="0"/>
              <a:pPr/>
              <a:t>42</a:t>
            </a:fld>
            <a:endParaRPr lang="en-US" altLang="zh-TW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Remarks</a:t>
            </a:r>
            <a:endParaRPr lang="en-GB" dirty="0"/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075" y="1981200"/>
            <a:ext cx="818399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classification scheme characterizes main features of probabilistic queries.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The ORION database treats uncertainty as a “first class citizen”, by providing uncertain data models and probabilistic query operators.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Next, we will study the </a:t>
            </a:r>
            <a:r>
              <a:rPr lang="en-US" altLang="zh-TW" sz="2800" i="1" dirty="0"/>
              <a:t>evaluation </a:t>
            </a:r>
            <a:r>
              <a:rPr lang="en-US" altLang="zh-TW" sz="2800" dirty="0"/>
              <a:t>of probabilistic queries.</a:t>
            </a:r>
          </a:p>
          <a:p>
            <a:pPr eaLnBrk="1" hangingPunct="1">
              <a:lnSpc>
                <a:spcPct val="90000"/>
              </a:lnSpc>
            </a:pPr>
            <a:endParaRPr lang="en-US" altLang="zh-TW" sz="2800" dirty="0"/>
          </a:p>
        </p:txBody>
      </p:sp>
    </p:spTree>
    <p:custDataLst>
      <p:tags r:id="rId1"/>
    </p:custDataLst>
  </p:cSld>
  <p:clrMapOvr>
    <a:masterClrMapping/>
  </p:clrMapOvr>
  <p:transition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347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5000" y="1162050"/>
            <a:ext cx="8153400" cy="2178050"/>
          </a:xfrm>
        </p:spPr>
        <p:txBody>
          <a:bodyPr/>
          <a:lstStyle/>
          <a:p>
            <a:pPr eaLnBrk="1" hangingPunct="1"/>
            <a:r>
              <a:rPr lang="en-US" altLang="zh-TW" sz="2500" b="1" dirty="0"/>
              <a:t>Part 2: Query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C6104-0DD2-64AF-0D63-447EAE4933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17834"/>
      </p:ext>
    </p:extLst>
  </p:cSld>
  <p:clrMapOvr>
    <a:masterClrMapping/>
  </p:clrMapOvr>
  <p:transition spd="med" advTm="19424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CB4B-6378-0146-AE44-0D4D251C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8F2F-4247-5F45-8537-A2CCF59C1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learn different query algorithms for attribute uncertainty:</a:t>
            </a:r>
          </a:p>
          <a:p>
            <a:pPr lvl="1"/>
            <a:r>
              <a:rPr lang="en-US" dirty="0"/>
              <a:t>Queries that can be evaluated easily</a:t>
            </a:r>
          </a:p>
          <a:p>
            <a:pPr lvl="1"/>
            <a:r>
              <a:rPr lang="en-US" dirty="0"/>
              <a:t>Entity-based dependent queries</a:t>
            </a:r>
          </a:p>
          <a:p>
            <a:pPr lvl="1"/>
            <a:r>
              <a:rPr lang="en-US" dirty="0"/>
              <a:t>Nearest neighbor queries for 2D objects</a:t>
            </a:r>
          </a:p>
          <a:p>
            <a:pPr lvl="1"/>
            <a:r>
              <a:rPr lang="en-US" dirty="0"/>
              <a:t>Joins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87B97-ACEF-074F-80E0-C3F68E3A9D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3142514"/>
      </p:ext>
    </p:extLst>
  </p:cSld>
  <p:clrMapOvr>
    <a:masterClrMapping/>
  </p:clrMapOvr>
  <p:transition spd="med" advTm="592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5000" y="1162050"/>
            <a:ext cx="8153400" cy="2178050"/>
          </a:xfrm>
        </p:spPr>
        <p:txBody>
          <a:bodyPr/>
          <a:lstStyle/>
          <a:p>
            <a:pPr eaLnBrk="1" hangingPunct="1"/>
            <a:r>
              <a:rPr lang="en-US" altLang="zh-TW" sz="2500" b="1" dirty="0"/>
              <a:t>2A. Probabilistic Query Evaluation: Basics</a:t>
            </a:r>
          </a:p>
        </p:txBody>
      </p:sp>
    </p:spTree>
    <p:extLst>
      <p:ext uri="{BB962C8B-B14F-4D97-AF65-F5344CB8AC3E}">
        <p14:creationId xmlns:p14="http://schemas.microsoft.com/office/powerpoint/2010/main" val="2488203176"/>
      </p:ext>
    </p:extLst>
  </p:cSld>
  <p:clrMapOvr>
    <a:masterClrMapping/>
  </p:clrMapOvr>
  <p:transition spd="med" advTm="19424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153" y="1874852"/>
            <a:ext cx="7646035" cy="4494762"/>
          </a:xfrm>
        </p:spPr>
        <p:txBody>
          <a:bodyPr/>
          <a:lstStyle/>
          <a:p>
            <a:r>
              <a:rPr lang="en-US" dirty="0"/>
              <a:t>You will learn:</a:t>
            </a:r>
          </a:p>
          <a:p>
            <a:pPr lvl="1"/>
            <a:r>
              <a:rPr lang="en-US" dirty="0"/>
              <a:t>Computing answers for:</a:t>
            </a:r>
          </a:p>
          <a:p>
            <a:pPr lvl="2"/>
            <a:r>
              <a:rPr lang="en-US" dirty="0" err="1"/>
              <a:t>VSingleQ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VSumQ</a:t>
            </a:r>
            <a:r>
              <a:rPr lang="en-US" dirty="0"/>
              <a:t> and </a:t>
            </a:r>
            <a:r>
              <a:rPr lang="en-US" dirty="0" err="1"/>
              <a:t>VAvgQ</a:t>
            </a:r>
            <a:endParaRPr lang="en-US" dirty="0"/>
          </a:p>
          <a:p>
            <a:pPr lvl="2"/>
            <a:r>
              <a:rPr lang="en-US" dirty="0"/>
              <a:t>ERQ</a:t>
            </a:r>
          </a:p>
          <a:p>
            <a:pPr lvl="1"/>
            <a:r>
              <a:rPr lang="en-US" dirty="0"/>
              <a:t>Efficient evaluation of probabilistic queries on large databases </a:t>
            </a:r>
          </a:p>
          <a:p>
            <a:pPr lvl="2"/>
            <a:r>
              <a:rPr lang="en-US" dirty="0"/>
              <a:t>Fast probability computation</a:t>
            </a:r>
          </a:p>
          <a:p>
            <a:pPr lvl="2"/>
            <a:r>
              <a:rPr lang="en-US" dirty="0"/>
              <a:t>Data pruning </a:t>
            </a:r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1F279DE-68A2-1845-B998-0507AE70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queries</a:t>
            </a:r>
          </a:p>
        </p:txBody>
      </p:sp>
    </p:spTree>
    <p:extLst>
      <p:ext uri="{BB962C8B-B14F-4D97-AF65-F5344CB8AC3E}">
        <p14:creationId xmlns:p14="http://schemas.microsoft.com/office/powerpoint/2010/main" val="3889943953"/>
      </p:ext>
    </p:extLst>
  </p:cSld>
  <p:clrMapOvr>
    <a:masterClrMapping/>
  </p:clrMapOvr>
  <p:transition spd="med" advTm="592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90538"/>
            <a:ext cx="7158037" cy="927100"/>
          </a:xfrm>
        </p:spPr>
        <p:txBody>
          <a:bodyPr/>
          <a:lstStyle/>
          <a:p>
            <a:pPr eaLnBrk="1" hangingPunct="1"/>
            <a:r>
              <a:rPr lang="en-US" altLang="zh-TW" dirty="0"/>
              <a:t>Attribute Uncertainty Model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470642" y="1556606"/>
            <a:ext cx="4675187" cy="1970087"/>
            <a:chOff x="1967" y="1185"/>
            <a:chExt cx="2945" cy="1241"/>
          </a:xfrm>
        </p:grpSpPr>
        <p:sp>
          <p:nvSpPr>
            <p:cNvPr id="26632" name="Freeform 4"/>
            <p:cNvSpPr>
              <a:spLocks/>
            </p:cNvSpPr>
            <p:nvPr/>
          </p:nvSpPr>
          <p:spPr bwMode="auto">
            <a:xfrm>
              <a:off x="1992" y="1185"/>
              <a:ext cx="2903" cy="635"/>
            </a:xfrm>
            <a:custGeom>
              <a:avLst/>
              <a:gdLst>
                <a:gd name="T0" fmla="*/ 0 w 2903"/>
                <a:gd name="T1" fmla="*/ 635 h 635"/>
                <a:gd name="T2" fmla="*/ 590 w 2903"/>
                <a:gd name="T3" fmla="*/ 453 h 635"/>
                <a:gd name="T4" fmla="*/ 771 w 2903"/>
                <a:gd name="T5" fmla="*/ 181 h 635"/>
                <a:gd name="T6" fmla="*/ 862 w 2903"/>
                <a:gd name="T7" fmla="*/ 45 h 635"/>
                <a:gd name="T8" fmla="*/ 998 w 2903"/>
                <a:gd name="T9" fmla="*/ 45 h 635"/>
                <a:gd name="T10" fmla="*/ 1134 w 2903"/>
                <a:gd name="T11" fmla="*/ 317 h 635"/>
                <a:gd name="T12" fmla="*/ 1633 w 2903"/>
                <a:gd name="T13" fmla="*/ 453 h 635"/>
                <a:gd name="T14" fmla="*/ 2540 w 2903"/>
                <a:gd name="T15" fmla="*/ 590 h 635"/>
                <a:gd name="T16" fmla="*/ 2903 w 2903"/>
                <a:gd name="T17" fmla="*/ 635 h 6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3"/>
                <a:gd name="T28" fmla="*/ 0 h 635"/>
                <a:gd name="T29" fmla="*/ 2903 w 2903"/>
                <a:gd name="T30" fmla="*/ 635 h 6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3" h="635">
                  <a:moveTo>
                    <a:pt x="0" y="635"/>
                  </a:moveTo>
                  <a:cubicBezTo>
                    <a:pt x="231" y="582"/>
                    <a:pt x="462" y="529"/>
                    <a:pt x="590" y="453"/>
                  </a:cubicBezTo>
                  <a:cubicBezTo>
                    <a:pt x="718" y="377"/>
                    <a:pt x="726" y="249"/>
                    <a:pt x="771" y="181"/>
                  </a:cubicBezTo>
                  <a:cubicBezTo>
                    <a:pt x="816" y="113"/>
                    <a:pt x="824" y="68"/>
                    <a:pt x="862" y="45"/>
                  </a:cubicBezTo>
                  <a:cubicBezTo>
                    <a:pt x="900" y="22"/>
                    <a:pt x="953" y="0"/>
                    <a:pt x="998" y="45"/>
                  </a:cubicBezTo>
                  <a:cubicBezTo>
                    <a:pt x="1043" y="90"/>
                    <a:pt x="1028" y="249"/>
                    <a:pt x="1134" y="317"/>
                  </a:cubicBezTo>
                  <a:cubicBezTo>
                    <a:pt x="1240" y="385"/>
                    <a:pt x="1399" y="408"/>
                    <a:pt x="1633" y="453"/>
                  </a:cubicBezTo>
                  <a:cubicBezTo>
                    <a:pt x="1867" y="498"/>
                    <a:pt x="2328" y="560"/>
                    <a:pt x="2540" y="590"/>
                  </a:cubicBezTo>
                  <a:cubicBezTo>
                    <a:pt x="2752" y="620"/>
                    <a:pt x="2827" y="627"/>
                    <a:pt x="2903" y="635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2533" name="Text Box 5"/>
            <p:cNvSpPr txBox="1">
              <a:spLocks noChangeArrowheads="1"/>
            </p:cNvSpPr>
            <p:nvPr/>
          </p:nvSpPr>
          <p:spPr bwMode="auto">
            <a:xfrm>
              <a:off x="3229" y="1230"/>
              <a:ext cx="14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altLang="zh-TW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TW" i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r>
                <a:rPr lang="en-US" altLang="zh-TW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– uncertainty pdf</a:t>
              </a:r>
            </a:p>
          </p:txBody>
        </p:sp>
        <p:sp>
          <p:nvSpPr>
            <p:cNvPr id="26634" name="Line 6"/>
            <p:cNvSpPr>
              <a:spLocks noChangeShapeType="1"/>
            </p:cNvSpPr>
            <p:nvPr/>
          </p:nvSpPr>
          <p:spPr bwMode="auto">
            <a:xfrm>
              <a:off x="1995" y="1600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7"/>
            <p:cNvSpPr>
              <a:spLocks noChangeShapeType="1"/>
            </p:cNvSpPr>
            <p:nvPr/>
          </p:nvSpPr>
          <p:spPr bwMode="auto">
            <a:xfrm>
              <a:off x="4898" y="1600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Line 8"/>
            <p:cNvSpPr>
              <a:spLocks noChangeShapeType="1"/>
            </p:cNvSpPr>
            <p:nvPr/>
          </p:nvSpPr>
          <p:spPr bwMode="auto">
            <a:xfrm>
              <a:off x="1995" y="1600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Line 9"/>
            <p:cNvSpPr>
              <a:spLocks noChangeShapeType="1"/>
            </p:cNvSpPr>
            <p:nvPr/>
          </p:nvSpPr>
          <p:spPr bwMode="auto">
            <a:xfrm>
              <a:off x="1995" y="2099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>
              <a:off x="4762" y="2099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>
              <a:off x="4762" y="1600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Text Box 12"/>
            <p:cNvSpPr txBox="1">
              <a:spLocks noChangeArrowheads="1"/>
            </p:cNvSpPr>
            <p:nvPr/>
          </p:nvSpPr>
          <p:spPr bwMode="auto">
            <a:xfrm>
              <a:off x="1967" y="2193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/>
                <a:t>[</a:t>
              </a:r>
              <a:r>
                <a:rPr lang="en-US" altLang="zh-TW" b="1" i="1" dirty="0" err="1"/>
                <a:t>l</a:t>
              </a:r>
              <a:r>
                <a:rPr lang="en-US" altLang="zh-TW" b="1" i="1" baseline="-25000" dirty="0" err="1"/>
                <a:t>i</a:t>
              </a:r>
              <a:endParaRPr lang="en-US" altLang="zh-TW" b="1" i="1" dirty="0"/>
            </a:p>
          </p:txBody>
        </p:sp>
        <p:sp>
          <p:nvSpPr>
            <p:cNvPr id="26641" name="Text Box 13"/>
            <p:cNvSpPr txBox="1">
              <a:spLocks noChangeArrowheads="1"/>
            </p:cNvSpPr>
            <p:nvPr/>
          </p:nvSpPr>
          <p:spPr bwMode="auto">
            <a:xfrm>
              <a:off x="4617" y="2193"/>
              <a:ext cx="2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i="1" dirty="0" err="1"/>
                <a:t>u</a:t>
              </a:r>
              <a:r>
                <a:rPr lang="en-US" altLang="zh-TW" b="1" i="1" baseline="-25000" dirty="0" err="1"/>
                <a:t>i</a:t>
              </a:r>
              <a:r>
                <a:rPr lang="en-US" altLang="zh-TW" b="1" dirty="0"/>
                <a:t>]</a:t>
              </a:r>
            </a:p>
          </p:txBody>
        </p:sp>
        <p:sp>
          <p:nvSpPr>
            <p:cNvPr id="26642" name="Line 14"/>
            <p:cNvSpPr>
              <a:spLocks noChangeShapeType="1"/>
            </p:cNvSpPr>
            <p:nvPr/>
          </p:nvSpPr>
          <p:spPr bwMode="auto">
            <a:xfrm>
              <a:off x="1995" y="1847"/>
              <a:ext cx="2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Text Box 15"/>
            <p:cNvSpPr txBox="1">
              <a:spLocks noChangeArrowheads="1"/>
            </p:cNvSpPr>
            <p:nvPr/>
          </p:nvSpPr>
          <p:spPr bwMode="auto">
            <a:xfrm>
              <a:off x="3225" y="1899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TW" sz="2400" i="1" dirty="0" err="1"/>
                <a:t>T</a:t>
              </a:r>
              <a:r>
                <a:rPr lang="en-US" altLang="zh-TW" sz="2400" i="1" baseline="-25000" dirty="0" err="1"/>
                <a:t>i</a:t>
              </a:r>
              <a:r>
                <a:rPr lang="en-US" altLang="zh-TW" sz="2400" i="1" dirty="0" err="1"/>
                <a:t>.a</a:t>
              </a:r>
              <a:endParaRPr lang="en-US" altLang="zh-TW" i="1" dirty="0"/>
            </a:p>
          </p:txBody>
        </p:sp>
        <p:sp>
          <p:nvSpPr>
            <p:cNvPr id="26644" name="Text Box 16"/>
            <p:cNvSpPr txBox="1">
              <a:spLocks noChangeArrowheads="1"/>
            </p:cNvSpPr>
            <p:nvPr/>
          </p:nvSpPr>
          <p:spPr bwMode="auto">
            <a:xfrm>
              <a:off x="2738" y="2193"/>
              <a:ext cx="1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/>
                <a:t>uncertainty interval</a:t>
              </a:r>
            </a:p>
          </p:txBody>
        </p:sp>
      </p:grpSp>
      <p:sp>
        <p:nvSpPr>
          <p:cNvPr id="26631" name="Rectangle 18"/>
          <p:cNvSpPr>
            <a:spLocks noChangeArrowheads="1"/>
          </p:cNvSpPr>
          <p:nvPr/>
        </p:nvSpPr>
        <p:spPr bwMode="auto">
          <a:xfrm>
            <a:off x="518126" y="3616199"/>
            <a:ext cx="2509838" cy="9967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TW" sz="1600" dirty="0">
                <a:solidFill>
                  <a:srgbClr val="FF3300"/>
                </a:solidFill>
              </a:rPr>
              <a:t>Attribute </a:t>
            </a:r>
            <a:r>
              <a:rPr lang="en-US" altLang="zh-TW" sz="1600" i="1" dirty="0">
                <a:solidFill>
                  <a:srgbClr val="FF3300"/>
                </a:solidFill>
              </a:rPr>
              <a:t>a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TW" sz="1600" dirty="0"/>
              <a:t>(temperature, locations) of </a:t>
            </a:r>
            <a:r>
              <a:rPr lang="en-US" altLang="zh-TW" sz="1600" dirty="0">
                <a:solidFill>
                  <a:srgbClr val="FF3300"/>
                </a:solidFill>
              </a:rPr>
              <a:t>object </a:t>
            </a:r>
            <a:r>
              <a:rPr lang="en-US" altLang="zh-TW" sz="1600" i="1" dirty="0">
                <a:solidFill>
                  <a:srgbClr val="FF3300"/>
                </a:solidFill>
              </a:rPr>
              <a:t>T</a:t>
            </a:r>
            <a:r>
              <a:rPr lang="en-US" altLang="zh-TW" sz="1600" i="1" baseline="-25000" dirty="0">
                <a:solidFill>
                  <a:srgbClr val="FF3300"/>
                </a:solidFill>
              </a:rPr>
              <a:t>i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TW" sz="1600" dirty="0"/>
              <a:t>(GPS, sensor) from </a:t>
            </a:r>
            <a:r>
              <a:rPr lang="en-US" altLang="zh-TW" sz="1600" i="1" dirty="0">
                <a:solidFill>
                  <a:srgbClr val="FF3300"/>
                </a:solidFill>
              </a:rPr>
              <a:t>T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altLang="zh-TW" sz="1600" dirty="0"/>
          </a:p>
        </p:txBody>
      </p:sp>
      <p:grpSp>
        <p:nvGrpSpPr>
          <p:cNvPr id="34" name="Group 33"/>
          <p:cNvGrpSpPr/>
          <p:nvPr/>
        </p:nvGrpSpPr>
        <p:grpSpPr>
          <a:xfrm>
            <a:off x="4047384" y="3918044"/>
            <a:ext cx="3077809" cy="2804226"/>
            <a:chOff x="5181600" y="2286000"/>
            <a:chExt cx="3429000" cy="3124200"/>
          </a:xfrm>
        </p:grpSpPr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5181600" y="3810000"/>
              <a:ext cx="1219200" cy="1219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6400800" y="4419600"/>
              <a:ext cx="2209800" cy="9906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7010400" y="2286000"/>
              <a:ext cx="1600200" cy="1447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5562600" y="2743200"/>
              <a:ext cx="1706563" cy="1560513"/>
            </a:xfrm>
            <a:custGeom>
              <a:avLst/>
              <a:gdLst/>
              <a:ahLst/>
              <a:cxnLst>
                <a:cxn ang="0">
                  <a:pos x="576" y="103"/>
                </a:cxn>
                <a:cxn ang="0">
                  <a:pos x="622" y="51"/>
                </a:cxn>
                <a:cxn ang="0">
                  <a:pos x="660" y="25"/>
                </a:cxn>
                <a:cxn ang="0">
                  <a:pos x="751" y="38"/>
                </a:cxn>
                <a:cxn ang="0">
                  <a:pos x="803" y="129"/>
                </a:cxn>
                <a:cxn ang="0">
                  <a:pos x="868" y="161"/>
                </a:cxn>
                <a:cxn ang="0">
                  <a:pos x="939" y="142"/>
                </a:cxn>
                <a:cxn ang="0">
                  <a:pos x="1004" y="168"/>
                </a:cxn>
                <a:cxn ang="0">
                  <a:pos x="1036" y="213"/>
                </a:cxn>
                <a:cxn ang="0">
                  <a:pos x="1004" y="323"/>
                </a:cxn>
                <a:cxn ang="0">
                  <a:pos x="1075" y="582"/>
                </a:cxn>
                <a:cxn ang="0">
                  <a:pos x="1068" y="666"/>
                </a:cxn>
                <a:cxn ang="0">
                  <a:pos x="913" y="789"/>
                </a:cxn>
                <a:cxn ang="0">
                  <a:pos x="868" y="912"/>
                </a:cxn>
                <a:cxn ang="0">
                  <a:pos x="796" y="983"/>
                </a:cxn>
                <a:cxn ang="0">
                  <a:pos x="667" y="899"/>
                </a:cxn>
                <a:cxn ang="0">
                  <a:pos x="570" y="828"/>
                </a:cxn>
                <a:cxn ang="0">
                  <a:pos x="382" y="847"/>
                </a:cxn>
                <a:cxn ang="0">
                  <a:pos x="0" y="821"/>
                </a:cxn>
                <a:cxn ang="0">
                  <a:pos x="7" y="744"/>
                </a:cxn>
                <a:cxn ang="0">
                  <a:pos x="201" y="621"/>
                </a:cxn>
                <a:cxn ang="0">
                  <a:pos x="298" y="582"/>
                </a:cxn>
                <a:cxn ang="0">
                  <a:pos x="292" y="336"/>
                </a:cxn>
                <a:cxn ang="0">
                  <a:pos x="369" y="226"/>
                </a:cxn>
                <a:cxn ang="0">
                  <a:pos x="440" y="0"/>
                </a:cxn>
                <a:cxn ang="0">
                  <a:pos x="492" y="6"/>
                </a:cxn>
                <a:cxn ang="0">
                  <a:pos x="563" y="103"/>
                </a:cxn>
                <a:cxn ang="0">
                  <a:pos x="568" y="94"/>
                </a:cxn>
              </a:cxnLst>
              <a:rect l="0" t="0" r="r" b="b"/>
              <a:pathLst>
                <a:path w="1075" h="983">
                  <a:moveTo>
                    <a:pt x="576" y="103"/>
                  </a:moveTo>
                  <a:cubicBezTo>
                    <a:pt x="592" y="82"/>
                    <a:pt x="601" y="68"/>
                    <a:pt x="622" y="51"/>
                  </a:cubicBezTo>
                  <a:cubicBezTo>
                    <a:pt x="634" y="41"/>
                    <a:pt x="660" y="25"/>
                    <a:pt x="660" y="25"/>
                  </a:cubicBezTo>
                  <a:cubicBezTo>
                    <a:pt x="690" y="29"/>
                    <a:pt x="722" y="29"/>
                    <a:pt x="751" y="38"/>
                  </a:cubicBezTo>
                  <a:cubicBezTo>
                    <a:pt x="766" y="43"/>
                    <a:pt x="795" y="113"/>
                    <a:pt x="803" y="129"/>
                  </a:cubicBezTo>
                  <a:cubicBezTo>
                    <a:pt x="818" y="157"/>
                    <a:pt x="838" y="156"/>
                    <a:pt x="868" y="161"/>
                  </a:cubicBezTo>
                  <a:cubicBezTo>
                    <a:pt x="892" y="155"/>
                    <a:pt x="915" y="149"/>
                    <a:pt x="939" y="142"/>
                  </a:cubicBezTo>
                  <a:cubicBezTo>
                    <a:pt x="982" y="148"/>
                    <a:pt x="980" y="138"/>
                    <a:pt x="1004" y="168"/>
                  </a:cubicBezTo>
                  <a:cubicBezTo>
                    <a:pt x="1015" y="182"/>
                    <a:pt x="1036" y="213"/>
                    <a:pt x="1036" y="213"/>
                  </a:cubicBezTo>
                  <a:cubicBezTo>
                    <a:pt x="1027" y="261"/>
                    <a:pt x="1027" y="286"/>
                    <a:pt x="1004" y="323"/>
                  </a:cubicBezTo>
                  <a:cubicBezTo>
                    <a:pt x="978" y="418"/>
                    <a:pt x="1051" y="495"/>
                    <a:pt x="1075" y="582"/>
                  </a:cubicBezTo>
                  <a:cubicBezTo>
                    <a:pt x="1073" y="610"/>
                    <a:pt x="1074" y="639"/>
                    <a:pt x="1068" y="666"/>
                  </a:cubicBezTo>
                  <a:cubicBezTo>
                    <a:pt x="1056" y="718"/>
                    <a:pt x="957" y="767"/>
                    <a:pt x="913" y="789"/>
                  </a:cubicBezTo>
                  <a:cubicBezTo>
                    <a:pt x="864" y="850"/>
                    <a:pt x="886" y="833"/>
                    <a:pt x="868" y="912"/>
                  </a:cubicBezTo>
                  <a:cubicBezTo>
                    <a:pt x="861" y="943"/>
                    <a:pt x="822" y="966"/>
                    <a:pt x="796" y="983"/>
                  </a:cubicBezTo>
                  <a:cubicBezTo>
                    <a:pt x="751" y="972"/>
                    <a:pt x="701" y="930"/>
                    <a:pt x="667" y="899"/>
                  </a:cubicBezTo>
                  <a:cubicBezTo>
                    <a:pt x="625" y="860"/>
                    <a:pt x="621" y="838"/>
                    <a:pt x="570" y="828"/>
                  </a:cubicBezTo>
                  <a:cubicBezTo>
                    <a:pt x="495" y="832"/>
                    <a:pt x="449" y="835"/>
                    <a:pt x="382" y="847"/>
                  </a:cubicBezTo>
                  <a:cubicBezTo>
                    <a:pt x="254" y="845"/>
                    <a:pt x="107" y="891"/>
                    <a:pt x="0" y="821"/>
                  </a:cubicBezTo>
                  <a:cubicBezTo>
                    <a:pt x="2" y="795"/>
                    <a:pt x="2" y="769"/>
                    <a:pt x="7" y="744"/>
                  </a:cubicBezTo>
                  <a:cubicBezTo>
                    <a:pt x="27" y="641"/>
                    <a:pt x="117" y="630"/>
                    <a:pt x="201" y="621"/>
                  </a:cubicBezTo>
                  <a:cubicBezTo>
                    <a:pt x="235" y="608"/>
                    <a:pt x="267" y="603"/>
                    <a:pt x="298" y="582"/>
                  </a:cubicBezTo>
                  <a:cubicBezTo>
                    <a:pt x="344" y="514"/>
                    <a:pt x="316" y="411"/>
                    <a:pt x="292" y="336"/>
                  </a:cubicBezTo>
                  <a:cubicBezTo>
                    <a:pt x="299" y="264"/>
                    <a:pt x="300" y="245"/>
                    <a:pt x="369" y="226"/>
                  </a:cubicBezTo>
                  <a:cubicBezTo>
                    <a:pt x="359" y="141"/>
                    <a:pt x="333" y="26"/>
                    <a:pt x="440" y="0"/>
                  </a:cubicBezTo>
                  <a:cubicBezTo>
                    <a:pt x="457" y="2"/>
                    <a:pt x="476" y="0"/>
                    <a:pt x="492" y="6"/>
                  </a:cubicBezTo>
                  <a:cubicBezTo>
                    <a:pt x="521" y="17"/>
                    <a:pt x="517" y="89"/>
                    <a:pt x="563" y="103"/>
                  </a:cubicBezTo>
                  <a:cubicBezTo>
                    <a:pt x="587" y="119"/>
                    <a:pt x="522" y="57"/>
                    <a:pt x="568" y="94"/>
                  </a:cubicBezTo>
                </a:path>
              </a:pathLst>
            </a:custGeom>
            <a:solidFill>
              <a:srgbClr val="00FF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5638800" y="4495800"/>
              <a:ext cx="1846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kumimoji="0" lang="en-US" altLang="zh-TW" dirty="0"/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7658100" y="3124200"/>
              <a:ext cx="1846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kumimoji="0" lang="en-US" altLang="zh-TW" dirty="0"/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6477000" y="3581400"/>
              <a:ext cx="1846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kumimoji="0" lang="en-US" altLang="zh-TW" dirty="0"/>
            </a:p>
          </p:txBody>
        </p:sp>
      </p:grpSp>
      <p:sp>
        <p:nvSpPr>
          <p:cNvPr id="28" name="Action Button: Forward or Next 27">
            <a:hlinkClick r:id="rId3" action="ppaction://hlinksldjump" highlightClick="1"/>
          </p:cNvPr>
          <p:cNvSpPr/>
          <p:nvPr/>
        </p:nvSpPr>
        <p:spPr bwMode="auto">
          <a:xfrm>
            <a:off x="7861300" y="558800"/>
            <a:ext cx="1022350" cy="1054100"/>
          </a:xfrm>
          <a:prstGeom prst="actionButtonForwardNex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4875924"/>
      </p:ext>
    </p:extLst>
  </p:cSld>
  <p:clrMapOvr>
    <a:masterClrMapping/>
  </p:clrMapOvr>
  <p:transition spd="med" advTm="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592138"/>
            <a:ext cx="7113588" cy="89535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4 Classes of Probabilistic Queries</a:t>
            </a:r>
          </a:p>
        </p:txBody>
      </p:sp>
      <p:graphicFrame>
        <p:nvGraphicFramePr>
          <p:cNvPr id="674850" name="Group 34"/>
          <p:cNvGraphicFramePr>
            <a:graphicFrameLocks noGrp="1"/>
          </p:cNvGraphicFramePr>
          <p:nvPr>
            <p:ph sz="half" idx="2"/>
          </p:nvPr>
        </p:nvGraphicFramePr>
        <p:xfrm>
          <a:off x="133350" y="2149475"/>
          <a:ext cx="8858250" cy="2822448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Value-based answer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Entity-based answer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30909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Independent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VSingleQ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What is the temperature of sensor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x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ERQ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Which sensor has temperature in 10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o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F and 30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o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F?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30909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Dependent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VAvgQ, VSumQ, VMinQ, VMaxQ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What is the average temperature of the sensors?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ENNQ, 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EMinQ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, 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EMaxQ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Join (=,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  <a:sym typeface="Symbol" pitchFamily="18" charset="2"/>
                        </a:rPr>
                        <a:t>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, &gt;,&lt;)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Which sensor gives the highest temperature?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1628616" y="2491615"/>
            <a:ext cx="4110315" cy="882246"/>
          </a:xfrm>
          <a:prstGeom prst="ellipse">
            <a:avLst/>
          </a:prstGeom>
          <a:solidFill>
            <a:srgbClr val="00FFFF">
              <a:alpha val="21000"/>
            </a:srgbClr>
          </a:solidFill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1283390"/>
      </p:ext>
    </p:extLst>
  </p:cSld>
  <p:clrMapOvr>
    <a:masterClrMapping/>
  </p:clrMapOvr>
  <p:transition advTm="124704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VSingleQ</a:t>
            </a:r>
            <a:r>
              <a:rPr lang="en-US" dirty="0"/>
              <a:t> Evaluation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19725" y="1700045"/>
            <a:ext cx="6825378" cy="4114800"/>
          </a:xfrm>
        </p:spPr>
        <p:txBody>
          <a:bodyPr/>
          <a:lstStyle/>
          <a:p>
            <a:r>
              <a:rPr lang="en-US" sz="2600" b="1" dirty="0"/>
              <a:t>Definition: </a:t>
            </a:r>
            <a:r>
              <a:rPr lang="en-US" sz="2600" i="1" dirty="0"/>
              <a:t>Given an object </a:t>
            </a:r>
            <a:r>
              <a:rPr lang="en-US" sz="2600" i="1" dirty="0" err="1"/>
              <a:t>T</a:t>
            </a:r>
            <a:r>
              <a:rPr lang="en-US" sz="2600" i="1" baseline="-25000" dirty="0" err="1"/>
              <a:t>k</a:t>
            </a:r>
            <a:r>
              <a:rPr lang="en-US" sz="2600" i="1" dirty="0"/>
              <a:t>, returns </a:t>
            </a:r>
            <a:r>
              <a:rPr lang="en-US" sz="2600" i="1" dirty="0" err="1"/>
              <a:t>l</a:t>
            </a:r>
            <a:r>
              <a:rPr lang="en-US" sz="2600" i="1" dirty="0"/>
              <a:t>, </a:t>
            </a:r>
            <a:r>
              <a:rPr lang="en-US" sz="2600" i="1" dirty="0" err="1"/>
              <a:t>u</a:t>
            </a:r>
            <a:r>
              <a:rPr lang="en-US" sz="2600" i="1" dirty="0"/>
              <a:t>, </a:t>
            </a:r>
            <a:r>
              <a:rPr lang="en-US" sz="2600" i="1" dirty="0">
                <a:solidFill>
                  <a:srgbClr val="FF3300"/>
                </a:solidFill>
              </a:rPr>
              <a:t>{</a:t>
            </a:r>
            <a:r>
              <a:rPr lang="en-US" sz="2600" i="1" dirty="0" err="1">
                <a:solidFill>
                  <a:srgbClr val="FF3300"/>
                </a:solidFill>
              </a:rPr>
              <a:t>p(x</a:t>
            </a:r>
            <a:r>
              <a:rPr lang="en-US" sz="2600" i="1" dirty="0">
                <a:solidFill>
                  <a:srgbClr val="FF3300"/>
                </a:solidFill>
              </a:rPr>
              <a:t>) | </a:t>
            </a:r>
            <a:r>
              <a:rPr lang="en-US" sz="2600" i="1" dirty="0" err="1">
                <a:solidFill>
                  <a:srgbClr val="FF3300"/>
                </a:solidFill>
              </a:rPr>
              <a:t>x</a:t>
            </a:r>
            <a:r>
              <a:rPr lang="en-US" sz="2600" i="1" dirty="0">
                <a:solidFill>
                  <a:srgbClr val="FF3300"/>
                </a:solidFill>
              </a:rPr>
              <a:t> in [</a:t>
            </a:r>
            <a:r>
              <a:rPr lang="en-US" sz="2600" i="1" dirty="0" err="1">
                <a:solidFill>
                  <a:srgbClr val="FF3300"/>
                </a:solidFill>
              </a:rPr>
              <a:t>l,u</a:t>
            </a:r>
            <a:r>
              <a:rPr lang="en-US" sz="2600" i="1" dirty="0">
                <a:solidFill>
                  <a:srgbClr val="FF3300"/>
                </a:solidFill>
              </a:rPr>
              <a:t>]}</a:t>
            </a:r>
            <a:r>
              <a:rPr lang="en-US" sz="2600" i="1" dirty="0"/>
              <a:t> where </a:t>
            </a:r>
            <a:r>
              <a:rPr lang="en-US" sz="2600" i="1" dirty="0" err="1"/>
              <a:t>p(x</a:t>
            </a:r>
            <a:r>
              <a:rPr lang="en-US" sz="2600" i="1" dirty="0"/>
              <a:t>) is </a:t>
            </a:r>
            <a:r>
              <a:rPr lang="en-US" sz="2600" i="1" dirty="0" err="1"/>
              <a:t>pdf</a:t>
            </a:r>
            <a:r>
              <a:rPr lang="en-US" sz="2600" i="1" dirty="0"/>
              <a:t> of </a:t>
            </a:r>
            <a:r>
              <a:rPr lang="en-US" sz="2600" i="1" dirty="0" err="1"/>
              <a:t>T</a:t>
            </a:r>
            <a:r>
              <a:rPr lang="en-US" sz="2600" i="1" baseline="-25000" dirty="0" err="1"/>
              <a:t>k</a:t>
            </a:r>
            <a:r>
              <a:rPr lang="en-US" sz="2600" i="1" dirty="0" err="1"/>
              <a:t>.a</a:t>
            </a:r>
            <a:r>
              <a:rPr lang="en-US" sz="2600" i="1" dirty="0"/>
              <a:t>, with </a:t>
            </a:r>
            <a:r>
              <a:rPr lang="en-US" sz="2600" i="1" dirty="0" err="1"/>
              <a:t>p(x</a:t>
            </a:r>
            <a:r>
              <a:rPr lang="en-US" sz="2600" i="1" dirty="0"/>
              <a:t>)=0 when </a:t>
            </a:r>
            <a:r>
              <a:rPr lang="en-US" sz="2600" i="1" dirty="0" err="1"/>
              <a:t>x</a:t>
            </a:r>
            <a:r>
              <a:rPr lang="en-US" sz="2600" i="1" dirty="0"/>
              <a:t>&lt;</a:t>
            </a:r>
            <a:r>
              <a:rPr lang="en-US" sz="2600" i="1" dirty="0" err="1"/>
              <a:t>l</a:t>
            </a:r>
            <a:r>
              <a:rPr lang="en-US" sz="2600" i="1" dirty="0"/>
              <a:t> or </a:t>
            </a:r>
            <a:r>
              <a:rPr lang="en-US" sz="2600" i="1" dirty="0" err="1"/>
              <a:t>x</a:t>
            </a:r>
            <a:r>
              <a:rPr lang="en-US" sz="2600" i="1" dirty="0"/>
              <a:t>&gt;</a:t>
            </a:r>
            <a:r>
              <a:rPr lang="en-US" sz="2600" i="1" dirty="0" err="1"/>
              <a:t>u</a:t>
            </a:r>
            <a:endParaRPr lang="en-US" sz="2600" i="1" baseline="-25000" dirty="0"/>
          </a:p>
          <a:p>
            <a:pPr lvl="1"/>
            <a:r>
              <a:rPr lang="en-US" sz="2600" dirty="0"/>
              <a:t>What is the temperature of sensor </a:t>
            </a:r>
            <a:r>
              <a:rPr lang="en-US" sz="2600" i="1" dirty="0" err="1"/>
              <a:t>T</a:t>
            </a:r>
            <a:r>
              <a:rPr lang="en-US" sz="2600" i="1" baseline="-25000" dirty="0" err="1"/>
              <a:t>k</a:t>
            </a:r>
            <a:r>
              <a:rPr lang="en-US" sz="2600" dirty="0"/>
              <a:t>?</a:t>
            </a:r>
          </a:p>
          <a:p>
            <a:endParaRPr lang="en-US" sz="2600" dirty="0"/>
          </a:p>
          <a:p>
            <a:endParaRPr lang="en-US" sz="2600" dirty="0"/>
          </a:p>
          <a:p>
            <a:pPr>
              <a:buNone/>
            </a:pPr>
            <a:endParaRPr lang="en-US" sz="2600" dirty="0"/>
          </a:p>
          <a:p>
            <a:r>
              <a:rPr lang="en-US" sz="2600" dirty="0"/>
              <a:t>To evaluate </a:t>
            </a:r>
            <a:r>
              <a:rPr lang="en-US" sz="2600" dirty="0" err="1"/>
              <a:t>VSingleQ</a:t>
            </a:r>
            <a:r>
              <a:rPr lang="en-US" sz="2600" dirty="0"/>
              <a:t>, simply retrieve the uncertain information of </a:t>
            </a:r>
            <a:r>
              <a:rPr lang="en-US" sz="2600" i="1" dirty="0" err="1"/>
              <a:t>T</a:t>
            </a:r>
            <a:r>
              <a:rPr lang="en-US" sz="2600" i="1" baseline="-25000" dirty="0" err="1"/>
              <a:t>k</a:t>
            </a:r>
            <a:endParaRPr lang="en-US" sz="2600" i="1" baseline="-25000" dirty="0"/>
          </a:p>
          <a:p>
            <a:pPr lvl="1"/>
            <a:r>
              <a:rPr lang="en-US" sz="2200" i="1" dirty="0"/>
              <a:t>e.g., </a:t>
            </a:r>
            <a:r>
              <a:rPr lang="en-US" sz="2200" dirty="0"/>
              <a:t>[28, 30], 1/2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grpSp>
        <p:nvGrpSpPr>
          <p:cNvPr id="13" name="Group 19"/>
          <p:cNvGrpSpPr>
            <a:grpSpLocks/>
          </p:cNvGrpSpPr>
          <p:nvPr/>
        </p:nvGrpSpPr>
        <p:grpSpPr bwMode="auto">
          <a:xfrm>
            <a:off x="2286300" y="3665557"/>
            <a:ext cx="4163453" cy="1014756"/>
            <a:chOff x="1967" y="1600"/>
            <a:chExt cx="3180" cy="933"/>
          </a:xfrm>
        </p:grpSpPr>
        <p:sp>
          <p:nvSpPr>
            <p:cNvPr id="14" name="Line 6"/>
            <p:cNvSpPr>
              <a:spLocks noChangeShapeType="1"/>
            </p:cNvSpPr>
            <p:nvPr/>
          </p:nvSpPr>
          <p:spPr bwMode="auto">
            <a:xfrm>
              <a:off x="1995" y="1600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7"/>
            <p:cNvSpPr>
              <a:spLocks noChangeShapeType="1"/>
            </p:cNvSpPr>
            <p:nvPr/>
          </p:nvSpPr>
          <p:spPr bwMode="auto">
            <a:xfrm>
              <a:off x="4898" y="1600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8"/>
            <p:cNvSpPr>
              <a:spLocks noChangeShapeType="1"/>
            </p:cNvSpPr>
            <p:nvPr/>
          </p:nvSpPr>
          <p:spPr bwMode="auto">
            <a:xfrm>
              <a:off x="1995" y="1600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9"/>
            <p:cNvSpPr>
              <a:spLocks noChangeShapeType="1"/>
            </p:cNvSpPr>
            <p:nvPr/>
          </p:nvSpPr>
          <p:spPr bwMode="auto">
            <a:xfrm>
              <a:off x="1995" y="2099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4762" y="2099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auto">
            <a:xfrm>
              <a:off x="4762" y="1600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1967" y="2193"/>
              <a:ext cx="564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28</a:t>
              </a:r>
              <a:r>
                <a:rPr lang="en-US" i="1" baseline="30000" dirty="0"/>
                <a:t>o</a:t>
              </a:r>
              <a:r>
                <a:rPr lang="en-US" dirty="0"/>
                <a:t>C</a:t>
              </a:r>
              <a:endParaRPr lang="en-US" altLang="zh-TW" b="1" i="1" dirty="0"/>
            </a:p>
          </p:txBody>
        </p:sp>
        <p:sp>
          <p:nvSpPr>
            <p:cNvPr id="21" name="Text Box 13"/>
            <p:cNvSpPr txBox="1">
              <a:spLocks noChangeArrowheads="1"/>
            </p:cNvSpPr>
            <p:nvPr/>
          </p:nvSpPr>
          <p:spPr bwMode="auto">
            <a:xfrm>
              <a:off x="4617" y="2193"/>
              <a:ext cx="530" cy="3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30</a:t>
              </a:r>
              <a:r>
                <a:rPr lang="en-US" i="1" baseline="30000" dirty="0"/>
                <a:t>o</a:t>
              </a:r>
              <a:r>
                <a:rPr lang="en-US" dirty="0"/>
                <a:t>C</a:t>
              </a:r>
              <a:endParaRPr lang="en-US" altLang="zh-TW" b="1" dirty="0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1995" y="1847"/>
              <a:ext cx="2903" cy="0"/>
            </a:xfrm>
            <a:prstGeom prst="line">
              <a:avLst/>
            </a:prstGeom>
            <a:noFill/>
            <a:ln w="254000" cap="flat" cmpd="sng" algn="ctr">
              <a:solidFill>
                <a:srgbClr val="3366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8798927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5F08EB7-DA18-4D23-814C-9CB9ABF1FDAB}" type="slidenum">
              <a:rPr lang="en-US" altLang="zh-TW" smtClean="0"/>
              <a:pPr/>
              <a:t>5</a:t>
            </a:fld>
            <a:endParaRPr lang="en-US" altLang="zh-TW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984250" y="538163"/>
            <a:ext cx="8229600" cy="952500"/>
          </a:xfrm>
        </p:spPr>
        <p:txBody>
          <a:bodyPr/>
          <a:lstStyle/>
          <a:p>
            <a:pPr eaLnBrk="1" hangingPunct="1"/>
            <a:r>
              <a:rPr lang="en-US" altLang="zh-TW" sz="3600">
                <a:sym typeface="Symbol" pitchFamily="18" charset="2"/>
              </a:rPr>
              <a:t>Answering Minimum Query with Database Readings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9563" y="3408363"/>
            <a:ext cx="4013200" cy="2492375"/>
          </a:xfrm>
        </p:spPr>
        <p:txBody>
          <a:bodyPr/>
          <a:lstStyle/>
          <a:p>
            <a:pPr eaLnBrk="1" hangingPunct="1"/>
            <a:r>
              <a:rPr lang="en-US" altLang="zh-TW" sz="2800" b="1"/>
              <a:t>Database answer:</a:t>
            </a:r>
            <a:r>
              <a:rPr lang="en-US" altLang="zh-TW" sz="2800" i="1">
                <a:solidFill>
                  <a:srgbClr val="FF0000"/>
                </a:solidFill>
              </a:rPr>
              <a:t>x</a:t>
            </a:r>
          </a:p>
          <a:p>
            <a:pPr eaLnBrk="1" hangingPunct="1"/>
            <a:r>
              <a:rPr lang="en-US" altLang="zh-TW" sz="2800" b="1"/>
              <a:t>Correct answer: </a:t>
            </a:r>
            <a:r>
              <a:rPr lang="en-US" altLang="zh-TW" sz="2800" i="1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18438" name="Line 4"/>
          <p:cNvSpPr>
            <a:spLocks noChangeShapeType="1"/>
          </p:cNvSpPr>
          <p:nvPr/>
        </p:nvSpPr>
        <p:spPr bwMode="auto">
          <a:xfrm>
            <a:off x="670877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39" name="Line 5"/>
          <p:cNvSpPr>
            <a:spLocks noChangeShapeType="1"/>
          </p:cNvSpPr>
          <p:nvPr/>
        </p:nvSpPr>
        <p:spPr bwMode="auto">
          <a:xfrm>
            <a:off x="7788275" y="1773238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7958" name="Rectangle 6"/>
          <p:cNvSpPr>
            <a:spLocks noChangeArrowheads="1"/>
          </p:cNvSpPr>
          <p:nvPr/>
        </p:nvSpPr>
        <p:spPr bwMode="auto">
          <a:xfrm>
            <a:off x="6419850" y="3373438"/>
            <a:ext cx="576263" cy="142875"/>
          </a:xfrm>
          <a:prstGeom prst="rect">
            <a:avLst/>
          </a:prstGeom>
          <a:solidFill>
            <a:srgbClr val="AEF8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7959" name="Rectangle 7"/>
          <p:cNvSpPr>
            <a:spLocks noChangeArrowheads="1"/>
          </p:cNvSpPr>
          <p:nvPr/>
        </p:nvSpPr>
        <p:spPr bwMode="auto">
          <a:xfrm>
            <a:off x="7500938" y="4506913"/>
            <a:ext cx="576262" cy="142875"/>
          </a:xfrm>
          <a:prstGeom prst="rect">
            <a:avLst/>
          </a:prstGeom>
          <a:solidFill>
            <a:srgbClr val="AEF8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8"/>
          <p:cNvSpPr>
            <a:spLocks noChangeArrowheads="1"/>
          </p:cNvSpPr>
          <p:nvPr/>
        </p:nvSpPr>
        <p:spPr bwMode="auto">
          <a:xfrm>
            <a:off x="6419850" y="4205288"/>
            <a:ext cx="576263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9"/>
          <p:cNvSpPr>
            <a:spLocks noChangeArrowheads="1"/>
          </p:cNvSpPr>
          <p:nvPr/>
        </p:nvSpPr>
        <p:spPr bwMode="auto">
          <a:xfrm>
            <a:off x="7500938" y="3697288"/>
            <a:ext cx="576262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6564313" y="5608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x</a:t>
            </a: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7645400" y="5608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y</a:t>
            </a:r>
          </a:p>
        </p:txBody>
      </p:sp>
      <p:sp>
        <p:nvSpPr>
          <p:cNvPr id="18446" name="Rectangle 16"/>
          <p:cNvSpPr>
            <a:spLocks noChangeArrowheads="1"/>
          </p:cNvSpPr>
          <p:nvPr/>
        </p:nvSpPr>
        <p:spPr bwMode="auto">
          <a:xfrm>
            <a:off x="611188" y="1989138"/>
            <a:ext cx="576262" cy="142875"/>
          </a:xfrm>
          <a:prstGeom prst="rect">
            <a:avLst/>
          </a:prstGeom>
          <a:solidFill>
            <a:srgbClr val="0000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7969" name="Rectangle 17"/>
          <p:cNvSpPr>
            <a:spLocks noChangeArrowheads="1"/>
          </p:cNvSpPr>
          <p:nvPr/>
        </p:nvSpPr>
        <p:spPr bwMode="auto">
          <a:xfrm>
            <a:off x="611188" y="2565400"/>
            <a:ext cx="576262" cy="142875"/>
          </a:xfrm>
          <a:prstGeom prst="rect">
            <a:avLst/>
          </a:prstGeom>
          <a:solidFill>
            <a:srgbClr val="AEF8F4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Text Box 18"/>
          <p:cNvSpPr txBox="1">
            <a:spLocks noChangeArrowheads="1"/>
          </p:cNvSpPr>
          <p:nvPr/>
        </p:nvSpPr>
        <p:spPr bwMode="auto">
          <a:xfrm>
            <a:off x="1403350" y="1916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8449" name="Text Box 19"/>
          <p:cNvSpPr txBox="1">
            <a:spLocks noChangeArrowheads="1"/>
          </p:cNvSpPr>
          <p:nvPr/>
        </p:nvSpPr>
        <p:spPr bwMode="auto">
          <a:xfrm>
            <a:off x="1455738" y="1865313"/>
            <a:ext cx="2611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Recorded Temperature </a:t>
            </a:r>
          </a:p>
        </p:txBody>
      </p:sp>
      <p:sp>
        <p:nvSpPr>
          <p:cNvPr id="637972" name="Text Box 20"/>
          <p:cNvSpPr txBox="1">
            <a:spLocks noChangeArrowheads="1"/>
          </p:cNvSpPr>
          <p:nvPr/>
        </p:nvSpPr>
        <p:spPr bwMode="auto">
          <a:xfrm>
            <a:off x="1455738" y="2486025"/>
            <a:ext cx="23828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Current Temperature </a:t>
            </a:r>
          </a:p>
        </p:txBody>
      </p:sp>
      <p:sp>
        <p:nvSpPr>
          <p:cNvPr id="18451" name="Rectangle 21"/>
          <p:cNvSpPr>
            <a:spLocks noChangeArrowheads="1"/>
          </p:cNvSpPr>
          <p:nvPr/>
        </p:nvSpPr>
        <p:spPr bwMode="auto">
          <a:xfrm>
            <a:off x="7850188" y="-674688"/>
            <a:ext cx="1841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GB"/>
          </a:p>
        </p:txBody>
      </p:sp>
      <p:sp>
        <p:nvSpPr>
          <p:cNvPr id="18452" name="Line 22"/>
          <p:cNvSpPr>
            <a:spLocks noChangeShapeType="1"/>
          </p:cNvSpPr>
          <p:nvPr/>
        </p:nvSpPr>
        <p:spPr bwMode="auto">
          <a:xfrm>
            <a:off x="552767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53" name="Line 23"/>
          <p:cNvSpPr>
            <a:spLocks noChangeShapeType="1"/>
          </p:cNvSpPr>
          <p:nvPr/>
        </p:nvSpPr>
        <p:spPr bwMode="auto">
          <a:xfrm>
            <a:off x="5413375" y="22320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54" name="Line 24"/>
          <p:cNvSpPr>
            <a:spLocks noChangeShapeType="1"/>
          </p:cNvSpPr>
          <p:nvPr/>
        </p:nvSpPr>
        <p:spPr bwMode="auto">
          <a:xfrm>
            <a:off x="5413375" y="30527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55" name="Line 25"/>
          <p:cNvSpPr>
            <a:spLocks noChangeShapeType="1"/>
          </p:cNvSpPr>
          <p:nvPr/>
        </p:nvSpPr>
        <p:spPr bwMode="auto">
          <a:xfrm>
            <a:off x="5413375" y="34623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56" name="Line 26"/>
          <p:cNvSpPr>
            <a:spLocks noChangeShapeType="1"/>
          </p:cNvSpPr>
          <p:nvPr/>
        </p:nvSpPr>
        <p:spPr bwMode="auto">
          <a:xfrm>
            <a:off x="5413375" y="42751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57" name="Line 27"/>
          <p:cNvSpPr>
            <a:spLocks noChangeShapeType="1"/>
          </p:cNvSpPr>
          <p:nvPr/>
        </p:nvSpPr>
        <p:spPr bwMode="auto">
          <a:xfrm>
            <a:off x="5413375" y="38735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58" name="Line 28"/>
          <p:cNvSpPr>
            <a:spLocks noChangeShapeType="1"/>
          </p:cNvSpPr>
          <p:nvPr/>
        </p:nvSpPr>
        <p:spPr bwMode="auto">
          <a:xfrm>
            <a:off x="5413375" y="46942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59" name="Line 29"/>
          <p:cNvSpPr>
            <a:spLocks noChangeShapeType="1"/>
          </p:cNvSpPr>
          <p:nvPr/>
        </p:nvSpPr>
        <p:spPr bwMode="auto">
          <a:xfrm>
            <a:off x="5413375" y="5105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60" name="Line 30"/>
          <p:cNvSpPr>
            <a:spLocks noChangeShapeType="1"/>
          </p:cNvSpPr>
          <p:nvPr/>
        </p:nvSpPr>
        <p:spPr bwMode="auto">
          <a:xfrm>
            <a:off x="552767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61" name="Line 31"/>
          <p:cNvSpPr>
            <a:spLocks noChangeShapeType="1"/>
          </p:cNvSpPr>
          <p:nvPr/>
        </p:nvSpPr>
        <p:spPr bwMode="auto">
          <a:xfrm>
            <a:off x="5413375" y="264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462" name="Text Box 32"/>
          <p:cNvSpPr txBox="1">
            <a:spLocks noChangeArrowheads="1"/>
          </p:cNvSpPr>
          <p:nvPr/>
        </p:nvSpPr>
        <p:spPr bwMode="auto">
          <a:xfrm>
            <a:off x="5146675" y="4941888"/>
            <a:ext cx="184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18463" name="Text Box 33"/>
          <p:cNvSpPr txBox="1">
            <a:spLocks noChangeArrowheads="1"/>
          </p:cNvSpPr>
          <p:nvPr/>
        </p:nvSpPr>
        <p:spPr bwMode="auto">
          <a:xfrm>
            <a:off x="5140325" y="4891088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18464" name="Text Box 34"/>
          <p:cNvSpPr txBox="1">
            <a:spLocks noChangeArrowheads="1"/>
          </p:cNvSpPr>
          <p:nvPr/>
        </p:nvSpPr>
        <p:spPr bwMode="auto">
          <a:xfrm>
            <a:off x="5351463" y="5580063"/>
            <a:ext cx="433387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aseline="30000"/>
              <a:t>o</a:t>
            </a:r>
            <a:r>
              <a:rPr lang="en-US" altLang="zh-TW"/>
              <a:t>C</a:t>
            </a:r>
          </a:p>
        </p:txBody>
      </p:sp>
      <p:sp>
        <p:nvSpPr>
          <p:cNvPr id="18465" name="Text Box 35"/>
          <p:cNvSpPr txBox="1">
            <a:spLocks noChangeArrowheads="1"/>
          </p:cNvSpPr>
          <p:nvPr/>
        </p:nvSpPr>
        <p:spPr bwMode="auto">
          <a:xfrm>
            <a:off x="5114925" y="41148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5</a:t>
            </a:r>
          </a:p>
        </p:txBody>
      </p:sp>
      <p:sp>
        <p:nvSpPr>
          <p:cNvPr id="18466" name="Text Box 36"/>
          <p:cNvSpPr txBox="1">
            <a:spLocks noChangeArrowheads="1"/>
          </p:cNvSpPr>
          <p:nvPr/>
        </p:nvSpPr>
        <p:spPr bwMode="auto">
          <a:xfrm>
            <a:off x="5013325" y="32512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10</a:t>
            </a:r>
          </a:p>
        </p:txBody>
      </p:sp>
      <p:sp>
        <p:nvSpPr>
          <p:cNvPr id="18467" name="Text Box 37"/>
          <p:cNvSpPr txBox="1">
            <a:spLocks noChangeArrowheads="1"/>
          </p:cNvSpPr>
          <p:nvPr/>
        </p:nvSpPr>
        <p:spPr bwMode="auto">
          <a:xfrm>
            <a:off x="5013325" y="245745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940FFE-2EDE-9F4F-9F89-D067435443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</p:spTree>
    <p:custDataLst>
      <p:tags r:id="rId1"/>
    </p:custDataLst>
  </p:cSld>
  <p:clrMapOvr>
    <a:masterClrMapping/>
  </p:clrMapOvr>
  <p:transition advTm="6075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37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37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8" grpId="0" animBg="1"/>
      <p:bldP spid="637959" grpId="0" animBg="1"/>
      <p:bldP spid="637969" grpId="0" animBg="1"/>
      <p:bldP spid="63797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Scalable </a:t>
            </a:r>
            <a:r>
              <a:rPr lang="en-US" dirty="0" err="1"/>
              <a:t>VSingleQ</a:t>
            </a:r>
            <a:r>
              <a:rPr lang="en-US" dirty="0"/>
              <a:t>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a large database, it is too slow to  scan it once in order to locate </a:t>
            </a:r>
            <a:r>
              <a:rPr lang="en-US" i="1" dirty="0" err="1"/>
              <a:t>T</a:t>
            </a:r>
            <a:r>
              <a:rPr lang="en-US" i="1" baseline="-25000" dirty="0" err="1"/>
              <a:t>k</a:t>
            </a:r>
            <a:endParaRPr lang="en-US" i="1" dirty="0"/>
          </a:p>
          <a:p>
            <a:r>
              <a:rPr lang="en-US" dirty="0"/>
              <a:t>We need a </a:t>
            </a:r>
            <a:r>
              <a:rPr lang="en-US" i="1" dirty="0"/>
              <a:t>faster data structure</a:t>
            </a:r>
            <a:r>
              <a:rPr lang="en-US" dirty="0"/>
              <a:t>, or </a:t>
            </a:r>
            <a:r>
              <a:rPr lang="en-US" i="1" dirty="0"/>
              <a:t>index</a:t>
            </a:r>
            <a:r>
              <a:rPr lang="en-US" dirty="0"/>
              <a:t>, to speed up the lookup of </a:t>
            </a:r>
            <a:r>
              <a:rPr lang="en-US" i="1" dirty="0" err="1"/>
              <a:t>T</a:t>
            </a:r>
            <a:r>
              <a:rPr lang="en-US" i="1" baseline="-25000" dirty="0" err="1"/>
              <a:t>k</a:t>
            </a:r>
            <a:endParaRPr lang="en-US" baseline="-25000" dirty="0"/>
          </a:p>
          <a:p>
            <a:r>
              <a:rPr lang="en-US" dirty="0"/>
              <a:t>Can use a disk-based hash index</a:t>
            </a:r>
          </a:p>
          <a:p>
            <a:pPr lvl="1"/>
            <a:r>
              <a:rPr lang="en-US" i="1" dirty="0"/>
              <a:t>Dynamic hashing, </a:t>
            </a:r>
            <a:r>
              <a:rPr lang="en-US" dirty="0"/>
              <a:t>e.g., extendible hashing for </a:t>
            </a:r>
            <a:r>
              <a:rPr lang="en-US" dirty="0" err="1"/>
              <a:t>tuple</a:t>
            </a:r>
            <a:r>
              <a:rPr lang="en-US" dirty="0"/>
              <a:t> insertion/deletion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93417532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DDDDDD"/>
                  </a:outerShdw>
                </a:effectLst>
                <a:ea typeface="+mj-ea"/>
                <a:cs typeface="+mj-cs"/>
              </a:rPr>
              <a:t>Illustrating a Hash Index</a:t>
            </a:r>
          </a:p>
        </p:txBody>
      </p:sp>
      <p:pic>
        <p:nvPicPr>
          <p:cNvPr id="59396" name="Picture 3"/>
          <p:cNvPicPr>
            <a:picLocks noChangeAspect="1" noChangeArrowheads="1"/>
          </p:cNvPicPr>
          <p:nvPr/>
        </p:nvPicPr>
        <p:blipFill>
          <a:blip r:embed="rId2" cstate="print"/>
          <a:srcRect l="11179" t="961" r="11359" b="961"/>
          <a:stretch>
            <a:fillRect/>
          </a:stretch>
        </p:blipFill>
        <p:spPr bwMode="auto">
          <a:xfrm>
            <a:off x="2057400" y="1635633"/>
            <a:ext cx="5164138" cy="4905375"/>
          </a:xfrm>
          <a:prstGeom prst="rect">
            <a:avLst/>
          </a:prstGeom>
          <a:noFill/>
          <a:ln w="76200" cmpd="tri">
            <a:noFill/>
            <a:miter lim="800000"/>
            <a:headEnd/>
            <a:tailEnd/>
          </a:ln>
        </p:spPr>
      </p:pic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4848225" y="4742370"/>
            <a:ext cx="2168525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US">
                <a:latin typeface="Helvetica" charset="0"/>
              </a:rPr>
              <a:t>h(A-215) = 8 mod 7</a:t>
            </a:r>
          </a:p>
          <a:p>
            <a:pPr algn="l" eaLnBrk="0" hangingPunct="0"/>
            <a:r>
              <a:rPr lang="en-US">
                <a:latin typeface="Helvetica" charset="0"/>
              </a:rPr>
              <a:t>= 1</a:t>
            </a:r>
          </a:p>
        </p:txBody>
      </p:sp>
      <p:sp>
        <p:nvSpPr>
          <p:cNvPr id="6" name="Line Callout 2 5"/>
          <p:cNvSpPr/>
          <p:nvPr/>
        </p:nvSpPr>
        <p:spPr bwMode="auto">
          <a:xfrm>
            <a:off x="6495076" y="5758830"/>
            <a:ext cx="2016381" cy="65926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5591"/>
              <a:gd name="adj6" fmla="val -4419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Hash function on search</a:t>
            </a:r>
            <a:r>
              <a:rPr kumimoji="1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 key </a:t>
            </a:r>
            <a:r>
              <a:rPr lang="en-US" b="1" dirty="0"/>
              <a:t>A-215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7" name="Line Callout 2 6"/>
          <p:cNvSpPr/>
          <p:nvPr/>
        </p:nvSpPr>
        <p:spPr bwMode="auto">
          <a:xfrm>
            <a:off x="862780" y="4711771"/>
            <a:ext cx="1221461" cy="659260"/>
          </a:xfrm>
          <a:prstGeom prst="borderCallout2">
            <a:avLst>
              <a:gd name="adj1" fmla="val 9926"/>
              <a:gd name="adj2" fmla="val 36112"/>
              <a:gd name="adj3" fmla="val -50368"/>
              <a:gd name="adj4" fmla="val 52381"/>
              <a:gd name="adj5" fmla="val -99709"/>
              <a:gd name="adj6" fmla="val 10818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Disk</a:t>
            </a:r>
            <a:r>
              <a:rPr kumimoji="1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 page (bucket)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31410" y="94846"/>
            <a:ext cx="66229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40000"/>
              </a:spcBef>
              <a:buClr>
                <a:schemeClr val="tx2"/>
              </a:buClr>
              <a:buSzPct val="70000"/>
              <a:buFont typeface="Wingdings" charset="2"/>
              <a:buNone/>
            </a:pPr>
            <a:r>
              <a:rPr lang="en-US" sz="1000" dirty="0"/>
              <a:t>Based on the Ch. 12 notes of “Database System Concepts” by A. </a:t>
            </a:r>
            <a:r>
              <a:rPr lang="en-US" sz="1000" dirty="0" err="1"/>
              <a:t>Silberschatz</a:t>
            </a:r>
            <a:r>
              <a:rPr lang="en-US" sz="1000" dirty="0"/>
              <a:t> et al.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36738401"/>
      </p:ext>
    </p:extLst>
  </p:cSld>
  <p:clrMapOvr>
    <a:masterClrMapping/>
  </p:clrMapOvr>
  <p:transition spd="med" advTm="592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592138"/>
            <a:ext cx="7113588" cy="89535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4 Classes of Probabilistic Queries</a:t>
            </a:r>
          </a:p>
        </p:txBody>
      </p:sp>
      <p:graphicFrame>
        <p:nvGraphicFramePr>
          <p:cNvPr id="674850" name="Group 34"/>
          <p:cNvGraphicFramePr>
            <a:graphicFrameLocks noGrp="1"/>
          </p:cNvGraphicFramePr>
          <p:nvPr>
            <p:ph sz="half" idx="2"/>
          </p:nvPr>
        </p:nvGraphicFramePr>
        <p:xfrm>
          <a:off x="133350" y="2149475"/>
          <a:ext cx="8858250" cy="2822448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Value-based answer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Entity-based answer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30909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Independent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VSingleQ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What is the temperature of sensor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x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ERQ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Which sensor has temperature in 10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o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F and 30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o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F?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30909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Dependent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VAvgQ, VSumQ, VMinQ, VMaxQ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What is the average temperature of the sensors?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ENNQ, 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EMinQ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, 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EMaxQ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Join (=,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  <a:sym typeface="Symbol" pitchFamily="18" charset="2"/>
                        </a:rPr>
                        <a:t>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, &gt;,&lt;)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Which sensor gives the highest temperature?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1861275" y="3719702"/>
            <a:ext cx="1900053" cy="387800"/>
          </a:xfrm>
          <a:prstGeom prst="ellipse">
            <a:avLst/>
          </a:prstGeom>
          <a:solidFill>
            <a:srgbClr val="00FFFF">
              <a:alpha val="21000"/>
            </a:srgbClr>
          </a:solidFill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639791"/>
      </p:ext>
    </p:extLst>
  </p:cSld>
  <p:clrMapOvr>
    <a:masterClrMapping/>
  </p:clrMapOvr>
  <p:transition advTm="124704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31863" y="-3962"/>
            <a:ext cx="7158037" cy="1412875"/>
          </a:xfrm>
        </p:spPr>
        <p:txBody>
          <a:bodyPr/>
          <a:lstStyle/>
          <a:p>
            <a:r>
              <a:rPr lang="en-US" dirty="0" err="1"/>
              <a:t>VSumQ</a:t>
            </a:r>
            <a:r>
              <a:rPr lang="en-US" dirty="0"/>
              <a:t> Evaluation (1)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37671" y="1729206"/>
            <a:ext cx="4291656" cy="4530310"/>
          </a:xfrm>
        </p:spPr>
        <p:txBody>
          <a:bodyPr/>
          <a:lstStyle/>
          <a:p>
            <a:r>
              <a:rPr lang="en-US" sz="2500" dirty="0"/>
              <a:t>A </a:t>
            </a:r>
            <a:r>
              <a:rPr lang="en-US" sz="2500" b="1" dirty="0" err="1"/>
              <a:t>VSumQ</a:t>
            </a:r>
            <a:r>
              <a:rPr lang="en-US" sz="2500" b="1" dirty="0"/>
              <a:t> </a:t>
            </a:r>
            <a:r>
              <a:rPr lang="en-US" sz="2500" dirty="0"/>
              <a:t>returns </a:t>
            </a:r>
            <a:r>
              <a:rPr lang="en-US" sz="2500" i="1" dirty="0" err="1">
                <a:solidFill>
                  <a:srgbClr val="FF0000"/>
                </a:solidFill>
              </a:rPr>
              <a:t>l</a:t>
            </a:r>
            <a:r>
              <a:rPr lang="en-US" sz="2500" i="1" dirty="0">
                <a:solidFill>
                  <a:srgbClr val="FF0000"/>
                </a:solidFill>
              </a:rPr>
              <a:t>, </a:t>
            </a:r>
            <a:r>
              <a:rPr lang="en-US" sz="2500" i="1" dirty="0" err="1">
                <a:solidFill>
                  <a:srgbClr val="FF0000"/>
                </a:solidFill>
              </a:rPr>
              <a:t>u</a:t>
            </a:r>
            <a:r>
              <a:rPr lang="en-US" sz="2500" i="1" dirty="0">
                <a:solidFill>
                  <a:srgbClr val="FF0000"/>
                </a:solidFill>
              </a:rPr>
              <a:t>, </a:t>
            </a:r>
            <a:r>
              <a:rPr lang="en-US" sz="2500" i="1" dirty="0">
                <a:solidFill>
                  <a:srgbClr val="FF3300"/>
                </a:solidFill>
              </a:rPr>
              <a:t>{</a:t>
            </a:r>
            <a:r>
              <a:rPr lang="en-US" sz="2500" i="1" dirty="0" err="1">
                <a:solidFill>
                  <a:srgbClr val="FF3300"/>
                </a:solidFill>
              </a:rPr>
              <a:t>p(x)|x</a:t>
            </a:r>
            <a:r>
              <a:rPr lang="en-US" sz="2500" i="1" dirty="0">
                <a:solidFill>
                  <a:srgbClr val="FF3300"/>
                </a:solidFill>
              </a:rPr>
              <a:t> in [</a:t>
            </a:r>
            <a:r>
              <a:rPr lang="en-US" sz="2500" i="1" dirty="0" err="1">
                <a:solidFill>
                  <a:srgbClr val="FF3300"/>
                </a:solidFill>
              </a:rPr>
              <a:t>l,u</a:t>
            </a:r>
            <a:r>
              <a:rPr lang="en-US" sz="2500" i="1" dirty="0">
                <a:solidFill>
                  <a:srgbClr val="FF3300"/>
                </a:solidFill>
              </a:rPr>
              <a:t>]}</a:t>
            </a:r>
            <a:r>
              <a:rPr lang="en-US" sz="2500" dirty="0"/>
              <a:t>, where X is a random variable for the sum of values of </a:t>
            </a:r>
            <a:r>
              <a:rPr lang="en-US" sz="2500" i="1" dirty="0"/>
              <a:t>a </a:t>
            </a:r>
            <a:r>
              <a:rPr lang="en-US" sz="2500" dirty="0"/>
              <a:t>in </a:t>
            </a:r>
            <a:r>
              <a:rPr lang="en-US" sz="2500" i="1" dirty="0"/>
              <a:t>T</a:t>
            </a:r>
          </a:p>
          <a:p>
            <a:r>
              <a:rPr lang="en-US" sz="2500" i="1" dirty="0"/>
              <a:t>T</a:t>
            </a:r>
            <a:r>
              <a:rPr lang="en-US" sz="2500" i="1" baseline="-25000" dirty="0"/>
              <a:t>1</a:t>
            </a:r>
            <a:r>
              <a:rPr lang="en-US" sz="2500" i="1" dirty="0"/>
              <a:t>: </a:t>
            </a:r>
            <a:r>
              <a:rPr lang="en-US" sz="2500" dirty="0"/>
              <a:t>[2, 10]</a:t>
            </a:r>
          </a:p>
          <a:p>
            <a:r>
              <a:rPr lang="en-US" sz="2500" i="1" dirty="0"/>
              <a:t>T</a:t>
            </a:r>
            <a:r>
              <a:rPr lang="en-US" sz="2500" i="1" baseline="-25000" dirty="0"/>
              <a:t>2</a:t>
            </a:r>
            <a:r>
              <a:rPr lang="en-US" sz="2500" i="1" dirty="0"/>
              <a:t>: </a:t>
            </a:r>
            <a:r>
              <a:rPr lang="en-US" sz="2500" dirty="0"/>
              <a:t>[6, 15]</a:t>
            </a:r>
          </a:p>
          <a:p>
            <a:r>
              <a:rPr lang="en-US" sz="2500" dirty="0" err="1"/>
              <a:t>VSumQ</a:t>
            </a:r>
            <a:r>
              <a:rPr lang="en-US" sz="2500" dirty="0"/>
              <a:t> answer bound:</a:t>
            </a:r>
          </a:p>
          <a:p>
            <a:pPr lvl="1"/>
            <a:r>
              <a:rPr lang="en-US" sz="2100" dirty="0"/>
              <a:t>[2+6, 10+15], or</a:t>
            </a:r>
          </a:p>
          <a:p>
            <a:pPr lvl="1"/>
            <a:r>
              <a:rPr lang="en-US" sz="2100" dirty="0"/>
              <a:t>[8, 25]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35863" y="2616231"/>
            <a:ext cx="576262" cy="1516946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454775" y="3474668"/>
            <a:ext cx="576263" cy="1368425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743700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7823200" y="1773238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236394" y="5608638"/>
            <a:ext cx="1080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 dirty="0"/>
              <a:t>T</a:t>
            </a:r>
            <a:r>
              <a:rPr lang="en-US" altLang="zh-TW" i="1" baseline="-25000" dirty="0"/>
              <a:t>1 </a:t>
            </a:r>
            <a:r>
              <a:rPr lang="en-US" altLang="zh-TW" dirty="0"/>
              <a:t>[2,10]</a:t>
            </a:r>
            <a:endParaRPr lang="en-US" altLang="zh-TW" baseline="-25000" dirty="0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5407025" y="22320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407025" y="30527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407025" y="34623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407025" y="42751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407025" y="38735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5407025" y="46942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5407025" y="5105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5407025" y="264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167313" y="4941888"/>
            <a:ext cx="184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5033963" y="4891088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5345113" y="5580063"/>
            <a:ext cx="433387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aseline="30000"/>
              <a:t>o</a:t>
            </a:r>
            <a:r>
              <a:rPr lang="en-US" altLang="zh-TW"/>
              <a:t>C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5040313" y="41148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5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913313" y="32512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10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4913313" y="245745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15</a:t>
            </a:r>
          </a:p>
        </p:txBody>
      </p:sp>
      <p:sp>
        <p:nvSpPr>
          <p:cNvPr id="34" name="Freeform 36"/>
          <p:cNvSpPr>
            <a:spLocks/>
          </p:cNvSpPr>
          <p:nvPr/>
        </p:nvSpPr>
        <p:spPr bwMode="auto">
          <a:xfrm>
            <a:off x="8069098" y="2611401"/>
            <a:ext cx="197737" cy="1536303"/>
          </a:xfrm>
          <a:custGeom>
            <a:avLst/>
            <a:gdLst>
              <a:gd name="T0" fmla="*/ 5 w 139"/>
              <a:gd name="T1" fmla="*/ 0 h 666"/>
              <a:gd name="T2" fmla="*/ 122 w 139"/>
              <a:gd name="T3" fmla="*/ 122 h 666"/>
              <a:gd name="T4" fmla="*/ 106 w 139"/>
              <a:gd name="T5" fmla="*/ 240 h 666"/>
              <a:gd name="T6" fmla="*/ 133 w 139"/>
              <a:gd name="T7" fmla="*/ 453 h 666"/>
              <a:gd name="T8" fmla="*/ 112 w 139"/>
              <a:gd name="T9" fmla="*/ 554 h 666"/>
              <a:gd name="T10" fmla="*/ 0 w 139"/>
              <a:gd name="T11" fmla="*/ 666 h 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"/>
              <a:gd name="T19" fmla="*/ 0 h 666"/>
              <a:gd name="T20" fmla="*/ 139 w 139"/>
              <a:gd name="T21" fmla="*/ 666 h 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" h="666">
                <a:moveTo>
                  <a:pt x="5" y="0"/>
                </a:moveTo>
                <a:cubicBezTo>
                  <a:pt x="55" y="41"/>
                  <a:pt x="105" y="82"/>
                  <a:pt x="122" y="122"/>
                </a:cubicBezTo>
                <a:cubicBezTo>
                  <a:pt x="139" y="162"/>
                  <a:pt x="104" y="185"/>
                  <a:pt x="106" y="240"/>
                </a:cubicBezTo>
                <a:cubicBezTo>
                  <a:pt x="108" y="295"/>
                  <a:pt x="132" y="401"/>
                  <a:pt x="133" y="453"/>
                </a:cubicBezTo>
                <a:cubicBezTo>
                  <a:pt x="134" y="505"/>
                  <a:pt x="134" y="519"/>
                  <a:pt x="112" y="554"/>
                </a:cubicBezTo>
                <a:cubicBezTo>
                  <a:pt x="90" y="589"/>
                  <a:pt x="45" y="627"/>
                  <a:pt x="0" y="666"/>
                </a:cubicBezTo>
              </a:path>
            </a:pathLst>
          </a:cu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42"/>
          <p:cNvSpPr>
            <a:spLocks/>
          </p:cNvSpPr>
          <p:nvPr/>
        </p:nvSpPr>
        <p:spPr bwMode="auto">
          <a:xfrm>
            <a:off x="7035800" y="3440779"/>
            <a:ext cx="301625" cy="1404937"/>
          </a:xfrm>
          <a:custGeom>
            <a:avLst/>
            <a:gdLst>
              <a:gd name="T0" fmla="*/ 0 w 190"/>
              <a:gd name="T1" fmla="*/ 0 h 677"/>
              <a:gd name="T2" fmla="*/ 91 w 190"/>
              <a:gd name="T3" fmla="*/ 101 h 677"/>
              <a:gd name="T4" fmla="*/ 176 w 190"/>
              <a:gd name="T5" fmla="*/ 320 h 677"/>
              <a:gd name="T6" fmla="*/ 5 w 190"/>
              <a:gd name="T7" fmla="*/ 677 h 677"/>
              <a:gd name="T8" fmla="*/ 0 60000 65536"/>
              <a:gd name="T9" fmla="*/ 0 60000 65536"/>
              <a:gd name="T10" fmla="*/ 0 60000 65536"/>
              <a:gd name="T11" fmla="*/ 0 60000 65536"/>
              <a:gd name="T12" fmla="*/ 0 w 190"/>
              <a:gd name="T13" fmla="*/ 0 h 677"/>
              <a:gd name="T14" fmla="*/ 190 w 190"/>
              <a:gd name="T15" fmla="*/ 677 h 6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" h="677">
                <a:moveTo>
                  <a:pt x="0" y="0"/>
                </a:moveTo>
                <a:cubicBezTo>
                  <a:pt x="31" y="24"/>
                  <a:pt x="62" y="48"/>
                  <a:pt x="91" y="101"/>
                </a:cubicBezTo>
                <a:cubicBezTo>
                  <a:pt x="120" y="154"/>
                  <a:pt x="190" y="224"/>
                  <a:pt x="176" y="320"/>
                </a:cubicBezTo>
                <a:cubicBezTo>
                  <a:pt x="162" y="416"/>
                  <a:pt x="83" y="546"/>
                  <a:pt x="5" y="677"/>
                </a:cubicBezTo>
              </a:path>
            </a:pathLst>
          </a:custGeom>
          <a:solidFill>
            <a:srgbClr val="FF99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V="1">
            <a:off x="5523188" y="2611400"/>
            <a:ext cx="2740801" cy="2948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5523188" y="4112529"/>
            <a:ext cx="2763562" cy="2594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5503030" y="3457347"/>
            <a:ext cx="1751845" cy="626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5523188" y="4837415"/>
            <a:ext cx="1757087" cy="85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7578101" y="5609838"/>
            <a:ext cx="1080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 dirty="0"/>
              <a:t>T</a:t>
            </a:r>
            <a:r>
              <a:rPr lang="en-US" altLang="zh-TW" i="1" baseline="-25000" dirty="0"/>
              <a:t>2 </a:t>
            </a:r>
            <a:r>
              <a:rPr lang="en-US" altLang="zh-TW" dirty="0"/>
              <a:t>[6,15]</a:t>
            </a:r>
            <a:endParaRPr lang="en-US" altLang="zh-TW" i="1" baseline="-25000" dirty="0"/>
          </a:p>
        </p:txBody>
      </p:sp>
    </p:spTree>
    <p:extLst>
      <p:ext uri="{BB962C8B-B14F-4D97-AF65-F5344CB8AC3E}">
        <p14:creationId xmlns:p14="http://schemas.microsoft.com/office/powerpoint/2010/main" val="3681026662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31863" y="-3962"/>
            <a:ext cx="7158037" cy="1412875"/>
          </a:xfrm>
        </p:spPr>
        <p:txBody>
          <a:bodyPr/>
          <a:lstStyle/>
          <a:p>
            <a:r>
              <a:rPr lang="en-US" dirty="0" err="1"/>
              <a:t>VSumQ</a:t>
            </a:r>
            <a:r>
              <a:rPr lang="en-US" dirty="0"/>
              <a:t> Evaluation (2)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37671" y="1729206"/>
            <a:ext cx="4291656" cy="2292608"/>
          </a:xfrm>
        </p:spPr>
        <p:txBody>
          <a:bodyPr/>
          <a:lstStyle/>
          <a:p>
            <a:r>
              <a:rPr lang="en-US" sz="2500" dirty="0" err="1"/>
              <a:t>VSumQ</a:t>
            </a:r>
            <a:r>
              <a:rPr lang="en-US" sz="2500" dirty="0"/>
              <a:t>: [8, 25]</a:t>
            </a:r>
            <a:endParaRPr lang="en-US" sz="2100" dirty="0"/>
          </a:p>
          <a:p>
            <a:r>
              <a:rPr lang="en-US" sz="2500" dirty="0" err="1"/>
              <a:t>p(x</a:t>
            </a:r>
            <a:r>
              <a:rPr lang="en-US" sz="2500" dirty="0"/>
              <a:t>) in [8,25] is the </a:t>
            </a:r>
            <a:r>
              <a:rPr lang="en-US" sz="2500" dirty="0" err="1"/>
              <a:t>pdf</a:t>
            </a:r>
            <a:r>
              <a:rPr lang="en-US" sz="2500" dirty="0"/>
              <a:t> of random variable </a:t>
            </a:r>
            <a:r>
              <a:rPr lang="en-US" sz="2500" i="1" dirty="0"/>
              <a:t>X,</a:t>
            </a:r>
            <a:endParaRPr lang="en-US" sz="2500" dirty="0"/>
          </a:p>
          <a:p>
            <a:pPr lvl="1"/>
            <a:r>
              <a:rPr lang="en-US" sz="2400" i="1" dirty="0"/>
              <a:t>X=T</a:t>
            </a:r>
            <a:r>
              <a:rPr lang="en-US" sz="2400" i="1" baseline="-25000" dirty="0"/>
              <a:t>1</a:t>
            </a:r>
            <a:r>
              <a:rPr lang="en-US" sz="2400" i="1" dirty="0"/>
              <a:t>.a+T</a:t>
            </a:r>
            <a:r>
              <a:rPr lang="en-US" sz="2400" i="1" baseline="-25000" dirty="0"/>
              <a:t>2</a:t>
            </a:r>
            <a:r>
              <a:rPr lang="en-US" sz="2400" i="1" dirty="0"/>
              <a:t>.a</a:t>
            </a:r>
            <a:endParaRPr lang="en-US" sz="2400" dirty="0"/>
          </a:p>
          <a:p>
            <a:endParaRPr lang="en-US" sz="2500" dirty="0"/>
          </a:p>
          <a:p>
            <a:endParaRPr lang="en-US" sz="2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35863" y="2616231"/>
            <a:ext cx="576262" cy="1516946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454775" y="3474668"/>
            <a:ext cx="576263" cy="1368425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743700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7823200" y="1773238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5407025" y="22320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407025" y="30527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407025" y="34623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407025" y="42751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407025" y="38735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5407025" y="46942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5407025" y="5105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5407025" y="264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167313" y="4941888"/>
            <a:ext cx="184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5033963" y="4891088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5345113" y="5580063"/>
            <a:ext cx="433387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aseline="30000"/>
              <a:t>o</a:t>
            </a:r>
            <a:r>
              <a:rPr lang="en-US" altLang="zh-TW"/>
              <a:t>C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5040313" y="41148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5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913313" y="32512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10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4913313" y="245745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dirty="0"/>
              <a:t>15</a:t>
            </a:r>
          </a:p>
        </p:txBody>
      </p:sp>
      <p:sp>
        <p:nvSpPr>
          <p:cNvPr id="34" name="Freeform 36"/>
          <p:cNvSpPr>
            <a:spLocks/>
          </p:cNvSpPr>
          <p:nvPr/>
        </p:nvSpPr>
        <p:spPr bwMode="auto">
          <a:xfrm>
            <a:off x="8069098" y="2611401"/>
            <a:ext cx="197737" cy="1536303"/>
          </a:xfrm>
          <a:custGeom>
            <a:avLst/>
            <a:gdLst>
              <a:gd name="T0" fmla="*/ 5 w 139"/>
              <a:gd name="T1" fmla="*/ 0 h 666"/>
              <a:gd name="T2" fmla="*/ 122 w 139"/>
              <a:gd name="T3" fmla="*/ 122 h 666"/>
              <a:gd name="T4" fmla="*/ 106 w 139"/>
              <a:gd name="T5" fmla="*/ 240 h 666"/>
              <a:gd name="T6" fmla="*/ 133 w 139"/>
              <a:gd name="T7" fmla="*/ 453 h 666"/>
              <a:gd name="T8" fmla="*/ 112 w 139"/>
              <a:gd name="T9" fmla="*/ 554 h 666"/>
              <a:gd name="T10" fmla="*/ 0 w 139"/>
              <a:gd name="T11" fmla="*/ 666 h 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"/>
              <a:gd name="T19" fmla="*/ 0 h 666"/>
              <a:gd name="T20" fmla="*/ 139 w 139"/>
              <a:gd name="T21" fmla="*/ 666 h 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" h="666">
                <a:moveTo>
                  <a:pt x="5" y="0"/>
                </a:moveTo>
                <a:cubicBezTo>
                  <a:pt x="55" y="41"/>
                  <a:pt x="105" y="82"/>
                  <a:pt x="122" y="122"/>
                </a:cubicBezTo>
                <a:cubicBezTo>
                  <a:pt x="139" y="162"/>
                  <a:pt x="104" y="185"/>
                  <a:pt x="106" y="240"/>
                </a:cubicBezTo>
                <a:cubicBezTo>
                  <a:pt x="108" y="295"/>
                  <a:pt x="132" y="401"/>
                  <a:pt x="133" y="453"/>
                </a:cubicBezTo>
                <a:cubicBezTo>
                  <a:pt x="134" y="505"/>
                  <a:pt x="134" y="519"/>
                  <a:pt x="112" y="554"/>
                </a:cubicBezTo>
                <a:cubicBezTo>
                  <a:pt x="90" y="589"/>
                  <a:pt x="45" y="627"/>
                  <a:pt x="0" y="666"/>
                </a:cubicBezTo>
              </a:path>
            </a:pathLst>
          </a:cu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42"/>
          <p:cNvSpPr>
            <a:spLocks/>
          </p:cNvSpPr>
          <p:nvPr/>
        </p:nvSpPr>
        <p:spPr bwMode="auto">
          <a:xfrm>
            <a:off x="7035800" y="3440779"/>
            <a:ext cx="301625" cy="1404937"/>
          </a:xfrm>
          <a:custGeom>
            <a:avLst/>
            <a:gdLst>
              <a:gd name="T0" fmla="*/ 0 w 190"/>
              <a:gd name="T1" fmla="*/ 0 h 677"/>
              <a:gd name="T2" fmla="*/ 91 w 190"/>
              <a:gd name="T3" fmla="*/ 101 h 677"/>
              <a:gd name="T4" fmla="*/ 176 w 190"/>
              <a:gd name="T5" fmla="*/ 320 h 677"/>
              <a:gd name="T6" fmla="*/ 5 w 190"/>
              <a:gd name="T7" fmla="*/ 677 h 677"/>
              <a:gd name="T8" fmla="*/ 0 60000 65536"/>
              <a:gd name="T9" fmla="*/ 0 60000 65536"/>
              <a:gd name="T10" fmla="*/ 0 60000 65536"/>
              <a:gd name="T11" fmla="*/ 0 60000 65536"/>
              <a:gd name="T12" fmla="*/ 0 w 190"/>
              <a:gd name="T13" fmla="*/ 0 h 677"/>
              <a:gd name="T14" fmla="*/ 190 w 190"/>
              <a:gd name="T15" fmla="*/ 677 h 6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" h="677">
                <a:moveTo>
                  <a:pt x="0" y="0"/>
                </a:moveTo>
                <a:cubicBezTo>
                  <a:pt x="31" y="24"/>
                  <a:pt x="62" y="48"/>
                  <a:pt x="91" y="101"/>
                </a:cubicBezTo>
                <a:cubicBezTo>
                  <a:pt x="120" y="154"/>
                  <a:pt x="190" y="224"/>
                  <a:pt x="176" y="320"/>
                </a:cubicBezTo>
                <a:cubicBezTo>
                  <a:pt x="162" y="416"/>
                  <a:pt x="83" y="546"/>
                  <a:pt x="5" y="677"/>
                </a:cubicBezTo>
              </a:path>
            </a:pathLst>
          </a:custGeom>
          <a:solidFill>
            <a:srgbClr val="FF99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V="1">
            <a:off x="5523188" y="2611400"/>
            <a:ext cx="2740801" cy="2948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5523188" y="4112529"/>
            <a:ext cx="2763562" cy="2594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5503030" y="3457347"/>
            <a:ext cx="1751845" cy="626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5523188" y="4837415"/>
            <a:ext cx="1757087" cy="85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688376" y="4224100"/>
          <a:ext cx="4059130" cy="594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15200" imgH="1066800" progId="Equation.3">
                  <p:embed/>
                </p:oleObj>
              </mc:Choice>
              <mc:Fallback>
                <p:oleObj name="Equation" r:id="rId2" imgW="7315200" imgH="1066800" progId="Equation.3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76" y="4224100"/>
                        <a:ext cx="4059130" cy="5940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6236394" y="5608638"/>
            <a:ext cx="1080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 dirty="0"/>
              <a:t>T</a:t>
            </a:r>
            <a:r>
              <a:rPr lang="en-US" altLang="zh-TW" i="1" baseline="-25000" dirty="0"/>
              <a:t>1 </a:t>
            </a:r>
            <a:r>
              <a:rPr lang="en-US" altLang="zh-TW" dirty="0"/>
              <a:t>[2,10]</a:t>
            </a:r>
            <a:endParaRPr lang="en-US" altLang="zh-TW" baseline="-25000" dirty="0"/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7578101" y="5609838"/>
            <a:ext cx="1080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 dirty="0"/>
              <a:t>T</a:t>
            </a:r>
            <a:r>
              <a:rPr lang="en-US" altLang="zh-TW" i="1" baseline="-25000" dirty="0"/>
              <a:t>2 </a:t>
            </a:r>
            <a:r>
              <a:rPr lang="en-US" altLang="zh-TW" dirty="0"/>
              <a:t>[6,15]</a:t>
            </a:r>
            <a:endParaRPr lang="en-US" altLang="zh-TW" i="1" baseline="-25000" dirty="0"/>
          </a:p>
        </p:txBody>
      </p:sp>
    </p:spTree>
    <p:extLst>
      <p:ext uri="{BB962C8B-B14F-4D97-AF65-F5344CB8AC3E}">
        <p14:creationId xmlns:p14="http://schemas.microsoft.com/office/powerpoint/2010/main" val="3242508245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31863" y="-3962"/>
            <a:ext cx="7158037" cy="1412875"/>
          </a:xfrm>
        </p:spPr>
        <p:txBody>
          <a:bodyPr/>
          <a:lstStyle/>
          <a:p>
            <a:r>
              <a:rPr lang="en-US" dirty="0" err="1"/>
              <a:t>VSumQ</a:t>
            </a:r>
            <a:r>
              <a:rPr lang="en-US" dirty="0"/>
              <a:t> Evaluation (3)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35863" y="2616231"/>
            <a:ext cx="576262" cy="1516946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454775" y="3474668"/>
            <a:ext cx="576263" cy="1368425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743700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7823200" y="1773238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5407025" y="22320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407025" y="30527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407025" y="34623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407025" y="42751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407025" y="38735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5407025" y="46942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5407025" y="5105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5407025" y="264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167313" y="4941888"/>
            <a:ext cx="184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5033963" y="4891088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5345113" y="5580063"/>
            <a:ext cx="433387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aseline="30000"/>
              <a:t>o</a:t>
            </a:r>
            <a:r>
              <a:rPr lang="en-US" altLang="zh-TW"/>
              <a:t>C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5040313" y="41148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5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913313" y="32512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10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4913313" y="245745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15</a:t>
            </a:r>
          </a:p>
        </p:txBody>
      </p:sp>
      <p:sp>
        <p:nvSpPr>
          <p:cNvPr id="34" name="Freeform 36"/>
          <p:cNvSpPr>
            <a:spLocks/>
          </p:cNvSpPr>
          <p:nvPr/>
        </p:nvSpPr>
        <p:spPr bwMode="auto">
          <a:xfrm>
            <a:off x="8069098" y="2611401"/>
            <a:ext cx="197737" cy="1536303"/>
          </a:xfrm>
          <a:custGeom>
            <a:avLst/>
            <a:gdLst>
              <a:gd name="T0" fmla="*/ 5 w 139"/>
              <a:gd name="T1" fmla="*/ 0 h 666"/>
              <a:gd name="T2" fmla="*/ 122 w 139"/>
              <a:gd name="T3" fmla="*/ 122 h 666"/>
              <a:gd name="T4" fmla="*/ 106 w 139"/>
              <a:gd name="T5" fmla="*/ 240 h 666"/>
              <a:gd name="T6" fmla="*/ 133 w 139"/>
              <a:gd name="T7" fmla="*/ 453 h 666"/>
              <a:gd name="T8" fmla="*/ 112 w 139"/>
              <a:gd name="T9" fmla="*/ 554 h 666"/>
              <a:gd name="T10" fmla="*/ 0 w 139"/>
              <a:gd name="T11" fmla="*/ 666 h 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"/>
              <a:gd name="T19" fmla="*/ 0 h 666"/>
              <a:gd name="T20" fmla="*/ 139 w 139"/>
              <a:gd name="T21" fmla="*/ 666 h 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" h="666">
                <a:moveTo>
                  <a:pt x="5" y="0"/>
                </a:moveTo>
                <a:cubicBezTo>
                  <a:pt x="55" y="41"/>
                  <a:pt x="105" y="82"/>
                  <a:pt x="122" y="122"/>
                </a:cubicBezTo>
                <a:cubicBezTo>
                  <a:pt x="139" y="162"/>
                  <a:pt x="104" y="185"/>
                  <a:pt x="106" y="240"/>
                </a:cubicBezTo>
                <a:cubicBezTo>
                  <a:pt x="108" y="295"/>
                  <a:pt x="132" y="401"/>
                  <a:pt x="133" y="453"/>
                </a:cubicBezTo>
                <a:cubicBezTo>
                  <a:pt x="134" y="505"/>
                  <a:pt x="134" y="519"/>
                  <a:pt x="112" y="554"/>
                </a:cubicBezTo>
                <a:cubicBezTo>
                  <a:pt x="90" y="589"/>
                  <a:pt x="45" y="627"/>
                  <a:pt x="0" y="666"/>
                </a:cubicBezTo>
              </a:path>
            </a:pathLst>
          </a:cu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42"/>
          <p:cNvSpPr>
            <a:spLocks/>
          </p:cNvSpPr>
          <p:nvPr/>
        </p:nvSpPr>
        <p:spPr bwMode="auto">
          <a:xfrm>
            <a:off x="7035800" y="3440779"/>
            <a:ext cx="301625" cy="1404937"/>
          </a:xfrm>
          <a:custGeom>
            <a:avLst/>
            <a:gdLst>
              <a:gd name="T0" fmla="*/ 0 w 190"/>
              <a:gd name="T1" fmla="*/ 0 h 677"/>
              <a:gd name="T2" fmla="*/ 91 w 190"/>
              <a:gd name="T3" fmla="*/ 101 h 677"/>
              <a:gd name="T4" fmla="*/ 176 w 190"/>
              <a:gd name="T5" fmla="*/ 320 h 677"/>
              <a:gd name="T6" fmla="*/ 5 w 190"/>
              <a:gd name="T7" fmla="*/ 677 h 677"/>
              <a:gd name="T8" fmla="*/ 0 60000 65536"/>
              <a:gd name="T9" fmla="*/ 0 60000 65536"/>
              <a:gd name="T10" fmla="*/ 0 60000 65536"/>
              <a:gd name="T11" fmla="*/ 0 60000 65536"/>
              <a:gd name="T12" fmla="*/ 0 w 190"/>
              <a:gd name="T13" fmla="*/ 0 h 677"/>
              <a:gd name="T14" fmla="*/ 190 w 190"/>
              <a:gd name="T15" fmla="*/ 677 h 6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" h="677">
                <a:moveTo>
                  <a:pt x="0" y="0"/>
                </a:moveTo>
                <a:cubicBezTo>
                  <a:pt x="31" y="24"/>
                  <a:pt x="62" y="48"/>
                  <a:pt x="91" y="101"/>
                </a:cubicBezTo>
                <a:cubicBezTo>
                  <a:pt x="120" y="154"/>
                  <a:pt x="190" y="224"/>
                  <a:pt x="176" y="320"/>
                </a:cubicBezTo>
                <a:cubicBezTo>
                  <a:pt x="162" y="416"/>
                  <a:pt x="83" y="546"/>
                  <a:pt x="5" y="677"/>
                </a:cubicBezTo>
              </a:path>
            </a:pathLst>
          </a:custGeom>
          <a:solidFill>
            <a:srgbClr val="FF99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V="1">
            <a:off x="5523188" y="2611400"/>
            <a:ext cx="2740801" cy="2948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5523188" y="4112529"/>
            <a:ext cx="2763562" cy="2594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5503030" y="3457347"/>
            <a:ext cx="1751845" cy="626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5523188" y="4837415"/>
            <a:ext cx="1757087" cy="85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607746" y="2016637"/>
          <a:ext cx="4059130" cy="594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15200" imgH="1066800" progId="Equation.3">
                  <p:embed/>
                </p:oleObj>
              </mc:Choice>
              <mc:Fallback>
                <p:oleObj name="Equation" r:id="rId2" imgW="7315200" imgH="1066800" progId="Equation.3">
                  <p:embed/>
                  <p:pic>
                    <p:nvPicPr>
                      <p:cNvPr id="37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746" y="2016637"/>
                        <a:ext cx="4059130" cy="5940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Content Placeholder 11"/>
          <p:cNvSpPr txBox="1">
            <a:spLocks/>
          </p:cNvSpPr>
          <p:nvPr/>
        </p:nvSpPr>
        <p:spPr bwMode="auto">
          <a:xfrm>
            <a:off x="431675" y="3341019"/>
            <a:ext cx="4291656" cy="2292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4875" lvl="1" indent="-447675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500" kern="0" dirty="0" err="1">
                <a:latin typeface="+mn-lt"/>
                <a:ea typeface="+mn-ea"/>
              </a:rPr>
              <a:t>x</a:t>
            </a:r>
            <a:r>
              <a:rPr lang="en-US" sz="2500" kern="0" dirty="0">
                <a:latin typeface="+mn-lt"/>
                <a:ea typeface="+mn-ea"/>
              </a:rPr>
              <a:t> is in [8, 25]</a:t>
            </a:r>
          </a:p>
          <a:p>
            <a:pPr marL="904875" lvl="1" indent="-447675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500" kern="0" dirty="0">
                <a:latin typeface="+mn-lt"/>
                <a:ea typeface="+mn-ea"/>
              </a:rPr>
              <a:t>Let </a:t>
            </a:r>
            <a:r>
              <a:rPr lang="en-US" sz="2500" kern="0" dirty="0" err="1">
                <a:latin typeface="+mn-lt"/>
                <a:ea typeface="+mn-ea"/>
              </a:rPr>
              <a:t>y</a:t>
            </a:r>
            <a:r>
              <a:rPr lang="en-US" sz="2500" kern="0" dirty="0">
                <a:latin typeface="+mn-lt"/>
                <a:ea typeface="+mn-ea"/>
              </a:rPr>
              <a:t> in [2,10] (</a:t>
            </a:r>
            <a:r>
              <a:rPr lang="en-US" sz="2500" i="1" kern="0" dirty="0">
                <a:latin typeface="+mn-lt"/>
                <a:ea typeface="+mn-ea"/>
              </a:rPr>
              <a:t>T</a:t>
            </a:r>
            <a:r>
              <a:rPr lang="en-US" sz="2500" i="1" kern="0" baseline="-25000" dirty="0">
                <a:latin typeface="+mn-lt"/>
                <a:ea typeface="+mn-ea"/>
              </a:rPr>
              <a:t>1</a:t>
            </a:r>
            <a:r>
              <a:rPr lang="en-US" sz="2500" i="1" kern="0" dirty="0">
                <a:latin typeface="+mn-lt"/>
                <a:ea typeface="+mn-ea"/>
              </a:rPr>
              <a:t>.a</a:t>
            </a:r>
            <a:r>
              <a:rPr lang="en-US" sz="2500" kern="0" dirty="0">
                <a:latin typeface="+mn-lt"/>
                <a:ea typeface="+mn-ea"/>
              </a:rPr>
              <a:t>)</a:t>
            </a:r>
          </a:p>
          <a:p>
            <a:pPr marL="904875" lvl="1" indent="-447675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kumimoji="1" lang="en-US" sz="25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If</a:t>
            </a:r>
            <a:r>
              <a:rPr kumimoji="1" lang="en-US" sz="25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X=T</a:t>
            </a:r>
            <a:r>
              <a:rPr kumimoji="1" lang="en-US" sz="25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1</a:t>
            </a:r>
            <a:r>
              <a:rPr kumimoji="1" lang="en-US" sz="25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.a+T</a:t>
            </a:r>
            <a:r>
              <a:rPr kumimoji="1" lang="en-US" sz="25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2</a:t>
            </a:r>
            <a:r>
              <a:rPr kumimoji="1" lang="en-US" sz="25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.a, </a:t>
            </a:r>
            <a:r>
              <a:rPr kumimoji="1" lang="en-US" sz="25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then:</a:t>
            </a:r>
          </a:p>
          <a:p>
            <a:pPr marL="1362075" lvl="2" indent="-447675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lang="en-US" sz="2500" kern="0" dirty="0">
                <a:latin typeface="+mn-lt"/>
                <a:ea typeface="+mn-ea"/>
              </a:rPr>
              <a:t>6 &lt;</a:t>
            </a:r>
            <a:r>
              <a:rPr lang="en-US" sz="2500" kern="0" dirty="0" err="1">
                <a:latin typeface="+mn-lt"/>
                <a:ea typeface="+mn-ea"/>
              </a:rPr>
              <a:t>x-y</a:t>
            </a:r>
            <a:r>
              <a:rPr lang="en-US" sz="2500" kern="0" dirty="0">
                <a:latin typeface="+mn-lt"/>
                <a:ea typeface="+mn-ea"/>
              </a:rPr>
              <a:t>&lt; 15 </a:t>
            </a:r>
            <a:r>
              <a:rPr lang="en-US" sz="2500" kern="0" dirty="0"/>
              <a:t>(</a:t>
            </a:r>
            <a:r>
              <a:rPr lang="en-US" sz="2500" i="1" kern="0" dirty="0"/>
              <a:t>T</a:t>
            </a:r>
            <a:r>
              <a:rPr lang="en-US" sz="2500" i="1" kern="0" baseline="-25000" dirty="0"/>
              <a:t>2</a:t>
            </a:r>
            <a:r>
              <a:rPr lang="en-US" sz="2500" i="1" kern="0" dirty="0"/>
              <a:t>.a</a:t>
            </a:r>
            <a:r>
              <a:rPr lang="en-US" sz="2500" kern="0" dirty="0"/>
              <a:t>)</a:t>
            </a:r>
          </a:p>
          <a:p>
            <a:pPr marL="1362075" lvl="2" indent="-447675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</a:pPr>
            <a:r>
              <a:rPr kumimoji="1" lang="en-US" sz="25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x</a:t>
            </a:r>
            <a:r>
              <a:rPr kumimoji="1" lang="en-US" sz="25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-</a:t>
            </a:r>
            <a:r>
              <a:rPr lang="en-US" sz="2500" kern="0" dirty="0">
                <a:latin typeface="+mn-lt"/>
                <a:ea typeface="+mn-ea"/>
              </a:rPr>
              <a:t>15 &lt;</a:t>
            </a:r>
            <a:r>
              <a:rPr lang="en-US" sz="2500" kern="0" dirty="0" err="1">
                <a:latin typeface="+mn-lt"/>
                <a:ea typeface="+mn-ea"/>
              </a:rPr>
              <a:t>y</a:t>
            </a:r>
            <a:r>
              <a:rPr lang="en-US" sz="2500" kern="0" dirty="0">
                <a:latin typeface="+mn-lt"/>
                <a:ea typeface="+mn-ea"/>
              </a:rPr>
              <a:t>&lt; x-6</a:t>
            </a:r>
            <a:endParaRPr kumimoji="1" lang="en-US" sz="2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447675" marR="0" lvl="0" indent="-4476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sz="25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6236394" y="5608638"/>
            <a:ext cx="1080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 dirty="0"/>
              <a:t>T</a:t>
            </a:r>
            <a:r>
              <a:rPr lang="en-US" altLang="zh-TW" i="1" baseline="-25000" dirty="0"/>
              <a:t>1 </a:t>
            </a:r>
            <a:r>
              <a:rPr lang="en-US" altLang="zh-TW" dirty="0"/>
              <a:t>[2,10]</a:t>
            </a:r>
            <a:endParaRPr lang="en-US" altLang="zh-TW" baseline="-25000" dirty="0"/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7578101" y="5609838"/>
            <a:ext cx="1080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 dirty="0"/>
              <a:t>T</a:t>
            </a:r>
            <a:r>
              <a:rPr lang="en-US" altLang="zh-TW" i="1" baseline="-25000" dirty="0"/>
              <a:t>2 </a:t>
            </a:r>
            <a:r>
              <a:rPr lang="en-US" altLang="zh-TW" dirty="0"/>
              <a:t>[6,15]</a:t>
            </a:r>
            <a:endParaRPr lang="en-US" altLang="zh-TW" i="1" baseline="-25000" dirty="0"/>
          </a:p>
        </p:txBody>
      </p:sp>
    </p:spTree>
    <p:extLst>
      <p:ext uri="{BB962C8B-B14F-4D97-AF65-F5344CB8AC3E}">
        <p14:creationId xmlns:p14="http://schemas.microsoft.com/office/powerpoint/2010/main" val="2559561475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-14042"/>
            <a:ext cx="7158037" cy="1412875"/>
          </a:xfrm>
        </p:spPr>
        <p:txBody>
          <a:bodyPr/>
          <a:lstStyle/>
          <a:p>
            <a:r>
              <a:rPr lang="en-US" dirty="0" err="1"/>
              <a:t>VSumQ</a:t>
            </a:r>
            <a:r>
              <a:rPr lang="en-US" dirty="0"/>
              <a:t> Evaluation (4)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9325" y="1618320"/>
            <a:ext cx="7661275" cy="4114800"/>
          </a:xfrm>
        </p:spPr>
        <p:txBody>
          <a:bodyPr/>
          <a:lstStyle/>
          <a:p>
            <a:r>
              <a:rPr lang="en-US" sz="2500" dirty="0"/>
              <a:t>To sum up attribute values of |T| objects, </a:t>
            </a:r>
          </a:p>
          <a:p>
            <a:pPr marL="906462" lvl="1" indent="-457200">
              <a:buFont typeface="+mj-lt"/>
              <a:buAutoNum type="arabicPeriod"/>
            </a:pPr>
            <a:r>
              <a:rPr lang="en-US" sz="2500" dirty="0"/>
              <a:t>pick two objects at a time</a:t>
            </a:r>
          </a:p>
          <a:p>
            <a:pPr marL="906462" lvl="1" indent="-457200">
              <a:buFont typeface="+mj-lt"/>
              <a:buAutoNum type="arabicPeriod"/>
            </a:pPr>
            <a:r>
              <a:rPr lang="en-US" sz="2500" dirty="0"/>
              <a:t>Sum up their attribute values</a:t>
            </a:r>
          </a:p>
          <a:p>
            <a:pPr marL="906462" lvl="1" indent="-457200">
              <a:buFont typeface="+mj-lt"/>
              <a:buAutoNum type="arabicPeriod"/>
            </a:pPr>
            <a:r>
              <a:rPr lang="en-US" sz="2500" dirty="0"/>
              <a:t>Add the result to another object’s attribute</a:t>
            </a:r>
          </a:p>
          <a:p>
            <a:pPr marL="906462" lvl="1" indent="-457200">
              <a:buFont typeface="+mj-lt"/>
              <a:buAutoNum type="arabicPeriod"/>
            </a:pPr>
            <a:r>
              <a:rPr lang="en-US" sz="2500" dirty="0"/>
              <a:t>Repeat 1-3 until all objects are consumed</a:t>
            </a:r>
          </a:p>
          <a:p>
            <a:r>
              <a:rPr lang="en-US" sz="2500" dirty="0"/>
              <a:t>Interval of </a:t>
            </a:r>
            <a:r>
              <a:rPr lang="en-US" sz="2500" dirty="0" err="1"/>
              <a:t>VSumQ</a:t>
            </a:r>
            <a:r>
              <a:rPr lang="en-US" sz="2500" dirty="0"/>
              <a:t> result: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866155" y="4553754"/>
          <a:ext cx="1435191" cy="930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86400" imgH="3556000" progId="Equation.3">
                  <p:embed/>
                </p:oleObj>
              </mc:Choice>
              <mc:Fallback>
                <p:oleObj name="Equation" r:id="rId2" imgW="5486400" imgH="355600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6155" y="4553754"/>
                        <a:ext cx="1435191" cy="9302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5845845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931863" y="-3962"/>
            <a:ext cx="7158037" cy="1412875"/>
          </a:xfrm>
        </p:spPr>
        <p:txBody>
          <a:bodyPr/>
          <a:lstStyle/>
          <a:p>
            <a:r>
              <a:rPr lang="en-US" dirty="0" err="1"/>
              <a:t>VAvgQ</a:t>
            </a:r>
            <a:r>
              <a:rPr lang="en-US" dirty="0"/>
              <a:t> Evaluation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737671" y="1739286"/>
            <a:ext cx="4291656" cy="4530310"/>
          </a:xfrm>
        </p:spPr>
        <p:txBody>
          <a:bodyPr/>
          <a:lstStyle/>
          <a:p>
            <a:r>
              <a:rPr lang="en-US" sz="2500" dirty="0" err="1"/>
              <a:t>VSumQ</a:t>
            </a:r>
            <a:r>
              <a:rPr lang="en-US" sz="2500" dirty="0"/>
              <a:t> answer bound:</a:t>
            </a:r>
          </a:p>
          <a:p>
            <a:pPr lvl="1"/>
            <a:r>
              <a:rPr lang="en-US" sz="2100" dirty="0"/>
              <a:t>[8, 25]</a:t>
            </a:r>
          </a:p>
          <a:p>
            <a:r>
              <a:rPr lang="en-US" sz="2500" dirty="0" err="1"/>
              <a:t>VAvgQ</a:t>
            </a:r>
            <a:r>
              <a:rPr lang="en-US" sz="2500" dirty="0"/>
              <a:t> answer bound:</a:t>
            </a:r>
          </a:p>
          <a:p>
            <a:pPr lvl="1"/>
            <a:r>
              <a:rPr lang="en-US" sz="2100" dirty="0"/>
              <a:t>[8/2, 25/2]</a:t>
            </a:r>
          </a:p>
          <a:p>
            <a:r>
              <a:rPr lang="en-US" sz="2500" dirty="0" err="1"/>
              <a:t>VAvgQ</a:t>
            </a:r>
            <a:r>
              <a:rPr lang="en-US" sz="2500" dirty="0"/>
              <a:t> </a:t>
            </a:r>
            <a:r>
              <a:rPr lang="en-US" sz="2500" dirty="0" err="1"/>
              <a:t>pdf</a:t>
            </a:r>
            <a:r>
              <a:rPr lang="en-US" sz="2500" dirty="0"/>
              <a:t> can be similarly scaled from </a:t>
            </a:r>
            <a:r>
              <a:rPr lang="en-US" sz="2500" dirty="0" err="1"/>
              <a:t>VSumQ</a:t>
            </a:r>
            <a:r>
              <a:rPr lang="en-US" sz="2500" dirty="0"/>
              <a:t> </a:t>
            </a:r>
            <a:r>
              <a:rPr lang="en-US" sz="2500" dirty="0" err="1"/>
              <a:t>pdf</a:t>
            </a:r>
            <a:endParaRPr lang="en-US" sz="2500" dirty="0"/>
          </a:p>
          <a:p>
            <a:r>
              <a:rPr lang="en-US" sz="2500" dirty="0"/>
              <a:t>No index needed for </a:t>
            </a:r>
            <a:r>
              <a:rPr lang="en-US" sz="2500" dirty="0" err="1"/>
              <a:t>VSumQ</a:t>
            </a:r>
            <a:r>
              <a:rPr lang="en-US" sz="2500" dirty="0"/>
              <a:t> and </a:t>
            </a:r>
            <a:r>
              <a:rPr lang="en-US" sz="2500" dirty="0" err="1"/>
              <a:t>VAvgQ</a:t>
            </a:r>
            <a:endParaRPr lang="en-US" sz="25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7535863" y="2616231"/>
            <a:ext cx="576262" cy="1516946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454775" y="3474668"/>
            <a:ext cx="576263" cy="1368425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743700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7823200" y="1773238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5407025" y="22320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407025" y="30527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407025" y="34623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407025" y="42751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5407025" y="38735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5407025" y="46942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5407025" y="5105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>
            <a:off x="5407025" y="264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5167313" y="4941888"/>
            <a:ext cx="184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5033963" y="4891088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5345113" y="5580063"/>
            <a:ext cx="433387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aseline="30000"/>
              <a:t>o</a:t>
            </a:r>
            <a:r>
              <a:rPr lang="en-US" altLang="zh-TW"/>
              <a:t>C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5040313" y="41148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5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913313" y="32512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10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4913313" y="245745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15</a:t>
            </a:r>
          </a:p>
        </p:txBody>
      </p:sp>
      <p:sp>
        <p:nvSpPr>
          <p:cNvPr id="34" name="Freeform 36"/>
          <p:cNvSpPr>
            <a:spLocks/>
          </p:cNvSpPr>
          <p:nvPr/>
        </p:nvSpPr>
        <p:spPr bwMode="auto">
          <a:xfrm>
            <a:off x="8069098" y="2611401"/>
            <a:ext cx="197737" cy="1536303"/>
          </a:xfrm>
          <a:custGeom>
            <a:avLst/>
            <a:gdLst>
              <a:gd name="T0" fmla="*/ 5 w 139"/>
              <a:gd name="T1" fmla="*/ 0 h 666"/>
              <a:gd name="T2" fmla="*/ 122 w 139"/>
              <a:gd name="T3" fmla="*/ 122 h 666"/>
              <a:gd name="T4" fmla="*/ 106 w 139"/>
              <a:gd name="T5" fmla="*/ 240 h 666"/>
              <a:gd name="T6" fmla="*/ 133 w 139"/>
              <a:gd name="T7" fmla="*/ 453 h 666"/>
              <a:gd name="T8" fmla="*/ 112 w 139"/>
              <a:gd name="T9" fmla="*/ 554 h 666"/>
              <a:gd name="T10" fmla="*/ 0 w 139"/>
              <a:gd name="T11" fmla="*/ 666 h 66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"/>
              <a:gd name="T19" fmla="*/ 0 h 666"/>
              <a:gd name="T20" fmla="*/ 139 w 139"/>
              <a:gd name="T21" fmla="*/ 666 h 66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9" h="666">
                <a:moveTo>
                  <a:pt x="5" y="0"/>
                </a:moveTo>
                <a:cubicBezTo>
                  <a:pt x="55" y="41"/>
                  <a:pt x="105" y="82"/>
                  <a:pt x="122" y="122"/>
                </a:cubicBezTo>
                <a:cubicBezTo>
                  <a:pt x="139" y="162"/>
                  <a:pt x="104" y="185"/>
                  <a:pt x="106" y="240"/>
                </a:cubicBezTo>
                <a:cubicBezTo>
                  <a:pt x="108" y="295"/>
                  <a:pt x="132" y="401"/>
                  <a:pt x="133" y="453"/>
                </a:cubicBezTo>
                <a:cubicBezTo>
                  <a:pt x="134" y="505"/>
                  <a:pt x="134" y="519"/>
                  <a:pt x="112" y="554"/>
                </a:cubicBezTo>
                <a:cubicBezTo>
                  <a:pt x="90" y="589"/>
                  <a:pt x="45" y="627"/>
                  <a:pt x="0" y="666"/>
                </a:cubicBezTo>
              </a:path>
            </a:pathLst>
          </a:custGeom>
          <a:solidFill>
            <a:srgbClr val="FF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42"/>
          <p:cNvSpPr>
            <a:spLocks/>
          </p:cNvSpPr>
          <p:nvPr/>
        </p:nvSpPr>
        <p:spPr bwMode="auto">
          <a:xfrm>
            <a:off x="7035800" y="3440779"/>
            <a:ext cx="301625" cy="1404937"/>
          </a:xfrm>
          <a:custGeom>
            <a:avLst/>
            <a:gdLst>
              <a:gd name="T0" fmla="*/ 0 w 190"/>
              <a:gd name="T1" fmla="*/ 0 h 677"/>
              <a:gd name="T2" fmla="*/ 91 w 190"/>
              <a:gd name="T3" fmla="*/ 101 h 677"/>
              <a:gd name="T4" fmla="*/ 176 w 190"/>
              <a:gd name="T5" fmla="*/ 320 h 677"/>
              <a:gd name="T6" fmla="*/ 5 w 190"/>
              <a:gd name="T7" fmla="*/ 677 h 677"/>
              <a:gd name="T8" fmla="*/ 0 60000 65536"/>
              <a:gd name="T9" fmla="*/ 0 60000 65536"/>
              <a:gd name="T10" fmla="*/ 0 60000 65536"/>
              <a:gd name="T11" fmla="*/ 0 60000 65536"/>
              <a:gd name="T12" fmla="*/ 0 w 190"/>
              <a:gd name="T13" fmla="*/ 0 h 677"/>
              <a:gd name="T14" fmla="*/ 190 w 190"/>
              <a:gd name="T15" fmla="*/ 677 h 67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0" h="677">
                <a:moveTo>
                  <a:pt x="0" y="0"/>
                </a:moveTo>
                <a:cubicBezTo>
                  <a:pt x="31" y="24"/>
                  <a:pt x="62" y="48"/>
                  <a:pt x="91" y="101"/>
                </a:cubicBezTo>
                <a:cubicBezTo>
                  <a:pt x="120" y="154"/>
                  <a:pt x="190" y="224"/>
                  <a:pt x="176" y="320"/>
                </a:cubicBezTo>
                <a:cubicBezTo>
                  <a:pt x="162" y="416"/>
                  <a:pt x="83" y="546"/>
                  <a:pt x="5" y="677"/>
                </a:cubicBezTo>
              </a:path>
            </a:pathLst>
          </a:custGeom>
          <a:solidFill>
            <a:srgbClr val="FF99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 flipV="1">
            <a:off x="5523188" y="2611400"/>
            <a:ext cx="2740801" cy="29487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8"/>
          <p:cNvSpPr>
            <a:spLocks noChangeShapeType="1"/>
          </p:cNvSpPr>
          <p:nvPr/>
        </p:nvSpPr>
        <p:spPr bwMode="auto">
          <a:xfrm>
            <a:off x="5523188" y="4112529"/>
            <a:ext cx="2763562" cy="25948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40"/>
          <p:cNvSpPr>
            <a:spLocks noChangeShapeType="1"/>
          </p:cNvSpPr>
          <p:nvPr/>
        </p:nvSpPr>
        <p:spPr bwMode="auto">
          <a:xfrm>
            <a:off x="5503030" y="3457347"/>
            <a:ext cx="1751845" cy="626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41"/>
          <p:cNvSpPr>
            <a:spLocks noChangeShapeType="1"/>
          </p:cNvSpPr>
          <p:nvPr/>
        </p:nvSpPr>
        <p:spPr bwMode="auto">
          <a:xfrm flipV="1">
            <a:off x="5523188" y="4837415"/>
            <a:ext cx="1757087" cy="856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6236394" y="5608638"/>
            <a:ext cx="1080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 dirty="0"/>
              <a:t>T</a:t>
            </a:r>
            <a:r>
              <a:rPr lang="en-US" altLang="zh-TW" i="1" baseline="-25000" dirty="0"/>
              <a:t>1 </a:t>
            </a:r>
            <a:r>
              <a:rPr lang="en-US" altLang="zh-TW" dirty="0"/>
              <a:t>[2,10]</a:t>
            </a:r>
            <a:endParaRPr lang="en-US" altLang="zh-TW" baseline="-25000" dirty="0"/>
          </a:p>
        </p:txBody>
      </p:sp>
      <p:sp>
        <p:nvSpPr>
          <p:cNvPr id="41" name="Text Box 13"/>
          <p:cNvSpPr txBox="1">
            <a:spLocks noChangeArrowheads="1"/>
          </p:cNvSpPr>
          <p:nvPr/>
        </p:nvSpPr>
        <p:spPr bwMode="auto">
          <a:xfrm>
            <a:off x="7578101" y="5609838"/>
            <a:ext cx="10809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 dirty="0"/>
              <a:t>T</a:t>
            </a:r>
            <a:r>
              <a:rPr lang="en-US" altLang="zh-TW" i="1" baseline="-25000" dirty="0"/>
              <a:t>2 </a:t>
            </a:r>
            <a:r>
              <a:rPr lang="en-US" altLang="zh-TW" dirty="0"/>
              <a:t>[6,15]</a:t>
            </a:r>
            <a:endParaRPr lang="en-US" altLang="zh-TW" i="1" baseline="-25000" dirty="0"/>
          </a:p>
        </p:txBody>
      </p:sp>
    </p:spTree>
    <p:extLst>
      <p:ext uri="{BB962C8B-B14F-4D97-AF65-F5344CB8AC3E}">
        <p14:creationId xmlns:p14="http://schemas.microsoft.com/office/powerpoint/2010/main" val="2128585026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46438"/>
            <a:ext cx="7158037" cy="1412875"/>
          </a:xfrm>
        </p:spPr>
        <p:txBody>
          <a:bodyPr/>
          <a:lstStyle/>
          <a:p>
            <a:r>
              <a:rPr lang="en-US" sz="3600" dirty="0"/>
              <a:t>Overhead of </a:t>
            </a:r>
            <a:r>
              <a:rPr lang="en-US" sz="3600" dirty="0" err="1"/>
              <a:t>VSumQ</a:t>
            </a:r>
            <a:r>
              <a:rPr lang="en-US" sz="3600" dirty="0"/>
              <a:t> / </a:t>
            </a:r>
            <a:r>
              <a:rPr lang="en-US" sz="3600" dirty="0" err="1"/>
              <a:t>VAvgQ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197" y="1567923"/>
            <a:ext cx="7661275" cy="4883108"/>
          </a:xfrm>
        </p:spPr>
        <p:txBody>
          <a:bodyPr/>
          <a:lstStyle/>
          <a:p>
            <a:r>
              <a:rPr lang="en-US" sz="2400" dirty="0"/>
              <a:t>To compute </a:t>
            </a:r>
            <a:r>
              <a:rPr lang="en-US" sz="2400" i="1" dirty="0" err="1"/>
              <a:t>p(x</a:t>
            </a:r>
            <a:r>
              <a:rPr lang="en-US" sz="2400" i="1" dirty="0"/>
              <a:t>)</a:t>
            </a:r>
            <a:r>
              <a:rPr lang="en-US" sz="2400" dirty="0"/>
              <a:t>, we need to integrate over some </a:t>
            </a:r>
            <a:r>
              <a:rPr lang="en-US" sz="2400" i="1" dirty="0"/>
              <a:t>integration function</a:t>
            </a:r>
            <a:r>
              <a:rPr lang="en-US" sz="2400" dirty="0"/>
              <a:t> (e.g., </a:t>
            </a:r>
            <a:r>
              <a:rPr lang="en-US" sz="2400" i="1" dirty="0"/>
              <a:t>f</a:t>
            </a:r>
            <a:r>
              <a:rPr lang="en-US" sz="2400" i="1" baseline="-25000" dirty="0"/>
              <a:t>1</a:t>
            </a:r>
            <a:r>
              <a:rPr lang="en-US" sz="2400" i="1" dirty="0"/>
              <a:t>(y)f</a:t>
            </a:r>
            <a:r>
              <a:rPr lang="en-US" sz="2400" i="1" baseline="-25000" dirty="0"/>
              <a:t>2</a:t>
            </a:r>
            <a:r>
              <a:rPr lang="en-US" sz="2400" i="1" dirty="0"/>
              <a:t>(x-y)</a:t>
            </a:r>
            <a:r>
              <a:rPr lang="en-US" sz="2400" dirty="0"/>
              <a:t>) </a:t>
            </a:r>
          </a:p>
          <a:p>
            <a:r>
              <a:rPr lang="en-US" sz="2400" b="1" dirty="0"/>
              <a:t>Solution 1: </a:t>
            </a:r>
            <a:r>
              <a:rPr lang="en-US" sz="2400" dirty="0"/>
              <a:t>Evaluate integral by hand</a:t>
            </a:r>
          </a:p>
          <a:p>
            <a:pPr lvl="1"/>
            <a:r>
              <a:rPr lang="en-US" sz="2000" dirty="0"/>
              <a:t>Applicable to simple </a:t>
            </a:r>
            <a:r>
              <a:rPr lang="en-US" sz="2000" dirty="0" err="1"/>
              <a:t>pdf</a:t>
            </a:r>
            <a:r>
              <a:rPr lang="en-US" sz="2000" dirty="0"/>
              <a:t> types (e.g., uniform)</a:t>
            </a:r>
          </a:p>
          <a:p>
            <a:pPr lvl="1"/>
            <a:r>
              <a:rPr lang="en-US" sz="2000" dirty="0"/>
              <a:t>Difficult for most queries</a:t>
            </a:r>
          </a:p>
          <a:p>
            <a:r>
              <a:rPr lang="en-US" sz="2400" b="1" dirty="0"/>
              <a:t>Solution 2: </a:t>
            </a:r>
            <a:r>
              <a:rPr lang="en-US" sz="2400" dirty="0"/>
              <a:t>Change the integration function to mathematical series (e.g., Taylor’s series)</a:t>
            </a:r>
          </a:p>
          <a:p>
            <a:pPr lvl="1"/>
            <a:r>
              <a:rPr lang="en-US" sz="2000" dirty="0"/>
              <a:t>Truncate the series to some required accuracy</a:t>
            </a:r>
          </a:p>
          <a:p>
            <a:pPr lvl="1"/>
            <a:r>
              <a:rPr lang="en-US" sz="2000" dirty="0"/>
              <a:t>Applicable for algebraic functions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Solution 3: </a:t>
            </a:r>
            <a:r>
              <a:rPr lang="en-US" sz="2400" dirty="0">
                <a:solidFill>
                  <a:srgbClr val="FF0000"/>
                </a:solidFill>
              </a:rPr>
              <a:t>Use numerical methods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Applicable for arbitrary </a:t>
            </a:r>
            <a:r>
              <a:rPr lang="en-US" sz="2000" dirty="0" err="1">
                <a:solidFill>
                  <a:srgbClr val="FF0000"/>
                </a:solidFill>
              </a:rPr>
              <a:t>pdf</a:t>
            </a:r>
            <a:r>
              <a:rPr lang="en-US" sz="2000" dirty="0">
                <a:solidFill>
                  <a:srgbClr val="FF0000"/>
                </a:solidFill>
              </a:rPr>
              <a:t> (e.g., histogram)  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61464622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16198"/>
            <a:ext cx="7158037" cy="1412875"/>
          </a:xfrm>
        </p:spPr>
        <p:txBody>
          <a:bodyPr/>
          <a:lstStyle/>
          <a:p>
            <a:r>
              <a:rPr lang="en-US" dirty="0"/>
              <a:t>Numerical Method 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half" idx="1"/>
          </p:nvPr>
        </p:nvGraphicFramePr>
        <p:xfrm>
          <a:off x="1707263" y="2056256"/>
          <a:ext cx="1635060" cy="73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81600" imgH="2336800" progId="Equation.3">
                  <p:embed/>
                </p:oleObj>
              </mc:Choice>
              <mc:Fallback>
                <p:oleObj name="Equation" r:id="rId2" imgW="5181600" imgH="2336800" progId="Equation.3">
                  <p:embed/>
                  <p:pic>
                    <p:nvPicPr>
                      <p:cNvPr id="6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263" y="2056256"/>
                        <a:ext cx="1635060" cy="737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754085" y="3845951"/>
            <a:ext cx="7762509" cy="2181730"/>
          </a:xfrm>
        </p:spPr>
        <p:txBody>
          <a:bodyPr/>
          <a:lstStyle/>
          <a:p>
            <a:r>
              <a:rPr lang="en-US" sz="2600" dirty="0"/>
              <a:t>Integral = sum of the area of stripes of width </a:t>
            </a:r>
            <a:r>
              <a:rPr lang="en-US" sz="2600" dirty="0" err="1"/>
              <a:t>Δ</a:t>
            </a:r>
            <a:endParaRPr lang="en-US" sz="2600" dirty="0"/>
          </a:p>
          <a:p>
            <a:r>
              <a:rPr lang="en-US" sz="2600" dirty="0" err="1"/>
              <a:t>Δ</a:t>
            </a:r>
            <a:r>
              <a:rPr lang="en-US" sz="2600" dirty="0"/>
              <a:t> small </a:t>
            </a:r>
            <a:r>
              <a:rPr lang="en-US" sz="2600" dirty="0" err="1">
                <a:sym typeface="Wingdings"/>
              </a:rPr>
              <a:t></a:t>
            </a:r>
            <a:r>
              <a:rPr lang="en-US" sz="2600" dirty="0"/>
              <a:t>more accurate but slow </a:t>
            </a:r>
          </a:p>
          <a:p>
            <a:r>
              <a:rPr lang="en-US" sz="2600" dirty="0" err="1"/>
              <a:t>Δ</a:t>
            </a:r>
            <a:r>
              <a:rPr lang="en-US" sz="2600" dirty="0"/>
              <a:t> large </a:t>
            </a:r>
            <a:r>
              <a:rPr lang="en-US" sz="2600" dirty="0" err="1">
                <a:sym typeface="Wingdings"/>
              </a:rPr>
              <a:t></a:t>
            </a:r>
            <a:r>
              <a:rPr lang="en-US" sz="2600" dirty="0"/>
              <a:t> less accurate but fast</a:t>
            </a:r>
          </a:p>
          <a:p>
            <a:r>
              <a:rPr lang="en-US" sz="2600" dirty="0"/>
              <a:t>Fixing </a:t>
            </a:r>
            <a:r>
              <a:rPr lang="en-US" sz="2600" dirty="0" err="1"/>
              <a:t>Δ</a:t>
            </a:r>
            <a:r>
              <a:rPr lang="en-US" sz="2600" dirty="0"/>
              <a:t> is problematic for PNNQ (discuss later) </a:t>
            </a:r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75779" y="2197373"/>
            <a:ext cx="171339" cy="1149089"/>
          </a:xfrm>
          <a:prstGeom prst="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747118" y="1824423"/>
            <a:ext cx="161261" cy="1522040"/>
          </a:xfrm>
          <a:prstGeom prst="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28537" y="2197373"/>
            <a:ext cx="171339" cy="1149089"/>
          </a:xfrm>
          <a:prstGeom prst="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109956" y="2197373"/>
            <a:ext cx="171339" cy="1149089"/>
          </a:xfrm>
          <a:prstGeom prst="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281295" y="2398967"/>
            <a:ext cx="151183" cy="947496"/>
          </a:xfrm>
          <a:prstGeom prst="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62714" y="1884901"/>
            <a:ext cx="181419" cy="1461561"/>
          </a:xfrm>
          <a:prstGeom prst="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664291" y="2197373"/>
            <a:ext cx="171339" cy="1149089"/>
          </a:xfrm>
          <a:prstGeom prst="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855785" y="2419127"/>
            <a:ext cx="181421" cy="927335"/>
          </a:xfrm>
          <a:prstGeom prst="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067441" y="2197373"/>
            <a:ext cx="171339" cy="1149089"/>
          </a:xfrm>
          <a:prstGeom prst="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79190" y="3282966"/>
            <a:ext cx="353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Lucida Grande"/>
                <a:ea typeface="Lucida Grande"/>
                <a:cs typeface="Lucida Grande"/>
              </a:rPr>
              <a:t>Δ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4360" y="3376702"/>
            <a:ext cx="36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27127" y="3376702"/>
            <a:ext cx="36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b</a:t>
            </a:r>
            <a:endParaRPr lang="en-US" i="1" dirty="0"/>
          </a:p>
        </p:txBody>
      </p:sp>
      <p:sp>
        <p:nvSpPr>
          <p:cNvPr id="28" name="Freeform 27"/>
          <p:cNvSpPr/>
          <p:nvPr/>
        </p:nvSpPr>
        <p:spPr bwMode="auto">
          <a:xfrm>
            <a:off x="4505227" y="1735384"/>
            <a:ext cx="1824265" cy="480468"/>
          </a:xfrm>
          <a:custGeom>
            <a:avLst/>
            <a:gdLst>
              <a:gd name="connsiteX0" fmla="*/ 0 w 1824265"/>
              <a:gd name="connsiteY0" fmla="*/ 421670 h 480468"/>
              <a:gd name="connsiteX1" fmla="*/ 221734 w 1824265"/>
              <a:gd name="connsiteY1" fmla="*/ 48719 h 480468"/>
              <a:gd name="connsiteX2" fmla="*/ 554335 w 1824265"/>
              <a:gd name="connsiteY2" fmla="*/ 129357 h 480468"/>
              <a:gd name="connsiteX3" fmla="*/ 806305 w 1824265"/>
              <a:gd name="connsiteY3" fmla="*/ 421670 h 480468"/>
              <a:gd name="connsiteX4" fmla="*/ 927251 w 1824265"/>
              <a:gd name="connsiteY4" fmla="*/ 68879 h 480468"/>
              <a:gd name="connsiteX5" fmla="*/ 1209457 w 1824265"/>
              <a:gd name="connsiteY5" fmla="*/ 179756 h 480468"/>
              <a:gd name="connsiteX6" fmla="*/ 1481585 w 1824265"/>
              <a:gd name="connsiteY6" fmla="*/ 441829 h 480468"/>
              <a:gd name="connsiteX7" fmla="*/ 1824265 w 1824265"/>
              <a:gd name="connsiteY7" fmla="*/ 411590 h 480468"/>
              <a:gd name="connsiteX8" fmla="*/ 1824265 w 1824265"/>
              <a:gd name="connsiteY8" fmla="*/ 411590 h 48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4265" h="480468">
                <a:moveTo>
                  <a:pt x="0" y="421670"/>
                </a:moveTo>
                <a:cubicBezTo>
                  <a:pt x="64672" y="259554"/>
                  <a:pt x="129345" y="97438"/>
                  <a:pt x="221734" y="48719"/>
                </a:cubicBezTo>
                <a:cubicBezTo>
                  <a:pt x="314123" y="0"/>
                  <a:pt x="456907" y="67199"/>
                  <a:pt x="554335" y="129357"/>
                </a:cubicBezTo>
                <a:cubicBezTo>
                  <a:pt x="651764" y="191516"/>
                  <a:pt x="744152" y="431750"/>
                  <a:pt x="806305" y="421670"/>
                </a:cubicBezTo>
                <a:cubicBezTo>
                  <a:pt x="868458" y="411590"/>
                  <a:pt x="860059" y="109198"/>
                  <a:pt x="927251" y="68879"/>
                </a:cubicBezTo>
                <a:cubicBezTo>
                  <a:pt x="994443" y="28560"/>
                  <a:pt x="1117068" y="117598"/>
                  <a:pt x="1209457" y="179756"/>
                </a:cubicBezTo>
                <a:cubicBezTo>
                  <a:pt x="1301846" y="241914"/>
                  <a:pt x="1379117" y="403190"/>
                  <a:pt x="1481585" y="441829"/>
                </a:cubicBezTo>
                <a:cubicBezTo>
                  <a:pt x="1584053" y="480468"/>
                  <a:pt x="1824265" y="411590"/>
                  <a:pt x="1824265" y="411590"/>
                </a:cubicBezTo>
                <a:lnTo>
                  <a:pt x="1824265" y="41159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75157" y="1602668"/>
            <a:ext cx="57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f(x</a:t>
            </a:r>
            <a:r>
              <a:rPr lang="en-US" i="1" dirty="0"/>
              <a:t>)</a:t>
            </a:r>
          </a:p>
        </p:txBody>
      </p:sp>
      <p:sp>
        <p:nvSpPr>
          <p:cNvPr id="27" name="Line Callout 2 26"/>
          <p:cNvSpPr/>
          <p:nvPr/>
        </p:nvSpPr>
        <p:spPr bwMode="auto">
          <a:xfrm>
            <a:off x="6760308" y="2305539"/>
            <a:ext cx="1224410" cy="449384"/>
          </a:xfrm>
          <a:prstGeom prst="borderCallout2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406812157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6B9BFC6-AA02-45E5-947F-C48D037E3CE9}" type="slidenum">
              <a:rPr lang="en-US" altLang="zh-TW" smtClean="0"/>
              <a:pPr/>
              <a:t>6</a:t>
            </a:fld>
            <a:endParaRPr lang="en-US" altLang="zh-TW"/>
          </a:p>
        </p:txBody>
      </p:sp>
      <p:sp>
        <p:nvSpPr>
          <p:cNvPr id="640002" name="Rectangle 2"/>
          <p:cNvSpPr>
            <a:spLocks noChangeArrowheads="1"/>
          </p:cNvSpPr>
          <p:nvPr/>
        </p:nvSpPr>
        <p:spPr bwMode="auto">
          <a:xfrm>
            <a:off x="7081838" y="2997200"/>
            <a:ext cx="576262" cy="647700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0003" name="Rectangle 3"/>
          <p:cNvSpPr>
            <a:spLocks noChangeArrowheads="1"/>
          </p:cNvSpPr>
          <p:nvPr/>
        </p:nvSpPr>
        <p:spPr bwMode="auto">
          <a:xfrm>
            <a:off x="6000750" y="3933825"/>
            <a:ext cx="576263" cy="1079500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title"/>
          </p:nvPr>
        </p:nvSpPr>
        <p:spPr>
          <a:xfrm>
            <a:off x="1141413" y="488950"/>
            <a:ext cx="8229600" cy="952500"/>
          </a:xfrm>
        </p:spPr>
        <p:txBody>
          <a:bodyPr/>
          <a:lstStyle/>
          <a:p>
            <a:pPr eaLnBrk="1" hangingPunct="1"/>
            <a:r>
              <a:rPr lang="en-US" altLang="zh-TW" sz="3600">
                <a:sym typeface="Symbol" pitchFamily="18" charset="2"/>
              </a:rPr>
              <a:t>Answering MIN Query with </a:t>
            </a:r>
            <a:br>
              <a:rPr lang="en-US" altLang="zh-TW" sz="3600">
                <a:sym typeface="Symbol" pitchFamily="18" charset="2"/>
              </a:rPr>
            </a:br>
            <a:r>
              <a:rPr lang="en-US" altLang="zh-TW" sz="3600">
                <a:sym typeface="Symbol" pitchFamily="18" charset="2"/>
              </a:rPr>
              <a:t>Error-Bounded Readings</a:t>
            </a:r>
          </a:p>
        </p:txBody>
      </p:sp>
      <p:sp>
        <p:nvSpPr>
          <p:cNvPr id="64000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47725" y="3425825"/>
            <a:ext cx="3759200" cy="8032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2800" b="1"/>
              <a:t>Answer:</a:t>
            </a:r>
            <a:r>
              <a:rPr lang="en-US" altLang="zh-TW" sz="2800" b="1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endParaRPr lang="en-US" altLang="zh-TW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488" name="Rectangle 6"/>
          <p:cNvSpPr>
            <a:spLocks noChangeArrowheads="1"/>
          </p:cNvSpPr>
          <p:nvPr/>
        </p:nvSpPr>
        <p:spPr bwMode="auto">
          <a:xfrm>
            <a:off x="611188" y="1989138"/>
            <a:ext cx="576262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1403350" y="1916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0490" name="Text Box 8"/>
          <p:cNvSpPr txBox="1">
            <a:spLocks noChangeArrowheads="1"/>
          </p:cNvSpPr>
          <p:nvPr/>
        </p:nvSpPr>
        <p:spPr bwMode="auto">
          <a:xfrm>
            <a:off x="1455738" y="1865313"/>
            <a:ext cx="2611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Recorded Temperature </a:t>
            </a:r>
          </a:p>
        </p:txBody>
      </p:sp>
      <p:sp>
        <p:nvSpPr>
          <p:cNvPr id="640009" name="Text Box 9"/>
          <p:cNvSpPr txBox="1">
            <a:spLocks noChangeArrowheads="1"/>
          </p:cNvSpPr>
          <p:nvPr/>
        </p:nvSpPr>
        <p:spPr bwMode="auto">
          <a:xfrm>
            <a:off x="1455738" y="2486025"/>
            <a:ext cx="3373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Bound for Current Temperature</a:t>
            </a:r>
          </a:p>
        </p:txBody>
      </p:sp>
      <p:sp>
        <p:nvSpPr>
          <p:cNvPr id="20492" name="Line 10"/>
          <p:cNvSpPr>
            <a:spLocks noChangeShapeType="1"/>
          </p:cNvSpPr>
          <p:nvPr/>
        </p:nvSpPr>
        <p:spPr bwMode="auto">
          <a:xfrm>
            <a:off x="628967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3" name="Line 11"/>
          <p:cNvSpPr>
            <a:spLocks noChangeShapeType="1"/>
          </p:cNvSpPr>
          <p:nvPr/>
        </p:nvSpPr>
        <p:spPr bwMode="auto">
          <a:xfrm>
            <a:off x="7369175" y="1773238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94" name="Rectangle 12"/>
          <p:cNvSpPr>
            <a:spLocks noChangeArrowheads="1"/>
          </p:cNvSpPr>
          <p:nvPr/>
        </p:nvSpPr>
        <p:spPr bwMode="auto">
          <a:xfrm>
            <a:off x="6000750" y="4294188"/>
            <a:ext cx="576263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3"/>
          <p:cNvSpPr>
            <a:spLocks noChangeArrowheads="1"/>
          </p:cNvSpPr>
          <p:nvPr/>
        </p:nvSpPr>
        <p:spPr bwMode="auto">
          <a:xfrm>
            <a:off x="7081838" y="3214688"/>
            <a:ext cx="576262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Text Box 14"/>
          <p:cNvSpPr txBox="1">
            <a:spLocks noChangeArrowheads="1"/>
          </p:cNvSpPr>
          <p:nvPr/>
        </p:nvSpPr>
        <p:spPr bwMode="auto">
          <a:xfrm>
            <a:off x="6145213" y="5608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/>
              <a:t>x</a:t>
            </a:r>
            <a:endParaRPr lang="en-US" altLang="zh-TW"/>
          </a:p>
        </p:txBody>
      </p:sp>
      <p:sp>
        <p:nvSpPr>
          <p:cNvPr id="20497" name="Text Box 15"/>
          <p:cNvSpPr txBox="1">
            <a:spLocks noChangeArrowheads="1"/>
          </p:cNvSpPr>
          <p:nvPr/>
        </p:nvSpPr>
        <p:spPr bwMode="auto">
          <a:xfrm>
            <a:off x="7226300" y="5608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i="1"/>
              <a:t>y</a:t>
            </a:r>
            <a:endParaRPr lang="en-US" altLang="zh-TW"/>
          </a:p>
        </p:txBody>
      </p:sp>
      <p:sp>
        <p:nvSpPr>
          <p:cNvPr id="640018" name="Rectangle 18"/>
          <p:cNvSpPr>
            <a:spLocks noChangeArrowheads="1"/>
          </p:cNvSpPr>
          <p:nvPr/>
        </p:nvSpPr>
        <p:spPr bwMode="auto">
          <a:xfrm>
            <a:off x="611188" y="2492375"/>
            <a:ext cx="576262" cy="431800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5387975" y="1738313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>
            <a:off x="5273675" y="219868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5273675" y="30194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5273675" y="34290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5273675" y="42418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>
            <a:off x="5273675" y="38401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>
            <a:off x="5273675" y="46609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>
            <a:off x="5273675" y="50720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5387975" y="1738313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5273675" y="26082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5006975" y="4908550"/>
            <a:ext cx="184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0510" name="Text Box 30"/>
          <p:cNvSpPr txBox="1">
            <a:spLocks noChangeArrowheads="1"/>
          </p:cNvSpPr>
          <p:nvPr/>
        </p:nvSpPr>
        <p:spPr bwMode="auto">
          <a:xfrm>
            <a:off x="4929188" y="485775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0511" name="Text Box 31"/>
          <p:cNvSpPr txBox="1">
            <a:spLocks noChangeArrowheads="1"/>
          </p:cNvSpPr>
          <p:nvPr/>
        </p:nvSpPr>
        <p:spPr bwMode="auto">
          <a:xfrm>
            <a:off x="5211763" y="5546725"/>
            <a:ext cx="433387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aseline="30000"/>
              <a:t>o</a:t>
            </a:r>
            <a:r>
              <a:rPr lang="en-US" altLang="zh-TW"/>
              <a:t>C</a:t>
            </a:r>
          </a:p>
        </p:txBody>
      </p:sp>
      <p:sp>
        <p:nvSpPr>
          <p:cNvPr id="20512" name="Text Box 32"/>
          <p:cNvSpPr txBox="1">
            <a:spLocks noChangeArrowheads="1"/>
          </p:cNvSpPr>
          <p:nvPr/>
        </p:nvSpPr>
        <p:spPr bwMode="auto">
          <a:xfrm>
            <a:off x="4929188" y="4097338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5</a:t>
            </a:r>
          </a:p>
        </p:txBody>
      </p:sp>
      <p:sp>
        <p:nvSpPr>
          <p:cNvPr id="20513" name="Text Box 33"/>
          <p:cNvSpPr txBox="1">
            <a:spLocks noChangeArrowheads="1"/>
          </p:cNvSpPr>
          <p:nvPr/>
        </p:nvSpPr>
        <p:spPr bwMode="auto">
          <a:xfrm>
            <a:off x="4802188" y="3233738"/>
            <a:ext cx="438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10</a:t>
            </a:r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4802188" y="2439988"/>
            <a:ext cx="438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15</a:t>
            </a:r>
          </a:p>
        </p:txBody>
      </p:sp>
    </p:spTree>
    <p:custDataLst>
      <p:tags r:id="rId1"/>
    </p:custDataLst>
  </p:cSld>
  <p:clrMapOvr>
    <a:masterClrMapping/>
  </p:clrMapOvr>
  <p:transition advTm="324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0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0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2" grpId="0" animBg="1"/>
      <p:bldP spid="640003" grpId="0" animBg="1"/>
      <p:bldP spid="640005" grpId="0" build="p"/>
      <p:bldP spid="640009" grpId="0"/>
      <p:bldP spid="64001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592138"/>
            <a:ext cx="7113588" cy="89535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4 Classes of Probabilistic Queries</a:t>
            </a:r>
          </a:p>
        </p:txBody>
      </p:sp>
      <p:graphicFrame>
        <p:nvGraphicFramePr>
          <p:cNvPr id="674850" name="Group 34"/>
          <p:cNvGraphicFramePr>
            <a:graphicFrameLocks noGrp="1"/>
          </p:cNvGraphicFramePr>
          <p:nvPr>
            <p:ph sz="half" idx="2"/>
          </p:nvPr>
        </p:nvGraphicFramePr>
        <p:xfrm>
          <a:off x="133350" y="2149475"/>
          <a:ext cx="8858250" cy="2822448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Value-based answer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Entity-based answer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30909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Independent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VSingleQ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What is the temperature of sensor</a:t>
                      </a:r>
                      <a:r>
                        <a:rPr kumimoji="0" lang="en-US" altLang="zh-TW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x</a:t>
                      </a: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ERQ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Which sensor has temperature in 10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o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F and 30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o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F?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30909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Dependent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VAvgQ, VSumQ, VMinQ, VMaxQ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What is the average temperature of the sensors?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ENNQ, 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EMinQ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, 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EMaxQ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Join (=,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  <a:sym typeface="Symbol" pitchFamily="18" charset="2"/>
                        </a:rPr>
                        <a:t>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, &gt;,&lt;)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Which sensor gives the highest temperature?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5612908" y="2520700"/>
            <a:ext cx="3325091" cy="882246"/>
          </a:xfrm>
          <a:prstGeom prst="ellipse">
            <a:avLst/>
          </a:prstGeom>
          <a:solidFill>
            <a:srgbClr val="00FFFF">
              <a:alpha val="21000"/>
            </a:srgbClr>
          </a:solidFill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4296177"/>
      </p:ext>
    </p:extLst>
  </p:cSld>
  <p:clrMapOvr>
    <a:masterClrMapping/>
  </p:clrMapOvr>
  <p:transition advTm="124704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58" y="27923"/>
            <a:ext cx="7158037" cy="1412875"/>
          </a:xfrm>
        </p:spPr>
        <p:txBody>
          <a:bodyPr/>
          <a:lstStyle/>
          <a:p>
            <a:r>
              <a:rPr lang="en-US" sz="3100" dirty="0"/>
              <a:t>Evaluating ERQ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403" y="1727744"/>
            <a:ext cx="8027324" cy="4270131"/>
          </a:xfrm>
        </p:spPr>
        <p:txBody>
          <a:bodyPr/>
          <a:lstStyle/>
          <a:p>
            <a:r>
              <a:rPr lang="en-US" sz="2400" b="1" dirty="0"/>
              <a:t>Definition: </a:t>
            </a:r>
            <a:r>
              <a:rPr lang="en-US" sz="2400" dirty="0"/>
              <a:t>Given a </a:t>
            </a:r>
            <a:r>
              <a:rPr lang="en-US" sz="2400" b="1" dirty="0">
                <a:solidFill>
                  <a:srgbClr val="FF0000"/>
                </a:solidFill>
              </a:rPr>
              <a:t>range 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/>
              <a:t> (e.g., [</a:t>
            </a:r>
            <a:r>
              <a:rPr lang="en-US" sz="2400" dirty="0" err="1"/>
              <a:t>l</a:t>
            </a:r>
            <a:r>
              <a:rPr lang="en-US" sz="2400" dirty="0"/>
              <a:t>, </a:t>
            </a:r>
            <a:r>
              <a:rPr lang="en-US" sz="2400" dirty="0" err="1"/>
              <a:t>u</a:t>
            </a:r>
            <a:r>
              <a:rPr lang="en-US" sz="2400" dirty="0"/>
              <a:t>], an area), return a set </a:t>
            </a:r>
            <a:r>
              <a:rPr lang="en-US" sz="2400" dirty="0">
                <a:solidFill>
                  <a:srgbClr val="FF3300"/>
                </a:solidFill>
              </a:rPr>
              <a:t>{(T</a:t>
            </a:r>
            <a:r>
              <a:rPr lang="en-US" sz="2400" baseline="-25000" dirty="0">
                <a:solidFill>
                  <a:srgbClr val="FF3300"/>
                </a:solidFill>
              </a:rPr>
              <a:t>i</a:t>
            </a:r>
            <a:r>
              <a:rPr lang="en-US" sz="2400" dirty="0">
                <a:solidFill>
                  <a:srgbClr val="FF3300"/>
                </a:solidFill>
              </a:rPr>
              <a:t>, p</a:t>
            </a:r>
            <a:r>
              <a:rPr lang="en-US" sz="2400" baseline="-25000" dirty="0">
                <a:solidFill>
                  <a:srgbClr val="FF3300"/>
                </a:solidFill>
              </a:rPr>
              <a:t>i</a:t>
            </a:r>
            <a:r>
              <a:rPr lang="en-US" sz="2400" dirty="0">
                <a:solidFill>
                  <a:srgbClr val="FF3300"/>
                </a:solidFill>
              </a:rPr>
              <a:t>)}</a:t>
            </a:r>
            <a:r>
              <a:rPr lang="en-US" sz="2400" dirty="0"/>
              <a:t>, where p</a:t>
            </a:r>
            <a:r>
              <a:rPr lang="en-US" sz="2400" baseline="-25000" dirty="0"/>
              <a:t>i </a:t>
            </a:r>
            <a:r>
              <a:rPr lang="en-US" sz="2400" dirty="0"/>
              <a:t>is the non-zero probability that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 err="1"/>
              <a:t>.a</a:t>
            </a:r>
            <a:r>
              <a:rPr lang="en-US" sz="2400" dirty="0"/>
              <a:t> is in [</a:t>
            </a:r>
            <a:r>
              <a:rPr lang="en-US" sz="2400" i="1" dirty="0" err="1"/>
              <a:t>l</a:t>
            </a:r>
            <a:r>
              <a:rPr lang="en-US" sz="2400" i="1" dirty="0"/>
              <a:t>, </a:t>
            </a:r>
            <a:r>
              <a:rPr lang="en-US" sz="2400" i="1" dirty="0" err="1"/>
              <a:t>u</a:t>
            </a:r>
            <a:r>
              <a:rPr lang="en-US" sz="2400" dirty="0"/>
              <a:t>]	</a:t>
            </a:r>
          </a:p>
          <a:p>
            <a:r>
              <a:rPr lang="en-US" sz="2400" dirty="0"/>
              <a:t>Example: Which sensors have temperature readings between [20, 30]?</a:t>
            </a:r>
          </a:p>
          <a:p>
            <a:pPr lvl="1"/>
            <a:r>
              <a:rPr lang="en-US" sz="2200" dirty="0"/>
              <a:t>Answer: {(</a:t>
            </a:r>
            <a:r>
              <a:rPr lang="en-US" sz="2200" dirty="0" err="1"/>
              <a:t>x</a:t>
            </a:r>
            <a:r>
              <a:rPr lang="en-US" sz="2200" dirty="0"/>
              <a:t>, 30%), (</a:t>
            </a:r>
            <a:r>
              <a:rPr lang="en-US" sz="2200" dirty="0" err="1"/>
              <a:t>y</a:t>
            </a:r>
            <a:r>
              <a:rPr lang="en-US" sz="2200" dirty="0"/>
              <a:t>, 40%), (</a:t>
            </a:r>
            <a:r>
              <a:rPr lang="en-US" sz="2200" dirty="0" err="1"/>
              <a:t>z</a:t>
            </a:r>
            <a:r>
              <a:rPr lang="en-US" sz="2200" dirty="0"/>
              <a:t>, 60%)}</a:t>
            </a:r>
          </a:p>
          <a:p>
            <a:r>
              <a:rPr lang="en-US" sz="2600" dirty="0"/>
              <a:t>The probability of each object can be independently obtained through integration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38133466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3416300"/>
            <a:ext cx="4251325" cy="698500"/>
          </a:xfrm>
        </p:spPr>
        <p:txBody>
          <a:bodyPr/>
          <a:lstStyle/>
          <a:p>
            <a:pPr eaLnBrk="1" hangingPunct="1">
              <a:buFont typeface="Wingdings" charset="2"/>
              <a:buNone/>
              <a:defRPr/>
            </a:pPr>
            <a:r>
              <a:rPr lang="en-US" altLang="zh-TW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{(</a:t>
            </a:r>
            <a:r>
              <a:rPr lang="en-US" altLang="zh-TW" b="1" i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en-US" altLang="zh-TW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1</a:t>
            </a:r>
            <a:r>
              <a:rPr lang="en-US" altLang="zh-TW" b="1" i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TW" b="1" u="sng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</a:t>
            </a:r>
            <a:r>
              <a:rPr lang="en-US" altLang="zh-TW" b="1" i="1" u="sng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.</a:t>
            </a:r>
            <a:r>
              <a:rPr lang="en-US" altLang="zh-TW" b="1" u="sng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TW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),(</a:t>
            </a:r>
            <a:r>
              <a:rPr lang="en-US" altLang="zh-TW" b="1" i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en-US" altLang="zh-TW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2</a:t>
            </a:r>
            <a:r>
              <a:rPr lang="en-US" altLang="zh-TW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,</a:t>
            </a:r>
            <a:r>
              <a:rPr lang="en-US" altLang="zh-TW" b="1" u="sng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0.8</a:t>
            </a:r>
            <a:r>
              <a:rPr lang="en-US" altLang="zh-TW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</a:rPr>
              <a:t>)}</a:t>
            </a:r>
          </a:p>
        </p:txBody>
      </p:sp>
      <p:sp>
        <p:nvSpPr>
          <p:cNvPr id="56327" name="Line 3"/>
          <p:cNvSpPr>
            <a:spLocks noChangeShapeType="1"/>
          </p:cNvSpPr>
          <p:nvPr/>
        </p:nvSpPr>
        <p:spPr bwMode="auto">
          <a:xfrm>
            <a:off x="672147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8" name="Line 4"/>
          <p:cNvSpPr>
            <a:spLocks noChangeShapeType="1"/>
          </p:cNvSpPr>
          <p:nvPr/>
        </p:nvSpPr>
        <p:spPr bwMode="auto">
          <a:xfrm>
            <a:off x="7791450" y="1773238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29" name="Text Box 5"/>
          <p:cNvSpPr txBox="1">
            <a:spLocks noChangeArrowheads="1"/>
          </p:cNvSpPr>
          <p:nvPr/>
        </p:nvSpPr>
        <p:spPr bwMode="auto">
          <a:xfrm>
            <a:off x="6178310" y="5608638"/>
            <a:ext cx="10765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zh-TW" b="1" i="1" dirty="0"/>
              <a:t>T</a:t>
            </a:r>
            <a:r>
              <a:rPr lang="en-US" altLang="zh-TW" b="1" baseline="-25000" dirty="0"/>
              <a:t>1</a:t>
            </a:r>
            <a:r>
              <a:rPr lang="en-US" altLang="zh-TW" b="1" dirty="0"/>
              <a:t>[0,12]</a:t>
            </a:r>
            <a:endParaRPr lang="en-US" altLang="zh-TW" b="1" i="1" dirty="0"/>
          </a:p>
        </p:txBody>
      </p:sp>
      <p:sp>
        <p:nvSpPr>
          <p:cNvPr id="56330" name="Text Box 6"/>
          <p:cNvSpPr txBox="1">
            <a:spLocks noChangeArrowheads="1"/>
          </p:cNvSpPr>
          <p:nvPr/>
        </p:nvSpPr>
        <p:spPr bwMode="auto">
          <a:xfrm>
            <a:off x="7648575" y="5608638"/>
            <a:ext cx="12006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altLang="zh-TW" b="1" i="1" dirty="0"/>
              <a:t>T</a:t>
            </a:r>
            <a:r>
              <a:rPr lang="en-US" altLang="zh-TW" b="1" baseline="-25000" dirty="0"/>
              <a:t>2 </a:t>
            </a:r>
            <a:r>
              <a:rPr lang="en-US" altLang="zh-TW" b="1" dirty="0"/>
              <a:t>[15,28]</a:t>
            </a:r>
            <a:endParaRPr lang="en-US" altLang="zh-TW" b="1" i="1" dirty="0"/>
          </a:p>
        </p:txBody>
      </p:sp>
      <p:sp>
        <p:nvSpPr>
          <p:cNvPr id="56331" name="Line 7"/>
          <p:cNvSpPr>
            <a:spLocks noChangeShapeType="1"/>
          </p:cNvSpPr>
          <p:nvPr/>
        </p:nvSpPr>
        <p:spPr bwMode="auto">
          <a:xfrm>
            <a:off x="5562600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32" name="Line 8"/>
          <p:cNvSpPr>
            <a:spLocks noChangeShapeType="1"/>
          </p:cNvSpPr>
          <p:nvPr/>
        </p:nvSpPr>
        <p:spPr bwMode="auto">
          <a:xfrm>
            <a:off x="5448300" y="22320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33" name="Line 9"/>
          <p:cNvSpPr>
            <a:spLocks noChangeShapeType="1"/>
          </p:cNvSpPr>
          <p:nvPr/>
        </p:nvSpPr>
        <p:spPr bwMode="auto">
          <a:xfrm>
            <a:off x="5448300" y="30527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34" name="Line 10"/>
          <p:cNvSpPr>
            <a:spLocks noChangeShapeType="1"/>
          </p:cNvSpPr>
          <p:nvPr/>
        </p:nvSpPr>
        <p:spPr bwMode="auto">
          <a:xfrm>
            <a:off x="5448300" y="34623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35" name="Line 11"/>
          <p:cNvSpPr>
            <a:spLocks noChangeShapeType="1"/>
          </p:cNvSpPr>
          <p:nvPr/>
        </p:nvSpPr>
        <p:spPr bwMode="auto">
          <a:xfrm>
            <a:off x="5448300" y="42751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36" name="Line 12"/>
          <p:cNvSpPr>
            <a:spLocks noChangeShapeType="1"/>
          </p:cNvSpPr>
          <p:nvPr/>
        </p:nvSpPr>
        <p:spPr bwMode="auto">
          <a:xfrm>
            <a:off x="5448300" y="38735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37" name="Line 13"/>
          <p:cNvSpPr>
            <a:spLocks noChangeShapeType="1"/>
          </p:cNvSpPr>
          <p:nvPr/>
        </p:nvSpPr>
        <p:spPr bwMode="auto">
          <a:xfrm>
            <a:off x="5448300" y="46942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38" name="Line 14"/>
          <p:cNvSpPr>
            <a:spLocks noChangeShapeType="1"/>
          </p:cNvSpPr>
          <p:nvPr/>
        </p:nvSpPr>
        <p:spPr bwMode="auto">
          <a:xfrm>
            <a:off x="5448300" y="5105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39" name="Line 15"/>
          <p:cNvSpPr>
            <a:spLocks noChangeShapeType="1"/>
          </p:cNvSpPr>
          <p:nvPr/>
        </p:nvSpPr>
        <p:spPr bwMode="auto">
          <a:xfrm>
            <a:off x="5562600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0" name="Line 16"/>
          <p:cNvSpPr>
            <a:spLocks noChangeShapeType="1"/>
          </p:cNvSpPr>
          <p:nvPr/>
        </p:nvSpPr>
        <p:spPr bwMode="auto">
          <a:xfrm>
            <a:off x="5448300" y="264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6341" name="Text Box 17"/>
          <p:cNvSpPr txBox="1">
            <a:spLocks noChangeArrowheads="1"/>
          </p:cNvSpPr>
          <p:nvPr/>
        </p:nvSpPr>
        <p:spPr bwMode="auto">
          <a:xfrm>
            <a:off x="5181600" y="4941888"/>
            <a:ext cx="184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6342" name="Text Box 18"/>
          <p:cNvSpPr txBox="1">
            <a:spLocks noChangeArrowheads="1"/>
          </p:cNvSpPr>
          <p:nvPr/>
        </p:nvSpPr>
        <p:spPr bwMode="auto">
          <a:xfrm>
            <a:off x="5175250" y="4891088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56343" name="Text Box 19"/>
          <p:cNvSpPr txBox="1">
            <a:spLocks noChangeArrowheads="1"/>
          </p:cNvSpPr>
          <p:nvPr/>
        </p:nvSpPr>
        <p:spPr bwMode="auto">
          <a:xfrm>
            <a:off x="5048250" y="41148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10</a:t>
            </a:r>
          </a:p>
        </p:txBody>
      </p:sp>
      <p:sp>
        <p:nvSpPr>
          <p:cNvPr id="56344" name="Text Box 20"/>
          <p:cNvSpPr txBox="1">
            <a:spLocks noChangeArrowheads="1"/>
          </p:cNvSpPr>
          <p:nvPr/>
        </p:nvSpPr>
        <p:spPr bwMode="auto">
          <a:xfrm>
            <a:off x="5048250" y="32512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20</a:t>
            </a:r>
          </a:p>
        </p:txBody>
      </p:sp>
      <p:sp>
        <p:nvSpPr>
          <p:cNvPr id="56345" name="Text Box 21"/>
          <p:cNvSpPr txBox="1">
            <a:spLocks noChangeArrowheads="1"/>
          </p:cNvSpPr>
          <p:nvPr/>
        </p:nvSpPr>
        <p:spPr bwMode="auto">
          <a:xfrm>
            <a:off x="5048250" y="245745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30</a:t>
            </a:r>
          </a:p>
        </p:txBody>
      </p:sp>
      <p:sp>
        <p:nvSpPr>
          <p:cNvPr id="56346" name="Text Box 22"/>
          <p:cNvSpPr txBox="1">
            <a:spLocks noChangeArrowheads="1"/>
          </p:cNvSpPr>
          <p:nvPr/>
        </p:nvSpPr>
        <p:spPr bwMode="auto">
          <a:xfrm>
            <a:off x="5386388" y="5580063"/>
            <a:ext cx="407987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 baseline="30000"/>
              <a:t>o</a:t>
            </a:r>
            <a:r>
              <a:rPr lang="en-US" altLang="zh-TW"/>
              <a:t>F</a:t>
            </a:r>
          </a:p>
        </p:txBody>
      </p:sp>
      <p:sp>
        <p:nvSpPr>
          <p:cNvPr id="56347" name="Rectangle 23"/>
          <p:cNvSpPr>
            <a:spLocks noChangeArrowheads="1"/>
          </p:cNvSpPr>
          <p:nvPr/>
        </p:nvSpPr>
        <p:spPr bwMode="auto">
          <a:xfrm>
            <a:off x="611188" y="1989138"/>
            <a:ext cx="576262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48" name="Text Box 24"/>
          <p:cNvSpPr txBox="1">
            <a:spLocks noChangeArrowheads="1"/>
          </p:cNvSpPr>
          <p:nvPr/>
        </p:nvSpPr>
        <p:spPr bwMode="auto">
          <a:xfrm>
            <a:off x="1403350" y="1916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6349" name="Text Box 25"/>
          <p:cNvSpPr txBox="1">
            <a:spLocks noChangeArrowheads="1"/>
          </p:cNvSpPr>
          <p:nvPr/>
        </p:nvSpPr>
        <p:spPr bwMode="auto">
          <a:xfrm>
            <a:off x="1455738" y="1865313"/>
            <a:ext cx="2611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Recorded Temperature </a:t>
            </a:r>
          </a:p>
        </p:txBody>
      </p:sp>
      <p:sp>
        <p:nvSpPr>
          <p:cNvPr id="56350" name="Text Box 26"/>
          <p:cNvSpPr txBox="1">
            <a:spLocks noChangeArrowheads="1"/>
          </p:cNvSpPr>
          <p:nvPr/>
        </p:nvSpPr>
        <p:spPr bwMode="auto">
          <a:xfrm>
            <a:off x="1455738" y="2414588"/>
            <a:ext cx="23193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Uncertainty for </a:t>
            </a:r>
          </a:p>
          <a:p>
            <a:r>
              <a:rPr lang="en-US" altLang="zh-TW"/>
              <a:t>Current Temperature</a:t>
            </a:r>
          </a:p>
        </p:txBody>
      </p:sp>
      <p:sp>
        <p:nvSpPr>
          <p:cNvPr id="56351" name="Rectangle 27"/>
          <p:cNvSpPr>
            <a:spLocks noChangeArrowheads="1"/>
          </p:cNvSpPr>
          <p:nvPr/>
        </p:nvSpPr>
        <p:spPr bwMode="auto">
          <a:xfrm>
            <a:off x="611188" y="2532063"/>
            <a:ext cx="576262" cy="431800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2" name="Rectangle 28"/>
          <p:cNvSpPr>
            <a:spLocks noChangeArrowheads="1"/>
          </p:cNvSpPr>
          <p:nvPr/>
        </p:nvSpPr>
        <p:spPr bwMode="auto">
          <a:xfrm>
            <a:off x="6432550" y="4025900"/>
            <a:ext cx="576263" cy="1066800"/>
          </a:xfrm>
          <a:prstGeom prst="rect">
            <a:avLst/>
          </a:prstGeom>
          <a:solidFill>
            <a:srgbClr val="AEF8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3" name="Rectangle 29"/>
          <p:cNvSpPr>
            <a:spLocks noChangeArrowheads="1"/>
          </p:cNvSpPr>
          <p:nvPr/>
        </p:nvSpPr>
        <p:spPr bwMode="auto">
          <a:xfrm>
            <a:off x="6434138" y="4462463"/>
            <a:ext cx="576262" cy="1428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4" name="Rectangle 30"/>
          <p:cNvSpPr>
            <a:spLocks noChangeArrowheads="1"/>
          </p:cNvSpPr>
          <p:nvPr/>
        </p:nvSpPr>
        <p:spPr bwMode="auto">
          <a:xfrm>
            <a:off x="7499350" y="2794000"/>
            <a:ext cx="576263" cy="1068388"/>
          </a:xfrm>
          <a:prstGeom prst="rect">
            <a:avLst/>
          </a:prstGeom>
          <a:solidFill>
            <a:srgbClr val="AEF8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355" name="Rectangle 31"/>
          <p:cNvSpPr>
            <a:spLocks noChangeArrowheads="1"/>
          </p:cNvSpPr>
          <p:nvPr/>
        </p:nvSpPr>
        <p:spPr bwMode="auto">
          <a:xfrm>
            <a:off x="7500938" y="3244850"/>
            <a:ext cx="576262" cy="14287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4419600" y="3048000"/>
            <a:ext cx="4419600" cy="1227138"/>
            <a:chOff x="2784" y="1920"/>
            <a:chExt cx="2784" cy="773"/>
          </a:xfrm>
        </p:grpSpPr>
        <p:sp>
          <p:nvSpPr>
            <p:cNvPr id="56362" name="Line 33"/>
            <p:cNvSpPr>
              <a:spLocks noChangeShapeType="1"/>
            </p:cNvSpPr>
            <p:nvPr/>
          </p:nvSpPr>
          <p:spPr bwMode="auto">
            <a:xfrm>
              <a:off x="2784" y="1920"/>
              <a:ext cx="2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3" name="Line 34"/>
            <p:cNvSpPr>
              <a:spLocks noChangeShapeType="1"/>
            </p:cNvSpPr>
            <p:nvPr/>
          </p:nvSpPr>
          <p:spPr bwMode="auto">
            <a:xfrm>
              <a:off x="2784" y="2693"/>
              <a:ext cx="2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4" name="Line 35"/>
            <p:cNvSpPr>
              <a:spLocks noChangeShapeType="1"/>
            </p:cNvSpPr>
            <p:nvPr/>
          </p:nvSpPr>
          <p:spPr bwMode="auto">
            <a:xfrm>
              <a:off x="2784" y="192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65" name="Line 36"/>
            <p:cNvSpPr>
              <a:spLocks noChangeShapeType="1"/>
            </p:cNvSpPr>
            <p:nvPr/>
          </p:nvSpPr>
          <p:spPr bwMode="auto">
            <a:xfrm>
              <a:off x="5568" y="1920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357" name="Rectangle 3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TW" sz="3700" dirty="0"/>
              <a:t>ERQ Evaluation (1D Uncertainty)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304800" y="4025900"/>
            <a:ext cx="2206625" cy="1416050"/>
            <a:chOff x="192" y="2536"/>
            <a:chExt cx="1390" cy="892"/>
          </a:xfrm>
        </p:grpSpPr>
        <p:graphicFrame>
          <p:nvGraphicFramePr>
            <p:cNvPr id="56323" name="Object 3"/>
            <p:cNvGraphicFramePr>
              <a:graphicFrameLocks noChangeAspect="1"/>
            </p:cNvGraphicFramePr>
            <p:nvPr/>
          </p:nvGraphicFramePr>
          <p:xfrm>
            <a:off x="192" y="2940"/>
            <a:ext cx="1390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315200" imgH="2273300" progId="Equation.3">
                    <p:embed/>
                  </p:oleObj>
                </mc:Choice>
                <mc:Fallback>
                  <p:oleObj name="Equation" r:id="rId3" imgW="7315200" imgH="2273300" progId="Equation.3">
                    <p:embed/>
                    <p:pic>
                      <p:nvPicPr>
                        <p:cNvPr id="56323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2940"/>
                          <a:ext cx="1390" cy="48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tx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61" name="Line 40"/>
            <p:cNvSpPr>
              <a:spLocks noChangeShapeType="1"/>
            </p:cNvSpPr>
            <p:nvPr/>
          </p:nvSpPr>
          <p:spPr bwMode="auto">
            <a:xfrm flipV="1">
              <a:off x="864" y="2536"/>
              <a:ext cx="216" cy="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2643188" y="4000500"/>
            <a:ext cx="2127250" cy="1441450"/>
            <a:chOff x="1665" y="2520"/>
            <a:chExt cx="1340" cy="908"/>
          </a:xfrm>
        </p:grpSpPr>
        <p:graphicFrame>
          <p:nvGraphicFramePr>
            <p:cNvPr id="56322" name="Object 2"/>
            <p:cNvGraphicFramePr>
              <a:graphicFrameLocks noChangeAspect="1"/>
            </p:cNvGraphicFramePr>
            <p:nvPr/>
          </p:nvGraphicFramePr>
          <p:xfrm>
            <a:off x="1665" y="2940"/>
            <a:ext cx="1340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315200" imgH="2413000" progId="Equation.3">
                    <p:embed/>
                  </p:oleObj>
                </mc:Choice>
                <mc:Fallback>
                  <p:oleObj name="Equation" r:id="rId5" imgW="7315200" imgH="2413000" progId="Equation.3">
                    <p:embed/>
                    <p:pic>
                      <p:nvPicPr>
                        <p:cNvPr id="56322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5" y="2940"/>
                          <a:ext cx="1340" cy="48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:ln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chemeClr val="tx1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60" name="Line 43"/>
            <p:cNvSpPr>
              <a:spLocks noChangeShapeType="1"/>
            </p:cNvSpPr>
            <p:nvPr/>
          </p:nvSpPr>
          <p:spPr bwMode="auto">
            <a:xfrm flipH="1" flipV="1">
              <a:off x="2032" y="2520"/>
              <a:ext cx="272" cy="4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Footer Placeholder 4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86301759"/>
      </p:ext>
    </p:extLst>
  </p:cSld>
  <p:clrMapOvr>
    <a:masterClrMapping/>
  </p:clrMapOvr>
  <p:transition advTm="121536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26278"/>
            <a:ext cx="7158037" cy="1412875"/>
          </a:xfrm>
        </p:spPr>
        <p:txBody>
          <a:bodyPr/>
          <a:lstStyle/>
          <a:p>
            <a:r>
              <a:rPr lang="en-US" altLang="zh-TW" sz="3700" dirty="0"/>
              <a:t>ERQ Evaluation (2D Uncertainty)</a:t>
            </a:r>
          </a:p>
        </p:txBody>
      </p:sp>
      <p:sp>
        <p:nvSpPr>
          <p:cNvPr id="238601" name="Rectangle 9"/>
          <p:cNvSpPr>
            <a:spLocks noGrp="1" noChangeArrowheads="1"/>
          </p:cNvSpPr>
          <p:nvPr>
            <p:ph type="body" sz="half" idx="1"/>
          </p:nvPr>
        </p:nvSpPr>
        <p:spPr>
          <a:xfrm>
            <a:off x="244230" y="2065338"/>
            <a:ext cx="3992563" cy="2717800"/>
          </a:xfrm>
        </p:spPr>
        <p:txBody>
          <a:bodyPr/>
          <a:lstStyle/>
          <a:p>
            <a:pPr marL="495300" indent="-495300">
              <a:buFont typeface="Wingdings" charset="2"/>
              <a:buAutoNum type="arabicPeriod"/>
            </a:pPr>
            <a:r>
              <a:rPr lang="en-US" altLang="zh-TW" sz="2600" dirty="0"/>
              <a:t>Let </a:t>
            </a:r>
            <a:r>
              <a:rPr lang="en-US" altLang="zh-TW" sz="2600" i="1" dirty="0"/>
              <a:t>A</a:t>
            </a:r>
            <a:r>
              <a:rPr lang="en-US" altLang="zh-TW" sz="2600" i="1" baseline="-25000" dirty="0"/>
              <a:t>i</a:t>
            </a:r>
            <a:r>
              <a:rPr lang="en-US" altLang="zh-TW" sz="2600" dirty="0"/>
              <a:t>= overlap of uncertainty region of </a:t>
            </a:r>
            <a:r>
              <a:rPr lang="en-US" altLang="zh-TW" sz="2600" i="1" dirty="0"/>
              <a:t>T</a:t>
            </a:r>
            <a:r>
              <a:rPr lang="en-US" altLang="zh-TW" sz="2600" i="1" baseline="-25000" dirty="0"/>
              <a:t>i </a:t>
            </a:r>
            <a:r>
              <a:rPr lang="en-US" altLang="zh-TW" sz="2600" dirty="0"/>
              <a:t>and </a:t>
            </a:r>
            <a:r>
              <a:rPr lang="en-US" altLang="zh-TW" sz="2600" i="1" dirty="0"/>
              <a:t>R</a:t>
            </a:r>
          </a:p>
          <a:p>
            <a:pPr marL="495300" indent="-495300">
              <a:buFont typeface="Wingdings" charset="2"/>
              <a:buAutoNum type="arabicPeriod"/>
            </a:pPr>
            <a:r>
              <a:rPr lang="en-US" altLang="zh-TW" sz="2600" i="1" dirty="0"/>
              <a:t>p</a:t>
            </a:r>
            <a:r>
              <a:rPr lang="en-US" altLang="zh-TW" sz="2600" i="1" baseline="-25000" dirty="0"/>
              <a:t>i</a:t>
            </a:r>
            <a:r>
              <a:rPr lang="en-US" altLang="zh-TW" sz="2600" i="1" dirty="0"/>
              <a:t>= </a:t>
            </a:r>
            <a:r>
              <a:rPr lang="en-US" altLang="zh-TW" sz="2600" i="1" dirty="0">
                <a:cs typeface="Arial" charset="0"/>
              </a:rPr>
              <a:t>∫</a:t>
            </a:r>
            <a:r>
              <a:rPr lang="en-US" altLang="zh-TW" sz="2600" i="1" baseline="-25000" dirty="0">
                <a:cs typeface="Arial" charset="0"/>
              </a:rPr>
              <a:t>A</a:t>
            </a:r>
            <a:r>
              <a:rPr lang="en-US" altLang="zh-TW" sz="2400" i="1" baseline="-25000" dirty="0">
                <a:cs typeface="Arial" charset="0"/>
              </a:rPr>
              <a:t>i </a:t>
            </a:r>
            <a:r>
              <a:rPr lang="en-US" altLang="zh-TW" sz="2600" i="1" dirty="0">
                <a:cs typeface="Arial" charset="0"/>
              </a:rPr>
              <a:t>f</a:t>
            </a:r>
            <a:r>
              <a:rPr lang="en-US" altLang="zh-TW" sz="2600" i="1" baseline="-25000" dirty="0">
                <a:cs typeface="Arial" charset="0"/>
              </a:rPr>
              <a:t>i</a:t>
            </a:r>
            <a:r>
              <a:rPr lang="en-US" altLang="zh-TW" sz="2600" i="1" dirty="0">
                <a:cs typeface="Arial" charset="0"/>
              </a:rPr>
              <a:t>(</a:t>
            </a:r>
            <a:r>
              <a:rPr lang="en-US" altLang="zh-TW" sz="2600" i="1" dirty="0" err="1">
                <a:cs typeface="Arial" charset="0"/>
              </a:rPr>
              <a:t>x,y</a:t>
            </a:r>
            <a:r>
              <a:rPr lang="en-US" altLang="zh-TW" sz="2600" i="1" dirty="0">
                <a:cs typeface="Arial" charset="0"/>
              </a:rPr>
              <a:t>) </a:t>
            </a:r>
            <a:r>
              <a:rPr lang="en-US" altLang="zh-TW" sz="2600" i="1" dirty="0" err="1">
                <a:cs typeface="Arial" charset="0"/>
              </a:rPr>
              <a:t>dxdy</a:t>
            </a:r>
            <a:endParaRPr lang="en-US" altLang="zh-TW" sz="2600" i="1" dirty="0">
              <a:cs typeface="Arial" charset="0"/>
            </a:endParaRPr>
          </a:p>
          <a:p>
            <a:pPr marL="495300" indent="-495300">
              <a:buFont typeface="Wingdings" charset="2"/>
              <a:buAutoNum type="arabicPeriod"/>
            </a:pPr>
            <a:r>
              <a:rPr lang="en-US" altLang="zh-TW" sz="2600" dirty="0">
                <a:cs typeface="Arial" charset="0"/>
              </a:rPr>
              <a:t>If </a:t>
            </a:r>
            <a:r>
              <a:rPr lang="en-US" altLang="zh-TW" sz="2600" i="1" dirty="0">
                <a:cs typeface="Arial" charset="0"/>
              </a:rPr>
              <a:t>p</a:t>
            </a:r>
            <a:r>
              <a:rPr lang="en-US" altLang="zh-TW" sz="2600" i="1" baseline="-25000" dirty="0">
                <a:cs typeface="Arial" charset="0"/>
              </a:rPr>
              <a:t>i </a:t>
            </a:r>
            <a:r>
              <a:rPr lang="en-US" altLang="zh-TW" sz="2600" i="1" dirty="0">
                <a:cs typeface="Arial" charset="0"/>
                <a:sym typeface="Symbol" charset="2"/>
              </a:rPr>
              <a:t> 0</a:t>
            </a:r>
            <a:r>
              <a:rPr lang="en-US" altLang="zh-TW" sz="2600" dirty="0">
                <a:cs typeface="Arial" charset="0"/>
                <a:sym typeface="Symbol" charset="2"/>
              </a:rPr>
              <a:t>, return </a:t>
            </a:r>
            <a:r>
              <a:rPr lang="en-US" altLang="zh-TW" sz="2600" i="1" dirty="0">
                <a:cs typeface="Arial" charset="0"/>
                <a:sym typeface="Symbol" charset="2"/>
              </a:rPr>
              <a:t>(T</a:t>
            </a:r>
            <a:r>
              <a:rPr lang="en-US" altLang="zh-TW" sz="2600" i="1" baseline="-25000" dirty="0">
                <a:cs typeface="Arial" charset="0"/>
                <a:sym typeface="Symbol" charset="2"/>
              </a:rPr>
              <a:t>i</a:t>
            </a:r>
            <a:r>
              <a:rPr lang="en-US" altLang="zh-TW" sz="2600" i="1" dirty="0">
                <a:cs typeface="Arial" charset="0"/>
                <a:sym typeface="Symbol" charset="2"/>
              </a:rPr>
              <a:t>, p</a:t>
            </a:r>
            <a:r>
              <a:rPr lang="en-US" altLang="zh-TW" sz="2600" i="1" baseline="-25000" dirty="0">
                <a:cs typeface="Arial" charset="0"/>
                <a:sym typeface="Symbol" charset="2"/>
              </a:rPr>
              <a:t>i</a:t>
            </a:r>
            <a:r>
              <a:rPr lang="en-US" altLang="zh-TW" sz="2600" i="1" dirty="0">
                <a:cs typeface="Arial" charset="0"/>
                <a:sym typeface="Symbol" charset="2"/>
              </a:rPr>
              <a:t>)</a:t>
            </a:r>
          </a:p>
        </p:txBody>
      </p:sp>
      <p:sp>
        <p:nvSpPr>
          <p:cNvPr id="238597" name="Freeform 5"/>
          <p:cNvSpPr>
            <a:spLocks/>
          </p:cNvSpPr>
          <p:nvPr/>
        </p:nvSpPr>
        <p:spPr bwMode="auto">
          <a:xfrm>
            <a:off x="4191000" y="2057400"/>
            <a:ext cx="3848100" cy="2806700"/>
          </a:xfrm>
          <a:custGeom>
            <a:avLst/>
            <a:gdLst/>
            <a:ahLst/>
            <a:cxnLst>
              <a:cxn ang="0">
                <a:pos x="72" y="504"/>
              </a:cxn>
              <a:cxn ang="0">
                <a:pos x="408" y="120"/>
              </a:cxn>
              <a:cxn ang="0">
                <a:pos x="888" y="24"/>
              </a:cxn>
              <a:cxn ang="0">
                <a:pos x="1032" y="264"/>
              </a:cxn>
              <a:cxn ang="0">
                <a:pos x="1800" y="120"/>
              </a:cxn>
              <a:cxn ang="0">
                <a:pos x="2088" y="792"/>
              </a:cxn>
              <a:cxn ang="0">
                <a:pos x="2424" y="1128"/>
              </a:cxn>
              <a:cxn ang="0">
                <a:pos x="2088" y="1704"/>
              </a:cxn>
              <a:cxn ang="0">
                <a:pos x="792" y="1512"/>
              </a:cxn>
              <a:cxn ang="0">
                <a:pos x="216" y="1512"/>
              </a:cxn>
              <a:cxn ang="0">
                <a:pos x="24" y="936"/>
              </a:cxn>
              <a:cxn ang="0">
                <a:pos x="72" y="504"/>
              </a:cxn>
            </a:cxnLst>
            <a:rect l="0" t="0" r="r" b="b"/>
            <a:pathLst>
              <a:path w="2424" h="1768">
                <a:moveTo>
                  <a:pt x="72" y="504"/>
                </a:moveTo>
                <a:cubicBezTo>
                  <a:pt x="136" y="368"/>
                  <a:pt x="272" y="200"/>
                  <a:pt x="408" y="120"/>
                </a:cubicBezTo>
                <a:cubicBezTo>
                  <a:pt x="544" y="40"/>
                  <a:pt x="784" y="0"/>
                  <a:pt x="888" y="24"/>
                </a:cubicBezTo>
                <a:cubicBezTo>
                  <a:pt x="992" y="48"/>
                  <a:pt x="880" y="248"/>
                  <a:pt x="1032" y="264"/>
                </a:cubicBezTo>
                <a:cubicBezTo>
                  <a:pt x="1184" y="280"/>
                  <a:pt x="1624" y="32"/>
                  <a:pt x="1800" y="120"/>
                </a:cubicBezTo>
                <a:cubicBezTo>
                  <a:pt x="1976" y="208"/>
                  <a:pt x="1984" y="624"/>
                  <a:pt x="2088" y="792"/>
                </a:cubicBezTo>
                <a:cubicBezTo>
                  <a:pt x="2192" y="960"/>
                  <a:pt x="2424" y="976"/>
                  <a:pt x="2424" y="1128"/>
                </a:cubicBezTo>
                <a:cubicBezTo>
                  <a:pt x="2424" y="1280"/>
                  <a:pt x="2360" y="1640"/>
                  <a:pt x="2088" y="1704"/>
                </a:cubicBezTo>
                <a:cubicBezTo>
                  <a:pt x="1816" y="1768"/>
                  <a:pt x="1104" y="1544"/>
                  <a:pt x="792" y="1512"/>
                </a:cubicBezTo>
                <a:cubicBezTo>
                  <a:pt x="480" y="1480"/>
                  <a:pt x="344" y="1608"/>
                  <a:pt x="216" y="1512"/>
                </a:cubicBezTo>
                <a:cubicBezTo>
                  <a:pt x="88" y="1416"/>
                  <a:pt x="48" y="1104"/>
                  <a:pt x="24" y="936"/>
                </a:cubicBezTo>
                <a:cubicBezTo>
                  <a:pt x="0" y="768"/>
                  <a:pt x="8" y="640"/>
                  <a:pt x="72" y="504"/>
                </a:cubicBezTo>
                <a:close/>
              </a:path>
            </a:pathLst>
          </a:custGeom>
          <a:solidFill>
            <a:srgbClr val="00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598" name="WordArt 6"/>
          <p:cNvSpPr>
            <a:spLocks noChangeArrowheads="1" noChangeShapeType="1" noTextEdit="1"/>
          </p:cNvSpPr>
          <p:nvPr/>
        </p:nvSpPr>
        <p:spPr bwMode="auto">
          <a:xfrm>
            <a:off x="7467600" y="4191000"/>
            <a:ext cx="228600" cy="3429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kern="10" spc="560">
                <a:ln w="9525">
                  <a:noFill/>
                  <a:round/>
                  <a:headEnd/>
                  <a:tailEnd/>
                </a:ln>
                <a:solidFill>
                  <a:srgbClr val="00FF00"/>
                </a:solidFill>
                <a:effectLst>
                  <a:outerShdw blurRad="63500" dist="46662" dir="3284183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  <a:ea typeface="Arial Black"/>
                <a:cs typeface="Arial Black"/>
              </a:rPr>
              <a:t>R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229100" y="2057400"/>
            <a:ext cx="1219200" cy="1219200"/>
            <a:chOff x="2664" y="1536"/>
            <a:chExt cx="768" cy="768"/>
          </a:xfrm>
        </p:grpSpPr>
        <p:sp>
          <p:nvSpPr>
            <p:cNvPr id="238599" name="Oval 7"/>
            <p:cNvSpPr>
              <a:spLocks noChangeArrowheads="1"/>
            </p:cNvSpPr>
            <p:nvPr/>
          </p:nvSpPr>
          <p:spPr bwMode="auto">
            <a:xfrm>
              <a:off x="2664" y="1536"/>
              <a:ext cx="768" cy="768"/>
            </a:xfrm>
            <a:prstGeom prst="ellipse">
              <a:avLst/>
            </a:prstGeom>
            <a:solidFill>
              <a:schemeClr val="accent1">
                <a:alpha val="5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kumimoji="0" lang="zh-TW" altLang="en-US"/>
            </a:p>
          </p:txBody>
        </p:sp>
        <p:sp>
          <p:nvSpPr>
            <p:cNvPr id="238605" name="Oval 13"/>
            <p:cNvSpPr>
              <a:spLocks noChangeArrowheads="1"/>
            </p:cNvSpPr>
            <p:nvPr/>
          </p:nvSpPr>
          <p:spPr bwMode="auto">
            <a:xfrm>
              <a:off x="3000" y="1872"/>
              <a:ext cx="96" cy="96"/>
            </a:xfrm>
            <a:prstGeom prst="ellipse">
              <a:avLst/>
            </a:prstGeom>
            <a:solidFill>
              <a:srgbClr val="2025E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10" name="Text Box 18"/>
            <p:cNvSpPr txBox="1">
              <a:spLocks noChangeArrowheads="1"/>
            </p:cNvSpPr>
            <p:nvPr/>
          </p:nvSpPr>
          <p:spPr bwMode="auto">
            <a:xfrm>
              <a:off x="2764" y="1968"/>
              <a:ext cx="6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kumimoji="0" lang="en-US" altLang="zh-TW" dirty="0">
                  <a:solidFill>
                    <a:srgbClr val="2025E0"/>
                  </a:solidFill>
                </a:rPr>
                <a:t>(A</a:t>
              </a:r>
              <a:r>
                <a:rPr kumimoji="0" lang="en-US" altLang="zh-TW" baseline="-25000" dirty="0">
                  <a:solidFill>
                    <a:srgbClr val="2025E0"/>
                  </a:solidFill>
                </a:rPr>
                <a:t>1</a:t>
              </a:r>
              <a:r>
                <a:rPr kumimoji="0" lang="en-US" altLang="zh-TW" dirty="0">
                  <a:solidFill>
                    <a:srgbClr val="2025E0"/>
                  </a:solidFill>
                </a:rPr>
                <a:t>,0.8)</a:t>
              </a:r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4838700" y="3886200"/>
            <a:ext cx="1219200" cy="1219200"/>
            <a:chOff x="3048" y="2688"/>
            <a:chExt cx="768" cy="768"/>
          </a:xfrm>
        </p:grpSpPr>
        <p:sp>
          <p:nvSpPr>
            <p:cNvPr id="238600" name="Oval 8"/>
            <p:cNvSpPr>
              <a:spLocks noChangeArrowheads="1"/>
            </p:cNvSpPr>
            <p:nvPr/>
          </p:nvSpPr>
          <p:spPr bwMode="auto">
            <a:xfrm>
              <a:off x="3048" y="2688"/>
              <a:ext cx="768" cy="768"/>
            </a:xfrm>
            <a:prstGeom prst="ellipse">
              <a:avLst/>
            </a:prstGeom>
            <a:solidFill>
              <a:schemeClr val="accent1">
                <a:alpha val="5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06" name="Oval 14"/>
            <p:cNvSpPr>
              <a:spLocks noChangeArrowheads="1"/>
            </p:cNvSpPr>
            <p:nvPr/>
          </p:nvSpPr>
          <p:spPr bwMode="auto">
            <a:xfrm>
              <a:off x="3384" y="3024"/>
              <a:ext cx="96" cy="96"/>
            </a:xfrm>
            <a:prstGeom prst="ellipse">
              <a:avLst/>
            </a:prstGeom>
            <a:solidFill>
              <a:srgbClr val="2025E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11" name="Text Box 19"/>
            <p:cNvSpPr txBox="1">
              <a:spLocks noChangeArrowheads="1"/>
            </p:cNvSpPr>
            <p:nvPr/>
          </p:nvSpPr>
          <p:spPr bwMode="auto">
            <a:xfrm>
              <a:off x="3168" y="3168"/>
              <a:ext cx="6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kumimoji="0" lang="en-US" altLang="zh-TW" dirty="0"/>
                <a:t>(</a:t>
              </a:r>
              <a:r>
                <a:rPr kumimoji="0" lang="en-US" altLang="zh-TW" dirty="0">
                  <a:solidFill>
                    <a:srgbClr val="2025E0"/>
                  </a:solidFill>
                </a:rPr>
                <a:t>A</a:t>
              </a:r>
              <a:r>
                <a:rPr kumimoji="0" lang="en-US" altLang="zh-TW" baseline="-25000" dirty="0">
                  <a:solidFill>
                    <a:srgbClr val="2025E0"/>
                  </a:solidFill>
                </a:rPr>
                <a:t>2</a:t>
              </a:r>
              <a:r>
                <a:rPr kumimoji="0" lang="en-US" altLang="zh-TW" dirty="0"/>
                <a:t>,0.6)</a:t>
              </a: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6819900" y="1600200"/>
            <a:ext cx="1219200" cy="1219200"/>
            <a:chOff x="4296" y="1248"/>
            <a:chExt cx="768" cy="768"/>
          </a:xfrm>
        </p:grpSpPr>
        <p:sp>
          <p:nvSpPr>
            <p:cNvPr id="238603" name="Oval 11"/>
            <p:cNvSpPr>
              <a:spLocks noChangeArrowheads="1"/>
            </p:cNvSpPr>
            <p:nvPr/>
          </p:nvSpPr>
          <p:spPr bwMode="auto">
            <a:xfrm>
              <a:off x="4296" y="1248"/>
              <a:ext cx="768" cy="768"/>
            </a:xfrm>
            <a:prstGeom prst="ellipse">
              <a:avLst/>
            </a:prstGeom>
            <a:solidFill>
              <a:schemeClr val="accent1">
                <a:alpha val="5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07" name="Oval 15"/>
            <p:cNvSpPr>
              <a:spLocks noChangeArrowheads="1"/>
            </p:cNvSpPr>
            <p:nvPr/>
          </p:nvSpPr>
          <p:spPr bwMode="auto">
            <a:xfrm>
              <a:off x="4632" y="1584"/>
              <a:ext cx="96" cy="96"/>
            </a:xfrm>
            <a:prstGeom prst="ellipse">
              <a:avLst/>
            </a:prstGeom>
            <a:solidFill>
              <a:srgbClr val="2025E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12" name="Text Box 20"/>
            <p:cNvSpPr txBox="1">
              <a:spLocks noChangeArrowheads="1"/>
            </p:cNvSpPr>
            <p:nvPr/>
          </p:nvSpPr>
          <p:spPr bwMode="auto">
            <a:xfrm>
              <a:off x="4396" y="1680"/>
              <a:ext cx="64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kumimoji="0" lang="en-US" altLang="zh-TW" dirty="0"/>
                <a:t>(</a:t>
              </a:r>
              <a:r>
                <a:rPr kumimoji="0" lang="en-US" altLang="zh-TW" dirty="0">
                  <a:solidFill>
                    <a:srgbClr val="2025E0"/>
                  </a:solidFill>
                </a:rPr>
                <a:t>A</a:t>
              </a:r>
              <a:r>
                <a:rPr kumimoji="0" lang="en-US" altLang="zh-TW" baseline="-25000" dirty="0">
                  <a:solidFill>
                    <a:srgbClr val="2025E0"/>
                  </a:solidFill>
                </a:rPr>
                <a:t>3</a:t>
              </a:r>
              <a:r>
                <a:rPr kumimoji="0" lang="en-US" altLang="zh-TW" dirty="0"/>
                <a:t>, 0.3)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7429500" y="4724400"/>
            <a:ext cx="1219200" cy="1219200"/>
            <a:chOff x="4680" y="3216"/>
            <a:chExt cx="768" cy="768"/>
          </a:xfrm>
        </p:grpSpPr>
        <p:sp>
          <p:nvSpPr>
            <p:cNvPr id="238604" name="Oval 12"/>
            <p:cNvSpPr>
              <a:spLocks noChangeArrowheads="1"/>
            </p:cNvSpPr>
            <p:nvPr/>
          </p:nvSpPr>
          <p:spPr bwMode="auto">
            <a:xfrm>
              <a:off x="4680" y="3216"/>
              <a:ext cx="768" cy="768"/>
            </a:xfrm>
            <a:prstGeom prst="ellipse">
              <a:avLst/>
            </a:prstGeom>
            <a:solidFill>
              <a:schemeClr val="accent1">
                <a:alpha val="59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08" name="Oval 16"/>
            <p:cNvSpPr>
              <a:spLocks noChangeArrowheads="1"/>
            </p:cNvSpPr>
            <p:nvPr/>
          </p:nvSpPr>
          <p:spPr bwMode="auto">
            <a:xfrm>
              <a:off x="5016" y="3552"/>
              <a:ext cx="96" cy="96"/>
            </a:xfrm>
            <a:prstGeom prst="ellipse">
              <a:avLst/>
            </a:prstGeom>
            <a:solidFill>
              <a:srgbClr val="2025E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13" name="Text Box 21"/>
            <p:cNvSpPr txBox="1">
              <a:spLocks noChangeArrowheads="1"/>
            </p:cNvSpPr>
            <p:nvPr/>
          </p:nvSpPr>
          <p:spPr bwMode="auto">
            <a:xfrm>
              <a:off x="4848" y="3648"/>
              <a:ext cx="48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kumimoji="0" lang="en-US" altLang="zh-TW" dirty="0"/>
                <a:t>(</a:t>
              </a:r>
              <a:r>
                <a:rPr kumimoji="0" lang="en-US" altLang="zh-TW" dirty="0">
                  <a:solidFill>
                    <a:srgbClr val="2025E0"/>
                  </a:solidFill>
                </a:rPr>
                <a:t>A</a:t>
              </a:r>
              <a:r>
                <a:rPr kumimoji="0" lang="en-US" altLang="zh-TW" baseline="-25000" dirty="0">
                  <a:solidFill>
                    <a:srgbClr val="2025E0"/>
                  </a:solidFill>
                </a:rPr>
                <a:t>4</a:t>
              </a:r>
              <a:r>
                <a:rPr kumimoji="0" lang="en-US" altLang="zh-TW" dirty="0"/>
                <a:t>,0)</a:t>
              </a:r>
            </a:p>
          </p:txBody>
        </p:sp>
      </p:grpSp>
      <p:sp>
        <p:nvSpPr>
          <p:cNvPr id="23" name="Footer Placeholder 2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13930441"/>
      </p:ext>
    </p:extLst>
  </p:cSld>
  <p:clrMapOvr>
    <a:masterClrMapping/>
  </p:clrMapOvr>
  <p:transition spd="med" advTm="0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Scalable ERQ execution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8351" y="1883507"/>
            <a:ext cx="7661275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Evaluating an ERQ over a large DB can be expensive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500" dirty="0"/>
              <a:t>Need to find out the objects whose uncertainty regions overlap with </a:t>
            </a:r>
            <a:r>
              <a:rPr lang="en-US" sz="2500" i="1" dirty="0"/>
              <a:t>R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An interval index (e.g., B-tree, R-tree) can speed up this process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We consider the R-tree [SIGMOD84], since it can handle multi-dimensional data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8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1684928"/>
      </p:ext>
    </p:extLst>
  </p:cSld>
  <p:clrMapOvr>
    <a:masterClrMapping/>
  </p:clrMapOvr>
  <p:transition spd="med" advTm="61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Filtering and Refinement</a:t>
            </a:r>
          </a:p>
        </p:txBody>
      </p:sp>
      <p:sp>
        <p:nvSpPr>
          <p:cNvPr id="815107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8153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 dirty="0">
                <a:latin typeface="Tahoma" charset="0"/>
              </a:rPr>
              <a:t> Evaluating an uncertainty region of arbitrary shape can be slow</a:t>
            </a:r>
          </a:p>
          <a:p>
            <a:pPr>
              <a:spcBef>
                <a:spcPct val="0"/>
              </a:spcBef>
              <a:buFontTx/>
              <a:buChar char="•"/>
            </a:pPr>
            <a:r>
              <a:rPr lang="en-US" sz="2000" dirty="0">
                <a:latin typeface="Tahoma" charset="0"/>
              </a:rPr>
              <a:t> Approximate the region by </a:t>
            </a:r>
            <a:r>
              <a:rPr lang="en-US" sz="2000" i="1" dirty="0">
                <a:latin typeface="Tahoma" charset="0"/>
              </a:rPr>
              <a:t>minimum bounding rectangle</a:t>
            </a:r>
            <a:r>
              <a:rPr lang="en-US" sz="2000" dirty="0">
                <a:latin typeface="Tahoma" charset="0"/>
              </a:rPr>
              <a:t> (MBR)</a:t>
            </a:r>
            <a:endParaRPr lang="en-US" sz="2000" b="1" dirty="0">
              <a:latin typeface="Tahoma" charset="0"/>
            </a:endParaRPr>
          </a:p>
        </p:txBody>
      </p:sp>
      <p:sp>
        <p:nvSpPr>
          <p:cNvPr id="815108" name="Text Box 4"/>
          <p:cNvSpPr txBox="1">
            <a:spLocks noChangeArrowheads="1"/>
          </p:cNvSpPr>
          <p:nvPr/>
        </p:nvSpPr>
        <p:spPr bwMode="auto">
          <a:xfrm>
            <a:off x="838200" y="2422525"/>
            <a:ext cx="7788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 dirty="0">
                <a:latin typeface="Tahoma" charset="0"/>
              </a:rPr>
              <a:t> Processing of </a:t>
            </a:r>
            <a:r>
              <a:rPr lang="en-US" sz="2000" i="1" dirty="0">
                <a:latin typeface="Tahoma" charset="0"/>
              </a:rPr>
              <a:t>ERQ</a:t>
            </a:r>
            <a:r>
              <a:rPr lang="en-US" sz="2000" dirty="0">
                <a:latin typeface="Tahoma" charset="0"/>
              </a:rPr>
              <a:t>:</a:t>
            </a:r>
            <a:endParaRPr lang="en-US" sz="2000" b="1" dirty="0">
              <a:latin typeface="Tahoma" charset="0"/>
            </a:endParaRPr>
          </a:p>
        </p:txBody>
      </p:sp>
      <p:sp>
        <p:nvSpPr>
          <p:cNvPr id="815109" name="Text Box 5"/>
          <p:cNvSpPr txBox="1">
            <a:spLocks noChangeArrowheads="1"/>
          </p:cNvSpPr>
          <p:nvPr/>
        </p:nvSpPr>
        <p:spPr bwMode="auto">
          <a:xfrm>
            <a:off x="1014569" y="2743200"/>
            <a:ext cx="754705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ahoma" charset="0"/>
              </a:rPr>
              <a:t>1. </a:t>
            </a:r>
            <a:r>
              <a:rPr lang="en-US" sz="2000" i="1" dirty="0">
                <a:solidFill>
                  <a:srgbClr val="008000"/>
                </a:solidFill>
                <a:latin typeface="Tahoma" charset="0"/>
              </a:rPr>
              <a:t>Filtering</a:t>
            </a:r>
            <a:r>
              <a:rPr lang="en-US" sz="2000" dirty="0">
                <a:solidFill>
                  <a:srgbClr val="008000"/>
                </a:solidFill>
                <a:latin typeface="Tahoma" charset="0"/>
              </a:rPr>
              <a:t>: </a:t>
            </a:r>
            <a:r>
              <a:rPr lang="en-US" sz="2000" dirty="0">
                <a:latin typeface="Tahoma" charset="0"/>
              </a:rPr>
              <a:t>Each MBR is tested against the query range, with the aid of R-tree. Objects not filtered are called </a:t>
            </a:r>
            <a:r>
              <a:rPr lang="en-US" sz="2000" i="1" dirty="0">
                <a:solidFill>
                  <a:srgbClr val="FF0000"/>
                </a:solidFill>
                <a:latin typeface="Tahoma" charset="0"/>
              </a:rPr>
              <a:t>candidate objects.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Tahoma" charset="0"/>
              </a:rPr>
              <a:t>2. </a:t>
            </a:r>
            <a:r>
              <a:rPr lang="en-US" sz="2000" i="1" dirty="0">
                <a:solidFill>
                  <a:srgbClr val="008000"/>
                </a:solidFill>
                <a:latin typeface="Tahoma" charset="0"/>
              </a:rPr>
              <a:t>Refinement</a:t>
            </a:r>
            <a:r>
              <a:rPr lang="en-US" sz="2000" dirty="0">
                <a:solidFill>
                  <a:srgbClr val="008000"/>
                </a:solidFill>
                <a:latin typeface="Tahoma" charset="0"/>
              </a:rPr>
              <a:t>: </a:t>
            </a:r>
            <a:r>
              <a:rPr lang="en-US" sz="2000" dirty="0">
                <a:latin typeface="Tahoma" charset="0"/>
              </a:rPr>
              <a:t>The probability values of candidate objects that pass the filter step are computed.</a:t>
            </a:r>
            <a:endParaRPr lang="en-US" sz="2000" b="1" dirty="0">
              <a:latin typeface="Tahoma" charset="0"/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6" name="Rectangle 25"/>
          <p:cNvSpPr/>
          <p:nvPr/>
        </p:nvSpPr>
        <p:spPr>
          <a:xfrm>
            <a:off x="2417141" y="6522995"/>
            <a:ext cx="66229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40000"/>
              </a:spcBef>
              <a:buClr>
                <a:schemeClr val="tx2"/>
              </a:buClr>
              <a:buSzPct val="70000"/>
              <a:buFont typeface="Wingdings" charset="2"/>
              <a:buNone/>
            </a:pPr>
            <a:r>
              <a:rPr lang="en-US" sz="1000" dirty="0"/>
              <a:t>Based on Dr. </a:t>
            </a:r>
            <a:r>
              <a:rPr lang="en-US" sz="1000" dirty="0" err="1"/>
              <a:t>Mamoulis</a:t>
            </a:r>
            <a:r>
              <a:rPr lang="en-US" sz="1000" dirty="0"/>
              <a:t>’ slides on spatial data management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219200" y="4265896"/>
            <a:ext cx="1674468" cy="1521574"/>
            <a:chOff x="1219200" y="4265896"/>
            <a:chExt cx="1674468" cy="1521574"/>
          </a:xfrm>
        </p:grpSpPr>
        <p:sp>
          <p:nvSpPr>
            <p:cNvPr id="815115" name="Text Box 11"/>
            <p:cNvSpPr txBox="1">
              <a:spLocks noChangeArrowheads="1"/>
            </p:cNvSpPr>
            <p:nvPr/>
          </p:nvSpPr>
          <p:spPr bwMode="auto">
            <a:xfrm>
              <a:off x="1219200" y="5418138"/>
              <a:ext cx="159530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800" dirty="0">
                  <a:latin typeface="Tahoma" charset="0"/>
                </a:rPr>
                <a:t>filtered object</a:t>
              </a:r>
            </a:p>
          </p:txBody>
        </p:sp>
        <p:sp>
          <p:nvSpPr>
            <p:cNvPr id="815119" name="Rectangle 15"/>
            <p:cNvSpPr>
              <a:spLocks noChangeArrowheads="1"/>
            </p:cNvSpPr>
            <p:nvPr/>
          </p:nvSpPr>
          <p:spPr bwMode="auto">
            <a:xfrm>
              <a:off x="1231900" y="4440238"/>
              <a:ext cx="6731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122" name="Freeform 18"/>
            <p:cNvSpPr>
              <a:spLocks/>
            </p:cNvSpPr>
            <p:nvPr/>
          </p:nvSpPr>
          <p:spPr bwMode="auto">
            <a:xfrm>
              <a:off x="1231900" y="4440238"/>
              <a:ext cx="685800" cy="533400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93" y="39"/>
                </a:cxn>
                <a:cxn ang="0">
                  <a:pos x="0" y="93"/>
                </a:cxn>
                <a:cxn ang="0">
                  <a:pos x="109" y="163"/>
                </a:cxn>
                <a:cxn ang="0">
                  <a:pos x="202" y="288"/>
                </a:cxn>
                <a:cxn ang="0">
                  <a:pos x="272" y="280"/>
                </a:cxn>
                <a:cxn ang="0">
                  <a:pos x="304" y="226"/>
                </a:cxn>
                <a:cxn ang="0">
                  <a:pos x="374" y="156"/>
                </a:cxn>
                <a:cxn ang="0">
                  <a:pos x="327" y="78"/>
                </a:cxn>
                <a:cxn ang="0">
                  <a:pos x="187" y="31"/>
                </a:cxn>
                <a:cxn ang="0">
                  <a:pos x="156" y="0"/>
                </a:cxn>
              </a:cxnLst>
              <a:rect l="0" t="0" r="r" b="b"/>
              <a:pathLst>
                <a:path w="390" h="288">
                  <a:moveTo>
                    <a:pt x="156" y="0"/>
                  </a:moveTo>
                  <a:cubicBezTo>
                    <a:pt x="125" y="10"/>
                    <a:pt x="124" y="29"/>
                    <a:pt x="93" y="39"/>
                  </a:cubicBezTo>
                  <a:cubicBezTo>
                    <a:pt x="65" y="67"/>
                    <a:pt x="32" y="72"/>
                    <a:pt x="0" y="93"/>
                  </a:cubicBezTo>
                  <a:cubicBezTo>
                    <a:pt x="11" y="179"/>
                    <a:pt x="15" y="155"/>
                    <a:pt x="109" y="163"/>
                  </a:cubicBezTo>
                  <a:cubicBezTo>
                    <a:pt x="179" y="187"/>
                    <a:pt x="167" y="234"/>
                    <a:pt x="202" y="288"/>
                  </a:cubicBezTo>
                  <a:cubicBezTo>
                    <a:pt x="225" y="285"/>
                    <a:pt x="250" y="288"/>
                    <a:pt x="272" y="280"/>
                  </a:cubicBezTo>
                  <a:cubicBezTo>
                    <a:pt x="279" y="277"/>
                    <a:pt x="303" y="228"/>
                    <a:pt x="304" y="226"/>
                  </a:cubicBezTo>
                  <a:cubicBezTo>
                    <a:pt x="322" y="195"/>
                    <a:pt x="345" y="177"/>
                    <a:pt x="374" y="156"/>
                  </a:cubicBezTo>
                  <a:cubicBezTo>
                    <a:pt x="390" y="108"/>
                    <a:pt x="370" y="107"/>
                    <a:pt x="327" y="78"/>
                  </a:cubicBezTo>
                  <a:cubicBezTo>
                    <a:pt x="285" y="50"/>
                    <a:pt x="236" y="44"/>
                    <a:pt x="187" y="31"/>
                  </a:cubicBezTo>
                  <a:cubicBezTo>
                    <a:pt x="158" y="12"/>
                    <a:pt x="167" y="24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2090615" y="4318000"/>
              <a:ext cx="722923" cy="937846"/>
            </a:xfrm>
            <a:prstGeom prst="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87231" y="4995334"/>
              <a:ext cx="448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T</a:t>
              </a:r>
              <a:r>
                <a:rPr lang="en-US" i="1" baseline="-25000" dirty="0" err="1"/>
                <a:t>k</a:t>
              </a:r>
              <a:endParaRPr lang="en-US" i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87897" y="4265896"/>
              <a:ext cx="405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275955" y="4066603"/>
            <a:ext cx="2667000" cy="2181381"/>
            <a:chOff x="3275955" y="4066603"/>
            <a:chExt cx="2667000" cy="2181381"/>
          </a:xfrm>
        </p:grpSpPr>
        <p:sp>
          <p:nvSpPr>
            <p:cNvPr id="815116" name="Text Box 12"/>
            <p:cNvSpPr txBox="1">
              <a:spLocks noChangeArrowheads="1"/>
            </p:cNvSpPr>
            <p:nvPr/>
          </p:nvSpPr>
          <p:spPr bwMode="auto">
            <a:xfrm>
              <a:off x="3275955" y="5509320"/>
              <a:ext cx="2667000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dirty="0">
                  <a:latin typeface="Tahoma" charset="0"/>
                </a:rPr>
                <a:t>non-qualifying candidate object that passes the filter step</a:t>
              </a:r>
            </a:p>
            <a:p>
              <a:pPr algn="ctr">
                <a:spcBef>
                  <a:spcPct val="0"/>
                </a:spcBef>
              </a:pPr>
              <a:r>
                <a:rPr lang="en-US" sz="1400" dirty="0">
                  <a:latin typeface="Tahoma" charset="0"/>
                </a:rPr>
                <a:t>(</a:t>
              </a:r>
              <a:r>
                <a:rPr lang="en-US" sz="1400" dirty="0">
                  <a:solidFill>
                    <a:srgbClr val="FF0000"/>
                  </a:solidFill>
                  <a:latin typeface="Tahoma" charset="0"/>
                </a:rPr>
                <a:t>false hit</a:t>
              </a:r>
              <a:r>
                <a:rPr lang="en-US" sz="1400" dirty="0">
                  <a:latin typeface="Tahoma" charset="0"/>
                </a:rPr>
                <a:t>; prob. = 0)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370110" y="4906881"/>
              <a:ext cx="838200" cy="609600"/>
              <a:chOff x="3556000" y="4783138"/>
              <a:chExt cx="838200" cy="609600"/>
            </a:xfrm>
          </p:grpSpPr>
          <p:sp>
            <p:nvSpPr>
              <p:cNvPr id="815124" name="Rectangle 20"/>
              <p:cNvSpPr>
                <a:spLocks noChangeArrowheads="1"/>
              </p:cNvSpPr>
              <p:nvPr/>
            </p:nvSpPr>
            <p:spPr bwMode="auto">
              <a:xfrm>
                <a:off x="3581400" y="4783138"/>
                <a:ext cx="812800" cy="609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5126" name="Freeform 22"/>
              <p:cNvSpPr>
                <a:spLocks/>
              </p:cNvSpPr>
              <p:nvPr/>
            </p:nvSpPr>
            <p:spPr bwMode="auto">
              <a:xfrm>
                <a:off x="3556000" y="4783138"/>
                <a:ext cx="838200" cy="609600"/>
              </a:xfrm>
              <a:custGeom>
                <a:avLst/>
                <a:gdLst/>
                <a:ahLst/>
                <a:cxnLst>
                  <a:cxn ang="0">
                    <a:pos x="286" y="16"/>
                  </a:cxn>
                  <a:cxn ang="0">
                    <a:pos x="223" y="86"/>
                  </a:cxn>
                  <a:cxn ang="0">
                    <a:pos x="13" y="117"/>
                  </a:cxn>
                  <a:cxn ang="0">
                    <a:pos x="52" y="343"/>
                  </a:cxn>
                  <a:cxn ang="0">
                    <a:pos x="130" y="327"/>
                  </a:cxn>
                  <a:cxn ang="0">
                    <a:pos x="138" y="296"/>
                  </a:cxn>
                  <a:cxn ang="0">
                    <a:pos x="223" y="281"/>
                  </a:cxn>
                  <a:cxn ang="0">
                    <a:pos x="317" y="288"/>
                  </a:cxn>
                  <a:cxn ang="0">
                    <a:pos x="325" y="265"/>
                  </a:cxn>
                  <a:cxn ang="0">
                    <a:pos x="340" y="172"/>
                  </a:cxn>
                  <a:cxn ang="0">
                    <a:pos x="449" y="78"/>
                  </a:cxn>
                  <a:cxn ang="0">
                    <a:pos x="379" y="39"/>
                  </a:cxn>
                  <a:cxn ang="0">
                    <a:pos x="286" y="16"/>
                  </a:cxn>
                </a:cxnLst>
                <a:rect l="0" t="0" r="r" b="b"/>
                <a:pathLst>
                  <a:path w="449" h="343">
                    <a:moveTo>
                      <a:pt x="286" y="16"/>
                    </a:moveTo>
                    <a:cubicBezTo>
                      <a:pt x="272" y="36"/>
                      <a:pt x="252" y="76"/>
                      <a:pt x="223" y="86"/>
                    </a:cubicBezTo>
                    <a:cubicBezTo>
                      <a:pt x="159" y="108"/>
                      <a:pt x="80" y="106"/>
                      <a:pt x="13" y="117"/>
                    </a:cubicBezTo>
                    <a:cubicBezTo>
                      <a:pt x="16" y="178"/>
                      <a:pt x="0" y="291"/>
                      <a:pt x="52" y="343"/>
                    </a:cubicBezTo>
                    <a:cubicBezTo>
                      <a:pt x="78" y="336"/>
                      <a:pt x="108" y="342"/>
                      <a:pt x="130" y="327"/>
                    </a:cubicBezTo>
                    <a:cubicBezTo>
                      <a:pt x="139" y="321"/>
                      <a:pt x="128" y="301"/>
                      <a:pt x="138" y="296"/>
                    </a:cubicBezTo>
                    <a:cubicBezTo>
                      <a:pt x="164" y="283"/>
                      <a:pt x="195" y="286"/>
                      <a:pt x="223" y="281"/>
                    </a:cubicBezTo>
                    <a:cubicBezTo>
                      <a:pt x="254" y="283"/>
                      <a:pt x="286" y="293"/>
                      <a:pt x="317" y="288"/>
                    </a:cubicBezTo>
                    <a:cubicBezTo>
                      <a:pt x="325" y="287"/>
                      <a:pt x="324" y="273"/>
                      <a:pt x="325" y="265"/>
                    </a:cubicBezTo>
                    <a:cubicBezTo>
                      <a:pt x="326" y="261"/>
                      <a:pt x="331" y="188"/>
                      <a:pt x="340" y="172"/>
                    </a:cubicBezTo>
                    <a:cubicBezTo>
                      <a:pt x="360" y="138"/>
                      <a:pt x="417" y="102"/>
                      <a:pt x="449" y="78"/>
                    </a:cubicBezTo>
                    <a:cubicBezTo>
                      <a:pt x="396" y="42"/>
                      <a:pt x="421" y="53"/>
                      <a:pt x="379" y="39"/>
                    </a:cubicBezTo>
                    <a:cubicBezTo>
                      <a:pt x="340" y="0"/>
                      <a:pt x="367" y="16"/>
                      <a:pt x="286" y="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0" name="Rectangle 29"/>
            <p:cNvSpPr/>
            <p:nvPr/>
          </p:nvSpPr>
          <p:spPr bwMode="auto">
            <a:xfrm>
              <a:off x="3838661" y="4118707"/>
              <a:ext cx="722923" cy="937846"/>
            </a:xfrm>
            <a:prstGeom prst="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160761" y="5010964"/>
              <a:ext cx="448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T</a:t>
              </a:r>
              <a:r>
                <a:rPr lang="en-US" i="1" baseline="-25000" dirty="0" err="1"/>
                <a:t>k</a:t>
              </a:r>
              <a:endParaRPr lang="en-US" i="1" baseline="-25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35943" y="4066603"/>
              <a:ext cx="405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216487" y="4138244"/>
            <a:ext cx="1611313" cy="2012045"/>
            <a:chOff x="6216487" y="4138244"/>
            <a:chExt cx="1611313" cy="2012045"/>
          </a:xfrm>
        </p:grpSpPr>
        <p:sp>
          <p:nvSpPr>
            <p:cNvPr id="815112" name="Freeform 8"/>
            <p:cNvSpPr>
              <a:spLocks/>
            </p:cNvSpPr>
            <p:nvPr/>
          </p:nvSpPr>
          <p:spPr bwMode="auto">
            <a:xfrm>
              <a:off x="6642100" y="4859338"/>
              <a:ext cx="690563" cy="509588"/>
            </a:xfrm>
            <a:custGeom>
              <a:avLst/>
              <a:gdLst/>
              <a:ahLst/>
              <a:cxnLst>
                <a:cxn ang="0">
                  <a:pos x="0" y="64"/>
                </a:cxn>
                <a:cxn ang="0">
                  <a:pos x="46" y="134"/>
                </a:cxn>
                <a:cxn ang="0">
                  <a:pos x="132" y="220"/>
                </a:cxn>
                <a:cxn ang="0">
                  <a:pos x="194" y="290"/>
                </a:cxn>
                <a:cxn ang="0">
                  <a:pos x="327" y="321"/>
                </a:cxn>
                <a:cxn ang="0">
                  <a:pos x="366" y="313"/>
                </a:cxn>
                <a:cxn ang="0">
                  <a:pos x="374" y="290"/>
                </a:cxn>
                <a:cxn ang="0">
                  <a:pos x="420" y="150"/>
                </a:cxn>
                <a:cxn ang="0">
                  <a:pos x="428" y="126"/>
                </a:cxn>
                <a:cxn ang="0">
                  <a:pos x="374" y="118"/>
                </a:cxn>
                <a:cxn ang="0">
                  <a:pos x="140" y="95"/>
                </a:cxn>
                <a:cxn ang="0">
                  <a:pos x="0" y="64"/>
                </a:cxn>
              </a:cxnLst>
              <a:rect l="0" t="0" r="r" b="b"/>
              <a:pathLst>
                <a:path w="435" h="321">
                  <a:moveTo>
                    <a:pt x="0" y="64"/>
                  </a:moveTo>
                  <a:cubicBezTo>
                    <a:pt x="15" y="87"/>
                    <a:pt x="28" y="113"/>
                    <a:pt x="46" y="134"/>
                  </a:cubicBezTo>
                  <a:cubicBezTo>
                    <a:pt x="72" y="165"/>
                    <a:pt x="113" y="184"/>
                    <a:pt x="132" y="220"/>
                  </a:cubicBezTo>
                  <a:cubicBezTo>
                    <a:pt x="144" y="244"/>
                    <a:pt x="169" y="277"/>
                    <a:pt x="194" y="290"/>
                  </a:cubicBezTo>
                  <a:cubicBezTo>
                    <a:pt x="242" y="314"/>
                    <a:pt x="276" y="314"/>
                    <a:pt x="327" y="321"/>
                  </a:cubicBezTo>
                  <a:cubicBezTo>
                    <a:pt x="340" y="318"/>
                    <a:pt x="355" y="320"/>
                    <a:pt x="366" y="313"/>
                  </a:cubicBezTo>
                  <a:cubicBezTo>
                    <a:pt x="373" y="309"/>
                    <a:pt x="373" y="298"/>
                    <a:pt x="374" y="290"/>
                  </a:cubicBezTo>
                  <a:cubicBezTo>
                    <a:pt x="382" y="246"/>
                    <a:pt x="368" y="166"/>
                    <a:pt x="420" y="150"/>
                  </a:cubicBezTo>
                  <a:cubicBezTo>
                    <a:pt x="423" y="142"/>
                    <a:pt x="435" y="131"/>
                    <a:pt x="428" y="126"/>
                  </a:cubicBezTo>
                  <a:cubicBezTo>
                    <a:pt x="413" y="116"/>
                    <a:pt x="392" y="120"/>
                    <a:pt x="374" y="118"/>
                  </a:cubicBezTo>
                  <a:cubicBezTo>
                    <a:pt x="296" y="109"/>
                    <a:pt x="218" y="102"/>
                    <a:pt x="140" y="95"/>
                  </a:cubicBezTo>
                  <a:cubicBezTo>
                    <a:pt x="115" y="78"/>
                    <a:pt x="28" y="0"/>
                    <a:pt x="0" y="64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113" name="Rectangle 9"/>
            <p:cNvSpPr>
              <a:spLocks noChangeArrowheads="1"/>
            </p:cNvSpPr>
            <p:nvPr/>
          </p:nvSpPr>
          <p:spPr bwMode="auto">
            <a:xfrm>
              <a:off x="6642100" y="4935538"/>
              <a:ext cx="6858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5117" name="Text Box 13"/>
            <p:cNvSpPr txBox="1">
              <a:spLocks noChangeArrowheads="1"/>
            </p:cNvSpPr>
            <p:nvPr/>
          </p:nvSpPr>
          <p:spPr bwMode="auto">
            <a:xfrm>
              <a:off x="6216487" y="5411625"/>
              <a:ext cx="1611313" cy="7386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1400" dirty="0">
                  <a:latin typeface="Tahoma" charset="0"/>
                </a:rPr>
                <a:t>Qualifying candidate object (prob. &gt; 0)</a:t>
              </a: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7023424" y="4190348"/>
              <a:ext cx="722923" cy="937846"/>
            </a:xfrm>
            <a:prstGeom prst="rect">
              <a:avLst/>
            </a:prstGeom>
            <a:noFill/>
            <a:ln w="12700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420706" y="4138244"/>
              <a:ext cx="405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4358414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5108" grpId="0"/>
      <p:bldP spid="81510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5656"/>
            <a:ext cx="7158037" cy="1412875"/>
          </a:xfrm>
        </p:spPr>
        <p:txBody>
          <a:bodyPr/>
          <a:lstStyle/>
          <a:p>
            <a:r>
              <a:rPr lang="en-US" dirty="0"/>
              <a:t>The Filtering Step</a:t>
            </a:r>
          </a:p>
        </p:txBody>
      </p:sp>
      <p:sp>
        <p:nvSpPr>
          <p:cNvPr id="816153" name="Rectangle 25"/>
          <p:cNvSpPr>
            <a:spLocks noChangeArrowheads="1"/>
          </p:cNvSpPr>
          <p:nvPr/>
        </p:nvSpPr>
        <p:spPr bwMode="auto">
          <a:xfrm>
            <a:off x="0" y="2800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16152" name="Object 24"/>
          <p:cNvGraphicFramePr>
            <a:graphicFrameLocks noChangeAspect="1"/>
          </p:cNvGraphicFramePr>
          <p:nvPr/>
        </p:nvGraphicFramePr>
        <p:xfrm>
          <a:off x="609600" y="3657600"/>
          <a:ext cx="2133600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315200" imgH="7086600" progId="">
                  <p:embed/>
                </p:oleObj>
              </mc:Choice>
              <mc:Fallback>
                <p:oleObj r:id="rId2" imgW="7315200" imgH="7086600" progId="">
                  <p:embed/>
                  <p:pic>
                    <p:nvPicPr>
                      <p:cNvPr id="81615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2133600" cy="205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6154" name="Rectangle 26"/>
          <p:cNvSpPr>
            <a:spLocks noChangeArrowheads="1"/>
          </p:cNvSpPr>
          <p:nvPr/>
        </p:nvSpPr>
        <p:spPr bwMode="auto">
          <a:xfrm>
            <a:off x="533400" y="1524000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</a:pPr>
            <a:r>
              <a:rPr lang="en-US" sz="2400" dirty="0">
                <a:latin typeface="Verdana" charset="0"/>
              </a:rPr>
              <a:t>Find all objects whose uncertainty overlap with the query range </a:t>
            </a:r>
            <a:r>
              <a:rPr lang="en-US" sz="2400" i="1" dirty="0">
                <a:latin typeface="Verdana" charset="0"/>
              </a:rPr>
              <a:t>R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p"/>
            </a:pPr>
            <a:r>
              <a:rPr lang="en-US" sz="2400" dirty="0">
                <a:latin typeface="Verdana" charset="0"/>
                <a:sym typeface="Symbol" charset="2"/>
              </a:rPr>
              <a:t>Can be efficiently supported by R-tree</a:t>
            </a:r>
            <a:endParaRPr lang="en-US" sz="2000" dirty="0">
              <a:latin typeface="Verdana" charset="0"/>
              <a:sym typeface="Symbol" charset="2"/>
            </a:endParaRPr>
          </a:p>
        </p:txBody>
      </p:sp>
      <p:sp>
        <p:nvSpPr>
          <p:cNvPr id="816156" name="Rectangle 28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16155" name="Object 27"/>
          <p:cNvGraphicFramePr>
            <a:graphicFrameLocks noChangeAspect="1"/>
          </p:cNvGraphicFramePr>
          <p:nvPr/>
        </p:nvGraphicFramePr>
        <p:xfrm>
          <a:off x="3352800" y="3657600"/>
          <a:ext cx="20574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315200" imgH="7048500" progId="">
                  <p:embed/>
                </p:oleObj>
              </mc:Choice>
              <mc:Fallback>
                <p:oleObj r:id="rId4" imgW="7315200" imgH="7048500" progId="">
                  <p:embed/>
                  <p:pic>
                    <p:nvPicPr>
                      <p:cNvPr id="81615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657600"/>
                        <a:ext cx="2057400" cy="198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6158" name="Rectangle 30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16157" name="Object 29"/>
          <p:cNvGraphicFramePr>
            <a:graphicFrameLocks noChangeAspect="1"/>
          </p:cNvGraphicFramePr>
          <p:nvPr/>
        </p:nvGraphicFramePr>
        <p:xfrm>
          <a:off x="5791200" y="3657600"/>
          <a:ext cx="3124200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315200" imgH="4699000" progId="">
                  <p:embed/>
                </p:oleObj>
              </mc:Choice>
              <mc:Fallback>
                <p:oleObj r:id="rId6" imgW="7315200" imgH="4699000" progId="">
                  <p:embed/>
                  <p:pic>
                    <p:nvPicPr>
                      <p:cNvPr id="816157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57600"/>
                        <a:ext cx="3124200" cy="200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6175" name="Group 47"/>
          <p:cNvGraphicFramePr>
            <a:graphicFrameLocks noGrp="1"/>
          </p:cNvGraphicFramePr>
          <p:nvPr>
            <p:ph idx="1"/>
          </p:nvPr>
        </p:nvGraphicFramePr>
        <p:xfrm>
          <a:off x="457200" y="5867400"/>
          <a:ext cx="8229600" cy="351156"/>
        </p:xfrm>
        <a:graphic>
          <a:graphicData uri="http://schemas.openxmlformats.org/drawingml/2006/table">
            <a:tbl>
              <a:tblPr/>
              <a:tblGrid>
                <a:gridCol w="2486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(a) objects and ERQ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2075" marR="92075" marT="46038" marB="4603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(b) object MBRs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69875" algn="l"/>
                        </a:tabLst>
                      </a:pP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(</a:t>
                      </a:r>
                      <a:r>
                        <a:rPr kumimoji="0" lang="en-US" sz="17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</a:t>
                      </a:r>
                      <a:r>
                        <a:rPr kumimoji="0" 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) candidates and results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2075" marR="92075" marT="46038" marB="4603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14" name="TextBox 13"/>
          <p:cNvSpPr txBox="1"/>
          <p:nvPr/>
        </p:nvSpPr>
        <p:spPr>
          <a:xfrm>
            <a:off x="1432819" y="3588563"/>
            <a:ext cx="28005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29400" y="3588563"/>
            <a:ext cx="28005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39393" y="3581432"/>
            <a:ext cx="280052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</a:p>
        </p:txBody>
      </p:sp>
      <p:sp>
        <p:nvSpPr>
          <p:cNvPr id="17" name="Action Button: Forward or Next 16">
            <a:hlinkClick r:id="rId8" action="ppaction://hlinksldjump" highlightClick="1"/>
          </p:cNvPr>
          <p:cNvSpPr/>
          <p:nvPr/>
        </p:nvSpPr>
        <p:spPr bwMode="auto">
          <a:xfrm>
            <a:off x="8070850" y="438150"/>
            <a:ext cx="920750" cy="914400"/>
          </a:xfrm>
          <a:prstGeom prst="actionButtonForwardNex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9874164"/>
      </p:ext>
    </p:extLst>
  </p:cSld>
  <p:clrMapOvr>
    <a:masterClrMapping/>
  </p:clrMapOvr>
  <p:transition spd="med" advTm="59200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R-tree</a:t>
            </a:r>
          </a:p>
        </p:txBody>
      </p:sp>
      <p:sp>
        <p:nvSpPr>
          <p:cNvPr id="822347" name="Rectangle 75"/>
          <p:cNvSpPr>
            <a:spLocks noChangeArrowheads="1"/>
          </p:cNvSpPr>
          <p:nvPr/>
        </p:nvSpPr>
        <p:spPr bwMode="auto">
          <a:xfrm>
            <a:off x="-204788" y="206188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22346" name="Object 74"/>
          <p:cNvGraphicFramePr>
            <a:graphicFrameLocks noChangeAspect="1"/>
          </p:cNvGraphicFramePr>
          <p:nvPr/>
        </p:nvGraphicFramePr>
        <p:xfrm>
          <a:off x="3927147" y="475524"/>
          <a:ext cx="4344987" cy="381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7315200" imgH="6438900" progId="">
                  <p:embed/>
                </p:oleObj>
              </mc:Choice>
              <mc:Fallback>
                <p:oleObj name="Microsoft Drawing 1.01" r:id="rId2" imgW="7315200" imgH="6438900" progId="">
                  <p:embed/>
                  <p:pic>
                    <p:nvPicPr>
                      <p:cNvPr id="822346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7147" y="475524"/>
                        <a:ext cx="4344987" cy="38147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49" name="Rectangle 77"/>
          <p:cNvSpPr>
            <a:spLocks noChangeArrowheads="1"/>
          </p:cNvSpPr>
          <p:nvPr/>
        </p:nvSpPr>
        <p:spPr bwMode="auto">
          <a:xfrm>
            <a:off x="-204788" y="263338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22348" name="Object 76"/>
          <p:cNvGraphicFramePr>
            <a:graphicFrameLocks noChangeAspect="1"/>
          </p:cNvGraphicFramePr>
          <p:nvPr/>
        </p:nvGraphicFramePr>
        <p:xfrm>
          <a:off x="0" y="4440500"/>
          <a:ext cx="881062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4" imgW="7315200" imgH="1295400" progId="">
                  <p:embed/>
                </p:oleObj>
              </mc:Choice>
              <mc:Fallback>
                <p:oleObj name="Microsoft Drawing 1.01" r:id="rId4" imgW="7315200" imgH="1295400" progId="">
                  <p:embed/>
                  <p:pic>
                    <p:nvPicPr>
                      <p:cNvPr id="822348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40500"/>
                        <a:ext cx="8810625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50" name="Line 78"/>
          <p:cNvSpPr>
            <a:spLocks noChangeShapeType="1"/>
          </p:cNvSpPr>
          <p:nvPr/>
        </p:nvSpPr>
        <p:spPr bwMode="auto">
          <a:xfrm>
            <a:off x="1762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51" name="Line 79"/>
          <p:cNvSpPr>
            <a:spLocks noChangeShapeType="1"/>
          </p:cNvSpPr>
          <p:nvPr/>
        </p:nvSpPr>
        <p:spPr bwMode="auto">
          <a:xfrm>
            <a:off x="4048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52" name="Line 80"/>
          <p:cNvSpPr>
            <a:spLocks noChangeShapeType="1"/>
          </p:cNvSpPr>
          <p:nvPr/>
        </p:nvSpPr>
        <p:spPr bwMode="auto">
          <a:xfrm>
            <a:off x="6334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53" name="Line 81"/>
          <p:cNvSpPr>
            <a:spLocks noChangeShapeType="1"/>
          </p:cNvSpPr>
          <p:nvPr/>
        </p:nvSpPr>
        <p:spPr bwMode="auto">
          <a:xfrm>
            <a:off x="9382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54" name="Line 82"/>
          <p:cNvSpPr>
            <a:spLocks noChangeShapeType="1"/>
          </p:cNvSpPr>
          <p:nvPr/>
        </p:nvSpPr>
        <p:spPr bwMode="auto">
          <a:xfrm>
            <a:off x="12430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55" name="Line 83"/>
          <p:cNvSpPr>
            <a:spLocks noChangeShapeType="1"/>
          </p:cNvSpPr>
          <p:nvPr/>
        </p:nvSpPr>
        <p:spPr bwMode="auto">
          <a:xfrm>
            <a:off x="15478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56" name="Line 84"/>
          <p:cNvSpPr>
            <a:spLocks noChangeShapeType="1"/>
          </p:cNvSpPr>
          <p:nvPr/>
        </p:nvSpPr>
        <p:spPr bwMode="auto">
          <a:xfrm>
            <a:off x="23860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57" name="Line 85"/>
          <p:cNvSpPr>
            <a:spLocks noChangeShapeType="1"/>
          </p:cNvSpPr>
          <p:nvPr/>
        </p:nvSpPr>
        <p:spPr bwMode="auto">
          <a:xfrm>
            <a:off x="26146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58" name="Line 86"/>
          <p:cNvSpPr>
            <a:spLocks noChangeShapeType="1"/>
          </p:cNvSpPr>
          <p:nvPr/>
        </p:nvSpPr>
        <p:spPr bwMode="auto">
          <a:xfrm>
            <a:off x="28432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60" name="Line 88"/>
          <p:cNvSpPr>
            <a:spLocks noChangeShapeType="1"/>
          </p:cNvSpPr>
          <p:nvPr/>
        </p:nvSpPr>
        <p:spPr bwMode="auto">
          <a:xfrm>
            <a:off x="34528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61" name="Line 89"/>
          <p:cNvSpPr>
            <a:spLocks noChangeShapeType="1"/>
          </p:cNvSpPr>
          <p:nvPr/>
        </p:nvSpPr>
        <p:spPr bwMode="auto">
          <a:xfrm>
            <a:off x="36814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62" name="Line 90"/>
          <p:cNvSpPr>
            <a:spLocks noChangeShapeType="1"/>
          </p:cNvSpPr>
          <p:nvPr/>
        </p:nvSpPr>
        <p:spPr bwMode="auto">
          <a:xfrm>
            <a:off x="39100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63" name="Line 91"/>
          <p:cNvSpPr>
            <a:spLocks noChangeShapeType="1"/>
          </p:cNvSpPr>
          <p:nvPr/>
        </p:nvSpPr>
        <p:spPr bwMode="auto">
          <a:xfrm>
            <a:off x="45958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64" name="Line 92"/>
          <p:cNvSpPr>
            <a:spLocks noChangeShapeType="1"/>
          </p:cNvSpPr>
          <p:nvPr/>
        </p:nvSpPr>
        <p:spPr bwMode="auto">
          <a:xfrm>
            <a:off x="48244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65" name="Line 93"/>
          <p:cNvSpPr>
            <a:spLocks noChangeShapeType="1"/>
          </p:cNvSpPr>
          <p:nvPr/>
        </p:nvSpPr>
        <p:spPr bwMode="auto">
          <a:xfrm>
            <a:off x="50530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66" name="Line 94"/>
          <p:cNvSpPr>
            <a:spLocks noChangeShapeType="1"/>
          </p:cNvSpPr>
          <p:nvPr/>
        </p:nvSpPr>
        <p:spPr bwMode="auto">
          <a:xfrm>
            <a:off x="57388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67" name="Line 95"/>
          <p:cNvSpPr>
            <a:spLocks noChangeShapeType="1"/>
          </p:cNvSpPr>
          <p:nvPr/>
        </p:nvSpPr>
        <p:spPr bwMode="auto">
          <a:xfrm>
            <a:off x="59674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68" name="Line 96"/>
          <p:cNvSpPr>
            <a:spLocks noChangeShapeType="1"/>
          </p:cNvSpPr>
          <p:nvPr/>
        </p:nvSpPr>
        <p:spPr bwMode="auto">
          <a:xfrm>
            <a:off x="61960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69" name="Line 97"/>
          <p:cNvSpPr>
            <a:spLocks noChangeShapeType="1"/>
          </p:cNvSpPr>
          <p:nvPr/>
        </p:nvSpPr>
        <p:spPr bwMode="auto">
          <a:xfrm>
            <a:off x="68056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70" name="Line 98"/>
          <p:cNvSpPr>
            <a:spLocks noChangeShapeType="1"/>
          </p:cNvSpPr>
          <p:nvPr/>
        </p:nvSpPr>
        <p:spPr bwMode="auto">
          <a:xfrm>
            <a:off x="70342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72" name="Line 100"/>
          <p:cNvSpPr>
            <a:spLocks noChangeShapeType="1"/>
          </p:cNvSpPr>
          <p:nvPr/>
        </p:nvSpPr>
        <p:spPr bwMode="auto">
          <a:xfrm>
            <a:off x="78724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73" name="Line 101"/>
          <p:cNvSpPr>
            <a:spLocks noChangeShapeType="1"/>
          </p:cNvSpPr>
          <p:nvPr/>
        </p:nvSpPr>
        <p:spPr bwMode="auto">
          <a:xfrm>
            <a:off x="81010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74" name="Line 102"/>
          <p:cNvSpPr>
            <a:spLocks noChangeShapeType="1"/>
          </p:cNvSpPr>
          <p:nvPr/>
        </p:nvSpPr>
        <p:spPr bwMode="auto">
          <a:xfrm>
            <a:off x="83296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75" name="Line 103"/>
          <p:cNvSpPr>
            <a:spLocks noChangeShapeType="1"/>
          </p:cNvSpPr>
          <p:nvPr/>
        </p:nvSpPr>
        <p:spPr bwMode="auto">
          <a:xfrm>
            <a:off x="8634412" y="59645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76" name="Text Box 104"/>
          <p:cNvSpPr txBox="1">
            <a:spLocks noChangeArrowheads="1"/>
          </p:cNvSpPr>
          <p:nvPr/>
        </p:nvSpPr>
        <p:spPr bwMode="auto">
          <a:xfrm>
            <a:off x="171233" y="6206980"/>
            <a:ext cx="8682920" cy="29303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300" dirty="0"/>
              <a:t>pointers to objects in the DB (for accessing uncertainty </a:t>
            </a:r>
            <a:r>
              <a:rPr lang="en-US" sz="1300" dirty="0" err="1"/>
              <a:t>pdf</a:t>
            </a:r>
            <a:r>
              <a:rPr lang="en-US" sz="1300" dirty="0"/>
              <a:t> and other attributes)</a:t>
            </a:r>
          </a:p>
        </p:txBody>
      </p:sp>
      <p:sp>
        <p:nvSpPr>
          <p:cNvPr id="822379" name="Line 107"/>
          <p:cNvSpPr>
            <a:spLocks noChangeShapeType="1"/>
          </p:cNvSpPr>
          <p:nvPr/>
        </p:nvSpPr>
        <p:spPr bwMode="auto">
          <a:xfrm flipV="1">
            <a:off x="7486849" y="3980724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22380" name="Text Box 108"/>
          <p:cNvSpPr txBox="1">
            <a:spLocks noChangeArrowheads="1"/>
          </p:cNvSpPr>
          <p:nvPr/>
        </p:nvSpPr>
        <p:spPr bwMode="auto">
          <a:xfrm>
            <a:off x="6267359" y="4542661"/>
            <a:ext cx="2317391" cy="29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300" dirty="0"/>
              <a:t>uncertainty region of object </a:t>
            </a:r>
            <a:r>
              <a:rPr lang="en-US" sz="1300" dirty="0" err="1"/>
              <a:t>x</a:t>
            </a:r>
            <a:endParaRPr lang="en-US" sz="13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4052505" y="699176"/>
            <a:ext cx="4081045" cy="3567230"/>
            <a:chOff x="4052505" y="699176"/>
            <a:chExt cx="4081045" cy="3567230"/>
          </a:xfrm>
        </p:grpSpPr>
        <p:sp>
          <p:nvSpPr>
            <p:cNvPr id="36" name="Rectangle 35"/>
            <p:cNvSpPr/>
            <p:nvPr/>
          </p:nvSpPr>
          <p:spPr bwMode="auto">
            <a:xfrm>
              <a:off x="4359297" y="2482791"/>
              <a:ext cx="2511412" cy="1783615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052505" y="699176"/>
              <a:ext cx="2375853" cy="2047591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6178644" y="891807"/>
              <a:ext cx="1954906" cy="3246180"/>
            </a:xfrm>
            <a:prstGeom prst="rect">
              <a:avLst/>
            </a:prstGeom>
            <a:noFill/>
            <a:ln w="38100" cap="flat" cmpd="sng" algn="ctr">
              <a:solidFill>
                <a:srgbClr val="0099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D3487D-4C34-F24E-B339-2E0DDA2FAE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</a:p>
        </p:txBody>
      </p:sp>
    </p:spTree>
    <p:extLst>
      <p:ext uri="{BB962C8B-B14F-4D97-AF65-F5344CB8AC3E}">
        <p14:creationId xmlns:p14="http://schemas.microsoft.com/office/powerpoint/2010/main" val="1246373804"/>
      </p:ext>
    </p:extLst>
  </p:cSld>
  <p:clrMapOvr>
    <a:masterClrMapping/>
  </p:clrMapOvr>
  <p:transition spd="med" advTm="59200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54034"/>
            <a:ext cx="7158037" cy="141287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R-tree-based Filtering</a:t>
            </a:r>
          </a:p>
        </p:txBody>
      </p:sp>
      <p:sp>
        <p:nvSpPr>
          <p:cNvPr id="82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277" y="1771427"/>
            <a:ext cx="8229600" cy="4953000"/>
          </a:xfrm>
        </p:spPr>
        <p:txBody>
          <a:bodyPr/>
          <a:lstStyle/>
          <a:p>
            <a:r>
              <a:rPr lang="en-US" altLang="zh-TW" sz="2400" dirty="0" err="1">
                <a:ea typeface="新細明體" charset="-120"/>
                <a:cs typeface="新細明體" charset="-120"/>
              </a:rPr>
              <a:t>Range_query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(query </a:t>
            </a:r>
            <a:r>
              <a:rPr lang="en-US" altLang="zh-TW" sz="2400" i="1" dirty="0">
                <a:solidFill>
                  <a:srgbClr val="FF3300"/>
                </a:solidFill>
                <a:ea typeface="新細明體" charset="-120"/>
                <a:cs typeface="新細明體" charset="-120"/>
              </a:rPr>
              <a:t>R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, R-tree node </a:t>
            </a:r>
            <a:r>
              <a:rPr lang="en-US" altLang="zh-TW" sz="2400" i="1" dirty="0">
                <a:solidFill>
                  <a:srgbClr val="FF3300"/>
                </a:solidFill>
                <a:ea typeface="新細明體" charset="-120"/>
                <a:cs typeface="新細明體" charset="-120"/>
              </a:rPr>
              <a:t>n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):</a:t>
            </a:r>
          </a:p>
          <a:p>
            <a:pPr lvl="1"/>
            <a:r>
              <a:rPr lang="en-US" altLang="zh-TW" sz="2000" dirty="0">
                <a:ea typeface="新細明體" charset="-120"/>
                <a:cs typeface="新細明體" charset="-120"/>
              </a:rPr>
              <a:t>If </a:t>
            </a:r>
            <a:r>
              <a:rPr lang="en-US" altLang="zh-TW" sz="2000" dirty="0" err="1">
                <a:ea typeface="新細明體" charset="-120"/>
                <a:cs typeface="新細明體" charset="-120"/>
              </a:rPr>
              <a:t>n</a:t>
            </a:r>
            <a:r>
              <a:rPr lang="en-US" altLang="zh-TW" sz="2000" dirty="0">
                <a:ea typeface="新細明體" charset="-120"/>
                <a:cs typeface="新細明體" charset="-120"/>
              </a:rPr>
              <a:t> is not a leaf node</a:t>
            </a:r>
          </a:p>
          <a:p>
            <a:pPr lvl="2"/>
            <a:r>
              <a:rPr lang="en-US" altLang="zh-TW" sz="1800" dirty="0">
                <a:ea typeface="新細明體" charset="-120"/>
                <a:cs typeface="新細明體" charset="-120"/>
              </a:rPr>
              <a:t>For each index entry </a:t>
            </a:r>
            <a:r>
              <a:rPr lang="en-US" altLang="zh-TW" sz="1800" i="1" dirty="0">
                <a:ea typeface="新細明體" charset="-120"/>
                <a:cs typeface="新細明體" charset="-120"/>
              </a:rPr>
              <a:t>e</a:t>
            </a:r>
            <a:r>
              <a:rPr lang="en-US" altLang="zh-TW" sz="1800" dirty="0">
                <a:ea typeface="新細明體" charset="-120"/>
                <a:cs typeface="新細明體" charset="-120"/>
              </a:rPr>
              <a:t> in </a:t>
            </a:r>
            <a:r>
              <a:rPr lang="en-US" altLang="zh-TW" sz="1800" i="1" dirty="0">
                <a:ea typeface="新細明體" charset="-120"/>
                <a:cs typeface="新細明體" charset="-120"/>
              </a:rPr>
              <a:t>n</a:t>
            </a:r>
            <a:r>
              <a:rPr lang="en-US" altLang="zh-TW" sz="1800" dirty="0">
                <a:ea typeface="新細明體" charset="-120"/>
                <a:cs typeface="新細明體" charset="-120"/>
              </a:rPr>
              <a:t> such that </a:t>
            </a:r>
            <a:r>
              <a:rPr lang="en-US" altLang="zh-TW" sz="1800" dirty="0" err="1">
                <a:ea typeface="新細明體" charset="-120"/>
                <a:cs typeface="新細明體" charset="-120"/>
              </a:rPr>
              <a:t>e.MBR</a:t>
            </a:r>
            <a:r>
              <a:rPr lang="en-US" altLang="zh-TW" sz="1800" dirty="0">
                <a:ea typeface="新細明體" charset="-120"/>
                <a:cs typeface="新細明體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ea typeface="新細明體" charset="-120"/>
                <a:cs typeface="新細明體" charset="-120"/>
              </a:rPr>
              <a:t>intersects </a:t>
            </a:r>
            <a:r>
              <a:rPr lang="en-US" altLang="zh-TW" sz="1800" i="1" dirty="0">
                <a:ea typeface="新細明體" charset="-120"/>
                <a:cs typeface="新細明體" charset="-120"/>
              </a:rPr>
              <a:t>R</a:t>
            </a:r>
          </a:p>
          <a:p>
            <a:pPr lvl="3"/>
            <a:r>
              <a:rPr lang="en-US" altLang="zh-TW" sz="1600" dirty="0">
                <a:ea typeface="新細明體" charset="-120"/>
                <a:cs typeface="新細明體" charset="-120"/>
              </a:rPr>
              <a:t>visit node </a:t>
            </a:r>
            <a:r>
              <a:rPr lang="en-US" altLang="zh-TW" sz="1600" i="1" dirty="0" err="1">
                <a:ea typeface="新細明體" charset="-120"/>
                <a:cs typeface="新細明體" charset="-120"/>
              </a:rPr>
              <a:t>n</a:t>
            </a:r>
            <a:r>
              <a:rPr lang="en-US" altLang="zh-TW" sz="1600" dirty="0">
                <a:ea typeface="新細明體" charset="-120"/>
                <a:cs typeface="新細明體" charset="-120"/>
              </a:rPr>
              <a:t>’ pointed by </a:t>
            </a:r>
            <a:r>
              <a:rPr lang="en-US" altLang="zh-TW" sz="1600" i="1" dirty="0" err="1">
                <a:ea typeface="新細明體" charset="-120"/>
                <a:cs typeface="新細明體" charset="-120"/>
              </a:rPr>
              <a:t>e.ptr</a:t>
            </a:r>
            <a:endParaRPr lang="en-US" altLang="zh-TW" sz="1600" i="1" dirty="0">
              <a:ea typeface="新細明體" charset="-120"/>
              <a:cs typeface="新細明體" charset="-120"/>
            </a:endParaRPr>
          </a:p>
          <a:p>
            <a:pPr lvl="3"/>
            <a:r>
              <a:rPr lang="en-US" altLang="zh-TW" sz="1600" dirty="0" err="1">
                <a:ea typeface="新細明體" charset="-120"/>
                <a:cs typeface="新細明體" charset="-120"/>
              </a:rPr>
              <a:t>Range_query(</a:t>
            </a:r>
            <a:r>
              <a:rPr lang="en-US" altLang="zh-TW" sz="1600" i="1" dirty="0" err="1">
                <a:ea typeface="新細明體" charset="-120"/>
                <a:cs typeface="新細明體" charset="-120"/>
              </a:rPr>
              <a:t>R</a:t>
            </a:r>
            <a:r>
              <a:rPr lang="en-US" altLang="zh-TW" sz="1600" dirty="0">
                <a:ea typeface="新細明體" charset="-120"/>
                <a:cs typeface="新細明體" charset="-120"/>
              </a:rPr>
              <a:t>, </a:t>
            </a:r>
            <a:r>
              <a:rPr lang="en-US" altLang="zh-TW" sz="1600" i="1" dirty="0" err="1">
                <a:solidFill>
                  <a:srgbClr val="FF3300"/>
                </a:solidFill>
                <a:ea typeface="新細明體" charset="-120"/>
                <a:cs typeface="新細明體" charset="-120"/>
              </a:rPr>
              <a:t>n</a:t>
            </a:r>
            <a:r>
              <a:rPr lang="en-US" altLang="zh-TW" sz="1600" i="1" dirty="0">
                <a:solidFill>
                  <a:srgbClr val="FF3300"/>
                </a:solidFill>
                <a:ea typeface="新細明體" charset="-120"/>
                <a:cs typeface="新細明體" charset="-120"/>
              </a:rPr>
              <a:t>’</a:t>
            </a:r>
            <a:r>
              <a:rPr lang="en-US" altLang="zh-TW" sz="1600" dirty="0">
                <a:ea typeface="新細明體" charset="-120"/>
                <a:cs typeface="新細明體" charset="-120"/>
              </a:rPr>
              <a:t>) </a:t>
            </a:r>
          </a:p>
          <a:p>
            <a:pPr lvl="1"/>
            <a:r>
              <a:rPr lang="en-US" altLang="zh-TW" sz="2000" dirty="0">
                <a:ea typeface="新細明體" charset="-120"/>
                <a:cs typeface="新細明體" charset="-120"/>
              </a:rPr>
              <a:t>If </a:t>
            </a:r>
            <a:r>
              <a:rPr lang="en-US" altLang="zh-TW" sz="2000" dirty="0" err="1">
                <a:ea typeface="新細明體" charset="-120"/>
                <a:cs typeface="新細明體" charset="-120"/>
              </a:rPr>
              <a:t>n</a:t>
            </a:r>
            <a:r>
              <a:rPr lang="en-US" altLang="zh-TW" sz="2000" dirty="0">
                <a:ea typeface="新細明體" charset="-120"/>
                <a:cs typeface="新細明體" charset="-120"/>
              </a:rPr>
              <a:t> is a leaf</a:t>
            </a:r>
          </a:p>
          <a:p>
            <a:pPr lvl="2"/>
            <a:r>
              <a:rPr lang="en-US" altLang="zh-TW" sz="1800" dirty="0">
                <a:ea typeface="新細明體" charset="-120"/>
                <a:cs typeface="新細明體" charset="-120"/>
              </a:rPr>
              <a:t>For each index entry </a:t>
            </a:r>
            <a:r>
              <a:rPr lang="en-US" altLang="zh-TW" sz="1800" i="1" dirty="0">
                <a:ea typeface="新細明體" charset="-120"/>
                <a:cs typeface="新細明體" charset="-120"/>
              </a:rPr>
              <a:t>e</a:t>
            </a:r>
            <a:r>
              <a:rPr lang="en-US" altLang="zh-TW" sz="1800" dirty="0">
                <a:ea typeface="新細明體" charset="-120"/>
                <a:cs typeface="新細明體" charset="-120"/>
              </a:rPr>
              <a:t> in </a:t>
            </a:r>
            <a:r>
              <a:rPr lang="en-US" altLang="zh-TW" sz="1800" i="1" dirty="0">
                <a:ea typeface="新細明體" charset="-120"/>
                <a:cs typeface="新細明體" charset="-120"/>
              </a:rPr>
              <a:t>n</a:t>
            </a:r>
            <a:r>
              <a:rPr lang="en-US" altLang="zh-TW" sz="1800" dirty="0">
                <a:ea typeface="新細明體" charset="-120"/>
                <a:cs typeface="新細明體" charset="-120"/>
              </a:rPr>
              <a:t> such that </a:t>
            </a:r>
            <a:r>
              <a:rPr lang="en-US" altLang="zh-TW" sz="1800" dirty="0" err="1">
                <a:ea typeface="新細明體" charset="-120"/>
                <a:cs typeface="新細明體" charset="-120"/>
              </a:rPr>
              <a:t>e.MBR</a:t>
            </a:r>
            <a:r>
              <a:rPr lang="en-US" altLang="zh-TW" sz="1800" dirty="0">
                <a:ea typeface="新細明體" charset="-120"/>
                <a:cs typeface="新細明體" charset="-120"/>
              </a:rPr>
              <a:t> </a:t>
            </a:r>
            <a:r>
              <a:rPr lang="en-US" altLang="zh-TW" sz="1800" dirty="0">
                <a:solidFill>
                  <a:srgbClr val="0000FF"/>
                </a:solidFill>
                <a:ea typeface="新細明體" charset="-120"/>
                <a:cs typeface="新細明體" charset="-120"/>
              </a:rPr>
              <a:t>intersects </a:t>
            </a:r>
            <a:r>
              <a:rPr lang="en-US" altLang="zh-TW" sz="1800" i="1" dirty="0">
                <a:ea typeface="新細明體" charset="-120"/>
                <a:cs typeface="新細明體" charset="-120"/>
              </a:rPr>
              <a:t>R</a:t>
            </a:r>
          </a:p>
          <a:p>
            <a:pPr lvl="3"/>
            <a:r>
              <a:rPr lang="en-US" altLang="zh-TW" sz="1600" dirty="0">
                <a:ea typeface="新細明體" charset="-120"/>
                <a:cs typeface="新細明體" charset="-120"/>
              </a:rPr>
              <a:t>visit object </a:t>
            </a:r>
            <a:r>
              <a:rPr lang="en-US" altLang="zh-TW" sz="1600" dirty="0" err="1">
                <a:ea typeface="新細明體" charset="-120"/>
                <a:cs typeface="新細明體" charset="-120"/>
              </a:rPr>
              <a:t>o</a:t>
            </a:r>
            <a:r>
              <a:rPr lang="en-US" altLang="zh-TW" sz="1600" dirty="0">
                <a:ea typeface="新細明體" charset="-120"/>
                <a:cs typeface="新細明體" charset="-120"/>
              </a:rPr>
              <a:t> pointed by </a:t>
            </a:r>
            <a:r>
              <a:rPr lang="en-US" altLang="zh-TW" sz="1600" i="1" dirty="0" err="1">
                <a:ea typeface="新細明體" charset="-120"/>
                <a:cs typeface="新細明體" charset="-120"/>
              </a:rPr>
              <a:t>e.object</a:t>
            </a:r>
            <a:r>
              <a:rPr lang="en-US" altLang="zh-TW" sz="1600" i="1" dirty="0">
                <a:ea typeface="新細明體" charset="-120"/>
                <a:cs typeface="新細明體" charset="-120"/>
              </a:rPr>
              <a:t>-id</a:t>
            </a:r>
          </a:p>
          <a:p>
            <a:pPr lvl="3"/>
            <a:r>
              <a:rPr lang="en-US" altLang="zh-TW" sz="1600" dirty="0">
                <a:ea typeface="新細明體" charset="-120"/>
                <a:cs typeface="新細明體" charset="-120"/>
              </a:rPr>
              <a:t>test range query against exact uncertainty region of o; if o </a:t>
            </a:r>
            <a:r>
              <a:rPr lang="en-US" altLang="zh-TW" sz="1600" dirty="0">
                <a:solidFill>
                  <a:srgbClr val="0000FF"/>
                </a:solidFill>
                <a:ea typeface="新細明體" charset="-120"/>
                <a:cs typeface="新細明體" charset="-120"/>
              </a:rPr>
              <a:t>intersects </a:t>
            </a:r>
            <a:r>
              <a:rPr lang="en-US" altLang="zh-TW" sz="1600" i="1" dirty="0">
                <a:ea typeface="新細明體" charset="-120"/>
                <a:cs typeface="新細明體" charset="-120"/>
              </a:rPr>
              <a:t>R</a:t>
            </a:r>
            <a:r>
              <a:rPr lang="en-US" altLang="zh-TW" sz="1600" dirty="0">
                <a:ea typeface="新細明體" charset="-120"/>
                <a:cs typeface="新細明體" charset="-120"/>
              </a:rPr>
              <a:t>, return </a:t>
            </a:r>
            <a:r>
              <a:rPr lang="en-US" altLang="zh-TW" sz="1600" i="1" dirty="0">
                <a:ea typeface="新細明體" charset="-120"/>
                <a:cs typeface="新細明體" charset="-120"/>
              </a:rPr>
              <a:t>o</a:t>
            </a:r>
            <a:endParaRPr lang="en-US" altLang="zh-TW" sz="1600" dirty="0">
              <a:ea typeface="新細明體" charset="-120"/>
              <a:cs typeface="新細明體" charset="-120"/>
            </a:endParaRPr>
          </a:p>
          <a:p>
            <a:r>
              <a:rPr lang="en-US" altLang="zh-TW" sz="2400" dirty="0">
                <a:ea typeface="新細明體" charset="-120"/>
                <a:cs typeface="新細明體" charset="-120"/>
              </a:rPr>
              <a:t>May follow multiple paths during search</a:t>
            </a:r>
          </a:p>
          <a:p>
            <a:pPr>
              <a:buNone/>
            </a:pPr>
            <a:endParaRPr lang="en-US" altLang="zh-TW" sz="2000" dirty="0">
              <a:ea typeface="新細明體" charset="-120"/>
              <a:cs typeface="新細明體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85661996"/>
      </p:ext>
    </p:extLst>
  </p:cSld>
  <p:clrMapOvr>
    <a:masterClrMapping/>
  </p:clrMapOvr>
  <p:transition spd="med" advTm="592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Filtering</a:t>
            </a:r>
          </a:p>
        </p:txBody>
      </p:sp>
      <p:sp>
        <p:nvSpPr>
          <p:cNvPr id="830467" name="Rectangle 3"/>
          <p:cNvSpPr>
            <a:spLocks noChangeArrowheads="1"/>
          </p:cNvSpPr>
          <p:nvPr/>
        </p:nvSpPr>
        <p:spPr bwMode="auto">
          <a:xfrm>
            <a:off x="0" y="23860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30468" name="Object 4"/>
          <p:cNvGraphicFramePr>
            <a:graphicFrameLocks noChangeAspect="1"/>
          </p:cNvGraphicFramePr>
          <p:nvPr/>
        </p:nvGraphicFramePr>
        <p:xfrm>
          <a:off x="4191000" y="457200"/>
          <a:ext cx="4489450" cy="381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7315200" imgH="6223000" progId="">
                  <p:embed/>
                </p:oleObj>
              </mc:Choice>
              <mc:Fallback>
                <p:oleObj name="Microsoft Drawing 1.01" r:id="rId2" imgW="7315200" imgH="6223000" progId="">
                  <p:embed/>
                  <p:pic>
                    <p:nvPicPr>
                      <p:cNvPr id="830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57200"/>
                        <a:ext cx="4489450" cy="38147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469" name="Rectangle 5"/>
          <p:cNvSpPr>
            <a:spLocks noChangeArrowheads="1"/>
          </p:cNvSpPr>
          <p:nvPr/>
        </p:nvSpPr>
        <p:spPr bwMode="auto">
          <a:xfrm>
            <a:off x="0" y="295751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30470" name="Object 6"/>
          <p:cNvGraphicFramePr>
            <a:graphicFrameLocks noChangeAspect="1"/>
          </p:cNvGraphicFramePr>
          <p:nvPr/>
        </p:nvGraphicFramePr>
        <p:xfrm>
          <a:off x="133441" y="4400777"/>
          <a:ext cx="881062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4" imgW="7315200" imgH="1295400" progId="">
                  <p:embed/>
                </p:oleObj>
              </mc:Choice>
              <mc:Fallback>
                <p:oleObj name="Microsoft Drawing 1.01" r:id="rId4" imgW="7315200" imgH="1295400" progId="">
                  <p:embed/>
                  <p:pic>
                    <p:nvPicPr>
                      <p:cNvPr id="8304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441" y="4400777"/>
                        <a:ext cx="8810625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0471" name="Line 7"/>
          <p:cNvSpPr>
            <a:spLocks noChangeShapeType="1"/>
          </p:cNvSpPr>
          <p:nvPr/>
        </p:nvSpPr>
        <p:spPr bwMode="auto">
          <a:xfrm>
            <a:off x="3096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72" name="Line 8"/>
          <p:cNvSpPr>
            <a:spLocks noChangeShapeType="1"/>
          </p:cNvSpPr>
          <p:nvPr/>
        </p:nvSpPr>
        <p:spPr bwMode="auto">
          <a:xfrm>
            <a:off x="5382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73" name="Line 9"/>
          <p:cNvSpPr>
            <a:spLocks noChangeShapeType="1"/>
          </p:cNvSpPr>
          <p:nvPr/>
        </p:nvSpPr>
        <p:spPr bwMode="auto">
          <a:xfrm>
            <a:off x="7668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74" name="Line 10"/>
          <p:cNvSpPr>
            <a:spLocks noChangeShapeType="1"/>
          </p:cNvSpPr>
          <p:nvPr/>
        </p:nvSpPr>
        <p:spPr bwMode="auto">
          <a:xfrm>
            <a:off x="10716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75" name="Line 11"/>
          <p:cNvSpPr>
            <a:spLocks noChangeShapeType="1"/>
          </p:cNvSpPr>
          <p:nvPr/>
        </p:nvSpPr>
        <p:spPr bwMode="auto">
          <a:xfrm>
            <a:off x="13764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76" name="Line 12"/>
          <p:cNvSpPr>
            <a:spLocks noChangeShapeType="1"/>
          </p:cNvSpPr>
          <p:nvPr/>
        </p:nvSpPr>
        <p:spPr bwMode="auto">
          <a:xfrm>
            <a:off x="16812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77" name="Line 13"/>
          <p:cNvSpPr>
            <a:spLocks noChangeShapeType="1"/>
          </p:cNvSpPr>
          <p:nvPr/>
        </p:nvSpPr>
        <p:spPr bwMode="auto">
          <a:xfrm>
            <a:off x="2519453" y="5924777"/>
            <a:ext cx="76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78" name="Line 14"/>
          <p:cNvSpPr>
            <a:spLocks noChangeShapeType="1"/>
          </p:cNvSpPr>
          <p:nvPr/>
        </p:nvSpPr>
        <p:spPr bwMode="auto">
          <a:xfrm>
            <a:off x="2748053" y="5924777"/>
            <a:ext cx="76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79" name="Line 15"/>
          <p:cNvSpPr>
            <a:spLocks noChangeShapeType="1"/>
          </p:cNvSpPr>
          <p:nvPr/>
        </p:nvSpPr>
        <p:spPr bwMode="auto">
          <a:xfrm>
            <a:off x="29766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80" name="Line 16"/>
          <p:cNvSpPr>
            <a:spLocks noChangeShapeType="1"/>
          </p:cNvSpPr>
          <p:nvPr/>
        </p:nvSpPr>
        <p:spPr bwMode="auto">
          <a:xfrm>
            <a:off x="3586253" y="5924777"/>
            <a:ext cx="76200" cy="228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81" name="Line 17"/>
          <p:cNvSpPr>
            <a:spLocks noChangeShapeType="1"/>
          </p:cNvSpPr>
          <p:nvPr/>
        </p:nvSpPr>
        <p:spPr bwMode="auto">
          <a:xfrm>
            <a:off x="38148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82" name="Line 18"/>
          <p:cNvSpPr>
            <a:spLocks noChangeShapeType="1"/>
          </p:cNvSpPr>
          <p:nvPr/>
        </p:nvSpPr>
        <p:spPr bwMode="auto">
          <a:xfrm>
            <a:off x="40434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83" name="Line 19"/>
          <p:cNvSpPr>
            <a:spLocks noChangeShapeType="1"/>
          </p:cNvSpPr>
          <p:nvPr/>
        </p:nvSpPr>
        <p:spPr bwMode="auto">
          <a:xfrm>
            <a:off x="47292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84" name="Line 20"/>
          <p:cNvSpPr>
            <a:spLocks noChangeShapeType="1"/>
          </p:cNvSpPr>
          <p:nvPr/>
        </p:nvSpPr>
        <p:spPr bwMode="auto">
          <a:xfrm>
            <a:off x="49578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85" name="Line 21"/>
          <p:cNvSpPr>
            <a:spLocks noChangeShapeType="1"/>
          </p:cNvSpPr>
          <p:nvPr/>
        </p:nvSpPr>
        <p:spPr bwMode="auto">
          <a:xfrm>
            <a:off x="51864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86" name="Line 22"/>
          <p:cNvSpPr>
            <a:spLocks noChangeShapeType="1"/>
          </p:cNvSpPr>
          <p:nvPr/>
        </p:nvSpPr>
        <p:spPr bwMode="auto">
          <a:xfrm>
            <a:off x="58722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87" name="Line 23"/>
          <p:cNvSpPr>
            <a:spLocks noChangeShapeType="1"/>
          </p:cNvSpPr>
          <p:nvPr/>
        </p:nvSpPr>
        <p:spPr bwMode="auto">
          <a:xfrm>
            <a:off x="61008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88" name="Line 24"/>
          <p:cNvSpPr>
            <a:spLocks noChangeShapeType="1"/>
          </p:cNvSpPr>
          <p:nvPr/>
        </p:nvSpPr>
        <p:spPr bwMode="auto">
          <a:xfrm>
            <a:off x="63294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89" name="Line 25"/>
          <p:cNvSpPr>
            <a:spLocks noChangeShapeType="1"/>
          </p:cNvSpPr>
          <p:nvPr/>
        </p:nvSpPr>
        <p:spPr bwMode="auto">
          <a:xfrm>
            <a:off x="69390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90" name="Line 26"/>
          <p:cNvSpPr>
            <a:spLocks noChangeShapeType="1"/>
          </p:cNvSpPr>
          <p:nvPr/>
        </p:nvSpPr>
        <p:spPr bwMode="auto">
          <a:xfrm>
            <a:off x="71676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91" name="Line 27"/>
          <p:cNvSpPr>
            <a:spLocks noChangeShapeType="1"/>
          </p:cNvSpPr>
          <p:nvPr/>
        </p:nvSpPr>
        <p:spPr bwMode="auto">
          <a:xfrm>
            <a:off x="80058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92" name="Line 28"/>
          <p:cNvSpPr>
            <a:spLocks noChangeShapeType="1"/>
          </p:cNvSpPr>
          <p:nvPr/>
        </p:nvSpPr>
        <p:spPr bwMode="auto">
          <a:xfrm>
            <a:off x="82344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93" name="Line 29"/>
          <p:cNvSpPr>
            <a:spLocks noChangeShapeType="1"/>
          </p:cNvSpPr>
          <p:nvPr/>
        </p:nvSpPr>
        <p:spPr bwMode="auto">
          <a:xfrm>
            <a:off x="84630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94" name="Line 30"/>
          <p:cNvSpPr>
            <a:spLocks noChangeShapeType="1"/>
          </p:cNvSpPr>
          <p:nvPr/>
        </p:nvSpPr>
        <p:spPr bwMode="auto">
          <a:xfrm>
            <a:off x="8767853" y="5924777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30497" name="Line 33"/>
          <p:cNvSpPr>
            <a:spLocks noChangeShapeType="1"/>
          </p:cNvSpPr>
          <p:nvPr/>
        </p:nvSpPr>
        <p:spPr bwMode="auto">
          <a:xfrm flipV="1">
            <a:off x="7848600" y="39624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36" name="TextBox 35"/>
          <p:cNvSpPr txBox="1"/>
          <p:nvPr/>
        </p:nvSpPr>
        <p:spPr>
          <a:xfrm>
            <a:off x="4081044" y="2718232"/>
            <a:ext cx="285387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37" name="Text Box 108"/>
          <p:cNvSpPr txBox="1">
            <a:spLocks noChangeArrowheads="1"/>
          </p:cNvSpPr>
          <p:nvPr/>
        </p:nvSpPr>
        <p:spPr bwMode="auto">
          <a:xfrm>
            <a:off x="6481400" y="4549795"/>
            <a:ext cx="2317391" cy="293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lang="en-US" sz="1300" dirty="0"/>
              <a:t>uncertainty region of object </a:t>
            </a:r>
            <a:r>
              <a:rPr lang="en-US" sz="1300" dirty="0" err="1"/>
              <a:t>x</a:t>
            </a:r>
            <a:endParaRPr lang="en-US" sz="13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4480605" y="692042"/>
            <a:ext cx="4073910" cy="3567230"/>
            <a:chOff x="4059640" y="699176"/>
            <a:chExt cx="4073910" cy="3567230"/>
          </a:xfrm>
        </p:grpSpPr>
        <p:sp>
          <p:nvSpPr>
            <p:cNvPr id="39" name="Rectangle 38"/>
            <p:cNvSpPr/>
            <p:nvPr/>
          </p:nvSpPr>
          <p:spPr bwMode="auto">
            <a:xfrm>
              <a:off x="4359297" y="2482791"/>
              <a:ext cx="2511412" cy="1783615"/>
            </a:xfrm>
            <a:prstGeom prst="rect">
              <a:avLst/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059640" y="699176"/>
              <a:ext cx="2375853" cy="2047591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6178644" y="891807"/>
              <a:ext cx="1954906" cy="3246180"/>
            </a:xfrm>
            <a:prstGeom prst="rect">
              <a:avLst/>
            </a:prstGeom>
            <a:noFill/>
            <a:ln w="38100" cap="flat" cmpd="sng" algn="ctr">
              <a:solidFill>
                <a:srgbClr val="0099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1862805"/>
      </p:ext>
    </p:extLst>
  </p:cSld>
  <p:clrMapOvr>
    <a:masterClrMapping/>
  </p:clrMapOvr>
  <p:transition spd="med" advTm="592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D85F7CC6-2709-4DA9-9388-1763F6265DB0}" type="slidenum">
              <a:rPr lang="en-US" altLang="zh-TW" smtClean="0"/>
              <a:pPr/>
              <a:t>7</a:t>
            </a:fld>
            <a:endParaRPr lang="en-US" altLang="zh-TW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7535863" y="2997200"/>
            <a:ext cx="576262" cy="1368425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6454775" y="3644900"/>
            <a:ext cx="576263" cy="1368425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title"/>
          </p:nvPr>
        </p:nvSpPr>
        <p:spPr>
          <a:xfrm>
            <a:off x="1036638" y="485775"/>
            <a:ext cx="8229600" cy="952500"/>
          </a:xfrm>
        </p:spPr>
        <p:txBody>
          <a:bodyPr/>
          <a:lstStyle/>
          <a:p>
            <a:pPr eaLnBrk="1" hangingPunct="1"/>
            <a:r>
              <a:rPr lang="en-US" altLang="zh-TW" sz="3600" dirty="0">
                <a:sym typeface="Symbol" pitchFamily="18" charset="2"/>
              </a:rPr>
              <a:t>Probabilistic MIN queries on </a:t>
            </a:r>
            <a:br>
              <a:rPr lang="en-US" altLang="zh-TW" sz="3600" dirty="0">
                <a:sym typeface="Symbol" pitchFamily="18" charset="2"/>
              </a:rPr>
            </a:br>
            <a:r>
              <a:rPr lang="en-US" altLang="zh-TW" sz="3600" dirty="0">
                <a:sym typeface="Symbol" pitchFamily="18" charset="2"/>
              </a:rPr>
              <a:t>attribute uncertainty</a:t>
            </a: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611188" y="1989138"/>
            <a:ext cx="576262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1403350" y="1916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1455738" y="1865313"/>
            <a:ext cx="2611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Recorded Temperature 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1455738" y="2486025"/>
            <a:ext cx="3373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Bound for Current Temperature</a:t>
            </a:r>
          </a:p>
        </p:txBody>
      </p:sp>
      <p:sp>
        <p:nvSpPr>
          <p:cNvPr id="21515" name="Line 9"/>
          <p:cNvSpPr>
            <a:spLocks noChangeShapeType="1"/>
          </p:cNvSpPr>
          <p:nvPr/>
        </p:nvSpPr>
        <p:spPr bwMode="auto">
          <a:xfrm>
            <a:off x="6743700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0"/>
          <p:cNvSpPr>
            <a:spLocks noChangeShapeType="1"/>
          </p:cNvSpPr>
          <p:nvPr/>
        </p:nvSpPr>
        <p:spPr bwMode="auto">
          <a:xfrm>
            <a:off x="7823200" y="1773238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Rectangle 11"/>
          <p:cNvSpPr>
            <a:spLocks noChangeArrowheads="1"/>
          </p:cNvSpPr>
          <p:nvPr/>
        </p:nvSpPr>
        <p:spPr bwMode="auto">
          <a:xfrm>
            <a:off x="6454775" y="4294188"/>
            <a:ext cx="576263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2"/>
          <p:cNvSpPr>
            <a:spLocks noChangeArrowheads="1"/>
          </p:cNvSpPr>
          <p:nvPr/>
        </p:nvSpPr>
        <p:spPr bwMode="auto">
          <a:xfrm>
            <a:off x="7535863" y="3214688"/>
            <a:ext cx="576262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Text Box 13"/>
          <p:cNvSpPr txBox="1">
            <a:spLocks noChangeArrowheads="1"/>
          </p:cNvSpPr>
          <p:nvPr/>
        </p:nvSpPr>
        <p:spPr bwMode="auto">
          <a:xfrm>
            <a:off x="6599238" y="5608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x</a:t>
            </a:r>
          </a:p>
        </p:txBody>
      </p:sp>
      <p:sp>
        <p:nvSpPr>
          <p:cNvPr id="21520" name="Text Box 14"/>
          <p:cNvSpPr txBox="1">
            <a:spLocks noChangeArrowheads="1"/>
          </p:cNvSpPr>
          <p:nvPr/>
        </p:nvSpPr>
        <p:spPr bwMode="auto">
          <a:xfrm>
            <a:off x="7680325" y="5608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y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611188" y="2492375"/>
            <a:ext cx="576262" cy="431800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5407025" y="22320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5407025" y="30527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5407025" y="34623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5407025" y="42751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5407025" y="38735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5407025" y="46942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5407025" y="5105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5407025" y="264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5167313" y="4941888"/>
            <a:ext cx="184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5033963" y="4891088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5345113" y="5580063"/>
            <a:ext cx="433387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aseline="30000"/>
              <a:t>o</a:t>
            </a:r>
            <a:r>
              <a:rPr lang="en-US" altLang="zh-TW"/>
              <a:t>C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5040313" y="41148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5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913313" y="32512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10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4913313" y="245745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15</a:t>
            </a:r>
          </a:p>
        </p:txBody>
      </p:sp>
      <p:sp>
        <p:nvSpPr>
          <p:cNvPr id="642082" name="Rectangle 34"/>
          <p:cNvSpPr>
            <a:spLocks noChangeArrowheads="1"/>
          </p:cNvSpPr>
          <p:nvPr/>
        </p:nvSpPr>
        <p:spPr bwMode="auto">
          <a:xfrm>
            <a:off x="303213" y="3400425"/>
            <a:ext cx="43878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TW" sz="26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TW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TW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0.7</a:t>
            </a:r>
            <a:r>
              <a:rPr lang="en-US" altLang="zh-TW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), (</a:t>
            </a:r>
            <a:r>
              <a:rPr lang="en-US" altLang="zh-TW" sz="26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altLang="zh-TW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altLang="zh-TW" sz="2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0.3</a:t>
            </a:r>
            <a:r>
              <a:rPr lang="en-US" altLang="zh-TW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600" dirty="0"/>
              <a:t>Answers augmented with </a:t>
            </a:r>
            <a:r>
              <a:rPr lang="en-US" altLang="zh-TW" sz="2600" dirty="0">
                <a:solidFill>
                  <a:srgbClr val="0000FF"/>
                </a:solidFill>
              </a:rPr>
              <a:t>probabilistic guarantees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8067675" y="3001963"/>
            <a:ext cx="219075" cy="1385887"/>
            <a:chOff x="5082" y="1771"/>
            <a:chExt cx="154" cy="666"/>
          </a:xfrm>
        </p:grpSpPr>
        <p:sp>
          <p:nvSpPr>
            <p:cNvPr id="21549" name="Freeform 36"/>
            <p:cNvSpPr>
              <a:spLocks/>
            </p:cNvSpPr>
            <p:nvPr/>
          </p:nvSpPr>
          <p:spPr bwMode="auto">
            <a:xfrm>
              <a:off x="5083" y="1771"/>
              <a:ext cx="139" cy="666"/>
            </a:xfrm>
            <a:custGeom>
              <a:avLst/>
              <a:gdLst>
                <a:gd name="T0" fmla="*/ 5 w 139"/>
                <a:gd name="T1" fmla="*/ 0 h 666"/>
                <a:gd name="T2" fmla="*/ 122 w 139"/>
                <a:gd name="T3" fmla="*/ 122 h 666"/>
                <a:gd name="T4" fmla="*/ 106 w 139"/>
                <a:gd name="T5" fmla="*/ 240 h 666"/>
                <a:gd name="T6" fmla="*/ 133 w 139"/>
                <a:gd name="T7" fmla="*/ 453 h 666"/>
                <a:gd name="T8" fmla="*/ 112 w 139"/>
                <a:gd name="T9" fmla="*/ 554 h 666"/>
                <a:gd name="T10" fmla="*/ 0 w 139"/>
                <a:gd name="T11" fmla="*/ 666 h 6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666"/>
                <a:gd name="T20" fmla="*/ 139 w 139"/>
                <a:gd name="T21" fmla="*/ 666 h 6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666">
                  <a:moveTo>
                    <a:pt x="5" y="0"/>
                  </a:moveTo>
                  <a:cubicBezTo>
                    <a:pt x="55" y="41"/>
                    <a:pt x="105" y="82"/>
                    <a:pt x="122" y="122"/>
                  </a:cubicBezTo>
                  <a:cubicBezTo>
                    <a:pt x="139" y="162"/>
                    <a:pt x="104" y="185"/>
                    <a:pt x="106" y="240"/>
                  </a:cubicBezTo>
                  <a:cubicBezTo>
                    <a:pt x="108" y="295"/>
                    <a:pt x="132" y="401"/>
                    <a:pt x="133" y="453"/>
                  </a:cubicBezTo>
                  <a:cubicBezTo>
                    <a:pt x="134" y="505"/>
                    <a:pt x="134" y="519"/>
                    <a:pt x="112" y="554"/>
                  </a:cubicBezTo>
                  <a:cubicBezTo>
                    <a:pt x="90" y="589"/>
                    <a:pt x="45" y="627"/>
                    <a:pt x="0" y="666"/>
                  </a:cubicBezTo>
                </a:path>
              </a:pathLst>
            </a:custGeom>
            <a:solidFill>
              <a:srgbClr val="FF33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Line 37"/>
            <p:cNvSpPr>
              <a:spLocks noChangeShapeType="1"/>
            </p:cNvSpPr>
            <p:nvPr/>
          </p:nvSpPr>
          <p:spPr bwMode="auto">
            <a:xfrm>
              <a:off x="5082" y="1771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Line 38"/>
            <p:cNvSpPr>
              <a:spLocks noChangeShapeType="1"/>
            </p:cNvSpPr>
            <p:nvPr/>
          </p:nvSpPr>
          <p:spPr bwMode="auto">
            <a:xfrm>
              <a:off x="5098" y="2433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7035800" y="3624263"/>
            <a:ext cx="301625" cy="1404937"/>
            <a:chOff x="4416" y="2523"/>
            <a:chExt cx="190" cy="677"/>
          </a:xfrm>
        </p:grpSpPr>
        <p:sp>
          <p:nvSpPr>
            <p:cNvPr id="21546" name="Line 40"/>
            <p:cNvSpPr>
              <a:spLocks noChangeShapeType="1"/>
            </p:cNvSpPr>
            <p:nvPr/>
          </p:nvSpPr>
          <p:spPr bwMode="auto">
            <a:xfrm>
              <a:off x="4416" y="2534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Line 41"/>
            <p:cNvSpPr>
              <a:spLocks noChangeShapeType="1"/>
            </p:cNvSpPr>
            <p:nvPr/>
          </p:nvSpPr>
          <p:spPr bwMode="auto">
            <a:xfrm>
              <a:off x="4432" y="3196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Freeform 42"/>
            <p:cNvSpPr>
              <a:spLocks/>
            </p:cNvSpPr>
            <p:nvPr/>
          </p:nvSpPr>
          <p:spPr bwMode="auto">
            <a:xfrm>
              <a:off x="4416" y="2523"/>
              <a:ext cx="190" cy="677"/>
            </a:xfrm>
            <a:custGeom>
              <a:avLst/>
              <a:gdLst>
                <a:gd name="T0" fmla="*/ 0 w 190"/>
                <a:gd name="T1" fmla="*/ 0 h 677"/>
                <a:gd name="T2" fmla="*/ 91 w 190"/>
                <a:gd name="T3" fmla="*/ 101 h 677"/>
                <a:gd name="T4" fmla="*/ 176 w 190"/>
                <a:gd name="T5" fmla="*/ 320 h 677"/>
                <a:gd name="T6" fmla="*/ 5 w 190"/>
                <a:gd name="T7" fmla="*/ 677 h 6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0"/>
                <a:gd name="T13" fmla="*/ 0 h 677"/>
                <a:gd name="T14" fmla="*/ 190 w 190"/>
                <a:gd name="T15" fmla="*/ 677 h 6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0" h="677">
                  <a:moveTo>
                    <a:pt x="0" y="0"/>
                  </a:moveTo>
                  <a:cubicBezTo>
                    <a:pt x="31" y="24"/>
                    <a:pt x="62" y="48"/>
                    <a:pt x="91" y="101"/>
                  </a:cubicBezTo>
                  <a:cubicBezTo>
                    <a:pt x="120" y="154"/>
                    <a:pt x="190" y="224"/>
                    <a:pt x="176" y="320"/>
                  </a:cubicBezTo>
                  <a:cubicBezTo>
                    <a:pt x="162" y="416"/>
                    <a:pt x="83" y="546"/>
                    <a:pt x="5" y="677"/>
                  </a:cubicBezTo>
                </a:path>
              </a:pathLst>
            </a:custGeom>
            <a:solidFill>
              <a:srgbClr val="FF99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42091" name="Oval 43"/>
          <p:cNvSpPr>
            <a:spLocks noChangeArrowheads="1"/>
          </p:cNvSpPr>
          <p:nvPr/>
        </p:nvSpPr>
        <p:spPr bwMode="auto">
          <a:xfrm>
            <a:off x="7950200" y="2514600"/>
            <a:ext cx="469900" cy="22606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2092" name="Oval 44"/>
          <p:cNvSpPr>
            <a:spLocks noChangeArrowheads="1"/>
          </p:cNvSpPr>
          <p:nvPr/>
        </p:nvSpPr>
        <p:spPr bwMode="auto">
          <a:xfrm>
            <a:off x="6959600" y="3390900"/>
            <a:ext cx="469900" cy="1841500"/>
          </a:xfrm>
          <a:prstGeom prst="ellipse">
            <a:avLst/>
          </a:prstGeom>
          <a:noFill/>
          <a:ln w="28575">
            <a:solidFill>
              <a:srgbClr val="008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2093" name="Line 45"/>
          <p:cNvSpPr>
            <a:spLocks noChangeShapeType="1"/>
          </p:cNvSpPr>
          <p:nvPr/>
        </p:nvSpPr>
        <p:spPr bwMode="auto">
          <a:xfrm>
            <a:off x="7048500" y="2616200"/>
            <a:ext cx="101600" cy="787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2094" name="Rectangle 46"/>
          <p:cNvSpPr>
            <a:spLocks noChangeArrowheads="1"/>
          </p:cNvSpPr>
          <p:nvPr/>
        </p:nvSpPr>
        <p:spPr bwMode="auto">
          <a:xfrm>
            <a:off x="6346825" y="1540758"/>
            <a:ext cx="1338828" cy="923330"/>
          </a:xfrm>
          <a:prstGeom prst="rect">
            <a:avLst/>
          </a:prstGeom>
          <a:solidFill>
            <a:schemeClr val="bg1"/>
          </a:solidFill>
          <a:ln w="12700">
            <a:solidFill>
              <a:srgbClr val="008000"/>
            </a:solidFill>
            <a:miter lim="800000"/>
            <a:headEnd type="none" w="sm" len="sm"/>
            <a:tailEnd type="none" w="sm" len="sm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/>
              <a:t>probability</a:t>
            </a:r>
          </a:p>
          <a:p>
            <a:pPr>
              <a:defRPr/>
            </a:pPr>
            <a:r>
              <a:rPr lang="en-US" altLang="zh-TW" dirty="0"/>
              <a:t>Distribution</a:t>
            </a:r>
          </a:p>
          <a:p>
            <a:pPr>
              <a:defRPr/>
            </a:pPr>
            <a:r>
              <a:rPr lang="en-US" altLang="zh-TW" dirty="0"/>
              <a:t>(pdf)</a:t>
            </a:r>
          </a:p>
        </p:txBody>
      </p:sp>
      <p:sp>
        <p:nvSpPr>
          <p:cNvPr id="642095" name="Line 47"/>
          <p:cNvSpPr>
            <a:spLocks noChangeShapeType="1"/>
          </p:cNvSpPr>
          <p:nvPr/>
        </p:nvSpPr>
        <p:spPr bwMode="auto">
          <a:xfrm>
            <a:off x="7683500" y="2311400"/>
            <a:ext cx="431800" cy="203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advTm="82848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2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20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2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2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2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42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2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2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2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2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82" grpId="0" build="allAtOnce"/>
      <p:bldP spid="642091" grpId="0" animBg="1"/>
      <p:bldP spid="642092" grpId="0" animBg="1"/>
      <p:bldP spid="642093" grpId="0" animBg="1"/>
      <p:bldP spid="642094" grpId="0" animBg="1"/>
      <p:bldP spid="64209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25498"/>
            <a:ext cx="7158037" cy="1412875"/>
          </a:xfrm>
        </p:spPr>
        <p:txBody>
          <a:bodyPr/>
          <a:lstStyle/>
          <a:p>
            <a:r>
              <a:rPr lang="en-US" dirty="0"/>
              <a:t>Refinement</a:t>
            </a:r>
          </a:p>
        </p:txBody>
      </p:sp>
      <p:sp>
        <p:nvSpPr>
          <p:cNvPr id="815108" name="Text Box 4"/>
          <p:cNvSpPr txBox="1">
            <a:spLocks noChangeArrowheads="1"/>
          </p:cNvSpPr>
          <p:nvPr/>
        </p:nvSpPr>
        <p:spPr bwMode="auto">
          <a:xfrm>
            <a:off x="681237" y="1744751"/>
            <a:ext cx="7788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 i="1" dirty="0">
                <a:latin typeface="Tahoma" charset="0"/>
              </a:rPr>
              <a:t> ERQ </a:t>
            </a:r>
            <a:r>
              <a:rPr lang="en-US" sz="2000" dirty="0">
                <a:latin typeface="Tahoma" charset="0"/>
              </a:rPr>
              <a:t>processing:</a:t>
            </a:r>
            <a:endParaRPr lang="en-US" sz="2000" b="1" dirty="0">
              <a:latin typeface="Tahoma" charset="0"/>
            </a:endParaRPr>
          </a:p>
        </p:txBody>
      </p:sp>
      <p:sp>
        <p:nvSpPr>
          <p:cNvPr id="815109" name="Text Box 5"/>
          <p:cNvSpPr txBox="1">
            <a:spLocks noChangeArrowheads="1"/>
          </p:cNvSpPr>
          <p:nvPr/>
        </p:nvSpPr>
        <p:spPr bwMode="auto">
          <a:xfrm>
            <a:off x="879012" y="2093962"/>
            <a:ext cx="7561324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latin typeface="Tahoma" charset="0"/>
              </a:rPr>
              <a:t>1. </a:t>
            </a:r>
            <a:r>
              <a:rPr lang="en-US" sz="2000" i="1" dirty="0">
                <a:latin typeface="Tahoma" charset="0"/>
              </a:rPr>
              <a:t>Filtering</a:t>
            </a:r>
            <a:r>
              <a:rPr lang="en-US" sz="2000" dirty="0">
                <a:latin typeface="Tahoma" charset="0"/>
              </a:rPr>
              <a:t>: Each MBR is tested against the query range, with the aid of R-tree. Objects not filtered are called </a:t>
            </a:r>
            <a:r>
              <a:rPr lang="en-US" sz="2000" i="1" dirty="0">
                <a:latin typeface="Tahoma" charset="0"/>
              </a:rPr>
              <a:t>candidate objects.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2. </a:t>
            </a:r>
            <a:r>
              <a:rPr lang="en-US" sz="2000" i="1" dirty="0">
                <a:solidFill>
                  <a:srgbClr val="FF0000"/>
                </a:solidFill>
                <a:latin typeface="Tahoma" charset="0"/>
              </a:rPr>
              <a:t>Refinement</a:t>
            </a:r>
            <a:r>
              <a:rPr lang="en-US" sz="2000" dirty="0">
                <a:solidFill>
                  <a:srgbClr val="FF0000"/>
                </a:solidFill>
                <a:latin typeface="Tahoma" charset="0"/>
              </a:rPr>
              <a:t>: The probability values of candidate objects that pass the filter step are computed</a:t>
            </a:r>
            <a:endParaRPr lang="en-US" sz="2000" b="1" dirty="0">
              <a:solidFill>
                <a:srgbClr val="FF0000"/>
              </a:solidFill>
              <a:latin typeface="Tahoma" charset="0"/>
            </a:endParaRP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6" name="Rectangle 25"/>
          <p:cNvSpPr/>
          <p:nvPr/>
        </p:nvSpPr>
        <p:spPr>
          <a:xfrm>
            <a:off x="2431410" y="94846"/>
            <a:ext cx="66229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spcBef>
                <a:spcPct val="40000"/>
              </a:spcBef>
              <a:buClr>
                <a:schemeClr val="tx2"/>
              </a:buClr>
              <a:buSzPct val="70000"/>
              <a:buFont typeface="Wingdings" charset="2"/>
              <a:buNone/>
            </a:pPr>
            <a:r>
              <a:rPr lang="en-US" sz="1000" dirty="0"/>
              <a:t>Courtesy of Dr. </a:t>
            </a:r>
            <a:r>
              <a:rPr lang="en-US" sz="1000" dirty="0" err="1"/>
              <a:t>Mamoulis</a:t>
            </a:r>
            <a:r>
              <a:rPr lang="en-US" sz="1000" dirty="0"/>
              <a:t> (HKU)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681237" y="3735266"/>
            <a:ext cx="778827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en-US" sz="2000" dirty="0">
                <a:latin typeface="Tahoma" charset="0"/>
              </a:rPr>
              <a:t> For each object </a:t>
            </a:r>
            <a:r>
              <a:rPr lang="en-US" sz="2000" i="1" dirty="0" err="1">
                <a:latin typeface="Tahoma" charset="0"/>
              </a:rPr>
              <a:t>T</a:t>
            </a:r>
            <a:r>
              <a:rPr lang="en-US" sz="2000" i="1" baseline="-25000" dirty="0" err="1">
                <a:latin typeface="Tahoma" charset="0"/>
              </a:rPr>
              <a:t>k</a:t>
            </a:r>
            <a:r>
              <a:rPr lang="en-US" sz="2000" dirty="0">
                <a:latin typeface="Tahoma" charset="0"/>
              </a:rPr>
              <a:t> returned from the filtering step: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Tahoma" charset="0"/>
              </a:rPr>
              <a:t> Check uncertainty region of </a:t>
            </a:r>
            <a:r>
              <a:rPr lang="en-US" sz="2000" i="1" dirty="0" err="1">
                <a:latin typeface="Tahoma" charset="0"/>
              </a:rPr>
              <a:t>T</a:t>
            </a:r>
            <a:r>
              <a:rPr lang="en-US" sz="2000" i="1" baseline="-25000" dirty="0" err="1">
                <a:latin typeface="Tahoma" charset="0"/>
              </a:rPr>
              <a:t>k</a:t>
            </a:r>
            <a:r>
              <a:rPr lang="en-US" sz="2000" dirty="0">
                <a:latin typeface="Tahoma" charset="0"/>
              </a:rPr>
              <a:t>(e.g.,[</a:t>
            </a:r>
            <a:r>
              <a:rPr lang="en-US" sz="2000" i="1" dirty="0" err="1">
                <a:latin typeface="Tahoma" charset="0"/>
              </a:rPr>
              <a:t>l</a:t>
            </a:r>
            <a:r>
              <a:rPr lang="en-US" sz="2000" i="1" baseline="-25000" dirty="0" err="1">
                <a:latin typeface="Tahoma" charset="0"/>
              </a:rPr>
              <a:t>k</a:t>
            </a:r>
            <a:r>
              <a:rPr lang="en-US" sz="2000" i="1" dirty="0" err="1">
                <a:latin typeface="Tahoma" charset="0"/>
              </a:rPr>
              <a:t>,u</a:t>
            </a:r>
            <a:r>
              <a:rPr lang="en-US" sz="2000" i="1" baseline="-25000" dirty="0" err="1">
                <a:latin typeface="Tahoma" charset="0"/>
              </a:rPr>
              <a:t>k</a:t>
            </a:r>
            <a:r>
              <a:rPr lang="en-US" sz="2000" dirty="0">
                <a:latin typeface="Tahoma" charset="0"/>
              </a:rPr>
              <a:t>]) against </a:t>
            </a:r>
            <a:r>
              <a:rPr lang="en-US" sz="2000" i="1" dirty="0">
                <a:latin typeface="Tahoma" charset="0"/>
              </a:rPr>
              <a:t>R</a:t>
            </a:r>
          </a:p>
          <a:p>
            <a:pPr lvl="1">
              <a:buFontTx/>
              <a:buChar char="•"/>
            </a:pPr>
            <a:r>
              <a:rPr lang="en-US" sz="2000" dirty="0">
                <a:latin typeface="Tahoma" charset="0"/>
              </a:rPr>
              <a:t> If [</a:t>
            </a:r>
            <a:r>
              <a:rPr lang="en-US" sz="2000" i="1" dirty="0" err="1">
                <a:latin typeface="Tahoma" charset="0"/>
              </a:rPr>
              <a:t>l</a:t>
            </a:r>
            <a:r>
              <a:rPr lang="en-US" sz="2000" i="1" baseline="-25000" dirty="0" err="1">
                <a:latin typeface="Tahoma" charset="0"/>
              </a:rPr>
              <a:t>k</a:t>
            </a:r>
            <a:r>
              <a:rPr lang="en-US" sz="2000" i="1" dirty="0" err="1">
                <a:latin typeface="Tahoma" charset="0"/>
              </a:rPr>
              <a:t>,u</a:t>
            </a:r>
            <a:r>
              <a:rPr lang="en-US" sz="2000" i="1" baseline="-25000" dirty="0" err="1">
                <a:latin typeface="Tahoma" charset="0"/>
              </a:rPr>
              <a:t>k</a:t>
            </a:r>
            <a:r>
              <a:rPr lang="en-US" sz="2000" dirty="0">
                <a:latin typeface="Tahoma" charset="0"/>
              </a:rPr>
              <a:t>] and R overlaps, then compute </a:t>
            </a:r>
            <a:r>
              <a:rPr lang="en-US" sz="2000" i="1" dirty="0" err="1">
                <a:latin typeface="Tahoma" charset="0"/>
              </a:rPr>
              <a:t>p</a:t>
            </a:r>
            <a:r>
              <a:rPr lang="en-US" sz="2000" i="1" baseline="-25000" dirty="0" err="1">
                <a:latin typeface="Tahoma" charset="0"/>
              </a:rPr>
              <a:t>k</a:t>
            </a:r>
            <a:endParaRPr lang="en-US" sz="2000" i="1" baseline="-25000" dirty="0">
              <a:latin typeface="Tahoma" charset="0"/>
            </a:endParaRPr>
          </a:p>
          <a:p>
            <a:pPr>
              <a:buFontTx/>
              <a:buChar char="•"/>
            </a:pPr>
            <a:r>
              <a:rPr lang="en-US" sz="2000" i="1" dirty="0" err="1">
                <a:latin typeface="Tahoma" charset="0"/>
              </a:rPr>
              <a:t>p</a:t>
            </a:r>
            <a:r>
              <a:rPr lang="en-US" sz="2000" i="1" baseline="-25000" dirty="0" err="1">
                <a:latin typeface="Tahoma" charset="0"/>
              </a:rPr>
              <a:t>k</a:t>
            </a:r>
            <a:r>
              <a:rPr lang="en-US" sz="2000" dirty="0">
                <a:latin typeface="Tahoma" charset="0"/>
              </a:rPr>
              <a:t> can be obtained by using any probability computation methods (e.g., numerical methods)  </a:t>
            </a:r>
            <a:endParaRPr lang="en-US" sz="2000" b="1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471812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25498"/>
            <a:ext cx="7158037" cy="1412875"/>
          </a:xfrm>
        </p:spPr>
        <p:txBody>
          <a:bodyPr/>
          <a:lstStyle/>
          <a:p>
            <a:pPr eaLnBrk="1" hangingPunct="1">
              <a:defRPr/>
            </a:pPr>
            <a:r>
              <a:rPr lang="en-US" sz="3700" dirty="0"/>
              <a:t>Efficiency of ERQ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399" y="1724359"/>
            <a:ext cx="7661275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Even with the use of the R-tree, evaluating an ERQ can still be expensive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May have many false hits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May need to compute many integrals</a:t>
            </a:r>
            <a:endParaRPr lang="en-US" i="1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/>
              <a:t>Answer probabilities may be too small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800" dirty="0"/>
              <a:t>A user may want to know:  </a:t>
            </a:r>
            <a:r>
              <a:rPr lang="en-US" sz="2800" i="1" dirty="0"/>
              <a:t>Does the probability of the answer exceed a given threshold?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sym typeface="Wingdings"/>
              </a:rPr>
              <a:t></a:t>
            </a:r>
            <a:r>
              <a:rPr lang="en-US" sz="2400" b="1" dirty="0">
                <a:sym typeface="Wingdings"/>
              </a:rPr>
              <a:t>Probabilistic Threshold ERQ (PTRQ)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sym typeface="Wingdings"/>
              </a:rPr>
              <a:t>An advanced index called “Probability Threshold Index” can be used.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400" dirty="0">
                <a:sym typeface="Wingdings"/>
              </a:rPr>
              <a:t>Due to time limitation, we will skip it here.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33054054"/>
      </p:ext>
    </p:extLst>
  </p:cSld>
  <p:clrMapOvr>
    <a:masterClrMapping/>
  </p:clrMapOvr>
  <p:transition spd="med" advTm="61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1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38668"/>
            <a:ext cx="7158037" cy="1412875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284" y="1867049"/>
            <a:ext cx="7661275" cy="4114800"/>
          </a:xfrm>
        </p:spPr>
        <p:txBody>
          <a:bodyPr/>
          <a:lstStyle/>
          <a:p>
            <a:r>
              <a:rPr lang="en-US" dirty="0"/>
              <a:t>Efficient computation of query answer probabilities is important to the design of an uncertain database.</a:t>
            </a:r>
          </a:p>
          <a:p>
            <a:r>
              <a:rPr lang="en-US" dirty="0"/>
              <a:t>We study the efficient and scalable evaluation of probabilistic queries.</a:t>
            </a:r>
          </a:p>
          <a:p>
            <a:r>
              <a:rPr lang="en-US" dirty="0"/>
              <a:t>Next, we study dependent queries, which are more challenging!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75622580"/>
      </p:ext>
    </p:extLst>
  </p:cSld>
  <p:clrMapOvr>
    <a:masterClrMapping/>
  </p:clrMapOvr>
  <p:transition spd="med" advTm="592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5000" y="1162050"/>
            <a:ext cx="8153400" cy="2178050"/>
          </a:xfrm>
        </p:spPr>
        <p:txBody>
          <a:bodyPr/>
          <a:lstStyle/>
          <a:p>
            <a:pPr eaLnBrk="1" hangingPunct="1"/>
            <a:r>
              <a:rPr lang="en-US" altLang="zh-TW" sz="2500" b="1" dirty="0"/>
              <a:t>2B. Entity-based Dependent Queries</a:t>
            </a:r>
          </a:p>
        </p:txBody>
      </p:sp>
    </p:spTree>
    <p:extLst>
      <p:ext uri="{BB962C8B-B14F-4D97-AF65-F5344CB8AC3E}">
        <p14:creationId xmlns:p14="http://schemas.microsoft.com/office/powerpoint/2010/main" val="3609954161"/>
      </p:ext>
    </p:extLst>
  </p:cSld>
  <p:clrMapOvr>
    <a:masterClrMapping/>
  </p:clrMapOvr>
  <p:transition spd="med" advTm="19424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90538"/>
            <a:ext cx="7158037" cy="927100"/>
          </a:xfrm>
        </p:spPr>
        <p:txBody>
          <a:bodyPr/>
          <a:lstStyle/>
          <a:p>
            <a:pPr eaLnBrk="1" hangingPunct="1"/>
            <a:r>
              <a:rPr lang="en-US" altLang="zh-TW" dirty="0"/>
              <a:t>Attribute Uncertainty Model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470642" y="1556606"/>
            <a:ext cx="4675187" cy="1970087"/>
            <a:chOff x="1967" y="1185"/>
            <a:chExt cx="2945" cy="1241"/>
          </a:xfrm>
        </p:grpSpPr>
        <p:sp>
          <p:nvSpPr>
            <p:cNvPr id="26632" name="Freeform 4"/>
            <p:cNvSpPr>
              <a:spLocks/>
            </p:cNvSpPr>
            <p:nvPr/>
          </p:nvSpPr>
          <p:spPr bwMode="auto">
            <a:xfrm>
              <a:off x="1992" y="1185"/>
              <a:ext cx="2903" cy="635"/>
            </a:xfrm>
            <a:custGeom>
              <a:avLst/>
              <a:gdLst>
                <a:gd name="T0" fmla="*/ 0 w 2903"/>
                <a:gd name="T1" fmla="*/ 635 h 635"/>
                <a:gd name="T2" fmla="*/ 590 w 2903"/>
                <a:gd name="T3" fmla="*/ 453 h 635"/>
                <a:gd name="T4" fmla="*/ 771 w 2903"/>
                <a:gd name="T5" fmla="*/ 181 h 635"/>
                <a:gd name="T6" fmla="*/ 862 w 2903"/>
                <a:gd name="T7" fmla="*/ 45 h 635"/>
                <a:gd name="T8" fmla="*/ 998 w 2903"/>
                <a:gd name="T9" fmla="*/ 45 h 635"/>
                <a:gd name="T10" fmla="*/ 1134 w 2903"/>
                <a:gd name="T11" fmla="*/ 317 h 635"/>
                <a:gd name="T12" fmla="*/ 1633 w 2903"/>
                <a:gd name="T13" fmla="*/ 453 h 635"/>
                <a:gd name="T14" fmla="*/ 2540 w 2903"/>
                <a:gd name="T15" fmla="*/ 590 h 635"/>
                <a:gd name="T16" fmla="*/ 2903 w 2903"/>
                <a:gd name="T17" fmla="*/ 635 h 6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3"/>
                <a:gd name="T28" fmla="*/ 0 h 635"/>
                <a:gd name="T29" fmla="*/ 2903 w 2903"/>
                <a:gd name="T30" fmla="*/ 635 h 6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3" h="635">
                  <a:moveTo>
                    <a:pt x="0" y="635"/>
                  </a:moveTo>
                  <a:cubicBezTo>
                    <a:pt x="231" y="582"/>
                    <a:pt x="462" y="529"/>
                    <a:pt x="590" y="453"/>
                  </a:cubicBezTo>
                  <a:cubicBezTo>
                    <a:pt x="718" y="377"/>
                    <a:pt x="726" y="249"/>
                    <a:pt x="771" y="181"/>
                  </a:cubicBezTo>
                  <a:cubicBezTo>
                    <a:pt x="816" y="113"/>
                    <a:pt x="824" y="68"/>
                    <a:pt x="862" y="45"/>
                  </a:cubicBezTo>
                  <a:cubicBezTo>
                    <a:pt x="900" y="22"/>
                    <a:pt x="953" y="0"/>
                    <a:pt x="998" y="45"/>
                  </a:cubicBezTo>
                  <a:cubicBezTo>
                    <a:pt x="1043" y="90"/>
                    <a:pt x="1028" y="249"/>
                    <a:pt x="1134" y="317"/>
                  </a:cubicBezTo>
                  <a:cubicBezTo>
                    <a:pt x="1240" y="385"/>
                    <a:pt x="1399" y="408"/>
                    <a:pt x="1633" y="453"/>
                  </a:cubicBezTo>
                  <a:cubicBezTo>
                    <a:pt x="1867" y="498"/>
                    <a:pt x="2328" y="560"/>
                    <a:pt x="2540" y="590"/>
                  </a:cubicBezTo>
                  <a:cubicBezTo>
                    <a:pt x="2752" y="620"/>
                    <a:pt x="2827" y="627"/>
                    <a:pt x="2903" y="635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2533" name="Text Box 5"/>
            <p:cNvSpPr txBox="1">
              <a:spLocks noChangeArrowheads="1"/>
            </p:cNvSpPr>
            <p:nvPr/>
          </p:nvSpPr>
          <p:spPr bwMode="auto">
            <a:xfrm>
              <a:off x="3229" y="1230"/>
              <a:ext cx="14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altLang="zh-TW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TW" i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r>
                <a:rPr lang="en-US" altLang="zh-TW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– uncertainty pdf</a:t>
              </a:r>
            </a:p>
          </p:txBody>
        </p:sp>
        <p:sp>
          <p:nvSpPr>
            <p:cNvPr id="26634" name="Line 6"/>
            <p:cNvSpPr>
              <a:spLocks noChangeShapeType="1"/>
            </p:cNvSpPr>
            <p:nvPr/>
          </p:nvSpPr>
          <p:spPr bwMode="auto">
            <a:xfrm>
              <a:off x="1995" y="1600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7"/>
            <p:cNvSpPr>
              <a:spLocks noChangeShapeType="1"/>
            </p:cNvSpPr>
            <p:nvPr/>
          </p:nvSpPr>
          <p:spPr bwMode="auto">
            <a:xfrm>
              <a:off x="4898" y="1600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Line 8"/>
            <p:cNvSpPr>
              <a:spLocks noChangeShapeType="1"/>
            </p:cNvSpPr>
            <p:nvPr/>
          </p:nvSpPr>
          <p:spPr bwMode="auto">
            <a:xfrm>
              <a:off x="1995" y="1600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Line 9"/>
            <p:cNvSpPr>
              <a:spLocks noChangeShapeType="1"/>
            </p:cNvSpPr>
            <p:nvPr/>
          </p:nvSpPr>
          <p:spPr bwMode="auto">
            <a:xfrm>
              <a:off x="1995" y="2099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>
              <a:off x="4762" y="2099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>
              <a:off x="4762" y="1600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Text Box 12"/>
            <p:cNvSpPr txBox="1">
              <a:spLocks noChangeArrowheads="1"/>
            </p:cNvSpPr>
            <p:nvPr/>
          </p:nvSpPr>
          <p:spPr bwMode="auto">
            <a:xfrm>
              <a:off x="1967" y="2193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/>
                <a:t>[</a:t>
              </a:r>
              <a:r>
                <a:rPr lang="en-US" altLang="zh-TW" b="1" i="1" dirty="0" err="1"/>
                <a:t>l</a:t>
              </a:r>
              <a:r>
                <a:rPr lang="en-US" altLang="zh-TW" b="1" i="1" baseline="-25000" dirty="0" err="1"/>
                <a:t>i</a:t>
              </a:r>
              <a:endParaRPr lang="en-US" altLang="zh-TW" b="1" i="1" dirty="0"/>
            </a:p>
          </p:txBody>
        </p:sp>
        <p:sp>
          <p:nvSpPr>
            <p:cNvPr id="26641" name="Text Box 13"/>
            <p:cNvSpPr txBox="1">
              <a:spLocks noChangeArrowheads="1"/>
            </p:cNvSpPr>
            <p:nvPr/>
          </p:nvSpPr>
          <p:spPr bwMode="auto">
            <a:xfrm>
              <a:off x="4617" y="2193"/>
              <a:ext cx="2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i="1" dirty="0" err="1"/>
                <a:t>u</a:t>
              </a:r>
              <a:r>
                <a:rPr lang="en-US" altLang="zh-TW" b="1" i="1" baseline="-25000" dirty="0" err="1"/>
                <a:t>i</a:t>
              </a:r>
              <a:r>
                <a:rPr lang="en-US" altLang="zh-TW" b="1" dirty="0"/>
                <a:t>]</a:t>
              </a:r>
            </a:p>
          </p:txBody>
        </p:sp>
        <p:sp>
          <p:nvSpPr>
            <p:cNvPr id="26642" name="Line 14"/>
            <p:cNvSpPr>
              <a:spLocks noChangeShapeType="1"/>
            </p:cNvSpPr>
            <p:nvPr/>
          </p:nvSpPr>
          <p:spPr bwMode="auto">
            <a:xfrm>
              <a:off x="1995" y="1847"/>
              <a:ext cx="2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Text Box 15"/>
            <p:cNvSpPr txBox="1">
              <a:spLocks noChangeArrowheads="1"/>
            </p:cNvSpPr>
            <p:nvPr/>
          </p:nvSpPr>
          <p:spPr bwMode="auto">
            <a:xfrm>
              <a:off x="3225" y="1899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TW" sz="2400" i="1" dirty="0" err="1"/>
                <a:t>T</a:t>
              </a:r>
              <a:r>
                <a:rPr lang="en-US" altLang="zh-TW" sz="2400" i="1" baseline="-25000" dirty="0" err="1"/>
                <a:t>i</a:t>
              </a:r>
              <a:r>
                <a:rPr lang="en-US" altLang="zh-TW" sz="2400" i="1" dirty="0" err="1"/>
                <a:t>.a</a:t>
              </a:r>
              <a:endParaRPr lang="en-US" altLang="zh-TW" i="1" dirty="0"/>
            </a:p>
          </p:txBody>
        </p:sp>
        <p:sp>
          <p:nvSpPr>
            <p:cNvPr id="26644" name="Text Box 16"/>
            <p:cNvSpPr txBox="1">
              <a:spLocks noChangeArrowheads="1"/>
            </p:cNvSpPr>
            <p:nvPr/>
          </p:nvSpPr>
          <p:spPr bwMode="auto">
            <a:xfrm>
              <a:off x="2738" y="2193"/>
              <a:ext cx="1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/>
                <a:t>uncertainty interval</a:t>
              </a:r>
            </a:p>
          </p:txBody>
        </p:sp>
      </p:grpSp>
      <p:sp>
        <p:nvSpPr>
          <p:cNvPr id="26631" name="Rectangle 18"/>
          <p:cNvSpPr>
            <a:spLocks noChangeArrowheads="1"/>
          </p:cNvSpPr>
          <p:nvPr/>
        </p:nvSpPr>
        <p:spPr bwMode="auto">
          <a:xfrm>
            <a:off x="518126" y="3616199"/>
            <a:ext cx="2509838" cy="9967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TW" sz="1600" dirty="0">
                <a:solidFill>
                  <a:srgbClr val="FF3300"/>
                </a:solidFill>
              </a:rPr>
              <a:t>Attribute </a:t>
            </a:r>
            <a:r>
              <a:rPr lang="en-US" altLang="zh-TW" sz="1600" i="1" dirty="0">
                <a:solidFill>
                  <a:srgbClr val="FF3300"/>
                </a:solidFill>
              </a:rPr>
              <a:t>a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TW" sz="1600" dirty="0"/>
              <a:t>(temperature, locations) of </a:t>
            </a:r>
            <a:r>
              <a:rPr lang="en-US" altLang="zh-TW" sz="1600" dirty="0">
                <a:solidFill>
                  <a:srgbClr val="FF3300"/>
                </a:solidFill>
              </a:rPr>
              <a:t>object </a:t>
            </a:r>
            <a:r>
              <a:rPr lang="en-US" altLang="zh-TW" sz="1600" i="1" dirty="0">
                <a:solidFill>
                  <a:srgbClr val="FF3300"/>
                </a:solidFill>
              </a:rPr>
              <a:t>T</a:t>
            </a:r>
            <a:r>
              <a:rPr lang="en-US" altLang="zh-TW" sz="1600" i="1" baseline="-25000" dirty="0">
                <a:solidFill>
                  <a:srgbClr val="FF3300"/>
                </a:solidFill>
              </a:rPr>
              <a:t>i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TW" sz="1600" dirty="0"/>
              <a:t>(GPS, sensor) from </a:t>
            </a:r>
            <a:r>
              <a:rPr lang="en-US" altLang="zh-TW" sz="1600" i="1" dirty="0">
                <a:solidFill>
                  <a:srgbClr val="FF3300"/>
                </a:solidFill>
              </a:rPr>
              <a:t>T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altLang="zh-TW" sz="1600" dirty="0"/>
          </a:p>
        </p:txBody>
      </p:sp>
      <p:grpSp>
        <p:nvGrpSpPr>
          <p:cNvPr id="3" name="Group 33"/>
          <p:cNvGrpSpPr/>
          <p:nvPr/>
        </p:nvGrpSpPr>
        <p:grpSpPr>
          <a:xfrm>
            <a:off x="4047384" y="3918044"/>
            <a:ext cx="3077809" cy="2804226"/>
            <a:chOff x="5181600" y="2286000"/>
            <a:chExt cx="3429000" cy="3124200"/>
          </a:xfrm>
        </p:grpSpPr>
        <p:sp>
          <p:nvSpPr>
            <p:cNvPr id="22" name="Oval 11"/>
            <p:cNvSpPr>
              <a:spLocks noChangeArrowheads="1"/>
            </p:cNvSpPr>
            <p:nvPr/>
          </p:nvSpPr>
          <p:spPr bwMode="auto">
            <a:xfrm>
              <a:off x="5181600" y="3810000"/>
              <a:ext cx="1219200" cy="1219200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6400800" y="4419600"/>
              <a:ext cx="2209800" cy="990600"/>
            </a:xfrm>
            <a:prstGeom prst="ellipse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7010400" y="2286000"/>
              <a:ext cx="1600200" cy="1447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5562600" y="2743200"/>
              <a:ext cx="1706563" cy="1560513"/>
            </a:xfrm>
            <a:custGeom>
              <a:avLst/>
              <a:gdLst/>
              <a:ahLst/>
              <a:cxnLst>
                <a:cxn ang="0">
                  <a:pos x="576" y="103"/>
                </a:cxn>
                <a:cxn ang="0">
                  <a:pos x="622" y="51"/>
                </a:cxn>
                <a:cxn ang="0">
                  <a:pos x="660" y="25"/>
                </a:cxn>
                <a:cxn ang="0">
                  <a:pos x="751" y="38"/>
                </a:cxn>
                <a:cxn ang="0">
                  <a:pos x="803" y="129"/>
                </a:cxn>
                <a:cxn ang="0">
                  <a:pos x="868" y="161"/>
                </a:cxn>
                <a:cxn ang="0">
                  <a:pos x="939" y="142"/>
                </a:cxn>
                <a:cxn ang="0">
                  <a:pos x="1004" y="168"/>
                </a:cxn>
                <a:cxn ang="0">
                  <a:pos x="1036" y="213"/>
                </a:cxn>
                <a:cxn ang="0">
                  <a:pos x="1004" y="323"/>
                </a:cxn>
                <a:cxn ang="0">
                  <a:pos x="1075" y="582"/>
                </a:cxn>
                <a:cxn ang="0">
                  <a:pos x="1068" y="666"/>
                </a:cxn>
                <a:cxn ang="0">
                  <a:pos x="913" y="789"/>
                </a:cxn>
                <a:cxn ang="0">
                  <a:pos x="868" y="912"/>
                </a:cxn>
                <a:cxn ang="0">
                  <a:pos x="796" y="983"/>
                </a:cxn>
                <a:cxn ang="0">
                  <a:pos x="667" y="899"/>
                </a:cxn>
                <a:cxn ang="0">
                  <a:pos x="570" y="828"/>
                </a:cxn>
                <a:cxn ang="0">
                  <a:pos x="382" y="847"/>
                </a:cxn>
                <a:cxn ang="0">
                  <a:pos x="0" y="821"/>
                </a:cxn>
                <a:cxn ang="0">
                  <a:pos x="7" y="744"/>
                </a:cxn>
                <a:cxn ang="0">
                  <a:pos x="201" y="621"/>
                </a:cxn>
                <a:cxn ang="0">
                  <a:pos x="298" y="582"/>
                </a:cxn>
                <a:cxn ang="0">
                  <a:pos x="292" y="336"/>
                </a:cxn>
                <a:cxn ang="0">
                  <a:pos x="369" y="226"/>
                </a:cxn>
                <a:cxn ang="0">
                  <a:pos x="440" y="0"/>
                </a:cxn>
                <a:cxn ang="0">
                  <a:pos x="492" y="6"/>
                </a:cxn>
                <a:cxn ang="0">
                  <a:pos x="563" y="103"/>
                </a:cxn>
                <a:cxn ang="0">
                  <a:pos x="568" y="94"/>
                </a:cxn>
              </a:cxnLst>
              <a:rect l="0" t="0" r="r" b="b"/>
              <a:pathLst>
                <a:path w="1075" h="983">
                  <a:moveTo>
                    <a:pt x="576" y="103"/>
                  </a:moveTo>
                  <a:cubicBezTo>
                    <a:pt x="592" y="82"/>
                    <a:pt x="601" y="68"/>
                    <a:pt x="622" y="51"/>
                  </a:cubicBezTo>
                  <a:cubicBezTo>
                    <a:pt x="634" y="41"/>
                    <a:pt x="660" y="25"/>
                    <a:pt x="660" y="25"/>
                  </a:cubicBezTo>
                  <a:cubicBezTo>
                    <a:pt x="690" y="29"/>
                    <a:pt x="722" y="29"/>
                    <a:pt x="751" y="38"/>
                  </a:cubicBezTo>
                  <a:cubicBezTo>
                    <a:pt x="766" y="43"/>
                    <a:pt x="795" y="113"/>
                    <a:pt x="803" y="129"/>
                  </a:cubicBezTo>
                  <a:cubicBezTo>
                    <a:pt x="818" y="157"/>
                    <a:pt x="838" y="156"/>
                    <a:pt x="868" y="161"/>
                  </a:cubicBezTo>
                  <a:cubicBezTo>
                    <a:pt x="892" y="155"/>
                    <a:pt x="915" y="149"/>
                    <a:pt x="939" y="142"/>
                  </a:cubicBezTo>
                  <a:cubicBezTo>
                    <a:pt x="982" y="148"/>
                    <a:pt x="980" y="138"/>
                    <a:pt x="1004" y="168"/>
                  </a:cubicBezTo>
                  <a:cubicBezTo>
                    <a:pt x="1015" y="182"/>
                    <a:pt x="1036" y="213"/>
                    <a:pt x="1036" y="213"/>
                  </a:cubicBezTo>
                  <a:cubicBezTo>
                    <a:pt x="1027" y="261"/>
                    <a:pt x="1027" y="286"/>
                    <a:pt x="1004" y="323"/>
                  </a:cubicBezTo>
                  <a:cubicBezTo>
                    <a:pt x="978" y="418"/>
                    <a:pt x="1051" y="495"/>
                    <a:pt x="1075" y="582"/>
                  </a:cubicBezTo>
                  <a:cubicBezTo>
                    <a:pt x="1073" y="610"/>
                    <a:pt x="1074" y="639"/>
                    <a:pt x="1068" y="666"/>
                  </a:cubicBezTo>
                  <a:cubicBezTo>
                    <a:pt x="1056" y="718"/>
                    <a:pt x="957" y="767"/>
                    <a:pt x="913" y="789"/>
                  </a:cubicBezTo>
                  <a:cubicBezTo>
                    <a:pt x="864" y="850"/>
                    <a:pt x="886" y="833"/>
                    <a:pt x="868" y="912"/>
                  </a:cubicBezTo>
                  <a:cubicBezTo>
                    <a:pt x="861" y="943"/>
                    <a:pt x="822" y="966"/>
                    <a:pt x="796" y="983"/>
                  </a:cubicBezTo>
                  <a:cubicBezTo>
                    <a:pt x="751" y="972"/>
                    <a:pt x="701" y="930"/>
                    <a:pt x="667" y="899"/>
                  </a:cubicBezTo>
                  <a:cubicBezTo>
                    <a:pt x="625" y="860"/>
                    <a:pt x="621" y="838"/>
                    <a:pt x="570" y="828"/>
                  </a:cubicBezTo>
                  <a:cubicBezTo>
                    <a:pt x="495" y="832"/>
                    <a:pt x="449" y="835"/>
                    <a:pt x="382" y="847"/>
                  </a:cubicBezTo>
                  <a:cubicBezTo>
                    <a:pt x="254" y="845"/>
                    <a:pt x="107" y="891"/>
                    <a:pt x="0" y="821"/>
                  </a:cubicBezTo>
                  <a:cubicBezTo>
                    <a:pt x="2" y="795"/>
                    <a:pt x="2" y="769"/>
                    <a:pt x="7" y="744"/>
                  </a:cubicBezTo>
                  <a:cubicBezTo>
                    <a:pt x="27" y="641"/>
                    <a:pt x="117" y="630"/>
                    <a:pt x="201" y="621"/>
                  </a:cubicBezTo>
                  <a:cubicBezTo>
                    <a:pt x="235" y="608"/>
                    <a:pt x="267" y="603"/>
                    <a:pt x="298" y="582"/>
                  </a:cubicBezTo>
                  <a:cubicBezTo>
                    <a:pt x="344" y="514"/>
                    <a:pt x="316" y="411"/>
                    <a:pt x="292" y="336"/>
                  </a:cubicBezTo>
                  <a:cubicBezTo>
                    <a:pt x="299" y="264"/>
                    <a:pt x="300" y="245"/>
                    <a:pt x="369" y="226"/>
                  </a:cubicBezTo>
                  <a:cubicBezTo>
                    <a:pt x="359" y="141"/>
                    <a:pt x="333" y="26"/>
                    <a:pt x="440" y="0"/>
                  </a:cubicBezTo>
                  <a:cubicBezTo>
                    <a:pt x="457" y="2"/>
                    <a:pt x="476" y="0"/>
                    <a:pt x="492" y="6"/>
                  </a:cubicBezTo>
                  <a:cubicBezTo>
                    <a:pt x="521" y="17"/>
                    <a:pt x="517" y="89"/>
                    <a:pt x="563" y="103"/>
                  </a:cubicBezTo>
                  <a:cubicBezTo>
                    <a:pt x="587" y="119"/>
                    <a:pt x="522" y="57"/>
                    <a:pt x="568" y="94"/>
                  </a:cubicBezTo>
                </a:path>
              </a:pathLst>
            </a:custGeom>
            <a:solidFill>
              <a:srgbClr val="00FFFF">
                <a:alpha val="50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5638800" y="4495800"/>
              <a:ext cx="1846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kumimoji="0" lang="en-US" altLang="zh-TW" dirty="0"/>
            </a:p>
          </p:txBody>
        </p:sp>
        <p:sp>
          <p:nvSpPr>
            <p:cNvPr id="29" name="Text Box 17"/>
            <p:cNvSpPr txBox="1">
              <a:spLocks noChangeArrowheads="1"/>
            </p:cNvSpPr>
            <p:nvPr/>
          </p:nvSpPr>
          <p:spPr bwMode="auto">
            <a:xfrm>
              <a:off x="7658100" y="3124200"/>
              <a:ext cx="1846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kumimoji="0" lang="en-US" altLang="zh-TW" dirty="0"/>
            </a:p>
          </p:txBody>
        </p:sp>
        <p:sp>
          <p:nvSpPr>
            <p:cNvPr id="33" name="Text Box 26"/>
            <p:cNvSpPr txBox="1">
              <a:spLocks noChangeArrowheads="1"/>
            </p:cNvSpPr>
            <p:nvPr/>
          </p:nvSpPr>
          <p:spPr bwMode="auto">
            <a:xfrm>
              <a:off x="6477000" y="3581400"/>
              <a:ext cx="1846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kumimoji="0" lang="en-US" altLang="zh-TW" dirty="0"/>
            </a:p>
          </p:txBody>
        </p:sp>
      </p:grpSp>
      <p:sp>
        <p:nvSpPr>
          <p:cNvPr id="28" name="Line Callout 1 27"/>
          <p:cNvSpPr/>
          <p:nvPr/>
        </p:nvSpPr>
        <p:spPr bwMode="auto">
          <a:xfrm>
            <a:off x="529389" y="1636295"/>
            <a:ext cx="2743200" cy="417094"/>
          </a:xfrm>
          <a:prstGeom prst="borderCallout1">
            <a:avLst>
              <a:gd name="adj1" fmla="val 38316"/>
              <a:gd name="adj2" fmla="val 101023"/>
              <a:gd name="adj3" fmla="val 143436"/>
              <a:gd name="adj4" fmla="val 143538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A c</a:t>
            </a: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ontinuous</a:t>
            </a:r>
            <a:r>
              <a:rPr kumimoji="1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 function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30" name="Line Callout 1 29"/>
          <p:cNvSpPr/>
          <p:nvPr/>
        </p:nvSpPr>
        <p:spPr bwMode="auto">
          <a:xfrm>
            <a:off x="1182191" y="5118709"/>
            <a:ext cx="2236576" cy="632067"/>
          </a:xfrm>
          <a:prstGeom prst="borderCallout1">
            <a:avLst>
              <a:gd name="adj1" fmla="val 38316"/>
              <a:gd name="adj2" fmla="val 101023"/>
              <a:gd name="adj3" fmla="val 80253"/>
              <a:gd name="adj4" fmla="val 134609"/>
            </a:avLst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Uncertainty region in 2D space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1081725"/>
      </p:ext>
    </p:extLst>
  </p:cSld>
  <p:clrMapOvr>
    <a:masterClrMapping/>
  </p:clrMapOvr>
  <p:transition spd="med" advTm="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490538"/>
            <a:ext cx="7158037" cy="927100"/>
          </a:xfrm>
        </p:spPr>
        <p:txBody>
          <a:bodyPr/>
          <a:lstStyle/>
          <a:p>
            <a:pPr eaLnBrk="1" hangingPunct="1"/>
            <a:r>
              <a:rPr lang="en-US" altLang="zh-TW" dirty="0"/>
              <a:t>Uncertainty </a:t>
            </a:r>
            <a:r>
              <a:rPr lang="en-US" altLang="zh-TW" dirty="0" err="1"/>
              <a:t>pdf</a:t>
            </a:r>
            <a:r>
              <a:rPr lang="en-US" altLang="zh-TW" dirty="0"/>
              <a:t> and </a:t>
            </a:r>
            <a:r>
              <a:rPr lang="en-US" altLang="zh-TW" dirty="0" err="1"/>
              <a:t>cdf</a:t>
            </a:r>
            <a:r>
              <a:rPr lang="en-US" altLang="zh-TW" dirty="0"/>
              <a:t> (1D)</a:t>
            </a: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3470642" y="1556606"/>
            <a:ext cx="4675187" cy="1970087"/>
            <a:chOff x="1967" y="1185"/>
            <a:chExt cx="2945" cy="1241"/>
          </a:xfrm>
        </p:grpSpPr>
        <p:sp>
          <p:nvSpPr>
            <p:cNvPr id="26632" name="Freeform 4"/>
            <p:cNvSpPr>
              <a:spLocks/>
            </p:cNvSpPr>
            <p:nvPr/>
          </p:nvSpPr>
          <p:spPr bwMode="auto">
            <a:xfrm>
              <a:off x="1992" y="1185"/>
              <a:ext cx="2903" cy="635"/>
            </a:xfrm>
            <a:custGeom>
              <a:avLst/>
              <a:gdLst>
                <a:gd name="T0" fmla="*/ 0 w 2903"/>
                <a:gd name="T1" fmla="*/ 635 h 635"/>
                <a:gd name="T2" fmla="*/ 590 w 2903"/>
                <a:gd name="T3" fmla="*/ 453 h 635"/>
                <a:gd name="T4" fmla="*/ 771 w 2903"/>
                <a:gd name="T5" fmla="*/ 181 h 635"/>
                <a:gd name="T6" fmla="*/ 862 w 2903"/>
                <a:gd name="T7" fmla="*/ 45 h 635"/>
                <a:gd name="T8" fmla="*/ 998 w 2903"/>
                <a:gd name="T9" fmla="*/ 45 h 635"/>
                <a:gd name="T10" fmla="*/ 1134 w 2903"/>
                <a:gd name="T11" fmla="*/ 317 h 635"/>
                <a:gd name="T12" fmla="*/ 1633 w 2903"/>
                <a:gd name="T13" fmla="*/ 453 h 635"/>
                <a:gd name="T14" fmla="*/ 2540 w 2903"/>
                <a:gd name="T15" fmla="*/ 590 h 635"/>
                <a:gd name="T16" fmla="*/ 2903 w 2903"/>
                <a:gd name="T17" fmla="*/ 635 h 63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903"/>
                <a:gd name="T28" fmla="*/ 0 h 635"/>
                <a:gd name="T29" fmla="*/ 2903 w 2903"/>
                <a:gd name="T30" fmla="*/ 635 h 63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903" h="635">
                  <a:moveTo>
                    <a:pt x="0" y="635"/>
                  </a:moveTo>
                  <a:cubicBezTo>
                    <a:pt x="231" y="582"/>
                    <a:pt x="462" y="529"/>
                    <a:pt x="590" y="453"/>
                  </a:cubicBezTo>
                  <a:cubicBezTo>
                    <a:pt x="718" y="377"/>
                    <a:pt x="726" y="249"/>
                    <a:pt x="771" y="181"/>
                  </a:cubicBezTo>
                  <a:cubicBezTo>
                    <a:pt x="816" y="113"/>
                    <a:pt x="824" y="68"/>
                    <a:pt x="862" y="45"/>
                  </a:cubicBezTo>
                  <a:cubicBezTo>
                    <a:pt x="900" y="22"/>
                    <a:pt x="953" y="0"/>
                    <a:pt x="998" y="45"/>
                  </a:cubicBezTo>
                  <a:cubicBezTo>
                    <a:pt x="1043" y="90"/>
                    <a:pt x="1028" y="249"/>
                    <a:pt x="1134" y="317"/>
                  </a:cubicBezTo>
                  <a:cubicBezTo>
                    <a:pt x="1240" y="385"/>
                    <a:pt x="1399" y="408"/>
                    <a:pt x="1633" y="453"/>
                  </a:cubicBezTo>
                  <a:cubicBezTo>
                    <a:pt x="1867" y="498"/>
                    <a:pt x="2328" y="560"/>
                    <a:pt x="2540" y="590"/>
                  </a:cubicBezTo>
                  <a:cubicBezTo>
                    <a:pt x="2752" y="620"/>
                    <a:pt x="2827" y="627"/>
                    <a:pt x="2903" y="635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2533" name="Text Box 5"/>
            <p:cNvSpPr txBox="1">
              <a:spLocks noChangeArrowheads="1"/>
            </p:cNvSpPr>
            <p:nvPr/>
          </p:nvSpPr>
          <p:spPr bwMode="auto">
            <a:xfrm>
              <a:off x="3229" y="1230"/>
              <a:ext cx="14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defRPr/>
              </a:pPr>
              <a:r>
                <a:rPr lang="en-US" altLang="zh-TW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f</a:t>
              </a:r>
              <a:r>
                <a:rPr lang="en-US" altLang="zh-TW" i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(</a:t>
              </a:r>
              <a:r>
                <a:rPr lang="en-US" altLang="zh-TW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x</a:t>
              </a:r>
              <a:r>
                <a:rPr lang="en-US" altLang="zh-TW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) – uncertainty pdf</a:t>
              </a:r>
            </a:p>
          </p:txBody>
        </p:sp>
        <p:sp>
          <p:nvSpPr>
            <p:cNvPr id="26634" name="Line 6"/>
            <p:cNvSpPr>
              <a:spLocks noChangeShapeType="1"/>
            </p:cNvSpPr>
            <p:nvPr/>
          </p:nvSpPr>
          <p:spPr bwMode="auto">
            <a:xfrm>
              <a:off x="1995" y="1600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5" name="Line 7"/>
            <p:cNvSpPr>
              <a:spLocks noChangeShapeType="1"/>
            </p:cNvSpPr>
            <p:nvPr/>
          </p:nvSpPr>
          <p:spPr bwMode="auto">
            <a:xfrm>
              <a:off x="4898" y="1600"/>
              <a:ext cx="0" cy="499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6" name="Line 8"/>
            <p:cNvSpPr>
              <a:spLocks noChangeShapeType="1"/>
            </p:cNvSpPr>
            <p:nvPr/>
          </p:nvSpPr>
          <p:spPr bwMode="auto">
            <a:xfrm>
              <a:off x="1995" y="1600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7" name="Line 9"/>
            <p:cNvSpPr>
              <a:spLocks noChangeShapeType="1"/>
            </p:cNvSpPr>
            <p:nvPr/>
          </p:nvSpPr>
          <p:spPr bwMode="auto">
            <a:xfrm>
              <a:off x="1995" y="2099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8" name="Line 10"/>
            <p:cNvSpPr>
              <a:spLocks noChangeShapeType="1"/>
            </p:cNvSpPr>
            <p:nvPr/>
          </p:nvSpPr>
          <p:spPr bwMode="auto">
            <a:xfrm>
              <a:off x="4762" y="2099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39" name="Line 11"/>
            <p:cNvSpPr>
              <a:spLocks noChangeShapeType="1"/>
            </p:cNvSpPr>
            <p:nvPr/>
          </p:nvSpPr>
          <p:spPr bwMode="auto">
            <a:xfrm>
              <a:off x="4762" y="1600"/>
              <a:ext cx="136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0" name="Text Box 12"/>
            <p:cNvSpPr txBox="1">
              <a:spLocks noChangeArrowheads="1"/>
            </p:cNvSpPr>
            <p:nvPr/>
          </p:nvSpPr>
          <p:spPr bwMode="auto">
            <a:xfrm>
              <a:off x="1967" y="2193"/>
              <a:ext cx="25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dirty="0"/>
                <a:t>[</a:t>
              </a:r>
              <a:r>
                <a:rPr lang="en-US" altLang="zh-TW" b="1" i="1" dirty="0" err="1"/>
                <a:t>l</a:t>
              </a:r>
              <a:r>
                <a:rPr lang="en-US" altLang="zh-TW" b="1" i="1" baseline="-25000" dirty="0" err="1"/>
                <a:t>i</a:t>
              </a:r>
              <a:endParaRPr lang="en-US" altLang="zh-TW" b="1" i="1" dirty="0"/>
            </a:p>
          </p:txBody>
        </p:sp>
        <p:sp>
          <p:nvSpPr>
            <p:cNvPr id="26641" name="Text Box 13"/>
            <p:cNvSpPr txBox="1">
              <a:spLocks noChangeArrowheads="1"/>
            </p:cNvSpPr>
            <p:nvPr/>
          </p:nvSpPr>
          <p:spPr bwMode="auto">
            <a:xfrm>
              <a:off x="4617" y="2193"/>
              <a:ext cx="2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 i="1" dirty="0" err="1"/>
                <a:t>u</a:t>
              </a:r>
              <a:r>
                <a:rPr lang="en-US" altLang="zh-TW" b="1" i="1" baseline="-25000" dirty="0" err="1"/>
                <a:t>i</a:t>
              </a:r>
              <a:r>
                <a:rPr lang="en-US" altLang="zh-TW" b="1" dirty="0"/>
                <a:t>]</a:t>
              </a:r>
            </a:p>
          </p:txBody>
        </p:sp>
        <p:sp>
          <p:nvSpPr>
            <p:cNvPr id="26642" name="Line 14"/>
            <p:cNvSpPr>
              <a:spLocks noChangeShapeType="1"/>
            </p:cNvSpPr>
            <p:nvPr/>
          </p:nvSpPr>
          <p:spPr bwMode="auto">
            <a:xfrm>
              <a:off x="1995" y="1847"/>
              <a:ext cx="29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3" name="Text Box 15"/>
            <p:cNvSpPr txBox="1">
              <a:spLocks noChangeArrowheads="1"/>
            </p:cNvSpPr>
            <p:nvPr/>
          </p:nvSpPr>
          <p:spPr bwMode="auto">
            <a:xfrm>
              <a:off x="3225" y="1899"/>
              <a:ext cx="42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altLang="zh-TW" sz="2400" i="1" dirty="0" err="1"/>
                <a:t>T</a:t>
              </a:r>
              <a:r>
                <a:rPr lang="en-US" altLang="zh-TW" sz="2400" i="1" baseline="-25000" dirty="0" err="1"/>
                <a:t>i</a:t>
              </a:r>
              <a:r>
                <a:rPr lang="en-US" altLang="zh-TW" sz="2400" i="1" dirty="0" err="1"/>
                <a:t>.a</a:t>
              </a:r>
              <a:endParaRPr lang="en-US" altLang="zh-TW" i="1" dirty="0"/>
            </a:p>
          </p:txBody>
        </p:sp>
        <p:sp>
          <p:nvSpPr>
            <p:cNvPr id="26644" name="Text Box 16"/>
            <p:cNvSpPr txBox="1">
              <a:spLocks noChangeArrowheads="1"/>
            </p:cNvSpPr>
            <p:nvPr/>
          </p:nvSpPr>
          <p:spPr bwMode="auto">
            <a:xfrm>
              <a:off x="2738" y="2193"/>
              <a:ext cx="14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TW" b="1"/>
                <a:t>uncertainty interval</a:t>
              </a:r>
            </a:p>
          </p:txBody>
        </p:sp>
      </p:grpSp>
      <p:sp>
        <p:nvSpPr>
          <p:cNvPr id="26631" name="Rectangle 18"/>
          <p:cNvSpPr>
            <a:spLocks noChangeArrowheads="1"/>
          </p:cNvSpPr>
          <p:nvPr/>
        </p:nvSpPr>
        <p:spPr bwMode="auto">
          <a:xfrm>
            <a:off x="518126" y="2025938"/>
            <a:ext cx="2509838" cy="9967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TW" sz="1600" dirty="0">
                <a:solidFill>
                  <a:srgbClr val="FF3300"/>
                </a:solidFill>
              </a:rPr>
              <a:t>Attribute </a:t>
            </a:r>
            <a:r>
              <a:rPr lang="en-US" altLang="zh-TW" sz="1600" i="1" dirty="0">
                <a:solidFill>
                  <a:srgbClr val="FF3300"/>
                </a:solidFill>
              </a:rPr>
              <a:t>a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TW" sz="1600" dirty="0"/>
              <a:t>(temperature, locations) of </a:t>
            </a:r>
            <a:r>
              <a:rPr lang="en-US" altLang="zh-TW" sz="1600" dirty="0">
                <a:solidFill>
                  <a:srgbClr val="FF3300"/>
                </a:solidFill>
              </a:rPr>
              <a:t>object </a:t>
            </a:r>
            <a:r>
              <a:rPr lang="en-US" altLang="zh-TW" sz="1600" i="1" dirty="0">
                <a:solidFill>
                  <a:srgbClr val="FF3300"/>
                </a:solidFill>
              </a:rPr>
              <a:t>T</a:t>
            </a:r>
            <a:r>
              <a:rPr lang="en-US" altLang="zh-TW" sz="1600" i="1" baseline="-25000" dirty="0">
                <a:solidFill>
                  <a:srgbClr val="FF3300"/>
                </a:solidFill>
              </a:rPr>
              <a:t>i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altLang="zh-TW" sz="1600" dirty="0"/>
              <a:t>(GPS, sensor) from </a:t>
            </a:r>
            <a:r>
              <a:rPr lang="en-US" altLang="zh-TW" sz="1600" i="1" dirty="0">
                <a:solidFill>
                  <a:srgbClr val="FF3300"/>
                </a:solidFill>
              </a:rPr>
              <a:t>T</a:t>
            </a: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 altLang="zh-TW" sz="1600" dirty="0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497881" y="3834502"/>
            <a:ext cx="2046538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TW" sz="2400" i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  <a:r>
              <a:rPr lang="en-US" altLang="zh-TW" sz="2400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altLang="zh-TW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):</a:t>
            </a:r>
          </a:p>
          <a:p>
            <a:pPr>
              <a:spcBef>
                <a:spcPct val="20000"/>
              </a:spcBef>
              <a:defRPr/>
            </a:pP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cumulative distribution function (</a:t>
            </a:r>
            <a:r>
              <a:rPr lang="en-US" altLang="zh-TW" sz="24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cdf</a:t>
            </a:r>
            <a:r>
              <a:rPr lang="en-US" altLang="zh-TW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 flipH="1">
            <a:off x="3508468" y="3869635"/>
            <a:ext cx="16610" cy="1702209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8116980" y="4779682"/>
            <a:ext cx="0" cy="792162"/>
          </a:xfrm>
          <a:prstGeom prst="line">
            <a:avLst/>
          </a:prstGeom>
          <a:noFill/>
          <a:ln w="28575">
            <a:solidFill>
              <a:srgbClr val="0000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8"/>
          <p:cNvSpPr>
            <a:spLocks noChangeShapeType="1"/>
          </p:cNvSpPr>
          <p:nvPr/>
        </p:nvSpPr>
        <p:spPr bwMode="auto">
          <a:xfrm flipV="1">
            <a:off x="3379305" y="3935896"/>
            <a:ext cx="4744278" cy="45719"/>
          </a:xfrm>
          <a:prstGeom prst="line">
            <a:avLst/>
          </a:prstGeom>
          <a:noFill/>
          <a:ln w="28575">
            <a:solidFill>
              <a:srgbClr val="0000CC"/>
            </a:solidFill>
            <a:prstDash val="sys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12"/>
          <p:cNvSpPr txBox="1">
            <a:spLocks noChangeArrowheads="1"/>
          </p:cNvSpPr>
          <p:nvPr/>
        </p:nvSpPr>
        <p:spPr bwMode="auto">
          <a:xfrm>
            <a:off x="3464018" y="5721070"/>
            <a:ext cx="396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[</a:t>
            </a:r>
            <a:r>
              <a:rPr lang="en-US" altLang="zh-TW" b="1" i="1" dirty="0" err="1"/>
              <a:t>l</a:t>
            </a:r>
            <a:r>
              <a:rPr lang="en-US" altLang="zh-TW" b="1" i="1" baseline="-25000" dirty="0" err="1"/>
              <a:t>i</a:t>
            </a:r>
            <a:endParaRPr lang="en-US" altLang="zh-TW" b="1" i="1" dirty="0"/>
          </a:p>
        </p:txBody>
      </p:sp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7803413" y="5721070"/>
            <a:ext cx="468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i="1" dirty="0" err="1"/>
              <a:t>u</a:t>
            </a:r>
            <a:r>
              <a:rPr lang="en-US" altLang="zh-TW" b="1" i="1" baseline="-25000" dirty="0" err="1"/>
              <a:t>i</a:t>
            </a:r>
            <a:r>
              <a:rPr lang="en-US" altLang="zh-TW" b="1" dirty="0"/>
              <a:t>]</a:t>
            </a:r>
          </a:p>
        </p:txBody>
      </p:sp>
      <p:sp>
        <p:nvSpPr>
          <p:cNvPr id="41" name="Line 14"/>
          <p:cNvSpPr>
            <a:spLocks noChangeShapeType="1"/>
          </p:cNvSpPr>
          <p:nvPr/>
        </p:nvSpPr>
        <p:spPr bwMode="auto">
          <a:xfrm flipV="1">
            <a:off x="3405809" y="5155095"/>
            <a:ext cx="4929807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4687980" y="5721070"/>
            <a:ext cx="18383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uncertainty </a:t>
            </a:r>
            <a:r>
              <a:rPr lang="en-US" altLang="zh-TW" b="1" dirty="0" err="1"/>
              <a:t>cdf</a:t>
            </a:r>
            <a:endParaRPr lang="en-US" altLang="zh-TW" b="1" dirty="0"/>
          </a:p>
        </p:txBody>
      </p:sp>
      <p:sp>
        <p:nvSpPr>
          <p:cNvPr id="44" name="Text Box 12"/>
          <p:cNvSpPr txBox="1">
            <a:spLocks noChangeArrowheads="1"/>
          </p:cNvSpPr>
          <p:nvPr/>
        </p:nvSpPr>
        <p:spPr bwMode="auto">
          <a:xfrm>
            <a:off x="3238727" y="5151224"/>
            <a:ext cx="312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i="1" dirty="0"/>
              <a:t>0</a:t>
            </a: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3079702" y="3799503"/>
            <a:ext cx="3129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TW" b="1" i="1" dirty="0"/>
              <a:t>1</a:t>
            </a:r>
          </a:p>
        </p:txBody>
      </p:sp>
      <p:sp>
        <p:nvSpPr>
          <p:cNvPr id="46" name="Freeform 45"/>
          <p:cNvSpPr/>
          <p:nvPr/>
        </p:nvSpPr>
        <p:spPr bwMode="auto">
          <a:xfrm>
            <a:off x="3511826" y="3953565"/>
            <a:ext cx="4598504" cy="1228035"/>
          </a:xfrm>
          <a:custGeom>
            <a:avLst/>
            <a:gdLst>
              <a:gd name="connsiteX0" fmla="*/ 0 w 4598504"/>
              <a:gd name="connsiteY0" fmla="*/ 1228035 h 1228035"/>
              <a:gd name="connsiteX1" fmla="*/ 728870 w 4598504"/>
              <a:gd name="connsiteY1" fmla="*/ 565426 h 1228035"/>
              <a:gd name="connsiteX2" fmla="*/ 1722783 w 4598504"/>
              <a:gd name="connsiteY2" fmla="*/ 154609 h 1228035"/>
              <a:gd name="connsiteX3" fmla="*/ 2650435 w 4598504"/>
              <a:gd name="connsiteY3" fmla="*/ 22087 h 1228035"/>
              <a:gd name="connsiteX4" fmla="*/ 4598504 w 4598504"/>
              <a:gd name="connsiteY4" fmla="*/ 22087 h 1228035"/>
              <a:gd name="connsiteX5" fmla="*/ 4598504 w 4598504"/>
              <a:gd name="connsiteY5" fmla="*/ 22087 h 1228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8504" h="1228035">
                <a:moveTo>
                  <a:pt x="0" y="1228035"/>
                </a:moveTo>
                <a:cubicBezTo>
                  <a:pt x="220870" y="986182"/>
                  <a:pt x="441740" y="744330"/>
                  <a:pt x="728870" y="565426"/>
                </a:cubicBezTo>
                <a:cubicBezTo>
                  <a:pt x="1016001" y="386522"/>
                  <a:pt x="1402522" y="245165"/>
                  <a:pt x="1722783" y="154609"/>
                </a:cubicBezTo>
                <a:cubicBezTo>
                  <a:pt x="2043044" y="64053"/>
                  <a:pt x="2171148" y="44174"/>
                  <a:pt x="2650435" y="22087"/>
                </a:cubicBezTo>
                <a:cubicBezTo>
                  <a:pt x="3129722" y="0"/>
                  <a:pt x="4598504" y="22087"/>
                  <a:pt x="4598504" y="22087"/>
                </a:cubicBezTo>
                <a:lnTo>
                  <a:pt x="4598504" y="22087"/>
                </a:ln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243430"/>
      </p:ext>
    </p:extLst>
  </p:cSld>
  <p:clrMapOvr>
    <a:masterClrMapping/>
  </p:clrMapOvr>
  <p:transition spd="med" advTm="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592138"/>
            <a:ext cx="7113588" cy="895350"/>
          </a:xfrm>
        </p:spPr>
        <p:txBody>
          <a:bodyPr/>
          <a:lstStyle/>
          <a:p>
            <a:pPr eaLnBrk="1" hangingPunct="1"/>
            <a:r>
              <a:rPr lang="en-US" altLang="zh-TW" sz="3200" dirty="0"/>
              <a:t>4 Classes of Probabilistic Queries</a:t>
            </a:r>
          </a:p>
        </p:txBody>
      </p:sp>
      <p:graphicFrame>
        <p:nvGraphicFramePr>
          <p:cNvPr id="674850" name="Group 34"/>
          <p:cNvGraphicFramePr>
            <a:graphicFrameLocks noGrp="1"/>
          </p:cNvGraphicFramePr>
          <p:nvPr>
            <p:ph sz="half" idx="2"/>
          </p:nvPr>
        </p:nvGraphicFramePr>
        <p:xfrm>
          <a:off x="133350" y="2149475"/>
          <a:ext cx="8858250" cy="2822448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Value-based answer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Entity-based answer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30909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Independent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VSingleQ</a:t>
                      </a:r>
                      <a:endParaRPr kumimoji="0" lang="en-US" altLang="zh-TW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What is the temperature of sensor</a:t>
                      </a:r>
                      <a:r>
                        <a:rPr kumimoji="0" lang="en-US" altLang="zh-TW" sz="16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x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ERQ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Which sensor has temperature in 10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o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F and 30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o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F?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9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1" u="none" strike="noStrike" cap="none" normalizeH="0" baseline="0">
                          <a:ln>
                            <a:noFill/>
                          </a:ln>
                          <a:solidFill>
                            <a:srgbClr val="F30909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Dependent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VAvgQ, VSumQ, VMinQ, VMaxQ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What is the average temperature of the sensors?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ENNQ, 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EMinQ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, 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EMaxQ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,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Join (=,</a:t>
                      </a:r>
                      <a:r>
                        <a:rPr kumimoji="0" lang="en-US" altLang="zh-TW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  <a:sym typeface="Symbol" pitchFamily="18" charset="2"/>
                        </a:rPr>
                        <a:t></a:t>
                      </a: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9900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, &gt;,&lt;)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Which sensor gives the highest temperature?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 bwMode="auto">
          <a:xfrm>
            <a:off x="5818900" y="3694222"/>
            <a:ext cx="2893331" cy="477767"/>
          </a:xfrm>
          <a:prstGeom prst="ellipse">
            <a:avLst/>
          </a:prstGeom>
          <a:solidFill>
            <a:srgbClr val="00FFFF">
              <a:alpha val="21000"/>
            </a:srgbClr>
          </a:solidFill>
          <a:ln>
            <a:solidFill>
              <a:srgbClr val="0000FF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01F6B6C-493A-C34A-B4B9-C8A2CE566A53}"/>
                  </a:ext>
                </a:extLst>
              </p14:cNvPr>
              <p14:cNvContentPartPr/>
              <p14:nvPr/>
            </p14:nvContentPartPr>
            <p14:xfrm>
              <a:off x="4442040" y="451908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01F6B6C-493A-C34A-B4B9-C8A2CE566A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2680" y="4509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79748875"/>
      </p:ext>
    </p:extLst>
  </p:cSld>
  <p:clrMapOvr>
    <a:masterClrMapping/>
  </p:clrMapOvr>
  <p:transition advTm="124704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7535863" y="2997200"/>
            <a:ext cx="576262" cy="1368425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6454775" y="3644900"/>
            <a:ext cx="576263" cy="1368425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4"/>
          <p:cNvSpPr>
            <a:spLocks noGrp="1" noChangeArrowheads="1"/>
          </p:cNvSpPr>
          <p:nvPr>
            <p:ph type="title"/>
          </p:nvPr>
        </p:nvSpPr>
        <p:spPr>
          <a:xfrm>
            <a:off x="928343" y="485775"/>
            <a:ext cx="7430479" cy="952500"/>
          </a:xfrm>
        </p:spPr>
        <p:txBody>
          <a:bodyPr/>
          <a:lstStyle/>
          <a:p>
            <a:pPr eaLnBrk="1" hangingPunct="1"/>
            <a:r>
              <a:rPr lang="en-US" sz="3600" dirty="0" err="1"/>
              <a:t>EMinQ</a:t>
            </a:r>
            <a:endParaRPr lang="en-US" altLang="zh-TW" sz="3600" dirty="0">
              <a:sym typeface="Symbol" pitchFamily="18" charset="2"/>
            </a:endParaRP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611188" y="1989138"/>
            <a:ext cx="576262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1403350" y="19161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1513" name="Text Box 7"/>
          <p:cNvSpPr txBox="1">
            <a:spLocks noChangeArrowheads="1"/>
          </p:cNvSpPr>
          <p:nvPr/>
        </p:nvSpPr>
        <p:spPr bwMode="auto">
          <a:xfrm>
            <a:off x="1455738" y="1865313"/>
            <a:ext cx="26114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Recorded Temperature </a:t>
            </a: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1455738" y="2486025"/>
            <a:ext cx="33734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Bound for Current Temperature</a:t>
            </a:r>
          </a:p>
        </p:txBody>
      </p:sp>
      <p:sp>
        <p:nvSpPr>
          <p:cNvPr id="21515" name="Line 9"/>
          <p:cNvSpPr>
            <a:spLocks noChangeShapeType="1"/>
          </p:cNvSpPr>
          <p:nvPr/>
        </p:nvSpPr>
        <p:spPr bwMode="auto">
          <a:xfrm>
            <a:off x="6743700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6" name="Line 10"/>
          <p:cNvSpPr>
            <a:spLocks noChangeShapeType="1"/>
          </p:cNvSpPr>
          <p:nvPr/>
        </p:nvSpPr>
        <p:spPr bwMode="auto">
          <a:xfrm>
            <a:off x="7823200" y="1773238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17" name="Rectangle 11"/>
          <p:cNvSpPr>
            <a:spLocks noChangeArrowheads="1"/>
          </p:cNvSpPr>
          <p:nvPr/>
        </p:nvSpPr>
        <p:spPr bwMode="auto">
          <a:xfrm>
            <a:off x="6454775" y="4294188"/>
            <a:ext cx="576263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2"/>
          <p:cNvSpPr>
            <a:spLocks noChangeArrowheads="1"/>
          </p:cNvSpPr>
          <p:nvPr/>
        </p:nvSpPr>
        <p:spPr bwMode="auto">
          <a:xfrm>
            <a:off x="7535863" y="3214688"/>
            <a:ext cx="576262" cy="142875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9" name="Text Box 13"/>
          <p:cNvSpPr txBox="1">
            <a:spLocks noChangeArrowheads="1"/>
          </p:cNvSpPr>
          <p:nvPr/>
        </p:nvSpPr>
        <p:spPr bwMode="auto">
          <a:xfrm>
            <a:off x="6599238" y="5608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x</a:t>
            </a:r>
          </a:p>
        </p:txBody>
      </p:sp>
      <p:sp>
        <p:nvSpPr>
          <p:cNvPr id="21520" name="Text Box 14"/>
          <p:cNvSpPr txBox="1">
            <a:spLocks noChangeArrowheads="1"/>
          </p:cNvSpPr>
          <p:nvPr/>
        </p:nvSpPr>
        <p:spPr bwMode="auto">
          <a:xfrm>
            <a:off x="7680325" y="5608638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y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611188" y="2492375"/>
            <a:ext cx="576262" cy="431800"/>
          </a:xfrm>
          <a:prstGeom prst="rect">
            <a:avLst/>
          </a:prstGeom>
          <a:solidFill>
            <a:srgbClr val="AEF8F4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5407025" y="223202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>
            <a:off x="5407025" y="3052763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5407025" y="34623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>
            <a:off x="5407025" y="42751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5407025" y="38735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5407025" y="46942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29" name="Line 25"/>
          <p:cNvSpPr>
            <a:spLocks noChangeShapeType="1"/>
          </p:cNvSpPr>
          <p:nvPr/>
        </p:nvSpPr>
        <p:spPr bwMode="auto">
          <a:xfrm>
            <a:off x="5407025" y="51054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>
            <a:off x="5521325" y="1771650"/>
            <a:ext cx="0" cy="3673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531" name="Line 27"/>
          <p:cNvSpPr>
            <a:spLocks noChangeShapeType="1"/>
          </p:cNvSpPr>
          <p:nvPr/>
        </p:nvSpPr>
        <p:spPr bwMode="auto">
          <a:xfrm>
            <a:off x="5407025" y="264160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5167313" y="4941888"/>
            <a:ext cx="184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21533" name="Text Box 29"/>
          <p:cNvSpPr txBox="1">
            <a:spLocks noChangeArrowheads="1"/>
          </p:cNvSpPr>
          <p:nvPr/>
        </p:nvSpPr>
        <p:spPr bwMode="auto">
          <a:xfrm>
            <a:off x="5033963" y="4891088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21534" name="Text Box 30"/>
          <p:cNvSpPr txBox="1">
            <a:spLocks noChangeArrowheads="1"/>
          </p:cNvSpPr>
          <p:nvPr/>
        </p:nvSpPr>
        <p:spPr bwMode="auto">
          <a:xfrm>
            <a:off x="5345113" y="5580063"/>
            <a:ext cx="433387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baseline="30000"/>
              <a:t>o</a:t>
            </a:r>
            <a:r>
              <a:rPr lang="en-US" altLang="zh-TW"/>
              <a:t>C</a:t>
            </a:r>
          </a:p>
        </p:txBody>
      </p:sp>
      <p:sp>
        <p:nvSpPr>
          <p:cNvPr id="21535" name="Text Box 31"/>
          <p:cNvSpPr txBox="1">
            <a:spLocks noChangeArrowheads="1"/>
          </p:cNvSpPr>
          <p:nvPr/>
        </p:nvSpPr>
        <p:spPr bwMode="auto">
          <a:xfrm>
            <a:off x="5040313" y="4114800"/>
            <a:ext cx="311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5</a:t>
            </a:r>
          </a:p>
        </p:txBody>
      </p:sp>
      <p:sp>
        <p:nvSpPr>
          <p:cNvPr id="21536" name="Text Box 32"/>
          <p:cNvSpPr txBox="1">
            <a:spLocks noChangeArrowheads="1"/>
          </p:cNvSpPr>
          <p:nvPr/>
        </p:nvSpPr>
        <p:spPr bwMode="auto">
          <a:xfrm>
            <a:off x="4913313" y="325120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10</a:t>
            </a:r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4913313" y="2457450"/>
            <a:ext cx="438150" cy="36671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/>
              <a:t>15</a:t>
            </a:r>
          </a:p>
        </p:txBody>
      </p:sp>
      <p:sp>
        <p:nvSpPr>
          <p:cNvPr id="642082" name="Rectangle 34"/>
          <p:cNvSpPr>
            <a:spLocks noChangeArrowheads="1"/>
          </p:cNvSpPr>
          <p:nvPr/>
        </p:nvSpPr>
        <p:spPr bwMode="auto">
          <a:xfrm>
            <a:off x="529714" y="3044483"/>
            <a:ext cx="4243003" cy="2796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sz="2000" b="1" dirty="0"/>
              <a:t>Probabilistic Minimum Query (</a:t>
            </a:r>
            <a:r>
              <a:rPr lang="en-US" sz="2000" b="1" dirty="0" err="1"/>
              <a:t>EMinQ</a:t>
            </a:r>
            <a:r>
              <a:rPr lang="en-US" sz="2000" b="1" dirty="0"/>
              <a:t>): </a:t>
            </a:r>
            <a:r>
              <a:rPr lang="en-US" sz="2000" dirty="0"/>
              <a:t>returns a set </a:t>
            </a:r>
            <a:r>
              <a:rPr lang="en-US" sz="2000" dirty="0">
                <a:solidFill>
                  <a:srgbClr val="FF3300"/>
                </a:solidFill>
              </a:rPr>
              <a:t>{(</a:t>
            </a:r>
            <a:r>
              <a:rPr lang="en-US" sz="2000" i="1" dirty="0">
                <a:solidFill>
                  <a:srgbClr val="FF3300"/>
                </a:solidFill>
              </a:rPr>
              <a:t>T</a:t>
            </a:r>
            <a:r>
              <a:rPr lang="en-US" sz="2000" i="1" baseline="-25000" dirty="0">
                <a:solidFill>
                  <a:srgbClr val="FF3300"/>
                </a:solidFill>
              </a:rPr>
              <a:t>i</a:t>
            </a:r>
            <a:r>
              <a:rPr lang="en-US" sz="2000" i="1" dirty="0">
                <a:solidFill>
                  <a:srgbClr val="FF3300"/>
                </a:solidFill>
              </a:rPr>
              <a:t>, p</a:t>
            </a:r>
            <a:r>
              <a:rPr lang="en-US" sz="2000" i="1" baseline="-25000" dirty="0">
                <a:solidFill>
                  <a:srgbClr val="FF3300"/>
                </a:solidFill>
              </a:rPr>
              <a:t>i</a:t>
            </a:r>
            <a:r>
              <a:rPr lang="en-US" sz="2000" dirty="0">
                <a:solidFill>
                  <a:srgbClr val="FF3300"/>
                </a:solidFill>
              </a:rPr>
              <a:t>)}</a:t>
            </a:r>
            <a:r>
              <a:rPr lang="en-US" sz="2000" dirty="0"/>
              <a:t> where </a:t>
            </a:r>
            <a:r>
              <a:rPr lang="en-US" sz="2000" i="1" dirty="0"/>
              <a:t>p</a:t>
            </a:r>
            <a:r>
              <a:rPr lang="en-US" sz="2000" i="1" baseline="-25000" dirty="0"/>
              <a:t>i</a:t>
            </a:r>
            <a:r>
              <a:rPr lang="en-US" sz="2000" dirty="0"/>
              <a:t> is non-zero prob. that </a:t>
            </a:r>
            <a:r>
              <a:rPr lang="en-US" sz="2000" i="1" dirty="0" err="1"/>
              <a:t>T</a:t>
            </a:r>
            <a:r>
              <a:rPr lang="en-US" sz="2000" i="1" baseline="-25000" dirty="0" err="1"/>
              <a:t>i</a:t>
            </a:r>
            <a:r>
              <a:rPr lang="en-US" sz="2000" i="1" dirty="0" err="1"/>
              <a:t>.a</a:t>
            </a:r>
            <a:r>
              <a:rPr lang="en-US" sz="2000" dirty="0"/>
              <a:t> is the min. value of </a:t>
            </a:r>
            <a:r>
              <a:rPr lang="en-US" sz="2000" i="1" dirty="0"/>
              <a:t>a</a:t>
            </a:r>
            <a:r>
              <a:rPr lang="en-US" sz="2000" dirty="0"/>
              <a:t> in </a:t>
            </a:r>
            <a:r>
              <a:rPr lang="en-US" sz="2000" i="1" dirty="0"/>
              <a:t>T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TW" sz="2000" b="1" dirty="0">
                <a:solidFill>
                  <a:schemeClr val="tx2"/>
                </a:solidFill>
              </a:rPr>
              <a:t>Example: {(</a:t>
            </a:r>
            <a:r>
              <a:rPr lang="en-US" altLang="zh-TW" sz="2000" b="1" i="1" dirty="0">
                <a:solidFill>
                  <a:schemeClr val="tx2"/>
                </a:solidFill>
              </a:rPr>
              <a:t>x</a:t>
            </a:r>
            <a:r>
              <a:rPr lang="en-US" altLang="zh-TW" sz="2000" b="1" dirty="0">
                <a:solidFill>
                  <a:schemeClr val="tx2"/>
                </a:solidFill>
              </a:rPr>
              <a:t>,</a:t>
            </a:r>
            <a:r>
              <a:rPr lang="en-US" altLang="zh-TW" sz="2000" b="1" dirty="0">
                <a:solidFill>
                  <a:srgbClr val="FF3300"/>
                </a:solidFill>
              </a:rPr>
              <a:t>0.7</a:t>
            </a:r>
            <a:r>
              <a:rPr lang="en-US" altLang="zh-TW" sz="2000" b="1" dirty="0">
                <a:solidFill>
                  <a:schemeClr val="tx2"/>
                </a:solidFill>
              </a:rPr>
              <a:t>), (</a:t>
            </a:r>
            <a:r>
              <a:rPr lang="en-US" altLang="zh-TW" sz="2000" b="1" i="1" dirty="0">
                <a:solidFill>
                  <a:schemeClr val="tx2"/>
                </a:solidFill>
              </a:rPr>
              <a:t>y</a:t>
            </a:r>
            <a:r>
              <a:rPr lang="en-US" altLang="zh-TW" sz="2000" b="1" dirty="0">
                <a:solidFill>
                  <a:schemeClr val="tx2"/>
                </a:solidFill>
              </a:rPr>
              <a:t>,</a:t>
            </a:r>
            <a:r>
              <a:rPr lang="en-US" altLang="zh-TW" sz="2000" b="1" dirty="0">
                <a:solidFill>
                  <a:srgbClr val="FF3300"/>
                </a:solidFill>
              </a:rPr>
              <a:t>0.3</a:t>
            </a:r>
            <a:r>
              <a:rPr lang="en-US" altLang="zh-TW" sz="2000" b="1" dirty="0">
                <a:solidFill>
                  <a:schemeClr val="tx2"/>
                </a:solidFill>
              </a:rPr>
              <a:t>)}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endParaRPr lang="en-US" altLang="zh-TW" sz="2000" b="1" dirty="0">
              <a:solidFill>
                <a:schemeClr val="tx2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/>
            </a:pPr>
            <a:endParaRPr lang="en-US" altLang="zh-TW" sz="2000" b="1" dirty="0">
              <a:solidFill>
                <a:schemeClr val="tx2"/>
              </a:solidFill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8067675" y="3001963"/>
            <a:ext cx="219075" cy="1385887"/>
            <a:chOff x="5082" y="1771"/>
            <a:chExt cx="154" cy="666"/>
          </a:xfrm>
        </p:grpSpPr>
        <p:sp>
          <p:nvSpPr>
            <p:cNvPr id="21549" name="Freeform 36"/>
            <p:cNvSpPr>
              <a:spLocks/>
            </p:cNvSpPr>
            <p:nvPr/>
          </p:nvSpPr>
          <p:spPr bwMode="auto">
            <a:xfrm>
              <a:off x="5083" y="1771"/>
              <a:ext cx="139" cy="666"/>
            </a:xfrm>
            <a:custGeom>
              <a:avLst/>
              <a:gdLst>
                <a:gd name="T0" fmla="*/ 5 w 139"/>
                <a:gd name="T1" fmla="*/ 0 h 666"/>
                <a:gd name="T2" fmla="*/ 122 w 139"/>
                <a:gd name="T3" fmla="*/ 122 h 666"/>
                <a:gd name="T4" fmla="*/ 106 w 139"/>
                <a:gd name="T5" fmla="*/ 240 h 666"/>
                <a:gd name="T6" fmla="*/ 133 w 139"/>
                <a:gd name="T7" fmla="*/ 453 h 666"/>
                <a:gd name="T8" fmla="*/ 112 w 139"/>
                <a:gd name="T9" fmla="*/ 554 h 666"/>
                <a:gd name="T10" fmla="*/ 0 w 139"/>
                <a:gd name="T11" fmla="*/ 666 h 66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9"/>
                <a:gd name="T19" fmla="*/ 0 h 666"/>
                <a:gd name="T20" fmla="*/ 139 w 139"/>
                <a:gd name="T21" fmla="*/ 666 h 66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9" h="666">
                  <a:moveTo>
                    <a:pt x="5" y="0"/>
                  </a:moveTo>
                  <a:cubicBezTo>
                    <a:pt x="55" y="41"/>
                    <a:pt x="105" y="82"/>
                    <a:pt x="122" y="122"/>
                  </a:cubicBezTo>
                  <a:cubicBezTo>
                    <a:pt x="139" y="162"/>
                    <a:pt x="104" y="185"/>
                    <a:pt x="106" y="240"/>
                  </a:cubicBezTo>
                  <a:cubicBezTo>
                    <a:pt x="108" y="295"/>
                    <a:pt x="132" y="401"/>
                    <a:pt x="133" y="453"/>
                  </a:cubicBezTo>
                  <a:cubicBezTo>
                    <a:pt x="134" y="505"/>
                    <a:pt x="134" y="519"/>
                    <a:pt x="112" y="554"/>
                  </a:cubicBezTo>
                  <a:cubicBezTo>
                    <a:pt x="90" y="589"/>
                    <a:pt x="45" y="627"/>
                    <a:pt x="0" y="666"/>
                  </a:cubicBezTo>
                </a:path>
              </a:pathLst>
            </a:custGeom>
            <a:solidFill>
              <a:srgbClr val="FF33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Line 37"/>
            <p:cNvSpPr>
              <a:spLocks noChangeShapeType="1"/>
            </p:cNvSpPr>
            <p:nvPr/>
          </p:nvSpPr>
          <p:spPr bwMode="auto">
            <a:xfrm>
              <a:off x="5082" y="1771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1" name="Line 38"/>
            <p:cNvSpPr>
              <a:spLocks noChangeShapeType="1"/>
            </p:cNvSpPr>
            <p:nvPr/>
          </p:nvSpPr>
          <p:spPr bwMode="auto">
            <a:xfrm>
              <a:off x="5098" y="2433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7035800" y="3624263"/>
            <a:ext cx="301625" cy="1404937"/>
            <a:chOff x="4416" y="2523"/>
            <a:chExt cx="190" cy="677"/>
          </a:xfrm>
        </p:grpSpPr>
        <p:sp>
          <p:nvSpPr>
            <p:cNvPr id="21546" name="Line 40"/>
            <p:cNvSpPr>
              <a:spLocks noChangeShapeType="1"/>
            </p:cNvSpPr>
            <p:nvPr/>
          </p:nvSpPr>
          <p:spPr bwMode="auto">
            <a:xfrm>
              <a:off x="4416" y="2534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7" name="Line 41"/>
            <p:cNvSpPr>
              <a:spLocks noChangeShapeType="1"/>
            </p:cNvSpPr>
            <p:nvPr/>
          </p:nvSpPr>
          <p:spPr bwMode="auto">
            <a:xfrm>
              <a:off x="4432" y="3196"/>
              <a:ext cx="1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Freeform 42"/>
            <p:cNvSpPr>
              <a:spLocks/>
            </p:cNvSpPr>
            <p:nvPr/>
          </p:nvSpPr>
          <p:spPr bwMode="auto">
            <a:xfrm>
              <a:off x="4416" y="2523"/>
              <a:ext cx="190" cy="677"/>
            </a:xfrm>
            <a:custGeom>
              <a:avLst/>
              <a:gdLst>
                <a:gd name="T0" fmla="*/ 0 w 190"/>
                <a:gd name="T1" fmla="*/ 0 h 677"/>
                <a:gd name="T2" fmla="*/ 91 w 190"/>
                <a:gd name="T3" fmla="*/ 101 h 677"/>
                <a:gd name="T4" fmla="*/ 176 w 190"/>
                <a:gd name="T5" fmla="*/ 320 h 677"/>
                <a:gd name="T6" fmla="*/ 5 w 190"/>
                <a:gd name="T7" fmla="*/ 677 h 67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0"/>
                <a:gd name="T13" fmla="*/ 0 h 677"/>
                <a:gd name="T14" fmla="*/ 190 w 190"/>
                <a:gd name="T15" fmla="*/ 677 h 67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0" h="677">
                  <a:moveTo>
                    <a:pt x="0" y="0"/>
                  </a:moveTo>
                  <a:cubicBezTo>
                    <a:pt x="31" y="24"/>
                    <a:pt x="62" y="48"/>
                    <a:pt x="91" y="101"/>
                  </a:cubicBezTo>
                  <a:cubicBezTo>
                    <a:pt x="120" y="154"/>
                    <a:pt x="190" y="224"/>
                    <a:pt x="176" y="320"/>
                  </a:cubicBezTo>
                  <a:cubicBezTo>
                    <a:pt x="162" y="416"/>
                    <a:pt x="83" y="546"/>
                    <a:pt x="5" y="677"/>
                  </a:cubicBezTo>
                </a:path>
              </a:pathLst>
            </a:custGeom>
            <a:solidFill>
              <a:srgbClr val="FF99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24207858"/>
      </p:ext>
    </p:extLst>
  </p:cSld>
  <p:clrMapOvr>
    <a:masterClrMapping/>
  </p:clrMapOvr>
  <p:transition advTm="82848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82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3-Phase Evaluation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49325" y="1989187"/>
            <a:ext cx="7661275" cy="41148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Interval elimination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Reduce no. of objects to handle</a:t>
            </a:r>
          </a:p>
          <a:p>
            <a:r>
              <a:rPr lang="en-US" dirty="0"/>
              <a:t>Interval bounding</a:t>
            </a:r>
          </a:p>
          <a:p>
            <a:r>
              <a:rPr lang="en-US" dirty="0"/>
              <a:t>Probability computation</a:t>
            </a:r>
          </a:p>
          <a:p>
            <a:pPr lvl="1"/>
            <a:r>
              <a:rPr lang="en-US" dirty="0"/>
              <a:t>A systematic and generic way of computing probabilities</a:t>
            </a:r>
          </a:p>
          <a:p>
            <a:pPr lvl="1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02317062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10651" y="481263"/>
            <a:ext cx="6785811" cy="914400"/>
          </a:xfrm>
        </p:spPr>
        <p:txBody>
          <a:bodyPr/>
          <a:lstStyle/>
          <a:p>
            <a:r>
              <a:rPr lang="en-US" altLang="zh-TW" sz="4000" dirty="0">
                <a:ea typeface="新細明體" charset="-120"/>
                <a:cs typeface="新細明體" charset="-120"/>
              </a:rPr>
              <a:t>Phase 1: Interval Elimination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1081" y="1601086"/>
            <a:ext cx="8546014" cy="127430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charset="-120"/>
                <a:cs typeface="新細明體" charset="-120"/>
              </a:rPr>
              <a:t>Eliminate objects with zero prob. of yielding min. value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charset="-120"/>
                <a:cs typeface="新細明體" charset="-120"/>
              </a:rPr>
              <a:t>To handle a large DB,</a:t>
            </a:r>
            <a:r>
              <a:rPr lang="zh-TW" altLang="en-US" sz="2400" dirty="0">
                <a:ea typeface="新細明體" charset="-120"/>
                <a:cs typeface="新細明體" charset="-120"/>
              </a:rPr>
              <a:t> 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adapt a </a:t>
            </a:r>
            <a:r>
              <a:rPr lang="en-US" altLang="zh-TW" sz="2400" b="1" dirty="0">
                <a:ea typeface="新細明體" charset="-120"/>
                <a:cs typeface="新細明體" charset="-120"/>
              </a:rPr>
              <a:t>nearest-neighbor search 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algorithm for R-tree over uncertainty intervals [CKP07] </a:t>
            </a:r>
          </a:p>
          <a:p>
            <a:pPr>
              <a:lnSpc>
                <a:spcPct val="80000"/>
              </a:lnSpc>
            </a:pPr>
            <a:endParaRPr lang="zh-TW" altLang="en-US" sz="2400" dirty="0">
              <a:ea typeface="新細明體" charset="-120"/>
              <a:cs typeface="新細明體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27088" y="4401041"/>
            <a:ext cx="2808287" cy="287338"/>
            <a:chOff x="521" y="2840"/>
            <a:chExt cx="1542" cy="181"/>
          </a:xfrm>
        </p:grpSpPr>
        <p:sp>
          <p:nvSpPr>
            <p:cNvPr id="340997" name="Line 5"/>
            <p:cNvSpPr>
              <a:spLocks noChangeShapeType="1"/>
            </p:cNvSpPr>
            <p:nvPr/>
          </p:nvSpPr>
          <p:spPr bwMode="auto">
            <a:xfrm>
              <a:off x="521" y="2840"/>
              <a:ext cx="0" cy="181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998" name="Line 6"/>
            <p:cNvSpPr>
              <a:spLocks noChangeShapeType="1"/>
            </p:cNvSpPr>
            <p:nvPr/>
          </p:nvSpPr>
          <p:spPr bwMode="auto">
            <a:xfrm>
              <a:off x="2063" y="2840"/>
              <a:ext cx="0" cy="181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999" name="Line 7"/>
            <p:cNvSpPr>
              <a:spLocks noChangeShapeType="1"/>
            </p:cNvSpPr>
            <p:nvPr/>
          </p:nvSpPr>
          <p:spPr bwMode="auto">
            <a:xfrm>
              <a:off x="521" y="2931"/>
              <a:ext cx="154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987675" y="3824779"/>
            <a:ext cx="1800225" cy="287337"/>
            <a:chOff x="521" y="2840"/>
            <a:chExt cx="1542" cy="181"/>
          </a:xfrm>
        </p:grpSpPr>
        <p:sp>
          <p:nvSpPr>
            <p:cNvPr id="341001" name="Line 9"/>
            <p:cNvSpPr>
              <a:spLocks noChangeShapeType="1"/>
            </p:cNvSpPr>
            <p:nvPr/>
          </p:nvSpPr>
          <p:spPr bwMode="auto">
            <a:xfrm>
              <a:off x="521" y="2840"/>
              <a:ext cx="0" cy="181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002" name="Line 10"/>
            <p:cNvSpPr>
              <a:spLocks noChangeShapeType="1"/>
            </p:cNvSpPr>
            <p:nvPr/>
          </p:nvSpPr>
          <p:spPr bwMode="auto">
            <a:xfrm>
              <a:off x="2063" y="2840"/>
              <a:ext cx="0" cy="181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003" name="Line 11"/>
            <p:cNvSpPr>
              <a:spLocks noChangeShapeType="1"/>
            </p:cNvSpPr>
            <p:nvPr/>
          </p:nvSpPr>
          <p:spPr bwMode="auto">
            <a:xfrm>
              <a:off x="521" y="2931"/>
              <a:ext cx="154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580063" y="3681904"/>
            <a:ext cx="1800225" cy="287337"/>
            <a:chOff x="521" y="2840"/>
            <a:chExt cx="1542" cy="181"/>
          </a:xfrm>
        </p:grpSpPr>
        <p:sp>
          <p:nvSpPr>
            <p:cNvPr id="341005" name="Line 13"/>
            <p:cNvSpPr>
              <a:spLocks noChangeShapeType="1"/>
            </p:cNvSpPr>
            <p:nvPr/>
          </p:nvSpPr>
          <p:spPr bwMode="auto">
            <a:xfrm>
              <a:off x="521" y="2840"/>
              <a:ext cx="0" cy="181"/>
            </a:xfrm>
            <a:prstGeom prst="line">
              <a:avLst/>
            </a:prstGeom>
            <a:noFill/>
            <a:ln w="57150">
              <a:solidFill>
                <a:srgbClr val="F3090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006" name="Line 14"/>
            <p:cNvSpPr>
              <a:spLocks noChangeShapeType="1"/>
            </p:cNvSpPr>
            <p:nvPr/>
          </p:nvSpPr>
          <p:spPr bwMode="auto">
            <a:xfrm>
              <a:off x="2063" y="2840"/>
              <a:ext cx="0" cy="181"/>
            </a:xfrm>
            <a:prstGeom prst="line">
              <a:avLst/>
            </a:prstGeom>
            <a:noFill/>
            <a:ln w="57150">
              <a:solidFill>
                <a:srgbClr val="F3090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007" name="Line 15"/>
            <p:cNvSpPr>
              <a:spLocks noChangeShapeType="1"/>
            </p:cNvSpPr>
            <p:nvPr/>
          </p:nvSpPr>
          <p:spPr bwMode="auto">
            <a:xfrm>
              <a:off x="521" y="2931"/>
              <a:ext cx="1542" cy="0"/>
            </a:xfrm>
            <a:prstGeom prst="line">
              <a:avLst/>
            </a:prstGeom>
            <a:noFill/>
            <a:ln w="57150">
              <a:solidFill>
                <a:srgbClr val="F3090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1008" name="Line 16"/>
          <p:cNvSpPr>
            <a:spLocks noChangeShapeType="1"/>
          </p:cNvSpPr>
          <p:nvPr/>
        </p:nvSpPr>
        <p:spPr bwMode="auto">
          <a:xfrm>
            <a:off x="395288" y="5842491"/>
            <a:ext cx="7921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2700338" y="5337666"/>
            <a:ext cx="1584325" cy="287338"/>
            <a:chOff x="521" y="2840"/>
            <a:chExt cx="1542" cy="181"/>
          </a:xfrm>
        </p:grpSpPr>
        <p:sp>
          <p:nvSpPr>
            <p:cNvPr id="341010" name="Line 18"/>
            <p:cNvSpPr>
              <a:spLocks noChangeShapeType="1"/>
            </p:cNvSpPr>
            <p:nvPr/>
          </p:nvSpPr>
          <p:spPr bwMode="auto">
            <a:xfrm>
              <a:off x="521" y="2840"/>
              <a:ext cx="0" cy="181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011" name="Line 19"/>
            <p:cNvSpPr>
              <a:spLocks noChangeShapeType="1"/>
            </p:cNvSpPr>
            <p:nvPr/>
          </p:nvSpPr>
          <p:spPr bwMode="auto">
            <a:xfrm>
              <a:off x="2063" y="2840"/>
              <a:ext cx="0" cy="181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012" name="Line 20"/>
            <p:cNvSpPr>
              <a:spLocks noChangeShapeType="1"/>
            </p:cNvSpPr>
            <p:nvPr/>
          </p:nvSpPr>
          <p:spPr bwMode="auto">
            <a:xfrm>
              <a:off x="521" y="2931"/>
              <a:ext cx="154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1013" name="Text Box 21"/>
          <p:cNvSpPr txBox="1">
            <a:spLocks noChangeArrowheads="1"/>
          </p:cNvSpPr>
          <p:nvPr/>
        </p:nvSpPr>
        <p:spPr bwMode="auto">
          <a:xfrm>
            <a:off x="303213" y="5790104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0</a:t>
            </a:r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5148263" y="4258166"/>
            <a:ext cx="1152525" cy="287338"/>
            <a:chOff x="521" y="2840"/>
            <a:chExt cx="1542" cy="181"/>
          </a:xfrm>
        </p:grpSpPr>
        <p:sp>
          <p:nvSpPr>
            <p:cNvPr id="341015" name="Line 23"/>
            <p:cNvSpPr>
              <a:spLocks noChangeShapeType="1"/>
            </p:cNvSpPr>
            <p:nvPr/>
          </p:nvSpPr>
          <p:spPr bwMode="auto">
            <a:xfrm>
              <a:off x="521" y="2840"/>
              <a:ext cx="0" cy="181"/>
            </a:xfrm>
            <a:prstGeom prst="line">
              <a:avLst/>
            </a:prstGeom>
            <a:noFill/>
            <a:ln w="57150">
              <a:solidFill>
                <a:srgbClr val="F3090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016" name="Line 24"/>
            <p:cNvSpPr>
              <a:spLocks noChangeShapeType="1"/>
            </p:cNvSpPr>
            <p:nvPr/>
          </p:nvSpPr>
          <p:spPr bwMode="auto">
            <a:xfrm>
              <a:off x="2063" y="2840"/>
              <a:ext cx="0" cy="181"/>
            </a:xfrm>
            <a:prstGeom prst="line">
              <a:avLst/>
            </a:prstGeom>
            <a:noFill/>
            <a:ln w="57150">
              <a:solidFill>
                <a:srgbClr val="F3090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017" name="Line 25"/>
            <p:cNvSpPr>
              <a:spLocks noChangeShapeType="1"/>
            </p:cNvSpPr>
            <p:nvPr/>
          </p:nvSpPr>
          <p:spPr bwMode="auto">
            <a:xfrm>
              <a:off x="521" y="2931"/>
              <a:ext cx="1542" cy="0"/>
            </a:xfrm>
            <a:prstGeom prst="line">
              <a:avLst/>
            </a:prstGeom>
            <a:noFill/>
            <a:ln w="57150">
              <a:solidFill>
                <a:srgbClr val="F3090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5940425" y="4977304"/>
            <a:ext cx="2160588" cy="287337"/>
            <a:chOff x="521" y="2840"/>
            <a:chExt cx="1542" cy="181"/>
          </a:xfrm>
        </p:grpSpPr>
        <p:sp>
          <p:nvSpPr>
            <p:cNvPr id="341019" name="Line 27"/>
            <p:cNvSpPr>
              <a:spLocks noChangeShapeType="1"/>
            </p:cNvSpPr>
            <p:nvPr/>
          </p:nvSpPr>
          <p:spPr bwMode="auto">
            <a:xfrm>
              <a:off x="521" y="2840"/>
              <a:ext cx="0" cy="181"/>
            </a:xfrm>
            <a:prstGeom prst="line">
              <a:avLst/>
            </a:prstGeom>
            <a:noFill/>
            <a:ln w="57150">
              <a:solidFill>
                <a:srgbClr val="F3090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020" name="Line 28"/>
            <p:cNvSpPr>
              <a:spLocks noChangeShapeType="1"/>
            </p:cNvSpPr>
            <p:nvPr/>
          </p:nvSpPr>
          <p:spPr bwMode="auto">
            <a:xfrm>
              <a:off x="2063" y="2840"/>
              <a:ext cx="0" cy="181"/>
            </a:xfrm>
            <a:prstGeom prst="line">
              <a:avLst/>
            </a:prstGeom>
            <a:noFill/>
            <a:ln w="57150">
              <a:solidFill>
                <a:srgbClr val="F3090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021" name="Line 29"/>
            <p:cNvSpPr>
              <a:spLocks noChangeShapeType="1"/>
            </p:cNvSpPr>
            <p:nvPr/>
          </p:nvSpPr>
          <p:spPr bwMode="auto">
            <a:xfrm>
              <a:off x="521" y="2931"/>
              <a:ext cx="1542" cy="0"/>
            </a:xfrm>
            <a:prstGeom prst="line">
              <a:avLst/>
            </a:prstGeom>
            <a:noFill/>
            <a:ln w="57150">
              <a:solidFill>
                <a:srgbClr val="F30909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124075" y="4834429"/>
            <a:ext cx="1943100" cy="287337"/>
            <a:chOff x="521" y="2840"/>
            <a:chExt cx="1542" cy="181"/>
          </a:xfrm>
        </p:grpSpPr>
        <p:sp>
          <p:nvSpPr>
            <p:cNvPr id="341023" name="Line 31"/>
            <p:cNvSpPr>
              <a:spLocks noChangeShapeType="1"/>
            </p:cNvSpPr>
            <p:nvPr/>
          </p:nvSpPr>
          <p:spPr bwMode="auto">
            <a:xfrm>
              <a:off x="521" y="2840"/>
              <a:ext cx="0" cy="181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024" name="Line 32"/>
            <p:cNvSpPr>
              <a:spLocks noChangeShapeType="1"/>
            </p:cNvSpPr>
            <p:nvPr/>
          </p:nvSpPr>
          <p:spPr bwMode="auto">
            <a:xfrm>
              <a:off x="2063" y="2840"/>
              <a:ext cx="0" cy="181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025" name="Line 33"/>
            <p:cNvSpPr>
              <a:spLocks noChangeShapeType="1"/>
            </p:cNvSpPr>
            <p:nvPr/>
          </p:nvSpPr>
          <p:spPr bwMode="auto">
            <a:xfrm>
              <a:off x="521" y="2931"/>
              <a:ext cx="1542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47725" y="6267450"/>
            <a:ext cx="1066800" cy="457200"/>
          </a:xfrm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40" name="Oval Callout 39"/>
          <p:cNvSpPr/>
          <p:nvPr/>
        </p:nvSpPr>
        <p:spPr bwMode="auto">
          <a:xfrm>
            <a:off x="713153" y="3214078"/>
            <a:ext cx="1651000" cy="957385"/>
          </a:xfrm>
          <a:prstGeom prst="wedgeEllipseCallout">
            <a:avLst>
              <a:gd name="adj1" fmla="val -23792"/>
              <a:gd name="adj2" fmla="val 84949"/>
            </a:avLst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I may </a:t>
            </a:r>
            <a:r>
              <a:rPr lang="en-US" dirty="0"/>
              <a:t>be minimum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41" name="Oval Callout 40"/>
          <p:cNvSpPr/>
          <p:nvPr/>
        </p:nvSpPr>
        <p:spPr bwMode="auto">
          <a:xfrm>
            <a:off x="6789615" y="3976079"/>
            <a:ext cx="2031999" cy="810846"/>
          </a:xfrm>
          <a:prstGeom prst="wedgeEllipseCallout">
            <a:avLst>
              <a:gd name="adj1" fmla="val -23792"/>
              <a:gd name="adj2" fmla="val 84949"/>
            </a:avLst>
          </a:prstGeom>
          <a:solidFill>
            <a:srgbClr val="CCFFCC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I cannot </a:t>
            </a:r>
            <a:r>
              <a:rPr lang="en-US" dirty="0"/>
              <a:t>be minimum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2960077" y="3608879"/>
            <a:ext cx="1249448" cy="2592687"/>
            <a:chOff x="2960077" y="3608879"/>
            <a:chExt cx="1249448" cy="2592687"/>
          </a:xfrm>
        </p:grpSpPr>
        <p:sp>
          <p:nvSpPr>
            <p:cNvPr id="341026" name="Line 34"/>
            <p:cNvSpPr>
              <a:spLocks noChangeShapeType="1"/>
            </p:cNvSpPr>
            <p:nvPr/>
          </p:nvSpPr>
          <p:spPr bwMode="auto">
            <a:xfrm>
              <a:off x="3635375" y="3608879"/>
              <a:ext cx="8548" cy="2399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960077" y="5832234"/>
              <a:ext cx="1249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upper limit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Line Callout 1 42"/>
          <p:cNvSpPr/>
          <p:nvPr/>
        </p:nvSpPr>
        <p:spPr bwMode="auto">
          <a:xfrm>
            <a:off x="4281446" y="3083055"/>
            <a:ext cx="1190177" cy="638974"/>
          </a:xfrm>
          <a:prstGeom prst="borderCallout1">
            <a:avLst>
              <a:gd name="adj1" fmla="val 50000"/>
              <a:gd name="adj2" fmla="val -950"/>
              <a:gd name="adj3" fmla="val 222727"/>
              <a:gd name="adj4" fmla="val -55192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Minimum</a:t>
            </a:r>
            <a:r>
              <a:rPr kumimoji="1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 of </a:t>
            </a:r>
            <a:r>
              <a:rPr kumimoji="1" lang="en-US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u</a:t>
            </a:r>
            <a:r>
              <a:rPr kumimoji="1" lang="en-US" sz="18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i</a:t>
            </a:r>
            <a:r>
              <a:rPr kumimoji="1" lang="en-US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’s</a:t>
            </a:r>
            <a:endParaRPr kumimoji="1" lang="en-US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0" y="4201261"/>
            <a:ext cx="4201567" cy="646963"/>
          </a:xfrm>
          <a:prstGeom prst="ellipse">
            <a:avLst/>
          </a:prstGeom>
          <a:solidFill>
            <a:srgbClr val="FFFF00">
              <a:alpha val="32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57994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uiExpand="1" build="p"/>
      <p:bldP spid="40" grpId="0" animBg="1"/>
      <p:bldP spid="41" grpId="0" animBg="1"/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5406222-3EFE-4429-9E8F-CA34C16A70D6}" type="slidenum">
              <a:rPr lang="en-US" altLang="zh-TW" smtClean="0"/>
              <a:pPr/>
              <a:t>8</a:t>
            </a:fld>
            <a:endParaRPr lang="en-US" altLang="zh-TW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Probabilistic Queries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753" y="1741000"/>
            <a:ext cx="8893435" cy="4851400"/>
          </a:xfrm>
        </p:spPr>
        <p:txBody>
          <a:bodyPr/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800" dirty="0"/>
              <a:t>In uncertain databases, data uncertainty is treated as a </a:t>
            </a:r>
            <a:r>
              <a:rPr lang="en-US" altLang="zh-TW" sz="2800" dirty="0">
                <a:solidFill>
                  <a:srgbClr val="FF3300"/>
                </a:solidFill>
              </a:rPr>
              <a:t>first-class citizen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800" dirty="0"/>
              <a:t>A data value attribute is modeled as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sz="2400" b="1" dirty="0">
                <a:solidFill>
                  <a:srgbClr val="FF3300"/>
                </a:solidFill>
              </a:rPr>
              <a:t>closed region</a:t>
            </a:r>
            <a:r>
              <a:rPr lang="en-US" altLang="zh-TW" sz="2400" b="1" dirty="0"/>
              <a:t> + </a:t>
            </a:r>
            <a:r>
              <a:rPr lang="en-US" altLang="zh-TW" sz="2400" b="1" dirty="0">
                <a:solidFill>
                  <a:srgbClr val="0000FF"/>
                </a:solidFill>
              </a:rPr>
              <a:t>probability distribution function (</a:t>
            </a:r>
            <a:r>
              <a:rPr lang="en-US" altLang="zh-TW" sz="2400" b="1" dirty="0" err="1">
                <a:solidFill>
                  <a:srgbClr val="0000FF"/>
                </a:solidFill>
              </a:rPr>
              <a:t>pdf</a:t>
            </a:r>
            <a:r>
              <a:rPr lang="en-US" altLang="zh-TW" sz="2400" b="1" dirty="0">
                <a:solidFill>
                  <a:srgbClr val="0000FF"/>
                </a:solidFill>
              </a:rPr>
              <a:t>)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zh-TW" sz="2800" dirty="0"/>
              <a:t>A probabilistic query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dirty="0"/>
              <a:t>answers with probabilities for reflecting confidence on the data</a:t>
            </a:r>
          </a:p>
          <a:p>
            <a:pPr marL="914400" lvl="1" indent="-457200" eaLnBrk="1" hangingPunct="1">
              <a:lnSpc>
                <a:spcPct val="90000"/>
              </a:lnSpc>
            </a:pPr>
            <a:r>
              <a:rPr lang="en-US" altLang="zh-TW" dirty="0">
                <a:solidFill>
                  <a:srgbClr val="0000FF"/>
                </a:solidFill>
              </a:rPr>
              <a:t>imprecise</a:t>
            </a:r>
            <a:r>
              <a:rPr lang="en-US" altLang="zh-TW" dirty="0"/>
              <a:t> but </a:t>
            </a:r>
            <a:r>
              <a:rPr lang="en-US" altLang="zh-TW" dirty="0">
                <a:solidFill>
                  <a:srgbClr val="0000FF"/>
                </a:solidFill>
              </a:rPr>
              <a:t>correct</a:t>
            </a:r>
          </a:p>
        </p:txBody>
      </p:sp>
    </p:spTree>
    <p:custDataLst>
      <p:tags r:id="rId1"/>
    </p:custDataLst>
  </p:cSld>
  <p:clrMapOvr>
    <a:masterClrMapping/>
  </p:clrMapOvr>
  <p:transition advTm="3627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</a:t>
            </a:r>
            <a:r>
              <a:rPr lang="en-US" sz="4000" dirty="0"/>
              <a:t>earch in an R-tree (Review)</a:t>
            </a:r>
          </a:p>
        </p:txBody>
      </p:sp>
      <p:sp>
        <p:nvSpPr>
          <p:cNvPr id="867331" name="Rectangle 3"/>
          <p:cNvSpPr>
            <a:spLocks noChangeArrowheads="1"/>
          </p:cNvSpPr>
          <p:nvPr/>
        </p:nvSpPr>
        <p:spPr bwMode="auto">
          <a:xfrm>
            <a:off x="533400" y="1524000"/>
            <a:ext cx="8305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Problem: find the NN of q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r>
              <a:rPr lang="en-US" sz="2400" dirty="0">
                <a:latin typeface="Verdana" charset="0"/>
              </a:rPr>
              <a:t>Depth-first vs. Best-first NN search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endParaRPr lang="en-US" sz="2400" dirty="0">
              <a:latin typeface="Verdana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p"/>
            </a:pPr>
            <a:endParaRPr lang="en-US" sz="2400" dirty="0">
              <a:latin typeface="Verdana" charset="0"/>
            </a:endParaRPr>
          </a:p>
        </p:txBody>
      </p:sp>
      <p:sp>
        <p:nvSpPr>
          <p:cNvPr id="867352" name="Rectangle 24"/>
          <p:cNvSpPr>
            <a:spLocks noChangeArrowheads="1"/>
          </p:cNvSpPr>
          <p:nvPr/>
        </p:nvSpPr>
        <p:spPr bwMode="auto">
          <a:xfrm>
            <a:off x="0" y="2657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99CC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graphicFrame>
        <p:nvGraphicFramePr>
          <p:cNvPr id="867351" name="Object 23"/>
          <p:cNvGraphicFramePr>
            <a:graphicFrameLocks noChangeAspect="1"/>
          </p:cNvGraphicFramePr>
          <p:nvPr/>
        </p:nvGraphicFramePr>
        <p:xfrm>
          <a:off x="457200" y="3200400"/>
          <a:ext cx="8077200" cy="278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Drawing 1.01" r:id="rId2" imgW="2716213" imgH="944563" progId="MSDraw.1.01">
                  <p:embed/>
                </p:oleObj>
              </mc:Choice>
              <mc:Fallback>
                <p:oleObj name="Microsoft Drawing 1.01" r:id="rId2" imgW="2716213" imgH="944563" progId="MSDraw.1.01">
                  <p:embed/>
                  <p:pic>
                    <p:nvPicPr>
                      <p:cNvPr id="86735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00400"/>
                        <a:ext cx="8077200" cy="2789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F125048-589F-5444-B100-AEAF348A56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</a:p>
        </p:txBody>
      </p:sp>
    </p:spTree>
    <p:extLst>
      <p:ext uri="{BB962C8B-B14F-4D97-AF65-F5344CB8AC3E}">
        <p14:creationId xmlns:p14="http://schemas.microsoft.com/office/powerpoint/2010/main" val="2993352364"/>
      </p:ext>
    </p:extLst>
  </p:cSld>
  <p:clrMapOvr>
    <a:masterClrMapping/>
  </p:clrMapOvr>
  <p:transition spd="med" advTm="59200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3-Phase Evaluation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49325" y="1989187"/>
            <a:ext cx="7661275" cy="4114800"/>
          </a:xfrm>
        </p:spPr>
        <p:txBody>
          <a:bodyPr/>
          <a:lstStyle/>
          <a:p>
            <a:r>
              <a:rPr lang="en-US" dirty="0"/>
              <a:t>Interval elimination</a:t>
            </a:r>
          </a:p>
          <a:p>
            <a:pPr lvl="1"/>
            <a:r>
              <a:rPr lang="en-US" dirty="0"/>
              <a:t>Reduce no. of objects to handle</a:t>
            </a:r>
          </a:p>
          <a:p>
            <a:r>
              <a:rPr lang="en-US" dirty="0">
                <a:solidFill>
                  <a:srgbClr val="FF0000"/>
                </a:solidFill>
              </a:rPr>
              <a:t>Interval bounding</a:t>
            </a:r>
          </a:p>
          <a:p>
            <a:r>
              <a:rPr lang="en-US" dirty="0"/>
              <a:t>Probability computation</a:t>
            </a:r>
          </a:p>
          <a:p>
            <a:pPr lvl="1"/>
            <a:r>
              <a:rPr lang="en-US" dirty="0"/>
              <a:t>A systematic and generic way of computing probabilities</a:t>
            </a:r>
          </a:p>
          <a:p>
            <a:pPr lvl="1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13154225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0653" y="441158"/>
            <a:ext cx="7202905" cy="914400"/>
          </a:xfrm>
        </p:spPr>
        <p:txBody>
          <a:bodyPr/>
          <a:lstStyle/>
          <a:p>
            <a:r>
              <a:rPr lang="en-US" altLang="zh-TW" sz="3600" dirty="0">
                <a:ea typeface="新細明體" charset="-120"/>
                <a:cs typeface="新細明體" charset="-120"/>
              </a:rPr>
              <a:t>Phase 2: Interval Bounding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478387"/>
            <a:ext cx="8802688" cy="17335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charset="-120"/>
                <a:cs typeface="新細明體" charset="-120"/>
              </a:rPr>
              <a:t>Cut off portions that are beyond the </a:t>
            </a:r>
            <a:r>
              <a:rPr lang="en-US" altLang="zh-TW" sz="2400" dirty="0">
                <a:solidFill>
                  <a:srgbClr val="FF0000"/>
                </a:solidFill>
                <a:ea typeface="新細明體" charset="-120"/>
                <a:cs typeface="新細明體" charset="-120"/>
              </a:rPr>
              <a:t>“upper limit”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charset="-120"/>
                <a:cs typeface="新細明體" charset="-120"/>
              </a:rPr>
              <a:t>Sort intervals using lower bounds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charset="-120"/>
                <a:cs typeface="新細明體" charset="-120"/>
              </a:rPr>
              <a:t>Rename objects as T</a:t>
            </a:r>
            <a:r>
              <a:rPr lang="en-US" altLang="zh-TW" sz="2400" baseline="-25000" dirty="0">
                <a:ea typeface="新細明體" charset="-120"/>
                <a:cs typeface="新細明體" charset="-120"/>
              </a:rPr>
              <a:t>1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,T</a:t>
            </a:r>
            <a:r>
              <a:rPr lang="en-US" altLang="zh-TW" sz="2400" baseline="-25000" dirty="0">
                <a:ea typeface="新細明體" charset="-120"/>
                <a:cs typeface="新細明體" charset="-120"/>
              </a:rPr>
              <a:t>2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,T</a:t>
            </a:r>
            <a:r>
              <a:rPr lang="en-US" altLang="zh-TW" sz="2400" baseline="-25000" dirty="0">
                <a:ea typeface="新細明體" charset="-120"/>
                <a:cs typeface="新細明體" charset="-120"/>
              </a:rPr>
              <a:t>3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,T</a:t>
            </a:r>
            <a:r>
              <a:rPr lang="en-US" altLang="zh-TW" sz="2400" baseline="-25000" dirty="0">
                <a:ea typeface="新細明體" charset="-120"/>
                <a:cs typeface="新細明體" charset="-120"/>
              </a:rPr>
              <a:t>4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 in ascending order of lower bounds</a:t>
            </a:r>
          </a:p>
          <a:p>
            <a:pPr>
              <a:lnSpc>
                <a:spcPct val="80000"/>
              </a:lnSpc>
            </a:pPr>
            <a:endParaRPr lang="zh-TW" altLang="en-US" sz="2400" dirty="0">
              <a:ea typeface="新細明體" charset="-120"/>
              <a:cs typeface="新細明體" charset="-12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22263" y="2490788"/>
            <a:ext cx="2808287" cy="287337"/>
            <a:chOff x="521" y="2840"/>
            <a:chExt cx="1542" cy="181"/>
          </a:xfrm>
        </p:grpSpPr>
        <p:sp>
          <p:nvSpPr>
            <p:cNvPr id="342023" name="Line 7"/>
            <p:cNvSpPr>
              <a:spLocks noChangeShapeType="1"/>
            </p:cNvSpPr>
            <p:nvPr/>
          </p:nvSpPr>
          <p:spPr bwMode="auto">
            <a:xfrm>
              <a:off x="521" y="2840"/>
              <a:ext cx="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024" name="Line 8"/>
            <p:cNvSpPr>
              <a:spLocks noChangeShapeType="1"/>
            </p:cNvSpPr>
            <p:nvPr/>
          </p:nvSpPr>
          <p:spPr bwMode="auto">
            <a:xfrm>
              <a:off x="2063" y="2840"/>
              <a:ext cx="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025" name="Line 9"/>
            <p:cNvSpPr>
              <a:spLocks noChangeShapeType="1"/>
            </p:cNvSpPr>
            <p:nvPr/>
          </p:nvSpPr>
          <p:spPr bwMode="auto">
            <a:xfrm>
              <a:off x="521" y="2931"/>
              <a:ext cx="154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482850" y="1916113"/>
            <a:ext cx="1800225" cy="287337"/>
            <a:chOff x="521" y="2840"/>
            <a:chExt cx="1542" cy="181"/>
          </a:xfrm>
        </p:grpSpPr>
        <p:sp>
          <p:nvSpPr>
            <p:cNvPr id="342027" name="Line 11"/>
            <p:cNvSpPr>
              <a:spLocks noChangeShapeType="1"/>
            </p:cNvSpPr>
            <p:nvPr/>
          </p:nvSpPr>
          <p:spPr bwMode="auto">
            <a:xfrm>
              <a:off x="521" y="2840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028" name="Line 12"/>
            <p:cNvSpPr>
              <a:spLocks noChangeShapeType="1"/>
            </p:cNvSpPr>
            <p:nvPr/>
          </p:nvSpPr>
          <p:spPr bwMode="auto">
            <a:xfrm>
              <a:off x="2063" y="2840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029" name="Line 13"/>
            <p:cNvSpPr>
              <a:spLocks noChangeShapeType="1"/>
            </p:cNvSpPr>
            <p:nvPr/>
          </p:nvSpPr>
          <p:spPr bwMode="auto">
            <a:xfrm>
              <a:off x="521" y="2931"/>
              <a:ext cx="154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2030" name="Line 14"/>
          <p:cNvSpPr>
            <a:spLocks noChangeShapeType="1"/>
          </p:cNvSpPr>
          <p:nvPr/>
        </p:nvSpPr>
        <p:spPr bwMode="auto">
          <a:xfrm>
            <a:off x="250825" y="3932238"/>
            <a:ext cx="403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195513" y="3413125"/>
            <a:ext cx="1584325" cy="287338"/>
            <a:chOff x="521" y="2840"/>
            <a:chExt cx="1542" cy="181"/>
          </a:xfrm>
        </p:grpSpPr>
        <p:sp>
          <p:nvSpPr>
            <p:cNvPr id="342032" name="Line 16"/>
            <p:cNvSpPr>
              <a:spLocks noChangeShapeType="1"/>
            </p:cNvSpPr>
            <p:nvPr/>
          </p:nvSpPr>
          <p:spPr bwMode="auto">
            <a:xfrm>
              <a:off x="521" y="2840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033" name="Line 17"/>
            <p:cNvSpPr>
              <a:spLocks noChangeShapeType="1"/>
            </p:cNvSpPr>
            <p:nvPr/>
          </p:nvSpPr>
          <p:spPr bwMode="auto">
            <a:xfrm>
              <a:off x="2063" y="2840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034" name="Line 18"/>
            <p:cNvSpPr>
              <a:spLocks noChangeShapeType="1"/>
            </p:cNvSpPr>
            <p:nvPr/>
          </p:nvSpPr>
          <p:spPr bwMode="auto">
            <a:xfrm>
              <a:off x="521" y="2931"/>
              <a:ext cx="154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619250" y="2924175"/>
            <a:ext cx="1943100" cy="287338"/>
            <a:chOff x="521" y="2840"/>
            <a:chExt cx="1542" cy="181"/>
          </a:xfrm>
        </p:grpSpPr>
        <p:sp>
          <p:nvSpPr>
            <p:cNvPr id="342036" name="Line 20"/>
            <p:cNvSpPr>
              <a:spLocks noChangeShapeType="1"/>
            </p:cNvSpPr>
            <p:nvPr/>
          </p:nvSpPr>
          <p:spPr bwMode="auto">
            <a:xfrm>
              <a:off x="521" y="2840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037" name="Line 21"/>
            <p:cNvSpPr>
              <a:spLocks noChangeShapeType="1"/>
            </p:cNvSpPr>
            <p:nvPr/>
          </p:nvSpPr>
          <p:spPr bwMode="auto">
            <a:xfrm>
              <a:off x="2063" y="2840"/>
              <a:ext cx="0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038" name="Line 22"/>
            <p:cNvSpPr>
              <a:spLocks noChangeShapeType="1"/>
            </p:cNvSpPr>
            <p:nvPr/>
          </p:nvSpPr>
          <p:spPr bwMode="auto">
            <a:xfrm>
              <a:off x="521" y="2931"/>
              <a:ext cx="154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2039" name="Line 23"/>
          <p:cNvSpPr>
            <a:spLocks noChangeShapeType="1"/>
          </p:cNvSpPr>
          <p:nvPr/>
        </p:nvSpPr>
        <p:spPr bwMode="auto">
          <a:xfrm>
            <a:off x="3130550" y="1698625"/>
            <a:ext cx="0" cy="22336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040" name="Text Box 24"/>
          <p:cNvSpPr txBox="1">
            <a:spLocks noChangeArrowheads="1"/>
          </p:cNvSpPr>
          <p:nvPr/>
        </p:nvSpPr>
        <p:spPr bwMode="auto">
          <a:xfrm>
            <a:off x="155575" y="3910013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342041" name="Rectangle 25"/>
          <p:cNvSpPr>
            <a:spLocks noChangeArrowheads="1"/>
          </p:cNvSpPr>
          <p:nvPr/>
        </p:nvSpPr>
        <p:spPr bwMode="auto">
          <a:xfrm>
            <a:off x="107950" y="1555750"/>
            <a:ext cx="4392613" cy="27368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572000" y="1555750"/>
            <a:ext cx="4403725" cy="2736850"/>
            <a:chOff x="4572000" y="1555750"/>
            <a:chExt cx="4403725" cy="2736850"/>
          </a:xfrm>
        </p:grpSpPr>
        <p:grpSp>
          <p:nvGrpSpPr>
            <p:cNvPr id="6" name="Group 26"/>
            <p:cNvGrpSpPr>
              <a:grpSpLocks/>
            </p:cNvGrpSpPr>
            <p:nvPr/>
          </p:nvGrpSpPr>
          <p:grpSpPr bwMode="auto">
            <a:xfrm>
              <a:off x="5797550" y="3405188"/>
              <a:ext cx="2811463" cy="287337"/>
              <a:chOff x="3198" y="1343"/>
              <a:chExt cx="1771" cy="181"/>
            </a:xfrm>
          </p:grpSpPr>
          <p:sp>
            <p:nvSpPr>
              <p:cNvPr id="342043" name="Line 27"/>
              <p:cNvSpPr>
                <a:spLocks noChangeShapeType="1"/>
              </p:cNvSpPr>
              <p:nvPr/>
            </p:nvSpPr>
            <p:spPr bwMode="auto">
              <a:xfrm>
                <a:off x="3198" y="1343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044" name="Line 28"/>
              <p:cNvSpPr>
                <a:spLocks noChangeShapeType="1"/>
              </p:cNvSpPr>
              <p:nvPr/>
            </p:nvSpPr>
            <p:spPr bwMode="auto">
              <a:xfrm>
                <a:off x="3198" y="1434"/>
                <a:ext cx="176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Line 27"/>
              <p:cNvSpPr>
                <a:spLocks noChangeShapeType="1"/>
              </p:cNvSpPr>
              <p:nvPr/>
            </p:nvSpPr>
            <p:spPr bwMode="auto">
              <a:xfrm>
                <a:off x="4969" y="1343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29"/>
            <p:cNvGrpSpPr>
              <a:grpSpLocks/>
            </p:cNvGrpSpPr>
            <p:nvPr/>
          </p:nvGrpSpPr>
          <p:grpSpPr bwMode="auto">
            <a:xfrm>
              <a:off x="7980363" y="1893888"/>
              <a:ext cx="625475" cy="287337"/>
              <a:chOff x="4527" y="981"/>
              <a:chExt cx="394" cy="181"/>
            </a:xfrm>
          </p:grpSpPr>
          <p:sp>
            <p:nvSpPr>
              <p:cNvPr id="342046" name="Line 30"/>
              <p:cNvSpPr>
                <a:spLocks noChangeShapeType="1"/>
              </p:cNvSpPr>
              <p:nvPr/>
            </p:nvSpPr>
            <p:spPr bwMode="auto">
              <a:xfrm>
                <a:off x="4527" y="981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047" name="Line 31"/>
              <p:cNvSpPr>
                <a:spLocks noChangeShapeType="1"/>
              </p:cNvSpPr>
              <p:nvPr/>
            </p:nvSpPr>
            <p:spPr bwMode="auto">
              <a:xfrm>
                <a:off x="4527" y="1072"/>
                <a:ext cx="394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2048" name="Line 32"/>
            <p:cNvSpPr>
              <a:spLocks noChangeShapeType="1"/>
            </p:cNvSpPr>
            <p:nvPr/>
          </p:nvSpPr>
          <p:spPr bwMode="auto">
            <a:xfrm>
              <a:off x="5675313" y="3910013"/>
              <a:ext cx="3073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8" name="Group 33"/>
            <p:cNvGrpSpPr>
              <a:grpSpLocks/>
            </p:cNvGrpSpPr>
            <p:nvPr/>
          </p:nvGrpSpPr>
          <p:grpSpPr bwMode="auto">
            <a:xfrm>
              <a:off x="7693025" y="2398713"/>
              <a:ext cx="912813" cy="287337"/>
              <a:chOff x="4346" y="1933"/>
              <a:chExt cx="575" cy="181"/>
            </a:xfrm>
          </p:grpSpPr>
          <p:sp>
            <p:nvSpPr>
              <p:cNvPr id="342050" name="Line 34"/>
              <p:cNvSpPr>
                <a:spLocks noChangeShapeType="1"/>
              </p:cNvSpPr>
              <p:nvPr/>
            </p:nvSpPr>
            <p:spPr bwMode="auto">
              <a:xfrm>
                <a:off x="4346" y="1933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051" name="Line 35"/>
              <p:cNvSpPr>
                <a:spLocks noChangeShapeType="1"/>
              </p:cNvSpPr>
              <p:nvPr/>
            </p:nvSpPr>
            <p:spPr bwMode="auto">
              <a:xfrm>
                <a:off x="4346" y="2024"/>
                <a:ext cx="57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7116763" y="2901950"/>
              <a:ext cx="1489075" cy="287338"/>
              <a:chOff x="3983" y="1616"/>
              <a:chExt cx="938" cy="181"/>
            </a:xfrm>
          </p:grpSpPr>
          <p:sp>
            <p:nvSpPr>
              <p:cNvPr id="342053" name="Line 37"/>
              <p:cNvSpPr>
                <a:spLocks noChangeShapeType="1"/>
              </p:cNvSpPr>
              <p:nvPr/>
            </p:nvSpPr>
            <p:spPr bwMode="auto">
              <a:xfrm>
                <a:off x="3983" y="1616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054" name="Line 38"/>
              <p:cNvSpPr>
                <a:spLocks noChangeShapeType="1"/>
              </p:cNvSpPr>
              <p:nvPr/>
            </p:nvSpPr>
            <p:spPr bwMode="auto">
              <a:xfrm>
                <a:off x="3983" y="1707"/>
                <a:ext cx="93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42055" name="Line 39"/>
            <p:cNvSpPr>
              <a:spLocks noChangeShapeType="1"/>
            </p:cNvSpPr>
            <p:nvPr/>
          </p:nvSpPr>
          <p:spPr bwMode="auto">
            <a:xfrm>
              <a:off x="8605838" y="1676400"/>
              <a:ext cx="0" cy="22336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056" name="Text Box 40"/>
            <p:cNvSpPr txBox="1">
              <a:spLocks noChangeArrowheads="1"/>
            </p:cNvSpPr>
            <p:nvPr/>
          </p:nvSpPr>
          <p:spPr bwMode="auto">
            <a:xfrm>
              <a:off x="5580063" y="3900488"/>
              <a:ext cx="31115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/>
                <a:t>0</a:t>
              </a:r>
            </a:p>
          </p:txBody>
        </p:sp>
        <p:sp>
          <p:nvSpPr>
            <p:cNvPr id="342057" name="Text Box 41"/>
            <p:cNvSpPr txBox="1">
              <a:spLocks noChangeArrowheads="1"/>
            </p:cNvSpPr>
            <p:nvPr/>
          </p:nvSpPr>
          <p:spPr bwMode="auto">
            <a:xfrm>
              <a:off x="5434013" y="3333750"/>
              <a:ext cx="407987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/>
                <a:t>T</a:t>
              </a:r>
              <a:r>
                <a:rPr lang="en-US" altLang="zh-TW" baseline="-25000"/>
                <a:t>1</a:t>
              </a:r>
              <a:endParaRPr lang="en-US" altLang="zh-TW"/>
            </a:p>
          </p:txBody>
        </p:sp>
        <p:sp>
          <p:nvSpPr>
            <p:cNvPr id="342058" name="Text Box 42"/>
            <p:cNvSpPr txBox="1">
              <a:spLocks noChangeArrowheads="1"/>
            </p:cNvSpPr>
            <p:nvPr/>
          </p:nvSpPr>
          <p:spPr bwMode="auto">
            <a:xfrm>
              <a:off x="6731000" y="2828925"/>
              <a:ext cx="407988" cy="36671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/>
                <a:t>T</a:t>
              </a:r>
              <a:r>
                <a:rPr lang="en-US" altLang="zh-TW" baseline="-25000"/>
                <a:t>2</a:t>
              </a:r>
              <a:endParaRPr lang="en-US" altLang="zh-TW"/>
            </a:p>
          </p:txBody>
        </p:sp>
        <p:sp>
          <p:nvSpPr>
            <p:cNvPr id="342059" name="Text Box 43"/>
            <p:cNvSpPr txBox="1">
              <a:spLocks noChangeArrowheads="1"/>
            </p:cNvSpPr>
            <p:nvPr/>
          </p:nvSpPr>
          <p:spPr bwMode="auto">
            <a:xfrm>
              <a:off x="7305675" y="2325688"/>
              <a:ext cx="407988" cy="3667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/>
                <a:t>T</a:t>
              </a:r>
              <a:r>
                <a:rPr lang="en-US" altLang="zh-TW" baseline="-25000"/>
                <a:t>3</a:t>
              </a:r>
              <a:endParaRPr lang="en-US" altLang="zh-TW"/>
            </a:p>
          </p:txBody>
        </p:sp>
        <p:sp>
          <p:nvSpPr>
            <p:cNvPr id="342060" name="Text Box 44"/>
            <p:cNvSpPr txBox="1">
              <a:spLocks noChangeArrowheads="1"/>
            </p:cNvSpPr>
            <p:nvPr/>
          </p:nvSpPr>
          <p:spPr bwMode="auto">
            <a:xfrm>
              <a:off x="7594600" y="1820863"/>
              <a:ext cx="407988" cy="3667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/>
                <a:t>T</a:t>
              </a:r>
              <a:r>
                <a:rPr lang="en-US" altLang="zh-TW" baseline="-25000"/>
                <a:t>4</a:t>
              </a:r>
              <a:endParaRPr lang="en-US" altLang="zh-TW"/>
            </a:p>
          </p:txBody>
        </p:sp>
        <p:sp>
          <p:nvSpPr>
            <p:cNvPr id="342061" name="Rectangle 45"/>
            <p:cNvSpPr>
              <a:spLocks noChangeArrowheads="1"/>
            </p:cNvSpPr>
            <p:nvPr/>
          </p:nvSpPr>
          <p:spPr bwMode="auto">
            <a:xfrm>
              <a:off x="5302250" y="1555750"/>
              <a:ext cx="3673475" cy="27368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2062" name="AutoShape 46"/>
            <p:cNvSpPr>
              <a:spLocks noChangeArrowheads="1"/>
            </p:cNvSpPr>
            <p:nvPr/>
          </p:nvSpPr>
          <p:spPr bwMode="auto">
            <a:xfrm>
              <a:off x="4572000" y="2420938"/>
              <a:ext cx="647700" cy="93662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6EF26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zh-TW" altLang="en-US">
                <a:solidFill>
                  <a:srgbClr val="009900"/>
                </a:solidFill>
              </a:endParaRPr>
            </a:p>
          </p:txBody>
        </p:sp>
      </p:grpSp>
      <p:sp>
        <p:nvSpPr>
          <p:cNvPr id="4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47725" y="6267450"/>
            <a:ext cx="1066800" cy="457200"/>
          </a:xfrm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407953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19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3-Phase Evaluation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49325" y="1989187"/>
            <a:ext cx="7661275" cy="4114800"/>
          </a:xfrm>
        </p:spPr>
        <p:txBody>
          <a:bodyPr/>
          <a:lstStyle/>
          <a:p>
            <a:r>
              <a:rPr lang="en-US" dirty="0"/>
              <a:t>Interval elimination</a:t>
            </a:r>
          </a:p>
          <a:p>
            <a:pPr lvl="1"/>
            <a:r>
              <a:rPr lang="en-US" dirty="0"/>
              <a:t>Reduce no. of objects to handle</a:t>
            </a:r>
          </a:p>
          <a:p>
            <a:r>
              <a:rPr lang="en-US" dirty="0"/>
              <a:t>Interval bounding</a:t>
            </a:r>
          </a:p>
          <a:p>
            <a:r>
              <a:rPr lang="en-US" dirty="0">
                <a:solidFill>
                  <a:srgbClr val="FF0000"/>
                </a:solidFill>
              </a:rPr>
              <a:t>Probability computation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 systematic and generic way of computing probabilities</a:t>
            </a:r>
          </a:p>
          <a:p>
            <a:pPr lvl="1">
              <a:buNone/>
            </a:pPr>
            <a:r>
              <a:rPr lang="en-US" dirty="0"/>
              <a:t>	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81440558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978562" y="469230"/>
            <a:ext cx="6545184" cy="914400"/>
          </a:xfrm>
        </p:spPr>
        <p:txBody>
          <a:bodyPr/>
          <a:lstStyle/>
          <a:p>
            <a:pPr eaLnBrk="1" hangingPunct="1"/>
            <a:r>
              <a:rPr lang="en-US" altLang="zh-TW" sz="4000" dirty="0">
                <a:ea typeface="新細明體" charset="-120"/>
                <a:cs typeface="新細明體" charset="-120"/>
              </a:rPr>
              <a:t>Phase 3: Evaluating p</a:t>
            </a:r>
            <a:r>
              <a:rPr lang="en-US" altLang="zh-TW" sz="4000" baseline="-25000" dirty="0">
                <a:ea typeface="新細明體" charset="-120"/>
                <a:cs typeface="新細明體" charset="-120"/>
              </a:rPr>
              <a:t>i</a:t>
            </a:r>
            <a:r>
              <a:rPr lang="en-US" altLang="zh-TW" sz="4000" dirty="0">
                <a:ea typeface="新細明體" charset="-120"/>
                <a:cs typeface="新細明體" charset="-120"/>
              </a:rPr>
              <a:t> for T</a:t>
            </a:r>
            <a:r>
              <a:rPr lang="en-US" altLang="zh-TW" sz="4000" baseline="-25000" dirty="0">
                <a:ea typeface="新細明體" charset="-120"/>
                <a:cs typeface="新細明體" charset="-120"/>
              </a:rPr>
              <a:t>i</a:t>
            </a:r>
            <a:endParaRPr lang="en-US" altLang="zh-TW" sz="4000" dirty="0">
              <a:ea typeface="新細明體" charset="-120"/>
              <a:cs typeface="新細明體" charset="-120"/>
            </a:endParaRP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715536"/>
            <a:ext cx="8229600" cy="83352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charset="-120"/>
                <a:cs typeface="新細明體" charset="-120"/>
              </a:rPr>
              <a:t>If </a:t>
            </a:r>
            <a:r>
              <a:rPr lang="en-US" altLang="zh-TW" sz="2400" i="1" dirty="0">
                <a:ea typeface="新細明體" charset="-120"/>
                <a:cs typeface="新細明體" charset="-120"/>
              </a:rPr>
              <a:t>T</a:t>
            </a:r>
            <a:r>
              <a:rPr lang="en-US" altLang="zh-TW" sz="2400" i="1" baseline="-25000" dirty="0">
                <a:ea typeface="新細明體" charset="-120"/>
                <a:cs typeface="新細明體" charset="-120"/>
              </a:rPr>
              <a:t>2</a:t>
            </a:r>
            <a:r>
              <a:rPr lang="en-US" altLang="zh-TW" sz="2400" i="1" dirty="0">
                <a:ea typeface="新細明體" charset="-120"/>
                <a:cs typeface="新細明體" charset="-120"/>
              </a:rPr>
              <a:t>.a </a:t>
            </a:r>
            <a:r>
              <a:rPr lang="en-US" altLang="zh-TW" sz="2400" dirty="0" err="1">
                <a:ea typeface="新細明體" charset="-120"/>
                <a:cs typeface="新細明體" charset="-120"/>
                <a:sym typeface="Symbol" charset="2"/>
              </a:rPr>
              <a:t></a:t>
            </a:r>
            <a:r>
              <a:rPr lang="en-US" altLang="zh-TW" sz="2400" dirty="0">
                <a:ea typeface="新細明體" charset="-120"/>
                <a:cs typeface="新細明體" charset="-120"/>
                <a:sym typeface="Symbol" charset="2"/>
              </a:rPr>
              <a:t> [</a:t>
            </a:r>
            <a:r>
              <a:rPr lang="en-US" altLang="zh-TW" sz="2400" i="1" dirty="0">
                <a:ea typeface="新細明體" charset="-120"/>
                <a:cs typeface="新細明體" charset="-120"/>
                <a:sym typeface="Symbol" charset="2"/>
              </a:rPr>
              <a:t>x, </a:t>
            </a:r>
            <a:r>
              <a:rPr lang="en-US" altLang="zh-TW" sz="2400" i="1" dirty="0" err="1">
                <a:ea typeface="新細明體" charset="-120"/>
                <a:cs typeface="新細明體" charset="-120"/>
                <a:sym typeface="Symbol" charset="2"/>
              </a:rPr>
              <a:t>x+dx</a:t>
            </a:r>
            <a:r>
              <a:rPr lang="en-US" altLang="zh-TW" sz="2400" dirty="0">
                <a:ea typeface="新細明體" charset="-120"/>
                <a:cs typeface="新細明體" charset="-120"/>
                <a:sym typeface="Symbol" charset="2"/>
              </a:rPr>
              <a:t>]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, </a:t>
            </a:r>
            <a:r>
              <a:rPr lang="en-US" altLang="zh-TW" sz="2400" i="1" dirty="0">
                <a:ea typeface="新細明體" charset="-120"/>
                <a:cs typeface="新細明體" charset="-120"/>
              </a:rPr>
              <a:t>T</a:t>
            </a:r>
            <a:r>
              <a:rPr lang="en-US" altLang="zh-TW" sz="2400" i="1" baseline="-25000" dirty="0">
                <a:ea typeface="新細明體" charset="-120"/>
                <a:cs typeface="新細明體" charset="-120"/>
              </a:rPr>
              <a:t>2</a:t>
            </a:r>
            <a:r>
              <a:rPr lang="en-US" altLang="zh-TW" sz="2400" i="1" dirty="0">
                <a:ea typeface="新細明體" charset="-120"/>
                <a:cs typeface="新細明體" charset="-120"/>
              </a:rPr>
              <a:t>.a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 is the minimum when </a:t>
            </a:r>
            <a:r>
              <a:rPr lang="en-US" altLang="zh-TW" sz="2400" i="1" dirty="0">
                <a:ea typeface="新細明體" charset="-120"/>
                <a:cs typeface="新細明體" charset="-120"/>
              </a:rPr>
              <a:t>T</a:t>
            </a:r>
            <a:r>
              <a:rPr lang="en-US" altLang="zh-TW" sz="2400" i="1" baseline="-25000" dirty="0">
                <a:ea typeface="新細明體" charset="-120"/>
                <a:cs typeface="新細明體" charset="-120"/>
              </a:rPr>
              <a:t>1</a:t>
            </a:r>
            <a:r>
              <a:rPr lang="en-US" altLang="zh-TW" sz="2400" i="1" dirty="0">
                <a:ea typeface="新細明體" charset="-120"/>
                <a:cs typeface="新細明體" charset="-120"/>
              </a:rPr>
              <a:t>.a &gt; T</a:t>
            </a:r>
            <a:r>
              <a:rPr lang="en-US" altLang="zh-TW" sz="2400" i="1" baseline="-25000" dirty="0">
                <a:ea typeface="新細明體" charset="-120"/>
                <a:cs typeface="新細明體" charset="-120"/>
              </a:rPr>
              <a:t>2</a:t>
            </a:r>
            <a:r>
              <a:rPr lang="en-US" altLang="zh-TW" sz="2400" i="1" dirty="0">
                <a:ea typeface="新細明體" charset="-120"/>
                <a:cs typeface="新細明體" charset="-120"/>
              </a:rPr>
              <a:t>.a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 with probability </a:t>
            </a:r>
            <a:r>
              <a:rPr lang="en-US" altLang="zh-TW" sz="2400" i="1" dirty="0">
                <a:solidFill>
                  <a:srgbClr val="0000FF"/>
                </a:solidFill>
                <a:ea typeface="新細明體" charset="-120"/>
                <a:cs typeface="新細明體" charset="-120"/>
              </a:rPr>
              <a:t>f</a:t>
            </a:r>
            <a:r>
              <a:rPr lang="en-US" altLang="zh-TW" sz="2400" baseline="-25000" dirty="0">
                <a:solidFill>
                  <a:srgbClr val="0000FF"/>
                </a:solidFill>
                <a:ea typeface="新細明體" charset="-120"/>
                <a:cs typeface="新細明體" charset="-120"/>
              </a:rPr>
              <a:t>2</a:t>
            </a:r>
            <a:r>
              <a:rPr lang="en-US" altLang="zh-TW" sz="2400" dirty="0">
                <a:solidFill>
                  <a:srgbClr val="0000FF"/>
                </a:solidFill>
                <a:ea typeface="新細明體" charset="-120"/>
                <a:cs typeface="新細明體" charset="-120"/>
              </a:rPr>
              <a:t>(</a:t>
            </a:r>
            <a:r>
              <a:rPr lang="en-US" altLang="zh-TW" sz="2400" i="1" dirty="0">
                <a:solidFill>
                  <a:srgbClr val="0000FF"/>
                </a:solidFill>
                <a:ea typeface="新細明體" charset="-120"/>
                <a:cs typeface="新細明體" charset="-120"/>
              </a:rPr>
              <a:t>x</a:t>
            </a:r>
            <a:r>
              <a:rPr lang="en-US" altLang="zh-TW" sz="2400" dirty="0">
                <a:solidFill>
                  <a:srgbClr val="0000FF"/>
                </a:solidFill>
                <a:ea typeface="新細明體" charset="-120"/>
                <a:cs typeface="新細明體" charset="-120"/>
              </a:rPr>
              <a:t>) * (1-F</a:t>
            </a:r>
            <a:r>
              <a:rPr lang="en-US" altLang="zh-TW" sz="2400" baseline="-25000" dirty="0">
                <a:solidFill>
                  <a:srgbClr val="0000FF"/>
                </a:solidFill>
                <a:ea typeface="新細明體" charset="-120"/>
                <a:cs typeface="新細明體" charset="-120"/>
              </a:rPr>
              <a:t>1</a:t>
            </a:r>
            <a:r>
              <a:rPr lang="en-US" altLang="zh-TW" sz="2400" dirty="0">
                <a:solidFill>
                  <a:srgbClr val="0000FF"/>
                </a:solidFill>
                <a:ea typeface="新細明體" charset="-120"/>
                <a:cs typeface="新細明體" charset="-120"/>
              </a:rPr>
              <a:t>(</a:t>
            </a:r>
            <a:r>
              <a:rPr lang="en-US" altLang="zh-TW" sz="2400" i="1" dirty="0">
                <a:solidFill>
                  <a:srgbClr val="0000FF"/>
                </a:solidFill>
                <a:ea typeface="新細明體" charset="-120"/>
                <a:cs typeface="新細明體" charset="-120"/>
              </a:rPr>
              <a:t>x</a:t>
            </a:r>
            <a:r>
              <a:rPr lang="en-US" altLang="zh-TW" sz="2400" dirty="0">
                <a:solidFill>
                  <a:srgbClr val="0000FF"/>
                </a:solidFill>
                <a:ea typeface="新細明體" charset="-120"/>
                <a:cs typeface="新細明體" charset="-120"/>
              </a:rPr>
              <a:t>)) </a:t>
            </a:r>
            <a:r>
              <a:rPr lang="en-US" altLang="zh-TW" sz="2400" i="1" dirty="0" err="1">
                <a:solidFill>
                  <a:srgbClr val="0000FF"/>
                </a:solidFill>
                <a:ea typeface="新細明體" charset="-120"/>
                <a:cs typeface="新細明體" charset="-120"/>
              </a:rPr>
              <a:t>dx</a:t>
            </a:r>
            <a:endParaRPr lang="en-US" altLang="zh-TW" sz="2400" i="1" dirty="0">
              <a:solidFill>
                <a:srgbClr val="0000FF"/>
              </a:solidFill>
              <a:ea typeface="新細明體" charset="-120"/>
              <a:cs typeface="新細明體" charset="-12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82925" y="3114675"/>
            <a:ext cx="2808288" cy="287338"/>
            <a:chOff x="3198" y="1343"/>
            <a:chExt cx="1769" cy="181"/>
          </a:xfrm>
        </p:grpSpPr>
        <p:sp>
          <p:nvSpPr>
            <p:cNvPr id="63523" name="Line 5"/>
            <p:cNvSpPr>
              <a:spLocks noChangeShapeType="1"/>
            </p:cNvSpPr>
            <p:nvPr/>
          </p:nvSpPr>
          <p:spPr bwMode="auto">
            <a:xfrm>
              <a:off x="3198" y="1343"/>
              <a:ext cx="0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4" name="Line 6"/>
            <p:cNvSpPr>
              <a:spLocks noChangeShapeType="1"/>
            </p:cNvSpPr>
            <p:nvPr/>
          </p:nvSpPr>
          <p:spPr bwMode="auto">
            <a:xfrm>
              <a:off x="3198" y="1434"/>
              <a:ext cx="176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265738" y="1603375"/>
            <a:ext cx="625475" cy="287338"/>
            <a:chOff x="4527" y="981"/>
            <a:chExt cx="394" cy="181"/>
          </a:xfrm>
        </p:grpSpPr>
        <p:sp>
          <p:nvSpPr>
            <p:cNvPr id="63521" name="Line 8"/>
            <p:cNvSpPr>
              <a:spLocks noChangeShapeType="1"/>
            </p:cNvSpPr>
            <p:nvPr/>
          </p:nvSpPr>
          <p:spPr bwMode="auto">
            <a:xfrm>
              <a:off x="4527" y="981"/>
              <a:ext cx="0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2" name="Line 9"/>
            <p:cNvSpPr>
              <a:spLocks noChangeShapeType="1"/>
            </p:cNvSpPr>
            <p:nvPr/>
          </p:nvSpPr>
          <p:spPr bwMode="auto">
            <a:xfrm>
              <a:off x="4527" y="1072"/>
              <a:ext cx="39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496" name="Line 10"/>
          <p:cNvSpPr>
            <a:spLocks noChangeShapeType="1"/>
          </p:cNvSpPr>
          <p:nvPr/>
        </p:nvSpPr>
        <p:spPr bwMode="auto">
          <a:xfrm>
            <a:off x="2506663" y="3619500"/>
            <a:ext cx="3743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954588" y="2108200"/>
            <a:ext cx="912812" cy="287338"/>
            <a:chOff x="4346" y="1933"/>
            <a:chExt cx="575" cy="181"/>
          </a:xfrm>
        </p:grpSpPr>
        <p:sp>
          <p:nvSpPr>
            <p:cNvPr id="63519" name="Line 12"/>
            <p:cNvSpPr>
              <a:spLocks noChangeShapeType="1"/>
            </p:cNvSpPr>
            <p:nvPr/>
          </p:nvSpPr>
          <p:spPr bwMode="auto">
            <a:xfrm>
              <a:off x="4346" y="1933"/>
              <a:ext cx="0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20" name="Line 13"/>
            <p:cNvSpPr>
              <a:spLocks noChangeShapeType="1"/>
            </p:cNvSpPr>
            <p:nvPr/>
          </p:nvSpPr>
          <p:spPr bwMode="auto">
            <a:xfrm>
              <a:off x="4346" y="2024"/>
              <a:ext cx="57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378325" y="2611438"/>
            <a:ext cx="1489075" cy="287337"/>
            <a:chOff x="3983" y="1616"/>
            <a:chExt cx="938" cy="181"/>
          </a:xfrm>
        </p:grpSpPr>
        <p:sp>
          <p:nvSpPr>
            <p:cNvPr id="63517" name="Line 15"/>
            <p:cNvSpPr>
              <a:spLocks noChangeShapeType="1"/>
            </p:cNvSpPr>
            <p:nvPr/>
          </p:nvSpPr>
          <p:spPr bwMode="auto">
            <a:xfrm>
              <a:off x="3983" y="1616"/>
              <a:ext cx="0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518" name="Line 16"/>
            <p:cNvSpPr>
              <a:spLocks noChangeShapeType="1"/>
            </p:cNvSpPr>
            <p:nvPr/>
          </p:nvSpPr>
          <p:spPr bwMode="auto">
            <a:xfrm>
              <a:off x="3983" y="1707"/>
              <a:ext cx="93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499" name="Line 17"/>
          <p:cNvSpPr>
            <a:spLocks noChangeShapeType="1"/>
          </p:cNvSpPr>
          <p:nvPr/>
        </p:nvSpPr>
        <p:spPr bwMode="auto">
          <a:xfrm>
            <a:off x="5889625" y="1557338"/>
            <a:ext cx="1588" cy="22320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0" name="Text Box 18"/>
          <p:cNvSpPr txBox="1">
            <a:spLocks noChangeArrowheads="1"/>
          </p:cNvSpPr>
          <p:nvPr/>
        </p:nvSpPr>
        <p:spPr bwMode="auto">
          <a:xfrm>
            <a:off x="2411413" y="36845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63501" name="Line 19"/>
          <p:cNvSpPr>
            <a:spLocks noChangeShapeType="1"/>
          </p:cNvSpPr>
          <p:nvPr/>
        </p:nvSpPr>
        <p:spPr bwMode="auto">
          <a:xfrm>
            <a:off x="5265738" y="1916113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2" name="Line 20"/>
          <p:cNvSpPr>
            <a:spLocks noChangeShapeType="1"/>
          </p:cNvSpPr>
          <p:nvPr/>
        </p:nvSpPr>
        <p:spPr bwMode="auto">
          <a:xfrm>
            <a:off x="4954588" y="2420938"/>
            <a:ext cx="0" cy="13684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3" name="Line 21"/>
          <p:cNvSpPr>
            <a:spLocks noChangeShapeType="1"/>
          </p:cNvSpPr>
          <p:nvPr/>
        </p:nvSpPr>
        <p:spPr bwMode="auto">
          <a:xfrm>
            <a:off x="4378325" y="2924175"/>
            <a:ext cx="0" cy="8651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4" name="Line 22"/>
          <p:cNvSpPr>
            <a:spLocks noChangeShapeType="1"/>
          </p:cNvSpPr>
          <p:nvPr/>
        </p:nvSpPr>
        <p:spPr bwMode="auto">
          <a:xfrm>
            <a:off x="3081338" y="3429000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05" name="Text Box 23"/>
          <p:cNvSpPr txBox="1">
            <a:spLocks noChangeArrowheads="1"/>
          </p:cNvSpPr>
          <p:nvPr/>
        </p:nvSpPr>
        <p:spPr bwMode="auto">
          <a:xfrm>
            <a:off x="2917825" y="37115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63506" name="Text Box 24"/>
          <p:cNvSpPr txBox="1">
            <a:spLocks noChangeArrowheads="1"/>
          </p:cNvSpPr>
          <p:nvPr/>
        </p:nvSpPr>
        <p:spPr bwMode="auto">
          <a:xfrm>
            <a:off x="5889625" y="2538413"/>
            <a:ext cx="407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T</a:t>
            </a:r>
            <a:r>
              <a:rPr lang="en-US" altLang="zh-TW" baseline="-25000"/>
              <a:t>2</a:t>
            </a:r>
            <a:endParaRPr lang="en-US" altLang="zh-TW"/>
          </a:p>
        </p:txBody>
      </p:sp>
      <p:sp>
        <p:nvSpPr>
          <p:cNvPr id="63507" name="Text Box 25"/>
          <p:cNvSpPr txBox="1">
            <a:spLocks noChangeArrowheads="1"/>
          </p:cNvSpPr>
          <p:nvPr/>
        </p:nvSpPr>
        <p:spPr bwMode="auto">
          <a:xfrm>
            <a:off x="5889625" y="3017838"/>
            <a:ext cx="4079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T</a:t>
            </a:r>
            <a:r>
              <a:rPr lang="en-US" altLang="zh-TW" baseline="-25000"/>
              <a:t>1</a:t>
            </a:r>
            <a:endParaRPr lang="en-US" altLang="zh-TW"/>
          </a:p>
        </p:txBody>
      </p:sp>
      <p:sp>
        <p:nvSpPr>
          <p:cNvPr id="63508" name="Text Box 26"/>
          <p:cNvSpPr txBox="1">
            <a:spLocks noChangeArrowheads="1"/>
          </p:cNvSpPr>
          <p:nvPr/>
        </p:nvSpPr>
        <p:spPr bwMode="auto">
          <a:xfrm>
            <a:off x="5889625" y="2035175"/>
            <a:ext cx="446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zh-TW"/>
              <a:t>T</a:t>
            </a:r>
            <a:r>
              <a:rPr lang="en-US" altLang="zh-TW" baseline="-25000"/>
              <a:t>3</a:t>
            </a:r>
          </a:p>
        </p:txBody>
      </p:sp>
      <p:sp>
        <p:nvSpPr>
          <p:cNvPr id="63509" name="Text Box 27"/>
          <p:cNvSpPr txBox="1">
            <a:spLocks noChangeArrowheads="1"/>
          </p:cNvSpPr>
          <p:nvPr/>
        </p:nvSpPr>
        <p:spPr bwMode="auto">
          <a:xfrm>
            <a:off x="5889625" y="1530350"/>
            <a:ext cx="407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T</a:t>
            </a:r>
            <a:r>
              <a:rPr lang="en-US" altLang="zh-TW" baseline="-25000"/>
              <a:t>4</a:t>
            </a:r>
            <a:endParaRPr lang="en-US" altLang="zh-TW"/>
          </a:p>
        </p:txBody>
      </p:sp>
      <p:sp>
        <p:nvSpPr>
          <p:cNvPr id="63510" name="Line 28"/>
          <p:cNvSpPr>
            <a:spLocks noChangeShapeType="1"/>
          </p:cNvSpPr>
          <p:nvPr/>
        </p:nvSpPr>
        <p:spPr bwMode="auto">
          <a:xfrm>
            <a:off x="4665663" y="2349500"/>
            <a:ext cx="0" cy="1800225"/>
          </a:xfrm>
          <a:prstGeom prst="line">
            <a:avLst/>
          </a:prstGeom>
          <a:noFill/>
          <a:ln w="9525">
            <a:solidFill>
              <a:srgbClr val="F3090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1" name="Line 29"/>
          <p:cNvSpPr>
            <a:spLocks noChangeShapeType="1"/>
          </p:cNvSpPr>
          <p:nvPr/>
        </p:nvSpPr>
        <p:spPr bwMode="auto">
          <a:xfrm>
            <a:off x="4738688" y="2349500"/>
            <a:ext cx="0" cy="1800225"/>
          </a:xfrm>
          <a:prstGeom prst="line">
            <a:avLst/>
          </a:prstGeom>
          <a:noFill/>
          <a:ln w="9525">
            <a:solidFill>
              <a:srgbClr val="F30909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2" name="Line 30"/>
          <p:cNvSpPr>
            <a:spLocks noChangeShapeType="1"/>
          </p:cNvSpPr>
          <p:nvPr/>
        </p:nvSpPr>
        <p:spPr bwMode="auto">
          <a:xfrm>
            <a:off x="4378325" y="4078288"/>
            <a:ext cx="287338" cy="0"/>
          </a:xfrm>
          <a:prstGeom prst="line">
            <a:avLst/>
          </a:prstGeom>
          <a:noFill/>
          <a:ln w="9525">
            <a:solidFill>
              <a:srgbClr val="F30909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3" name="Line 31"/>
          <p:cNvSpPr>
            <a:spLocks noChangeShapeType="1"/>
          </p:cNvSpPr>
          <p:nvPr/>
        </p:nvSpPr>
        <p:spPr bwMode="auto">
          <a:xfrm flipH="1">
            <a:off x="4738688" y="4078288"/>
            <a:ext cx="287337" cy="0"/>
          </a:xfrm>
          <a:prstGeom prst="line">
            <a:avLst/>
          </a:prstGeom>
          <a:noFill/>
          <a:ln w="9525">
            <a:solidFill>
              <a:srgbClr val="F30909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514" name="Text Box 32"/>
          <p:cNvSpPr txBox="1">
            <a:spLocks noChangeArrowheads="1"/>
          </p:cNvSpPr>
          <p:nvPr/>
        </p:nvSpPr>
        <p:spPr bwMode="auto">
          <a:xfrm>
            <a:off x="4665663" y="4070350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 i="1">
                <a:solidFill>
                  <a:srgbClr val="F30909"/>
                </a:solidFill>
              </a:rPr>
              <a:t>x+dx</a:t>
            </a:r>
          </a:p>
        </p:txBody>
      </p:sp>
      <p:sp>
        <p:nvSpPr>
          <p:cNvPr id="63515" name="Text Box 33"/>
          <p:cNvSpPr txBox="1">
            <a:spLocks noChangeArrowheads="1"/>
          </p:cNvSpPr>
          <p:nvPr/>
        </p:nvSpPr>
        <p:spPr bwMode="auto">
          <a:xfrm>
            <a:off x="4378325" y="407035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 i="1">
                <a:solidFill>
                  <a:srgbClr val="F30909"/>
                </a:solidFill>
              </a:rPr>
              <a:t>x</a:t>
            </a:r>
          </a:p>
        </p:txBody>
      </p:sp>
      <p:sp>
        <p:nvSpPr>
          <p:cNvPr id="63516" name="Text Box 34"/>
          <p:cNvSpPr txBox="1">
            <a:spLocks noChangeArrowheads="1"/>
          </p:cNvSpPr>
          <p:nvPr/>
        </p:nvSpPr>
        <p:spPr bwMode="auto">
          <a:xfrm>
            <a:off x="6372225" y="3429000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 i="1"/>
              <a:t>x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088257" y="3278038"/>
            <a:ext cx="1570007" cy="345056"/>
          </a:xfrm>
          <a:prstGeom prst="rect">
            <a:avLst/>
          </a:prstGeom>
          <a:solidFill>
            <a:srgbClr val="FFFF00">
              <a:alpha val="47059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38" name="Line Callout 2 37"/>
          <p:cNvSpPr/>
          <p:nvPr/>
        </p:nvSpPr>
        <p:spPr bwMode="auto">
          <a:xfrm>
            <a:off x="2124747" y="2643758"/>
            <a:ext cx="806765" cy="351437"/>
          </a:xfrm>
          <a:prstGeom prst="borderCallout2">
            <a:avLst>
              <a:gd name="adj1" fmla="val 18750"/>
              <a:gd name="adj2" fmla="val 98334"/>
              <a:gd name="adj3" fmla="val 21131"/>
              <a:gd name="adj4" fmla="val 119333"/>
              <a:gd name="adj5" fmla="val 238691"/>
              <a:gd name="adj6" fmla="val 213333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F</a:t>
            </a:r>
            <a:r>
              <a:rPr kumimoji="1" lang="en-US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1</a:t>
            </a:r>
            <a:r>
              <a:rPr kumimoji="1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(x)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645872" y="3286025"/>
            <a:ext cx="1570007" cy="345056"/>
          </a:xfrm>
          <a:prstGeom prst="rect">
            <a:avLst/>
          </a:prstGeom>
          <a:solidFill>
            <a:srgbClr val="00FF00">
              <a:alpha val="47059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40" name="Line Callout 2 39"/>
          <p:cNvSpPr/>
          <p:nvPr/>
        </p:nvSpPr>
        <p:spPr bwMode="auto">
          <a:xfrm>
            <a:off x="6478082" y="2651745"/>
            <a:ext cx="982495" cy="367412"/>
          </a:xfrm>
          <a:prstGeom prst="borderCallout2">
            <a:avLst>
              <a:gd name="adj1" fmla="val 34659"/>
              <a:gd name="adj2" fmla="val 2294"/>
              <a:gd name="adj3" fmla="val 64313"/>
              <a:gd name="adj4" fmla="val -56905"/>
              <a:gd name="adj5" fmla="val 222782"/>
              <a:gd name="adj6" fmla="val -108449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1-F</a:t>
            </a:r>
            <a:r>
              <a:rPr kumimoji="1" lang="en-US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1</a:t>
            </a:r>
            <a:r>
              <a:rPr kumimoji="1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(x)</a:t>
            </a:r>
          </a:p>
        </p:txBody>
      </p:sp>
      <p:sp>
        <p:nvSpPr>
          <p:cNvPr id="41" name="Footer Placeholder 4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42" name="Line Callout 2 41"/>
          <p:cNvSpPr/>
          <p:nvPr/>
        </p:nvSpPr>
        <p:spPr bwMode="auto">
          <a:xfrm>
            <a:off x="2994209" y="1901296"/>
            <a:ext cx="806765" cy="351437"/>
          </a:xfrm>
          <a:prstGeom prst="borderCallout2">
            <a:avLst>
              <a:gd name="adj1" fmla="val 18750"/>
              <a:gd name="adj2" fmla="val 98334"/>
              <a:gd name="adj3" fmla="val 21131"/>
              <a:gd name="adj4" fmla="val 119333"/>
              <a:gd name="adj5" fmla="val 238691"/>
              <a:gd name="adj6" fmla="val 213333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f</a:t>
            </a:r>
            <a:r>
              <a:rPr kumimoji="1" lang="en-US" sz="18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2</a:t>
            </a:r>
            <a:r>
              <a:rPr kumimoji="1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3889124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build="p"/>
      <p:bldP spid="37" grpId="0" animBg="1"/>
      <p:bldP spid="38" grpId="0" animBg="1"/>
      <p:bldP spid="39" grpId="0" animBg="1"/>
      <p:bldP spid="40" grpId="0" animBg="1"/>
      <p:bldP spid="4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-143792"/>
            <a:ext cx="7158037" cy="1412875"/>
          </a:xfrm>
        </p:spPr>
        <p:txBody>
          <a:bodyPr/>
          <a:lstStyle/>
          <a:p>
            <a:r>
              <a:rPr lang="en-US" altLang="zh-TW" dirty="0">
                <a:ea typeface="新細明體" charset="-120"/>
                <a:cs typeface="新細明體" charset="-120"/>
              </a:rPr>
              <a:t>Exercise: probability of T</a:t>
            </a:r>
            <a:r>
              <a:rPr lang="en-US" altLang="zh-TW" baseline="-25000" dirty="0">
                <a:ea typeface="新細明體" charset="-120"/>
                <a:cs typeface="新細明體" charset="-120"/>
              </a:rPr>
              <a:t>2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17253" y="4692087"/>
            <a:ext cx="8713788" cy="2049462"/>
          </a:xfrm>
        </p:spPr>
        <p:txBody>
          <a:bodyPr/>
          <a:lstStyle/>
          <a:p>
            <a:r>
              <a:rPr lang="en-US" altLang="zh-TW" sz="2400" dirty="0">
                <a:ea typeface="新細明體" charset="-120"/>
                <a:cs typeface="新細明體" charset="-120"/>
              </a:rPr>
              <a:t>If T</a:t>
            </a:r>
            <a:r>
              <a:rPr lang="en-US" altLang="zh-TW" sz="2400" baseline="-25000" dirty="0">
                <a:ea typeface="新細明體" charset="-120"/>
                <a:cs typeface="新細明體" charset="-120"/>
              </a:rPr>
              <a:t>2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.a</a:t>
            </a:r>
            <a:r>
              <a:rPr lang="en-US" altLang="zh-TW" sz="2400" dirty="0">
                <a:ea typeface="新細明體" charset="-120"/>
                <a:cs typeface="新細明體" charset="-120"/>
                <a:sym typeface="Symbol" charset="2"/>
              </a:rPr>
              <a:t>[</a:t>
            </a:r>
            <a:r>
              <a:rPr lang="en-US" altLang="zh-TW" sz="2400" i="1" dirty="0">
                <a:ea typeface="新細明體" charset="-120"/>
                <a:cs typeface="新細明體" charset="-120"/>
                <a:sym typeface="Symbol" charset="2"/>
              </a:rPr>
              <a:t>l</a:t>
            </a:r>
            <a:r>
              <a:rPr lang="en-US" altLang="zh-TW" sz="2400" i="1" baseline="-25000" dirty="0">
                <a:ea typeface="新細明體" charset="-120"/>
                <a:cs typeface="新細明體" charset="-120"/>
                <a:sym typeface="Symbol" charset="2"/>
              </a:rPr>
              <a:t>2</a:t>
            </a:r>
            <a:r>
              <a:rPr lang="en-US" altLang="zh-TW" sz="2400" dirty="0">
                <a:ea typeface="新細明體" charset="-120"/>
                <a:cs typeface="新細明體" charset="-120"/>
                <a:sym typeface="Symbol" charset="2"/>
              </a:rPr>
              <a:t>,</a:t>
            </a:r>
            <a:r>
              <a:rPr lang="en-US" altLang="zh-TW" sz="2400" i="1" dirty="0">
                <a:ea typeface="新細明體" charset="-120"/>
                <a:cs typeface="新細明體" charset="-120"/>
                <a:sym typeface="Symbol" charset="2"/>
              </a:rPr>
              <a:t>l</a:t>
            </a:r>
            <a:r>
              <a:rPr lang="en-US" altLang="zh-TW" sz="2400" i="1" baseline="-25000" dirty="0">
                <a:ea typeface="新細明體" charset="-120"/>
                <a:cs typeface="新細明體" charset="-120"/>
                <a:sym typeface="Symbol" charset="2"/>
              </a:rPr>
              <a:t>3</a:t>
            </a:r>
            <a:r>
              <a:rPr lang="en-US" altLang="zh-TW" sz="2400" dirty="0">
                <a:ea typeface="新細明體" charset="-120"/>
                <a:cs typeface="新細明體" charset="-120"/>
                <a:sym typeface="Symbol" charset="2"/>
              </a:rPr>
              <a:t>]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, T</a:t>
            </a:r>
            <a:r>
              <a:rPr lang="en-US" altLang="zh-TW" sz="2400" baseline="-25000" dirty="0">
                <a:ea typeface="新細明體" charset="-120"/>
                <a:cs typeface="新細明體" charset="-120"/>
              </a:rPr>
              <a:t>2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.a is the min with probability</a:t>
            </a:r>
          </a:p>
          <a:p>
            <a:r>
              <a:rPr lang="en-US" altLang="zh-TW" sz="2400" dirty="0">
                <a:ea typeface="新細明體" charset="-120"/>
                <a:cs typeface="新細明體" charset="-120"/>
              </a:rPr>
              <a:t>Question: What is the probability T</a:t>
            </a:r>
            <a:r>
              <a:rPr lang="en-US" altLang="zh-TW" sz="2400" baseline="-25000" dirty="0">
                <a:ea typeface="新細明體" charset="-120"/>
                <a:cs typeface="新細明體" charset="-120"/>
              </a:rPr>
              <a:t>2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.a is the min (i.e., </a:t>
            </a:r>
            <a:r>
              <a:rPr lang="en-US" altLang="zh-TW" sz="2400" i="1" dirty="0">
                <a:ea typeface="新細明體" charset="-120"/>
                <a:cs typeface="新細明體" charset="-120"/>
              </a:rPr>
              <a:t>p</a:t>
            </a:r>
            <a:r>
              <a:rPr lang="en-US" altLang="zh-TW" sz="2400" baseline="-25000" dirty="0">
                <a:ea typeface="新細明體" charset="-120"/>
                <a:cs typeface="新細明體" charset="-120"/>
              </a:rPr>
              <a:t>2</a:t>
            </a:r>
            <a:r>
              <a:rPr lang="en-US" altLang="zh-TW" sz="2400" dirty="0">
                <a:ea typeface="新細明體" charset="-120"/>
                <a:cs typeface="新細明體" charset="-120"/>
              </a:rPr>
              <a:t>)?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046622" y="3285562"/>
            <a:ext cx="2732088" cy="252412"/>
            <a:chOff x="3198" y="1343"/>
            <a:chExt cx="1769" cy="181"/>
          </a:xfrm>
        </p:grpSpPr>
        <p:sp>
          <p:nvSpPr>
            <p:cNvPr id="344069" name="Line 5"/>
            <p:cNvSpPr>
              <a:spLocks noChangeShapeType="1"/>
            </p:cNvSpPr>
            <p:nvPr/>
          </p:nvSpPr>
          <p:spPr bwMode="auto">
            <a:xfrm>
              <a:off x="3198" y="1343"/>
              <a:ext cx="0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070" name="Line 6"/>
            <p:cNvSpPr>
              <a:spLocks noChangeShapeType="1"/>
            </p:cNvSpPr>
            <p:nvPr/>
          </p:nvSpPr>
          <p:spPr bwMode="auto">
            <a:xfrm>
              <a:off x="3198" y="1434"/>
              <a:ext cx="1769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170697" y="1956824"/>
            <a:ext cx="608013" cy="252413"/>
            <a:chOff x="4527" y="981"/>
            <a:chExt cx="394" cy="181"/>
          </a:xfrm>
        </p:grpSpPr>
        <p:sp>
          <p:nvSpPr>
            <p:cNvPr id="344072" name="Line 8"/>
            <p:cNvSpPr>
              <a:spLocks noChangeShapeType="1"/>
            </p:cNvSpPr>
            <p:nvPr/>
          </p:nvSpPr>
          <p:spPr bwMode="auto">
            <a:xfrm>
              <a:off x="4527" y="981"/>
              <a:ext cx="0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073" name="Line 9"/>
            <p:cNvSpPr>
              <a:spLocks noChangeShapeType="1"/>
            </p:cNvSpPr>
            <p:nvPr/>
          </p:nvSpPr>
          <p:spPr bwMode="auto">
            <a:xfrm>
              <a:off x="4527" y="1072"/>
              <a:ext cx="394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4074" name="Line 10"/>
          <p:cNvSpPr>
            <a:spLocks noChangeShapeType="1"/>
          </p:cNvSpPr>
          <p:nvPr/>
        </p:nvSpPr>
        <p:spPr bwMode="auto">
          <a:xfrm>
            <a:off x="2486235" y="3728474"/>
            <a:ext cx="3640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4867485" y="2401324"/>
            <a:ext cx="887412" cy="252413"/>
            <a:chOff x="4346" y="1933"/>
            <a:chExt cx="575" cy="181"/>
          </a:xfrm>
        </p:grpSpPr>
        <p:sp>
          <p:nvSpPr>
            <p:cNvPr id="344076" name="Line 12"/>
            <p:cNvSpPr>
              <a:spLocks noChangeShapeType="1"/>
            </p:cNvSpPr>
            <p:nvPr/>
          </p:nvSpPr>
          <p:spPr bwMode="auto">
            <a:xfrm>
              <a:off x="4346" y="1933"/>
              <a:ext cx="0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077" name="Line 13"/>
            <p:cNvSpPr>
              <a:spLocks noChangeShapeType="1"/>
            </p:cNvSpPr>
            <p:nvPr/>
          </p:nvSpPr>
          <p:spPr bwMode="auto">
            <a:xfrm>
              <a:off x="4346" y="2024"/>
              <a:ext cx="575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4307097" y="2842649"/>
            <a:ext cx="1447800" cy="252413"/>
            <a:chOff x="3983" y="1616"/>
            <a:chExt cx="938" cy="181"/>
          </a:xfrm>
        </p:grpSpPr>
        <p:sp>
          <p:nvSpPr>
            <p:cNvPr id="344079" name="Line 15"/>
            <p:cNvSpPr>
              <a:spLocks noChangeShapeType="1"/>
            </p:cNvSpPr>
            <p:nvPr/>
          </p:nvSpPr>
          <p:spPr bwMode="auto">
            <a:xfrm>
              <a:off x="3983" y="1616"/>
              <a:ext cx="0" cy="181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4080" name="Line 16"/>
            <p:cNvSpPr>
              <a:spLocks noChangeShapeType="1"/>
            </p:cNvSpPr>
            <p:nvPr/>
          </p:nvSpPr>
          <p:spPr bwMode="auto">
            <a:xfrm>
              <a:off x="3983" y="1707"/>
              <a:ext cx="938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4081" name="Line 17"/>
          <p:cNvSpPr>
            <a:spLocks noChangeShapeType="1"/>
          </p:cNvSpPr>
          <p:nvPr/>
        </p:nvSpPr>
        <p:spPr bwMode="auto">
          <a:xfrm>
            <a:off x="5778710" y="1766324"/>
            <a:ext cx="0" cy="1962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082" name="Text Box 18"/>
          <p:cNvSpPr txBox="1">
            <a:spLocks noChangeArrowheads="1"/>
          </p:cNvSpPr>
          <p:nvPr/>
        </p:nvSpPr>
        <p:spPr bwMode="auto">
          <a:xfrm>
            <a:off x="2394160" y="3785624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0</a:t>
            </a:r>
          </a:p>
        </p:txBody>
      </p:sp>
      <p:sp>
        <p:nvSpPr>
          <p:cNvPr id="344083" name="Line 19"/>
          <p:cNvSpPr>
            <a:spLocks noChangeShapeType="1"/>
          </p:cNvSpPr>
          <p:nvPr/>
        </p:nvSpPr>
        <p:spPr bwMode="auto">
          <a:xfrm>
            <a:off x="5170697" y="2209237"/>
            <a:ext cx="0" cy="16462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084" name="Line 20"/>
          <p:cNvSpPr>
            <a:spLocks noChangeShapeType="1"/>
          </p:cNvSpPr>
          <p:nvPr/>
        </p:nvSpPr>
        <p:spPr bwMode="auto">
          <a:xfrm>
            <a:off x="4867485" y="2653737"/>
            <a:ext cx="0" cy="12017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085" name="Line 21"/>
          <p:cNvSpPr>
            <a:spLocks noChangeShapeType="1"/>
          </p:cNvSpPr>
          <p:nvPr/>
        </p:nvSpPr>
        <p:spPr bwMode="auto">
          <a:xfrm>
            <a:off x="4307097" y="3095062"/>
            <a:ext cx="0" cy="7604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086" name="Line 22"/>
          <p:cNvSpPr>
            <a:spLocks noChangeShapeType="1"/>
          </p:cNvSpPr>
          <p:nvPr/>
        </p:nvSpPr>
        <p:spPr bwMode="auto">
          <a:xfrm>
            <a:off x="3045035" y="3539562"/>
            <a:ext cx="0" cy="3159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087" name="Text Box 23"/>
          <p:cNvSpPr txBox="1">
            <a:spLocks noChangeArrowheads="1"/>
          </p:cNvSpPr>
          <p:nvPr/>
        </p:nvSpPr>
        <p:spPr bwMode="auto">
          <a:xfrm>
            <a:off x="2883110" y="3809437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344088" name="Text Box 24"/>
          <p:cNvSpPr txBox="1">
            <a:spLocks noChangeArrowheads="1"/>
          </p:cNvSpPr>
          <p:nvPr/>
        </p:nvSpPr>
        <p:spPr bwMode="auto">
          <a:xfrm>
            <a:off x="2886285" y="3809437"/>
            <a:ext cx="319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 i="1"/>
              <a:t>l</a:t>
            </a:r>
            <a:r>
              <a:rPr lang="en-US" altLang="zh-TW" baseline="-25000"/>
              <a:t>1</a:t>
            </a:r>
            <a:endParaRPr lang="en-US" altLang="zh-TW"/>
          </a:p>
        </p:txBody>
      </p:sp>
      <p:sp>
        <p:nvSpPr>
          <p:cNvPr id="344089" name="Text Box 25"/>
          <p:cNvSpPr txBox="1">
            <a:spLocks noChangeArrowheads="1"/>
          </p:cNvSpPr>
          <p:nvPr/>
        </p:nvSpPr>
        <p:spPr bwMode="auto">
          <a:xfrm>
            <a:off x="4165810" y="3791974"/>
            <a:ext cx="319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 i="1"/>
              <a:t>l</a:t>
            </a:r>
            <a:r>
              <a:rPr lang="en-US" altLang="zh-TW" i="1" baseline="-25000"/>
              <a:t>2</a:t>
            </a:r>
            <a:endParaRPr lang="en-US" altLang="zh-TW"/>
          </a:p>
        </p:txBody>
      </p:sp>
      <p:sp>
        <p:nvSpPr>
          <p:cNvPr id="344090" name="Text Box 26"/>
          <p:cNvSpPr txBox="1">
            <a:spLocks noChangeArrowheads="1"/>
          </p:cNvSpPr>
          <p:nvPr/>
        </p:nvSpPr>
        <p:spPr bwMode="auto">
          <a:xfrm>
            <a:off x="4657935" y="3791974"/>
            <a:ext cx="319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 i="1"/>
              <a:t>l</a:t>
            </a:r>
            <a:r>
              <a:rPr lang="en-US" altLang="zh-TW" i="1" baseline="-25000"/>
              <a:t>3</a:t>
            </a:r>
            <a:endParaRPr lang="en-US" altLang="zh-TW"/>
          </a:p>
        </p:txBody>
      </p:sp>
      <p:sp>
        <p:nvSpPr>
          <p:cNvPr id="344091" name="Text Box 27"/>
          <p:cNvSpPr txBox="1">
            <a:spLocks noChangeArrowheads="1"/>
          </p:cNvSpPr>
          <p:nvPr/>
        </p:nvSpPr>
        <p:spPr bwMode="auto">
          <a:xfrm>
            <a:off x="5077035" y="3791974"/>
            <a:ext cx="3190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 i="1"/>
              <a:t>l</a:t>
            </a:r>
            <a:r>
              <a:rPr lang="en-US" altLang="zh-TW" i="1" baseline="-25000"/>
              <a:t>4</a:t>
            </a:r>
            <a:endParaRPr lang="en-US" altLang="zh-TW"/>
          </a:p>
        </p:txBody>
      </p:sp>
      <p:sp>
        <p:nvSpPr>
          <p:cNvPr id="344092" name="Text Box 28"/>
          <p:cNvSpPr txBox="1">
            <a:spLocks noChangeArrowheads="1"/>
          </p:cNvSpPr>
          <p:nvPr/>
        </p:nvSpPr>
        <p:spPr bwMode="auto">
          <a:xfrm>
            <a:off x="5777122" y="2779149"/>
            <a:ext cx="407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T</a:t>
            </a:r>
            <a:r>
              <a:rPr lang="en-US" altLang="zh-TW" baseline="-25000"/>
              <a:t>2</a:t>
            </a:r>
            <a:endParaRPr lang="en-US" altLang="zh-TW"/>
          </a:p>
        </p:txBody>
      </p:sp>
      <p:sp>
        <p:nvSpPr>
          <p:cNvPr id="344093" name="Text Box 29"/>
          <p:cNvSpPr txBox="1">
            <a:spLocks noChangeArrowheads="1"/>
          </p:cNvSpPr>
          <p:nvPr/>
        </p:nvSpPr>
        <p:spPr bwMode="auto">
          <a:xfrm>
            <a:off x="5777122" y="3222062"/>
            <a:ext cx="43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>
                <a:latin typeface="Arial Unicode MS" charset="0"/>
              </a:rPr>
              <a:t>T</a:t>
            </a:r>
            <a:r>
              <a:rPr lang="en-US" altLang="zh-TW" baseline="-25000">
                <a:latin typeface="Arial Unicode MS" charset="0"/>
              </a:rPr>
              <a:t>1</a:t>
            </a:r>
            <a:endParaRPr lang="en-US" altLang="zh-TW">
              <a:latin typeface="Arial Unicode MS" charset="0"/>
            </a:endParaRPr>
          </a:p>
        </p:txBody>
      </p:sp>
      <p:sp>
        <p:nvSpPr>
          <p:cNvPr id="344094" name="Text Box 30"/>
          <p:cNvSpPr txBox="1">
            <a:spLocks noChangeArrowheads="1"/>
          </p:cNvSpPr>
          <p:nvPr/>
        </p:nvSpPr>
        <p:spPr bwMode="auto">
          <a:xfrm>
            <a:off x="5777122" y="2336237"/>
            <a:ext cx="4333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altLang="zh-TW"/>
              <a:t>T</a:t>
            </a:r>
            <a:r>
              <a:rPr lang="en-US" altLang="zh-TW" baseline="-25000"/>
              <a:t>3</a:t>
            </a:r>
          </a:p>
        </p:txBody>
      </p:sp>
      <p:sp>
        <p:nvSpPr>
          <p:cNvPr id="344095" name="Text Box 31"/>
          <p:cNvSpPr txBox="1">
            <a:spLocks noChangeArrowheads="1"/>
          </p:cNvSpPr>
          <p:nvPr/>
        </p:nvSpPr>
        <p:spPr bwMode="auto">
          <a:xfrm>
            <a:off x="5777122" y="1893324"/>
            <a:ext cx="4079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/>
              <a:t>T</a:t>
            </a:r>
            <a:r>
              <a:rPr lang="en-US" altLang="zh-TW" baseline="-25000"/>
              <a:t>4</a:t>
            </a:r>
            <a:endParaRPr lang="en-US" altLang="zh-TW"/>
          </a:p>
        </p:txBody>
      </p:sp>
      <p:sp>
        <p:nvSpPr>
          <p:cNvPr id="344096" name="Line 32"/>
          <p:cNvSpPr>
            <a:spLocks noChangeShapeType="1"/>
          </p:cNvSpPr>
          <p:nvPr/>
        </p:nvSpPr>
        <p:spPr bwMode="auto">
          <a:xfrm>
            <a:off x="4586497" y="2612462"/>
            <a:ext cx="0" cy="1709737"/>
          </a:xfrm>
          <a:prstGeom prst="line">
            <a:avLst/>
          </a:prstGeom>
          <a:noFill/>
          <a:ln w="9525">
            <a:solidFill>
              <a:srgbClr val="F3090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097" name="Line 33"/>
          <p:cNvSpPr>
            <a:spLocks noChangeShapeType="1"/>
          </p:cNvSpPr>
          <p:nvPr/>
        </p:nvSpPr>
        <p:spPr bwMode="auto">
          <a:xfrm>
            <a:off x="4657935" y="2612462"/>
            <a:ext cx="0" cy="1709737"/>
          </a:xfrm>
          <a:prstGeom prst="line">
            <a:avLst/>
          </a:prstGeom>
          <a:noFill/>
          <a:ln w="9525">
            <a:solidFill>
              <a:srgbClr val="F30909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098" name="Line 34"/>
          <p:cNvSpPr>
            <a:spLocks noChangeShapeType="1"/>
          </p:cNvSpPr>
          <p:nvPr/>
        </p:nvSpPr>
        <p:spPr bwMode="auto">
          <a:xfrm>
            <a:off x="4307097" y="4257112"/>
            <a:ext cx="279400" cy="0"/>
          </a:xfrm>
          <a:prstGeom prst="line">
            <a:avLst/>
          </a:prstGeom>
          <a:noFill/>
          <a:ln w="9525">
            <a:solidFill>
              <a:srgbClr val="F30909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099" name="Line 35"/>
          <p:cNvSpPr>
            <a:spLocks noChangeShapeType="1"/>
          </p:cNvSpPr>
          <p:nvPr/>
        </p:nvSpPr>
        <p:spPr bwMode="auto">
          <a:xfrm flipH="1">
            <a:off x="4657935" y="4257112"/>
            <a:ext cx="279400" cy="0"/>
          </a:xfrm>
          <a:prstGeom prst="line">
            <a:avLst/>
          </a:prstGeom>
          <a:noFill/>
          <a:ln w="9525">
            <a:solidFill>
              <a:srgbClr val="F30909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100" name="Text Box 36"/>
          <p:cNvSpPr txBox="1">
            <a:spLocks noChangeArrowheads="1"/>
          </p:cNvSpPr>
          <p:nvPr/>
        </p:nvSpPr>
        <p:spPr bwMode="auto">
          <a:xfrm>
            <a:off x="4586497" y="4252349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 i="1">
                <a:solidFill>
                  <a:srgbClr val="F30909"/>
                </a:solidFill>
              </a:rPr>
              <a:t>x+dx</a:t>
            </a:r>
          </a:p>
        </p:txBody>
      </p:sp>
      <p:sp>
        <p:nvSpPr>
          <p:cNvPr id="344101" name="Text Box 37"/>
          <p:cNvSpPr txBox="1">
            <a:spLocks noChangeArrowheads="1"/>
          </p:cNvSpPr>
          <p:nvPr/>
        </p:nvSpPr>
        <p:spPr bwMode="auto">
          <a:xfrm>
            <a:off x="4307097" y="4252349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 i="1">
                <a:solidFill>
                  <a:srgbClr val="F30909"/>
                </a:solidFill>
              </a:rPr>
              <a:t>x</a:t>
            </a:r>
          </a:p>
        </p:txBody>
      </p:sp>
      <p:graphicFrame>
        <p:nvGraphicFramePr>
          <p:cNvPr id="344102" name="Object 38"/>
          <p:cNvGraphicFramePr>
            <a:graphicFrameLocks noGrp="1" noChangeAspect="1"/>
          </p:cNvGraphicFramePr>
          <p:nvPr>
            <p:ph sz="half" idx="2"/>
          </p:nvPr>
        </p:nvGraphicFramePr>
        <p:xfrm>
          <a:off x="6535738" y="4627563"/>
          <a:ext cx="248443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15200" imgH="1600200" progId="Equation.3">
                  <p:embed/>
                </p:oleObj>
              </mc:Choice>
              <mc:Fallback>
                <p:oleObj name="Equation" r:id="rId3" imgW="7315200" imgH="1600200" progId="Equation.3">
                  <p:embed/>
                  <p:pic>
                    <p:nvPicPr>
                      <p:cNvPr id="344102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5738" y="4627563"/>
                        <a:ext cx="2484437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4103" name="Object 39"/>
          <p:cNvGraphicFramePr>
            <a:graphicFrameLocks noChangeAspect="1"/>
          </p:cNvGraphicFramePr>
          <p:nvPr/>
        </p:nvGraphicFramePr>
        <p:xfrm>
          <a:off x="550121" y="5638955"/>
          <a:ext cx="8078927" cy="607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15200" imgH="546100" progId="Equation.3">
                  <p:embed/>
                </p:oleObj>
              </mc:Choice>
              <mc:Fallback>
                <p:oleObj name="Equation" r:id="rId5" imgW="7315200" imgH="546100" progId="Equation.3">
                  <p:embed/>
                  <p:pic>
                    <p:nvPicPr>
                      <p:cNvPr id="34410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121" y="5638955"/>
                        <a:ext cx="8078927" cy="607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104" name="Text Box 40"/>
          <p:cNvSpPr txBox="1">
            <a:spLocks noChangeArrowheads="1"/>
          </p:cNvSpPr>
          <p:nvPr/>
        </p:nvSpPr>
        <p:spPr bwMode="auto">
          <a:xfrm>
            <a:off x="5634247" y="3791974"/>
            <a:ext cx="319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 i="1"/>
              <a:t>l</a:t>
            </a:r>
            <a:r>
              <a:rPr lang="en-US" altLang="zh-TW" i="1" baseline="-25000"/>
              <a:t>5</a:t>
            </a:r>
            <a:endParaRPr lang="en-US" altLang="zh-TW"/>
          </a:p>
        </p:txBody>
      </p:sp>
      <p:sp>
        <p:nvSpPr>
          <p:cNvPr id="44" name="Rectangle 43"/>
          <p:cNvSpPr/>
          <p:nvPr/>
        </p:nvSpPr>
        <p:spPr bwMode="auto">
          <a:xfrm>
            <a:off x="87921" y="5632751"/>
            <a:ext cx="8930328" cy="998399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Answer: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777331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16198"/>
            <a:ext cx="7158037" cy="1412875"/>
          </a:xfrm>
        </p:spPr>
        <p:txBody>
          <a:bodyPr/>
          <a:lstStyle/>
          <a:p>
            <a:r>
              <a:rPr lang="en-US" sz="3500" dirty="0"/>
              <a:t>Probability Computation (1)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half" idx="1"/>
          </p:nvPr>
        </p:nvGraphicFramePr>
        <p:xfrm>
          <a:off x="1707263" y="2056256"/>
          <a:ext cx="1635060" cy="73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181600" imgH="2336800" progId="Equation.3">
                  <p:embed/>
                </p:oleObj>
              </mc:Choice>
              <mc:Fallback>
                <p:oleObj name="Equation" r:id="rId2" imgW="5181600" imgH="2336800" progId="Equation.3">
                  <p:embed/>
                  <p:pic>
                    <p:nvPicPr>
                      <p:cNvPr id="6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7263" y="2056256"/>
                        <a:ext cx="1635060" cy="737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527538" y="3933875"/>
            <a:ext cx="8372231" cy="2064435"/>
          </a:xfrm>
        </p:spPr>
        <p:txBody>
          <a:bodyPr/>
          <a:lstStyle/>
          <a:p>
            <a:r>
              <a:rPr lang="en-US" sz="2200" dirty="0"/>
              <a:t>Numerical method for calculating </a:t>
            </a:r>
            <a:r>
              <a:rPr lang="en-US" sz="2200" i="1" dirty="0"/>
              <a:t>p</a:t>
            </a:r>
            <a:r>
              <a:rPr lang="en-US" sz="2200" baseline="-25000" dirty="0"/>
              <a:t>i</a:t>
            </a:r>
            <a:r>
              <a:rPr lang="en-US" sz="2200" dirty="0"/>
              <a:t>: sum up stripes with a </a:t>
            </a:r>
            <a:r>
              <a:rPr lang="en-US" sz="2200" i="1" dirty="0"/>
              <a:t>fixed width </a:t>
            </a:r>
            <a:r>
              <a:rPr lang="en-US" sz="2200" dirty="0" err="1"/>
              <a:t>Δ</a:t>
            </a:r>
            <a:r>
              <a:rPr lang="en-US" sz="2200" dirty="0"/>
              <a:t> </a:t>
            </a:r>
          </a:p>
          <a:p>
            <a:r>
              <a:rPr lang="en-US" sz="2200" b="1" dirty="0"/>
              <a:t>Problem: </a:t>
            </a:r>
            <a:r>
              <a:rPr lang="en-US" sz="2200" dirty="0"/>
              <a:t>Every interval has a different width and integration function</a:t>
            </a:r>
          </a:p>
          <a:p>
            <a:r>
              <a:rPr lang="en-US" sz="2200" dirty="0"/>
              <a:t>e.g., [</a:t>
            </a:r>
            <a:r>
              <a:rPr lang="en-US" sz="2200" i="1" dirty="0"/>
              <a:t>l</a:t>
            </a:r>
            <a:r>
              <a:rPr lang="en-US" sz="2200" i="1" baseline="-25000" dirty="0"/>
              <a:t>2</a:t>
            </a:r>
            <a:r>
              <a:rPr lang="en-US" sz="2200" i="1" dirty="0"/>
              <a:t>,l</a:t>
            </a:r>
            <a:r>
              <a:rPr lang="en-US" sz="2200" i="1" baseline="-25000" dirty="0"/>
              <a:t>3</a:t>
            </a:r>
            <a:r>
              <a:rPr lang="en-US" sz="2200" dirty="0"/>
              <a:t>], [</a:t>
            </a:r>
            <a:r>
              <a:rPr lang="en-US" sz="2200" i="1" dirty="0"/>
              <a:t>l</a:t>
            </a:r>
            <a:r>
              <a:rPr lang="en-US" sz="2200" i="1" baseline="-25000" dirty="0"/>
              <a:t>3</a:t>
            </a:r>
            <a:r>
              <a:rPr lang="en-US" sz="2200" i="1" dirty="0"/>
              <a:t>,l</a:t>
            </a:r>
            <a:r>
              <a:rPr lang="en-US" sz="2200" i="1" baseline="-25000" dirty="0"/>
              <a:t>4</a:t>
            </a:r>
            <a:r>
              <a:rPr lang="en-US" sz="2200" dirty="0"/>
              <a:t>], and [</a:t>
            </a:r>
            <a:r>
              <a:rPr lang="en-US" sz="2200" i="1" dirty="0"/>
              <a:t>l</a:t>
            </a:r>
            <a:r>
              <a:rPr lang="en-US" sz="2200" i="1" baseline="-25000" dirty="0"/>
              <a:t>4</a:t>
            </a:r>
            <a:r>
              <a:rPr lang="en-US" sz="2200" i="1" dirty="0"/>
              <a:t>,l</a:t>
            </a:r>
            <a:r>
              <a:rPr lang="en-US" sz="2200" i="1" baseline="-25000" dirty="0"/>
              <a:t>5</a:t>
            </a:r>
            <a:r>
              <a:rPr lang="en-US" sz="2200" dirty="0"/>
              <a:t>] have varying widths</a:t>
            </a:r>
          </a:p>
          <a:p>
            <a:r>
              <a:rPr lang="en-US" sz="2200" dirty="0"/>
              <a:t>Choosing a reasonable </a:t>
            </a:r>
            <a:r>
              <a:rPr lang="en-US" sz="2200" dirty="0" err="1"/>
              <a:t>Δ</a:t>
            </a:r>
            <a:r>
              <a:rPr lang="en-US" sz="2200" dirty="0"/>
              <a:t> can be difficult!     </a:t>
            </a:r>
            <a:r>
              <a:rPr lang="en-US" sz="2200" b="1" dirty="0"/>
              <a:t>  </a:t>
            </a:r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4575779" y="2197373"/>
            <a:ext cx="171339" cy="1149089"/>
          </a:xfrm>
          <a:prstGeom prst="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747118" y="1824423"/>
            <a:ext cx="161261" cy="1522040"/>
          </a:xfrm>
          <a:prstGeom prst="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28537" y="2197373"/>
            <a:ext cx="171339" cy="1149089"/>
          </a:xfrm>
          <a:prstGeom prst="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109956" y="2197373"/>
            <a:ext cx="171339" cy="1149089"/>
          </a:xfrm>
          <a:prstGeom prst="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5281295" y="2398967"/>
            <a:ext cx="151183" cy="947496"/>
          </a:xfrm>
          <a:prstGeom prst="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462714" y="1884901"/>
            <a:ext cx="181419" cy="1461561"/>
          </a:xfrm>
          <a:prstGeom prst="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664291" y="2197373"/>
            <a:ext cx="171339" cy="1149089"/>
          </a:xfrm>
          <a:prstGeom prst="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855785" y="2419127"/>
            <a:ext cx="181421" cy="927335"/>
          </a:xfrm>
          <a:prstGeom prst="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067441" y="2197373"/>
            <a:ext cx="171339" cy="1149089"/>
          </a:xfrm>
          <a:prstGeom prst="rect">
            <a:avLst/>
          </a:prstGeom>
          <a:solidFill>
            <a:srgbClr val="00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79190" y="3282966"/>
            <a:ext cx="3539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Lucida Grande"/>
                <a:ea typeface="Lucida Grande"/>
                <a:cs typeface="Lucida Grande"/>
              </a:rPr>
              <a:t>Δ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394360" y="3376702"/>
            <a:ext cx="36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27127" y="3376702"/>
            <a:ext cx="36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b</a:t>
            </a:r>
            <a:endParaRPr lang="en-US" i="1" dirty="0"/>
          </a:p>
        </p:txBody>
      </p:sp>
      <p:sp>
        <p:nvSpPr>
          <p:cNvPr id="28" name="Freeform 27"/>
          <p:cNvSpPr/>
          <p:nvPr/>
        </p:nvSpPr>
        <p:spPr bwMode="auto">
          <a:xfrm>
            <a:off x="4505227" y="1735384"/>
            <a:ext cx="1824265" cy="480468"/>
          </a:xfrm>
          <a:custGeom>
            <a:avLst/>
            <a:gdLst>
              <a:gd name="connsiteX0" fmla="*/ 0 w 1824265"/>
              <a:gd name="connsiteY0" fmla="*/ 421670 h 480468"/>
              <a:gd name="connsiteX1" fmla="*/ 221734 w 1824265"/>
              <a:gd name="connsiteY1" fmla="*/ 48719 h 480468"/>
              <a:gd name="connsiteX2" fmla="*/ 554335 w 1824265"/>
              <a:gd name="connsiteY2" fmla="*/ 129357 h 480468"/>
              <a:gd name="connsiteX3" fmla="*/ 806305 w 1824265"/>
              <a:gd name="connsiteY3" fmla="*/ 421670 h 480468"/>
              <a:gd name="connsiteX4" fmla="*/ 927251 w 1824265"/>
              <a:gd name="connsiteY4" fmla="*/ 68879 h 480468"/>
              <a:gd name="connsiteX5" fmla="*/ 1209457 w 1824265"/>
              <a:gd name="connsiteY5" fmla="*/ 179756 h 480468"/>
              <a:gd name="connsiteX6" fmla="*/ 1481585 w 1824265"/>
              <a:gd name="connsiteY6" fmla="*/ 441829 h 480468"/>
              <a:gd name="connsiteX7" fmla="*/ 1824265 w 1824265"/>
              <a:gd name="connsiteY7" fmla="*/ 411590 h 480468"/>
              <a:gd name="connsiteX8" fmla="*/ 1824265 w 1824265"/>
              <a:gd name="connsiteY8" fmla="*/ 411590 h 480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4265" h="480468">
                <a:moveTo>
                  <a:pt x="0" y="421670"/>
                </a:moveTo>
                <a:cubicBezTo>
                  <a:pt x="64672" y="259554"/>
                  <a:pt x="129345" y="97438"/>
                  <a:pt x="221734" y="48719"/>
                </a:cubicBezTo>
                <a:cubicBezTo>
                  <a:pt x="314123" y="0"/>
                  <a:pt x="456907" y="67199"/>
                  <a:pt x="554335" y="129357"/>
                </a:cubicBezTo>
                <a:cubicBezTo>
                  <a:pt x="651764" y="191516"/>
                  <a:pt x="744152" y="431750"/>
                  <a:pt x="806305" y="421670"/>
                </a:cubicBezTo>
                <a:cubicBezTo>
                  <a:pt x="868458" y="411590"/>
                  <a:pt x="860059" y="109198"/>
                  <a:pt x="927251" y="68879"/>
                </a:cubicBezTo>
                <a:cubicBezTo>
                  <a:pt x="994443" y="28560"/>
                  <a:pt x="1117068" y="117598"/>
                  <a:pt x="1209457" y="179756"/>
                </a:cubicBezTo>
                <a:cubicBezTo>
                  <a:pt x="1301846" y="241914"/>
                  <a:pt x="1379117" y="403190"/>
                  <a:pt x="1481585" y="441829"/>
                </a:cubicBezTo>
                <a:cubicBezTo>
                  <a:pt x="1584053" y="480468"/>
                  <a:pt x="1824265" y="411590"/>
                  <a:pt x="1824265" y="411590"/>
                </a:cubicBezTo>
                <a:lnTo>
                  <a:pt x="1824265" y="411590"/>
                </a:ln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775157" y="1602668"/>
            <a:ext cx="57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f(x</a:t>
            </a:r>
            <a:r>
              <a:rPr lang="en-US" i="1" dirty="0"/>
              <a:t>)</a:t>
            </a:r>
          </a:p>
        </p:txBody>
      </p:sp>
      <p:sp>
        <p:nvSpPr>
          <p:cNvPr id="27" name="Line Callout 2 26"/>
          <p:cNvSpPr/>
          <p:nvPr/>
        </p:nvSpPr>
        <p:spPr bwMode="auto">
          <a:xfrm>
            <a:off x="6867769" y="2286001"/>
            <a:ext cx="889000" cy="44938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8152"/>
              <a:gd name="adj6" fmla="val -7369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PMingLiU" pitchFamily="18" charset="-120"/>
              </a:rPr>
              <a:t>stripe</a:t>
            </a:r>
          </a:p>
        </p:txBody>
      </p:sp>
    </p:spTree>
    <p:extLst>
      <p:ext uri="{BB962C8B-B14F-4D97-AF65-F5344CB8AC3E}">
        <p14:creationId xmlns:p14="http://schemas.microsoft.com/office/powerpoint/2010/main" val="923060298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16198"/>
            <a:ext cx="7158037" cy="1412875"/>
          </a:xfrm>
        </p:spPr>
        <p:txBody>
          <a:bodyPr/>
          <a:lstStyle/>
          <a:p>
            <a:r>
              <a:rPr lang="en-US" sz="3500" dirty="0"/>
              <a:t>Probability Computation (2)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371231" y="2673650"/>
            <a:ext cx="8372231" cy="3373512"/>
          </a:xfrm>
        </p:spPr>
        <p:txBody>
          <a:bodyPr/>
          <a:lstStyle/>
          <a:p>
            <a:pPr>
              <a:buNone/>
            </a:pPr>
            <a:endParaRPr lang="en-US" sz="2200" b="1" dirty="0"/>
          </a:p>
          <a:p>
            <a:r>
              <a:rPr lang="en-US" sz="2200" b="1" dirty="0"/>
              <a:t>Problem: </a:t>
            </a:r>
            <a:r>
              <a:rPr lang="en-US" sz="2200" dirty="0"/>
              <a:t>Choosing a reasonable </a:t>
            </a:r>
            <a:r>
              <a:rPr lang="en-US" sz="2200" dirty="0" err="1"/>
              <a:t>Δ</a:t>
            </a:r>
            <a:r>
              <a:rPr lang="en-US" sz="2200" dirty="0"/>
              <a:t> can be difficult</a:t>
            </a:r>
          </a:p>
          <a:p>
            <a:r>
              <a:rPr lang="en-US" sz="2200" b="1" dirty="0"/>
              <a:t>Solution: </a:t>
            </a:r>
            <a:r>
              <a:rPr lang="en-US" sz="2200" dirty="0"/>
              <a:t>Make </a:t>
            </a:r>
            <a:r>
              <a:rPr lang="en-US" sz="2200" dirty="0" err="1"/>
              <a:t>Δ</a:t>
            </a:r>
            <a:r>
              <a:rPr lang="en-US" sz="2200" dirty="0"/>
              <a:t> </a:t>
            </a:r>
            <a:r>
              <a:rPr lang="en-US" sz="2200" i="1" dirty="0"/>
              <a:t>adaptive </a:t>
            </a:r>
            <a:r>
              <a:rPr lang="en-US" sz="2200" dirty="0"/>
              <a:t>to interval length</a:t>
            </a:r>
          </a:p>
          <a:p>
            <a:r>
              <a:rPr lang="en-US" sz="2200" dirty="0"/>
              <a:t>Let </a:t>
            </a:r>
            <a:r>
              <a:rPr lang="en-US" sz="2200" dirty="0" err="1"/>
              <a:t>ε</a:t>
            </a:r>
            <a:r>
              <a:rPr lang="en-US" sz="2200" dirty="0"/>
              <a:t> be the inverse of no. of stripes used in integration</a:t>
            </a:r>
          </a:p>
          <a:p>
            <a:pPr lvl="1"/>
            <a:r>
              <a:rPr lang="en-US" sz="1800" dirty="0"/>
              <a:t>e.g., if </a:t>
            </a:r>
            <a:r>
              <a:rPr lang="en-US" sz="1800" dirty="0" err="1"/>
              <a:t>ε</a:t>
            </a:r>
            <a:r>
              <a:rPr lang="en-US" sz="1800" dirty="0"/>
              <a:t>=0.1, then 1/0.1 = 10 stripes are used</a:t>
            </a:r>
          </a:p>
          <a:p>
            <a:pPr algn="ctr">
              <a:buNone/>
            </a:pPr>
            <a:r>
              <a:rPr lang="en-US" sz="2200" dirty="0" err="1">
                <a:solidFill>
                  <a:srgbClr val="FF0000"/>
                </a:solidFill>
              </a:rPr>
              <a:t>Δ</a:t>
            </a:r>
            <a:r>
              <a:rPr lang="en-US" sz="2200" dirty="0">
                <a:solidFill>
                  <a:srgbClr val="FF0000"/>
                </a:solidFill>
              </a:rPr>
              <a:t> = integration interval width </a:t>
            </a:r>
            <a:r>
              <a:rPr lang="en-US" sz="2200" dirty="0" err="1">
                <a:solidFill>
                  <a:srgbClr val="FF0000"/>
                </a:solidFill>
              </a:rPr>
              <a:t>x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 err="1">
                <a:solidFill>
                  <a:srgbClr val="FF0000"/>
                </a:solidFill>
              </a:rPr>
              <a:t>ε</a:t>
            </a:r>
            <a:endParaRPr lang="en-US" sz="2200" dirty="0">
              <a:solidFill>
                <a:srgbClr val="FF0000"/>
              </a:solidFill>
            </a:endParaRPr>
          </a:p>
          <a:p>
            <a:pPr lvl="1"/>
            <a:r>
              <a:rPr lang="en-US" sz="1800" dirty="0"/>
              <a:t>e.g., if [</a:t>
            </a:r>
            <a:r>
              <a:rPr lang="en-US" sz="1800" i="1" dirty="0"/>
              <a:t>l</a:t>
            </a:r>
            <a:r>
              <a:rPr lang="en-US" sz="1800" i="1" baseline="-25000" dirty="0"/>
              <a:t>2</a:t>
            </a:r>
            <a:r>
              <a:rPr lang="en-US" sz="1800" i="1" dirty="0"/>
              <a:t>, l</a:t>
            </a:r>
            <a:r>
              <a:rPr lang="en-US" sz="1800" i="1" baseline="-25000" dirty="0"/>
              <a:t>3</a:t>
            </a:r>
            <a:r>
              <a:rPr lang="en-US" sz="1800" dirty="0"/>
              <a:t>]=[2,4], </a:t>
            </a:r>
            <a:r>
              <a:rPr lang="en-US" sz="1800" dirty="0" err="1"/>
              <a:t>Δ</a:t>
            </a:r>
            <a:r>
              <a:rPr lang="en-US" sz="1800" dirty="0"/>
              <a:t> = (4-2) * 0.1 = 0.2</a:t>
            </a:r>
          </a:p>
          <a:p>
            <a:r>
              <a:rPr lang="en-US" sz="2200" dirty="0" err="1"/>
              <a:t>ε</a:t>
            </a:r>
            <a:r>
              <a:rPr lang="en-US" sz="2200" dirty="0"/>
              <a:t>, which controls precision, is adaptive to integration interval width    </a:t>
            </a:r>
            <a:endParaRPr lang="en-US" sz="2200" b="1" dirty="0"/>
          </a:p>
          <a:p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graphicFrame>
        <p:nvGraphicFramePr>
          <p:cNvPr id="882691" name="Object 3"/>
          <p:cNvGraphicFramePr>
            <a:graphicFrameLocks noChangeAspect="1"/>
          </p:cNvGraphicFramePr>
          <p:nvPr/>
        </p:nvGraphicFramePr>
        <p:xfrm>
          <a:off x="511786" y="1936269"/>
          <a:ext cx="80787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15200" imgH="546100" progId="Equation.3">
                  <p:embed/>
                </p:oleObj>
              </mc:Choice>
              <mc:Fallback>
                <p:oleObj name="Equation" r:id="rId2" imgW="7315200" imgH="546100" progId="Equation.3">
                  <p:embed/>
                  <p:pic>
                    <p:nvPicPr>
                      <p:cNvPr id="8826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786" y="1936269"/>
                        <a:ext cx="8078787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862679" y="2380183"/>
            <a:ext cx="1677432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3354863" y="2571875"/>
            <a:ext cx="2044870" cy="79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6206497" y="2571875"/>
            <a:ext cx="2044870" cy="79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</p:spTree>
    <p:extLst>
      <p:ext uri="{BB962C8B-B14F-4D97-AF65-F5344CB8AC3E}">
        <p14:creationId xmlns:p14="http://schemas.microsoft.com/office/powerpoint/2010/main" val="269198852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35000" y="1162050"/>
            <a:ext cx="8153400" cy="2178050"/>
          </a:xfrm>
        </p:spPr>
        <p:txBody>
          <a:bodyPr/>
          <a:lstStyle/>
          <a:p>
            <a:pPr eaLnBrk="1" hangingPunct="1"/>
            <a:r>
              <a:rPr lang="en-US" altLang="zh-TW" sz="2500" b="1" dirty="0"/>
              <a:t>2C. Probabilistic Nearest Neighbor Queries for Moving Objects </a:t>
            </a:r>
          </a:p>
        </p:txBody>
      </p:sp>
    </p:spTree>
    <p:extLst>
      <p:ext uri="{BB962C8B-B14F-4D97-AF65-F5344CB8AC3E}">
        <p14:creationId xmlns:p14="http://schemas.microsoft.com/office/powerpoint/2010/main" val="1874855335"/>
      </p:ext>
    </p:extLst>
  </p:cSld>
  <p:clrMapOvr>
    <a:masterClrMapping/>
  </p:clrMapOvr>
  <p:transition spd="med" advTm="19424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3" name="Rectangle 5"/>
          <p:cNvSpPr>
            <a:spLocks noGrp="1" noChangeArrowheads="1"/>
          </p:cNvSpPr>
          <p:nvPr>
            <p:ph type="title"/>
          </p:nvPr>
        </p:nvSpPr>
        <p:spPr>
          <a:xfrm>
            <a:off x="931863" y="8917"/>
            <a:ext cx="7158037" cy="1412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100" dirty="0"/>
              <a:t>Uncertainty of Moving Object Locations</a:t>
            </a:r>
          </a:p>
        </p:txBody>
      </p:sp>
      <p:sp>
        <p:nvSpPr>
          <p:cNvPr id="18637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82227" y="1774091"/>
            <a:ext cx="3176172" cy="3928762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altLang="zh-TW" sz="2400" dirty="0"/>
              <a:t>My location captured by the GPS on my phone is not precise!</a:t>
            </a:r>
          </a:p>
          <a:p>
            <a:pPr marL="533400" indent="-533400" eaLnBrk="1" hangingPunct="1">
              <a:defRPr/>
            </a:pPr>
            <a:r>
              <a:rPr lang="en-US" altLang="zh-TW" sz="2400" dirty="0"/>
              <a:t>The uncertainty region is a circle.  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pic>
        <p:nvPicPr>
          <p:cNvPr id="14" name="Picture 13" descr="IMG_0089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26725" y="1597438"/>
            <a:ext cx="3038460" cy="45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523002"/>
      </p:ext>
    </p:extLst>
  </p:cSld>
  <p:clrMapOvr>
    <a:masterClrMapping/>
  </p:clrMapOvr>
  <p:transition spd="med" advTm="526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lecture, you will learn:</a:t>
            </a:r>
          </a:p>
          <a:p>
            <a:pPr lvl="1"/>
            <a:r>
              <a:rPr lang="en-US" dirty="0"/>
              <a:t>A review of traditional database queries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Classification of probabilistic queries</a:t>
            </a:r>
          </a:p>
          <a:p>
            <a:pPr lvl="1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Basics of the ORION system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047CFD-9AB6-40FC-82BB-C8B5089F05B2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</p:cSld>
  <p:clrMapOvr>
    <a:masterClrMapping/>
  </p:clrMapOvr>
  <p:transition spd="med" advTm="5920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3" name="Rectangle 5"/>
          <p:cNvSpPr>
            <a:spLocks noGrp="1" noChangeArrowheads="1"/>
          </p:cNvSpPr>
          <p:nvPr>
            <p:ph type="title"/>
          </p:nvPr>
        </p:nvSpPr>
        <p:spPr>
          <a:xfrm>
            <a:off x="931863" y="8917"/>
            <a:ext cx="7158037" cy="141287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3100" dirty="0"/>
              <a:t>Uncertainty of Moving Object Locations</a:t>
            </a:r>
          </a:p>
        </p:txBody>
      </p:sp>
      <p:sp>
        <p:nvSpPr>
          <p:cNvPr id="186374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82227" y="1774091"/>
            <a:ext cx="4793150" cy="3911600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altLang="zh-TW" sz="2400" dirty="0"/>
              <a:t>How to model location uncertainty for moving objects obtained from GPS devices and satellites? </a:t>
            </a:r>
          </a:p>
          <a:p>
            <a:pPr marL="533400" indent="-533400" eaLnBrk="1" hangingPunct="1">
              <a:defRPr/>
            </a:pPr>
            <a:r>
              <a:rPr lang="en-US" altLang="zh-TW" sz="2400" i="1" dirty="0" err="1"/>
              <a:t>U</a:t>
            </a:r>
            <a:r>
              <a:rPr lang="en-US" altLang="zh-TW" sz="2400" i="1" baseline="-25000" dirty="0" err="1"/>
              <a:t>i</a:t>
            </a:r>
            <a:r>
              <a:rPr lang="en-US" altLang="zh-TW" sz="2400" dirty="0" err="1"/>
              <a:t>(</a:t>
            </a:r>
            <a:r>
              <a:rPr lang="en-US" altLang="zh-TW" sz="2400" i="1" dirty="0" err="1"/>
              <a:t>t</a:t>
            </a:r>
            <a:r>
              <a:rPr lang="en-US" altLang="zh-TW" sz="2400" dirty="0"/>
              <a:t>): </a:t>
            </a:r>
            <a:r>
              <a:rPr lang="en-US" altLang="zh-TW" sz="2400" b="1" dirty="0"/>
              <a:t>uncertainty region </a:t>
            </a:r>
            <a:r>
              <a:rPr lang="en-US" altLang="zh-TW" sz="2400" dirty="0"/>
              <a:t>of object </a:t>
            </a:r>
            <a:r>
              <a:rPr lang="en-US" altLang="zh-TW" sz="2400" i="1" dirty="0"/>
              <a:t>T</a:t>
            </a:r>
            <a:r>
              <a:rPr lang="en-US" altLang="zh-TW" sz="2400" i="1" baseline="-25000" dirty="0"/>
              <a:t>i </a:t>
            </a:r>
            <a:r>
              <a:rPr lang="en-US" altLang="zh-TW" sz="2400" dirty="0"/>
              <a:t>at time </a:t>
            </a:r>
            <a:r>
              <a:rPr lang="en-US" altLang="zh-TW" sz="2400" i="1" dirty="0" err="1"/>
              <a:t>t</a:t>
            </a:r>
            <a:endParaRPr lang="en-US" altLang="zh-TW" sz="2400" i="1" dirty="0"/>
          </a:p>
          <a:p>
            <a:pPr marL="974725" lvl="1" indent="-533400" eaLnBrk="1" hangingPunct="1">
              <a:defRPr/>
            </a:pPr>
            <a:r>
              <a:rPr lang="en-US" altLang="zh-TW" sz="2000" dirty="0"/>
              <a:t>A closed region where </a:t>
            </a:r>
            <a:r>
              <a:rPr lang="en-US" altLang="zh-TW" sz="2000" i="1" dirty="0"/>
              <a:t>T</a:t>
            </a:r>
            <a:r>
              <a:rPr lang="en-US" altLang="zh-TW" sz="2000" i="1" baseline="-25000" dirty="0"/>
              <a:t>i </a:t>
            </a:r>
            <a:r>
              <a:rPr lang="en-US" altLang="zh-TW" sz="2000" dirty="0"/>
              <a:t>is found only inside this region.</a:t>
            </a:r>
          </a:p>
          <a:p>
            <a:pPr marL="533400" indent="-533400" eaLnBrk="1" hangingPunct="1">
              <a:defRPr/>
            </a:pPr>
            <a:r>
              <a:rPr lang="en-US" altLang="zh-TW" sz="2400" i="1" dirty="0" err="1"/>
              <a:t>f</a:t>
            </a:r>
            <a:r>
              <a:rPr lang="en-US" altLang="zh-TW" sz="2400" i="1" baseline="-25000" dirty="0" err="1"/>
              <a:t>i</a:t>
            </a:r>
            <a:r>
              <a:rPr lang="en-US" altLang="zh-TW" sz="2400" dirty="0" err="1"/>
              <a:t>(</a:t>
            </a:r>
            <a:r>
              <a:rPr lang="en-US" altLang="zh-TW" sz="2400" i="1" dirty="0" err="1"/>
              <a:t>x,y,t</a:t>
            </a:r>
            <a:r>
              <a:rPr lang="en-US" altLang="zh-TW" sz="2400" dirty="0"/>
              <a:t>): </a:t>
            </a:r>
            <a:r>
              <a:rPr lang="en-US" altLang="zh-TW" sz="2400" b="1" dirty="0"/>
              <a:t>uncertainty </a:t>
            </a:r>
            <a:r>
              <a:rPr lang="en-US" altLang="zh-TW" sz="2400" b="1" dirty="0" err="1"/>
              <a:t>pdf</a:t>
            </a:r>
            <a:r>
              <a:rPr lang="en-US" altLang="zh-TW" sz="2400" dirty="0"/>
              <a:t> of object </a:t>
            </a:r>
            <a:r>
              <a:rPr lang="en-US" altLang="zh-TW" sz="2400" i="1" dirty="0"/>
              <a:t>T</a:t>
            </a:r>
            <a:r>
              <a:rPr lang="en-US" altLang="zh-TW" sz="2400" i="1" baseline="-25000" dirty="0"/>
              <a:t>i</a:t>
            </a:r>
          </a:p>
          <a:p>
            <a:pPr marL="974725" lvl="1" indent="-533400" eaLnBrk="1" hangingPunct="1">
              <a:defRPr/>
            </a:pPr>
            <a:r>
              <a:rPr lang="en-US" altLang="zh-TW" sz="2000" dirty="0" err="1"/>
              <a:t>pdf</a:t>
            </a:r>
            <a:r>
              <a:rPr lang="en-US" altLang="zh-TW" sz="2000" dirty="0"/>
              <a:t> of </a:t>
            </a:r>
            <a:r>
              <a:rPr lang="en-US" altLang="zh-TW" sz="2000" i="1" dirty="0" err="1"/>
              <a:t>T</a:t>
            </a:r>
            <a:r>
              <a:rPr lang="en-US" altLang="zh-TW" sz="2000" i="1" baseline="-25000" dirty="0" err="1"/>
              <a:t>i</a:t>
            </a:r>
            <a:r>
              <a:rPr lang="en-US" altLang="zh-TW" sz="2000" dirty="0" err="1"/>
              <a:t>'s</a:t>
            </a:r>
            <a:r>
              <a:rPr lang="en-US" altLang="zh-TW" sz="2000" dirty="0"/>
              <a:t> location (</a:t>
            </a:r>
            <a:r>
              <a:rPr lang="en-US" altLang="zh-TW" sz="2000" i="1" dirty="0" err="1"/>
              <a:t>x,y</a:t>
            </a:r>
            <a:r>
              <a:rPr lang="en-US" altLang="zh-TW" sz="2000" dirty="0"/>
              <a:t>) at time </a:t>
            </a:r>
            <a:r>
              <a:rPr lang="en-US" altLang="zh-TW" sz="2000" i="1" dirty="0" err="1"/>
              <a:t>t</a:t>
            </a:r>
            <a:endParaRPr lang="en-US" altLang="zh-TW" sz="2000" i="1" dirty="0"/>
          </a:p>
        </p:txBody>
      </p:sp>
      <p:sp>
        <p:nvSpPr>
          <p:cNvPr id="56325" name="Rectangle 15"/>
          <p:cNvSpPr>
            <a:spLocks noChangeArrowheads="1"/>
          </p:cNvSpPr>
          <p:nvPr/>
        </p:nvSpPr>
        <p:spPr bwMode="auto">
          <a:xfrm>
            <a:off x="7380288" y="2133600"/>
            <a:ext cx="9128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 b="1" i="1"/>
              <a:t>f</a:t>
            </a:r>
            <a:r>
              <a:rPr lang="en-US" altLang="zh-TW" b="1" i="1" baseline="-25000"/>
              <a:t>i</a:t>
            </a:r>
            <a:r>
              <a:rPr lang="en-US" altLang="zh-TW" b="1" i="1"/>
              <a:t>(x,y,t)</a:t>
            </a:r>
            <a:endParaRPr lang="en-US" b="1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170488" y="2071688"/>
            <a:ext cx="3073400" cy="2436812"/>
            <a:chOff x="3484" y="1580"/>
            <a:chExt cx="1428" cy="1047"/>
          </a:xfrm>
        </p:grpSpPr>
        <p:sp>
          <p:nvSpPr>
            <p:cNvPr id="56328" name="Freeform 2"/>
            <p:cNvSpPr>
              <a:spLocks/>
            </p:cNvSpPr>
            <p:nvPr/>
          </p:nvSpPr>
          <p:spPr bwMode="auto">
            <a:xfrm>
              <a:off x="3485" y="2103"/>
              <a:ext cx="1427" cy="524"/>
            </a:xfrm>
            <a:custGeom>
              <a:avLst/>
              <a:gdLst>
                <a:gd name="T0" fmla="*/ 34 w 1427"/>
                <a:gd name="T1" fmla="*/ 178 h 524"/>
                <a:gd name="T2" fmla="*/ 224 w 1427"/>
                <a:gd name="T3" fmla="*/ 104 h 524"/>
                <a:gd name="T4" fmla="*/ 325 w 1427"/>
                <a:gd name="T5" fmla="*/ 63 h 524"/>
                <a:gd name="T6" fmla="*/ 454 w 1427"/>
                <a:gd name="T7" fmla="*/ 70 h 524"/>
                <a:gd name="T8" fmla="*/ 515 w 1427"/>
                <a:gd name="T9" fmla="*/ 43 h 524"/>
                <a:gd name="T10" fmla="*/ 556 w 1427"/>
                <a:gd name="T11" fmla="*/ 29 h 524"/>
                <a:gd name="T12" fmla="*/ 691 w 1427"/>
                <a:gd name="T13" fmla="*/ 2 h 524"/>
                <a:gd name="T14" fmla="*/ 847 w 1427"/>
                <a:gd name="T15" fmla="*/ 9 h 524"/>
                <a:gd name="T16" fmla="*/ 949 w 1427"/>
                <a:gd name="T17" fmla="*/ 56 h 524"/>
                <a:gd name="T18" fmla="*/ 1166 w 1427"/>
                <a:gd name="T19" fmla="*/ 76 h 524"/>
                <a:gd name="T20" fmla="*/ 1294 w 1427"/>
                <a:gd name="T21" fmla="*/ 131 h 524"/>
                <a:gd name="T22" fmla="*/ 1423 w 1427"/>
                <a:gd name="T23" fmla="*/ 185 h 524"/>
                <a:gd name="T24" fmla="*/ 1376 w 1427"/>
                <a:gd name="T25" fmla="*/ 320 h 524"/>
                <a:gd name="T26" fmla="*/ 1301 w 1427"/>
                <a:gd name="T27" fmla="*/ 375 h 524"/>
                <a:gd name="T28" fmla="*/ 1260 w 1427"/>
                <a:gd name="T29" fmla="*/ 402 h 524"/>
                <a:gd name="T30" fmla="*/ 969 w 1427"/>
                <a:gd name="T31" fmla="*/ 490 h 524"/>
                <a:gd name="T32" fmla="*/ 678 w 1427"/>
                <a:gd name="T33" fmla="*/ 524 h 524"/>
                <a:gd name="T34" fmla="*/ 217 w 1427"/>
                <a:gd name="T35" fmla="*/ 408 h 524"/>
                <a:gd name="T36" fmla="*/ 102 w 1427"/>
                <a:gd name="T37" fmla="*/ 395 h 524"/>
                <a:gd name="T38" fmla="*/ 27 w 1427"/>
                <a:gd name="T39" fmla="*/ 347 h 524"/>
                <a:gd name="T40" fmla="*/ 0 w 1427"/>
                <a:gd name="T41" fmla="*/ 287 h 524"/>
                <a:gd name="T42" fmla="*/ 20 w 1427"/>
                <a:gd name="T43" fmla="*/ 212 h 524"/>
                <a:gd name="T44" fmla="*/ 41 w 1427"/>
                <a:gd name="T45" fmla="*/ 198 h 524"/>
                <a:gd name="T46" fmla="*/ 34 w 1427"/>
                <a:gd name="T47" fmla="*/ 178 h 5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427"/>
                <a:gd name="T73" fmla="*/ 0 h 524"/>
                <a:gd name="T74" fmla="*/ 1427 w 1427"/>
                <a:gd name="T75" fmla="*/ 524 h 5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427" h="524">
                  <a:moveTo>
                    <a:pt x="34" y="178"/>
                  </a:moveTo>
                  <a:cubicBezTo>
                    <a:pt x="101" y="164"/>
                    <a:pt x="160" y="122"/>
                    <a:pt x="224" y="104"/>
                  </a:cubicBezTo>
                  <a:cubicBezTo>
                    <a:pt x="255" y="83"/>
                    <a:pt x="290" y="75"/>
                    <a:pt x="325" y="63"/>
                  </a:cubicBezTo>
                  <a:cubicBezTo>
                    <a:pt x="367" y="67"/>
                    <a:pt x="413" y="79"/>
                    <a:pt x="454" y="70"/>
                  </a:cubicBezTo>
                  <a:cubicBezTo>
                    <a:pt x="486" y="48"/>
                    <a:pt x="466" y="58"/>
                    <a:pt x="515" y="43"/>
                  </a:cubicBezTo>
                  <a:cubicBezTo>
                    <a:pt x="529" y="39"/>
                    <a:pt x="556" y="29"/>
                    <a:pt x="556" y="29"/>
                  </a:cubicBezTo>
                  <a:cubicBezTo>
                    <a:pt x="598" y="0"/>
                    <a:pt x="638" y="6"/>
                    <a:pt x="691" y="2"/>
                  </a:cubicBezTo>
                  <a:cubicBezTo>
                    <a:pt x="743" y="4"/>
                    <a:pt x="795" y="5"/>
                    <a:pt x="847" y="9"/>
                  </a:cubicBezTo>
                  <a:cubicBezTo>
                    <a:pt x="890" y="12"/>
                    <a:pt x="913" y="48"/>
                    <a:pt x="949" y="56"/>
                  </a:cubicBezTo>
                  <a:cubicBezTo>
                    <a:pt x="1015" y="70"/>
                    <a:pt x="1100" y="72"/>
                    <a:pt x="1166" y="76"/>
                  </a:cubicBezTo>
                  <a:cubicBezTo>
                    <a:pt x="1223" y="86"/>
                    <a:pt x="1245" y="107"/>
                    <a:pt x="1294" y="131"/>
                  </a:cubicBezTo>
                  <a:cubicBezTo>
                    <a:pt x="1340" y="153"/>
                    <a:pt x="1378" y="154"/>
                    <a:pt x="1423" y="185"/>
                  </a:cubicBezTo>
                  <a:cubicBezTo>
                    <a:pt x="1418" y="245"/>
                    <a:pt x="1427" y="287"/>
                    <a:pt x="1376" y="320"/>
                  </a:cubicBezTo>
                  <a:cubicBezTo>
                    <a:pt x="1358" y="347"/>
                    <a:pt x="1329" y="359"/>
                    <a:pt x="1301" y="375"/>
                  </a:cubicBezTo>
                  <a:cubicBezTo>
                    <a:pt x="1287" y="383"/>
                    <a:pt x="1260" y="402"/>
                    <a:pt x="1260" y="402"/>
                  </a:cubicBezTo>
                  <a:cubicBezTo>
                    <a:pt x="1216" y="470"/>
                    <a:pt x="1040" y="485"/>
                    <a:pt x="969" y="490"/>
                  </a:cubicBezTo>
                  <a:cubicBezTo>
                    <a:pt x="873" y="510"/>
                    <a:pt x="776" y="514"/>
                    <a:pt x="678" y="524"/>
                  </a:cubicBezTo>
                  <a:cubicBezTo>
                    <a:pt x="523" y="512"/>
                    <a:pt x="364" y="458"/>
                    <a:pt x="217" y="408"/>
                  </a:cubicBezTo>
                  <a:cubicBezTo>
                    <a:pt x="180" y="396"/>
                    <a:pt x="140" y="399"/>
                    <a:pt x="102" y="395"/>
                  </a:cubicBezTo>
                  <a:cubicBezTo>
                    <a:pt x="44" y="375"/>
                    <a:pt x="72" y="378"/>
                    <a:pt x="27" y="347"/>
                  </a:cubicBezTo>
                  <a:cubicBezTo>
                    <a:pt x="19" y="324"/>
                    <a:pt x="14" y="307"/>
                    <a:pt x="0" y="287"/>
                  </a:cubicBezTo>
                  <a:cubicBezTo>
                    <a:pt x="3" y="271"/>
                    <a:pt x="8" y="227"/>
                    <a:pt x="20" y="212"/>
                  </a:cubicBezTo>
                  <a:cubicBezTo>
                    <a:pt x="25" y="205"/>
                    <a:pt x="38" y="206"/>
                    <a:pt x="41" y="198"/>
                  </a:cubicBezTo>
                  <a:cubicBezTo>
                    <a:pt x="44" y="191"/>
                    <a:pt x="36" y="185"/>
                    <a:pt x="34" y="178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29" name="Freeform 14"/>
            <p:cNvSpPr>
              <a:spLocks/>
            </p:cNvSpPr>
            <p:nvPr/>
          </p:nvSpPr>
          <p:spPr bwMode="auto">
            <a:xfrm>
              <a:off x="3484" y="1580"/>
              <a:ext cx="1421" cy="757"/>
            </a:xfrm>
            <a:custGeom>
              <a:avLst/>
              <a:gdLst>
                <a:gd name="T0" fmla="*/ 15 w 1421"/>
                <a:gd name="T1" fmla="*/ 749 h 757"/>
                <a:gd name="T2" fmla="*/ 15 w 1421"/>
                <a:gd name="T3" fmla="*/ 704 h 757"/>
                <a:gd name="T4" fmla="*/ 106 w 1421"/>
                <a:gd name="T5" fmla="*/ 431 h 757"/>
                <a:gd name="T6" fmla="*/ 287 w 1421"/>
                <a:gd name="T7" fmla="*/ 250 h 757"/>
                <a:gd name="T8" fmla="*/ 514 w 1421"/>
                <a:gd name="T9" fmla="*/ 205 h 757"/>
                <a:gd name="T10" fmla="*/ 741 w 1421"/>
                <a:gd name="T11" fmla="*/ 23 h 757"/>
                <a:gd name="T12" fmla="*/ 922 w 1421"/>
                <a:gd name="T13" fmla="*/ 68 h 757"/>
                <a:gd name="T14" fmla="*/ 1013 w 1421"/>
                <a:gd name="T15" fmla="*/ 159 h 757"/>
                <a:gd name="T16" fmla="*/ 1285 w 1421"/>
                <a:gd name="T17" fmla="*/ 386 h 757"/>
                <a:gd name="T18" fmla="*/ 1421 w 1421"/>
                <a:gd name="T19" fmla="*/ 704 h 75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21"/>
                <a:gd name="T31" fmla="*/ 0 h 757"/>
                <a:gd name="T32" fmla="*/ 1421 w 1421"/>
                <a:gd name="T33" fmla="*/ 757 h 75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21" h="757">
                  <a:moveTo>
                    <a:pt x="15" y="749"/>
                  </a:moveTo>
                  <a:cubicBezTo>
                    <a:pt x="7" y="753"/>
                    <a:pt x="0" y="757"/>
                    <a:pt x="15" y="704"/>
                  </a:cubicBezTo>
                  <a:cubicBezTo>
                    <a:pt x="30" y="651"/>
                    <a:pt x="61" y="507"/>
                    <a:pt x="106" y="431"/>
                  </a:cubicBezTo>
                  <a:cubicBezTo>
                    <a:pt x="151" y="355"/>
                    <a:pt x="219" y="288"/>
                    <a:pt x="287" y="250"/>
                  </a:cubicBezTo>
                  <a:cubicBezTo>
                    <a:pt x="355" y="212"/>
                    <a:pt x="439" y="243"/>
                    <a:pt x="514" y="205"/>
                  </a:cubicBezTo>
                  <a:cubicBezTo>
                    <a:pt x="589" y="167"/>
                    <a:pt x="673" y="46"/>
                    <a:pt x="741" y="23"/>
                  </a:cubicBezTo>
                  <a:cubicBezTo>
                    <a:pt x="809" y="0"/>
                    <a:pt x="877" y="45"/>
                    <a:pt x="922" y="68"/>
                  </a:cubicBezTo>
                  <a:cubicBezTo>
                    <a:pt x="967" y="91"/>
                    <a:pt x="953" y="106"/>
                    <a:pt x="1013" y="159"/>
                  </a:cubicBezTo>
                  <a:cubicBezTo>
                    <a:pt x="1073" y="212"/>
                    <a:pt x="1217" y="295"/>
                    <a:pt x="1285" y="386"/>
                  </a:cubicBezTo>
                  <a:cubicBezTo>
                    <a:pt x="1353" y="477"/>
                    <a:pt x="1387" y="590"/>
                    <a:pt x="1421" y="70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30" name="Oval 17"/>
            <p:cNvSpPr>
              <a:spLocks noChangeArrowheads="1"/>
            </p:cNvSpPr>
            <p:nvPr/>
          </p:nvSpPr>
          <p:spPr bwMode="auto">
            <a:xfrm>
              <a:off x="4165" y="2292"/>
              <a:ext cx="96" cy="96"/>
            </a:xfrm>
            <a:prstGeom prst="ellipse">
              <a:avLst/>
            </a:prstGeom>
            <a:solidFill>
              <a:srgbClr val="2025E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331" name="Rectangle 19"/>
            <p:cNvSpPr>
              <a:spLocks noChangeArrowheads="1"/>
            </p:cNvSpPr>
            <p:nvPr/>
          </p:nvSpPr>
          <p:spPr bwMode="auto">
            <a:xfrm>
              <a:off x="4229" y="2317"/>
              <a:ext cx="194" cy="1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altLang="zh-TW" b="1" i="1" dirty="0"/>
                <a:t>T</a:t>
              </a:r>
              <a:r>
                <a:rPr lang="en-US" altLang="zh-TW" b="1" i="1" baseline="-25000" dirty="0"/>
                <a:t>i</a:t>
              </a:r>
              <a:endParaRPr lang="en-US" b="1" i="1" dirty="0"/>
            </a:p>
          </p:txBody>
        </p:sp>
      </p:grpSp>
      <p:sp>
        <p:nvSpPr>
          <p:cNvPr id="56327" name="Rectangle 16"/>
          <p:cNvSpPr>
            <a:spLocks noChangeArrowheads="1"/>
          </p:cNvSpPr>
          <p:nvPr/>
        </p:nvSpPr>
        <p:spPr bwMode="auto">
          <a:xfrm>
            <a:off x="5508625" y="3789363"/>
            <a:ext cx="620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altLang="zh-TW" b="1" i="1"/>
              <a:t>U</a:t>
            </a:r>
            <a:r>
              <a:rPr lang="en-US" altLang="zh-TW" b="1" i="1" baseline="-25000"/>
              <a:t>i</a:t>
            </a:r>
            <a:r>
              <a:rPr lang="en-US" altLang="zh-TW" b="1" i="1"/>
              <a:t>(t)</a:t>
            </a:r>
            <a:endParaRPr lang="en-US" b="1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13" name="Line Callout 1 12"/>
          <p:cNvSpPr/>
          <p:nvPr/>
        </p:nvSpPr>
        <p:spPr bwMode="auto">
          <a:xfrm>
            <a:off x="7395308" y="4659923"/>
            <a:ext cx="1397000" cy="908539"/>
          </a:xfrm>
          <a:prstGeom prst="borderCallout1">
            <a:avLst>
              <a:gd name="adj1" fmla="val 18750"/>
              <a:gd name="adj2" fmla="val -8333"/>
              <a:gd name="adj3" fmla="val -93951"/>
              <a:gd name="adj4" fmla="val -47424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Recorded location at time </a:t>
            </a:r>
            <a:r>
              <a:rPr lang="en-US" dirty="0" err="1"/>
              <a:t>t</a:t>
            </a:r>
            <a:r>
              <a:rPr lang="en-US" dirty="0"/>
              <a:t>=0</a:t>
            </a:r>
            <a:endParaRPr kumimoji="1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0979340"/>
      </p:ext>
    </p:extLst>
  </p:cSld>
  <p:clrMapOvr>
    <a:masterClrMapping/>
  </p:clrMapOvr>
  <p:transition spd="med" advTm="526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4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1632" y="-39076"/>
            <a:ext cx="7158037" cy="14128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Line-Segment Uncertainty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1600" y="1600200"/>
            <a:ext cx="43259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Assume objects move along straight line paths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err="1"/>
              <a:t>U</a:t>
            </a:r>
            <a:r>
              <a:rPr lang="en-US" sz="2400" baseline="-25000" dirty="0" err="1"/>
              <a:t>i</a:t>
            </a:r>
            <a:r>
              <a:rPr lang="en-US" sz="2400" dirty="0" err="1"/>
              <a:t>(t</a:t>
            </a:r>
            <a:r>
              <a:rPr lang="en-US" sz="2400" dirty="0"/>
              <a:t>) is a line segment [</a:t>
            </a:r>
            <a:r>
              <a:rPr lang="en-US" altLang="zh-TW" sz="2400" dirty="0"/>
              <a:t>WS99]</a:t>
            </a: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Length of segment is              </a:t>
            </a:r>
            <a:r>
              <a:rPr lang="en-US" sz="2400" i="1" dirty="0"/>
              <a:t>2S</a:t>
            </a:r>
            <a:r>
              <a:rPr lang="en-US" sz="2400" i="1" baseline="-25000" dirty="0"/>
              <a:t>max</a:t>
            </a:r>
            <a:r>
              <a:rPr lang="en-US" sz="2400" dirty="0"/>
              <a:t>(</a:t>
            </a:r>
            <a:r>
              <a:rPr lang="en-US" sz="2400" i="1" dirty="0"/>
              <a:t>t-t</a:t>
            </a:r>
            <a:r>
              <a:rPr lang="en-US" sz="2400" i="1" baseline="-25000" dirty="0"/>
              <a:t>update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If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i</a:t>
            </a:r>
            <a:r>
              <a:rPr lang="en-US" sz="2400" i="1" dirty="0" err="1"/>
              <a:t>(x,y,t</a:t>
            </a:r>
            <a:r>
              <a:rPr lang="en-US" sz="2400" i="1" dirty="0"/>
              <a:t>) </a:t>
            </a:r>
            <a:r>
              <a:rPr lang="en-US" sz="2400" dirty="0"/>
              <a:t>is uniform, then:</a:t>
            </a:r>
          </a:p>
        </p:txBody>
      </p: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2" cstate="print"/>
          <a:srcRect t="1404" b="1930"/>
          <a:stretch>
            <a:fillRect/>
          </a:stretch>
        </p:blipFill>
        <p:spPr bwMode="auto">
          <a:xfrm>
            <a:off x="4500563" y="1414463"/>
            <a:ext cx="4275137" cy="52546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58375" name="Rectangle 5"/>
          <p:cNvSpPr>
            <a:spLocks noChangeArrowheads="1"/>
          </p:cNvSpPr>
          <p:nvPr/>
        </p:nvSpPr>
        <p:spPr bwMode="auto">
          <a:xfrm>
            <a:off x="8172450" y="3436987"/>
            <a:ext cx="576263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6" name="Rectangle 6"/>
          <p:cNvSpPr>
            <a:spLocks noChangeArrowheads="1"/>
          </p:cNvSpPr>
          <p:nvPr/>
        </p:nvSpPr>
        <p:spPr bwMode="auto">
          <a:xfrm>
            <a:off x="6011863" y="4292600"/>
            <a:ext cx="288925" cy="215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377" name="Rectangle 7"/>
          <p:cNvSpPr>
            <a:spLocks noChangeArrowheads="1"/>
          </p:cNvSpPr>
          <p:nvPr/>
        </p:nvSpPr>
        <p:spPr bwMode="auto">
          <a:xfrm>
            <a:off x="6011863" y="6453188"/>
            <a:ext cx="288925" cy="1444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370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79388" y="4371975"/>
          <a:ext cx="4176712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15200" imgH="1244600" progId="Equation.3">
                  <p:embed/>
                </p:oleObj>
              </mc:Choice>
              <mc:Fallback>
                <p:oleObj name="Equation" r:id="rId3" imgW="7315200" imgH="1244600" progId="Equation.3">
                  <p:embed/>
                  <p:pic>
                    <p:nvPicPr>
                      <p:cNvPr id="583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371975"/>
                        <a:ext cx="4176712" cy="7096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964838084"/>
      </p:ext>
    </p:extLst>
  </p:cSld>
  <p:clrMapOvr>
    <a:masterClrMapping/>
  </p:clrMapOvr>
  <p:transition spd="med" advTm="616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28455"/>
            <a:ext cx="7158037" cy="141287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Free-Moving Uncertainty</a:t>
            </a:r>
          </a:p>
        </p:txBody>
      </p:sp>
      <p:sp>
        <p:nvSpPr>
          <p:cNvPr id="188419" name="AutoShape 3"/>
          <p:cNvSpPr>
            <a:spLocks noGrp="1" noChangeAspect="1" noChangeArrowheads="1"/>
          </p:cNvSpPr>
          <p:nvPr>
            <p:ph type="body" sz="half" idx="1"/>
          </p:nvPr>
        </p:nvSpPr>
        <p:spPr>
          <a:xfrm>
            <a:off x="101600" y="1600200"/>
            <a:ext cx="4038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Assume objects are free to move in any direction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i="1" dirty="0" err="1"/>
              <a:t>U</a:t>
            </a:r>
            <a:r>
              <a:rPr lang="en-US" sz="2400" i="1" baseline="-25000" dirty="0" err="1"/>
              <a:t>i</a:t>
            </a:r>
            <a:r>
              <a:rPr lang="en-US" sz="2400" dirty="0" err="1"/>
              <a:t>(</a:t>
            </a:r>
            <a:r>
              <a:rPr lang="en-US" sz="2400" i="1" dirty="0" err="1"/>
              <a:t>t</a:t>
            </a:r>
            <a:r>
              <a:rPr lang="en-US" sz="2400" dirty="0"/>
              <a:t>) is a </a:t>
            </a:r>
            <a:r>
              <a:rPr lang="en-US" sz="2400" i="1" dirty="0"/>
              <a:t>circle</a:t>
            </a:r>
            <a:r>
              <a:rPr lang="en-US" sz="2400" dirty="0"/>
              <a:t> [</a:t>
            </a:r>
            <a:r>
              <a:rPr lang="en-US" altLang="zh-TW" sz="2400" dirty="0"/>
              <a:t>WS99]</a:t>
            </a:r>
            <a:endParaRPr lang="en-US" sz="24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Center of circle is the last reported location.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/>
              <a:t>radius = 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max</a:t>
            </a:r>
            <a:r>
              <a:rPr lang="en-US" sz="2400" dirty="0" err="1"/>
              <a:t>(</a:t>
            </a:r>
            <a:r>
              <a:rPr lang="en-US" sz="2400" i="1" dirty="0" err="1"/>
              <a:t>t-t</a:t>
            </a:r>
            <a:r>
              <a:rPr lang="en-US" sz="2400" i="1" baseline="-25000" dirty="0" err="1"/>
              <a:t>update</a:t>
            </a:r>
            <a:r>
              <a:rPr lang="en-US" sz="2400" dirty="0"/>
              <a:t>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i="1" dirty="0" err="1"/>
              <a:t>f</a:t>
            </a:r>
            <a:r>
              <a:rPr lang="en-US" sz="2400" baseline="-25000" dirty="0" err="1"/>
              <a:t>i</a:t>
            </a:r>
            <a:r>
              <a:rPr lang="en-US" sz="2400" dirty="0" err="1"/>
              <a:t>(</a:t>
            </a:r>
            <a:r>
              <a:rPr lang="en-US" sz="2400" i="1" dirty="0" err="1"/>
              <a:t>x,y,t</a:t>
            </a:r>
            <a:r>
              <a:rPr lang="en-US" sz="2400" dirty="0"/>
              <a:t>) is uniform:</a:t>
            </a:r>
          </a:p>
        </p:txBody>
      </p:sp>
      <p:pic>
        <p:nvPicPr>
          <p:cNvPr id="1884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463" y="1628775"/>
            <a:ext cx="4086225" cy="50196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59399" name="Rectangle 5"/>
          <p:cNvSpPr>
            <a:spLocks noChangeArrowheads="1"/>
          </p:cNvSpPr>
          <p:nvPr/>
        </p:nvSpPr>
        <p:spPr bwMode="auto">
          <a:xfrm>
            <a:off x="4716463" y="1700213"/>
            <a:ext cx="431800" cy="2159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0" name="Rectangle 6"/>
          <p:cNvSpPr>
            <a:spLocks noChangeArrowheads="1"/>
          </p:cNvSpPr>
          <p:nvPr/>
        </p:nvSpPr>
        <p:spPr bwMode="auto">
          <a:xfrm>
            <a:off x="6084888" y="4292600"/>
            <a:ext cx="574675" cy="2159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1" name="Rectangle 7"/>
          <p:cNvSpPr>
            <a:spLocks noChangeArrowheads="1"/>
          </p:cNvSpPr>
          <p:nvPr/>
        </p:nvSpPr>
        <p:spPr bwMode="auto">
          <a:xfrm>
            <a:off x="6084888" y="6381750"/>
            <a:ext cx="574675" cy="21590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02" name="Line 8"/>
          <p:cNvSpPr>
            <a:spLocks noChangeShapeType="1"/>
          </p:cNvSpPr>
          <p:nvPr/>
        </p:nvSpPr>
        <p:spPr bwMode="auto">
          <a:xfrm>
            <a:off x="6011863" y="4292600"/>
            <a:ext cx="7207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9394" name="Object 2"/>
          <p:cNvGraphicFramePr>
            <a:graphicFrameLocks noGrp="1" noChangeAspect="1"/>
          </p:cNvGraphicFramePr>
          <p:nvPr>
            <p:ph sz="half" idx="2"/>
          </p:nvPr>
        </p:nvGraphicFramePr>
        <p:xfrm>
          <a:off x="189157" y="4772269"/>
          <a:ext cx="4398962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15200" imgH="1270000" progId="Equation.3">
                  <p:embed/>
                </p:oleObj>
              </mc:Choice>
              <mc:Fallback>
                <p:oleObj name="Equation" r:id="rId3" imgW="7315200" imgH="1270000" progId="Equation.3">
                  <p:embed/>
                  <p:pic>
                    <p:nvPicPr>
                      <p:cNvPr id="593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57" y="4772269"/>
                        <a:ext cx="4398962" cy="7604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>
                        <a:outerShdw blurRad="63500" dist="107763" dir="2700000" algn="ctr" rotWithShape="0">
                          <a:srgbClr val="000000">
                            <a:alpha val="50000"/>
                          </a:srgb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ooter Placeholder 10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13" name="Action Button: Forward or Next 12">
            <a:hlinkClick r:id="rId5" action="ppaction://hlinksldjump" highlightClick="1"/>
          </p:cNvPr>
          <p:cNvSpPr/>
          <p:nvPr/>
        </p:nvSpPr>
        <p:spPr bwMode="auto">
          <a:xfrm>
            <a:off x="8452624" y="379141"/>
            <a:ext cx="602166" cy="594732"/>
          </a:xfrm>
          <a:prstGeom prst="actionButtonForwardNex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0244762"/>
      </p:ext>
    </p:extLst>
  </p:cSld>
  <p:clrMapOvr>
    <a:masterClrMapping/>
  </p:clrMapOvr>
  <p:transition spd="med" advTm="9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10017" y="273539"/>
            <a:ext cx="7158037" cy="1099405"/>
          </a:xfrm>
        </p:spPr>
        <p:txBody>
          <a:bodyPr/>
          <a:lstStyle/>
          <a:p>
            <a:r>
              <a:rPr lang="en-US" altLang="zh-TW" sz="2700" dirty="0"/>
              <a:t>ENNQ for 2D Location Uncertainty [TKDE04]</a:t>
            </a:r>
            <a:endParaRPr lang="en-US" sz="2700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47725" y="6267450"/>
            <a:ext cx="1066800" cy="457200"/>
          </a:xfrm>
        </p:spPr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99575" y="150275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tabLst/>
              <a:defRPr/>
            </a:pPr>
            <a:endParaRPr kumimoji="1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en-US" sz="28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INPUT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AutoNum type="arabicPeriod"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query point </a:t>
            </a:r>
            <a:r>
              <a:rPr kumimoji="1" lang="en-US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</a:t>
            </a: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AutoNum type="arabicPeriod"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set of </a:t>
            </a:r>
            <a:r>
              <a:rPr kumimoji="1" lang="en-US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objects </a:t>
            </a:r>
            <a:r>
              <a:rPr kumimoji="1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1" lang="en-US" sz="2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1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,T</a:t>
            </a:r>
            <a:r>
              <a:rPr kumimoji="1" lang="en-US" sz="2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1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,…, </a:t>
            </a:r>
            <a:r>
              <a:rPr kumimoji="1" lang="en-US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1" lang="en-US" sz="2800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1" lang="en-US" sz="2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uncertainty regions and </a:t>
            </a:r>
            <a:r>
              <a:rPr kumimoji="1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pdfs</a:t>
            </a: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known at time </a:t>
            </a:r>
            <a:r>
              <a:rPr kumimoji="1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1" lang="en-US" sz="28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AutoNum type="arabicPeriod"/>
              <a:tabLst/>
              <a:defRPr/>
            </a:pPr>
            <a:endParaRPr kumimoji="1" lang="en-US" sz="1200" b="0" i="1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None/>
              <a:tabLst/>
              <a:defRPr/>
            </a:pPr>
            <a:r>
              <a:rPr kumimoji="1" lang="en-US" sz="28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2"/>
              <a:buChar char="l"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set of (</a:t>
            </a:r>
            <a:r>
              <a:rPr kumimoji="1" lang="en-US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1" lang="en-US" sz="2800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1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1" lang="en-US" sz="28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1" lang="en-US" sz="2800" b="0" i="1" u="none" strike="noStrike" kern="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tuples</a:t>
            </a:r>
          </a:p>
          <a:p>
            <a:pPr marL="99060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tabLst/>
              <a:defRPr/>
            </a:pPr>
            <a:r>
              <a:rPr kumimoji="1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p</a:t>
            </a:r>
            <a:r>
              <a:rPr kumimoji="1" lang="en-US" sz="24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  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is the non-zero probability that </a:t>
            </a:r>
            <a:r>
              <a:rPr kumimoji="1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</a:t>
            </a:r>
            <a:r>
              <a:rPr kumimoji="1" lang="en-US" sz="24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  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is the nearest neighbor of </a:t>
            </a:r>
            <a:r>
              <a:rPr kumimoji="1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q</a:t>
            </a:r>
            <a:r>
              <a:rPr kumimoji="1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at time </a:t>
            </a:r>
            <a:r>
              <a:rPr kumimoji="1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</a:t>
            </a:r>
            <a:r>
              <a:rPr kumimoji="1" lang="en-US" sz="2400" b="0" i="1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0	</a:t>
            </a:r>
          </a:p>
          <a:p>
            <a:pPr marL="609600" lvl="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defRPr/>
            </a:pPr>
            <a:r>
              <a:rPr lang="en-US" sz="2800" b="1" u="sng" kern="0" dirty="0"/>
              <a:t>SOLUTION</a:t>
            </a:r>
          </a:p>
          <a:p>
            <a:pPr marL="609600" lvl="0" indent="-6096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/>
            </a:pPr>
            <a:r>
              <a:rPr lang="en-US" sz="2800" kern="0" dirty="0"/>
              <a:t>Similar to </a:t>
            </a:r>
            <a:r>
              <a:rPr lang="en-US" sz="2800" kern="0" dirty="0" err="1"/>
              <a:t>EMinQ</a:t>
            </a:r>
            <a:endParaRPr lang="en-US" sz="2400" i="1" kern="0" baseline="-25000" dirty="0"/>
          </a:p>
          <a:p>
            <a:pPr marL="99060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tabLst/>
              <a:defRPr/>
            </a:pPr>
            <a:endParaRPr kumimoji="1" lang="en-US" sz="2400" b="0" i="1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990600" marR="0" lvl="1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¡"/>
              <a:tabLst/>
              <a:defRPr/>
            </a:pPr>
            <a:endParaRPr kumimoji="1" lang="en-US" sz="2400" b="0" i="1" u="none" strike="noStrike" kern="0" cap="none" spc="0" normalizeH="0" baseline="-250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7925952"/>
      </p:ext>
    </p:extLst>
  </p:cSld>
  <p:clrMapOvr>
    <a:masterClrMapping/>
  </p:clrMapOvr>
  <p:transition spd="med" advTm="688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0"/>
            <a:ext cx="7158037" cy="1412875"/>
          </a:xfrm>
        </p:spPr>
        <p:txBody>
          <a:bodyPr/>
          <a:lstStyle/>
          <a:p>
            <a:r>
              <a:rPr lang="en-US" altLang="zh-TW" dirty="0"/>
              <a:t>ENNQ Solution Idea (1)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505569" cy="4530725"/>
          </a:xfrm>
        </p:spPr>
        <p:txBody>
          <a:bodyPr/>
          <a:lstStyle/>
          <a:p>
            <a:r>
              <a:rPr lang="en-US" altLang="zh-TW" sz="2600" dirty="0"/>
              <a:t>At distance </a:t>
            </a:r>
            <a:r>
              <a:rPr lang="en-US" altLang="zh-TW" sz="2600" i="1" dirty="0" err="1"/>
              <a:t>r</a:t>
            </a:r>
            <a:r>
              <a:rPr lang="en-US" altLang="zh-TW" sz="2600" dirty="0"/>
              <a:t>, </a:t>
            </a:r>
            <a:r>
              <a:rPr lang="en-US" altLang="zh-TW" sz="2600" i="1" dirty="0"/>
              <a:t>T</a:t>
            </a:r>
            <a:r>
              <a:rPr lang="en-US" altLang="zh-TW" sz="2600" i="1" baseline="-25000" dirty="0"/>
              <a:t>1</a:t>
            </a:r>
            <a:r>
              <a:rPr lang="en-US" altLang="zh-TW" sz="2600" dirty="0"/>
              <a:t> is the nearest neighbor of </a:t>
            </a:r>
            <a:r>
              <a:rPr lang="en-US" altLang="zh-TW" sz="2600" i="1" dirty="0" err="1"/>
              <a:t>q</a:t>
            </a:r>
            <a:r>
              <a:rPr lang="en-US" altLang="zh-TW" sz="2600" dirty="0"/>
              <a:t> if:</a:t>
            </a:r>
          </a:p>
          <a:p>
            <a:pPr lvl="1"/>
            <a:r>
              <a:rPr lang="en-US" altLang="zh-TW" sz="2200" i="1" dirty="0"/>
              <a:t>T</a:t>
            </a:r>
            <a:r>
              <a:rPr lang="en-US" altLang="zh-TW" sz="2200" i="1" baseline="-25000" dirty="0"/>
              <a:t>1</a:t>
            </a:r>
            <a:r>
              <a:rPr lang="en-US" altLang="zh-TW" sz="2200" dirty="0"/>
              <a:t> is at distance </a:t>
            </a:r>
            <a:r>
              <a:rPr lang="en-US" altLang="zh-TW" sz="2200" i="1" dirty="0" err="1"/>
              <a:t>r</a:t>
            </a:r>
            <a:r>
              <a:rPr lang="en-US" altLang="zh-TW" sz="2200" dirty="0"/>
              <a:t> from </a:t>
            </a:r>
            <a:r>
              <a:rPr lang="en-US" altLang="zh-TW" sz="2200" i="1" dirty="0" err="1"/>
              <a:t>q</a:t>
            </a:r>
            <a:endParaRPr lang="en-US" altLang="zh-TW" sz="2200" i="1" dirty="0"/>
          </a:p>
          <a:p>
            <a:pPr lvl="1"/>
            <a:r>
              <a:rPr lang="en-US" altLang="zh-TW" sz="2200" i="1" dirty="0"/>
              <a:t>T</a:t>
            </a:r>
            <a:r>
              <a:rPr lang="en-US" altLang="zh-TW" sz="2200" i="1" baseline="-25000" dirty="0"/>
              <a:t>2</a:t>
            </a:r>
            <a:r>
              <a:rPr lang="en-US" altLang="zh-TW" sz="2200" i="1" dirty="0"/>
              <a:t>, T</a:t>
            </a:r>
            <a:r>
              <a:rPr lang="en-US" altLang="zh-TW" sz="2200" i="1" baseline="-25000" dirty="0"/>
              <a:t>3</a:t>
            </a:r>
            <a:r>
              <a:rPr lang="en-US" altLang="zh-TW" sz="2200" i="1" dirty="0"/>
              <a:t>, T</a:t>
            </a:r>
            <a:r>
              <a:rPr lang="en-US" altLang="zh-TW" sz="2200" i="1" baseline="-25000" dirty="0"/>
              <a:t>4</a:t>
            </a:r>
            <a:r>
              <a:rPr lang="en-US" altLang="zh-TW" sz="2200" i="1" dirty="0"/>
              <a:t> </a:t>
            </a:r>
            <a:r>
              <a:rPr lang="en-US" altLang="zh-TW" sz="2200" dirty="0"/>
              <a:t> are all at distances &gt; </a:t>
            </a:r>
            <a:r>
              <a:rPr lang="en-US" altLang="zh-TW" sz="2200" i="1" dirty="0" err="1"/>
              <a:t>r</a:t>
            </a:r>
            <a:r>
              <a:rPr lang="en-US" altLang="zh-TW" sz="2200" i="1" dirty="0"/>
              <a:t> </a:t>
            </a:r>
            <a:r>
              <a:rPr lang="en-US" altLang="zh-TW" sz="2200" dirty="0"/>
              <a:t>from </a:t>
            </a:r>
            <a:r>
              <a:rPr lang="en-US" altLang="zh-TW" sz="2200" i="1" dirty="0" err="1"/>
              <a:t>q</a:t>
            </a:r>
            <a:endParaRPr lang="en-US" altLang="zh-TW" sz="2200" dirty="0"/>
          </a:p>
          <a:p>
            <a:r>
              <a:rPr lang="en-US" altLang="zh-TW" sz="2600" dirty="0"/>
              <a:t>Derive </a:t>
            </a:r>
            <a:r>
              <a:rPr lang="en-US" altLang="zh-TW" sz="2600" i="1" dirty="0" err="1"/>
              <a:t>pdf</a:t>
            </a:r>
            <a:r>
              <a:rPr lang="en-US" altLang="zh-TW" sz="2600" i="1" dirty="0"/>
              <a:t> q</a:t>
            </a:r>
            <a:r>
              <a:rPr lang="en-US" altLang="zh-TW" sz="2600" i="1" baseline="-25000" dirty="0"/>
              <a:t>1</a:t>
            </a:r>
            <a:r>
              <a:rPr lang="en-US" altLang="zh-TW" sz="2600" i="1" dirty="0"/>
              <a:t>(r) </a:t>
            </a:r>
            <a:r>
              <a:rPr lang="en-US" altLang="zh-TW" sz="2600" dirty="0"/>
              <a:t>for </a:t>
            </a:r>
            <a:r>
              <a:rPr lang="en-US" altLang="zh-TW" sz="2600" i="1" dirty="0"/>
              <a:t>T</a:t>
            </a:r>
            <a:r>
              <a:rPr lang="en-US" altLang="zh-TW" sz="2600" i="1" baseline="-25000" dirty="0"/>
              <a:t>1</a:t>
            </a:r>
            <a:r>
              <a:rPr lang="en-US" altLang="zh-TW" sz="2600" dirty="0"/>
              <a:t> on the above event</a:t>
            </a:r>
          </a:p>
        </p:txBody>
      </p:sp>
      <p:sp>
        <p:nvSpPr>
          <p:cNvPr id="283652" name="WordArt 4"/>
          <p:cNvSpPr>
            <a:spLocks noChangeArrowheads="1" noChangeShapeType="1" noTextEdit="1"/>
          </p:cNvSpPr>
          <p:nvPr/>
        </p:nvSpPr>
        <p:spPr bwMode="auto">
          <a:xfrm>
            <a:off x="6781798" y="4005385"/>
            <a:ext cx="330201" cy="326289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2800" b="1" i="1" kern="10" spc="560" dirty="0" err="1">
                <a:ln w="9525">
                  <a:noFill/>
                  <a:round/>
                  <a:headEnd/>
                  <a:tailEnd/>
                </a:ln>
                <a:solidFill>
                  <a:srgbClr val="FF0000"/>
                </a:solidFill>
                <a:effectLst>
                  <a:outerShdw blurRad="63500" dist="46662" dir="3284183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  <a:ea typeface="Arial Black"/>
                <a:cs typeface="Arial Black"/>
              </a:rPr>
              <a:t>q</a:t>
            </a:r>
            <a:endParaRPr lang="en-US" sz="2800" b="1" i="1" kern="10" spc="560" dirty="0">
              <a:ln w="9525">
                <a:noFill/>
                <a:round/>
                <a:headEnd/>
                <a:tailEnd/>
              </a:ln>
              <a:solidFill>
                <a:srgbClr val="FF0000"/>
              </a:solidFill>
              <a:effectLst>
                <a:outerShdw blurRad="63500" dist="46662" dir="3284183" algn="ctr" rotWithShape="0">
                  <a:srgbClr val="4D4D4D">
                    <a:alpha val="80000"/>
                  </a:srgbClr>
                </a:outerShdw>
              </a:effectLst>
              <a:latin typeface="Arial Black"/>
              <a:ea typeface="Arial Black"/>
              <a:cs typeface="Arial Black"/>
            </a:endParaRPr>
          </a:p>
        </p:txBody>
      </p:sp>
      <p:sp>
        <p:nvSpPr>
          <p:cNvPr id="283653" name="Oval 5"/>
          <p:cNvSpPr>
            <a:spLocks noChangeArrowheads="1"/>
          </p:cNvSpPr>
          <p:nvPr/>
        </p:nvSpPr>
        <p:spPr bwMode="auto">
          <a:xfrm>
            <a:off x="5257800" y="2502875"/>
            <a:ext cx="1295400" cy="1295400"/>
          </a:xfrm>
          <a:prstGeom prst="ellipse">
            <a:avLst/>
          </a:prstGeom>
          <a:solidFill>
            <a:srgbClr val="FF9900">
              <a:alpha val="5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0" lang="zh-TW" altLang="en-US"/>
          </a:p>
        </p:txBody>
      </p:sp>
      <p:sp>
        <p:nvSpPr>
          <p:cNvPr id="283654" name="Oval 6"/>
          <p:cNvSpPr>
            <a:spLocks noChangeArrowheads="1"/>
          </p:cNvSpPr>
          <p:nvPr/>
        </p:nvSpPr>
        <p:spPr bwMode="auto">
          <a:xfrm>
            <a:off x="5829300" y="3112475"/>
            <a:ext cx="152400" cy="152400"/>
          </a:xfrm>
          <a:prstGeom prst="ellipse">
            <a:avLst/>
          </a:prstGeom>
          <a:solidFill>
            <a:srgbClr val="2025E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55" name="Text Box 7"/>
          <p:cNvSpPr txBox="1">
            <a:spLocks noChangeArrowheads="1"/>
          </p:cNvSpPr>
          <p:nvPr/>
        </p:nvSpPr>
        <p:spPr bwMode="auto">
          <a:xfrm>
            <a:off x="5737225" y="3264875"/>
            <a:ext cx="453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i="1" dirty="0">
                <a:solidFill>
                  <a:srgbClr val="2025E0"/>
                </a:solidFill>
              </a:rPr>
              <a:t>T</a:t>
            </a:r>
            <a:r>
              <a:rPr kumimoji="0" lang="en-US" altLang="zh-TW" i="1" baseline="-25000" dirty="0">
                <a:solidFill>
                  <a:srgbClr val="2025E0"/>
                </a:solidFill>
              </a:rPr>
              <a:t>1</a:t>
            </a:r>
          </a:p>
        </p:txBody>
      </p:sp>
      <p:sp>
        <p:nvSpPr>
          <p:cNvPr id="283656" name="Oval 8"/>
          <p:cNvSpPr>
            <a:spLocks noChangeArrowheads="1"/>
          </p:cNvSpPr>
          <p:nvPr/>
        </p:nvSpPr>
        <p:spPr bwMode="auto">
          <a:xfrm>
            <a:off x="6591300" y="3874475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57" name="Oval 9"/>
          <p:cNvSpPr>
            <a:spLocks noChangeArrowheads="1"/>
          </p:cNvSpPr>
          <p:nvPr/>
        </p:nvSpPr>
        <p:spPr bwMode="auto">
          <a:xfrm>
            <a:off x="5257800" y="4331675"/>
            <a:ext cx="1828800" cy="1828800"/>
          </a:xfrm>
          <a:prstGeom prst="ellipse">
            <a:avLst/>
          </a:prstGeom>
          <a:solidFill>
            <a:srgbClr val="FF9900">
              <a:alpha val="5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0" lang="zh-TW" altLang="en-US"/>
          </a:p>
        </p:txBody>
      </p:sp>
      <p:sp>
        <p:nvSpPr>
          <p:cNvPr id="283658" name="Oval 10"/>
          <p:cNvSpPr>
            <a:spLocks noChangeArrowheads="1"/>
          </p:cNvSpPr>
          <p:nvPr/>
        </p:nvSpPr>
        <p:spPr bwMode="auto">
          <a:xfrm>
            <a:off x="6096000" y="5093675"/>
            <a:ext cx="152400" cy="152400"/>
          </a:xfrm>
          <a:prstGeom prst="ellipse">
            <a:avLst/>
          </a:prstGeom>
          <a:solidFill>
            <a:srgbClr val="2025E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59" name="Text Box 11"/>
          <p:cNvSpPr txBox="1">
            <a:spLocks noChangeArrowheads="1"/>
          </p:cNvSpPr>
          <p:nvPr/>
        </p:nvSpPr>
        <p:spPr bwMode="auto">
          <a:xfrm>
            <a:off x="6003925" y="5260363"/>
            <a:ext cx="453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i="1" dirty="0">
                <a:solidFill>
                  <a:srgbClr val="2025E0"/>
                </a:solidFill>
              </a:rPr>
              <a:t>T</a:t>
            </a:r>
            <a:r>
              <a:rPr kumimoji="0" lang="en-US" altLang="zh-TW" i="1" baseline="-25000" dirty="0">
                <a:solidFill>
                  <a:srgbClr val="2025E0"/>
                </a:solidFill>
              </a:rPr>
              <a:t>2</a:t>
            </a:r>
          </a:p>
          <a:p>
            <a:endParaRPr kumimoji="0" lang="en-US" altLang="zh-TW" i="1" dirty="0">
              <a:solidFill>
                <a:srgbClr val="2025E0"/>
              </a:solidFill>
            </a:endParaRPr>
          </a:p>
        </p:txBody>
      </p:sp>
      <p:sp>
        <p:nvSpPr>
          <p:cNvPr id="283660" name="Oval 12"/>
          <p:cNvSpPr>
            <a:spLocks noChangeArrowheads="1"/>
          </p:cNvSpPr>
          <p:nvPr/>
        </p:nvSpPr>
        <p:spPr bwMode="auto">
          <a:xfrm>
            <a:off x="6019800" y="1512275"/>
            <a:ext cx="1752600" cy="1752600"/>
          </a:xfrm>
          <a:prstGeom prst="ellipse">
            <a:avLst/>
          </a:prstGeom>
          <a:solidFill>
            <a:srgbClr val="FF9900">
              <a:alpha val="5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0" lang="zh-TW" altLang="en-US"/>
          </a:p>
        </p:txBody>
      </p:sp>
      <p:sp>
        <p:nvSpPr>
          <p:cNvPr id="283661" name="Oval 13"/>
          <p:cNvSpPr>
            <a:spLocks noChangeArrowheads="1"/>
          </p:cNvSpPr>
          <p:nvPr/>
        </p:nvSpPr>
        <p:spPr bwMode="auto">
          <a:xfrm>
            <a:off x="6819900" y="2274275"/>
            <a:ext cx="152400" cy="152400"/>
          </a:xfrm>
          <a:prstGeom prst="ellipse">
            <a:avLst/>
          </a:prstGeom>
          <a:solidFill>
            <a:srgbClr val="2025E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62" name="Text Box 14"/>
          <p:cNvSpPr txBox="1">
            <a:spLocks noChangeArrowheads="1"/>
          </p:cNvSpPr>
          <p:nvPr/>
        </p:nvSpPr>
        <p:spPr bwMode="auto">
          <a:xfrm>
            <a:off x="6721475" y="2426675"/>
            <a:ext cx="453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i="1" dirty="0">
                <a:solidFill>
                  <a:srgbClr val="2025E0"/>
                </a:solidFill>
              </a:rPr>
              <a:t>T</a:t>
            </a:r>
            <a:r>
              <a:rPr kumimoji="0" lang="en-US" altLang="zh-TW" i="1" baseline="-25000" dirty="0">
                <a:solidFill>
                  <a:srgbClr val="2025E0"/>
                </a:solidFill>
              </a:rPr>
              <a:t>3</a:t>
            </a:r>
          </a:p>
        </p:txBody>
      </p:sp>
      <p:sp>
        <p:nvSpPr>
          <p:cNvPr id="283663" name="Oval 15"/>
          <p:cNvSpPr>
            <a:spLocks noChangeArrowheads="1"/>
          </p:cNvSpPr>
          <p:nvPr/>
        </p:nvSpPr>
        <p:spPr bwMode="auto">
          <a:xfrm>
            <a:off x="7467600" y="3493475"/>
            <a:ext cx="1219200" cy="1219200"/>
          </a:xfrm>
          <a:prstGeom prst="ellipse">
            <a:avLst/>
          </a:prstGeom>
          <a:solidFill>
            <a:srgbClr val="FF9900">
              <a:alpha val="5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0" lang="zh-TW" altLang="en-US"/>
          </a:p>
        </p:txBody>
      </p:sp>
      <p:sp>
        <p:nvSpPr>
          <p:cNvPr id="283664" name="Oval 16"/>
          <p:cNvSpPr>
            <a:spLocks noChangeArrowheads="1"/>
          </p:cNvSpPr>
          <p:nvPr/>
        </p:nvSpPr>
        <p:spPr bwMode="auto">
          <a:xfrm>
            <a:off x="8001000" y="4026875"/>
            <a:ext cx="152400" cy="152400"/>
          </a:xfrm>
          <a:prstGeom prst="ellipse">
            <a:avLst/>
          </a:prstGeom>
          <a:solidFill>
            <a:srgbClr val="2025E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65" name="Text Box 17"/>
          <p:cNvSpPr txBox="1">
            <a:spLocks noChangeArrowheads="1"/>
          </p:cNvSpPr>
          <p:nvPr/>
        </p:nvSpPr>
        <p:spPr bwMode="auto">
          <a:xfrm>
            <a:off x="7924800" y="4179275"/>
            <a:ext cx="453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i="1" dirty="0">
                <a:solidFill>
                  <a:srgbClr val="2025E0"/>
                </a:solidFill>
              </a:rPr>
              <a:t>T</a:t>
            </a:r>
            <a:r>
              <a:rPr kumimoji="0" lang="en-US" altLang="zh-TW" i="1" baseline="-25000" dirty="0">
                <a:solidFill>
                  <a:srgbClr val="2025E0"/>
                </a:solidFill>
              </a:rPr>
              <a:t>4</a:t>
            </a:r>
          </a:p>
        </p:txBody>
      </p:sp>
      <p:sp>
        <p:nvSpPr>
          <p:cNvPr id="283666" name="Oval 18"/>
          <p:cNvSpPr>
            <a:spLocks noChangeArrowheads="1"/>
          </p:cNvSpPr>
          <p:nvPr/>
        </p:nvSpPr>
        <p:spPr bwMode="auto">
          <a:xfrm>
            <a:off x="5486400" y="2731475"/>
            <a:ext cx="2362200" cy="2362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67" name="Line 19"/>
          <p:cNvSpPr>
            <a:spLocks noChangeShapeType="1"/>
          </p:cNvSpPr>
          <p:nvPr/>
        </p:nvSpPr>
        <p:spPr bwMode="auto">
          <a:xfrm flipV="1">
            <a:off x="5562600" y="4026875"/>
            <a:ext cx="1066800" cy="304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668" name="Text Box 20"/>
          <p:cNvSpPr txBox="1">
            <a:spLocks noChangeArrowheads="1"/>
          </p:cNvSpPr>
          <p:nvPr/>
        </p:nvSpPr>
        <p:spPr bwMode="auto">
          <a:xfrm>
            <a:off x="5975350" y="3812563"/>
            <a:ext cx="27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b="1" i="1">
                <a:solidFill>
                  <a:srgbClr val="FF3300"/>
                </a:solidFill>
              </a:rPr>
              <a:t>r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75009858"/>
      </p:ext>
    </p:extLst>
  </p:cSld>
  <p:clrMapOvr>
    <a:masterClrMapping/>
  </p:clrMapOvr>
  <p:transition spd="med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ENNQ Solution Idea (2)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7013" cy="4530725"/>
          </a:xfrm>
        </p:spPr>
        <p:txBody>
          <a:bodyPr/>
          <a:lstStyle/>
          <a:p>
            <a:pPr marL="495300" indent="-495300"/>
            <a:r>
              <a:rPr lang="en-US" altLang="zh-TW" sz="2600" dirty="0"/>
              <a:t>Compute </a:t>
            </a:r>
            <a:r>
              <a:rPr lang="en-US" altLang="zh-TW" sz="2600" i="1" dirty="0"/>
              <a:t>q</a:t>
            </a:r>
            <a:r>
              <a:rPr lang="en-US" altLang="zh-TW" sz="2600" i="1" baseline="-25000" dirty="0"/>
              <a:t>1</a:t>
            </a:r>
            <a:r>
              <a:rPr lang="en-US" altLang="zh-TW" sz="2600" i="1" dirty="0"/>
              <a:t>(r)</a:t>
            </a:r>
          </a:p>
          <a:p>
            <a:pPr marL="763588" lvl="1" indent="-419100"/>
            <a:r>
              <a:rPr lang="en-US" altLang="zh-TW" sz="2200" dirty="0"/>
              <a:t>From the shortest distance of </a:t>
            </a:r>
            <a:r>
              <a:rPr lang="en-US" altLang="zh-TW" sz="2200" i="1" dirty="0"/>
              <a:t>T</a:t>
            </a:r>
            <a:r>
              <a:rPr lang="en-US" altLang="zh-TW" sz="2200" i="1" baseline="-25000" dirty="0"/>
              <a:t>1</a:t>
            </a:r>
            <a:r>
              <a:rPr lang="en-US" altLang="zh-TW" sz="2200" dirty="0"/>
              <a:t> to </a:t>
            </a:r>
            <a:r>
              <a:rPr lang="en-US" altLang="zh-TW" sz="2200" i="1" dirty="0" err="1"/>
              <a:t>q</a:t>
            </a:r>
            <a:r>
              <a:rPr lang="en-US" altLang="zh-TW" sz="2200" i="1" dirty="0"/>
              <a:t> (n</a:t>
            </a:r>
            <a:r>
              <a:rPr lang="en-US" altLang="zh-TW" sz="2200" i="1" baseline="-25000" dirty="0"/>
              <a:t>1</a:t>
            </a:r>
            <a:r>
              <a:rPr lang="en-US" altLang="zh-TW" sz="2200" i="1" dirty="0"/>
              <a:t>)</a:t>
            </a:r>
          </a:p>
          <a:p>
            <a:pPr marL="763588" lvl="1" indent="-419100"/>
            <a:r>
              <a:rPr lang="en-US" altLang="zh-TW" sz="2200" dirty="0"/>
              <a:t>To the longest distance of </a:t>
            </a:r>
            <a:r>
              <a:rPr lang="en-US" altLang="zh-TW" sz="2200" i="1" dirty="0"/>
              <a:t>T</a:t>
            </a:r>
            <a:r>
              <a:rPr lang="en-US" altLang="zh-TW" sz="2200" i="1" baseline="-25000" dirty="0"/>
              <a:t>1</a:t>
            </a:r>
            <a:r>
              <a:rPr lang="en-US" altLang="zh-TW" sz="2200" dirty="0"/>
              <a:t> to </a:t>
            </a:r>
            <a:r>
              <a:rPr lang="en-US" altLang="zh-TW" sz="2200" i="1" dirty="0" err="1"/>
              <a:t>q</a:t>
            </a:r>
            <a:r>
              <a:rPr lang="en-US" altLang="zh-TW" sz="2200" i="1" dirty="0"/>
              <a:t> (f</a:t>
            </a:r>
            <a:r>
              <a:rPr lang="en-US" altLang="zh-TW" sz="2200" i="1" baseline="-25000" dirty="0"/>
              <a:t>1</a:t>
            </a:r>
            <a:r>
              <a:rPr lang="en-US" altLang="zh-TW" sz="2200" i="1" dirty="0"/>
              <a:t>)</a:t>
            </a:r>
          </a:p>
          <a:p>
            <a:pPr marL="763588" lvl="1" indent="-419100"/>
            <a:endParaRPr lang="en-US" altLang="zh-TW" sz="2200" i="1" dirty="0"/>
          </a:p>
          <a:p>
            <a:pPr marL="763588" lvl="1" indent="-419100"/>
            <a:endParaRPr lang="en-US" altLang="zh-TW" sz="2200" i="1" dirty="0"/>
          </a:p>
          <a:p>
            <a:pPr marL="763588" lvl="1" indent="-419100"/>
            <a:endParaRPr lang="en-US" altLang="zh-TW" sz="2200" i="1" dirty="0"/>
          </a:p>
          <a:p>
            <a:pPr marL="763588" lvl="1" indent="-419100">
              <a:buNone/>
            </a:pPr>
            <a:endParaRPr lang="en-US" altLang="zh-TW" sz="2200" i="1" dirty="0"/>
          </a:p>
          <a:p>
            <a:pPr marL="495300" indent="-495300"/>
            <a:endParaRPr lang="zh-TW" altLang="en-US" sz="2600" dirty="0"/>
          </a:p>
        </p:txBody>
      </p:sp>
      <p:sp>
        <p:nvSpPr>
          <p:cNvPr id="284677" name="Oval 5"/>
          <p:cNvSpPr>
            <a:spLocks noChangeArrowheads="1"/>
          </p:cNvSpPr>
          <p:nvPr/>
        </p:nvSpPr>
        <p:spPr bwMode="auto">
          <a:xfrm>
            <a:off x="5257800" y="2569308"/>
            <a:ext cx="1295400" cy="1295400"/>
          </a:xfrm>
          <a:prstGeom prst="ellipse">
            <a:avLst/>
          </a:prstGeom>
          <a:solidFill>
            <a:srgbClr val="FF9900">
              <a:alpha val="5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0" lang="zh-TW" altLang="en-US"/>
          </a:p>
        </p:txBody>
      </p:sp>
      <p:sp>
        <p:nvSpPr>
          <p:cNvPr id="284678" name="Oval 6"/>
          <p:cNvSpPr>
            <a:spLocks noChangeArrowheads="1"/>
          </p:cNvSpPr>
          <p:nvPr/>
        </p:nvSpPr>
        <p:spPr bwMode="auto">
          <a:xfrm>
            <a:off x="5829300" y="3178908"/>
            <a:ext cx="152400" cy="152400"/>
          </a:xfrm>
          <a:prstGeom prst="ellipse">
            <a:avLst/>
          </a:prstGeom>
          <a:solidFill>
            <a:srgbClr val="2025E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0" name="Oval 8"/>
          <p:cNvSpPr>
            <a:spLocks noChangeArrowheads="1"/>
          </p:cNvSpPr>
          <p:nvPr/>
        </p:nvSpPr>
        <p:spPr bwMode="auto">
          <a:xfrm>
            <a:off x="6819900" y="3750408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1" name="Oval 9"/>
          <p:cNvSpPr>
            <a:spLocks noChangeArrowheads="1"/>
          </p:cNvSpPr>
          <p:nvPr/>
        </p:nvSpPr>
        <p:spPr bwMode="auto">
          <a:xfrm>
            <a:off x="5257800" y="4398108"/>
            <a:ext cx="1828800" cy="1828800"/>
          </a:xfrm>
          <a:prstGeom prst="ellipse">
            <a:avLst/>
          </a:prstGeom>
          <a:solidFill>
            <a:srgbClr val="FF9900">
              <a:alpha val="5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0" lang="zh-TW" altLang="en-US"/>
          </a:p>
        </p:txBody>
      </p:sp>
      <p:sp>
        <p:nvSpPr>
          <p:cNvPr id="284682" name="Oval 10"/>
          <p:cNvSpPr>
            <a:spLocks noChangeArrowheads="1"/>
          </p:cNvSpPr>
          <p:nvPr/>
        </p:nvSpPr>
        <p:spPr bwMode="auto">
          <a:xfrm>
            <a:off x="6096000" y="5160108"/>
            <a:ext cx="152400" cy="152400"/>
          </a:xfrm>
          <a:prstGeom prst="ellipse">
            <a:avLst/>
          </a:prstGeom>
          <a:solidFill>
            <a:srgbClr val="2025E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4" name="Oval 12"/>
          <p:cNvSpPr>
            <a:spLocks noChangeArrowheads="1"/>
          </p:cNvSpPr>
          <p:nvPr/>
        </p:nvSpPr>
        <p:spPr bwMode="auto">
          <a:xfrm>
            <a:off x="6019800" y="1578708"/>
            <a:ext cx="1752600" cy="1752600"/>
          </a:xfrm>
          <a:prstGeom prst="ellipse">
            <a:avLst/>
          </a:prstGeom>
          <a:solidFill>
            <a:srgbClr val="FF9900">
              <a:alpha val="5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0" lang="zh-TW" altLang="en-US"/>
          </a:p>
        </p:txBody>
      </p:sp>
      <p:sp>
        <p:nvSpPr>
          <p:cNvPr id="284685" name="Oval 13"/>
          <p:cNvSpPr>
            <a:spLocks noChangeArrowheads="1"/>
          </p:cNvSpPr>
          <p:nvPr/>
        </p:nvSpPr>
        <p:spPr bwMode="auto">
          <a:xfrm>
            <a:off x="6819900" y="2340708"/>
            <a:ext cx="152400" cy="152400"/>
          </a:xfrm>
          <a:prstGeom prst="ellipse">
            <a:avLst/>
          </a:prstGeom>
          <a:solidFill>
            <a:srgbClr val="2025E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87" name="Oval 15"/>
          <p:cNvSpPr>
            <a:spLocks noChangeArrowheads="1"/>
          </p:cNvSpPr>
          <p:nvPr/>
        </p:nvSpPr>
        <p:spPr bwMode="auto">
          <a:xfrm>
            <a:off x="7467600" y="3559908"/>
            <a:ext cx="1219200" cy="1219200"/>
          </a:xfrm>
          <a:prstGeom prst="ellipse">
            <a:avLst/>
          </a:prstGeom>
          <a:solidFill>
            <a:srgbClr val="FF9900">
              <a:alpha val="5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0" lang="zh-TW" altLang="en-US"/>
          </a:p>
        </p:txBody>
      </p:sp>
      <p:sp>
        <p:nvSpPr>
          <p:cNvPr id="284688" name="Oval 16"/>
          <p:cNvSpPr>
            <a:spLocks noChangeArrowheads="1"/>
          </p:cNvSpPr>
          <p:nvPr/>
        </p:nvSpPr>
        <p:spPr bwMode="auto">
          <a:xfrm>
            <a:off x="8001000" y="4093308"/>
            <a:ext cx="152400" cy="152400"/>
          </a:xfrm>
          <a:prstGeom prst="ellipse">
            <a:avLst/>
          </a:prstGeom>
          <a:solidFill>
            <a:srgbClr val="2025E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0" name="Oval 18"/>
          <p:cNvSpPr>
            <a:spLocks noChangeArrowheads="1"/>
          </p:cNvSpPr>
          <p:nvPr/>
        </p:nvSpPr>
        <p:spPr bwMode="auto">
          <a:xfrm>
            <a:off x="6362700" y="3331308"/>
            <a:ext cx="1066800" cy="1066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3" name="Text Box 21"/>
          <p:cNvSpPr txBox="1">
            <a:spLocks noChangeArrowheads="1"/>
          </p:cNvSpPr>
          <p:nvPr/>
        </p:nvSpPr>
        <p:spPr bwMode="auto">
          <a:xfrm>
            <a:off x="6842125" y="3901221"/>
            <a:ext cx="380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b="1" i="1" dirty="0" err="1">
                <a:solidFill>
                  <a:srgbClr val="FF3300"/>
                </a:solidFill>
              </a:rPr>
              <a:t>q</a:t>
            </a:r>
            <a:endParaRPr kumimoji="0" lang="en-US" altLang="zh-TW" b="1" i="1" dirty="0">
              <a:solidFill>
                <a:srgbClr val="FF3300"/>
              </a:solidFill>
            </a:endParaRPr>
          </a:p>
        </p:txBody>
      </p:sp>
      <p:sp>
        <p:nvSpPr>
          <p:cNvPr id="284694" name="Oval 22"/>
          <p:cNvSpPr>
            <a:spLocks noChangeArrowheads="1"/>
          </p:cNvSpPr>
          <p:nvPr/>
        </p:nvSpPr>
        <p:spPr bwMode="auto">
          <a:xfrm>
            <a:off x="5943600" y="2874108"/>
            <a:ext cx="1905000" cy="19050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5" name="Oval 23"/>
          <p:cNvSpPr>
            <a:spLocks noChangeArrowheads="1"/>
          </p:cNvSpPr>
          <p:nvPr/>
        </p:nvSpPr>
        <p:spPr bwMode="auto">
          <a:xfrm>
            <a:off x="5600700" y="2531208"/>
            <a:ext cx="2590800" cy="25908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696" name="Oval 24"/>
          <p:cNvSpPr>
            <a:spLocks noChangeArrowheads="1"/>
          </p:cNvSpPr>
          <p:nvPr/>
        </p:nvSpPr>
        <p:spPr bwMode="auto">
          <a:xfrm>
            <a:off x="5105400" y="2035908"/>
            <a:ext cx="3581400" cy="35814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84698" name="Object 26"/>
          <p:cNvGraphicFramePr>
            <a:graphicFrameLocks noChangeAspect="1"/>
          </p:cNvGraphicFramePr>
          <p:nvPr/>
        </p:nvGraphicFramePr>
        <p:xfrm>
          <a:off x="1094153" y="3751385"/>
          <a:ext cx="2686538" cy="1006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15200" imgH="2438400" progId="Equation.3">
                  <p:embed/>
                </p:oleObj>
              </mc:Choice>
              <mc:Fallback>
                <p:oleObj name="Equation" r:id="rId3" imgW="7315200" imgH="2438400" progId="Equation.3">
                  <p:embed/>
                  <p:pic>
                    <p:nvPicPr>
                      <p:cNvPr id="28469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153" y="3751385"/>
                        <a:ext cx="2686538" cy="10062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699" name="Line 27"/>
          <p:cNvSpPr>
            <a:spLocks noChangeShapeType="1"/>
          </p:cNvSpPr>
          <p:nvPr/>
        </p:nvSpPr>
        <p:spPr bwMode="auto">
          <a:xfrm>
            <a:off x="5380892" y="2874108"/>
            <a:ext cx="1477107" cy="9143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700" name="Text Box 28"/>
          <p:cNvSpPr txBox="1">
            <a:spLocks noChangeArrowheads="1"/>
          </p:cNvSpPr>
          <p:nvPr/>
        </p:nvSpPr>
        <p:spPr bwMode="auto">
          <a:xfrm>
            <a:off x="6384925" y="3520221"/>
            <a:ext cx="412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dirty="0"/>
              <a:t>n</a:t>
            </a:r>
            <a:r>
              <a:rPr kumimoji="0" lang="en-US" altLang="zh-TW" baseline="-25000" dirty="0"/>
              <a:t>1</a:t>
            </a:r>
            <a:endParaRPr kumimoji="0" lang="en-US" altLang="zh-TW" dirty="0"/>
          </a:p>
        </p:txBody>
      </p:sp>
      <p:sp>
        <p:nvSpPr>
          <p:cNvPr id="284701" name="Text Box 29"/>
          <p:cNvSpPr txBox="1">
            <a:spLocks noChangeArrowheads="1"/>
          </p:cNvSpPr>
          <p:nvPr/>
        </p:nvSpPr>
        <p:spPr bwMode="auto">
          <a:xfrm>
            <a:off x="4984750" y="2583596"/>
            <a:ext cx="3343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dirty="0"/>
              <a:t>f</a:t>
            </a:r>
            <a:r>
              <a:rPr kumimoji="0" lang="en-US" altLang="zh-TW" baseline="-25000" dirty="0"/>
              <a:t>1</a:t>
            </a:r>
            <a:endParaRPr kumimoji="0" lang="en-US" altLang="zh-TW" dirty="0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5737225" y="3274644"/>
            <a:ext cx="453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i="1" dirty="0">
                <a:solidFill>
                  <a:srgbClr val="2025E0"/>
                </a:solidFill>
              </a:rPr>
              <a:t>T</a:t>
            </a:r>
            <a:r>
              <a:rPr kumimoji="0" lang="en-US" altLang="zh-TW" i="1" baseline="-25000" dirty="0">
                <a:solidFill>
                  <a:srgbClr val="2025E0"/>
                </a:solidFill>
              </a:rPr>
              <a:t>1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6003925" y="5270132"/>
            <a:ext cx="453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i="1" dirty="0">
                <a:solidFill>
                  <a:srgbClr val="2025E0"/>
                </a:solidFill>
              </a:rPr>
              <a:t>T</a:t>
            </a:r>
            <a:r>
              <a:rPr kumimoji="0" lang="en-US" altLang="zh-TW" i="1" baseline="-25000" dirty="0">
                <a:solidFill>
                  <a:srgbClr val="2025E0"/>
                </a:solidFill>
              </a:rPr>
              <a:t>2</a:t>
            </a:r>
          </a:p>
          <a:p>
            <a:endParaRPr kumimoji="0" lang="en-US" altLang="zh-TW" i="1" dirty="0">
              <a:solidFill>
                <a:srgbClr val="2025E0"/>
              </a:solidFill>
            </a:endParaRPr>
          </a:p>
        </p:txBody>
      </p:sp>
      <p:sp>
        <p:nvSpPr>
          <p:cNvPr id="31" name="Text Box 14"/>
          <p:cNvSpPr txBox="1">
            <a:spLocks noChangeArrowheads="1"/>
          </p:cNvSpPr>
          <p:nvPr/>
        </p:nvSpPr>
        <p:spPr bwMode="auto">
          <a:xfrm>
            <a:off x="6721475" y="2436444"/>
            <a:ext cx="453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i="1" dirty="0">
                <a:solidFill>
                  <a:srgbClr val="2025E0"/>
                </a:solidFill>
              </a:rPr>
              <a:t>T</a:t>
            </a:r>
            <a:r>
              <a:rPr kumimoji="0" lang="en-US" altLang="zh-TW" i="1" baseline="-25000" dirty="0">
                <a:solidFill>
                  <a:srgbClr val="2025E0"/>
                </a:solidFill>
              </a:rPr>
              <a:t>3</a:t>
            </a: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7924800" y="4189044"/>
            <a:ext cx="4534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i="1" dirty="0">
                <a:solidFill>
                  <a:srgbClr val="2025E0"/>
                </a:solidFill>
              </a:rPr>
              <a:t>T</a:t>
            </a:r>
            <a:r>
              <a:rPr kumimoji="0" lang="en-US" altLang="zh-TW" i="1" baseline="-25000" dirty="0">
                <a:solidFill>
                  <a:srgbClr val="2025E0"/>
                </a:solidFill>
              </a:rPr>
              <a:t>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612150"/>
      </p:ext>
    </p:extLst>
  </p:cSld>
  <p:clrMapOvr>
    <a:masterClrMapping/>
  </p:clrMapOvr>
  <p:transition spd="med" advTm="44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0" grpId="0" animBg="1"/>
      <p:bldP spid="284694" grpId="0" animBg="1"/>
      <p:bldP spid="284695" grpId="0" animBg="1"/>
      <p:bldP spid="28469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31863" y="28455"/>
            <a:ext cx="7158037" cy="1412875"/>
          </a:xfrm>
        </p:spPr>
        <p:txBody>
          <a:bodyPr/>
          <a:lstStyle/>
          <a:p>
            <a:r>
              <a:rPr lang="en-US" altLang="zh-TW" dirty="0"/>
              <a:t>ENNQ Solution Details</a:t>
            </a:r>
          </a:p>
        </p:txBody>
      </p:sp>
      <p:sp>
        <p:nvSpPr>
          <p:cNvPr id="267268" name="Oval 4"/>
          <p:cNvSpPr>
            <a:spLocks noChangeArrowheads="1"/>
          </p:cNvSpPr>
          <p:nvPr/>
        </p:nvSpPr>
        <p:spPr bwMode="auto">
          <a:xfrm>
            <a:off x="5195888" y="3014663"/>
            <a:ext cx="1295400" cy="1295400"/>
          </a:xfrm>
          <a:prstGeom prst="ellipse">
            <a:avLst/>
          </a:prstGeom>
          <a:solidFill>
            <a:srgbClr val="66FFFF">
              <a:alpha val="5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0" lang="en-US">
              <a:latin typeface="Arial" charset="0"/>
            </a:endParaRPr>
          </a:p>
        </p:txBody>
      </p:sp>
      <p:sp>
        <p:nvSpPr>
          <p:cNvPr id="267269" name="Oval 5"/>
          <p:cNvSpPr>
            <a:spLocks noChangeArrowheads="1"/>
          </p:cNvSpPr>
          <p:nvPr/>
        </p:nvSpPr>
        <p:spPr bwMode="auto">
          <a:xfrm>
            <a:off x="5767388" y="3581400"/>
            <a:ext cx="152400" cy="152400"/>
          </a:xfrm>
          <a:prstGeom prst="ellipse">
            <a:avLst/>
          </a:prstGeom>
          <a:solidFill>
            <a:srgbClr val="2025E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70" name="Oval 6"/>
          <p:cNvSpPr>
            <a:spLocks noChangeArrowheads="1"/>
          </p:cNvSpPr>
          <p:nvPr/>
        </p:nvSpPr>
        <p:spPr bwMode="auto">
          <a:xfrm>
            <a:off x="5195888" y="5029200"/>
            <a:ext cx="1828800" cy="1828800"/>
          </a:xfrm>
          <a:prstGeom prst="ellipse">
            <a:avLst/>
          </a:prstGeom>
          <a:solidFill>
            <a:srgbClr val="66FFFF">
              <a:alpha val="5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0" lang="en-US">
              <a:latin typeface="Arial" charset="0"/>
            </a:endParaRPr>
          </a:p>
        </p:txBody>
      </p:sp>
      <p:sp>
        <p:nvSpPr>
          <p:cNvPr id="267271" name="Oval 7"/>
          <p:cNvSpPr>
            <a:spLocks noChangeArrowheads="1"/>
          </p:cNvSpPr>
          <p:nvPr/>
        </p:nvSpPr>
        <p:spPr bwMode="auto">
          <a:xfrm>
            <a:off x="6034088" y="5791200"/>
            <a:ext cx="152400" cy="152400"/>
          </a:xfrm>
          <a:prstGeom prst="ellipse">
            <a:avLst/>
          </a:prstGeom>
          <a:solidFill>
            <a:srgbClr val="2025E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72" name="Text Box 8"/>
          <p:cNvSpPr txBox="1">
            <a:spLocks noChangeArrowheads="1"/>
          </p:cNvSpPr>
          <p:nvPr/>
        </p:nvSpPr>
        <p:spPr bwMode="auto">
          <a:xfrm>
            <a:off x="5942013" y="5959475"/>
            <a:ext cx="431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i="1" dirty="0">
                <a:solidFill>
                  <a:srgbClr val="2025E0"/>
                </a:solidFill>
              </a:rPr>
              <a:t>T</a:t>
            </a:r>
            <a:r>
              <a:rPr kumimoji="0" lang="en-US" altLang="zh-TW" baseline="-25000" dirty="0">
                <a:solidFill>
                  <a:srgbClr val="2025E0"/>
                </a:solidFill>
                <a:latin typeface="Arial" charset="0"/>
              </a:rPr>
              <a:t>2</a:t>
            </a:r>
          </a:p>
        </p:txBody>
      </p:sp>
      <p:sp>
        <p:nvSpPr>
          <p:cNvPr id="267273" name="Oval 9"/>
          <p:cNvSpPr>
            <a:spLocks noChangeArrowheads="1"/>
          </p:cNvSpPr>
          <p:nvPr/>
        </p:nvSpPr>
        <p:spPr bwMode="auto">
          <a:xfrm>
            <a:off x="5957888" y="1789113"/>
            <a:ext cx="1752600" cy="1752600"/>
          </a:xfrm>
          <a:prstGeom prst="ellipse">
            <a:avLst/>
          </a:prstGeom>
          <a:solidFill>
            <a:srgbClr val="66FFFF">
              <a:alpha val="5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0" lang="en-US">
              <a:latin typeface="Arial" charset="0"/>
            </a:endParaRPr>
          </a:p>
        </p:txBody>
      </p:sp>
      <p:sp>
        <p:nvSpPr>
          <p:cNvPr id="267274" name="Oval 10"/>
          <p:cNvSpPr>
            <a:spLocks noChangeArrowheads="1"/>
          </p:cNvSpPr>
          <p:nvPr/>
        </p:nvSpPr>
        <p:spPr bwMode="auto">
          <a:xfrm>
            <a:off x="6757988" y="2551113"/>
            <a:ext cx="152400" cy="152400"/>
          </a:xfrm>
          <a:prstGeom prst="ellipse">
            <a:avLst/>
          </a:prstGeom>
          <a:solidFill>
            <a:srgbClr val="2025E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75" name="Oval 11"/>
          <p:cNvSpPr>
            <a:spLocks noChangeArrowheads="1"/>
          </p:cNvSpPr>
          <p:nvPr/>
        </p:nvSpPr>
        <p:spPr bwMode="auto">
          <a:xfrm>
            <a:off x="7405688" y="3946525"/>
            <a:ext cx="1219200" cy="1219200"/>
          </a:xfrm>
          <a:prstGeom prst="ellipse">
            <a:avLst/>
          </a:prstGeom>
          <a:solidFill>
            <a:srgbClr val="66FFFF">
              <a:alpha val="5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0" lang="en-US">
              <a:latin typeface="Arial" charset="0"/>
            </a:endParaRPr>
          </a:p>
        </p:txBody>
      </p:sp>
      <p:sp>
        <p:nvSpPr>
          <p:cNvPr id="267276" name="Oval 12"/>
          <p:cNvSpPr>
            <a:spLocks noChangeArrowheads="1"/>
          </p:cNvSpPr>
          <p:nvPr/>
        </p:nvSpPr>
        <p:spPr bwMode="auto">
          <a:xfrm>
            <a:off x="7939088" y="4479925"/>
            <a:ext cx="152400" cy="152400"/>
          </a:xfrm>
          <a:prstGeom prst="ellipse">
            <a:avLst/>
          </a:prstGeom>
          <a:solidFill>
            <a:srgbClr val="2025E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77" name="Oval 13"/>
          <p:cNvSpPr>
            <a:spLocks noChangeArrowheads="1"/>
          </p:cNvSpPr>
          <p:nvPr/>
        </p:nvSpPr>
        <p:spPr bwMode="auto">
          <a:xfrm>
            <a:off x="6300788" y="3717925"/>
            <a:ext cx="1066800" cy="10668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78" name="Text Box 14"/>
          <p:cNvSpPr txBox="1">
            <a:spLocks noChangeArrowheads="1"/>
          </p:cNvSpPr>
          <p:nvPr/>
        </p:nvSpPr>
        <p:spPr bwMode="auto">
          <a:xfrm>
            <a:off x="6850063" y="4094163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b="1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q</a:t>
            </a:r>
          </a:p>
        </p:txBody>
      </p:sp>
      <p:sp>
        <p:nvSpPr>
          <p:cNvPr id="267279" name="Oval 15"/>
          <p:cNvSpPr>
            <a:spLocks noChangeArrowheads="1"/>
          </p:cNvSpPr>
          <p:nvPr/>
        </p:nvSpPr>
        <p:spPr bwMode="auto">
          <a:xfrm>
            <a:off x="5881688" y="3260725"/>
            <a:ext cx="1905000" cy="19050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80" name="Oval 16"/>
          <p:cNvSpPr>
            <a:spLocks noChangeArrowheads="1"/>
          </p:cNvSpPr>
          <p:nvPr/>
        </p:nvSpPr>
        <p:spPr bwMode="auto">
          <a:xfrm>
            <a:off x="5538788" y="2917825"/>
            <a:ext cx="2590800" cy="25908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81" name="Oval 17"/>
          <p:cNvSpPr>
            <a:spLocks noChangeArrowheads="1"/>
          </p:cNvSpPr>
          <p:nvPr/>
        </p:nvSpPr>
        <p:spPr bwMode="auto">
          <a:xfrm>
            <a:off x="5029200" y="2474913"/>
            <a:ext cx="3581400" cy="3581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82" name="Text Box 18"/>
          <p:cNvSpPr txBox="1">
            <a:spLocks noChangeArrowheads="1"/>
          </p:cNvSpPr>
          <p:nvPr/>
        </p:nvSpPr>
        <p:spPr bwMode="auto">
          <a:xfrm>
            <a:off x="6323013" y="3906838"/>
            <a:ext cx="4079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b="1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n</a:t>
            </a:r>
            <a:r>
              <a:rPr kumimoji="0" lang="en-US" altLang="zh-TW" b="1" i="1" baseline="-2500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1</a:t>
            </a:r>
            <a:endParaRPr kumimoji="0" lang="en-US" altLang="zh-TW" b="1" i="1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267283" name="Text Box 19"/>
          <p:cNvSpPr txBox="1">
            <a:spLocks noChangeArrowheads="1"/>
          </p:cNvSpPr>
          <p:nvPr/>
        </p:nvSpPr>
        <p:spPr bwMode="auto">
          <a:xfrm>
            <a:off x="5149850" y="2909888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b="1" i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f</a:t>
            </a:r>
          </a:p>
        </p:txBody>
      </p:sp>
      <p:sp>
        <p:nvSpPr>
          <p:cNvPr id="267284" name="Oval 20"/>
          <p:cNvSpPr>
            <a:spLocks noChangeArrowheads="1"/>
          </p:cNvSpPr>
          <p:nvPr/>
        </p:nvSpPr>
        <p:spPr bwMode="auto">
          <a:xfrm>
            <a:off x="6757988" y="4137025"/>
            <a:ext cx="152400" cy="1524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85" name="Text Box 21"/>
          <p:cNvSpPr txBox="1">
            <a:spLocks noChangeArrowheads="1"/>
          </p:cNvSpPr>
          <p:nvPr/>
        </p:nvSpPr>
        <p:spPr bwMode="auto">
          <a:xfrm>
            <a:off x="5675313" y="3719513"/>
            <a:ext cx="431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i="1" dirty="0">
                <a:solidFill>
                  <a:srgbClr val="2025E0"/>
                </a:solidFill>
              </a:rPr>
              <a:t>T</a:t>
            </a:r>
            <a:r>
              <a:rPr kumimoji="0" lang="en-US" altLang="zh-TW" baseline="-25000" dirty="0">
                <a:solidFill>
                  <a:srgbClr val="2025E0"/>
                </a:solidFill>
                <a:latin typeface="Arial" charset="0"/>
              </a:rPr>
              <a:t>1</a:t>
            </a:r>
          </a:p>
        </p:txBody>
      </p:sp>
      <p:sp>
        <p:nvSpPr>
          <p:cNvPr id="267286" name="Text Box 22"/>
          <p:cNvSpPr txBox="1">
            <a:spLocks noChangeArrowheads="1"/>
          </p:cNvSpPr>
          <p:nvPr/>
        </p:nvSpPr>
        <p:spPr bwMode="auto">
          <a:xfrm>
            <a:off x="6659563" y="2705100"/>
            <a:ext cx="431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i="1" dirty="0">
                <a:solidFill>
                  <a:srgbClr val="2025E0"/>
                </a:solidFill>
              </a:rPr>
              <a:t>T</a:t>
            </a:r>
            <a:r>
              <a:rPr kumimoji="0" lang="en-US" altLang="zh-TW" baseline="-25000" dirty="0">
                <a:solidFill>
                  <a:srgbClr val="2025E0"/>
                </a:solidFill>
                <a:latin typeface="Arial" charset="0"/>
              </a:rPr>
              <a:t>3</a:t>
            </a:r>
          </a:p>
        </p:txBody>
      </p:sp>
      <p:sp>
        <p:nvSpPr>
          <p:cNvPr id="267287" name="Text Box 23"/>
          <p:cNvSpPr txBox="1">
            <a:spLocks noChangeArrowheads="1"/>
          </p:cNvSpPr>
          <p:nvPr/>
        </p:nvSpPr>
        <p:spPr bwMode="auto">
          <a:xfrm>
            <a:off x="7862888" y="4633913"/>
            <a:ext cx="431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i="1" dirty="0">
                <a:solidFill>
                  <a:srgbClr val="2025E0"/>
                </a:solidFill>
              </a:rPr>
              <a:t>T</a:t>
            </a:r>
            <a:r>
              <a:rPr kumimoji="0" lang="en-US" altLang="zh-TW" baseline="-25000" dirty="0">
                <a:solidFill>
                  <a:srgbClr val="2025E0"/>
                </a:solidFill>
                <a:latin typeface="Arial" charset="0"/>
              </a:rPr>
              <a:t>4</a:t>
            </a:r>
          </a:p>
        </p:txBody>
      </p:sp>
      <p:graphicFrame>
        <p:nvGraphicFramePr>
          <p:cNvPr id="267289" name="Object 25"/>
          <p:cNvGraphicFramePr>
            <a:graphicFrameLocks noGrp="1" noChangeAspect="1"/>
          </p:cNvGraphicFramePr>
          <p:nvPr>
            <p:ph sz="half" idx="2"/>
          </p:nvPr>
        </p:nvGraphicFramePr>
        <p:xfrm>
          <a:off x="533400" y="4348163"/>
          <a:ext cx="38258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315200" imgH="1536700" progId="Equation.3">
                  <p:embed/>
                </p:oleObj>
              </mc:Choice>
              <mc:Fallback>
                <p:oleObj name="Equation" r:id="rId4" imgW="7315200" imgH="1536700" progId="Equation.3">
                  <p:embed/>
                  <p:pic>
                    <p:nvPicPr>
                      <p:cNvPr id="26728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348163"/>
                        <a:ext cx="3825875" cy="8048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90" name="Rectangle 26"/>
          <p:cNvSpPr>
            <a:spLocks noChangeArrowheads="1"/>
          </p:cNvSpPr>
          <p:nvPr/>
        </p:nvSpPr>
        <p:spPr bwMode="auto">
          <a:xfrm>
            <a:off x="76200" y="1981200"/>
            <a:ext cx="4876800" cy="12001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lang="en-US" altLang="zh-TW" i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d</a:t>
            </a:r>
            <a:r>
              <a:rPr lang="en-US" altLang="zh-TW" i="1" baseline="-25000" dirty="0" err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</a:t>
            </a:r>
            <a:r>
              <a:rPr lang="en-US" altLang="zh-TW" dirty="0" err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(</a:t>
            </a:r>
            <a:r>
              <a:rPr lang="en-US" altLang="zh-TW" i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</a:t>
            </a: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)</a:t>
            </a:r>
            <a:r>
              <a:rPr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 distance </a:t>
            </a:r>
            <a:r>
              <a:rPr lang="en-US" altLang="zh-TW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pdf</a:t>
            </a:r>
            <a:r>
              <a:rPr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 of </a:t>
            </a:r>
            <a:r>
              <a:rPr lang="en-US" altLang="zh-TW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T</a:t>
            </a:r>
            <a:r>
              <a:rPr lang="en-US" altLang="zh-TW" i="1" baseline="-25000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  </a:t>
            </a:r>
            <a:r>
              <a:rPr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from </a:t>
            </a:r>
            <a:r>
              <a:rPr lang="en-US" altLang="zh-TW" i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q</a:t>
            </a:r>
            <a:endParaRPr lang="en-US" altLang="zh-TW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>
              <a:buFontTx/>
              <a:buChar char="•"/>
            </a:pPr>
            <a:r>
              <a:rPr lang="en-US" altLang="zh-TW" i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D</a:t>
            </a:r>
            <a:r>
              <a:rPr lang="en-US" altLang="zh-TW" baseline="-25000" dirty="0" err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</a:t>
            </a:r>
            <a:r>
              <a:rPr lang="en-US" altLang="zh-TW" dirty="0" err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(</a:t>
            </a:r>
            <a:r>
              <a:rPr lang="en-US" altLang="zh-TW" i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r</a:t>
            </a:r>
            <a:r>
              <a:rPr lang="en-US" altLang="zh-TW" dirty="0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)</a:t>
            </a:r>
            <a:r>
              <a:rPr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 distance </a:t>
            </a:r>
            <a:r>
              <a:rPr lang="en-US" altLang="zh-TW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cdf</a:t>
            </a:r>
            <a:r>
              <a:rPr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of </a:t>
            </a:r>
            <a:r>
              <a:rPr lang="en-US" altLang="zh-TW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en-US" altLang="zh-TW" i="1" baseline="-25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 </a:t>
            </a:r>
            <a:r>
              <a:rPr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from </a:t>
            </a:r>
            <a:r>
              <a:rPr lang="en-US" altLang="zh-TW" i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q</a:t>
            </a:r>
            <a:endParaRPr lang="en-US" altLang="zh-TW" i="1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>
              <a:buFontTx/>
              <a:buChar char="•"/>
            </a:pPr>
            <a:r>
              <a:rPr lang="en-US" altLang="zh-TW" i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n</a:t>
            </a:r>
            <a:r>
              <a:rPr lang="en-US" altLang="zh-TW" i="1" baseline="-25000" dirty="0" err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i</a:t>
            </a:r>
            <a:r>
              <a:rPr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</a:t>
            </a:r>
            <a:r>
              <a:rPr lang="en-US" altLang="zh-TW" i="1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s</a:t>
            </a:r>
            <a:r>
              <a:rPr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mallest distance of </a:t>
            </a:r>
            <a:r>
              <a:rPr lang="en-US" altLang="zh-TW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T</a:t>
            </a:r>
            <a:r>
              <a:rPr lang="en-US" altLang="zh-TW" i="1" baseline="-25000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i</a:t>
            </a:r>
            <a:r>
              <a:rPr lang="en-US" altLang="zh-TW" i="1" dirty="0">
                <a:effectLst>
                  <a:outerShdw blurRad="38100" dist="38100" dir="2700000" algn="tl">
                    <a:srgbClr val="DDDDDD"/>
                  </a:outerShdw>
                </a:effectLst>
              </a:rPr>
              <a:t> </a:t>
            </a:r>
            <a:r>
              <a:rPr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from </a:t>
            </a:r>
            <a:r>
              <a:rPr lang="en-US" altLang="zh-TW" i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q</a:t>
            </a:r>
            <a:endParaRPr lang="en-US" altLang="zh-TW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  <a:p>
            <a:pPr>
              <a:buFontTx/>
              <a:buChar char="•"/>
            </a:pPr>
            <a:r>
              <a:rPr lang="en-US" altLang="zh-TW" i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f</a:t>
            </a:r>
            <a:r>
              <a:rPr lang="en-US" altLang="zh-TW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:shortest</a:t>
            </a:r>
            <a:r>
              <a:rPr lang="en-US" altLang="zh-TW" dirty="0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 max distance of all objects from </a:t>
            </a:r>
            <a:r>
              <a:rPr lang="en-US" altLang="zh-TW" i="1" dirty="0" err="1">
                <a:effectLst>
                  <a:outerShdw blurRad="38100" dist="38100" dir="2700000" algn="tl">
                    <a:srgbClr val="DDDDDD"/>
                  </a:outerShdw>
                </a:effectLst>
                <a:latin typeface="Arial" charset="0"/>
              </a:rPr>
              <a:t>q</a:t>
            </a:r>
            <a:endParaRPr lang="en-US" altLang="zh-TW" i="1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</a:endParaRPr>
          </a:p>
        </p:txBody>
      </p:sp>
      <p:sp>
        <p:nvSpPr>
          <p:cNvPr id="267292" name="Oval 28"/>
          <p:cNvSpPr>
            <a:spLocks noChangeArrowheads="1"/>
          </p:cNvSpPr>
          <p:nvPr/>
        </p:nvSpPr>
        <p:spPr bwMode="auto">
          <a:xfrm>
            <a:off x="8181975" y="1854200"/>
            <a:ext cx="647700" cy="647700"/>
          </a:xfrm>
          <a:prstGeom prst="ellipse">
            <a:avLst/>
          </a:prstGeom>
          <a:solidFill>
            <a:srgbClr val="66FFFF">
              <a:alpha val="5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0" lang="en-US">
              <a:latin typeface="Arial" charset="0"/>
            </a:endParaRPr>
          </a:p>
        </p:txBody>
      </p:sp>
      <p:sp>
        <p:nvSpPr>
          <p:cNvPr id="267293" name="Oval 29"/>
          <p:cNvSpPr>
            <a:spLocks noChangeArrowheads="1"/>
          </p:cNvSpPr>
          <p:nvPr/>
        </p:nvSpPr>
        <p:spPr bwMode="auto">
          <a:xfrm>
            <a:off x="8426450" y="2100263"/>
            <a:ext cx="152400" cy="152400"/>
          </a:xfrm>
          <a:prstGeom prst="ellipse">
            <a:avLst/>
          </a:prstGeom>
          <a:solidFill>
            <a:srgbClr val="2025E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94" name="Text Box 30"/>
          <p:cNvSpPr txBox="1">
            <a:spLocks noChangeArrowheads="1"/>
          </p:cNvSpPr>
          <p:nvPr/>
        </p:nvSpPr>
        <p:spPr bwMode="auto">
          <a:xfrm>
            <a:off x="8181975" y="2144713"/>
            <a:ext cx="431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i="1" dirty="0">
                <a:solidFill>
                  <a:srgbClr val="2025E0"/>
                </a:solidFill>
              </a:rPr>
              <a:t>T</a:t>
            </a:r>
            <a:r>
              <a:rPr kumimoji="0" lang="en-US" altLang="zh-TW" baseline="-25000" dirty="0">
                <a:solidFill>
                  <a:srgbClr val="2025E0"/>
                </a:solidFill>
                <a:latin typeface="Arial" charset="0"/>
              </a:rPr>
              <a:t>5</a:t>
            </a:r>
          </a:p>
        </p:txBody>
      </p:sp>
      <p:sp>
        <p:nvSpPr>
          <p:cNvPr id="267295" name="Oval 31"/>
          <p:cNvSpPr>
            <a:spLocks noChangeArrowheads="1"/>
          </p:cNvSpPr>
          <p:nvPr/>
        </p:nvSpPr>
        <p:spPr bwMode="auto">
          <a:xfrm>
            <a:off x="8153400" y="5334000"/>
            <a:ext cx="935038" cy="935038"/>
          </a:xfrm>
          <a:prstGeom prst="ellipse">
            <a:avLst/>
          </a:prstGeom>
          <a:solidFill>
            <a:srgbClr val="66FFFF">
              <a:alpha val="59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kumimoji="0" lang="en-US">
              <a:latin typeface="Arial" charset="0"/>
            </a:endParaRPr>
          </a:p>
        </p:txBody>
      </p:sp>
      <p:sp>
        <p:nvSpPr>
          <p:cNvPr id="267296" name="Oval 32"/>
          <p:cNvSpPr>
            <a:spLocks noChangeArrowheads="1"/>
          </p:cNvSpPr>
          <p:nvPr/>
        </p:nvSpPr>
        <p:spPr bwMode="auto">
          <a:xfrm>
            <a:off x="8543925" y="5724525"/>
            <a:ext cx="152400" cy="152400"/>
          </a:xfrm>
          <a:prstGeom prst="ellipse">
            <a:avLst/>
          </a:prstGeom>
          <a:solidFill>
            <a:srgbClr val="2025E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97" name="Text Box 33"/>
          <p:cNvSpPr txBox="1">
            <a:spLocks noChangeArrowheads="1"/>
          </p:cNvSpPr>
          <p:nvPr/>
        </p:nvSpPr>
        <p:spPr bwMode="auto">
          <a:xfrm>
            <a:off x="8477250" y="5840413"/>
            <a:ext cx="431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kumimoji="0" lang="en-US" altLang="zh-TW" i="1" dirty="0">
                <a:solidFill>
                  <a:srgbClr val="2025E0"/>
                </a:solidFill>
              </a:rPr>
              <a:t>T</a:t>
            </a:r>
            <a:r>
              <a:rPr kumimoji="0" lang="en-US" altLang="zh-TW" baseline="-25000" dirty="0">
                <a:solidFill>
                  <a:srgbClr val="2025E0"/>
                </a:solidFill>
                <a:latin typeface="Arial" charset="0"/>
              </a:rPr>
              <a:t>6</a:t>
            </a:r>
          </a:p>
        </p:txBody>
      </p:sp>
      <p:sp>
        <p:nvSpPr>
          <p:cNvPr id="267298" name="Oval 34"/>
          <p:cNvSpPr>
            <a:spLocks noChangeArrowheads="1"/>
          </p:cNvSpPr>
          <p:nvPr/>
        </p:nvSpPr>
        <p:spPr bwMode="auto">
          <a:xfrm>
            <a:off x="5029200" y="2476500"/>
            <a:ext cx="3581400" cy="3581400"/>
          </a:xfrm>
          <a:prstGeom prst="ellipse">
            <a:avLst/>
          </a:prstGeom>
          <a:noFill/>
          <a:ln w="28575">
            <a:solidFill>
              <a:srgbClr val="00FF00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ounded Rectangle 34"/>
          <p:cNvSpPr/>
          <p:nvPr/>
        </p:nvSpPr>
        <p:spPr bwMode="auto">
          <a:xfrm>
            <a:off x="1426308" y="4445000"/>
            <a:ext cx="2598615" cy="654538"/>
          </a:xfrm>
          <a:prstGeom prst="roundRect">
            <a:avLst/>
          </a:prstGeom>
          <a:solidFill>
            <a:srgbClr val="00FF00">
              <a:alpha val="28000"/>
            </a:srgbClr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36" name="Line Callout 1 35"/>
          <p:cNvSpPr/>
          <p:nvPr/>
        </p:nvSpPr>
        <p:spPr bwMode="auto">
          <a:xfrm>
            <a:off x="2334846" y="5353539"/>
            <a:ext cx="771769" cy="459153"/>
          </a:xfrm>
          <a:prstGeom prst="borderCallout1">
            <a:avLst>
              <a:gd name="adj1" fmla="val 18750"/>
              <a:gd name="adj2" fmla="val -8333"/>
              <a:gd name="adj3" fmla="val -90813"/>
              <a:gd name="adj4" fmla="val -57782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i="1" dirty="0"/>
              <a:t>q</a:t>
            </a:r>
            <a:r>
              <a:rPr lang="en-US" i="1" baseline="-25000" dirty="0"/>
              <a:t>1</a:t>
            </a:r>
            <a:r>
              <a:rPr lang="en-US" i="1" dirty="0"/>
              <a:t>(r)</a:t>
            </a:r>
            <a:endParaRPr kumimoji="1" 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PMingLiU" pitchFamily="18" charset="-12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4724096"/>
      </p:ext>
    </p:extLst>
  </p:cSld>
  <p:clrMapOvr>
    <a:masterClrMapping/>
  </p:clrMapOvr>
  <p:transition spd="med" advTm="22683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6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6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67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67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6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1000"/>
                                        <p:tgtEl>
                                          <p:spTgt spid="26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1000"/>
                                        <p:tgtEl>
                                          <p:spTgt spid="267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10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1000"/>
                                        <p:tgtEl>
                                          <p:spTgt spid="26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7" grpId="0" animBg="1"/>
      <p:bldP spid="267279" grpId="0" animBg="1"/>
      <p:bldP spid="267280" grpId="0" animBg="1"/>
      <p:bldP spid="267281" grpId="0" animBg="1"/>
      <p:bldP spid="267282" grpId="0"/>
      <p:bldP spid="267283" grpId="0"/>
      <p:bldP spid="267290" grpId="0" animBg="1"/>
      <p:bldP spid="267292" grpId="0" animBg="1"/>
      <p:bldP spid="267293" grpId="0" animBg="1"/>
      <p:bldP spid="267294" grpId="0"/>
      <p:bldP spid="267295" grpId="0" animBg="1"/>
      <p:bldP spid="267296" grpId="0" animBg="1"/>
      <p:bldP spid="267297" grpId="0"/>
      <p:bldP spid="267298" grpId="0" animBg="1"/>
      <p:bldP spid="35" grpId="0" animBg="1"/>
      <p:bldP spid="3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ChangeArrowheads="1"/>
          </p:cNvSpPr>
          <p:nvPr/>
        </p:nvSpPr>
        <p:spPr bwMode="auto">
          <a:xfrm>
            <a:off x="755650" y="4076700"/>
            <a:ext cx="7416800" cy="2447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755650" y="1484313"/>
            <a:ext cx="7416800" cy="24479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title"/>
          </p:nvPr>
        </p:nvSpPr>
        <p:spPr>
          <a:xfrm>
            <a:off x="1020274" y="0"/>
            <a:ext cx="8416802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ENNQ for Free-Moving Uncertainty: </a:t>
            </a:r>
            <a:r>
              <a:rPr lang="en-US" sz="2800" i="1" dirty="0" err="1"/>
              <a:t>n</a:t>
            </a:r>
            <a:r>
              <a:rPr lang="en-US" sz="2800" i="1" baseline="-25000" dirty="0" err="1"/>
              <a:t>i</a:t>
            </a:r>
            <a:r>
              <a:rPr lang="en-US" sz="2800" i="1" baseline="-25000" dirty="0"/>
              <a:t> </a:t>
            </a:r>
            <a:r>
              <a:rPr lang="en-US" sz="2800" dirty="0"/>
              <a:t>and</a:t>
            </a:r>
            <a:r>
              <a:rPr lang="en-US" sz="2800" i="1" dirty="0"/>
              <a:t> </a:t>
            </a:r>
            <a:r>
              <a:rPr lang="en-US" sz="2800" i="1" dirty="0" err="1"/>
              <a:t>f</a:t>
            </a:r>
            <a:endParaRPr lang="en-US" sz="2800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44538" y="1671638"/>
            <a:ext cx="4619625" cy="2044700"/>
          </a:xfrm>
        </p:spPr>
        <p:txBody>
          <a:bodyPr/>
          <a:lstStyle/>
          <a:p>
            <a:pPr eaLnBrk="1" hangingPunct="1">
              <a:defRPr/>
            </a:pPr>
            <a:endParaRPr lang="en-US" sz="2800" b="1" dirty="0"/>
          </a:p>
          <a:p>
            <a:pPr algn="ctr" eaLnBrk="1" hangingPunct="1">
              <a:buFont typeface="Wingdings" charset="2"/>
              <a:buNone/>
              <a:defRPr/>
            </a:pPr>
            <a:r>
              <a:rPr lang="en-US" sz="2800" b="1" dirty="0"/>
              <a:t>Case 1: </a:t>
            </a:r>
            <a:r>
              <a:rPr lang="en-US" sz="2800" i="1" dirty="0" err="1"/>
              <a:t>q</a:t>
            </a:r>
            <a:r>
              <a:rPr lang="en-US" sz="2800" i="1" dirty="0"/>
              <a:t> </a:t>
            </a:r>
            <a:r>
              <a:rPr lang="en-US" sz="2800" dirty="0"/>
              <a:t>is outside </a:t>
            </a:r>
            <a:r>
              <a:rPr lang="en-US" sz="2800" i="1" dirty="0"/>
              <a:t>U</a:t>
            </a:r>
            <a:r>
              <a:rPr lang="en-US" sz="2800" i="1" baseline="-25000" dirty="0"/>
              <a:t>i</a:t>
            </a:r>
            <a:r>
              <a:rPr lang="en-US" sz="2800" dirty="0"/>
              <a:t>(</a:t>
            </a:r>
            <a:r>
              <a:rPr lang="en-US" sz="2800" i="1" dirty="0"/>
              <a:t>t</a:t>
            </a:r>
            <a:r>
              <a:rPr lang="en-US" sz="2800" i="1" baseline="-25000" dirty="0"/>
              <a:t>0</a:t>
            </a:r>
            <a:r>
              <a:rPr lang="en-US" sz="2800" dirty="0"/>
              <a:t>)</a:t>
            </a:r>
          </a:p>
        </p:txBody>
      </p:sp>
      <p:pic>
        <p:nvPicPr>
          <p:cNvPr id="6451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2938" y="1628775"/>
            <a:ext cx="2305050" cy="22256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</p:pic>
      <p:pic>
        <p:nvPicPr>
          <p:cNvPr id="64520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2938" y="4219575"/>
            <a:ext cx="2305050" cy="2225675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</p:spPr>
      </p:pic>
      <p:sp>
        <p:nvSpPr>
          <p:cNvPr id="204808" name="Rectangle 8"/>
          <p:cNvSpPr>
            <a:spLocks noChangeArrowheads="1"/>
          </p:cNvSpPr>
          <p:nvPr/>
        </p:nvSpPr>
        <p:spPr bwMode="auto">
          <a:xfrm>
            <a:off x="744538" y="4219575"/>
            <a:ext cx="4619625" cy="204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None/>
              <a:defRPr/>
            </a:pPr>
            <a:endParaRPr lang="en-US" sz="2800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marL="342900" indent="-342900" algn="ctr">
              <a:spcBef>
                <a:spcPct val="20000"/>
              </a:spcBef>
              <a:buClr>
                <a:schemeClr val="hlink"/>
              </a:buClr>
              <a:buSzPct val="80000"/>
              <a:buFont typeface="Wingdings" charset="2"/>
              <a:buNone/>
              <a:defRPr/>
            </a:pPr>
            <a:r>
              <a:rPr lang="en-US" sz="2800" b="1" dirty="0"/>
              <a:t>Case 2: </a:t>
            </a:r>
            <a:r>
              <a:rPr lang="en-US" sz="2800" i="1" dirty="0" err="1"/>
              <a:t>q</a:t>
            </a:r>
            <a:r>
              <a:rPr lang="en-US" sz="2800" i="1" dirty="0"/>
              <a:t> </a:t>
            </a:r>
            <a:r>
              <a:rPr lang="en-US" sz="2800" dirty="0"/>
              <a:t>is inside </a:t>
            </a:r>
            <a:r>
              <a:rPr lang="en-US" sz="2800" i="1" dirty="0"/>
              <a:t>U</a:t>
            </a:r>
            <a:r>
              <a:rPr lang="en-US" sz="2800" i="1" baseline="-25000" dirty="0"/>
              <a:t>i</a:t>
            </a:r>
            <a:r>
              <a:rPr lang="en-US" sz="2800" dirty="0"/>
              <a:t>(</a:t>
            </a:r>
            <a:r>
              <a:rPr lang="en-US" sz="2800" i="1" dirty="0"/>
              <a:t>t</a:t>
            </a:r>
            <a:r>
              <a:rPr lang="en-US" sz="2800" i="1" baseline="-25000" dirty="0"/>
              <a:t>0</a:t>
            </a:r>
            <a:r>
              <a:rPr lang="en-US" sz="2800" dirty="0"/>
              <a:t>)  </a:t>
            </a:r>
            <a:endParaRPr lang="en-US" sz="2800" b="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0C5C8C-1FE8-5A44-ADC1-EEE56E8A99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</a:p>
        </p:txBody>
      </p:sp>
    </p:spTree>
    <p:extLst>
      <p:ext uri="{BB962C8B-B14F-4D97-AF65-F5344CB8AC3E}">
        <p14:creationId xmlns:p14="http://schemas.microsoft.com/office/powerpoint/2010/main" val="3165611200"/>
      </p:ext>
    </p:extLst>
  </p:cSld>
  <p:clrMapOvr>
    <a:masterClrMapping/>
  </p:clrMapOvr>
  <p:transition spd="med" advTm="2134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/>
      <p:bldP spid="204808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07464" y="154965"/>
            <a:ext cx="6756766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sz="3100" dirty="0"/>
              <a:t>PNNQ for Free-Moving Uncertainty:</a:t>
            </a:r>
            <a:br>
              <a:rPr lang="en-US" sz="3100" dirty="0"/>
            </a:br>
            <a:r>
              <a:rPr lang="en-US" sz="3100" i="1" dirty="0" err="1"/>
              <a:t>D</a:t>
            </a:r>
            <a:r>
              <a:rPr lang="en-US" sz="3100" i="1" baseline="-25000" dirty="0" err="1"/>
              <a:t>i</a:t>
            </a:r>
            <a:r>
              <a:rPr lang="en-US" sz="3100" dirty="0" err="1"/>
              <a:t>(</a:t>
            </a:r>
            <a:r>
              <a:rPr lang="en-US" sz="3100" i="1" dirty="0" err="1"/>
              <a:t>r</a:t>
            </a:r>
            <a:r>
              <a:rPr lang="en-US" sz="3100" dirty="0"/>
              <a:t>) and </a:t>
            </a:r>
            <a:r>
              <a:rPr lang="en-US" sz="3100" i="1" dirty="0" err="1"/>
              <a:t>d</a:t>
            </a:r>
            <a:r>
              <a:rPr lang="en-US" sz="3100" i="1" baseline="-25000" dirty="0" err="1"/>
              <a:t>i</a:t>
            </a:r>
            <a:r>
              <a:rPr lang="en-US" sz="3100" dirty="0" err="1"/>
              <a:t>(</a:t>
            </a:r>
            <a:r>
              <a:rPr lang="en-US" sz="3100" i="1" dirty="0" err="1"/>
              <a:t>r</a:t>
            </a:r>
            <a:r>
              <a:rPr lang="en-US" sz="3100" dirty="0"/>
              <a:t>) (for Case 1)</a:t>
            </a:r>
          </a:p>
        </p:txBody>
      </p:sp>
      <p:graphicFrame>
        <p:nvGraphicFramePr>
          <p:cNvPr id="66562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4716463" y="3073400"/>
          <a:ext cx="4319587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15200" imgH="1803400" progId="Equation.3">
                  <p:embed/>
                </p:oleObj>
              </mc:Choice>
              <mc:Fallback>
                <p:oleObj name="Equation" r:id="rId3" imgW="7315200" imgH="1803400" progId="Equation.3">
                  <p:embed/>
                  <p:pic>
                    <p:nvPicPr>
                      <p:cNvPr id="6656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073400"/>
                        <a:ext cx="4319587" cy="10652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716463" y="1637567"/>
          <a:ext cx="2447925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15200" imgH="4838700" progId="Equation.3">
                  <p:embed/>
                </p:oleObj>
              </mc:Choice>
              <mc:Fallback>
                <p:oleObj name="Equation" r:id="rId5" imgW="7315200" imgH="4838700" progId="Equation.3">
                  <p:embed/>
                  <p:pic>
                    <p:nvPicPr>
                      <p:cNvPr id="665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637567"/>
                        <a:ext cx="2447925" cy="1330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6567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9538" y="1412875"/>
            <a:ext cx="4391025" cy="277177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</p:pic>
      <p:graphicFrame>
        <p:nvGraphicFramePr>
          <p:cNvPr id="66564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14144" y="4338394"/>
          <a:ext cx="7008812" cy="185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15200" imgH="1930400" progId="Equation.3">
                  <p:embed/>
                </p:oleObj>
              </mc:Choice>
              <mc:Fallback>
                <p:oleObj name="Equation" r:id="rId8" imgW="7315200" imgH="1930400" progId="Equation.3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144" y="4338394"/>
                        <a:ext cx="7008812" cy="18526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0E135F-0636-C44E-AE79-BB5C75DF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COMP7106A</a:t>
            </a:r>
          </a:p>
        </p:txBody>
      </p:sp>
    </p:spTree>
    <p:extLst>
      <p:ext uri="{BB962C8B-B14F-4D97-AF65-F5344CB8AC3E}">
        <p14:creationId xmlns:p14="http://schemas.microsoft.com/office/powerpoint/2010/main" val="223308810"/>
      </p:ext>
    </p:extLst>
  </p:cSld>
  <p:clrMapOvr>
    <a:masterClrMapping/>
  </p:clrMapOvr>
  <p:transition advTm="3904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31863" y="28455"/>
            <a:ext cx="7158037" cy="1412875"/>
          </a:xfrm>
        </p:spPr>
        <p:txBody>
          <a:bodyPr/>
          <a:lstStyle/>
          <a:p>
            <a:r>
              <a:rPr lang="en-US" sz="3500" dirty="0"/>
              <a:t>ENNQ, </a:t>
            </a:r>
            <a:r>
              <a:rPr lang="en-US" sz="3500" dirty="0" err="1"/>
              <a:t>EMaxQ</a:t>
            </a:r>
            <a:r>
              <a:rPr lang="en-US" sz="3500" dirty="0"/>
              <a:t>, and Other Queries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6480" y="1785812"/>
            <a:ext cx="8057905" cy="4876801"/>
          </a:xfrm>
        </p:spPr>
        <p:txBody>
          <a:bodyPr/>
          <a:lstStyle/>
          <a:p>
            <a:r>
              <a:rPr lang="en-US" sz="2600" dirty="0"/>
              <a:t>ENNQ: </a:t>
            </a:r>
          </a:p>
          <a:p>
            <a:pPr lvl="1"/>
            <a:r>
              <a:rPr lang="en-US" sz="2400" dirty="0"/>
              <a:t>For every object, find its </a:t>
            </a:r>
            <a:r>
              <a:rPr lang="en-US" sz="2400" i="1" dirty="0">
                <a:solidFill>
                  <a:srgbClr val="FF0000"/>
                </a:solidFill>
              </a:rPr>
              <a:t>distance </a:t>
            </a:r>
            <a:r>
              <a:rPr lang="en-US" sz="2400" i="1" dirty="0" err="1">
                <a:solidFill>
                  <a:srgbClr val="FF0000"/>
                </a:solidFill>
              </a:rPr>
              <a:t>pdf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i="1" dirty="0" err="1"/>
              <a:t>d</a:t>
            </a:r>
            <a:r>
              <a:rPr lang="en-US" sz="2400" i="1" baseline="-25000" dirty="0" err="1"/>
              <a:t>i</a:t>
            </a:r>
            <a:r>
              <a:rPr lang="en-US" sz="2400" i="1" dirty="0" err="1"/>
              <a:t>(x</a:t>
            </a:r>
            <a:r>
              <a:rPr lang="en-US" sz="2400" i="1" dirty="0"/>
              <a:t>)</a:t>
            </a:r>
            <a:r>
              <a:rPr lang="en-US" sz="2400" dirty="0"/>
              <a:t> and </a:t>
            </a:r>
            <a:r>
              <a:rPr lang="en-US" sz="2400" dirty="0" err="1"/>
              <a:t>cdf</a:t>
            </a:r>
            <a:r>
              <a:rPr lang="en-US" sz="2400" dirty="0"/>
              <a:t> </a:t>
            </a:r>
            <a:r>
              <a:rPr lang="en-US" sz="2400" i="1" dirty="0" err="1"/>
              <a:t>D</a:t>
            </a:r>
            <a:r>
              <a:rPr lang="en-US" sz="2400" i="1" baseline="-25000" dirty="0" err="1"/>
              <a:t>i</a:t>
            </a:r>
            <a:r>
              <a:rPr lang="en-US" sz="2400" i="1" dirty="0" err="1"/>
              <a:t>(x</a:t>
            </a:r>
            <a:r>
              <a:rPr lang="en-US" sz="2400" i="1" dirty="0"/>
              <a:t>) </a:t>
            </a:r>
            <a:r>
              <a:rPr lang="en-US" sz="2400" dirty="0"/>
              <a:t>from </a:t>
            </a:r>
            <a:r>
              <a:rPr lang="en-US" sz="2400" i="1" dirty="0" err="1"/>
              <a:t>q</a:t>
            </a:r>
            <a:r>
              <a:rPr lang="en-US" sz="2400" dirty="0"/>
              <a:t>, which can be obtained from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i</a:t>
            </a:r>
            <a:r>
              <a:rPr lang="en-US" sz="2400" i="1" dirty="0" err="1"/>
              <a:t>(x</a:t>
            </a:r>
            <a:r>
              <a:rPr lang="en-US" sz="2400" i="1" dirty="0"/>
              <a:t>)</a:t>
            </a:r>
          </a:p>
          <a:p>
            <a:pPr lvl="1"/>
            <a:r>
              <a:rPr lang="en-US" sz="2400" dirty="0"/>
              <a:t>Use the </a:t>
            </a:r>
            <a:r>
              <a:rPr lang="en-US" sz="2400" dirty="0" err="1"/>
              <a:t>EMinQ</a:t>
            </a:r>
            <a:r>
              <a:rPr lang="en-US" sz="2400" dirty="0"/>
              <a:t> solution, by replacing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i</a:t>
            </a:r>
            <a:r>
              <a:rPr lang="en-US" sz="2400" i="1" dirty="0" err="1"/>
              <a:t>(x</a:t>
            </a:r>
            <a:r>
              <a:rPr lang="en-US" sz="2400" i="1" dirty="0"/>
              <a:t>) </a:t>
            </a:r>
            <a:r>
              <a:rPr lang="en-US" sz="2400" dirty="0"/>
              <a:t>with </a:t>
            </a:r>
            <a:r>
              <a:rPr lang="en-US" sz="2400" i="1" dirty="0" err="1"/>
              <a:t>d</a:t>
            </a:r>
            <a:r>
              <a:rPr lang="en-US" sz="2400" i="1" baseline="-25000" dirty="0" err="1"/>
              <a:t>i</a:t>
            </a:r>
            <a:r>
              <a:rPr lang="en-US" sz="2400" i="1" dirty="0" err="1"/>
              <a:t>(x</a:t>
            </a:r>
            <a:r>
              <a:rPr lang="en-US" sz="2400" i="1" dirty="0"/>
              <a:t>)</a:t>
            </a:r>
            <a:r>
              <a:rPr lang="en-US" sz="2400" dirty="0"/>
              <a:t>, and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i</a:t>
            </a:r>
            <a:r>
              <a:rPr lang="en-US" sz="2400" i="1" dirty="0" err="1"/>
              <a:t>(x</a:t>
            </a:r>
            <a:r>
              <a:rPr lang="en-US" sz="2400" i="1" dirty="0"/>
              <a:t>)</a:t>
            </a:r>
            <a:r>
              <a:rPr lang="en-US" sz="2400" dirty="0"/>
              <a:t> with </a:t>
            </a:r>
            <a:r>
              <a:rPr lang="en-US" sz="2400" i="1" dirty="0" err="1"/>
              <a:t>D</a:t>
            </a:r>
            <a:r>
              <a:rPr lang="en-US" sz="2400" i="1" baseline="-25000" dirty="0" err="1"/>
              <a:t>i</a:t>
            </a:r>
            <a:r>
              <a:rPr lang="en-US" sz="2400" i="1" dirty="0" err="1"/>
              <a:t>(x</a:t>
            </a:r>
            <a:r>
              <a:rPr lang="en-US" sz="2400" i="1" dirty="0"/>
              <a:t>)</a:t>
            </a:r>
          </a:p>
          <a:p>
            <a:r>
              <a:rPr lang="en-US" sz="2600" dirty="0" err="1"/>
              <a:t>EMaxQ</a:t>
            </a:r>
            <a:r>
              <a:rPr lang="en-US" sz="2600" dirty="0"/>
              <a:t>:</a:t>
            </a:r>
          </a:p>
          <a:p>
            <a:pPr lvl="1"/>
            <a:r>
              <a:rPr lang="en-US" sz="2400" dirty="0"/>
              <a:t>Based on </a:t>
            </a:r>
            <a:r>
              <a:rPr lang="en-US" sz="2400" dirty="0" err="1"/>
              <a:t>EMinQ</a:t>
            </a:r>
            <a:r>
              <a:rPr lang="en-US" sz="2400" dirty="0"/>
              <a:t> solution, by reversing the roles of lower and upper bounds</a:t>
            </a:r>
            <a:endParaRPr lang="en-US" sz="2400" i="1" dirty="0"/>
          </a:p>
          <a:p>
            <a:r>
              <a:rPr lang="en-US" sz="2600" dirty="0" err="1"/>
              <a:t>VMinQ</a:t>
            </a:r>
            <a:r>
              <a:rPr lang="en-US" sz="2600" dirty="0"/>
              <a:t> and </a:t>
            </a:r>
            <a:r>
              <a:rPr lang="en-US" sz="2600" dirty="0" err="1"/>
              <a:t>VMaxQ</a:t>
            </a:r>
            <a:r>
              <a:rPr lang="en-US" sz="2600" dirty="0"/>
              <a:t>: Can also adapt </a:t>
            </a:r>
            <a:r>
              <a:rPr lang="en-US" sz="2600" dirty="0" err="1"/>
              <a:t>EMinQ</a:t>
            </a:r>
            <a:r>
              <a:rPr lang="en-US" sz="2600" dirty="0"/>
              <a:t> ideas</a:t>
            </a:r>
          </a:p>
          <a:p>
            <a:r>
              <a:rPr lang="en-US" sz="2600" dirty="0"/>
              <a:t>See [CKP03] for more details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TW"/>
              <a:t>COMP7106A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72037013"/>
      </p:ext>
    </p:extLst>
  </p:cSld>
  <p:clrMapOvr>
    <a:masterClrMapping/>
  </p:clrMapOvr>
  <p:transition spd="med" advTm="592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1|1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15.7|27.|12.1|23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5.9|0.2|0.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1.:|21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15.7|27.|12.1|23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15.7|27.|12.1|23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15.7|27.|12.1|23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15.7|27.|12.1|23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15.9|20.5|6.6|7.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|0.5|0.5|0.7|1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5|10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18.8|11.8|16.1|22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8|15.7|27.|12.1|23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|11.:|2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15.9|20.5|6.6|7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15.9|20.5|6.6|7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15.9|20.5|6.6|7.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15.9|20.5|6.6|7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8|15.9|20.5|6.6|7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60.7"/>
</p:tagLst>
</file>

<file path=ppt/theme/theme1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PMingLiU"/>
        <a:cs typeface=""/>
      </a:majorFont>
      <a:minorFont>
        <a:latin typeface="Arial"/>
        <a:ea typeface="PMingLiU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PMingLiU" pitchFamily="18" charset="-120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9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008040"/>
        </a:accent1>
        <a:accent2>
          <a:srgbClr val="00FF00"/>
        </a:accent2>
        <a:accent3>
          <a:srgbClr val="FFFFFF"/>
        </a:accent3>
        <a:accent4>
          <a:srgbClr val="212121"/>
        </a:accent4>
        <a:accent5>
          <a:srgbClr val="AAC0AF"/>
        </a:accent5>
        <a:accent6>
          <a:srgbClr val="00E700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37331</TotalTime>
  <Words>7752</Words>
  <Application>Microsoft Macintosh PowerPoint</Application>
  <PresentationFormat>On-screen Show (4:3)</PresentationFormat>
  <Paragraphs>1336</Paragraphs>
  <Slides>112</Slides>
  <Notes>50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112</vt:i4>
      </vt:variant>
    </vt:vector>
  </HeadingPairs>
  <TitlesOfParts>
    <vt:vector size="130" baseType="lpstr">
      <vt:lpstr>Arial Unicode MS</vt:lpstr>
      <vt:lpstr>新細明體</vt:lpstr>
      <vt:lpstr>新細明體</vt:lpstr>
      <vt:lpstr>Arial</vt:lpstr>
      <vt:lpstr>Arial Black</vt:lpstr>
      <vt:lpstr>Comic Sans MS</vt:lpstr>
      <vt:lpstr>Courier New</vt:lpstr>
      <vt:lpstr>Helvetica</vt:lpstr>
      <vt:lpstr>Lucida Grande</vt:lpstr>
      <vt:lpstr>Symbol</vt:lpstr>
      <vt:lpstr>Tahoma</vt:lpstr>
      <vt:lpstr>Times New Roman</vt:lpstr>
      <vt:lpstr>Verdana</vt:lpstr>
      <vt:lpstr>Wingdings</vt:lpstr>
      <vt:lpstr>Axis</vt:lpstr>
      <vt:lpstr>Visio</vt:lpstr>
      <vt:lpstr>Equation</vt:lpstr>
      <vt:lpstr>Microsoft Drawing 1.01</vt:lpstr>
      <vt:lpstr>Lecture 7: Probabilistic Queries</vt:lpstr>
      <vt:lpstr>Learning Outcomes</vt:lpstr>
      <vt:lpstr>Part 1: Query Classification</vt:lpstr>
      <vt:lpstr>Lecture Objectives</vt:lpstr>
      <vt:lpstr>Answering Minimum Query with Database Readings</vt:lpstr>
      <vt:lpstr>Answering MIN Query with  Error-Bounded Readings</vt:lpstr>
      <vt:lpstr>Probabilistic MIN queries on  attribute uncertainty</vt:lpstr>
      <vt:lpstr>Probabilistic Queries</vt:lpstr>
      <vt:lpstr>Lecture Objectives</vt:lpstr>
      <vt:lpstr>Traditional Query Review</vt:lpstr>
      <vt:lpstr>Non-Probabilistic Query #1:  Single Value Query</vt:lpstr>
      <vt:lpstr>Non-Probabilistic Query #2:  Range Query</vt:lpstr>
      <vt:lpstr>Non-Probabilistic Query #3:  AVG/SUM Query</vt:lpstr>
      <vt:lpstr>Non-Probabilistic Query #4:  VMin/VMax Query</vt:lpstr>
      <vt:lpstr>Non-Probabilistic Query #5:  EMin/EMax Query</vt:lpstr>
      <vt:lpstr>Non-Probabilistic Query #6:  Nearest Neighbor (NN) Query</vt:lpstr>
      <vt:lpstr>Non-Probabilistic Query #7: Join</vt:lpstr>
      <vt:lpstr>Lecture Objectives</vt:lpstr>
      <vt:lpstr>Attribute Uncertainty Model</vt:lpstr>
      <vt:lpstr>Classification of Probabilistic Queries</vt:lpstr>
      <vt:lpstr>Value- and Entity-based Queries</vt:lpstr>
      <vt:lpstr>Value-based Independent Class</vt:lpstr>
      <vt:lpstr>Entity-based Independent Class</vt:lpstr>
      <vt:lpstr>Traditional Range Query vs. ERQ</vt:lpstr>
      <vt:lpstr>Entity-based Dependent Class</vt:lpstr>
      <vt:lpstr>Traditional vs. Probabilistic EMinQ</vt:lpstr>
      <vt:lpstr>Traditional NN Query vs. ENNQ</vt:lpstr>
      <vt:lpstr>Traditional NNQ in 2D space</vt:lpstr>
      <vt:lpstr>ENNQ in 2D space</vt:lpstr>
      <vt:lpstr>Probabilistic Comparison</vt:lpstr>
      <vt:lpstr>Entity-based Dependent Class: Join</vt:lpstr>
      <vt:lpstr>Value-based Dependent Class</vt:lpstr>
      <vt:lpstr>VSumQ and VAvgQ</vt:lpstr>
      <vt:lpstr>VMinQ and VMaxQ</vt:lpstr>
      <vt:lpstr>Query Classification: Summary</vt:lpstr>
      <vt:lpstr>4 Classes of Probabilistic Queries</vt:lpstr>
      <vt:lpstr>Lecture Objectives</vt:lpstr>
      <vt:lpstr>The ORION Database</vt:lpstr>
      <vt:lpstr>The ORION database  http://orion.cs.purdue.edu</vt:lpstr>
      <vt:lpstr>Queries in ORION</vt:lpstr>
      <vt:lpstr>Architecture of ORION</vt:lpstr>
      <vt:lpstr>Remarks</vt:lpstr>
      <vt:lpstr>Part 2: Query Evaluation</vt:lpstr>
      <vt:lpstr>Lecture Objectives</vt:lpstr>
      <vt:lpstr>2A. Probabilistic Query Evaluation: Basics</vt:lpstr>
      <vt:lpstr>Simple queries</vt:lpstr>
      <vt:lpstr>Attribute Uncertainty Model</vt:lpstr>
      <vt:lpstr>4 Classes of Probabilistic Queries</vt:lpstr>
      <vt:lpstr>VSingleQ Evaluation</vt:lpstr>
      <vt:lpstr>Scalable VSingleQ Execution</vt:lpstr>
      <vt:lpstr>Illustrating a Hash Index</vt:lpstr>
      <vt:lpstr>4 Classes of Probabilistic Queries</vt:lpstr>
      <vt:lpstr>VSumQ Evaluation (1)</vt:lpstr>
      <vt:lpstr>VSumQ Evaluation (2)</vt:lpstr>
      <vt:lpstr>VSumQ Evaluation (3)</vt:lpstr>
      <vt:lpstr>VSumQ Evaluation (4)</vt:lpstr>
      <vt:lpstr>VAvgQ Evaluation</vt:lpstr>
      <vt:lpstr>Overhead of VSumQ / VAvgQ</vt:lpstr>
      <vt:lpstr>Numerical Method </vt:lpstr>
      <vt:lpstr>4 Classes of Probabilistic Queries</vt:lpstr>
      <vt:lpstr>Evaluating ERQ</vt:lpstr>
      <vt:lpstr>ERQ Evaluation (1D Uncertainty)</vt:lpstr>
      <vt:lpstr>ERQ Evaluation (2D Uncertainty)</vt:lpstr>
      <vt:lpstr>Scalable ERQ execution</vt:lpstr>
      <vt:lpstr>Filtering and Refinement</vt:lpstr>
      <vt:lpstr>The Filtering Step</vt:lpstr>
      <vt:lpstr>The R-tree</vt:lpstr>
      <vt:lpstr>R-tree-based Filtering</vt:lpstr>
      <vt:lpstr>Filtering</vt:lpstr>
      <vt:lpstr>Refinement</vt:lpstr>
      <vt:lpstr>Efficiency of ERQ</vt:lpstr>
      <vt:lpstr>Summary</vt:lpstr>
      <vt:lpstr>2B. Entity-based Dependent Queries</vt:lpstr>
      <vt:lpstr>Attribute Uncertainty Model</vt:lpstr>
      <vt:lpstr>Uncertainty pdf and cdf (1D)</vt:lpstr>
      <vt:lpstr>4 Classes of Probabilistic Queries</vt:lpstr>
      <vt:lpstr>EMinQ</vt:lpstr>
      <vt:lpstr>3-Phase Evaluation</vt:lpstr>
      <vt:lpstr>Phase 1: Interval Elimination</vt:lpstr>
      <vt:lpstr>Search in an R-tree (Review)</vt:lpstr>
      <vt:lpstr>3-Phase Evaluation</vt:lpstr>
      <vt:lpstr>Phase 2: Interval Bounding</vt:lpstr>
      <vt:lpstr>3-Phase Evaluation</vt:lpstr>
      <vt:lpstr>Phase 3: Evaluating pi for Ti</vt:lpstr>
      <vt:lpstr>Exercise: probability of T2</vt:lpstr>
      <vt:lpstr>Probability Computation (1)</vt:lpstr>
      <vt:lpstr>Probability Computation (2)</vt:lpstr>
      <vt:lpstr>2C. Probabilistic Nearest Neighbor Queries for Moving Objects </vt:lpstr>
      <vt:lpstr>Uncertainty of Moving Object Locations</vt:lpstr>
      <vt:lpstr>Uncertainty of Moving Object Locations</vt:lpstr>
      <vt:lpstr>Line-Segment Uncertainty</vt:lpstr>
      <vt:lpstr>Free-Moving Uncertainty</vt:lpstr>
      <vt:lpstr>ENNQ for 2D Location Uncertainty [TKDE04]</vt:lpstr>
      <vt:lpstr>ENNQ Solution Idea (1)</vt:lpstr>
      <vt:lpstr>ENNQ Solution Idea (2)</vt:lpstr>
      <vt:lpstr>ENNQ Solution Details</vt:lpstr>
      <vt:lpstr>ENNQ for Free-Moving Uncertainty: ni and f</vt:lpstr>
      <vt:lpstr>PNNQ for Free-Moving Uncertainty: Di(r) and di(r) (for Case 1)</vt:lpstr>
      <vt:lpstr>ENNQ, EMaxQ, and Other Queries</vt:lpstr>
      <vt:lpstr>2D. Probabilistic Join</vt:lpstr>
      <vt:lpstr>4 Classes of Probabilistic Queries</vt:lpstr>
      <vt:lpstr>Join</vt:lpstr>
      <vt:lpstr>Probabilistic Join</vt:lpstr>
      <vt:lpstr>Probabilistic Equality</vt:lpstr>
      <vt:lpstr>Probabilistic Equality</vt:lpstr>
      <vt:lpstr>Probabilistic Equality</vt:lpstr>
      <vt:lpstr>Efficient Join Processing</vt:lpstr>
      <vt:lpstr>Multi-step join processing</vt:lpstr>
      <vt:lpstr>Summary</vt:lpstr>
      <vt:lpstr>References</vt:lpstr>
      <vt:lpstr>References</vt:lpstr>
      <vt:lpstr>References</vt:lpstr>
    </vt:vector>
  </TitlesOfParts>
  <Company>Hong Kong Polytechnic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Uncertainty Management and Probabilistic Queries</dc:title>
  <dc:creator>Reynold Cheng</dc:creator>
  <cp:lastModifiedBy>Chun Kong Reynold Cheng</cp:lastModifiedBy>
  <cp:revision>488</cp:revision>
  <dcterms:created xsi:type="dcterms:W3CDTF">2012-10-12T13:01:58Z</dcterms:created>
  <dcterms:modified xsi:type="dcterms:W3CDTF">2024-04-03T08:52:27Z</dcterms:modified>
</cp:coreProperties>
</file>