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51"/>
  </p:notesMasterIdLst>
  <p:handoutMasterIdLst>
    <p:handoutMasterId r:id="rId52"/>
  </p:handoutMasterIdLst>
  <p:sldIdLst>
    <p:sldId id="751" r:id="rId2"/>
    <p:sldId id="397" r:id="rId3"/>
    <p:sldId id="441" r:id="rId4"/>
    <p:sldId id="442" r:id="rId5"/>
    <p:sldId id="443" r:id="rId6"/>
    <p:sldId id="512" r:id="rId7"/>
    <p:sldId id="452" r:id="rId8"/>
    <p:sldId id="453" r:id="rId9"/>
    <p:sldId id="454" r:id="rId10"/>
    <p:sldId id="455" r:id="rId11"/>
    <p:sldId id="486" r:id="rId12"/>
    <p:sldId id="456" r:id="rId13"/>
    <p:sldId id="492" r:id="rId14"/>
    <p:sldId id="488" r:id="rId15"/>
    <p:sldId id="458" r:id="rId16"/>
    <p:sldId id="459" r:id="rId17"/>
    <p:sldId id="460" r:id="rId18"/>
    <p:sldId id="461" r:id="rId19"/>
    <p:sldId id="489" r:id="rId20"/>
    <p:sldId id="490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3" r:id="rId40"/>
    <p:sldId id="752" r:id="rId41"/>
    <p:sldId id="491" r:id="rId42"/>
    <p:sldId id="493" r:id="rId43"/>
    <p:sldId id="487" r:id="rId44"/>
    <p:sldId id="495" r:id="rId45"/>
    <p:sldId id="496" r:id="rId46"/>
    <p:sldId id="497" r:id="rId47"/>
    <p:sldId id="498" r:id="rId48"/>
    <p:sldId id="499" r:id="rId49"/>
    <p:sldId id="507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BC"/>
    <a:srgbClr val="CCECFF"/>
    <a:srgbClr val="008000"/>
    <a:srgbClr val="00CC66"/>
    <a:srgbClr val="DDDDDD"/>
    <a:srgbClr val="B2B2B2"/>
    <a:srgbClr val="FFFF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94626" autoAdjust="0"/>
  </p:normalViewPr>
  <p:slideViewPr>
    <p:cSldViewPr>
      <p:cViewPr varScale="1">
        <p:scale>
          <a:sx n="62" d="100"/>
          <a:sy n="62" d="100"/>
        </p:scale>
        <p:origin x="1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2109FDD-B4F2-134B-9E4A-AFA2CDEFD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6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B73C4F86-5D52-6247-8512-17FE4A84E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6FC361-403D-44C3-B66E-1F4D310675DA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4781858E-469A-4CC9-AB43-B4DDDBC060D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3A6911-4851-452A-BC7F-A806BFB8264D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1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3A6911-4851-452A-BC7F-A806BFB8264D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8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FC296C1-B19E-4CCF-B6A6-BE217A2F4D9F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D867BE89-3ED4-4DEA-9093-46C77C635C9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FC296C1-B19E-4CCF-B6A6-BE217A2F4D9F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D867BE89-3ED4-4DEA-9093-46C77C635C9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3788B35-E6E6-4C77-8308-523345E32FAF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B2BE146B-5B08-421C-BE19-D9C67AE0A5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4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E333F0E-EB98-4B8D-8528-060779A30AE4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212E20AA-A9F1-44C9-8AC9-305780A89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3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ACA6A82-34D4-48ED-8BAC-A3B3E55239ED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6B38D0D2-F0AE-48E0-B59D-457195647D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9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FC296C1-B19E-4CCF-B6A6-BE217A2F4D9F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D867BE89-3ED4-4DEA-9093-46C77C635C9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97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FF45885-A53E-46B6-8AA3-60FCD9A48A5A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5D35341B-08BD-48A4-8C4F-D5E040A1145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67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D4D9DB3-6430-478A-AB15-29123F678FF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ADB8E17C-3355-4F1A-AADC-204E98660ED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2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23D7D81-CA99-4D8D-BF5B-F507F077D2E9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EBD93F5A-DF43-4970-BF09-DCC204D65A5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38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32FDD20-2DB6-49CF-B8D4-887C18AC7AD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BBD00724-C164-46CC-BCDE-6A26150DF7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79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A7A4E77-C4F2-4736-AF3C-DFF1291C7E08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68382BF7-B39F-4246-AAA9-2D9D99624F0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17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A132F28-AE44-4D77-895E-633F4EDDECBA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131679FB-B1A6-42E9-908F-D7E8DE7CC28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8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8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3D49601-8976-4A57-A52F-67236329BC7A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454887FB-FBEE-4DDD-A459-D34C7F7E0BC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9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71B81C7-A65F-41C1-9B9B-33E3CD7F9092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4DA160BB-25FD-4229-BF30-9B5E63CE6CF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85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21D4C9E-CCC6-461F-9247-7EDD8C819E7F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6047AE66-0BB0-4B50-915E-9B967ECC95D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74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2EB6AD-2075-4B8F-B0DF-430035C92CB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300504D2-2CF5-4B83-9B0F-744CCE49D97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4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96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18538FF-09AE-42C6-B93D-621C8E4F7B97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279C6E22-5BDF-43C1-9AB2-D846F9757DA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67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9949C34-0722-4D83-A778-F6CC6CE90D57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FFA8E3A0-0A73-46D5-8A05-8C152D1F14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3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9621705-64CF-4F84-85A2-E1EB858E91CE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328A6ADB-2BCB-4773-9EEB-D2420756B32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4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A2143E4-81F3-4F70-8EC8-3B316E52D904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CB3CE4F5-08CF-4511-A9A5-AA0D789551C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96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76CA940-518B-4255-8E6B-6602C27ECCA9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6C0D4F1E-A136-4B2F-AE25-1E69ED8ADC6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4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07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414B8EF-4051-4327-A1A8-F0F24DBD9CB5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7A49C1EE-5D80-4D8D-84B1-6858583F0F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0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D84E21-AAB9-48FA-B05A-437E630EDAB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38864B85-3241-4026-8C8A-B29C1BEEF7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49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C1C6703-86F5-4B4F-A274-A3E9DEE24672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75522252-5540-42A3-91B6-BF2335A093E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5412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5413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B958FEA-2150-42AB-886F-1C21A3A6813D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720465FB-1D2B-469D-9DED-7BF1D6F2082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6437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0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48B267B-817D-4F87-99F0-35A231725D4C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E4A33C11-513F-421A-9B52-752F3803D3D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746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29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76060D0-99DC-4304-8C26-8010401C0941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B32B2E09-4D8A-4425-9FE6-2A822EC0CCB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48485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5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FF45885-A53E-46B6-8AA3-60FCD9A48A5A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39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5D35341B-08BD-48A4-8C4F-D5E040A1145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6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FF45885-A53E-46B6-8AA3-60FCD9A48A5A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5D35341B-08BD-48A4-8C4F-D5E040A1145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67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3A6911-4851-452A-BC7F-A806BFB8264D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8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F48B7A6-BA83-437C-9B3A-4CF53EB64F7D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B4D8EC54-1B12-4EF0-BAF8-CE5F8FCB14E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275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3A6911-4851-452A-BC7F-A806BFB8264D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127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EF9B088-17D5-4741-B736-695A9630631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80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EF9B088-17D5-4741-B736-695A9630631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9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EF9B088-17D5-4741-B736-695A9630631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6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EF9B088-17D5-4741-B736-695A9630631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94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EF9B088-17D5-4741-B736-695A9630631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41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EF9B088-17D5-4741-B736-695A9630631B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Can also be applied if index</a:t>
            </a:r>
            <a:br>
              <a:rPr lang="en-US" dirty="0"/>
            </a:br>
            <a:r>
              <a:rPr lang="en-US" dirty="0"/>
              <a:t>is on a superset of attributes 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but not as efficient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A7DB203-661E-4673-8DC6-D154E86656AA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0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24D62C6-7DB2-4922-BB2F-B141357ED7F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6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51F83D0-B6E8-4DAF-BCD5-F9670A0FD9B5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1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6D3C2F1-D89F-4AEF-9F0C-45FBE51A5DF5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6D3C2F1-D89F-4AEF-9F0C-45FBE51A5DF5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0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charset="0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E75976-3EC1-1043-AC73-03C5059DF73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741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19564-3E25-C340-BA01-C24ACFEA8B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F9038-D27B-4F4E-99CB-60E4CE534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11717-7B17-044E-B9DB-720894583D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7E71-F4B5-A54E-9F2A-6E3880FB5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6E9D9-272F-8643-9E4D-22F7F74441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F886-E280-6C49-9621-C4ECB1626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59ACA-B85F-0E4F-BD0C-4FFFA117B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DE91-6D15-4F49-979F-2A5EC5D312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331FC-3C9B-1640-82F7-A234BCFD3D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9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6EA9-BC2D-9D4A-A464-7A111739C9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fld id="{E72711AB-8279-674D-8FDC-C71359E19F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41450"/>
          </a:xfrm>
        </p:spPr>
        <p:txBody>
          <a:bodyPr/>
          <a:lstStyle/>
          <a:p>
            <a:r>
              <a:rPr lang="en-US" sz="3200" b="1" dirty="0"/>
              <a:t>COMP7106B</a:t>
            </a:r>
            <a:br>
              <a:rPr lang="en-US" sz="3200" b="1" dirty="0"/>
            </a:br>
            <a:r>
              <a:rPr lang="en-US" sz="3200" b="1" dirty="0"/>
              <a:t>Big Data Management</a:t>
            </a:r>
            <a:br>
              <a:rPr lang="en-US" dirty="0"/>
            </a:br>
            <a:r>
              <a:rPr lang="en-US" sz="2800" dirty="0"/>
              <a:t>Lecture 4 Ranking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Reynold</a:t>
            </a:r>
            <a:r>
              <a:rPr lang="en-US" dirty="0"/>
              <a:t> Cheng</a:t>
            </a:r>
          </a:p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</a:t>
            </a:r>
            <a:r>
              <a:rPr lang="en-US" dirty="0"/>
              <a:t>March,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011" y="6642556"/>
            <a:ext cx="3986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Acknowledgement</a:t>
            </a:r>
            <a:r>
              <a:rPr lang="en-US" sz="800" i="1"/>
              <a:t>: This </a:t>
            </a:r>
            <a:r>
              <a:rPr lang="en-US" sz="800" i="1" dirty="0"/>
              <a:t>presentation </a:t>
            </a:r>
            <a:r>
              <a:rPr lang="en-US" sz="800" i="1"/>
              <a:t>is based </a:t>
            </a:r>
            <a:r>
              <a:rPr lang="en-US" sz="800" i="1" dirty="0"/>
              <a:t>on Prof. Nikos </a:t>
            </a:r>
            <a:r>
              <a:rPr lang="en-US" sz="800" i="1" dirty="0" err="1"/>
              <a:t>Mamoulis</a:t>
            </a:r>
            <a:r>
              <a:rPr lang="en-US" sz="800" i="1" dirty="0"/>
              <a:t>’ COMP3323 slides. </a:t>
            </a:r>
          </a:p>
        </p:txBody>
      </p:sp>
    </p:spTree>
    <p:extLst>
      <p:ext uri="{BB962C8B-B14F-4D97-AF65-F5344CB8AC3E}">
        <p14:creationId xmlns:p14="http://schemas.microsoft.com/office/powerpoint/2010/main" val="165007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variants (cont’d)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Standalone query or operator in a more complex query plan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simple top-k query: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SELECT name</a:t>
            </a:r>
            <a:br>
              <a:rPr lang="en-US" dirty="0"/>
            </a:br>
            <a:r>
              <a:rPr lang="en-US" dirty="0"/>
              <a:t>FROM Employee </a:t>
            </a:r>
            <a:br>
              <a:rPr lang="en-US" dirty="0"/>
            </a:br>
            <a:r>
              <a:rPr lang="en-US" dirty="0"/>
              <a:t>ORDER BY 0.5*salary+0.5*age</a:t>
            </a:r>
            <a:br>
              <a:rPr lang="en-US" dirty="0"/>
            </a:br>
            <a:r>
              <a:rPr lang="en-US" dirty="0"/>
              <a:t>LIMIT 10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43600" y="4572000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TW" sz="1600">
                <a:latin typeface="Helvetica" charset="0"/>
                <a:ea typeface="PMingLiU" charset="0"/>
                <a:cs typeface="PMingLiU" charset="0"/>
              </a:rPr>
              <a:t>Works_in</a:t>
            </a:r>
            <a:endParaRPr kumimoji="1" lang="en-US" sz="1600">
              <a:latin typeface="Helvetica" charset="0"/>
              <a:ea typeface="PMingLiU" charset="0"/>
              <a:cs typeface="PMingLiU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15200" y="5181600"/>
            <a:ext cx="1182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TW" sz="1600">
                <a:latin typeface="Helvetica" charset="0"/>
                <a:ea typeface="PMingLiU" charset="0"/>
                <a:cs typeface="PMingLiU" charset="0"/>
              </a:rPr>
              <a:t>Employees</a:t>
            </a:r>
            <a:endParaRPr kumimoji="1" lang="en-US" sz="1600">
              <a:latin typeface="Helvetica" charset="0"/>
              <a:ea typeface="PMingLiU" charset="0"/>
              <a:cs typeface="PMingLiU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784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391400" y="4495800"/>
            <a:ext cx="1043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TW" sz="2400" dirty="0">
                <a:latin typeface="Symbol" charset="0"/>
                <a:ea typeface="PMingLiU" charset="0"/>
                <a:cs typeface="PMingLiU" charset="0"/>
              </a:rPr>
              <a:t></a:t>
            </a:r>
            <a:r>
              <a:rPr kumimoji="1" lang="en-US" altLang="zh-TW" sz="2400" baseline="-25000" dirty="0">
                <a:latin typeface="Helvetica" charset="0"/>
                <a:ea typeface="PMingLiU" charset="0"/>
                <a:cs typeface="PMingLiU" charset="0"/>
              </a:rPr>
              <a:t>lot</a:t>
            </a:r>
            <a:r>
              <a:rPr kumimoji="1" lang="en-US" altLang="zh-TW" sz="2400" baseline="-25000" dirty="0">
                <a:latin typeface="Helvetica" charset="0"/>
                <a:ea typeface="PMingLiU" charset="0"/>
                <a:cs typeface="PMingLiU" charset="0"/>
                <a:sym typeface="Symbol" charset="0"/>
              </a:rPr>
              <a:t>= 20</a:t>
            </a:r>
            <a:endParaRPr kumimoji="1" lang="en-US" sz="2400" baseline="-25000" dirty="0">
              <a:latin typeface="Helvetica" charset="0"/>
              <a:ea typeface="PMingLiU" charset="0"/>
              <a:cs typeface="PMingLiU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6200000" flipV="1">
            <a:off x="7086600" y="4114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6553200" y="4267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15200" y="4267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162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858000" y="3429000"/>
            <a:ext cx="14505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err="1">
                <a:latin typeface="Helvetica" charset="0"/>
              </a:rPr>
              <a:t>TopK</a:t>
            </a:r>
            <a:r>
              <a:rPr lang="en-US" sz="1600" baseline="-25000" dirty="0" err="1">
                <a:latin typeface="Helvetica" charset="0"/>
              </a:rPr>
              <a:t>f</a:t>
            </a:r>
            <a:r>
              <a:rPr lang="en-US" sz="1600" baseline="-25000" dirty="0">
                <a:latin typeface="Helvetica" charset="0"/>
              </a:rPr>
              <a:t>(</a:t>
            </a:r>
            <a:r>
              <a:rPr lang="en-US" sz="1600" baseline="-25000" dirty="0" err="1">
                <a:latin typeface="Helvetica" charset="0"/>
              </a:rPr>
              <a:t>date,salary</a:t>
            </a:r>
            <a:r>
              <a:rPr lang="en-US" sz="1600" baseline="-25000" dirty="0">
                <a:latin typeface="Helvetica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743200"/>
            <a:ext cx="2771712" cy="318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complex plan with top-k query:</a:t>
            </a:r>
          </a:p>
        </p:txBody>
      </p:sp>
    </p:spTree>
    <p:extLst>
      <p:ext uri="{BB962C8B-B14F-4D97-AF65-F5344CB8AC3E}">
        <p14:creationId xmlns:p14="http://schemas.microsoft.com/office/powerpoint/2010/main" val="15761539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Top-k query variants (cont’d)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Incremental retrieval of objects with highest scores (k is not predefined)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Top-k joins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SELECT </a:t>
            </a:r>
            <a:r>
              <a:rPr lang="en-US" dirty="0" err="1"/>
              <a:t>h.id</a:t>
            </a:r>
            <a:r>
              <a:rPr lang="en-US" dirty="0"/>
              <a:t>, </a:t>
            </a:r>
            <a:r>
              <a:rPr lang="en-US" dirty="0" err="1"/>
              <a:t>s.id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House h, School s 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h.location</a:t>
            </a:r>
            <a:r>
              <a:rPr lang="en-US" dirty="0"/>
              <a:t>=</a:t>
            </a:r>
            <a:r>
              <a:rPr lang="en-US" dirty="0" err="1"/>
              <a:t>s.location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h.price</a:t>
            </a:r>
            <a:r>
              <a:rPr lang="en-US" dirty="0"/>
              <a:t> + 10 ∗ </a:t>
            </a:r>
            <a:r>
              <a:rPr lang="en-US" dirty="0" err="1"/>
              <a:t>s.tuition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LIMIT 5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Probabilistic/approximate top-k retrieval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Random and/or sorted accesses at ranked inputs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090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Most solutions assume </a:t>
            </a:r>
            <a:r>
              <a:rPr lang="en-US" dirty="0">
                <a:solidFill>
                  <a:srgbClr val="FF0000"/>
                </a:solidFill>
              </a:rPr>
              <a:t>distributive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monotone</a:t>
            </a:r>
            <a:r>
              <a:rPr lang="en-US" dirty="0"/>
              <a:t> aggregate functions</a:t>
            </a:r>
            <a:r>
              <a:rPr lang="el-GR" dirty="0"/>
              <a:t> (</a:t>
            </a:r>
            <a:r>
              <a:rPr lang="en-US" dirty="0"/>
              <a:t>e.g.</a:t>
            </a:r>
            <a:r>
              <a:rPr lang="el-GR" dirty="0"/>
              <a:t> </a:t>
            </a:r>
            <a:r>
              <a:rPr lang="en-US" dirty="0"/>
              <a:t>f</a:t>
            </a:r>
            <a:r>
              <a:rPr lang="el-GR" dirty="0"/>
              <a:t>=</a:t>
            </a:r>
            <a:r>
              <a:rPr lang="en-US" dirty="0"/>
              <a:t>sum)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distributive: f(</a:t>
            </a:r>
            <a:r>
              <a:rPr lang="en-US" dirty="0" err="1"/>
              <a:t>x,y,z,w</a:t>
            </a:r>
            <a:r>
              <a:rPr lang="en-US" dirty="0"/>
              <a:t>)=</a:t>
            </a:r>
            <a:r>
              <a:rPr lang="el-GR" dirty="0"/>
              <a:t> </a:t>
            </a:r>
            <a:r>
              <a:rPr lang="en-US" dirty="0"/>
              <a:t>f(f(</a:t>
            </a:r>
            <a:r>
              <a:rPr lang="en-US" dirty="0" err="1"/>
              <a:t>x,y</a:t>
            </a:r>
            <a:r>
              <a:rPr lang="en-US" dirty="0"/>
              <a:t>),f(</a:t>
            </a:r>
            <a:r>
              <a:rPr lang="en-US" dirty="0" err="1"/>
              <a:t>z,w</a:t>
            </a:r>
            <a:r>
              <a:rPr lang="en-US" dirty="0"/>
              <a:t>))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FF0000"/>
                </a:solidFill>
              </a:rPr>
              <a:t>e.g., A+B+C+D = (A+B) + (C+D)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monotone: if x&lt;y and z&lt;w, then f(</a:t>
            </a:r>
            <a:r>
              <a:rPr lang="en-US" dirty="0" err="1"/>
              <a:t>x,z</a:t>
            </a:r>
            <a:r>
              <a:rPr lang="en-US" dirty="0"/>
              <a:t>)&lt;f(</a:t>
            </a:r>
            <a:r>
              <a:rPr lang="en-US" dirty="0" err="1"/>
              <a:t>y,w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FF0000"/>
                </a:solidFill>
              </a:rPr>
              <a:t>e.g., 3 &lt; 5 and 2 &lt; 8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3+2 &lt; 5+8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FF"/>
                </a:solidFill>
              </a:rPr>
              <a:t>Solutions based on 1-D ordering and merging sorted lists (rank aggregation)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FF"/>
                </a:solidFill>
              </a:rPr>
              <a:t>Solutions based on multidimensional indexing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72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Top-k query evaluation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FF"/>
                </a:solidFill>
              </a:rPr>
              <a:t>Solutions based on 1-D ordering and merging sorted lists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(rank aggregation)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Assume that there is a </a:t>
            </a:r>
            <a:br>
              <a:rPr lang="en-US" dirty="0"/>
            </a:br>
            <a:r>
              <a:rPr lang="en-US" dirty="0"/>
              <a:t>total ranking of the</a:t>
            </a:r>
            <a:br>
              <a:rPr lang="en-US" dirty="0"/>
            </a:br>
            <a:r>
              <a:rPr lang="en-US" dirty="0"/>
              <a:t>objects for each attribute</a:t>
            </a:r>
            <a:br>
              <a:rPr lang="en-US" dirty="0"/>
            </a:br>
            <a:r>
              <a:rPr lang="en-US" dirty="0"/>
              <a:t>that can be used in top-k</a:t>
            </a:r>
            <a:br>
              <a:rPr lang="en-US" dirty="0"/>
            </a:br>
            <a:r>
              <a:rPr lang="en-US" dirty="0"/>
              <a:t>queries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These sorted inputs can</a:t>
            </a:r>
            <a:br>
              <a:rPr lang="en-US" dirty="0"/>
            </a:br>
            <a:r>
              <a:rPr lang="en-US" dirty="0"/>
              <a:t>be accessed sequentially</a:t>
            </a:r>
            <a:br>
              <a:rPr lang="en-US" dirty="0"/>
            </a:br>
            <a:r>
              <a:rPr lang="en-US" dirty="0"/>
              <a:t>and/or by random </a:t>
            </a:r>
            <a:br>
              <a:rPr lang="en-US" dirty="0"/>
            </a:br>
            <a:r>
              <a:rPr lang="en-US" dirty="0"/>
              <a:t>accesses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98146"/>
              </p:ext>
            </p:extLst>
          </p:nvPr>
        </p:nvGraphicFramePr>
        <p:xfrm>
          <a:off x="5657850" y="3292475"/>
          <a:ext cx="8953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(price)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Up Arrow 20"/>
          <p:cNvSpPr>
            <a:spLocks noChangeArrowheads="1"/>
          </p:cNvSpPr>
          <p:nvPr/>
        </p:nvSpPr>
        <p:spPr bwMode="auto">
          <a:xfrm>
            <a:off x="5943600" y="28194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26724"/>
              </p:ext>
            </p:extLst>
          </p:nvPr>
        </p:nvGraphicFramePr>
        <p:xfrm>
          <a:off x="6800850" y="3292475"/>
          <a:ext cx="9715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S2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(quality)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a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 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Up Arrow 22"/>
          <p:cNvSpPr>
            <a:spLocks noChangeArrowheads="1"/>
          </p:cNvSpPr>
          <p:nvPr/>
        </p:nvSpPr>
        <p:spPr bwMode="auto">
          <a:xfrm>
            <a:off x="7086600" y="28194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11233"/>
              </p:ext>
            </p:extLst>
          </p:nvPr>
        </p:nvGraphicFramePr>
        <p:xfrm>
          <a:off x="7943850" y="3292475"/>
          <a:ext cx="8953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S3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(dist)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Up Arrow 24"/>
          <p:cNvSpPr>
            <a:spLocks noChangeArrowheads="1"/>
          </p:cNvSpPr>
          <p:nvPr/>
        </p:nvSpPr>
        <p:spPr bwMode="auto">
          <a:xfrm>
            <a:off x="8229600" y="28194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715000" y="2286000"/>
            <a:ext cx="3048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Verdana" pitchFamily="32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merger</a:t>
            </a:r>
          </a:p>
        </p:txBody>
      </p:sp>
    </p:spTree>
    <p:extLst>
      <p:ext uri="{BB962C8B-B14F-4D97-AF65-F5344CB8AC3E}">
        <p14:creationId xmlns:p14="http://schemas.microsoft.com/office/powerpoint/2010/main" val="175836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-503238"/>
            <a:ext cx="8229600" cy="1920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99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  <a:t>Top-k query evaluation </a:t>
            </a:r>
            <a:b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</a:br>
            <a: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  <a:t>1D ordering and merging lists</a:t>
            </a:r>
            <a:endParaRPr lang="en-US" sz="4000" dirty="0">
              <a:solidFill>
                <a:srgbClr val="999900"/>
              </a:solidFill>
              <a:latin typeface="Garamond" pitchFamily="16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Advantages:</a:t>
            </a:r>
          </a:p>
          <a:p>
            <a:pPr marL="798513" lvl="1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can be applied on any subset of inputs (arbitrary subspace)</a:t>
            </a:r>
          </a:p>
          <a:p>
            <a:pPr marL="798513" lvl="1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appropriate for distributed data</a:t>
            </a:r>
          </a:p>
          <a:p>
            <a:pPr marL="798513" lvl="1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appropriate for top-k joins </a:t>
            </a:r>
          </a:p>
          <a:p>
            <a:pPr marL="798513" lvl="1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easy to understand and implement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Drawbacks:</a:t>
            </a:r>
          </a:p>
          <a:p>
            <a:pPr marL="798513" lvl="1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slower than index-based methods</a:t>
            </a:r>
          </a:p>
          <a:p>
            <a:pPr marL="798513" lvl="1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require inputs to be sorted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8003"/>
              </p:ext>
            </p:extLst>
          </p:nvPr>
        </p:nvGraphicFramePr>
        <p:xfrm>
          <a:off x="5657850" y="3902075"/>
          <a:ext cx="8953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(price)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Up Arrow 20"/>
          <p:cNvSpPr>
            <a:spLocks noChangeArrowheads="1"/>
          </p:cNvSpPr>
          <p:nvPr/>
        </p:nvSpPr>
        <p:spPr bwMode="auto">
          <a:xfrm>
            <a:off x="5943600" y="34290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95678"/>
              </p:ext>
            </p:extLst>
          </p:nvPr>
        </p:nvGraphicFramePr>
        <p:xfrm>
          <a:off x="6800850" y="3902075"/>
          <a:ext cx="9715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S2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(quality)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a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 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Up Arrow 22"/>
          <p:cNvSpPr>
            <a:spLocks noChangeArrowheads="1"/>
          </p:cNvSpPr>
          <p:nvPr/>
        </p:nvSpPr>
        <p:spPr bwMode="auto">
          <a:xfrm>
            <a:off x="7086600" y="34290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84282"/>
              </p:ext>
            </p:extLst>
          </p:nvPr>
        </p:nvGraphicFramePr>
        <p:xfrm>
          <a:off x="7943850" y="3902075"/>
          <a:ext cx="8953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S3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(dist)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Up Arrow 24"/>
          <p:cNvSpPr>
            <a:spLocks noChangeArrowheads="1"/>
          </p:cNvSpPr>
          <p:nvPr/>
        </p:nvSpPr>
        <p:spPr bwMode="auto">
          <a:xfrm>
            <a:off x="8229600" y="34290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715000" y="2895600"/>
            <a:ext cx="3048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Verdana" pitchFamily="32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merger</a:t>
            </a:r>
          </a:p>
        </p:txBody>
      </p:sp>
    </p:spTree>
    <p:extLst>
      <p:ext uri="{BB962C8B-B14F-4D97-AF65-F5344CB8AC3E}">
        <p14:creationId xmlns:p14="http://schemas.microsoft.com/office/powerpoint/2010/main" val="2760988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-503238"/>
            <a:ext cx="8229600" cy="1920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99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  <a:t>Top-k query evaluation </a:t>
            </a:r>
            <a:b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</a:br>
            <a: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  <a:t>1D ordering and merging lists: </a:t>
            </a:r>
            <a:r>
              <a:rPr lang="en-US" sz="4000" dirty="0">
                <a:solidFill>
                  <a:srgbClr val="999900"/>
                </a:solidFill>
                <a:latin typeface="Garamond" pitchFamily="16" charset="0"/>
              </a:rPr>
              <a:t>TA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TA = Threshold Algorithm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Iteratively retrieves objects and their atomic scores from the ranked inputs in a round-robin fashion. 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For each encountered object x, perform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random accesses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to the inputs where x has not been seen.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Maintain top-k objects seen so far.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T = f(l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, . . . , l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is the score derived when applying the aggregation function to the last atomic scores seen at each input. If the score of the k-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object is no smaller than T, terminate.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245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8"/>
          <p:cNvSpPr>
            <a:spLocks noChangeArrowheads="1"/>
          </p:cNvSpPr>
          <p:nvPr/>
        </p:nvSpPr>
        <p:spPr bwMode="auto">
          <a:xfrm>
            <a:off x="2895600" y="3886200"/>
            <a:ext cx="10668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18"/>
          <p:cNvSpPr>
            <a:spLocks noChangeArrowheads="1"/>
          </p:cNvSpPr>
          <p:nvPr/>
        </p:nvSpPr>
        <p:spPr bwMode="auto">
          <a:xfrm>
            <a:off x="5029200" y="25908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18"/>
          <p:cNvSpPr>
            <a:spLocks noChangeArrowheads="1"/>
          </p:cNvSpPr>
          <p:nvPr/>
        </p:nvSpPr>
        <p:spPr bwMode="auto">
          <a:xfrm>
            <a:off x="4038600" y="38862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1"/>
          <p:cNvSpPr>
            <a:spLocks noChangeArrowheads="1"/>
          </p:cNvSpPr>
          <p:nvPr/>
        </p:nvSpPr>
        <p:spPr bwMode="auto">
          <a:xfrm>
            <a:off x="2895600" y="2133600"/>
            <a:ext cx="3048000" cy="457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2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TA (k=1, f=sum)</a:t>
            </a:r>
          </a:p>
        </p:txBody>
      </p:sp>
      <p:grpSp>
        <p:nvGrpSpPr>
          <p:cNvPr id="47112" name="Group 3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47116" name="Rectangle 4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7117" name="Rectangle 5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7118" name="Rectangle 6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47119" name="Rectangle 7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47120" name="Rectangle 8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47121" name="Rectangle 9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47122" name="Line 10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1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12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13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14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15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16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3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14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top-1 is c, with score 2.0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T=sum(0.9,0.9,0.9)=2.7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T&gt;top-1, we proceed to another round of accesses</a:t>
            </a:r>
          </a:p>
        </p:txBody>
      </p:sp>
      <p:sp>
        <p:nvSpPr>
          <p:cNvPr id="47114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 bwMode="auto">
          <a:xfrm>
            <a:off x="6553200" y="6249987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F0666A-B008-9647-AEB8-2CFE05030697}"/>
              </a:ext>
            </a:extLst>
          </p:cNvPr>
          <p:cNvGrpSpPr/>
          <p:nvPr/>
        </p:nvGrpSpPr>
        <p:grpSpPr>
          <a:xfrm>
            <a:off x="1717686" y="2031712"/>
            <a:ext cx="1038214" cy="584775"/>
            <a:chOff x="1717686" y="2031712"/>
            <a:chExt cx="1038214" cy="584775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944A5936-F5DD-EF42-ADFD-70B0D41C1217}"/>
                </a:ext>
              </a:extLst>
            </p:cNvPr>
            <p:cNvSpPr/>
            <p:nvPr/>
          </p:nvSpPr>
          <p:spPr bwMode="auto">
            <a:xfrm>
              <a:off x="2146300" y="2133600"/>
              <a:ext cx="609600" cy="381000"/>
            </a:xfrm>
            <a:prstGeom prst="rightArrow">
              <a:avLst/>
            </a:prstGeom>
            <a:solidFill>
              <a:srgbClr val="FF99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7CA9FF-69D0-6D47-B6C6-34A96E20572D}"/>
                </a:ext>
              </a:extLst>
            </p:cNvPr>
            <p:cNvSpPr txBox="1"/>
            <p:nvPr/>
          </p:nvSpPr>
          <p:spPr>
            <a:xfrm>
              <a:off x="1717686" y="203171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T</a:t>
              </a:r>
            </a:p>
          </p:txBody>
        </p:sp>
      </p:grpSp>
      <p:sp>
        <p:nvSpPr>
          <p:cNvPr id="4" name="Line Callout 3 (No Border) 3">
            <a:extLst>
              <a:ext uri="{FF2B5EF4-FFF2-40B4-BE49-F238E27FC236}">
                <a16:creationId xmlns:a16="http://schemas.microsoft.com/office/drawing/2014/main" id="{1F002FE8-F3F3-AC46-A5ED-D8A008F022B8}"/>
              </a:ext>
            </a:extLst>
          </p:cNvPr>
          <p:cNvSpPr/>
          <p:nvPr/>
        </p:nvSpPr>
        <p:spPr bwMode="auto">
          <a:xfrm>
            <a:off x="6324600" y="3623362"/>
            <a:ext cx="1937540" cy="585418"/>
          </a:xfrm>
          <a:prstGeom prst="callout3">
            <a:avLst>
              <a:gd name="adj1" fmla="val 28865"/>
              <a:gd name="adj2" fmla="val -2565"/>
              <a:gd name="adj3" fmla="val 40819"/>
              <a:gd name="adj4" fmla="val -8277"/>
              <a:gd name="adj5" fmla="val 86207"/>
              <a:gd name="adj6" fmla="val -26106"/>
              <a:gd name="adj7" fmla="val 86425"/>
              <a:gd name="adj8" fmla="val -79123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Random access from 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38FEA-A6EF-9A46-8F23-F75E0C3AAEBF}"/>
              </a:ext>
            </a:extLst>
          </p:cNvPr>
          <p:cNvSpPr txBox="1"/>
          <p:nvPr/>
        </p:nvSpPr>
        <p:spPr>
          <a:xfrm>
            <a:off x="1081088" y="1801396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3475FA-428B-9C46-AEC3-C1A1BB5C2B98}"/>
              </a:ext>
            </a:extLst>
          </p:cNvPr>
          <p:cNvSpPr/>
          <p:nvPr/>
        </p:nvSpPr>
        <p:spPr bwMode="auto">
          <a:xfrm>
            <a:off x="2819400" y="2057400"/>
            <a:ext cx="3505200" cy="50828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88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8"/>
          <p:cNvSpPr>
            <a:spLocks noChangeArrowheads="1"/>
          </p:cNvSpPr>
          <p:nvPr/>
        </p:nvSpPr>
        <p:spPr bwMode="auto">
          <a:xfrm>
            <a:off x="2895600" y="3962400"/>
            <a:ext cx="1066800" cy="3048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18"/>
          <p:cNvSpPr>
            <a:spLocks noChangeArrowheads="1"/>
          </p:cNvSpPr>
          <p:nvPr/>
        </p:nvSpPr>
        <p:spPr bwMode="auto">
          <a:xfrm>
            <a:off x="4038600" y="3886200"/>
            <a:ext cx="914400" cy="457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18"/>
          <p:cNvSpPr>
            <a:spLocks noChangeArrowheads="1"/>
          </p:cNvSpPr>
          <p:nvPr/>
        </p:nvSpPr>
        <p:spPr bwMode="auto">
          <a:xfrm>
            <a:off x="2895600" y="2895600"/>
            <a:ext cx="10668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18"/>
          <p:cNvSpPr>
            <a:spLocks noChangeArrowheads="1"/>
          </p:cNvSpPr>
          <p:nvPr/>
        </p:nvSpPr>
        <p:spPr bwMode="auto">
          <a:xfrm>
            <a:off x="4038600" y="35814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18"/>
          <p:cNvSpPr>
            <a:spLocks noChangeArrowheads="1"/>
          </p:cNvSpPr>
          <p:nvPr/>
        </p:nvSpPr>
        <p:spPr bwMode="auto">
          <a:xfrm>
            <a:off x="4953000" y="28956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18"/>
          <p:cNvSpPr>
            <a:spLocks noChangeArrowheads="1"/>
          </p:cNvSpPr>
          <p:nvPr/>
        </p:nvSpPr>
        <p:spPr bwMode="auto">
          <a:xfrm>
            <a:off x="5029200" y="3581400"/>
            <a:ext cx="914400" cy="3048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2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TA (k=1, f=sum)</a:t>
            </a:r>
          </a:p>
        </p:txBody>
      </p:sp>
      <p:sp>
        <p:nvSpPr>
          <p:cNvPr id="48138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14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top-1 is b, with score 2.2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T=sum(0.8,0.8,0.9)=2.5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T&gt;top-1, we proceed to another round of accesses</a:t>
            </a:r>
          </a:p>
        </p:txBody>
      </p:sp>
      <p:sp>
        <p:nvSpPr>
          <p:cNvPr id="48139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48141" name="Rectangle 1"/>
          <p:cNvSpPr>
            <a:spLocks noChangeArrowheads="1"/>
          </p:cNvSpPr>
          <p:nvPr/>
        </p:nvSpPr>
        <p:spPr bwMode="auto">
          <a:xfrm>
            <a:off x="2895600" y="2133600"/>
            <a:ext cx="3048000" cy="762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42" name="Group 2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48143" name="Rectangle 3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8144" name="Rectangle 4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8145" name="Rectangle 5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48146" name="Rectangle 6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d 0.8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0.6 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e 0.3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48147" name="Rectangle 7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0.8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e 0.6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d 0.4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48148" name="Rectangle 8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0.8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d 0.6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48149" name="Line 9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10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Line 11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13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14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Line 15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5F738F-D189-2A4F-90A1-1CA5E0A55266}"/>
              </a:ext>
            </a:extLst>
          </p:cNvPr>
          <p:cNvGrpSpPr/>
          <p:nvPr/>
        </p:nvGrpSpPr>
        <p:grpSpPr>
          <a:xfrm>
            <a:off x="1704986" y="2438400"/>
            <a:ext cx="1038214" cy="584775"/>
            <a:chOff x="1717686" y="2031712"/>
            <a:chExt cx="1038214" cy="584775"/>
          </a:xfrm>
        </p:grpSpPr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BEC48BB8-652A-4946-9F2E-6872CF4E17D7}"/>
                </a:ext>
              </a:extLst>
            </p:cNvPr>
            <p:cNvSpPr/>
            <p:nvPr/>
          </p:nvSpPr>
          <p:spPr bwMode="auto">
            <a:xfrm>
              <a:off x="2146300" y="2133600"/>
              <a:ext cx="609600" cy="381000"/>
            </a:xfrm>
            <a:prstGeom prst="rightArrow">
              <a:avLst/>
            </a:prstGeom>
            <a:solidFill>
              <a:srgbClr val="FF99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60AD4A-81A9-DB4E-BF06-C6FC0E3A10C4}"/>
                </a:ext>
              </a:extLst>
            </p:cNvPr>
            <p:cNvSpPr txBox="1"/>
            <p:nvPr/>
          </p:nvSpPr>
          <p:spPr>
            <a:xfrm>
              <a:off x="1717686" y="203171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T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6A6F3AD-282D-5844-B336-50EC64638108}"/>
              </a:ext>
            </a:extLst>
          </p:cNvPr>
          <p:cNvSpPr/>
          <p:nvPr/>
        </p:nvSpPr>
        <p:spPr bwMode="auto">
          <a:xfrm>
            <a:off x="2819400" y="2438400"/>
            <a:ext cx="3505200" cy="50828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2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8"/>
          <p:cNvSpPr>
            <a:spLocks noChangeArrowheads="1"/>
          </p:cNvSpPr>
          <p:nvPr/>
        </p:nvSpPr>
        <p:spPr bwMode="auto">
          <a:xfrm>
            <a:off x="2895600" y="3581400"/>
            <a:ext cx="10668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18"/>
          <p:cNvSpPr>
            <a:spLocks noChangeArrowheads="1"/>
          </p:cNvSpPr>
          <p:nvPr/>
        </p:nvSpPr>
        <p:spPr bwMode="auto">
          <a:xfrm>
            <a:off x="2895600" y="3962400"/>
            <a:ext cx="10668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18"/>
          <p:cNvSpPr>
            <a:spLocks noChangeArrowheads="1"/>
          </p:cNvSpPr>
          <p:nvPr/>
        </p:nvSpPr>
        <p:spPr bwMode="auto">
          <a:xfrm>
            <a:off x="4038600" y="35814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18"/>
          <p:cNvSpPr>
            <a:spLocks noChangeArrowheads="1"/>
          </p:cNvSpPr>
          <p:nvPr/>
        </p:nvSpPr>
        <p:spPr bwMode="auto">
          <a:xfrm>
            <a:off x="4038600" y="39624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18"/>
          <p:cNvSpPr>
            <a:spLocks noChangeArrowheads="1"/>
          </p:cNvSpPr>
          <p:nvPr/>
        </p:nvSpPr>
        <p:spPr bwMode="auto">
          <a:xfrm>
            <a:off x="5029200" y="35814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18"/>
          <p:cNvSpPr>
            <a:spLocks noChangeArrowheads="1"/>
          </p:cNvSpPr>
          <p:nvPr/>
        </p:nvSpPr>
        <p:spPr bwMode="auto">
          <a:xfrm>
            <a:off x="5029200" y="3962400"/>
            <a:ext cx="9144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Text Box 2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TA (k=1, f=sum)</a:t>
            </a:r>
          </a:p>
        </p:txBody>
      </p:sp>
      <p:sp>
        <p:nvSpPr>
          <p:cNvPr id="49162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14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top-1 is b, with score 2.2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T=sum(0.6,0.6,0.8)=2.0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T≤top-1, terminate and output (b,2.2)</a:t>
            </a:r>
          </a:p>
        </p:txBody>
      </p:sp>
      <p:sp>
        <p:nvSpPr>
          <p:cNvPr id="49163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49165" name="Rectangle 1"/>
          <p:cNvSpPr>
            <a:spLocks noChangeArrowheads="1"/>
          </p:cNvSpPr>
          <p:nvPr/>
        </p:nvSpPr>
        <p:spPr bwMode="auto">
          <a:xfrm>
            <a:off x="2895600" y="2160588"/>
            <a:ext cx="3048000" cy="1192212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6" name="Group 2"/>
          <p:cNvGrpSpPr>
            <a:grpSpLocks/>
          </p:cNvGrpSpPr>
          <p:nvPr/>
        </p:nvGrpSpPr>
        <p:grpSpPr bwMode="auto">
          <a:xfrm>
            <a:off x="2895600" y="1627188"/>
            <a:ext cx="3049588" cy="2719387"/>
            <a:chOff x="1824" y="1025"/>
            <a:chExt cx="1921" cy="1713"/>
          </a:xfrm>
        </p:grpSpPr>
        <p:sp>
          <p:nvSpPr>
            <p:cNvPr id="49167" name="Rectangle 3"/>
            <p:cNvSpPr>
              <a:spLocks noChangeArrowheads="1"/>
            </p:cNvSpPr>
            <p:nvPr/>
          </p:nvSpPr>
          <p:spPr bwMode="auto">
            <a:xfrm>
              <a:off x="1824" y="1025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9168" name="Rectangle 4"/>
            <p:cNvSpPr>
              <a:spLocks noChangeArrowheads="1"/>
            </p:cNvSpPr>
            <p:nvPr/>
          </p:nvSpPr>
          <p:spPr bwMode="auto">
            <a:xfrm>
              <a:off x="2510" y="1025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128" y="1025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824" y="1345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d 0.8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0.6 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e 0.3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2510" y="1345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0.8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e 0.6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d 0.4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3128" y="1345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a 0.9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b 0.8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…</a:t>
              </a:r>
              <a:br>
                <a:rPr lang="en-US" sz="2000" dirty="0">
                  <a:solidFill>
                    <a:srgbClr val="000000"/>
                  </a:solidFill>
                </a:rPr>
              </a:br>
              <a:r>
                <a:rPr lang="en-US" sz="2000" dirty="0">
                  <a:solidFill>
                    <a:srgbClr val="000000"/>
                  </a:solidFill>
                </a:rPr>
                <a:t>d 0.6</a:t>
              </a:r>
            </a:p>
            <a:p>
              <a:pPr lvl="0">
                <a:spcBef>
                  <a:spcPts val="600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49173" name="Line 9"/>
            <p:cNvSpPr>
              <a:spLocks noChangeShapeType="1"/>
            </p:cNvSpPr>
            <p:nvPr/>
          </p:nvSpPr>
          <p:spPr bwMode="auto">
            <a:xfrm>
              <a:off x="2510" y="1025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10"/>
            <p:cNvSpPr>
              <a:spLocks noChangeShapeType="1"/>
            </p:cNvSpPr>
            <p:nvPr/>
          </p:nvSpPr>
          <p:spPr bwMode="auto">
            <a:xfrm>
              <a:off x="3128" y="1025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11"/>
            <p:cNvSpPr>
              <a:spLocks noChangeShapeType="1"/>
            </p:cNvSpPr>
            <p:nvPr/>
          </p:nvSpPr>
          <p:spPr bwMode="auto">
            <a:xfrm>
              <a:off x="1824" y="1345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12"/>
            <p:cNvSpPr>
              <a:spLocks noChangeShapeType="1"/>
            </p:cNvSpPr>
            <p:nvPr/>
          </p:nvSpPr>
          <p:spPr bwMode="auto">
            <a:xfrm>
              <a:off x="1824" y="1025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13"/>
            <p:cNvSpPr>
              <a:spLocks noChangeShapeType="1"/>
            </p:cNvSpPr>
            <p:nvPr/>
          </p:nvSpPr>
          <p:spPr bwMode="auto">
            <a:xfrm>
              <a:off x="3746" y="1025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14"/>
            <p:cNvSpPr>
              <a:spLocks noChangeShapeType="1"/>
            </p:cNvSpPr>
            <p:nvPr/>
          </p:nvSpPr>
          <p:spPr bwMode="auto">
            <a:xfrm>
              <a:off x="1824" y="1025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15"/>
            <p:cNvSpPr>
              <a:spLocks noChangeShapeType="1"/>
            </p:cNvSpPr>
            <p:nvPr/>
          </p:nvSpPr>
          <p:spPr bwMode="auto">
            <a:xfrm>
              <a:off x="1824" y="2739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9F46-C947-3D44-916E-5D98879E2887}"/>
              </a:ext>
            </a:extLst>
          </p:cNvPr>
          <p:cNvGrpSpPr/>
          <p:nvPr/>
        </p:nvGrpSpPr>
        <p:grpSpPr>
          <a:xfrm>
            <a:off x="1704986" y="2844225"/>
            <a:ext cx="1038214" cy="584775"/>
            <a:chOff x="1717686" y="2031712"/>
            <a:chExt cx="1038214" cy="584775"/>
          </a:xfrm>
        </p:grpSpPr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AA9DA7E7-E5AB-A044-A5B0-8EBE6D78DFF8}"/>
                </a:ext>
              </a:extLst>
            </p:cNvPr>
            <p:cNvSpPr/>
            <p:nvPr/>
          </p:nvSpPr>
          <p:spPr bwMode="auto">
            <a:xfrm>
              <a:off x="2146300" y="2133600"/>
              <a:ext cx="609600" cy="381000"/>
            </a:xfrm>
            <a:prstGeom prst="rightArrow">
              <a:avLst/>
            </a:prstGeom>
            <a:solidFill>
              <a:srgbClr val="FF99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D59C3-2F82-5A45-8BFC-9DABC58B26EC}"/>
                </a:ext>
              </a:extLst>
            </p:cNvPr>
            <p:cNvSpPr txBox="1"/>
            <p:nvPr/>
          </p:nvSpPr>
          <p:spPr>
            <a:xfrm>
              <a:off x="1717686" y="203171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T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C1A4D748-7643-C84D-BADB-FFA39EC073A8}"/>
              </a:ext>
            </a:extLst>
          </p:cNvPr>
          <p:cNvSpPr/>
          <p:nvPr/>
        </p:nvSpPr>
        <p:spPr bwMode="auto">
          <a:xfrm>
            <a:off x="2743200" y="2895600"/>
            <a:ext cx="3505200" cy="50828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92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-503238"/>
            <a:ext cx="8229600" cy="1920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99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  <a:t>Properties of </a:t>
            </a:r>
            <a:r>
              <a:rPr lang="en-US" sz="4000" dirty="0">
                <a:solidFill>
                  <a:srgbClr val="999900"/>
                </a:solidFill>
                <a:latin typeface="Garamond" pitchFamily="16" charset="0"/>
              </a:rPr>
              <a:t>TA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Used as a standard module for merging ranked lists in many applications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Usually finds the result quickly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Depends on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random accesses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which can be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expensive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random accesses are impossible in some cases</a:t>
            </a:r>
          </a:p>
          <a:p>
            <a:pPr marL="798513" lvl="2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e.g., an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API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allows to access objects incrementally by ranking score, but does not provide the score of a given object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928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Top-k Search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Top-k search methods</a:t>
            </a:r>
          </a:p>
          <a:p>
            <a:pPr lvl="1"/>
            <a:r>
              <a:rPr lang="en-US" dirty="0"/>
              <a:t>Rank aggregation</a:t>
            </a:r>
          </a:p>
          <a:p>
            <a:pPr lvl="1"/>
            <a:r>
              <a:rPr lang="en-US" dirty="0"/>
              <a:t>Index-based methods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Quick-Combine</a:t>
            </a: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Is round-robin the best access order?</a:t>
            </a:r>
          </a:p>
          <a:p>
            <a:pPr marL="798513" lvl="1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sz="2000" dirty="0" err="1">
                <a:solidFill>
                  <a:srgbClr val="0000FF"/>
                </a:solidFill>
                <a:latin typeface="+mn-lt"/>
              </a:rPr>
              <a:t>Quick-Combine</a:t>
            </a:r>
            <a:r>
              <a:rPr lang="cs-CZ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is</a:t>
            </a:r>
            <a:r>
              <a:rPr lang="cs-CZ" sz="2000" dirty="0">
                <a:latin typeface="+mn-lt"/>
              </a:rPr>
              <a:t> a variant </a:t>
            </a:r>
            <a:r>
              <a:rPr lang="cs-CZ" sz="2000" dirty="0" err="1">
                <a:latin typeface="+mn-lt"/>
              </a:rPr>
              <a:t>of</a:t>
            </a:r>
            <a:r>
              <a:rPr lang="cs-CZ" sz="2000" dirty="0">
                <a:latin typeface="+mn-lt"/>
              </a:rPr>
              <a:t> TA, </a:t>
            </a:r>
            <a:r>
              <a:rPr lang="cs-CZ" sz="2000" dirty="0" err="1">
                <a:latin typeface="+mn-lt"/>
              </a:rPr>
              <a:t>which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accesses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the</a:t>
            </a:r>
            <a:r>
              <a:rPr lang="cs-CZ" sz="2000" dirty="0">
                <a:latin typeface="+mn-lt"/>
              </a:rPr>
              <a:t> source </a:t>
            </a:r>
            <a:r>
              <a:rPr lang="cs-CZ" sz="2000" dirty="0" err="1">
                <a:latin typeface="+mn-lt"/>
              </a:rPr>
              <a:t>with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the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largest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decrease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rate</a:t>
            </a:r>
            <a:r>
              <a:rPr lang="cs-CZ" sz="2000" dirty="0">
                <a:latin typeface="+mn-lt"/>
              </a:rPr>
              <a:t> in </a:t>
            </a:r>
            <a:r>
              <a:rPr lang="cs-CZ" sz="2000" dirty="0" err="1">
                <a:latin typeface="+mn-lt"/>
              </a:rPr>
              <a:t>score</a:t>
            </a:r>
            <a:endParaRPr lang="cs-CZ" sz="2000" dirty="0">
              <a:latin typeface="+mn-lt"/>
            </a:endParaRPr>
          </a:p>
          <a:p>
            <a:pPr marL="798513" lvl="1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sz="2000" dirty="0" err="1">
                <a:solidFill>
                  <a:srgbClr val="000000"/>
                </a:solidFill>
                <a:latin typeface="+mn-lt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way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, T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is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reduced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faster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algorithm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terminates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earlier</a:t>
            </a:r>
            <a:endParaRPr lang="cs-CZ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48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-503238"/>
            <a:ext cx="8229600" cy="1920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999900"/>
              </a:buClr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  <a:t>Top-k query evaluation </a:t>
            </a:r>
            <a:b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</a:br>
            <a:r>
              <a:rPr lang="en-US" sz="4400" kern="0" dirty="0">
                <a:solidFill>
                  <a:srgbClr val="999900"/>
                </a:solidFill>
                <a:latin typeface="Garamond"/>
                <a:ea typeface="+mj-ea"/>
                <a:cs typeface="Arial"/>
              </a:rPr>
              <a:t>1D ordering and merging lists: </a:t>
            </a:r>
            <a:r>
              <a:rPr lang="en-US" sz="4000" dirty="0">
                <a:solidFill>
                  <a:srgbClr val="999900"/>
                </a:solidFill>
                <a:latin typeface="Garamond" pitchFamily="16" charset="0"/>
              </a:rPr>
              <a:t>NRA</a:t>
            </a: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NRA: No Random Accesses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Iteratively retrieves objects and their atomic scores from the ranked inputs in a round-robin fashion. 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For each object x seen so far at any input maintain: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: upper bound for x’s aggregate score (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: lower bound for x’s aggregate score (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k objects with the largest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If the smallest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400" baseline="30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is at least the largest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of any object x not in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then terminate and report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as top-k result.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2013" cy="455613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5B7C7146-45DF-4EAC-A388-36341C2F09F7}" type="slidenum">
              <a:rPr lang="en-US" smtClean="0"/>
              <a:pPr algn="r">
                <a:buFont typeface="Wingdings" pitchFamily="2" charset="2"/>
                <a:buNone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29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1"/>
          <p:cNvSpPr>
            <a:spLocks noChangeArrowheads="1"/>
          </p:cNvSpPr>
          <p:nvPr/>
        </p:nvSpPr>
        <p:spPr bwMode="auto">
          <a:xfrm>
            <a:off x="2895600" y="2133600"/>
            <a:ext cx="3048000" cy="457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NRA (k=1, f=sum)</a:t>
            </a: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51209" name="Rectangle 4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1210" name="Rectangle 5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51211" name="Rectangle 6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1212" name="Rectangle 7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 0.1</a:t>
              </a:r>
            </a:p>
          </p:txBody>
        </p:sp>
        <p:sp>
          <p:nvSpPr>
            <p:cNvPr id="51213" name="Rectangle 8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 0.2</a:t>
              </a:r>
            </a:p>
          </p:txBody>
        </p:sp>
        <p:sp>
          <p:nvSpPr>
            <p:cNvPr id="51214" name="Rectangle 9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0.5</a:t>
              </a:r>
            </a:p>
          </p:txBody>
        </p:sp>
        <p:sp>
          <p:nvSpPr>
            <p:cNvPr id="51215" name="Line 10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1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2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3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4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15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16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6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14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2.7,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66CC"/>
                </a:solidFill>
                <a:latin typeface="+mn-lt"/>
              </a:rPr>
              <a:t>1.8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66CC"/>
                </a:solidFill>
                <a:latin typeface="+mn-lt"/>
              </a:rPr>
              <a:t>2.7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0.9</a:t>
            </a:r>
            <a:r>
              <a:rPr lang="el-GR" sz="24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{c}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Since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we proceed to another round of accesses</a:t>
            </a:r>
          </a:p>
        </p:txBody>
      </p:sp>
      <p:sp>
        <p:nvSpPr>
          <p:cNvPr id="51207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2013" cy="455613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5B7C7146-45DF-4EAC-A388-36341C2F09F7}" type="slidenum">
              <a:rPr lang="en-US" smtClean="0"/>
              <a:pPr algn="r">
                <a:buFont typeface="Wingdings" pitchFamily="2" charset="2"/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49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"/>
          <p:cNvSpPr>
            <a:spLocks noChangeArrowheads="1"/>
          </p:cNvSpPr>
          <p:nvPr/>
        </p:nvSpPr>
        <p:spPr bwMode="auto">
          <a:xfrm>
            <a:off x="2895600" y="2133600"/>
            <a:ext cx="3048000" cy="838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28" name="Group 2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52233" name="Rectangle 3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2234" name="Rectangle 4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2236" name="Rectangle 6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 0.1</a:t>
              </a:r>
            </a:p>
          </p:txBody>
        </p:sp>
        <p:sp>
          <p:nvSpPr>
            <p:cNvPr id="52237" name="Rectangle 7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 0.2</a:t>
              </a:r>
            </a:p>
          </p:txBody>
        </p:sp>
        <p:sp>
          <p:nvSpPr>
            <p:cNvPr id="52238" name="Rectangle 8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0.5</a:t>
              </a:r>
            </a:p>
          </p:txBody>
        </p:sp>
        <p:sp>
          <p:nvSpPr>
            <p:cNvPr id="52239" name="Line 9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Line 10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11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Line 13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Line 14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Line 15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Text Box 16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NRA (k=1, f=sum)</a:t>
            </a:r>
          </a:p>
        </p:txBody>
      </p:sp>
      <p:sp>
        <p:nvSpPr>
          <p:cNvPr id="52230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27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2.6,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2000" dirty="0">
                <a:solidFill>
                  <a:srgbClr val="0066CC"/>
                </a:solidFill>
                <a:latin typeface="+mn-lt"/>
              </a:rPr>
              <a:t>1.8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2000" dirty="0">
                <a:solidFill>
                  <a:srgbClr val="0066CC"/>
                </a:solidFill>
                <a:latin typeface="+mn-lt"/>
              </a:rPr>
              <a:t>2.6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1.8</a:t>
            </a:r>
            <a:r>
              <a:rPr lang="el-GR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2.5,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0.8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2.5,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0.8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{c}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Since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we proceed to another round of accesses</a:t>
            </a:r>
          </a:p>
        </p:txBody>
      </p:sp>
      <p:sp>
        <p:nvSpPr>
          <p:cNvPr id="52231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2013" cy="455613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5B7C7146-45DF-4EAC-A388-36341C2F09F7}" type="slidenum">
              <a:rPr lang="en-US" smtClean="0"/>
              <a:pPr algn="r">
                <a:buFont typeface="Wingdings" pitchFamily="2" charset="2"/>
                <a:buNone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34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176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2.4,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1.8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>
                <a:solidFill>
                  <a:srgbClr val="0066CC"/>
                </a:solidFill>
                <a:latin typeface="+mn-lt"/>
              </a:rPr>
              <a:t>2.4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1.8</a:t>
            </a:r>
            <a:r>
              <a:rPr lang="el-GR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2.2,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0.8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>
                <a:solidFill>
                  <a:srgbClr val="0066CC"/>
                </a:solidFill>
                <a:latin typeface="+mn-lt"/>
              </a:rPr>
              <a:t>2.2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0.6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{b}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Since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we proceed to another round of accesses</a:t>
            </a:r>
          </a:p>
        </p:txBody>
      </p:sp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84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5B7C7146-45DF-4EAC-A388-36341C2F09F7}" type="slidenum">
              <a:rPr lang="en-US" smtClean="0"/>
              <a:pPr algn="r">
                <a:buFont typeface="Wingdings" pitchFamily="2" charset="2"/>
                <a:buNone/>
              </a:pPr>
              <a:t>24</a:t>
            </a:fld>
            <a:endParaRPr lang="en-US" dirty="0"/>
          </a:p>
        </p:txBody>
      </p:sp>
      <p:sp>
        <p:nvSpPr>
          <p:cNvPr id="53251" name="Rectangle 1"/>
          <p:cNvSpPr>
            <a:spLocks noChangeArrowheads="1"/>
          </p:cNvSpPr>
          <p:nvPr/>
        </p:nvSpPr>
        <p:spPr bwMode="auto">
          <a:xfrm>
            <a:off x="2895600" y="2160588"/>
            <a:ext cx="3048000" cy="12954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52" name="Group 2"/>
          <p:cNvGrpSpPr>
            <a:grpSpLocks/>
          </p:cNvGrpSpPr>
          <p:nvPr/>
        </p:nvGrpSpPr>
        <p:grpSpPr bwMode="auto">
          <a:xfrm>
            <a:off x="2895600" y="1627188"/>
            <a:ext cx="3049588" cy="2719387"/>
            <a:chOff x="1824" y="1025"/>
            <a:chExt cx="1921" cy="1713"/>
          </a:xfrm>
        </p:grpSpPr>
        <p:sp>
          <p:nvSpPr>
            <p:cNvPr id="53257" name="Rectangle 3"/>
            <p:cNvSpPr>
              <a:spLocks noChangeArrowheads="1"/>
            </p:cNvSpPr>
            <p:nvPr/>
          </p:nvSpPr>
          <p:spPr bwMode="auto">
            <a:xfrm>
              <a:off x="1824" y="1025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3258" name="Rectangle 4"/>
            <p:cNvSpPr>
              <a:spLocks noChangeArrowheads="1"/>
            </p:cNvSpPr>
            <p:nvPr/>
          </p:nvSpPr>
          <p:spPr bwMode="auto">
            <a:xfrm>
              <a:off x="2510" y="1025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53259" name="Rectangle 5"/>
            <p:cNvSpPr>
              <a:spLocks noChangeArrowheads="1"/>
            </p:cNvSpPr>
            <p:nvPr/>
          </p:nvSpPr>
          <p:spPr bwMode="auto">
            <a:xfrm>
              <a:off x="3128" y="1025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3260" name="Rectangle 6"/>
            <p:cNvSpPr>
              <a:spLocks noChangeArrowheads="1"/>
            </p:cNvSpPr>
            <p:nvPr/>
          </p:nvSpPr>
          <p:spPr bwMode="auto">
            <a:xfrm>
              <a:off x="1824" y="1345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 0.1</a:t>
              </a:r>
            </a:p>
          </p:txBody>
        </p:sp>
        <p:sp>
          <p:nvSpPr>
            <p:cNvPr id="53261" name="Rectangle 7"/>
            <p:cNvSpPr>
              <a:spLocks noChangeArrowheads="1"/>
            </p:cNvSpPr>
            <p:nvPr/>
          </p:nvSpPr>
          <p:spPr bwMode="auto">
            <a:xfrm>
              <a:off x="2510" y="1345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 0.2</a:t>
              </a:r>
            </a:p>
          </p:txBody>
        </p:sp>
        <p:sp>
          <p:nvSpPr>
            <p:cNvPr id="53262" name="Rectangle 8"/>
            <p:cNvSpPr>
              <a:spLocks noChangeArrowheads="1"/>
            </p:cNvSpPr>
            <p:nvPr/>
          </p:nvSpPr>
          <p:spPr bwMode="auto">
            <a:xfrm>
              <a:off x="3128" y="1345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0.5</a:t>
              </a:r>
            </a:p>
          </p:txBody>
        </p:sp>
        <p:sp>
          <p:nvSpPr>
            <p:cNvPr id="53263" name="Line 9"/>
            <p:cNvSpPr>
              <a:spLocks noChangeShapeType="1"/>
            </p:cNvSpPr>
            <p:nvPr/>
          </p:nvSpPr>
          <p:spPr bwMode="auto">
            <a:xfrm>
              <a:off x="2510" y="1025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Line 10"/>
            <p:cNvSpPr>
              <a:spLocks noChangeShapeType="1"/>
            </p:cNvSpPr>
            <p:nvPr/>
          </p:nvSpPr>
          <p:spPr bwMode="auto">
            <a:xfrm>
              <a:off x="3128" y="1025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Line 11"/>
            <p:cNvSpPr>
              <a:spLocks noChangeShapeType="1"/>
            </p:cNvSpPr>
            <p:nvPr/>
          </p:nvSpPr>
          <p:spPr bwMode="auto">
            <a:xfrm>
              <a:off x="1824" y="1345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Line 12"/>
            <p:cNvSpPr>
              <a:spLocks noChangeShapeType="1"/>
            </p:cNvSpPr>
            <p:nvPr/>
          </p:nvSpPr>
          <p:spPr bwMode="auto">
            <a:xfrm>
              <a:off x="1824" y="1025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Line 13"/>
            <p:cNvSpPr>
              <a:spLocks noChangeShapeType="1"/>
            </p:cNvSpPr>
            <p:nvPr/>
          </p:nvSpPr>
          <p:spPr bwMode="auto">
            <a:xfrm>
              <a:off x="3746" y="1025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Line 14"/>
            <p:cNvSpPr>
              <a:spLocks noChangeShapeType="1"/>
            </p:cNvSpPr>
            <p:nvPr/>
          </p:nvSpPr>
          <p:spPr bwMode="auto">
            <a:xfrm>
              <a:off x="1824" y="1025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Line 15"/>
            <p:cNvSpPr>
              <a:spLocks noChangeShapeType="1"/>
            </p:cNvSpPr>
            <p:nvPr/>
          </p:nvSpPr>
          <p:spPr bwMode="auto">
            <a:xfrm>
              <a:off x="1824" y="2739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3" name="Text Box 16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NRA (k=1, f=sum)</a:t>
            </a:r>
          </a:p>
        </p:txBody>
      </p:sp>
      <p:sp>
        <p:nvSpPr>
          <p:cNvPr id="53255" name="Rectangle 18"/>
          <p:cNvSpPr>
            <a:spLocks noChangeArrowheads="1"/>
          </p:cNvSpPr>
          <p:nvPr/>
        </p:nvSpPr>
        <p:spPr bwMode="auto">
          <a:xfrm>
            <a:off x="6477000" y="1779588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19"/>
          <p:cNvSpPr txBox="1">
            <a:spLocks noChangeArrowheads="1"/>
          </p:cNvSpPr>
          <p:nvPr/>
        </p:nvSpPr>
        <p:spPr bwMode="auto">
          <a:xfrm>
            <a:off x="6997700" y="1735138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</p:spTree>
    <p:extLst>
      <p:ext uri="{BB962C8B-B14F-4D97-AF65-F5344CB8AC3E}">
        <p14:creationId xmlns:p14="http://schemas.microsoft.com/office/powerpoint/2010/main" val="3412534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176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>
                <a:solidFill>
                  <a:srgbClr val="0066CC"/>
                </a:solidFill>
                <a:latin typeface="+mn-lt"/>
              </a:rPr>
              <a:t>2.2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1.8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2.1,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1.8</a:t>
            </a:r>
            <a:r>
              <a:rPr lang="el-GR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1.8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>
                <a:solidFill>
                  <a:srgbClr val="0066CC"/>
                </a:solidFill>
                <a:latin typeface="+mn-lt"/>
              </a:rPr>
              <a:t>2.2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1.5,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0.9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= {b}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≥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thus NRA terminates and reports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baseline="-25000" dirty="0" err="1">
                <a:solidFill>
                  <a:srgbClr val="000000"/>
                </a:solidFill>
                <a:latin typeface="+mn-lt"/>
              </a:rPr>
              <a:t>k</a:t>
            </a:r>
            <a:endParaRPr lang="en-US" baseline="-25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283EF102-65D9-47FB-ABF5-AE644A588396}" type="slidenum">
              <a:rPr lang="en-US" smtClean="0"/>
              <a:pPr algn="r">
                <a:buFont typeface="Wingdings" pitchFamily="2" charset="2"/>
                <a:buNone/>
              </a:pPr>
              <a:t>25</a:t>
            </a:fld>
            <a:endParaRPr lang="en-US" dirty="0"/>
          </a:p>
        </p:txBody>
      </p:sp>
      <p:sp>
        <p:nvSpPr>
          <p:cNvPr id="54275" name="Rectangle 1"/>
          <p:cNvSpPr>
            <a:spLocks noChangeArrowheads="1"/>
          </p:cNvSpPr>
          <p:nvPr/>
        </p:nvSpPr>
        <p:spPr bwMode="auto">
          <a:xfrm>
            <a:off x="2895600" y="2133600"/>
            <a:ext cx="3048000" cy="16764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2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54281" name="Rectangle 3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4282" name="Rectangle 4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54283" name="Rectangle 5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4284" name="Rectangle 6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a 0.1</a:t>
              </a:r>
            </a:p>
          </p:txBody>
        </p:sp>
        <p:sp>
          <p:nvSpPr>
            <p:cNvPr id="54285" name="Rectangle 7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 0.2</a:t>
              </a:r>
            </a:p>
          </p:txBody>
        </p:sp>
        <p:sp>
          <p:nvSpPr>
            <p:cNvPr id="54286" name="Rectangle 8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 0.5</a:t>
              </a:r>
            </a:p>
          </p:txBody>
        </p:sp>
        <p:sp>
          <p:nvSpPr>
            <p:cNvPr id="54287" name="Line 9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Line 10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Line 14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Line 15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77" name="Text Box 16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NRA (k=1, f=sum)</a:t>
            </a:r>
          </a:p>
        </p:txBody>
      </p:sp>
      <p:sp>
        <p:nvSpPr>
          <p:cNvPr id="54279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</p:spTree>
    <p:extLst>
      <p:ext uri="{BB962C8B-B14F-4D97-AF65-F5344CB8AC3E}">
        <p14:creationId xmlns:p14="http://schemas.microsoft.com/office/powerpoint/2010/main" val="1479564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4F5812D9-2D1A-4E76-B23C-36D65562031E}" type="slidenum">
              <a:rPr lang="en-US" smtClean="0"/>
              <a:pPr algn="r">
                <a:buFont typeface="Wingdings" pitchFamily="2" charset="2"/>
                <a:buNone/>
              </a:pPr>
              <a:t>26</a:t>
            </a:fld>
            <a:endParaRPr lang="en-US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NRA Properties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More generic than TA, since it does not depend on random accesses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Can be cheaper than TA, if random accesses are very expensive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NRA accesses objects sequentially from all inputs and updates the upper bounds for all objects seen so far </a:t>
            </a:r>
            <a:r>
              <a:rPr lang="en-US" sz="2800" dirty="0">
                <a:solidFill>
                  <a:srgbClr val="0066CC"/>
                </a:solidFill>
                <a:latin typeface="+mn-lt"/>
              </a:rPr>
              <a:t>unconditionally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Cost: O(n) per access (the expected distinct number of objects accessed so far is O(n))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No input list is pruned until the algorithm terminates</a:t>
            </a:r>
          </a:p>
        </p:txBody>
      </p:sp>
    </p:spTree>
    <p:extLst>
      <p:ext uri="{BB962C8B-B14F-4D97-AF65-F5344CB8AC3E}">
        <p14:creationId xmlns:p14="http://schemas.microsoft.com/office/powerpoint/2010/main" val="1298883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445F6726-D5A5-4892-9E84-539CC2CB7892}" type="slidenum">
              <a:rPr lang="en-US" smtClean="0"/>
              <a:pPr algn="r">
                <a:buFont typeface="Wingdings" pitchFamily="2" charset="2"/>
                <a:buNone/>
              </a:pPr>
              <a:t>27</a:t>
            </a:fld>
            <a:endParaRPr lang="en-US" dirty="0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57200" y="-14288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LARA: An efficient NRA implementation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LARA: </a:t>
            </a:r>
            <a:r>
              <a:rPr lang="en-US" sz="2800" u="sng" dirty="0" err="1">
                <a:solidFill>
                  <a:srgbClr val="0066CC"/>
                </a:solidFill>
                <a:latin typeface="+mn-lt"/>
              </a:rPr>
              <a:t>LA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ttice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-based </a:t>
            </a:r>
            <a:r>
              <a:rPr lang="en-US" sz="2800" u="sng" dirty="0">
                <a:solidFill>
                  <a:srgbClr val="0066CC"/>
                </a:solidFill>
                <a:latin typeface="+mn-lt"/>
              </a:rPr>
              <a:t>R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ank </a:t>
            </a:r>
            <a:r>
              <a:rPr lang="en-US" sz="2800" u="sng" dirty="0">
                <a:solidFill>
                  <a:srgbClr val="0066CC"/>
                </a:solidFill>
                <a:latin typeface="+mn-lt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ggregation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Based on 3 observations about the top-k candidates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Operates differently in the two (growing, shrinking) phases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Takes its name from the lattice used in the shrinking phase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Extendable to various top-k query variants</a:t>
            </a:r>
          </a:p>
        </p:txBody>
      </p:sp>
    </p:spTree>
    <p:extLst>
      <p:ext uri="{BB962C8B-B14F-4D97-AF65-F5344CB8AC3E}">
        <p14:creationId xmlns:p14="http://schemas.microsoft.com/office/powerpoint/2010/main" val="3837150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42FDAF1A-D562-4BD4-84D0-8037D9BB05D5}" type="slidenum">
              <a:rPr lang="en-US" smtClean="0"/>
              <a:pPr algn="r">
                <a:buFont typeface="Wingdings" pitchFamily="2" charset="2"/>
                <a:buNone/>
              </a:pPr>
              <a:t>28</a:t>
            </a:fld>
            <a:endParaRPr lang="en-US" dirty="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Observation 1</a:t>
            </a: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Let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be the k-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th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highest score in W</a:t>
            </a:r>
            <a:r>
              <a:rPr lang="en-US" sz="2800" baseline="-25000" dirty="0">
                <a:solidFill>
                  <a:srgbClr val="000000"/>
                </a:solidFill>
                <a:latin typeface="+mn-lt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and </a:t>
            </a:r>
            <a:br>
              <a:rPr lang="en-US" sz="2800" dirty="0">
                <a:solidFill>
                  <a:srgbClr val="000000"/>
                </a:solidFill>
                <a:latin typeface="+mn-lt"/>
              </a:rPr>
            </a:br>
            <a:r>
              <a:rPr lang="en-US" sz="2800" dirty="0">
                <a:solidFill>
                  <a:srgbClr val="C00000"/>
                </a:solidFill>
                <a:latin typeface="+mn-lt"/>
              </a:rPr>
              <a:t>T = f(l</a:t>
            </a:r>
            <a:r>
              <a:rPr lang="en-US" sz="2800" baseline="-2500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, . . . , l</a:t>
            </a:r>
            <a:r>
              <a:rPr lang="en-US" sz="2800" baseline="-25000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be the score derived when applying the aggregation function to the last atomic scores seen at each input.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Example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99CC00"/>
              </a:buClr>
              <a:buSzPct val="6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k=2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99CC00"/>
              </a:buClr>
              <a:buSzPct val="6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t=1.8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99CC00"/>
              </a:buClr>
              <a:buSzPct val="6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T=2.5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66CC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66CC"/>
                </a:solidFill>
                <a:latin typeface="+mn-lt"/>
              </a:rPr>
              <a:t>While t &lt; T, any objects never seen so far at any input can end up in the top-k result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3954463" y="3733800"/>
            <a:ext cx="2514600" cy="6858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3954463" y="3352800"/>
            <a:ext cx="2513012" cy="1717675"/>
            <a:chOff x="2491" y="2112"/>
            <a:chExt cx="1583" cy="1082"/>
          </a:xfrm>
        </p:grpSpPr>
        <p:sp>
          <p:nvSpPr>
            <p:cNvPr id="57353" name="Rectangle 5"/>
            <p:cNvSpPr>
              <a:spLocks noChangeArrowheads="1"/>
            </p:cNvSpPr>
            <p:nvPr/>
          </p:nvSpPr>
          <p:spPr bwMode="auto">
            <a:xfrm>
              <a:off x="2491" y="2112"/>
              <a:ext cx="52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7354" name="Rectangle 6"/>
            <p:cNvSpPr>
              <a:spLocks noChangeArrowheads="1"/>
            </p:cNvSpPr>
            <p:nvPr/>
          </p:nvSpPr>
          <p:spPr bwMode="auto">
            <a:xfrm>
              <a:off x="3013" y="2112"/>
              <a:ext cx="52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57355" name="Rectangle 7"/>
            <p:cNvSpPr>
              <a:spLocks noChangeArrowheads="1"/>
            </p:cNvSpPr>
            <p:nvPr/>
          </p:nvSpPr>
          <p:spPr bwMode="auto">
            <a:xfrm>
              <a:off x="3535" y="2112"/>
              <a:ext cx="540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7356" name="Rectangle 8"/>
            <p:cNvSpPr>
              <a:spLocks noChangeArrowheads="1"/>
            </p:cNvSpPr>
            <p:nvPr/>
          </p:nvSpPr>
          <p:spPr bwMode="auto">
            <a:xfrm>
              <a:off x="2491" y="2342"/>
              <a:ext cx="522" cy="8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7357" name="Rectangle 9"/>
            <p:cNvSpPr>
              <a:spLocks noChangeArrowheads="1"/>
            </p:cNvSpPr>
            <p:nvPr/>
          </p:nvSpPr>
          <p:spPr bwMode="auto">
            <a:xfrm>
              <a:off x="3013" y="2342"/>
              <a:ext cx="522" cy="8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7358" name="Rectangle 10"/>
            <p:cNvSpPr>
              <a:spLocks noChangeArrowheads="1"/>
            </p:cNvSpPr>
            <p:nvPr/>
          </p:nvSpPr>
          <p:spPr bwMode="auto">
            <a:xfrm>
              <a:off x="3535" y="2342"/>
              <a:ext cx="540" cy="8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45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7359" name="Line 11"/>
            <p:cNvSpPr>
              <a:spLocks noChangeShapeType="1"/>
            </p:cNvSpPr>
            <p:nvPr/>
          </p:nvSpPr>
          <p:spPr bwMode="auto">
            <a:xfrm>
              <a:off x="3013" y="2112"/>
              <a:ext cx="1" cy="10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12"/>
            <p:cNvSpPr>
              <a:spLocks noChangeShapeType="1"/>
            </p:cNvSpPr>
            <p:nvPr/>
          </p:nvSpPr>
          <p:spPr bwMode="auto">
            <a:xfrm>
              <a:off x="3535" y="2112"/>
              <a:ext cx="1" cy="10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3"/>
            <p:cNvSpPr>
              <a:spLocks noChangeShapeType="1"/>
            </p:cNvSpPr>
            <p:nvPr/>
          </p:nvSpPr>
          <p:spPr bwMode="auto">
            <a:xfrm>
              <a:off x="2491" y="2342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Line 14"/>
            <p:cNvSpPr>
              <a:spLocks noChangeShapeType="1"/>
            </p:cNvSpPr>
            <p:nvPr/>
          </p:nvSpPr>
          <p:spPr bwMode="auto">
            <a:xfrm>
              <a:off x="2491" y="2112"/>
              <a:ext cx="1" cy="108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3" name="Line 15"/>
            <p:cNvSpPr>
              <a:spLocks noChangeShapeType="1"/>
            </p:cNvSpPr>
            <p:nvPr/>
          </p:nvSpPr>
          <p:spPr bwMode="auto">
            <a:xfrm>
              <a:off x="4075" y="2112"/>
              <a:ext cx="1" cy="108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4" name="Line 16"/>
            <p:cNvSpPr>
              <a:spLocks noChangeShapeType="1"/>
            </p:cNvSpPr>
            <p:nvPr/>
          </p:nvSpPr>
          <p:spPr bwMode="auto">
            <a:xfrm>
              <a:off x="2491" y="2112"/>
              <a:ext cx="15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7"/>
            <p:cNvSpPr>
              <a:spLocks noChangeShapeType="1"/>
            </p:cNvSpPr>
            <p:nvPr/>
          </p:nvSpPr>
          <p:spPr bwMode="auto">
            <a:xfrm>
              <a:off x="2491" y="3195"/>
              <a:ext cx="15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1" name="Rectangle 18"/>
          <p:cNvSpPr>
            <a:spLocks noChangeArrowheads="1"/>
          </p:cNvSpPr>
          <p:nvPr/>
        </p:nvSpPr>
        <p:spPr bwMode="auto">
          <a:xfrm>
            <a:off x="6697663" y="34290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19"/>
          <p:cNvSpPr txBox="1">
            <a:spLocks noChangeArrowheads="1"/>
          </p:cNvSpPr>
          <p:nvPr/>
        </p:nvSpPr>
        <p:spPr bwMode="auto">
          <a:xfrm>
            <a:off x="7081838" y="335280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</p:spTree>
    <p:extLst>
      <p:ext uri="{BB962C8B-B14F-4D97-AF65-F5344CB8AC3E}">
        <p14:creationId xmlns:p14="http://schemas.microsoft.com/office/powerpoint/2010/main" val="860444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3A6DC8B4-6F08-418A-94B5-C53540F129C8}" type="slidenum">
              <a:rPr lang="en-US" smtClean="0"/>
              <a:pPr algn="r">
                <a:buFont typeface="Wingdings" pitchFamily="2" charset="2"/>
                <a:buNone/>
              </a:pPr>
              <a:t>29</a:t>
            </a:fld>
            <a:endParaRPr lang="en-US" dirty="0"/>
          </a:p>
        </p:txBody>
      </p:sp>
      <p:sp>
        <p:nvSpPr>
          <p:cNvPr id="58371" name="Rectangle 1"/>
          <p:cNvSpPr>
            <a:spLocks noChangeArrowheads="1"/>
          </p:cNvSpPr>
          <p:nvPr/>
        </p:nvSpPr>
        <p:spPr bwMode="auto">
          <a:xfrm>
            <a:off x="2895600" y="2133600"/>
            <a:ext cx="3048000" cy="838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58381" name="Rectangle 3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8382" name="Rectangle 4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58383" name="Rectangle 5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8384" name="Rectangle 6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8385" name="Rectangle 7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8386" name="Rectangle 8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8387" name="Line 9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10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1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Line 12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13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14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15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3" name="Text Box 16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Observation 1 (k=1)</a:t>
            </a:r>
          </a:p>
        </p:txBody>
      </p:sp>
      <p:sp>
        <p:nvSpPr>
          <p:cNvPr id="58374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T = 2.5,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{c}, t =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1.8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There could be an object x not seen yet at any input with scores (0.8, 0.8, 0.9)</a:t>
            </a:r>
          </a:p>
        </p:txBody>
      </p:sp>
      <p:sp>
        <p:nvSpPr>
          <p:cNvPr id="58375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936875" y="2971800"/>
            <a:ext cx="3078163" cy="458788"/>
            <a:chOff x="1850" y="1872"/>
            <a:chExt cx="1939" cy="289"/>
          </a:xfrm>
        </p:grpSpPr>
        <p:sp>
          <p:nvSpPr>
            <p:cNvPr id="58378" name="Rectangle 21"/>
            <p:cNvSpPr>
              <a:spLocks noChangeArrowheads="1"/>
            </p:cNvSpPr>
            <p:nvPr/>
          </p:nvSpPr>
          <p:spPr bwMode="auto">
            <a:xfrm>
              <a:off x="2558" y="1872"/>
              <a:ext cx="608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>
                  <a:srgbClr val="0066CC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66CC"/>
                  </a:solidFill>
                </a:rPr>
                <a:t>x 0.8</a:t>
              </a:r>
            </a:p>
          </p:txBody>
        </p:sp>
        <p:sp>
          <p:nvSpPr>
            <p:cNvPr id="58379" name="Rectangle 22"/>
            <p:cNvSpPr>
              <a:spLocks noChangeArrowheads="1"/>
            </p:cNvSpPr>
            <p:nvPr/>
          </p:nvSpPr>
          <p:spPr bwMode="auto">
            <a:xfrm>
              <a:off x="1850" y="1872"/>
              <a:ext cx="608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>
                  <a:srgbClr val="0066CC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66CC"/>
                  </a:solidFill>
                </a:rPr>
                <a:t>x 0.8</a:t>
              </a:r>
            </a:p>
          </p:txBody>
        </p:sp>
        <p:sp>
          <p:nvSpPr>
            <p:cNvPr id="58380" name="Rectangle 23"/>
            <p:cNvSpPr>
              <a:spLocks noChangeArrowheads="1"/>
            </p:cNvSpPr>
            <p:nvPr/>
          </p:nvSpPr>
          <p:spPr bwMode="auto">
            <a:xfrm>
              <a:off x="3182" y="1872"/>
              <a:ext cx="608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>
                  <a:srgbClr val="0066CC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66CC"/>
                  </a:solidFill>
                </a:rPr>
                <a:t>x 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803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Multidimensional Data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Flat relational tables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Multimedia feature vectors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029200"/>
            <a:ext cx="1065213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846" name="Line 4"/>
          <p:cNvSpPr>
            <a:spLocks noChangeShapeType="1"/>
          </p:cNvSpPr>
          <p:nvPr/>
        </p:nvSpPr>
        <p:spPr bwMode="auto">
          <a:xfrm flipV="1">
            <a:off x="2514600" y="4799013"/>
            <a:ext cx="2057400" cy="765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1060450" y="6053138"/>
            <a:ext cx="113188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image</a:t>
            </a:r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auto">
          <a:xfrm>
            <a:off x="4648200" y="4495800"/>
            <a:ext cx="838200" cy="609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4724400" y="4724400"/>
            <a:ext cx="76200" cy="38100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8"/>
          <p:cNvSpPr>
            <a:spLocks noChangeArrowheads="1"/>
          </p:cNvSpPr>
          <p:nvPr/>
        </p:nvSpPr>
        <p:spPr bwMode="auto">
          <a:xfrm>
            <a:off x="4953000" y="4724400"/>
            <a:ext cx="76200" cy="38100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auto">
          <a:xfrm>
            <a:off x="5181600" y="5029200"/>
            <a:ext cx="76200" cy="7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5429250" y="4572000"/>
            <a:ext cx="22923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color features</a:t>
            </a:r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V="1">
            <a:off x="2514600" y="5637213"/>
            <a:ext cx="1981200" cy="79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Rectangle 12"/>
          <p:cNvSpPr>
            <a:spLocks noChangeArrowheads="1"/>
          </p:cNvSpPr>
          <p:nvPr/>
        </p:nvSpPr>
        <p:spPr bwMode="auto">
          <a:xfrm>
            <a:off x="4648200" y="5181600"/>
            <a:ext cx="838200" cy="609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2514600" y="5867400"/>
            <a:ext cx="1981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4648200" y="5867400"/>
            <a:ext cx="838200" cy="609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5"/>
          <p:cNvSpPr>
            <a:spLocks noChangeArrowheads="1"/>
          </p:cNvSpPr>
          <p:nvPr/>
        </p:nvSpPr>
        <p:spPr bwMode="auto">
          <a:xfrm>
            <a:off x="4724400" y="5638800"/>
            <a:ext cx="76200" cy="15240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Rectangle 16"/>
          <p:cNvSpPr>
            <a:spLocks noChangeArrowheads="1"/>
          </p:cNvSpPr>
          <p:nvPr/>
        </p:nvSpPr>
        <p:spPr bwMode="auto">
          <a:xfrm>
            <a:off x="4953000" y="5638800"/>
            <a:ext cx="76200" cy="15240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7"/>
          <p:cNvSpPr>
            <a:spLocks noChangeArrowheads="1"/>
          </p:cNvSpPr>
          <p:nvPr/>
        </p:nvSpPr>
        <p:spPr bwMode="auto">
          <a:xfrm>
            <a:off x="5181600" y="5486400"/>
            <a:ext cx="762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5400675" y="5334000"/>
            <a:ext cx="26543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texture features</a:t>
            </a:r>
          </a:p>
        </p:txBody>
      </p:sp>
      <p:sp>
        <p:nvSpPr>
          <p:cNvPr id="35861" name="Text Box 19"/>
          <p:cNvSpPr txBox="1">
            <a:spLocks noChangeArrowheads="1"/>
          </p:cNvSpPr>
          <p:nvPr/>
        </p:nvSpPr>
        <p:spPr bwMode="auto">
          <a:xfrm>
            <a:off x="5416550" y="6019800"/>
            <a:ext cx="2463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shape features</a:t>
            </a:r>
          </a:p>
        </p:txBody>
      </p:sp>
      <p:sp>
        <p:nvSpPr>
          <p:cNvPr id="35862" name="Rectangle 20"/>
          <p:cNvSpPr>
            <a:spLocks noChangeArrowheads="1"/>
          </p:cNvSpPr>
          <p:nvPr/>
        </p:nvSpPr>
        <p:spPr bwMode="auto">
          <a:xfrm>
            <a:off x="4724400" y="6324600"/>
            <a:ext cx="76200" cy="15240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1"/>
          <p:cNvSpPr>
            <a:spLocks noChangeArrowheads="1"/>
          </p:cNvSpPr>
          <p:nvPr/>
        </p:nvSpPr>
        <p:spPr bwMode="auto">
          <a:xfrm>
            <a:off x="4953000" y="6172200"/>
            <a:ext cx="76200" cy="30480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Rectangle 22"/>
          <p:cNvSpPr>
            <a:spLocks noChangeArrowheads="1"/>
          </p:cNvSpPr>
          <p:nvPr/>
        </p:nvSpPr>
        <p:spPr bwMode="auto">
          <a:xfrm>
            <a:off x="5181600" y="6248400"/>
            <a:ext cx="76200" cy="228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 flipV="1">
            <a:off x="5730875" y="2055813"/>
            <a:ext cx="1588" cy="1679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>
            <a:off x="5730875" y="3733800"/>
            <a:ext cx="2209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5170488" y="2090738"/>
            <a:ext cx="481012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868" name="Text Box 26"/>
          <p:cNvSpPr txBox="1">
            <a:spLocks noChangeArrowheads="1"/>
          </p:cNvSpPr>
          <p:nvPr/>
        </p:nvSpPr>
        <p:spPr bwMode="auto">
          <a:xfrm>
            <a:off x="7456488" y="3690938"/>
            <a:ext cx="481012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5869" name="Oval 27"/>
          <p:cNvSpPr>
            <a:spLocks noChangeArrowheads="1"/>
          </p:cNvSpPr>
          <p:nvPr/>
        </p:nvSpPr>
        <p:spPr bwMode="auto">
          <a:xfrm>
            <a:off x="6492875" y="25908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Oval 28"/>
          <p:cNvSpPr>
            <a:spLocks noChangeArrowheads="1"/>
          </p:cNvSpPr>
          <p:nvPr/>
        </p:nvSpPr>
        <p:spPr bwMode="auto">
          <a:xfrm>
            <a:off x="5959475" y="31242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Oval 29"/>
          <p:cNvSpPr>
            <a:spLocks noChangeArrowheads="1"/>
          </p:cNvSpPr>
          <p:nvPr/>
        </p:nvSpPr>
        <p:spPr bwMode="auto">
          <a:xfrm>
            <a:off x="6340475" y="32004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Oval 30"/>
          <p:cNvSpPr>
            <a:spLocks noChangeArrowheads="1"/>
          </p:cNvSpPr>
          <p:nvPr/>
        </p:nvSpPr>
        <p:spPr bwMode="auto">
          <a:xfrm>
            <a:off x="6111875" y="25908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Oval 31"/>
          <p:cNvSpPr>
            <a:spLocks noChangeArrowheads="1"/>
          </p:cNvSpPr>
          <p:nvPr/>
        </p:nvSpPr>
        <p:spPr bwMode="auto">
          <a:xfrm>
            <a:off x="6188075" y="28956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Oval 32"/>
          <p:cNvSpPr>
            <a:spLocks noChangeArrowheads="1"/>
          </p:cNvSpPr>
          <p:nvPr/>
        </p:nvSpPr>
        <p:spPr bwMode="auto">
          <a:xfrm>
            <a:off x="6721475" y="33528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Oval 33"/>
          <p:cNvSpPr>
            <a:spLocks noChangeArrowheads="1"/>
          </p:cNvSpPr>
          <p:nvPr/>
        </p:nvSpPr>
        <p:spPr bwMode="auto">
          <a:xfrm>
            <a:off x="6950075" y="28956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Oval 34"/>
          <p:cNvSpPr>
            <a:spLocks noChangeArrowheads="1"/>
          </p:cNvSpPr>
          <p:nvPr/>
        </p:nvSpPr>
        <p:spPr bwMode="auto">
          <a:xfrm>
            <a:off x="7162800" y="24384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5"/>
          <p:cNvSpPr>
            <a:spLocks noChangeShapeType="1"/>
          </p:cNvSpPr>
          <p:nvPr/>
        </p:nvSpPr>
        <p:spPr bwMode="auto">
          <a:xfrm flipV="1">
            <a:off x="5730875" y="2132013"/>
            <a:ext cx="457200" cy="1603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8" name="Text Box 36"/>
          <p:cNvSpPr txBox="1">
            <a:spLocks noChangeArrowheads="1"/>
          </p:cNvSpPr>
          <p:nvPr/>
        </p:nvSpPr>
        <p:spPr bwMode="auto">
          <a:xfrm>
            <a:off x="5721350" y="1828800"/>
            <a:ext cx="4810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Tahoma" pitchFamily="34" charset="0"/>
              </a:rPr>
              <a:t>n</a:t>
            </a:r>
          </a:p>
        </p:txBody>
      </p:sp>
      <p:sp>
        <p:nvSpPr>
          <p:cNvPr id="35879" name="Oval 37"/>
          <p:cNvSpPr>
            <a:spLocks noChangeArrowheads="1"/>
          </p:cNvSpPr>
          <p:nvPr/>
        </p:nvSpPr>
        <p:spPr bwMode="auto">
          <a:xfrm>
            <a:off x="5867400" y="2667000"/>
            <a:ext cx="152400" cy="152400"/>
          </a:xfrm>
          <a:prstGeom prst="ellipse">
            <a:avLst/>
          </a:prstGeom>
          <a:solidFill>
            <a:srgbClr val="3333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80" name="Group 38"/>
          <p:cNvGrpSpPr>
            <a:grpSpLocks/>
          </p:cNvGrpSpPr>
          <p:nvPr/>
        </p:nvGrpSpPr>
        <p:grpSpPr bwMode="auto">
          <a:xfrm>
            <a:off x="1524000" y="2209800"/>
            <a:ext cx="2055813" cy="1598613"/>
            <a:chOff x="960" y="1392"/>
            <a:chExt cx="1295" cy="1007"/>
          </a:xfrm>
        </p:grpSpPr>
        <p:sp>
          <p:nvSpPr>
            <p:cNvPr id="35882" name="Rectangle 39"/>
            <p:cNvSpPr>
              <a:spLocks noChangeArrowheads="1"/>
            </p:cNvSpPr>
            <p:nvPr/>
          </p:nvSpPr>
          <p:spPr bwMode="auto">
            <a:xfrm>
              <a:off x="960" y="1392"/>
              <a:ext cx="324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a</a:t>
              </a:r>
              <a:r>
                <a:rPr lang="en-US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883" name="Rectangle 40"/>
            <p:cNvSpPr>
              <a:spLocks noChangeArrowheads="1"/>
            </p:cNvSpPr>
            <p:nvPr/>
          </p:nvSpPr>
          <p:spPr bwMode="auto">
            <a:xfrm>
              <a:off x="1284" y="1392"/>
              <a:ext cx="324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a</a:t>
              </a:r>
              <a:r>
                <a:rPr lang="en-US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884" name="Rectangle 41"/>
            <p:cNvSpPr>
              <a:spLocks noChangeArrowheads="1"/>
            </p:cNvSpPr>
            <p:nvPr/>
          </p:nvSpPr>
          <p:spPr bwMode="auto">
            <a:xfrm>
              <a:off x="1608" y="1392"/>
              <a:ext cx="324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885" name="Rectangle 42"/>
            <p:cNvSpPr>
              <a:spLocks noChangeArrowheads="1"/>
            </p:cNvSpPr>
            <p:nvPr/>
          </p:nvSpPr>
          <p:spPr bwMode="auto">
            <a:xfrm>
              <a:off x="1932" y="1392"/>
              <a:ext cx="324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a</a:t>
              </a:r>
              <a:r>
                <a:rPr lang="en-US" b="1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5886" name="Rectangle 43"/>
            <p:cNvSpPr>
              <a:spLocks noChangeArrowheads="1"/>
            </p:cNvSpPr>
            <p:nvPr/>
          </p:nvSpPr>
          <p:spPr bwMode="auto">
            <a:xfrm>
              <a:off x="960" y="1565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35887" name="Rectangle 44"/>
            <p:cNvSpPr>
              <a:spLocks noChangeArrowheads="1"/>
            </p:cNvSpPr>
            <p:nvPr/>
          </p:nvSpPr>
          <p:spPr bwMode="auto">
            <a:xfrm>
              <a:off x="1284" y="1565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5888" name="Rectangle 45"/>
            <p:cNvSpPr>
              <a:spLocks noChangeArrowheads="1"/>
            </p:cNvSpPr>
            <p:nvPr/>
          </p:nvSpPr>
          <p:spPr bwMode="auto">
            <a:xfrm>
              <a:off x="1608" y="1565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889" name="Rectangle 46"/>
            <p:cNvSpPr>
              <a:spLocks noChangeArrowheads="1"/>
            </p:cNvSpPr>
            <p:nvPr/>
          </p:nvSpPr>
          <p:spPr bwMode="auto">
            <a:xfrm>
              <a:off x="1932" y="1565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1n</a:t>
              </a:r>
            </a:p>
          </p:txBody>
        </p:sp>
        <p:sp>
          <p:nvSpPr>
            <p:cNvPr id="35890" name="Rectangle 47"/>
            <p:cNvSpPr>
              <a:spLocks noChangeArrowheads="1"/>
            </p:cNvSpPr>
            <p:nvPr/>
          </p:nvSpPr>
          <p:spPr bwMode="auto">
            <a:xfrm>
              <a:off x="960" y="1718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35891" name="Rectangle 48"/>
            <p:cNvSpPr>
              <a:spLocks noChangeArrowheads="1"/>
            </p:cNvSpPr>
            <p:nvPr/>
          </p:nvSpPr>
          <p:spPr bwMode="auto">
            <a:xfrm>
              <a:off x="1284" y="1718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5892" name="Rectangle 49"/>
            <p:cNvSpPr>
              <a:spLocks noChangeArrowheads="1"/>
            </p:cNvSpPr>
            <p:nvPr/>
          </p:nvSpPr>
          <p:spPr bwMode="auto">
            <a:xfrm>
              <a:off x="1608" y="1718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893" name="Rectangle 50"/>
            <p:cNvSpPr>
              <a:spLocks noChangeArrowheads="1"/>
            </p:cNvSpPr>
            <p:nvPr/>
          </p:nvSpPr>
          <p:spPr bwMode="auto">
            <a:xfrm>
              <a:off x="1932" y="1718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1n</a:t>
              </a:r>
            </a:p>
          </p:txBody>
        </p:sp>
        <p:sp>
          <p:nvSpPr>
            <p:cNvPr id="35894" name="Rectangle 51"/>
            <p:cNvSpPr>
              <a:spLocks noChangeArrowheads="1"/>
            </p:cNvSpPr>
            <p:nvPr/>
          </p:nvSpPr>
          <p:spPr bwMode="auto">
            <a:xfrm>
              <a:off x="960" y="1872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35895" name="Rectangle 52"/>
            <p:cNvSpPr>
              <a:spLocks noChangeArrowheads="1"/>
            </p:cNvSpPr>
            <p:nvPr/>
          </p:nvSpPr>
          <p:spPr bwMode="auto">
            <a:xfrm>
              <a:off x="1284" y="1872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5896" name="Rectangle 53"/>
            <p:cNvSpPr>
              <a:spLocks noChangeArrowheads="1"/>
            </p:cNvSpPr>
            <p:nvPr/>
          </p:nvSpPr>
          <p:spPr bwMode="auto">
            <a:xfrm>
              <a:off x="1608" y="1872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897" name="Rectangle 54"/>
            <p:cNvSpPr>
              <a:spLocks noChangeArrowheads="1"/>
            </p:cNvSpPr>
            <p:nvPr/>
          </p:nvSpPr>
          <p:spPr bwMode="auto">
            <a:xfrm>
              <a:off x="1932" y="1872"/>
              <a:ext cx="324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1n</a:t>
              </a:r>
            </a:p>
          </p:txBody>
        </p:sp>
        <p:sp>
          <p:nvSpPr>
            <p:cNvPr id="35898" name="Rectangle 55"/>
            <p:cNvSpPr>
              <a:spLocks noChangeArrowheads="1"/>
            </p:cNvSpPr>
            <p:nvPr/>
          </p:nvSpPr>
          <p:spPr bwMode="auto">
            <a:xfrm>
              <a:off x="960" y="2026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899" name="Rectangle 56"/>
            <p:cNvSpPr>
              <a:spLocks noChangeArrowheads="1"/>
            </p:cNvSpPr>
            <p:nvPr/>
          </p:nvSpPr>
          <p:spPr bwMode="auto">
            <a:xfrm>
              <a:off x="1284" y="2026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900" name="Rectangle 57"/>
            <p:cNvSpPr>
              <a:spLocks noChangeArrowheads="1"/>
            </p:cNvSpPr>
            <p:nvPr/>
          </p:nvSpPr>
          <p:spPr bwMode="auto">
            <a:xfrm>
              <a:off x="1608" y="2026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901" name="Rectangle 58"/>
            <p:cNvSpPr>
              <a:spLocks noChangeArrowheads="1"/>
            </p:cNvSpPr>
            <p:nvPr/>
          </p:nvSpPr>
          <p:spPr bwMode="auto">
            <a:xfrm>
              <a:off x="1932" y="2026"/>
              <a:ext cx="324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902" name="Rectangle 59"/>
            <p:cNvSpPr>
              <a:spLocks noChangeArrowheads="1"/>
            </p:cNvSpPr>
            <p:nvPr/>
          </p:nvSpPr>
          <p:spPr bwMode="auto">
            <a:xfrm>
              <a:off x="960" y="2179"/>
              <a:ext cx="324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m1</a:t>
              </a:r>
            </a:p>
          </p:txBody>
        </p:sp>
        <p:sp>
          <p:nvSpPr>
            <p:cNvPr id="35903" name="Rectangle 60"/>
            <p:cNvSpPr>
              <a:spLocks noChangeArrowheads="1"/>
            </p:cNvSpPr>
            <p:nvPr/>
          </p:nvSpPr>
          <p:spPr bwMode="auto">
            <a:xfrm>
              <a:off x="1284" y="2179"/>
              <a:ext cx="324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m2</a:t>
              </a:r>
            </a:p>
          </p:txBody>
        </p:sp>
        <p:sp>
          <p:nvSpPr>
            <p:cNvPr id="35904" name="Rectangle 61"/>
            <p:cNvSpPr>
              <a:spLocks noChangeArrowheads="1"/>
            </p:cNvSpPr>
            <p:nvPr/>
          </p:nvSpPr>
          <p:spPr bwMode="auto">
            <a:xfrm>
              <a:off x="1608" y="2179"/>
              <a:ext cx="324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5905" name="Rectangle 62"/>
            <p:cNvSpPr>
              <a:spLocks noChangeArrowheads="1"/>
            </p:cNvSpPr>
            <p:nvPr/>
          </p:nvSpPr>
          <p:spPr bwMode="auto">
            <a:xfrm>
              <a:off x="1932" y="2179"/>
              <a:ext cx="324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v</a:t>
              </a:r>
              <a:r>
                <a:rPr lang="en-US" sz="1600" baseline="-25000">
                  <a:solidFill>
                    <a:srgbClr val="000000"/>
                  </a:solidFill>
                </a:rPr>
                <a:t>mn</a:t>
              </a:r>
            </a:p>
          </p:txBody>
        </p:sp>
        <p:sp>
          <p:nvSpPr>
            <p:cNvPr id="35906" name="Line 63"/>
            <p:cNvSpPr>
              <a:spLocks noChangeShapeType="1"/>
            </p:cNvSpPr>
            <p:nvPr/>
          </p:nvSpPr>
          <p:spPr bwMode="auto">
            <a:xfrm>
              <a:off x="1284" y="1392"/>
              <a:ext cx="1" cy="100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Line 64"/>
            <p:cNvSpPr>
              <a:spLocks noChangeShapeType="1"/>
            </p:cNvSpPr>
            <p:nvPr/>
          </p:nvSpPr>
          <p:spPr bwMode="auto">
            <a:xfrm>
              <a:off x="1608" y="1392"/>
              <a:ext cx="1" cy="100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Line 65"/>
            <p:cNvSpPr>
              <a:spLocks noChangeShapeType="1"/>
            </p:cNvSpPr>
            <p:nvPr/>
          </p:nvSpPr>
          <p:spPr bwMode="auto">
            <a:xfrm>
              <a:off x="1932" y="1392"/>
              <a:ext cx="1" cy="100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Line 66"/>
            <p:cNvSpPr>
              <a:spLocks noChangeShapeType="1"/>
            </p:cNvSpPr>
            <p:nvPr/>
          </p:nvSpPr>
          <p:spPr bwMode="auto">
            <a:xfrm>
              <a:off x="960" y="1565"/>
              <a:ext cx="12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Line 67"/>
            <p:cNvSpPr>
              <a:spLocks noChangeShapeType="1"/>
            </p:cNvSpPr>
            <p:nvPr/>
          </p:nvSpPr>
          <p:spPr bwMode="auto">
            <a:xfrm>
              <a:off x="960" y="1718"/>
              <a:ext cx="12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Line 68"/>
            <p:cNvSpPr>
              <a:spLocks noChangeShapeType="1"/>
            </p:cNvSpPr>
            <p:nvPr/>
          </p:nvSpPr>
          <p:spPr bwMode="auto">
            <a:xfrm>
              <a:off x="960" y="1872"/>
              <a:ext cx="12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2" name="Line 69"/>
            <p:cNvSpPr>
              <a:spLocks noChangeShapeType="1"/>
            </p:cNvSpPr>
            <p:nvPr/>
          </p:nvSpPr>
          <p:spPr bwMode="auto">
            <a:xfrm>
              <a:off x="960" y="2026"/>
              <a:ext cx="12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Line 70"/>
            <p:cNvSpPr>
              <a:spLocks noChangeShapeType="1"/>
            </p:cNvSpPr>
            <p:nvPr/>
          </p:nvSpPr>
          <p:spPr bwMode="auto">
            <a:xfrm>
              <a:off x="960" y="2179"/>
              <a:ext cx="12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71"/>
            <p:cNvSpPr>
              <a:spLocks noChangeShapeType="1"/>
            </p:cNvSpPr>
            <p:nvPr/>
          </p:nvSpPr>
          <p:spPr bwMode="auto">
            <a:xfrm>
              <a:off x="960" y="1392"/>
              <a:ext cx="1" cy="100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72"/>
            <p:cNvSpPr>
              <a:spLocks noChangeShapeType="1"/>
            </p:cNvSpPr>
            <p:nvPr/>
          </p:nvSpPr>
          <p:spPr bwMode="auto">
            <a:xfrm>
              <a:off x="2256" y="1392"/>
              <a:ext cx="1" cy="100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73"/>
            <p:cNvSpPr>
              <a:spLocks noChangeShapeType="1"/>
            </p:cNvSpPr>
            <p:nvPr/>
          </p:nvSpPr>
          <p:spPr bwMode="auto">
            <a:xfrm>
              <a:off x="960" y="1392"/>
              <a:ext cx="12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74"/>
            <p:cNvSpPr>
              <a:spLocks noChangeShapeType="1"/>
            </p:cNvSpPr>
            <p:nvPr/>
          </p:nvSpPr>
          <p:spPr bwMode="auto">
            <a:xfrm>
              <a:off x="960" y="2400"/>
              <a:ext cx="12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1" name="AutoShape 75"/>
          <p:cNvSpPr>
            <a:spLocks noChangeArrowheads="1"/>
          </p:cNvSpPr>
          <p:nvPr/>
        </p:nvSpPr>
        <p:spPr bwMode="auto">
          <a:xfrm>
            <a:off x="4191000" y="2743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00"/>
          </a:solidFill>
          <a:ln w="25560">
            <a:solidFill>
              <a:srgbClr val="6F95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22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29E188A-EC98-4542-A7F2-F5F3CA66374F}" type="slidenum">
              <a:rPr lang="en-US" smtClean="0"/>
              <a:pPr algn="r">
                <a:buFont typeface="Wingdings" pitchFamily="2" charset="2"/>
                <a:buNone/>
              </a:pPr>
              <a:t>30</a:t>
            </a:fld>
            <a:endParaRPr lang="en-US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Observation 2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66CC"/>
                </a:solidFill>
                <a:latin typeface="+mn-lt"/>
              </a:rPr>
              <a:t>While t &lt; T, any of the objects seen so far can end up in the top-k result.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Example (k=1): </a:t>
            </a:r>
          </a:p>
          <a:p>
            <a:pPr marL="741363" lvl="1" indent="-284163"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T = 2.5,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{c}, t =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4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= 1.8 </a:t>
            </a:r>
          </a:p>
          <a:p>
            <a:pPr marL="741363" lvl="1" indent="-284163"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any object {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a,b,c,d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} could end up in the result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2590800" y="4572000"/>
            <a:ext cx="3048000" cy="838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8" name="Group 4"/>
          <p:cNvGrpSpPr>
            <a:grpSpLocks/>
          </p:cNvGrpSpPr>
          <p:nvPr/>
        </p:nvGrpSpPr>
        <p:grpSpPr bwMode="auto">
          <a:xfrm>
            <a:off x="2590800" y="4038600"/>
            <a:ext cx="3049588" cy="2719388"/>
            <a:chOff x="1632" y="2544"/>
            <a:chExt cx="1921" cy="1713"/>
          </a:xfrm>
        </p:grpSpPr>
        <p:sp>
          <p:nvSpPr>
            <p:cNvPr id="59401" name="Rectangle 5"/>
            <p:cNvSpPr>
              <a:spLocks noChangeArrowheads="1"/>
            </p:cNvSpPr>
            <p:nvPr/>
          </p:nvSpPr>
          <p:spPr bwMode="auto">
            <a:xfrm>
              <a:off x="1632" y="2544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9402" name="Rectangle 6"/>
            <p:cNvSpPr>
              <a:spLocks noChangeArrowheads="1"/>
            </p:cNvSpPr>
            <p:nvPr/>
          </p:nvSpPr>
          <p:spPr bwMode="auto">
            <a:xfrm>
              <a:off x="2318" y="2544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59403" name="Rectangle 7"/>
            <p:cNvSpPr>
              <a:spLocks noChangeArrowheads="1"/>
            </p:cNvSpPr>
            <p:nvPr/>
          </p:nvSpPr>
          <p:spPr bwMode="auto">
            <a:xfrm>
              <a:off x="2936" y="2544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9404" name="Rectangle 8"/>
            <p:cNvSpPr>
              <a:spLocks noChangeArrowheads="1"/>
            </p:cNvSpPr>
            <p:nvPr/>
          </p:nvSpPr>
          <p:spPr bwMode="auto">
            <a:xfrm>
              <a:off x="1632" y="2864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9405" name="Rectangle 9"/>
            <p:cNvSpPr>
              <a:spLocks noChangeArrowheads="1"/>
            </p:cNvSpPr>
            <p:nvPr/>
          </p:nvSpPr>
          <p:spPr bwMode="auto">
            <a:xfrm>
              <a:off x="2318" y="2864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9406" name="Rectangle 10"/>
            <p:cNvSpPr>
              <a:spLocks noChangeArrowheads="1"/>
            </p:cNvSpPr>
            <p:nvPr/>
          </p:nvSpPr>
          <p:spPr bwMode="auto">
            <a:xfrm>
              <a:off x="2936" y="2864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59407" name="Line 11"/>
            <p:cNvSpPr>
              <a:spLocks noChangeShapeType="1"/>
            </p:cNvSpPr>
            <p:nvPr/>
          </p:nvSpPr>
          <p:spPr bwMode="auto">
            <a:xfrm>
              <a:off x="2318" y="2544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2"/>
            <p:cNvSpPr>
              <a:spLocks noChangeShapeType="1"/>
            </p:cNvSpPr>
            <p:nvPr/>
          </p:nvSpPr>
          <p:spPr bwMode="auto">
            <a:xfrm>
              <a:off x="2936" y="2544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13"/>
            <p:cNvSpPr>
              <a:spLocks noChangeShapeType="1"/>
            </p:cNvSpPr>
            <p:nvPr/>
          </p:nvSpPr>
          <p:spPr bwMode="auto">
            <a:xfrm>
              <a:off x="1632" y="2864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14"/>
            <p:cNvSpPr>
              <a:spLocks noChangeShapeType="1"/>
            </p:cNvSpPr>
            <p:nvPr/>
          </p:nvSpPr>
          <p:spPr bwMode="auto">
            <a:xfrm>
              <a:off x="1632" y="2544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5"/>
            <p:cNvSpPr>
              <a:spLocks noChangeShapeType="1"/>
            </p:cNvSpPr>
            <p:nvPr/>
          </p:nvSpPr>
          <p:spPr bwMode="auto">
            <a:xfrm>
              <a:off x="3554" y="2544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16"/>
            <p:cNvSpPr>
              <a:spLocks noChangeShapeType="1"/>
            </p:cNvSpPr>
            <p:nvPr/>
          </p:nvSpPr>
          <p:spPr bwMode="auto">
            <a:xfrm>
              <a:off x="1632" y="2544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17"/>
            <p:cNvSpPr>
              <a:spLocks noChangeShapeType="1"/>
            </p:cNvSpPr>
            <p:nvPr/>
          </p:nvSpPr>
          <p:spPr bwMode="auto">
            <a:xfrm>
              <a:off x="1632" y="425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399" name="Rectangle 18"/>
          <p:cNvSpPr>
            <a:spLocks noChangeArrowheads="1"/>
          </p:cNvSpPr>
          <p:nvPr/>
        </p:nvSpPr>
        <p:spPr bwMode="auto">
          <a:xfrm>
            <a:off x="6172200" y="41910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Text Box 19"/>
          <p:cNvSpPr txBox="1">
            <a:spLocks noChangeArrowheads="1"/>
          </p:cNvSpPr>
          <p:nvPr/>
        </p:nvSpPr>
        <p:spPr bwMode="auto">
          <a:xfrm>
            <a:off x="6692900" y="41465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</p:spTree>
    <p:extLst>
      <p:ext uri="{BB962C8B-B14F-4D97-AF65-F5344CB8AC3E}">
        <p14:creationId xmlns:p14="http://schemas.microsoft.com/office/powerpoint/2010/main" val="459208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5AB34323-4AD2-476C-8FD5-EC17EAF2225B}" type="slidenum">
              <a:rPr lang="en-US" smtClean="0"/>
              <a:pPr algn="r">
                <a:buFont typeface="Wingdings" pitchFamily="2" charset="2"/>
                <a:buNone/>
              </a:pPr>
              <a:t>31</a:t>
            </a:fld>
            <a:endParaRPr lang="en-US" dirty="0"/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Implication of observations 1,2</a:t>
            </a: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296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66CC"/>
                </a:solidFill>
                <a:latin typeface="+mn-lt"/>
              </a:rPr>
              <a:t>While t &lt; T the set of candidate top-k objects can only grow and there is nothing we can do about it. Objects which have not been seen so far at any input can end up in the top-k result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Thus, while t &lt; T,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we should only update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while accessing objects from the sources and </a:t>
            </a:r>
            <a:r>
              <a:rPr lang="en-US" sz="2800" i="1" u="sng" dirty="0">
                <a:solidFill>
                  <a:srgbClr val="FF0000"/>
                </a:solidFill>
                <a:latin typeface="+mn-lt"/>
              </a:rPr>
              <a:t>need not apply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 expensive updates and comparisons using upper bounds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0441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705DAAC4-FC45-4243-A326-4A2D9E763E76}" type="slidenum">
              <a:rPr lang="en-US" smtClean="0"/>
              <a:pPr algn="r">
                <a:buFont typeface="Wingdings" pitchFamily="2" charset="2"/>
                <a:buNone/>
              </a:pPr>
              <a:t>32</a:t>
            </a:fld>
            <a:endParaRPr lang="en-US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Observation 3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66CC"/>
                </a:solidFill>
                <a:latin typeface="+mn-lt"/>
              </a:rPr>
              <a:t>If t ≥ T, no object which has not been seen at any input can end up in the top-k result.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Example: 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 = 2.0,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{b}, t =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2.2 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no object x never seen so far can end up in the result</a:t>
            </a:r>
          </a:p>
          <a:p>
            <a:pPr marL="341313" indent="-341313"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514600" y="4370388"/>
            <a:ext cx="3048000" cy="12954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6" name="Group 4"/>
          <p:cNvGrpSpPr>
            <a:grpSpLocks/>
          </p:cNvGrpSpPr>
          <p:nvPr/>
        </p:nvGrpSpPr>
        <p:grpSpPr bwMode="auto">
          <a:xfrm>
            <a:off x="2514600" y="3836988"/>
            <a:ext cx="3049588" cy="2719387"/>
            <a:chOff x="1584" y="2417"/>
            <a:chExt cx="1921" cy="1713"/>
          </a:xfrm>
        </p:grpSpPr>
        <p:sp>
          <p:nvSpPr>
            <p:cNvPr id="61453" name="Rectangle 5"/>
            <p:cNvSpPr>
              <a:spLocks noChangeArrowheads="1"/>
            </p:cNvSpPr>
            <p:nvPr/>
          </p:nvSpPr>
          <p:spPr bwMode="auto">
            <a:xfrm>
              <a:off x="1584" y="2417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61454" name="Rectangle 6"/>
            <p:cNvSpPr>
              <a:spLocks noChangeArrowheads="1"/>
            </p:cNvSpPr>
            <p:nvPr/>
          </p:nvSpPr>
          <p:spPr bwMode="auto">
            <a:xfrm>
              <a:off x="2270" y="2417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61455" name="Rectangle 7"/>
            <p:cNvSpPr>
              <a:spLocks noChangeArrowheads="1"/>
            </p:cNvSpPr>
            <p:nvPr/>
          </p:nvSpPr>
          <p:spPr bwMode="auto">
            <a:xfrm>
              <a:off x="2888" y="2417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61456" name="Rectangle 8"/>
            <p:cNvSpPr>
              <a:spLocks noChangeArrowheads="1"/>
            </p:cNvSpPr>
            <p:nvPr/>
          </p:nvSpPr>
          <p:spPr bwMode="auto">
            <a:xfrm>
              <a:off x="1584" y="2737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61457" name="Rectangle 9"/>
            <p:cNvSpPr>
              <a:spLocks noChangeArrowheads="1"/>
            </p:cNvSpPr>
            <p:nvPr/>
          </p:nvSpPr>
          <p:spPr bwMode="auto">
            <a:xfrm>
              <a:off x="2270" y="2737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61458" name="Rectangle 10"/>
            <p:cNvSpPr>
              <a:spLocks noChangeArrowheads="1"/>
            </p:cNvSpPr>
            <p:nvPr/>
          </p:nvSpPr>
          <p:spPr bwMode="auto">
            <a:xfrm>
              <a:off x="2888" y="2737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61459" name="Line 11"/>
            <p:cNvSpPr>
              <a:spLocks noChangeShapeType="1"/>
            </p:cNvSpPr>
            <p:nvPr/>
          </p:nvSpPr>
          <p:spPr bwMode="auto">
            <a:xfrm>
              <a:off x="2270" y="2417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12"/>
            <p:cNvSpPr>
              <a:spLocks noChangeShapeType="1"/>
            </p:cNvSpPr>
            <p:nvPr/>
          </p:nvSpPr>
          <p:spPr bwMode="auto">
            <a:xfrm>
              <a:off x="2888" y="2417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13"/>
            <p:cNvSpPr>
              <a:spLocks noChangeShapeType="1"/>
            </p:cNvSpPr>
            <p:nvPr/>
          </p:nvSpPr>
          <p:spPr bwMode="auto">
            <a:xfrm>
              <a:off x="1584" y="2737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14"/>
            <p:cNvSpPr>
              <a:spLocks noChangeShapeType="1"/>
            </p:cNvSpPr>
            <p:nvPr/>
          </p:nvSpPr>
          <p:spPr bwMode="auto">
            <a:xfrm>
              <a:off x="1584" y="2417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5"/>
            <p:cNvSpPr>
              <a:spLocks noChangeShapeType="1"/>
            </p:cNvSpPr>
            <p:nvPr/>
          </p:nvSpPr>
          <p:spPr bwMode="auto">
            <a:xfrm>
              <a:off x="3506" y="2417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6"/>
            <p:cNvSpPr>
              <a:spLocks noChangeShapeType="1"/>
            </p:cNvSpPr>
            <p:nvPr/>
          </p:nvSpPr>
          <p:spPr bwMode="auto">
            <a:xfrm>
              <a:off x="1584" y="2417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7"/>
            <p:cNvSpPr>
              <a:spLocks noChangeShapeType="1"/>
            </p:cNvSpPr>
            <p:nvPr/>
          </p:nvSpPr>
          <p:spPr bwMode="auto">
            <a:xfrm>
              <a:off x="1584" y="4131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7" name="Rectangle 18"/>
          <p:cNvSpPr>
            <a:spLocks noChangeArrowheads="1"/>
          </p:cNvSpPr>
          <p:nvPr/>
        </p:nvSpPr>
        <p:spPr bwMode="auto">
          <a:xfrm>
            <a:off x="6096000" y="3989388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6616700" y="3944938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17775" y="5715000"/>
            <a:ext cx="3078163" cy="458788"/>
            <a:chOff x="1586" y="3600"/>
            <a:chExt cx="1939" cy="289"/>
          </a:xfrm>
        </p:grpSpPr>
        <p:sp>
          <p:nvSpPr>
            <p:cNvPr id="61450" name="Rectangle 21"/>
            <p:cNvSpPr>
              <a:spLocks noChangeArrowheads="1"/>
            </p:cNvSpPr>
            <p:nvPr/>
          </p:nvSpPr>
          <p:spPr bwMode="auto">
            <a:xfrm>
              <a:off x="2294" y="3600"/>
              <a:ext cx="608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>
                  <a:srgbClr val="0066CC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66CC"/>
                  </a:solidFill>
                </a:rPr>
                <a:t>x 0.6</a:t>
              </a:r>
            </a:p>
          </p:txBody>
        </p:sp>
        <p:sp>
          <p:nvSpPr>
            <p:cNvPr id="61451" name="Rectangle 22"/>
            <p:cNvSpPr>
              <a:spLocks noChangeArrowheads="1"/>
            </p:cNvSpPr>
            <p:nvPr/>
          </p:nvSpPr>
          <p:spPr bwMode="auto">
            <a:xfrm>
              <a:off x="1586" y="3600"/>
              <a:ext cx="608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>
                  <a:srgbClr val="0066CC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66CC"/>
                  </a:solidFill>
                </a:rPr>
                <a:t>x 0.6</a:t>
              </a:r>
            </a:p>
          </p:txBody>
        </p:sp>
        <p:sp>
          <p:nvSpPr>
            <p:cNvPr id="61452" name="Rectangle 23"/>
            <p:cNvSpPr>
              <a:spLocks noChangeArrowheads="1"/>
            </p:cNvSpPr>
            <p:nvPr/>
          </p:nvSpPr>
          <p:spPr bwMode="auto">
            <a:xfrm>
              <a:off x="2918" y="3600"/>
              <a:ext cx="608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>
                  <a:srgbClr val="0066CC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66CC"/>
                  </a:solidFill>
                </a:rPr>
                <a:t>x 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52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F521B4A6-507E-4BF9-8499-7776DE3C355E}" type="slidenum">
              <a:rPr lang="en-US" smtClean="0"/>
              <a:pPr algn="r">
                <a:buFont typeface="Wingdings" pitchFamily="2" charset="2"/>
                <a:buNone/>
              </a:pPr>
              <a:t>33</a:t>
            </a:fld>
            <a:endParaRPr lang="en-US" dirty="0"/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Implication of observation 3</a:t>
            </a: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296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66CC"/>
                </a:solidFill>
                <a:latin typeface="+mn-lt"/>
              </a:rPr>
              <a:t>As soon as t </a:t>
            </a:r>
            <a:r>
              <a:rPr lang="en-US" sz="2400" dirty="0">
                <a:solidFill>
                  <a:srgbClr val="0066CC"/>
                </a:solidFill>
                <a:latin typeface="+mn-lt"/>
              </a:rPr>
              <a:t>≥</a:t>
            </a:r>
            <a:r>
              <a:rPr lang="en-US" sz="2800" dirty="0">
                <a:solidFill>
                  <a:srgbClr val="0066CC"/>
                </a:solidFill>
                <a:latin typeface="+mn-lt"/>
              </a:rPr>
              <a:t> T the set of candidate top-k objects can only shrink and there is no need to process any newly seen objects. 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Summarizing, observations 1 through 3 imply two phases that all NRA algorithms go through; </a:t>
            </a:r>
          </a:p>
          <a:p>
            <a:pPr marL="741363" lvl="1" indent="-284163"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growing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phase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during which t &lt; T and the set of top-k candidates can only grow and </a:t>
            </a:r>
          </a:p>
          <a:p>
            <a:pPr marL="741363" lvl="1" indent="-284163"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shrinking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phase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during which t ≥ T and the set of candidate objects can only shrink, until the top-k result is finalized.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631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42AF755C-2163-4693-A65A-53B5C50AB184}" type="slidenum">
              <a:rPr lang="en-US" smtClean="0"/>
              <a:pPr algn="r">
                <a:buFont typeface="Wingdings" pitchFamily="2" charset="2"/>
                <a:buNone/>
              </a:pPr>
              <a:t>34</a:t>
            </a:fld>
            <a:endParaRPr lang="en-US" dirty="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LARA: Growing phase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534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While (t&lt;T) // growing phase 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Iteratively retrieve objects and their atomic scores from the ranked inputs in a round-robin fashion.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Update lower bound (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 for each newly accessed object x.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Update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(the set of the k objects with the largest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 and compute t from it.</a:t>
            </a:r>
          </a:p>
          <a:p>
            <a:pPr marL="741363" lvl="1" indent="-284163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Update T from the last atomic scores seen at each input.</a:t>
            </a:r>
          </a:p>
          <a:p>
            <a:pPr marL="341313" indent="-341313"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4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is updated at O(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logk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) cost after each access (heap implementation). T’s update cost is O(1).</a:t>
            </a:r>
          </a:p>
        </p:txBody>
      </p:sp>
    </p:spTree>
    <p:extLst>
      <p:ext uri="{BB962C8B-B14F-4D97-AF65-F5344CB8AC3E}">
        <p14:creationId xmlns:p14="http://schemas.microsoft.com/office/powerpoint/2010/main" val="879386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35</a:t>
            </a:fld>
            <a:endParaRPr lang="en-US" dirty="0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LARA: Shrinking phase</a:t>
            </a: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As soon as t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≥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T, LARA enters the shrinking phase.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Accessed objects that have not been seen during the growing phase are immediately pruned (observation 3)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Refine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l-GR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for each</a:t>
            </a:r>
            <a:r>
              <a:rPr lang="el-GR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candidate x and find the top-k objects</a:t>
            </a:r>
          </a:p>
        </p:txBody>
      </p:sp>
    </p:spTree>
    <p:extLst>
      <p:ext uri="{BB962C8B-B14F-4D97-AF65-F5344CB8AC3E}">
        <p14:creationId xmlns:p14="http://schemas.microsoft.com/office/powerpoint/2010/main" val="16752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1"/>
          <p:cNvSpPr>
            <a:spLocks noChangeArrowheads="1"/>
          </p:cNvSpPr>
          <p:nvPr/>
        </p:nvSpPr>
        <p:spPr bwMode="auto">
          <a:xfrm>
            <a:off x="2895600" y="2133600"/>
            <a:ext cx="3048000" cy="457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LARA (k=1)</a:t>
            </a:r>
          </a:p>
        </p:txBody>
      </p:sp>
      <p:grpSp>
        <p:nvGrpSpPr>
          <p:cNvPr id="65541" name="Group 3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65545" name="Rectangle 4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65546" name="Rectangle 5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65547" name="Rectangle 6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65548" name="Rectangle 7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65549" name="Rectangle 8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65550" name="Rectangle 9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65551" name="Line 10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11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Line 12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13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14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15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16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42" name="Text Box 17"/>
          <p:cNvSpPr txBox="1">
            <a:spLocks noChangeArrowheads="1"/>
          </p:cNvSpPr>
          <p:nvPr/>
        </p:nvSpPr>
        <p:spPr bwMode="auto">
          <a:xfrm>
            <a:off x="457200" y="4572000"/>
            <a:ext cx="83820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1.8,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0.9</a:t>
            </a:r>
            <a:r>
              <a:rPr lang="el-GR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{c}, t = 1.8, T=2.7, </a:t>
            </a:r>
            <a:r>
              <a:rPr lang="en-US" sz="2800" dirty="0">
                <a:solidFill>
                  <a:srgbClr val="0066CC"/>
                </a:solidFill>
                <a:latin typeface="+mn-lt"/>
              </a:rPr>
              <a:t>t&lt;T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Still in growing phase</a:t>
            </a:r>
          </a:p>
        </p:txBody>
      </p:sp>
      <p:sp>
        <p:nvSpPr>
          <p:cNvPr id="65543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44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LARA (k=1)</a:t>
            </a: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457200" y="4572000"/>
            <a:ext cx="83820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1.8,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1.8,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0.8,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0.8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{c}, t = 1.8, T=2.5, </a:t>
            </a:r>
            <a:r>
              <a:rPr lang="en-US" sz="2800" dirty="0">
                <a:solidFill>
                  <a:srgbClr val="0066CC"/>
                </a:solidFill>
                <a:latin typeface="+mn-lt"/>
              </a:rPr>
              <a:t>t&lt;T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Still in growing phase</a:t>
            </a:r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2895600" y="2133600"/>
            <a:ext cx="3048000" cy="8382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66" name="Group 4"/>
          <p:cNvGrpSpPr>
            <a:grpSpLocks/>
          </p:cNvGrpSpPr>
          <p:nvPr/>
        </p:nvGrpSpPr>
        <p:grpSpPr bwMode="auto">
          <a:xfrm>
            <a:off x="2895600" y="1600200"/>
            <a:ext cx="3049588" cy="2719388"/>
            <a:chOff x="1824" y="1008"/>
            <a:chExt cx="1921" cy="1713"/>
          </a:xfrm>
        </p:grpSpPr>
        <p:sp>
          <p:nvSpPr>
            <p:cNvPr id="66569" name="Rectangle 5"/>
            <p:cNvSpPr>
              <a:spLocks noChangeArrowheads="1"/>
            </p:cNvSpPr>
            <p:nvPr/>
          </p:nvSpPr>
          <p:spPr bwMode="auto">
            <a:xfrm>
              <a:off x="1824" y="1008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66570" name="Rectangle 6"/>
            <p:cNvSpPr>
              <a:spLocks noChangeArrowheads="1"/>
            </p:cNvSpPr>
            <p:nvPr/>
          </p:nvSpPr>
          <p:spPr bwMode="auto">
            <a:xfrm>
              <a:off x="2510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66571" name="Rectangle 7"/>
            <p:cNvSpPr>
              <a:spLocks noChangeArrowheads="1"/>
            </p:cNvSpPr>
            <p:nvPr/>
          </p:nvSpPr>
          <p:spPr bwMode="auto">
            <a:xfrm>
              <a:off x="3128" y="1008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66572" name="Rectangle 8"/>
            <p:cNvSpPr>
              <a:spLocks noChangeArrowheads="1"/>
            </p:cNvSpPr>
            <p:nvPr/>
          </p:nvSpPr>
          <p:spPr bwMode="auto">
            <a:xfrm>
              <a:off x="1824" y="1328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66573" name="Rectangle 9"/>
            <p:cNvSpPr>
              <a:spLocks noChangeArrowheads="1"/>
            </p:cNvSpPr>
            <p:nvPr/>
          </p:nvSpPr>
          <p:spPr bwMode="auto">
            <a:xfrm>
              <a:off x="2510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66574" name="Rectangle 10"/>
            <p:cNvSpPr>
              <a:spLocks noChangeArrowheads="1"/>
            </p:cNvSpPr>
            <p:nvPr/>
          </p:nvSpPr>
          <p:spPr bwMode="auto">
            <a:xfrm>
              <a:off x="3128" y="1328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66575" name="Line 11"/>
            <p:cNvSpPr>
              <a:spLocks noChangeShapeType="1"/>
            </p:cNvSpPr>
            <p:nvPr/>
          </p:nvSpPr>
          <p:spPr bwMode="auto">
            <a:xfrm>
              <a:off x="2510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2"/>
            <p:cNvSpPr>
              <a:spLocks noChangeShapeType="1"/>
            </p:cNvSpPr>
            <p:nvPr/>
          </p:nvSpPr>
          <p:spPr bwMode="auto">
            <a:xfrm>
              <a:off x="3128" y="1008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3"/>
            <p:cNvSpPr>
              <a:spLocks noChangeShapeType="1"/>
            </p:cNvSpPr>
            <p:nvPr/>
          </p:nvSpPr>
          <p:spPr bwMode="auto">
            <a:xfrm>
              <a:off x="1824" y="1328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4"/>
            <p:cNvSpPr>
              <a:spLocks noChangeShapeType="1"/>
            </p:cNvSpPr>
            <p:nvPr/>
          </p:nvSpPr>
          <p:spPr bwMode="auto">
            <a:xfrm>
              <a:off x="1824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5"/>
            <p:cNvSpPr>
              <a:spLocks noChangeShapeType="1"/>
            </p:cNvSpPr>
            <p:nvPr/>
          </p:nvSpPr>
          <p:spPr bwMode="auto">
            <a:xfrm>
              <a:off x="3746" y="1008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6"/>
            <p:cNvSpPr>
              <a:spLocks noChangeShapeType="1"/>
            </p:cNvSpPr>
            <p:nvPr/>
          </p:nvSpPr>
          <p:spPr bwMode="auto">
            <a:xfrm>
              <a:off x="1824" y="1008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17"/>
            <p:cNvSpPr>
              <a:spLocks noChangeShapeType="1"/>
            </p:cNvSpPr>
            <p:nvPr/>
          </p:nvSpPr>
          <p:spPr bwMode="auto">
            <a:xfrm>
              <a:off x="1824" y="2722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7" name="Rectangle 18"/>
          <p:cNvSpPr>
            <a:spLocks noChangeArrowheads="1"/>
          </p:cNvSpPr>
          <p:nvPr/>
        </p:nvSpPr>
        <p:spPr bwMode="auto">
          <a:xfrm>
            <a:off x="6477000" y="1752600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Text Box 19"/>
          <p:cNvSpPr txBox="1">
            <a:spLocks noChangeArrowheads="1"/>
          </p:cNvSpPr>
          <p:nvPr/>
        </p:nvSpPr>
        <p:spPr bwMode="auto">
          <a:xfrm>
            <a:off x="6997700" y="1708150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43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Example of LARA (k=1)</a:t>
            </a: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57200" y="4572000"/>
            <a:ext cx="8382000" cy="215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1.8,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1.8,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0.8,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2.2,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aseline="30000" dirty="0" err="1">
                <a:solidFill>
                  <a:srgbClr val="000000"/>
                </a:solidFill>
                <a:latin typeface="+mn-lt"/>
              </a:rPr>
              <a:t>lb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0.6 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+mn-lt"/>
              </a:rPr>
              <a:t>W</a:t>
            </a:r>
            <a:r>
              <a:rPr lang="en-US" sz="28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= {b}, t = 2.2, T=2.0, </a:t>
            </a:r>
            <a:r>
              <a:rPr lang="en-US" sz="2800" dirty="0" err="1">
                <a:solidFill>
                  <a:srgbClr val="0066CC"/>
                </a:solidFill>
                <a:latin typeface="+mn-lt"/>
              </a:rPr>
              <a:t>t≥T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8000"/>
                </a:solidFill>
                <a:latin typeface="+mn-lt"/>
              </a:rPr>
              <a:t>Entering shrinking phase: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refine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baseline="-25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baseline="30000" dirty="0" err="1">
                <a:solidFill>
                  <a:srgbClr val="000000"/>
                </a:solidFill>
                <a:latin typeface="+mn-lt"/>
              </a:rPr>
              <a:t>ub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for each</a:t>
            </a:r>
            <a:r>
              <a:rPr lang="el-GR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candidate x. Use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lattice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to speed up computation (skipped here).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2895600" y="2160588"/>
            <a:ext cx="3048000" cy="12954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90" name="Group 4"/>
          <p:cNvGrpSpPr>
            <a:grpSpLocks/>
          </p:cNvGrpSpPr>
          <p:nvPr/>
        </p:nvGrpSpPr>
        <p:grpSpPr bwMode="auto">
          <a:xfrm>
            <a:off x="2895600" y="1627188"/>
            <a:ext cx="3049588" cy="2719387"/>
            <a:chOff x="1824" y="1025"/>
            <a:chExt cx="1921" cy="1713"/>
          </a:xfrm>
        </p:grpSpPr>
        <p:sp>
          <p:nvSpPr>
            <p:cNvPr id="67593" name="Rectangle 5"/>
            <p:cNvSpPr>
              <a:spLocks noChangeArrowheads="1"/>
            </p:cNvSpPr>
            <p:nvPr/>
          </p:nvSpPr>
          <p:spPr bwMode="auto">
            <a:xfrm>
              <a:off x="1824" y="1025"/>
              <a:ext cx="686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67594" name="Rectangle 6"/>
            <p:cNvSpPr>
              <a:spLocks noChangeArrowheads="1"/>
            </p:cNvSpPr>
            <p:nvPr/>
          </p:nvSpPr>
          <p:spPr bwMode="auto">
            <a:xfrm>
              <a:off x="2510" y="1025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67595" name="Rectangle 7"/>
            <p:cNvSpPr>
              <a:spLocks noChangeArrowheads="1"/>
            </p:cNvSpPr>
            <p:nvPr/>
          </p:nvSpPr>
          <p:spPr bwMode="auto">
            <a:xfrm>
              <a:off x="3128" y="1025"/>
              <a:ext cx="618" cy="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67596" name="Rectangle 8"/>
            <p:cNvSpPr>
              <a:spLocks noChangeArrowheads="1"/>
            </p:cNvSpPr>
            <p:nvPr/>
          </p:nvSpPr>
          <p:spPr bwMode="auto">
            <a:xfrm>
              <a:off x="1824" y="1345"/>
              <a:ext cx="686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0.6 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0.3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67597" name="Rectangle 9"/>
            <p:cNvSpPr>
              <a:spLocks noChangeArrowheads="1"/>
            </p:cNvSpPr>
            <p:nvPr/>
          </p:nvSpPr>
          <p:spPr bwMode="auto">
            <a:xfrm>
              <a:off x="2510" y="1345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0.4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67598" name="Rectangle 10"/>
            <p:cNvSpPr>
              <a:spLocks noChangeArrowheads="1"/>
            </p:cNvSpPr>
            <p:nvPr/>
          </p:nvSpPr>
          <p:spPr bwMode="auto">
            <a:xfrm>
              <a:off x="3128" y="1345"/>
              <a:ext cx="618" cy="13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c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a 0.9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b 0.8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d 0.6</a:t>
              </a:r>
            </a:p>
            <a:p>
              <a:pPr>
                <a:spcBef>
                  <a:spcPts val="600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67599" name="Line 11"/>
            <p:cNvSpPr>
              <a:spLocks noChangeShapeType="1"/>
            </p:cNvSpPr>
            <p:nvPr/>
          </p:nvSpPr>
          <p:spPr bwMode="auto">
            <a:xfrm>
              <a:off x="2510" y="1025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Line 12"/>
            <p:cNvSpPr>
              <a:spLocks noChangeShapeType="1"/>
            </p:cNvSpPr>
            <p:nvPr/>
          </p:nvSpPr>
          <p:spPr bwMode="auto">
            <a:xfrm>
              <a:off x="3128" y="1025"/>
              <a:ext cx="1" cy="17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13"/>
            <p:cNvSpPr>
              <a:spLocks noChangeShapeType="1"/>
            </p:cNvSpPr>
            <p:nvPr/>
          </p:nvSpPr>
          <p:spPr bwMode="auto">
            <a:xfrm>
              <a:off x="1824" y="1345"/>
              <a:ext cx="19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14"/>
            <p:cNvSpPr>
              <a:spLocks noChangeShapeType="1"/>
            </p:cNvSpPr>
            <p:nvPr/>
          </p:nvSpPr>
          <p:spPr bwMode="auto">
            <a:xfrm>
              <a:off x="1824" y="1025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15"/>
            <p:cNvSpPr>
              <a:spLocks noChangeShapeType="1"/>
            </p:cNvSpPr>
            <p:nvPr/>
          </p:nvSpPr>
          <p:spPr bwMode="auto">
            <a:xfrm>
              <a:off x="3746" y="1025"/>
              <a:ext cx="1" cy="171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16"/>
            <p:cNvSpPr>
              <a:spLocks noChangeShapeType="1"/>
            </p:cNvSpPr>
            <p:nvPr/>
          </p:nvSpPr>
          <p:spPr bwMode="auto">
            <a:xfrm>
              <a:off x="1824" y="1025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17"/>
            <p:cNvSpPr>
              <a:spLocks noChangeShapeType="1"/>
            </p:cNvSpPr>
            <p:nvPr/>
          </p:nvSpPr>
          <p:spPr bwMode="auto">
            <a:xfrm>
              <a:off x="1824" y="2739"/>
              <a:ext cx="192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91" name="Rectangle 18"/>
          <p:cNvSpPr>
            <a:spLocks noChangeArrowheads="1"/>
          </p:cNvSpPr>
          <p:nvPr/>
        </p:nvSpPr>
        <p:spPr bwMode="auto">
          <a:xfrm>
            <a:off x="6477000" y="1779588"/>
            <a:ext cx="381000" cy="3810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19"/>
          <p:cNvSpPr txBox="1">
            <a:spLocks noChangeArrowheads="1"/>
          </p:cNvSpPr>
          <p:nvPr/>
        </p:nvSpPr>
        <p:spPr bwMode="auto">
          <a:xfrm>
            <a:off x="6997700" y="1735138"/>
            <a:ext cx="17938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accessed data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4400" y="6172200"/>
            <a:ext cx="4572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1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LARA: Computational cost analysis</a:t>
            </a: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Growing phase:</a:t>
            </a:r>
          </a:p>
          <a:p>
            <a:pPr marL="741363" lvl="1" indent="-284163"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O(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logk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) per access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Shrinking phase:</a:t>
            </a:r>
          </a:p>
          <a:p>
            <a:pPr marL="741363" lvl="1" indent="-284163">
              <a:spcBef>
                <a:spcPts val="6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O(2</a:t>
            </a:r>
            <a:r>
              <a:rPr lang="en-US" sz="2400" baseline="30000" dirty="0">
                <a:solidFill>
                  <a:srgbClr val="000000"/>
                </a:solidFill>
                <a:latin typeface="+mn-lt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+logk) per access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Computational cost is much lower than the O(n) cost of NRA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20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Multidimensional Data (cont’d)‏</a:t>
            </a: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Data warehouse data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Spatial data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Text documents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175" y="2060575"/>
            <a:ext cx="1493838" cy="1249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5038725" y="1752600"/>
            <a:ext cx="14446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Fact table</a:t>
            </a:r>
          </a:p>
        </p:txBody>
      </p:sp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9775" y="1530350"/>
            <a:ext cx="1493838" cy="103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9775" y="3382963"/>
            <a:ext cx="1493838" cy="1036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9775" y="2620963"/>
            <a:ext cx="1493838" cy="598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4975" y="2139950"/>
            <a:ext cx="1493838" cy="101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6875" name="Group 13"/>
          <p:cNvGrpSpPr>
            <a:grpSpLocks/>
          </p:cNvGrpSpPr>
          <p:nvPr/>
        </p:nvGrpSpPr>
        <p:grpSpPr bwMode="auto">
          <a:xfrm>
            <a:off x="3200400" y="3352800"/>
            <a:ext cx="1535113" cy="1447800"/>
            <a:chOff x="2016" y="2112"/>
            <a:chExt cx="967" cy="912"/>
          </a:xfrm>
        </p:grpSpPr>
        <p:pic>
          <p:nvPicPr>
            <p:cNvPr id="36918" name="Picture 1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016" y="2112"/>
              <a:ext cx="960" cy="7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6919" name="Text Box 15"/>
            <p:cNvSpPr txBox="1">
              <a:spLocks noChangeArrowheads="1"/>
            </p:cNvSpPr>
            <p:nvPr/>
          </p:nvSpPr>
          <p:spPr bwMode="auto">
            <a:xfrm>
              <a:off x="2068" y="2832"/>
              <a:ext cx="915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German roads</a:t>
              </a:r>
            </a:p>
          </p:txBody>
        </p:sp>
      </p:grpSp>
      <p:grpSp>
        <p:nvGrpSpPr>
          <p:cNvPr id="36876" name="Group 16"/>
          <p:cNvGrpSpPr>
            <a:grpSpLocks/>
          </p:cNvGrpSpPr>
          <p:nvPr/>
        </p:nvGrpSpPr>
        <p:grpSpPr bwMode="auto">
          <a:xfrm>
            <a:off x="4191000" y="5181600"/>
            <a:ext cx="3387725" cy="1389063"/>
            <a:chOff x="2640" y="3264"/>
            <a:chExt cx="2134" cy="875"/>
          </a:xfrm>
        </p:grpSpPr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2640" y="3264"/>
              <a:ext cx="250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2890" y="3264"/>
              <a:ext cx="503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term</a:t>
              </a:r>
              <a:r>
                <a:rPr lang="en-US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3393" y="3264"/>
              <a:ext cx="503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term</a:t>
              </a:r>
              <a:r>
                <a:rPr lang="en-US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3896" y="3264"/>
              <a:ext cx="376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4272" y="3264"/>
              <a:ext cx="503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term</a:t>
              </a:r>
              <a:r>
                <a:rPr lang="en-US" b="1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2640" y="3449"/>
              <a:ext cx="250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d</a:t>
              </a:r>
              <a:r>
                <a:rPr lang="en-US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2890" y="3449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3393" y="3449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3896" y="3449"/>
              <a:ext cx="376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4272" y="3449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1n</a:t>
              </a:r>
            </a:p>
          </p:txBody>
        </p:sp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2640" y="3622"/>
              <a:ext cx="250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d</a:t>
              </a:r>
              <a:r>
                <a:rPr lang="en-US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2890" y="3622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3393" y="3622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3896" y="3622"/>
              <a:ext cx="376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4272" y="3622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1n</a:t>
              </a:r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2640" y="3795"/>
              <a:ext cx="250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2890" y="3795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3393" y="3795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3896" y="3795"/>
              <a:ext cx="376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4272" y="3795"/>
              <a:ext cx="50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2640" y="3968"/>
              <a:ext cx="25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d</a:t>
              </a:r>
              <a:r>
                <a:rPr lang="en-US" b="1" baseline="-250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2890" y="3968"/>
              <a:ext cx="50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m1</a:t>
              </a:r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3393" y="3968"/>
              <a:ext cx="50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m2</a:t>
              </a:r>
            </a:p>
          </p:txBody>
        </p:sp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3896" y="3968"/>
              <a:ext cx="37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4272" y="3968"/>
              <a:ext cx="50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r>
                <a:rPr lang="en-US" sz="1600" baseline="-25000">
                  <a:solidFill>
                    <a:srgbClr val="000000"/>
                  </a:solidFill>
                </a:rPr>
                <a:t>mn</a:t>
              </a:r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890" y="3264"/>
              <a:ext cx="1" cy="87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3393" y="3264"/>
              <a:ext cx="1" cy="87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>
              <a:off x="3896" y="3264"/>
              <a:ext cx="1" cy="87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4272" y="3264"/>
              <a:ext cx="1" cy="87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>
              <a:off x="2640" y="3449"/>
              <a:ext cx="213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47"/>
            <p:cNvSpPr>
              <a:spLocks noChangeShapeType="1"/>
            </p:cNvSpPr>
            <p:nvPr/>
          </p:nvSpPr>
          <p:spPr bwMode="auto">
            <a:xfrm>
              <a:off x="2640" y="3622"/>
              <a:ext cx="213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2640" y="3795"/>
              <a:ext cx="213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2640" y="3968"/>
              <a:ext cx="213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>
              <a:off x="2640" y="3264"/>
              <a:ext cx="1" cy="8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4775" y="3264"/>
              <a:ext cx="1" cy="8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2640" y="3264"/>
              <a:ext cx="213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Line 53"/>
            <p:cNvSpPr>
              <a:spLocks noChangeShapeType="1"/>
            </p:cNvSpPr>
            <p:nvPr/>
          </p:nvSpPr>
          <p:spPr bwMode="auto">
            <a:xfrm>
              <a:off x="2640" y="4140"/>
              <a:ext cx="213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877" name="Straight Connector 56"/>
          <p:cNvCxnSpPr>
            <a:cxnSpLocks noChangeShapeType="1"/>
          </p:cNvCxnSpPr>
          <p:nvPr/>
        </p:nvCxnSpPr>
        <p:spPr bwMode="auto">
          <a:xfrm flipV="1">
            <a:off x="4343400" y="2209800"/>
            <a:ext cx="685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Straight Connector 58"/>
          <p:cNvCxnSpPr>
            <a:cxnSpLocks noChangeShapeType="1"/>
          </p:cNvCxnSpPr>
          <p:nvPr/>
        </p:nvCxnSpPr>
        <p:spPr bwMode="auto">
          <a:xfrm flipV="1">
            <a:off x="6324600" y="1752600"/>
            <a:ext cx="838200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Straight Connector 60"/>
          <p:cNvCxnSpPr>
            <a:cxnSpLocks noChangeShapeType="1"/>
          </p:cNvCxnSpPr>
          <p:nvPr/>
        </p:nvCxnSpPr>
        <p:spPr bwMode="auto">
          <a:xfrm>
            <a:off x="6324600" y="2667000"/>
            <a:ext cx="8382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Straight Connector 62"/>
          <p:cNvCxnSpPr>
            <a:cxnSpLocks noChangeShapeType="1"/>
          </p:cNvCxnSpPr>
          <p:nvPr/>
        </p:nvCxnSpPr>
        <p:spPr bwMode="auto">
          <a:xfrm>
            <a:off x="6324600" y="2895600"/>
            <a:ext cx="838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23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57200" y="-14288"/>
            <a:ext cx="82296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Issues in Top-k Rank Aggregation</a:t>
            </a: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Is round-robin the best access order?</a:t>
            </a:r>
          </a:p>
          <a:p>
            <a:pPr marL="798513" lvl="1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sz="2000" dirty="0" err="1">
                <a:solidFill>
                  <a:srgbClr val="0000FF"/>
                </a:solidFill>
                <a:latin typeface="+mn-lt"/>
              </a:rPr>
              <a:t>Quick-Combine</a:t>
            </a:r>
            <a:r>
              <a:rPr lang="cs-CZ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is</a:t>
            </a:r>
            <a:r>
              <a:rPr lang="cs-CZ" sz="2000" dirty="0">
                <a:latin typeface="+mn-lt"/>
              </a:rPr>
              <a:t> a variant </a:t>
            </a:r>
            <a:r>
              <a:rPr lang="cs-CZ" sz="2000" dirty="0" err="1">
                <a:latin typeface="+mn-lt"/>
              </a:rPr>
              <a:t>of</a:t>
            </a:r>
            <a:r>
              <a:rPr lang="cs-CZ" sz="2000" dirty="0">
                <a:latin typeface="+mn-lt"/>
              </a:rPr>
              <a:t> TA, </a:t>
            </a:r>
            <a:r>
              <a:rPr lang="cs-CZ" sz="2000" dirty="0" err="1">
                <a:latin typeface="+mn-lt"/>
              </a:rPr>
              <a:t>which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accesses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the</a:t>
            </a:r>
            <a:r>
              <a:rPr lang="cs-CZ" sz="2000" dirty="0">
                <a:latin typeface="+mn-lt"/>
              </a:rPr>
              <a:t> source </a:t>
            </a:r>
            <a:r>
              <a:rPr lang="cs-CZ" sz="2000" dirty="0" err="1">
                <a:latin typeface="+mn-lt"/>
              </a:rPr>
              <a:t>with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the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largest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decrease</a:t>
            </a:r>
            <a:r>
              <a:rPr lang="cs-CZ" sz="2000" dirty="0">
                <a:latin typeface="+mn-lt"/>
              </a:rPr>
              <a:t> </a:t>
            </a:r>
            <a:r>
              <a:rPr lang="cs-CZ" sz="2000" dirty="0" err="1">
                <a:latin typeface="+mn-lt"/>
              </a:rPr>
              <a:t>rate</a:t>
            </a:r>
            <a:r>
              <a:rPr lang="cs-CZ" sz="2000" dirty="0">
                <a:latin typeface="+mn-lt"/>
              </a:rPr>
              <a:t> in </a:t>
            </a:r>
            <a:r>
              <a:rPr lang="cs-CZ" sz="2000" dirty="0" err="1">
                <a:latin typeface="+mn-lt"/>
              </a:rPr>
              <a:t>score</a:t>
            </a:r>
            <a:endParaRPr lang="cs-CZ" sz="2000" dirty="0">
              <a:latin typeface="+mn-lt"/>
            </a:endParaRPr>
          </a:p>
          <a:p>
            <a:pPr marL="798513" lvl="1" indent="-341313">
              <a:spcBef>
                <a:spcPts val="7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sz="2000" dirty="0" err="1">
                <a:solidFill>
                  <a:srgbClr val="000000"/>
                </a:solidFill>
                <a:latin typeface="+mn-lt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way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, T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is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reduced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faster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algorithm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terminates</a:t>
            </a:r>
            <a:r>
              <a:rPr lang="cs-CZ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+mn-lt"/>
              </a:rPr>
              <a:t>earlier</a:t>
            </a:r>
            <a:endParaRPr lang="cs-CZ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5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Top-k query evaluation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FF"/>
                </a:solidFill>
              </a:rPr>
              <a:t>Solutions based on indexing or materialized views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</a:rPr>
              <a:t>Construct an index for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the data or pre-compute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some information, which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is used for top-k query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evaluation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562600" y="3352800"/>
            <a:ext cx="3429000" cy="2133600"/>
            <a:chOff x="2736" y="1872"/>
            <a:chExt cx="2645" cy="176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34" y="2350"/>
              <a:ext cx="1248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359" y="2350"/>
              <a:ext cx="774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0.4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36" y="2350"/>
              <a:ext cx="623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 b 0.6 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0.3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134" y="1872"/>
              <a:ext cx="1248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S3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(dist. to hotel)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59" y="1872"/>
              <a:ext cx="774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S2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(quality)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736" y="1872"/>
              <a:ext cx="623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S1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(price)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736" y="1872"/>
              <a:ext cx="264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736" y="2350"/>
              <a:ext cx="264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36" y="3636"/>
              <a:ext cx="264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736" y="1872"/>
              <a:ext cx="1" cy="176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59" y="1872"/>
              <a:ext cx="1" cy="17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134" y="1872"/>
              <a:ext cx="1" cy="17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382" y="1872"/>
              <a:ext cx="1" cy="176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Isosceles Triangle 1"/>
          <p:cNvSpPr/>
          <p:nvPr/>
        </p:nvSpPr>
        <p:spPr bwMode="auto">
          <a:xfrm>
            <a:off x="6019800" y="2450400"/>
            <a:ext cx="2514600" cy="673800"/>
          </a:xfrm>
          <a:prstGeom prst="triangle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238649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evaluation:</a:t>
            </a:r>
            <a:br>
              <a:rPr lang="en-US" dirty="0"/>
            </a:br>
            <a:r>
              <a:rPr lang="en-US" dirty="0"/>
              <a:t>Index/View based solutions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Advantages:</a:t>
            </a:r>
          </a:p>
          <a:p>
            <a:pPr marL="798513" lvl="1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more efficient than rank-aggregation methods</a:t>
            </a:r>
          </a:p>
          <a:p>
            <a:pPr marL="798513" lvl="1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apply directly on data in record format</a:t>
            </a:r>
          </a:p>
          <a:p>
            <a:pPr marL="798513" lvl="1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can make use of general-purpose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multi-dimensional indexes </a:t>
            </a:r>
          </a:p>
          <a:p>
            <a:pPr marL="398463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Drawbacks </a:t>
            </a:r>
          </a:p>
          <a:p>
            <a:pPr marL="798513" lvl="1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may not be applicable for top-k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queries in arbitrary subspaces</a:t>
            </a:r>
          </a:p>
          <a:p>
            <a:pPr marL="798513" lvl="1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hard to apply on distributed data</a:t>
            </a:r>
          </a:p>
          <a:p>
            <a:pPr marL="798513" lvl="1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cannot be used on top of other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query operations</a:t>
            </a:r>
          </a:p>
          <a:p>
            <a:pPr marL="798513" lvl="1" indent="-341313">
              <a:spcBef>
                <a:spcPts val="600"/>
              </a:spcBef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some methods have high preprocessing and storage requirements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562600" y="3340800"/>
            <a:ext cx="3429000" cy="2133600"/>
            <a:chOff x="2736" y="1872"/>
            <a:chExt cx="2645" cy="176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34" y="2350"/>
              <a:ext cx="1248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359" y="2350"/>
              <a:ext cx="774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0.4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36" y="2350"/>
              <a:ext cx="623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 b 0.6 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0.3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134" y="1872"/>
              <a:ext cx="1248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S3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(dist. to hotel)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59" y="1872"/>
              <a:ext cx="774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S2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(quality)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736" y="1872"/>
              <a:ext cx="623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S1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(price)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736" y="1872"/>
              <a:ext cx="264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736" y="2350"/>
              <a:ext cx="264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36" y="3636"/>
              <a:ext cx="264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736" y="1872"/>
              <a:ext cx="1" cy="176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59" y="1872"/>
              <a:ext cx="1" cy="17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134" y="1872"/>
              <a:ext cx="1" cy="17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382" y="1872"/>
              <a:ext cx="1" cy="176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Isosceles Triangle 1"/>
          <p:cNvSpPr/>
          <p:nvPr/>
        </p:nvSpPr>
        <p:spPr bwMode="auto">
          <a:xfrm>
            <a:off x="6019800" y="2438400"/>
            <a:ext cx="2514600" cy="673800"/>
          </a:xfrm>
          <a:prstGeom prst="triangle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53338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evaluation: Multi-dimensional index search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Each attribute a dimension, each </a:t>
            </a:r>
            <a:r>
              <a:rPr lang="en-US" dirty="0" err="1"/>
              <a:t>tuple</a:t>
            </a:r>
            <a:r>
              <a:rPr lang="en-US" dirty="0"/>
              <a:t> a multidimensional point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Aggregate function is a geometric shape “sweeping” the space from the (0,0,…,0) point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First </a:t>
            </a:r>
            <a:r>
              <a:rPr lang="en-US" dirty="0" err="1"/>
              <a:t>k</a:t>
            </a:r>
            <a:r>
              <a:rPr lang="en-US" dirty="0"/>
              <a:t> points hit by </a:t>
            </a:r>
            <a:br>
              <a:rPr lang="en-US" dirty="0"/>
            </a:br>
            <a:r>
              <a:rPr lang="en-US" dirty="0"/>
              <a:t>function are top-</a:t>
            </a:r>
            <a:r>
              <a:rPr lang="en-US" dirty="0" err="1"/>
              <a:t>k</a:t>
            </a:r>
            <a:br>
              <a:rPr lang="en-US" dirty="0"/>
            </a:br>
            <a:r>
              <a:rPr lang="en-US" dirty="0"/>
              <a:t>results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Branch-and-bound</a:t>
            </a:r>
            <a:br>
              <a:rPr lang="en-US" dirty="0"/>
            </a:br>
            <a:r>
              <a:rPr lang="en-US" dirty="0"/>
              <a:t>search can be applied </a:t>
            </a:r>
            <a:br>
              <a:rPr lang="en-US" dirty="0"/>
            </a:br>
            <a:r>
              <a:rPr lang="en-US" dirty="0"/>
              <a:t>on multi-</a:t>
            </a:r>
            <a:r>
              <a:rPr lang="en-US" dirty="0" err="1"/>
              <a:t>d</a:t>
            </a:r>
            <a:r>
              <a:rPr lang="en-US" dirty="0"/>
              <a:t> index, using low-</a:t>
            </a:r>
            <a:br>
              <a:rPr lang="en-US" dirty="0"/>
            </a:br>
            <a:r>
              <a:rPr lang="en-US" dirty="0"/>
              <a:t>most corners as bounds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43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3402" y="49413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4202" y="348934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39402" y="5927740"/>
            <a:ext cx="288032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782102" y="4670440"/>
            <a:ext cx="2514600" cy="15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28553" y="5851540"/>
            <a:ext cx="58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price</a:t>
            </a:r>
          </a:p>
        </p:txBody>
      </p:sp>
      <p:sp>
        <p:nvSpPr>
          <p:cNvPr id="16" name="Oval 15"/>
          <p:cNvSpPr/>
          <p:nvPr/>
        </p:nvSpPr>
        <p:spPr>
          <a:xfrm>
            <a:off x="6344202" y="379414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9400" y="48651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0" y="51699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34802" y="501334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7334802" y="531814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7200" y="51699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54747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34200" y="37221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934200" y="40269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43317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696200" y="46365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162800" y="43317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7162800" y="46365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82202" y="5699140"/>
            <a:ext cx="1351998" cy="613792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5925102" y="5584840"/>
            <a:ext cx="45720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5602" y="548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944402" y="46365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33" name="Oval 32"/>
          <p:cNvSpPr/>
          <p:nvPr/>
        </p:nvSpPr>
        <p:spPr>
          <a:xfrm>
            <a:off x="7944402" y="49413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24600" y="3798332"/>
            <a:ext cx="6858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162800" y="4636532"/>
            <a:ext cx="609600" cy="76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924800" y="4941332"/>
            <a:ext cx="2286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29400" y="5169932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24600" y="3798332"/>
            <a:ext cx="1447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941332"/>
            <a:ext cx="1524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69691" y="37221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4091" y="42555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3429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5474732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0" y="50175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5118949" y="4025052"/>
            <a:ext cx="14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distance to beach</a:t>
            </a:r>
          </a:p>
        </p:txBody>
      </p:sp>
    </p:spTree>
    <p:extLst>
      <p:ext uri="{BB962C8B-B14F-4D97-AF65-F5344CB8AC3E}">
        <p14:creationId xmlns:p14="http://schemas.microsoft.com/office/powerpoint/2010/main" val="287861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029200" y="3886200"/>
            <a:ext cx="6096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250491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95600" y="49530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evaluation: Multi-dimensional index search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Best-First search algorithm for top-k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 = </a:t>
            </a:r>
            <a:r>
              <a:rPr lang="en-US" dirty="0" err="1"/>
              <a:t>ax+by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objective: find k hotels with min(f(h</a:t>
            </a:r>
            <a:r>
              <a:rPr lang="en-US" baseline="-25000" dirty="0"/>
              <a:t>i</a:t>
            </a:r>
            <a:r>
              <a:rPr lang="en-US" dirty="0"/>
              <a:t>))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heap Q: prioritize based on {min(f(p)):p in M}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44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01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1600" y="5939408"/>
            <a:ext cx="288032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4300" y="4682108"/>
            <a:ext cx="2514600" cy="15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0751" y="5863208"/>
            <a:ext cx="58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price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67771" y="3892579"/>
            <a:ext cx="14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distance to beach</a:t>
            </a:r>
          </a:p>
        </p:txBody>
      </p:sp>
      <p:sp>
        <p:nvSpPr>
          <p:cNvPr id="15" name="Oval 14"/>
          <p:cNvSpPr/>
          <p:nvPr/>
        </p:nvSpPr>
        <p:spPr>
          <a:xfrm>
            <a:off x="1676400" y="3805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61598" y="4876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1961598" y="5181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67000" y="5025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2667000" y="5329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09398" y="51816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3409398" y="54864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66398" y="3733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2266398" y="4038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83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30283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949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24949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914400" y="5710808"/>
            <a:ext cx="1351998" cy="613792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1257300" y="5596508"/>
            <a:ext cx="45720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800" y="5493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4648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32" name="Oval 31"/>
          <p:cNvSpPr/>
          <p:nvPr/>
        </p:nvSpPr>
        <p:spPr>
          <a:xfrm>
            <a:off x="3276600" y="49530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56798" y="3810000"/>
            <a:ext cx="6858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94998" y="4648200"/>
            <a:ext cx="609600" cy="76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6998" y="4953000"/>
            <a:ext cx="2286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61598" y="51816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56798" y="3810000"/>
            <a:ext cx="1447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61598" y="4953000"/>
            <a:ext cx="1524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910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3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006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4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02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4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26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00198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9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25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19600" y="4495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434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08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1889" y="37338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6289" y="4267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7398" y="3440668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9798" y="54864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90198" y="5029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38800" y="4495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626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600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cxnSp>
        <p:nvCxnSpPr>
          <p:cNvPr id="66" name="Straight Connector 65"/>
          <p:cNvCxnSpPr>
            <a:endCxn id="51" idx="0"/>
          </p:cNvCxnSpPr>
          <p:nvPr/>
        </p:nvCxnSpPr>
        <p:spPr>
          <a:xfrm rot="10800000" flipV="1">
            <a:off x="4724400" y="4114800"/>
            <a:ext cx="4572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0" idx="0"/>
          </p:cNvCxnSpPr>
          <p:nvPr/>
        </p:nvCxnSpPr>
        <p:spPr>
          <a:xfrm>
            <a:off x="5410200" y="4114800"/>
            <a:ext cx="5334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 rot="5400000">
            <a:off x="42672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46863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4864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9055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86600" y="4038600"/>
            <a:ext cx="1252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</a:t>
            </a:r>
            <a:r>
              <a:rPr lang="en-US" dirty="0"/>
              <a:t>={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39590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895600" y="49530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evaluation: Multi-dimensional index search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Best-First search algorithm for top-k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 = </a:t>
            </a:r>
            <a:r>
              <a:rPr lang="en-US" dirty="0" err="1"/>
              <a:t>ax+by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objective: find k hotels with min(f(h</a:t>
            </a:r>
            <a:r>
              <a:rPr lang="en-US" baseline="-25000" dirty="0"/>
              <a:t>i</a:t>
            </a:r>
            <a:r>
              <a:rPr lang="en-US" dirty="0"/>
              <a:t>))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heap Q: prioritize based on {min(f(p)):p in M}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45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01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1600" y="5939408"/>
            <a:ext cx="288032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4300" y="4682108"/>
            <a:ext cx="2514600" cy="15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0751" y="5863208"/>
            <a:ext cx="58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price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67771" y="3892579"/>
            <a:ext cx="14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distance to beach</a:t>
            </a:r>
          </a:p>
        </p:txBody>
      </p:sp>
      <p:sp>
        <p:nvSpPr>
          <p:cNvPr id="15" name="Oval 14"/>
          <p:cNvSpPr/>
          <p:nvPr/>
        </p:nvSpPr>
        <p:spPr>
          <a:xfrm>
            <a:off x="1676400" y="3805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61598" y="4876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1961598" y="5181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67000" y="5025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2667000" y="5329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09398" y="51816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3409398" y="54864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66398" y="3733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2266398" y="4038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83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30283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949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24949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62602" y="4953000"/>
            <a:ext cx="1351998" cy="842392"/>
            <a:chOff x="914400" y="5482208"/>
            <a:chExt cx="1351998" cy="84239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14400" y="5710808"/>
              <a:ext cx="1351998" cy="613792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371600" y="5482208"/>
              <a:ext cx="376282" cy="457200"/>
              <a:chOff x="1371600" y="5482208"/>
              <a:chExt cx="376282" cy="45720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1257300" y="5596508"/>
                <a:ext cx="457200" cy="22860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tailEnd type="triangl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47800" y="54938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f</a:t>
                </a:r>
                <a:endParaRPr lang="en-US" baseline="-25000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3276600" y="4648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32" name="Oval 31"/>
          <p:cNvSpPr/>
          <p:nvPr/>
        </p:nvSpPr>
        <p:spPr>
          <a:xfrm>
            <a:off x="3276600" y="49530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56798" y="3810000"/>
            <a:ext cx="6858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94998" y="4648200"/>
            <a:ext cx="609600" cy="76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6998" y="4953000"/>
            <a:ext cx="2286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61598" y="51816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56798" y="3810000"/>
            <a:ext cx="1447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61598" y="4953000"/>
            <a:ext cx="1524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910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3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006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4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02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4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26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00198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9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25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19600" y="4495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434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08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1889" y="37338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6289" y="4267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7398" y="3440668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9798" y="54864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90198" y="5029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38800" y="4495800"/>
            <a:ext cx="6096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626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600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29200" y="3886200"/>
            <a:ext cx="6096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953000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0491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cxnSp>
        <p:nvCxnSpPr>
          <p:cNvPr id="66" name="Straight Connector 65"/>
          <p:cNvCxnSpPr>
            <a:endCxn id="51" idx="0"/>
          </p:cNvCxnSpPr>
          <p:nvPr/>
        </p:nvCxnSpPr>
        <p:spPr>
          <a:xfrm rot="10800000" flipV="1">
            <a:off x="4724400" y="4114800"/>
            <a:ext cx="4572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0" idx="0"/>
          </p:cNvCxnSpPr>
          <p:nvPr/>
        </p:nvCxnSpPr>
        <p:spPr>
          <a:xfrm>
            <a:off x="5410200" y="4114800"/>
            <a:ext cx="5334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 rot="5400000">
            <a:off x="42672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46863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4864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9055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86600" y="4038600"/>
            <a:ext cx="1549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</a:t>
            </a:r>
            <a:r>
              <a:rPr lang="en-US" dirty="0"/>
              <a:t>={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73079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895600" y="49530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evaluation: Multi-dimensional index search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Best-First search algorithm for top-k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 = </a:t>
            </a:r>
            <a:r>
              <a:rPr lang="en-US" dirty="0" err="1"/>
              <a:t>ax+by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objective: find k hotels with min(f(h</a:t>
            </a:r>
            <a:r>
              <a:rPr lang="en-US" baseline="-25000" dirty="0"/>
              <a:t>i</a:t>
            </a:r>
            <a:r>
              <a:rPr lang="en-US" dirty="0"/>
              <a:t>))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heap Q: prioritize based on {min(f(p)):p in M}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46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01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1600" y="5939408"/>
            <a:ext cx="288032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4300" y="4682108"/>
            <a:ext cx="2514600" cy="15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0751" y="5863208"/>
            <a:ext cx="58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price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67771" y="3892579"/>
            <a:ext cx="14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distance to beach</a:t>
            </a:r>
          </a:p>
        </p:txBody>
      </p:sp>
      <p:sp>
        <p:nvSpPr>
          <p:cNvPr id="15" name="Oval 14"/>
          <p:cNvSpPr/>
          <p:nvPr/>
        </p:nvSpPr>
        <p:spPr>
          <a:xfrm>
            <a:off x="1676400" y="3805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61598" y="4876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1961598" y="5181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67000" y="5025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2667000" y="5329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09398" y="51816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3409398" y="54864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66398" y="3733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2266398" y="4038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83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30283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949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24949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43000" y="4800600"/>
            <a:ext cx="1351998" cy="842392"/>
            <a:chOff x="914400" y="5482208"/>
            <a:chExt cx="1351998" cy="84239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14400" y="5710808"/>
              <a:ext cx="1351998" cy="613792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371600" y="5482208"/>
              <a:ext cx="376282" cy="457200"/>
              <a:chOff x="1371600" y="5482208"/>
              <a:chExt cx="376282" cy="45720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1257300" y="5596508"/>
                <a:ext cx="457200" cy="22860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tailEnd type="triangl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47800" y="54938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f</a:t>
                </a:r>
                <a:endParaRPr lang="en-US" baseline="-25000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3276600" y="4648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32" name="Oval 31"/>
          <p:cNvSpPr/>
          <p:nvPr/>
        </p:nvSpPr>
        <p:spPr>
          <a:xfrm>
            <a:off x="3276600" y="49530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56798" y="3810000"/>
            <a:ext cx="6858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94998" y="4648200"/>
            <a:ext cx="609600" cy="76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6998" y="4953000"/>
            <a:ext cx="2286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61598" y="51816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56798" y="3810000"/>
            <a:ext cx="1447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61598" y="4953000"/>
            <a:ext cx="1524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910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3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006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4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0200" y="5105400"/>
            <a:ext cx="4572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4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26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00198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9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25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19600" y="4495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434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08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1889" y="37338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6289" y="4267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7398" y="3440668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9798" y="54864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90198" y="5029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38800" y="4495800"/>
            <a:ext cx="6096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626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600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29200" y="3886200"/>
            <a:ext cx="6096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953000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0491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cxnSp>
        <p:nvCxnSpPr>
          <p:cNvPr id="66" name="Straight Connector 65"/>
          <p:cNvCxnSpPr>
            <a:endCxn id="51" idx="0"/>
          </p:cNvCxnSpPr>
          <p:nvPr/>
        </p:nvCxnSpPr>
        <p:spPr>
          <a:xfrm rot="10800000" flipV="1">
            <a:off x="4724400" y="4114800"/>
            <a:ext cx="4572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0" idx="0"/>
          </p:cNvCxnSpPr>
          <p:nvPr/>
        </p:nvCxnSpPr>
        <p:spPr>
          <a:xfrm>
            <a:off x="5410200" y="4114800"/>
            <a:ext cx="5334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 rot="5400000">
            <a:off x="42672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46863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4864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9055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86600" y="4038600"/>
            <a:ext cx="1777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</a:t>
            </a:r>
            <a:r>
              <a:rPr lang="en-US" dirty="0"/>
              <a:t>={</a:t>
            </a:r>
            <a:r>
              <a:rPr lang="en-US" i="1" dirty="0"/>
              <a:t>h</a:t>
            </a:r>
            <a:r>
              <a:rPr lang="en-US" baseline="-25000" dirty="0"/>
              <a:t>5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6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74425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895600" y="49530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evaluation: Multi-dimensional index search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Best-First search algorithm for top-k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 = </a:t>
            </a:r>
            <a:r>
              <a:rPr lang="en-US" dirty="0" err="1"/>
              <a:t>ax+by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objective: find k hotels with min(f(h</a:t>
            </a:r>
            <a:r>
              <a:rPr lang="en-US" baseline="-25000" dirty="0"/>
              <a:t>i</a:t>
            </a:r>
            <a:r>
              <a:rPr lang="en-US" dirty="0"/>
              <a:t>))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heap Q: prioritize based on {min(f(p)):p in M}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47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01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1600" y="5939408"/>
            <a:ext cx="288032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4300" y="4682108"/>
            <a:ext cx="2514600" cy="15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0751" y="5863208"/>
            <a:ext cx="58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price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67771" y="3892579"/>
            <a:ext cx="14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distance to beach</a:t>
            </a:r>
          </a:p>
        </p:txBody>
      </p:sp>
      <p:sp>
        <p:nvSpPr>
          <p:cNvPr id="15" name="Oval 14"/>
          <p:cNvSpPr/>
          <p:nvPr/>
        </p:nvSpPr>
        <p:spPr>
          <a:xfrm>
            <a:off x="1676400" y="3805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61598" y="4876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1961598" y="5181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67000" y="5025008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2667000" y="532980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09398" y="51816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3409398" y="54864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66398" y="37338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2266398" y="40386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83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30283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94998" y="43434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2494998" y="46482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19200" y="4648200"/>
            <a:ext cx="1351998" cy="842392"/>
            <a:chOff x="914400" y="5482208"/>
            <a:chExt cx="1351998" cy="84239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14400" y="5710808"/>
              <a:ext cx="1351998" cy="613792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371600" y="5482208"/>
              <a:ext cx="376282" cy="457200"/>
              <a:chOff x="1371600" y="5482208"/>
              <a:chExt cx="376282" cy="45720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1257300" y="5596508"/>
                <a:ext cx="457200" cy="22860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tailEnd type="triangl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47800" y="54938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f</a:t>
                </a:r>
                <a:endParaRPr lang="en-US" baseline="-25000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3276600" y="4648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32" name="Oval 31"/>
          <p:cNvSpPr/>
          <p:nvPr/>
        </p:nvSpPr>
        <p:spPr>
          <a:xfrm>
            <a:off x="3276600" y="495300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56798" y="3810000"/>
            <a:ext cx="6858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94998" y="4648200"/>
            <a:ext cx="609600" cy="76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6998" y="4953000"/>
            <a:ext cx="2286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61598" y="51816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56798" y="3810000"/>
            <a:ext cx="1447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61598" y="4953000"/>
            <a:ext cx="1524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910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3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00600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44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0200" y="5105400"/>
            <a:ext cx="4572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40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2600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00198" y="51054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9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2598" y="502920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19600" y="4495800"/>
            <a:ext cx="6096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434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08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1889" y="37338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6289" y="4267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7398" y="3440668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9798" y="54864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90198" y="50292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38800" y="4495800"/>
            <a:ext cx="6096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62600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60091" y="4419600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29200" y="3886200"/>
            <a:ext cx="609600" cy="304800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953000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0491" y="3810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cxnSp>
        <p:nvCxnSpPr>
          <p:cNvPr id="66" name="Straight Connector 65"/>
          <p:cNvCxnSpPr>
            <a:endCxn id="51" idx="0"/>
          </p:cNvCxnSpPr>
          <p:nvPr/>
        </p:nvCxnSpPr>
        <p:spPr>
          <a:xfrm rot="10800000" flipV="1">
            <a:off x="4724400" y="4114800"/>
            <a:ext cx="4572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0" idx="0"/>
          </p:cNvCxnSpPr>
          <p:nvPr/>
        </p:nvCxnSpPr>
        <p:spPr>
          <a:xfrm>
            <a:off x="5410200" y="4114800"/>
            <a:ext cx="533400" cy="3810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 rot="5400000">
            <a:off x="42672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46863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486401" y="4800601"/>
            <a:ext cx="457198" cy="1524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905500" y="4762500"/>
            <a:ext cx="457200" cy="228600"/>
          </a:xfrm>
          <a:prstGeom prst="line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86600" y="4038600"/>
            <a:ext cx="1503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</a:t>
            </a:r>
            <a:r>
              <a:rPr lang="en-US" dirty="0"/>
              <a:t>={</a:t>
            </a:r>
            <a:r>
              <a:rPr lang="en-US" i="1" dirty="0"/>
              <a:t>h</a:t>
            </a:r>
            <a:r>
              <a:rPr lang="en-US" baseline="-25000" dirty="0"/>
              <a:t>6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}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162800" y="4648200"/>
            <a:ext cx="1817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  <a:r>
              <a:rPr lang="en-US" dirty="0"/>
              <a:t> is the top-1 hotel</a:t>
            </a:r>
          </a:p>
        </p:txBody>
      </p:sp>
    </p:spTree>
    <p:extLst>
      <p:ext uri="{BB962C8B-B14F-4D97-AF65-F5344CB8AC3E}">
        <p14:creationId xmlns:p14="http://schemas.microsoft.com/office/powerpoint/2010/main" val="4221645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evaluation: Multi-dimensional index search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Method is I/O optimal, given an R-tree that indexes the data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Incrementally finds the top objects according to any monotone aggregate function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Relies on existence of</a:t>
            </a:r>
            <a:br>
              <a:rPr lang="en-US" dirty="0"/>
            </a:br>
            <a:r>
              <a:rPr lang="en-US" dirty="0"/>
              <a:t>the index for the set</a:t>
            </a:r>
            <a:br>
              <a:rPr lang="en-US" dirty="0"/>
            </a:br>
            <a:r>
              <a:rPr lang="en-US" dirty="0"/>
              <a:t>of attributes that are</a:t>
            </a:r>
            <a:br>
              <a:rPr lang="en-US" dirty="0"/>
            </a:br>
            <a:r>
              <a:rPr lang="en-US" dirty="0"/>
              <a:t>aggregated by f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457200"/>
          </a:xfrm>
          <a:noFill/>
        </p:spPr>
        <p:txBody>
          <a:bodyPr/>
          <a:lstStyle/>
          <a:p>
            <a:pPr algn="r">
              <a:buFont typeface="Wingdings" pitchFamily="2" charset="2"/>
              <a:buNone/>
            </a:pPr>
            <a:fld id="{D7294FC6-76F2-4339-A296-5909F78DF4ED}" type="slidenum">
              <a:rPr lang="en-US" smtClean="0"/>
              <a:pPr algn="r">
                <a:buFont typeface="Wingdings" pitchFamily="2" charset="2"/>
                <a:buNone/>
              </a:pPr>
              <a:t>48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3402" y="49413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4202" y="348934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39402" y="5927740"/>
            <a:ext cx="288032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782102" y="4670440"/>
            <a:ext cx="2514600" cy="15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28553" y="5851540"/>
            <a:ext cx="58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price</a:t>
            </a:r>
          </a:p>
        </p:txBody>
      </p:sp>
      <p:sp>
        <p:nvSpPr>
          <p:cNvPr id="16" name="Oval 15"/>
          <p:cNvSpPr/>
          <p:nvPr/>
        </p:nvSpPr>
        <p:spPr>
          <a:xfrm>
            <a:off x="6344202" y="379414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9400" y="48651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0" y="51699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34802" y="5013340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7334802" y="5318140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7200" y="51699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7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54747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34200" y="37221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934200" y="40269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43317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7696200" y="46365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162800" y="43317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7162800" y="46365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82202" y="5699140"/>
            <a:ext cx="1351998" cy="613792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5925102" y="5584840"/>
            <a:ext cx="45720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5602" y="548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944402" y="4636532"/>
            <a:ext cx="4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8</a:t>
            </a:r>
          </a:p>
        </p:txBody>
      </p:sp>
      <p:sp>
        <p:nvSpPr>
          <p:cNvPr id="33" name="Oval 32"/>
          <p:cNvSpPr/>
          <p:nvPr/>
        </p:nvSpPr>
        <p:spPr>
          <a:xfrm>
            <a:off x="7944402" y="494133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24600" y="3798332"/>
            <a:ext cx="6858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162800" y="4636532"/>
            <a:ext cx="609600" cy="76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924800" y="4941332"/>
            <a:ext cx="2286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29400" y="5169932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24600" y="3798332"/>
            <a:ext cx="1447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941332"/>
            <a:ext cx="1524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69691" y="37221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4091" y="42555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3429000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5474732"/>
            <a:ext cx="47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0" y="5017532"/>
            <a:ext cx="4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5118949" y="4025052"/>
            <a:ext cx="14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distance to beach</a:t>
            </a:r>
          </a:p>
        </p:txBody>
      </p:sp>
    </p:spTree>
    <p:extLst>
      <p:ext uri="{BB962C8B-B14F-4D97-AF65-F5344CB8AC3E}">
        <p14:creationId xmlns:p14="http://schemas.microsoft.com/office/powerpoint/2010/main" val="1669575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sz="2400" dirty="0"/>
              <a:t>Multi-dimensional data, refer to objects having multiple attributes</a:t>
            </a:r>
          </a:p>
          <a:p>
            <a:r>
              <a:rPr lang="en-US" sz="2400" dirty="0"/>
              <a:t>We can search or rank objects based on multiple attributes</a:t>
            </a:r>
          </a:p>
          <a:p>
            <a:r>
              <a:rPr lang="en-US" sz="2400" dirty="0"/>
              <a:t>Top-k search is a classic multi-objective search problem</a:t>
            </a:r>
          </a:p>
          <a:p>
            <a:r>
              <a:rPr lang="en-US" sz="2400" dirty="0"/>
              <a:t>Different top-k methods for different settings </a:t>
            </a:r>
          </a:p>
          <a:p>
            <a:pPr lvl="1"/>
            <a:r>
              <a:rPr lang="en-US" sz="2000" dirty="0"/>
              <a:t>Ordered or indexed inputs</a:t>
            </a:r>
          </a:p>
          <a:p>
            <a:pPr lvl="1"/>
            <a:r>
              <a:rPr lang="en-US" sz="2000" dirty="0"/>
              <a:t>Random or sorted accesses possible</a:t>
            </a:r>
          </a:p>
          <a:p>
            <a:pPr lvl="1"/>
            <a:r>
              <a:rPr lang="en-US" sz="2000" dirty="0"/>
              <a:t>Centralized or distributed inputs</a:t>
            </a:r>
          </a:p>
        </p:txBody>
      </p:sp>
    </p:spTree>
    <p:extLst>
      <p:ext uri="{BB962C8B-B14F-4D97-AF65-F5344CB8AC3E}">
        <p14:creationId xmlns:p14="http://schemas.microsoft.com/office/powerpoint/2010/main" val="394393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999900"/>
                </a:solidFill>
                <a:latin typeface="Garamond" pitchFamily="18" charset="0"/>
              </a:rPr>
              <a:t>Attribute types</a:t>
            </a: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36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+mn-lt"/>
              </a:rPr>
              <a:t>Attributes of multidimensional tuples may have variable types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Ordinal (e.g., age, salary)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Nominal categorical values (e.g., color, religion)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Binary (e.g., gender,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owns_property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+mn-lt"/>
              </a:rPr>
            </a:b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284163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Basic queries: range, NN, similarity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9987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999900"/>
                </a:solidFill>
                <a:latin typeface="Garamond" pitchFamily="18" charset="0"/>
              </a:rPr>
              <a:t>Basic Queries</a:t>
            </a: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281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(Range) selection query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Returns the records that qualify a (multidimensional) range predicate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Example:</a:t>
            </a:r>
          </a:p>
          <a:p>
            <a:pPr marL="1143000" lvl="2" indent="-228600">
              <a:lnSpc>
                <a:spcPct val="90000"/>
              </a:lnSpc>
              <a:spcBef>
                <a:spcPts val="450"/>
              </a:spcBef>
              <a:buClr>
                <a:srgbClr val="99CC00"/>
              </a:buClr>
              <a:buSzPct val="6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Return the employees of age between 45 and 50 and salary above $100,000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Distance (similarity) query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Returns the records that are within a distance from a reference record.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Example:</a:t>
            </a:r>
          </a:p>
          <a:p>
            <a:pPr marL="1143000" lvl="2" indent="-228600">
              <a:lnSpc>
                <a:spcPct val="90000"/>
              </a:lnSpc>
              <a:spcBef>
                <a:spcPts val="450"/>
              </a:spcBef>
              <a:buClr>
                <a:srgbClr val="99CC00"/>
              </a:buClr>
              <a:buSzPct val="6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+mn-lt"/>
              </a:rPr>
              <a:t>Find images with feature vectors of Euclidean distance at most </a:t>
            </a:r>
            <a:r>
              <a:rPr lang="el-GR" dirty="0">
                <a:solidFill>
                  <a:srgbClr val="000000"/>
                </a:solidFill>
                <a:latin typeface="+mn-lt"/>
              </a:rPr>
              <a:t>ε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with the feature vector of a given image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SzPct val="75000"/>
              <a:buFont typeface="Wingdings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Nearest neighbor (similarity) query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Replaces distance bound by ranking predicate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79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Given a set of objects (e.g., relational </a:t>
            </a:r>
            <a:r>
              <a:rPr lang="en-US" sz="2400" dirty="0" err="1"/>
              <a:t>tuples</a:t>
            </a:r>
            <a:r>
              <a:rPr lang="en-US" sz="2400" dirty="0"/>
              <a:t>), 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Returns the k objects with the highest combined score, based on an aggregate function f.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Example: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Relational table containing information about restaurants, with attributes</a:t>
            </a:r>
          </a:p>
          <a:p>
            <a:pPr lvl="2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Price</a:t>
            </a:r>
          </a:p>
          <a:p>
            <a:pPr lvl="2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Quality</a:t>
            </a:r>
          </a:p>
          <a:p>
            <a:pPr lvl="2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Location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f: sum(-price, quality, -dist(</a:t>
            </a:r>
            <a:r>
              <a:rPr lang="en-US" sz="2000" dirty="0" err="1"/>
              <a:t>location,my_hotel</a:t>
            </a:r>
            <a:r>
              <a:rPr lang="en-US" sz="2000" dirty="0"/>
              <a:t>))‏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attribute value ranges are usually </a:t>
            </a:r>
            <a:r>
              <a:rPr lang="en-US" sz="2000" dirty="0">
                <a:solidFill>
                  <a:srgbClr val="FF0000"/>
                </a:solidFill>
              </a:rPr>
              <a:t>normalized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E.g., all values in a [0,1] range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otherwise some attribute may be favored in f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584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Top-k query variants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Apply on single table, or ranked lists of </a:t>
            </a:r>
            <a:r>
              <a:rPr lang="en-US" dirty="0" err="1"/>
              <a:t>tuples</a:t>
            </a:r>
            <a:r>
              <a:rPr lang="en-US" dirty="0"/>
              <a:t> ordered by individual attributes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09600" y="3429000"/>
          <a:ext cx="305746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x</a:t>
                      </a:r>
                      <a:r>
                        <a:rPr lang="en-US" sz="1400" baseline="-25000" dirty="0" err="1"/>
                        <a:t>a</a:t>
                      </a:r>
                      <a:r>
                        <a:rPr lang="en-US" sz="1400" dirty="0" err="1"/>
                        <a:t>,y</a:t>
                      </a:r>
                      <a:r>
                        <a:rPr lang="en-US" sz="1400" baseline="-25000" dirty="0" err="1"/>
                        <a:t>a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x</a:t>
                      </a:r>
                      <a:r>
                        <a:rPr lang="en-US" sz="1400" baseline="-25000" dirty="0" err="1"/>
                        <a:t>b</a:t>
                      </a:r>
                      <a:r>
                        <a:rPr lang="en-US" sz="1400" dirty="0" err="1"/>
                        <a:t>,y</a:t>
                      </a:r>
                      <a:r>
                        <a:rPr lang="en-US" sz="1400" baseline="-25000" dirty="0" err="1"/>
                        <a:t>b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x</a:t>
                      </a:r>
                      <a:r>
                        <a:rPr lang="en-US" sz="1400" baseline="-25000" dirty="0" err="1"/>
                        <a:t>c</a:t>
                      </a:r>
                      <a:r>
                        <a:rPr lang="en-US" sz="1400" dirty="0" err="1"/>
                        <a:t>,y</a:t>
                      </a:r>
                      <a:r>
                        <a:rPr lang="en-US" sz="1400" baseline="-25000" dirty="0" err="1"/>
                        <a:t>c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x</a:t>
                      </a:r>
                      <a:r>
                        <a:rPr lang="en-US" sz="1400" baseline="-25000" dirty="0" err="1"/>
                        <a:t>d</a:t>
                      </a:r>
                      <a:r>
                        <a:rPr lang="en-US" sz="1400" dirty="0" err="1"/>
                        <a:t>,y</a:t>
                      </a:r>
                      <a:r>
                        <a:rPr lang="en-US" sz="1400" baseline="-25000" dirty="0" err="1"/>
                        <a:t>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x</a:t>
                      </a:r>
                      <a:r>
                        <a:rPr lang="en-US" sz="1400" baseline="-25000" dirty="0" err="1"/>
                        <a:t>e</a:t>
                      </a:r>
                      <a:r>
                        <a:rPr lang="en-US" sz="1400" dirty="0" err="1"/>
                        <a:t>,y</a:t>
                      </a:r>
                      <a:r>
                        <a:rPr lang="en-US" sz="1400" baseline="-25000" dirty="0" err="1"/>
                        <a:t>e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027" name="TextBox 33"/>
          <p:cNvSpPr txBox="1">
            <a:spLocks noChangeArrowheads="1"/>
          </p:cNvSpPr>
          <p:nvPr/>
        </p:nvSpPr>
        <p:spPr bwMode="auto">
          <a:xfrm>
            <a:off x="4114800" y="4419600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vs.</a:t>
            </a:r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76800" y="3429000"/>
            <a:ext cx="807662" cy="2134810"/>
            <a:chOff x="4419600" y="2438400"/>
            <a:chExt cx="807662" cy="2134810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419600" y="3016880"/>
              <a:ext cx="807662" cy="1556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 b 0.6 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0.3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4419600" y="2438400"/>
              <a:ext cx="807662" cy="578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S1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(price)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91200" y="3429000"/>
            <a:ext cx="1003420" cy="2134810"/>
            <a:chOff x="6141662" y="3657600"/>
            <a:chExt cx="1003420" cy="213481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141662" y="4236080"/>
              <a:ext cx="1003420" cy="1556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0.4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141662" y="3657600"/>
              <a:ext cx="1003420" cy="578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S2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(quality)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34200" y="3429000"/>
            <a:ext cx="1617918" cy="2134810"/>
            <a:chOff x="7146379" y="3657600"/>
            <a:chExt cx="1617918" cy="213481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7146379" y="4236080"/>
              <a:ext cx="1617918" cy="1556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7146379" y="3657600"/>
              <a:ext cx="1617918" cy="5784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S3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(dist. to hotel)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78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Top-k query variants (cont’d)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Ranked inputs in the same or different servers (centralized or distributed data)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grpSp>
        <p:nvGrpSpPr>
          <p:cNvPr id="43013" name="Group 3"/>
          <p:cNvGrpSpPr>
            <a:grpSpLocks/>
          </p:cNvGrpSpPr>
          <p:nvPr/>
        </p:nvGrpSpPr>
        <p:grpSpPr bwMode="auto">
          <a:xfrm>
            <a:off x="762000" y="3657600"/>
            <a:ext cx="3429000" cy="2133600"/>
            <a:chOff x="2736" y="1872"/>
            <a:chExt cx="2645" cy="1763"/>
          </a:xfrm>
        </p:grpSpPr>
        <p:sp>
          <p:nvSpPr>
            <p:cNvPr id="43067" name="Rectangle 4"/>
            <p:cNvSpPr>
              <a:spLocks noChangeArrowheads="1"/>
            </p:cNvSpPr>
            <p:nvPr/>
          </p:nvSpPr>
          <p:spPr bwMode="auto">
            <a:xfrm>
              <a:off x="4134" y="2350"/>
              <a:ext cx="1248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0.5</a:t>
              </a:r>
            </a:p>
          </p:txBody>
        </p:sp>
        <p:sp>
          <p:nvSpPr>
            <p:cNvPr id="43068" name="Rectangle 5"/>
            <p:cNvSpPr>
              <a:spLocks noChangeArrowheads="1"/>
            </p:cNvSpPr>
            <p:nvPr/>
          </p:nvSpPr>
          <p:spPr bwMode="auto">
            <a:xfrm>
              <a:off x="3359" y="2350"/>
              <a:ext cx="774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0.6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0.4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0.2</a:t>
              </a:r>
            </a:p>
          </p:txBody>
        </p:sp>
        <p:sp>
          <p:nvSpPr>
            <p:cNvPr id="43069" name="Rectangle 6"/>
            <p:cNvSpPr>
              <a:spLocks noChangeArrowheads="1"/>
            </p:cNvSpPr>
            <p:nvPr/>
          </p:nvSpPr>
          <p:spPr bwMode="auto">
            <a:xfrm>
              <a:off x="2736" y="2350"/>
              <a:ext cx="623" cy="1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 0.9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 0.8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 b 0.6 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e 0.3</a:t>
              </a:r>
            </a:p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 0.1</a:t>
              </a:r>
            </a:p>
          </p:txBody>
        </p:sp>
        <p:sp>
          <p:nvSpPr>
            <p:cNvPr id="43070" name="Rectangle 7"/>
            <p:cNvSpPr>
              <a:spLocks noChangeArrowheads="1"/>
            </p:cNvSpPr>
            <p:nvPr/>
          </p:nvSpPr>
          <p:spPr bwMode="auto">
            <a:xfrm>
              <a:off x="4134" y="1872"/>
              <a:ext cx="1248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S3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(dist. to hotel)</a:t>
              </a:r>
            </a:p>
          </p:txBody>
        </p:sp>
        <p:sp>
          <p:nvSpPr>
            <p:cNvPr id="43071" name="Rectangle 8"/>
            <p:cNvSpPr>
              <a:spLocks noChangeArrowheads="1"/>
            </p:cNvSpPr>
            <p:nvPr/>
          </p:nvSpPr>
          <p:spPr bwMode="auto">
            <a:xfrm>
              <a:off x="3359" y="1872"/>
              <a:ext cx="774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S2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(quality)</a:t>
              </a:r>
            </a:p>
          </p:txBody>
        </p:sp>
        <p:sp>
          <p:nvSpPr>
            <p:cNvPr id="43072" name="Rectangle 9"/>
            <p:cNvSpPr>
              <a:spLocks noChangeArrowheads="1"/>
            </p:cNvSpPr>
            <p:nvPr/>
          </p:nvSpPr>
          <p:spPr bwMode="auto">
            <a:xfrm>
              <a:off x="2736" y="1872"/>
              <a:ext cx="623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600"/>
                </a:spcBef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S1</a:t>
              </a:r>
              <a:br>
                <a:rPr lang="en-US" sz="1400" dirty="0">
                  <a:solidFill>
                    <a:srgbClr val="000000"/>
                  </a:solidFill>
                </a:rPr>
              </a:br>
              <a:r>
                <a:rPr lang="en-US" sz="1400" dirty="0">
                  <a:solidFill>
                    <a:srgbClr val="000000"/>
                  </a:solidFill>
                </a:rPr>
                <a:t>(price)</a:t>
              </a:r>
            </a:p>
          </p:txBody>
        </p:sp>
        <p:sp>
          <p:nvSpPr>
            <p:cNvPr id="43073" name="Line 10"/>
            <p:cNvSpPr>
              <a:spLocks noChangeShapeType="1"/>
            </p:cNvSpPr>
            <p:nvPr/>
          </p:nvSpPr>
          <p:spPr bwMode="auto">
            <a:xfrm>
              <a:off x="2736" y="1872"/>
              <a:ext cx="264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11"/>
            <p:cNvSpPr>
              <a:spLocks noChangeShapeType="1"/>
            </p:cNvSpPr>
            <p:nvPr/>
          </p:nvSpPr>
          <p:spPr bwMode="auto">
            <a:xfrm>
              <a:off x="2736" y="2350"/>
              <a:ext cx="264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Line 12"/>
            <p:cNvSpPr>
              <a:spLocks noChangeShapeType="1"/>
            </p:cNvSpPr>
            <p:nvPr/>
          </p:nvSpPr>
          <p:spPr bwMode="auto">
            <a:xfrm>
              <a:off x="2736" y="3636"/>
              <a:ext cx="264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Line 13"/>
            <p:cNvSpPr>
              <a:spLocks noChangeShapeType="1"/>
            </p:cNvSpPr>
            <p:nvPr/>
          </p:nvSpPr>
          <p:spPr bwMode="auto">
            <a:xfrm>
              <a:off x="2736" y="1872"/>
              <a:ext cx="1" cy="176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Line 14"/>
            <p:cNvSpPr>
              <a:spLocks noChangeShapeType="1"/>
            </p:cNvSpPr>
            <p:nvPr/>
          </p:nvSpPr>
          <p:spPr bwMode="auto">
            <a:xfrm>
              <a:off x="3359" y="1872"/>
              <a:ext cx="1" cy="17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15"/>
            <p:cNvSpPr>
              <a:spLocks noChangeShapeType="1"/>
            </p:cNvSpPr>
            <p:nvPr/>
          </p:nvSpPr>
          <p:spPr bwMode="auto">
            <a:xfrm>
              <a:off x="4134" y="1872"/>
              <a:ext cx="1" cy="17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16"/>
            <p:cNvSpPr>
              <a:spLocks noChangeShapeType="1"/>
            </p:cNvSpPr>
            <p:nvPr/>
          </p:nvSpPr>
          <p:spPr bwMode="auto">
            <a:xfrm>
              <a:off x="5382" y="1872"/>
              <a:ext cx="1" cy="176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4" name="TextBox 18"/>
          <p:cNvSpPr txBox="1">
            <a:spLocks noChangeArrowheads="1"/>
          </p:cNvSpPr>
          <p:nvPr/>
        </p:nvSpPr>
        <p:spPr bwMode="auto">
          <a:xfrm>
            <a:off x="4330700" y="4343400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vs.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72050" y="3749675"/>
          <a:ext cx="8953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(price)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31" name="Up Arrow 20"/>
          <p:cNvSpPr>
            <a:spLocks noChangeArrowheads="1"/>
          </p:cNvSpPr>
          <p:nvPr/>
        </p:nvSpPr>
        <p:spPr bwMode="auto">
          <a:xfrm>
            <a:off x="5257800" y="32766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115050" y="3749675"/>
          <a:ext cx="9715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S2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(quality)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a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 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48" name="Up Arrow 22"/>
          <p:cNvSpPr>
            <a:spLocks noChangeArrowheads="1"/>
          </p:cNvSpPr>
          <p:nvPr/>
        </p:nvSpPr>
        <p:spPr bwMode="auto">
          <a:xfrm>
            <a:off x="6400800" y="32766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258050" y="3749675"/>
          <a:ext cx="8953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S3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(dist)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65" name="Up Arrow 24"/>
          <p:cNvSpPr>
            <a:spLocks noChangeArrowheads="1"/>
          </p:cNvSpPr>
          <p:nvPr/>
        </p:nvSpPr>
        <p:spPr bwMode="auto">
          <a:xfrm>
            <a:off x="7543800" y="32766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 bwMode="auto">
          <a:xfrm>
            <a:off x="4953000" y="2743200"/>
            <a:ext cx="3048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Verdana" pitchFamily="32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merger</a:t>
            </a: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7C7146-45DF-4EAC-A388-36341C2F09F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2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76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26668</TotalTime>
  <Words>3957</Words>
  <Application>Microsoft Office PowerPoint</Application>
  <PresentationFormat>全屏显示(4:3)</PresentationFormat>
  <Paragraphs>1063</Paragraphs>
  <Slides>49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Garamond</vt:lpstr>
      <vt:lpstr>Helvetica</vt:lpstr>
      <vt:lpstr>Symbol</vt:lpstr>
      <vt:lpstr>Tahoma</vt:lpstr>
      <vt:lpstr>Times New Roman</vt:lpstr>
      <vt:lpstr>Verdana</vt:lpstr>
      <vt:lpstr>Wingdings</vt:lpstr>
      <vt:lpstr>Level</vt:lpstr>
      <vt:lpstr>COMP7106B Big Data Management Lecture 4 Ranking Queries</vt:lpstr>
      <vt:lpstr>Top-k Search</vt:lpstr>
      <vt:lpstr>PowerPoint 演示文稿</vt:lpstr>
      <vt:lpstr>PowerPoint 演示文稿</vt:lpstr>
      <vt:lpstr>PowerPoint 演示文稿</vt:lpstr>
      <vt:lpstr>PowerPoint 演示文稿</vt:lpstr>
      <vt:lpstr>Top-k query</vt:lpstr>
      <vt:lpstr>Top-k query variants</vt:lpstr>
      <vt:lpstr>Top-k query variants (cont’d)</vt:lpstr>
      <vt:lpstr>Top-k query variants (cont’d)</vt:lpstr>
      <vt:lpstr>Top-k query variants (cont’d)</vt:lpstr>
      <vt:lpstr>Top-k query evaluation</vt:lpstr>
      <vt:lpstr>Top-k query evaluation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Top-k query evaluation</vt:lpstr>
      <vt:lpstr>Top-k query evaluation: Index/View based solutions</vt:lpstr>
      <vt:lpstr>Top-k query evaluation: Multi-dimensional index search</vt:lpstr>
      <vt:lpstr>Top-k query evaluation: Multi-dimensional index search</vt:lpstr>
      <vt:lpstr>Top-k query evaluation: Multi-dimensional index search</vt:lpstr>
      <vt:lpstr>Top-k query evaluation: Multi-dimensional index search</vt:lpstr>
      <vt:lpstr>Top-k query evaluation: Multi-dimensional index search</vt:lpstr>
      <vt:lpstr>Top-k query evaluation: Multi-dimensional index search</vt:lpstr>
      <vt:lpstr>Summary</vt:lpstr>
    </vt:vector>
  </TitlesOfParts>
  <Company>hkucsis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wenjing zheng</cp:lastModifiedBy>
  <cp:revision>1071</cp:revision>
  <dcterms:created xsi:type="dcterms:W3CDTF">2012-03-20T05:23:25Z</dcterms:created>
  <dcterms:modified xsi:type="dcterms:W3CDTF">2024-04-29T16:50:58Z</dcterms:modified>
</cp:coreProperties>
</file>