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328" r:id="rId2"/>
    <p:sldId id="354" r:id="rId3"/>
    <p:sldId id="355" r:id="rId4"/>
    <p:sldId id="358" r:id="rId5"/>
    <p:sldId id="356" r:id="rId6"/>
    <p:sldId id="357" r:id="rId7"/>
    <p:sldId id="359" r:id="rId8"/>
    <p:sldId id="360" r:id="rId9"/>
    <p:sldId id="361" r:id="rId10"/>
    <p:sldId id="36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U, LT [AAE]" initials="HL[" lastIdx="1" clrIdx="0">
    <p:extLst>
      <p:ext uri="{19B8F6BF-5375-455C-9EA6-DF929625EA0E}">
        <p15:presenceInfo xmlns:p15="http://schemas.microsoft.com/office/powerpoint/2012/main" userId="HSU, LT [AAE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FF"/>
    <a:srgbClr val="FFCCFF"/>
    <a:srgbClr val="000000"/>
    <a:srgbClr val="FF00FF"/>
    <a:srgbClr val="33CCFF"/>
    <a:srgbClr val="00FF00"/>
    <a:srgbClr val="CC00CC"/>
    <a:srgbClr val="FFFF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5C785-345D-9E98-75E2-D9C07F02AEB5}" v="161" dt="2021-09-13T08:44:00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79419" autoAdjust="0"/>
  </p:normalViewPr>
  <p:slideViewPr>
    <p:cSldViewPr snapToGrid="0">
      <p:cViewPr varScale="1">
        <p:scale>
          <a:sx n="116" d="100"/>
          <a:sy n="116" d="100"/>
        </p:scale>
        <p:origin x="1338" y="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55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, ManHin [Alumni]" userId="S::17068072d@connect.polyu.hk::66b62503-0c8a-4daa-a355-f73215d21e3a" providerId="AD" clId="Web-{E855C785-345D-9E98-75E2-D9C07F02AEB5}"/>
    <pc:docChg chg="modSld">
      <pc:chgData name="CHENG, ManHin [Alumni]" userId="S::17068072d@connect.polyu.hk::66b62503-0c8a-4daa-a355-f73215d21e3a" providerId="AD" clId="Web-{E855C785-345D-9E98-75E2-D9C07F02AEB5}" dt="2021-09-13T08:43:59.710" v="94" actId="20577"/>
      <pc:docMkLst>
        <pc:docMk/>
      </pc:docMkLst>
      <pc:sldChg chg="addSp delSp modSp">
        <pc:chgData name="CHENG, ManHin [Alumni]" userId="S::17068072d@connect.polyu.hk::66b62503-0c8a-4daa-a355-f73215d21e3a" providerId="AD" clId="Web-{E855C785-345D-9E98-75E2-D9C07F02AEB5}" dt="2021-09-13T08:43:34.616" v="75" actId="20577"/>
        <pc:sldMkLst>
          <pc:docMk/>
          <pc:sldMk cId="3295371831" sldId="355"/>
        </pc:sldMkLst>
        <pc:spChg chg="add mod">
          <ac:chgData name="CHENG, ManHin [Alumni]" userId="S::17068072d@connect.polyu.hk::66b62503-0c8a-4daa-a355-f73215d21e3a" providerId="AD" clId="Web-{E855C785-345D-9E98-75E2-D9C07F02AEB5}" dt="2021-09-13T08:43:34.616" v="75" actId="20577"/>
          <ac:spMkLst>
            <pc:docMk/>
            <pc:sldMk cId="3295371831" sldId="355"/>
            <ac:spMk id="2" creationId="{08AC8A92-E501-4C15-85E1-F22DC505ADC9}"/>
          </ac:spMkLst>
        </pc:spChg>
        <pc:spChg chg="add del mod">
          <ac:chgData name="CHENG, ManHin [Alumni]" userId="S::17068072d@connect.polyu.hk::66b62503-0c8a-4daa-a355-f73215d21e3a" providerId="AD" clId="Web-{E855C785-345D-9E98-75E2-D9C07F02AEB5}" dt="2021-09-13T08:43:02.506" v="54"/>
          <ac:spMkLst>
            <pc:docMk/>
            <pc:sldMk cId="3295371831" sldId="355"/>
            <ac:spMk id="7" creationId="{C1FE99A7-44BC-4D32-85BD-BD2DAFDD8D6A}"/>
          </ac:spMkLst>
        </pc:spChg>
        <pc:spChg chg="mod">
          <ac:chgData name="CHENG, ManHin [Alumni]" userId="S::17068072d@connect.polyu.hk::66b62503-0c8a-4daa-a355-f73215d21e3a" providerId="AD" clId="Web-{E855C785-345D-9E98-75E2-D9C07F02AEB5}" dt="2021-09-13T07:34:36.702" v="9" actId="1076"/>
          <ac:spMkLst>
            <pc:docMk/>
            <pc:sldMk cId="3295371831" sldId="355"/>
            <ac:spMk id="9" creationId="{00000000-0000-0000-0000-000000000000}"/>
          </ac:spMkLst>
        </pc:spChg>
        <pc:spChg chg="mod">
          <ac:chgData name="CHENG, ManHin [Alumni]" userId="S::17068072d@connect.polyu.hk::66b62503-0c8a-4daa-a355-f73215d21e3a" providerId="AD" clId="Web-{E855C785-345D-9E98-75E2-D9C07F02AEB5}" dt="2021-09-13T07:42:37.180" v="50" actId="1076"/>
          <ac:spMkLst>
            <pc:docMk/>
            <pc:sldMk cId="3295371831" sldId="355"/>
            <ac:spMk id="12" creationId="{00000000-0000-0000-0000-000000000000}"/>
          </ac:spMkLst>
        </pc:spChg>
        <pc:spChg chg="add del mod">
          <ac:chgData name="CHENG, ManHin [Alumni]" userId="S::17068072d@connect.polyu.hk::66b62503-0c8a-4daa-a355-f73215d21e3a" providerId="AD" clId="Web-{E855C785-345D-9E98-75E2-D9C07F02AEB5}" dt="2021-09-13T07:35:36.735" v="49" actId="1076"/>
          <ac:spMkLst>
            <pc:docMk/>
            <pc:sldMk cId="3295371831" sldId="355"/>
            <ac:spMk id="62" creationId="{00000000-0000-0000-0000-000000000000}"/>
          </ac:spMkLst>
        </pc:spChg>
      </pc:sldChg>
      <pc:sldChg chg="addSp modSp">
        <pc:chgData name="CHENG, ManHin [Alumni]" userId="S::17068072d@connect.polyu.hk::66b62503-0c8a-4daa-a355-f73215d21e3a" providerId="AD" clId="Web-{E855C785-345D-9E98-75E2-D9C07F02AEB5}" dt="2021-09-13T08:43:48.054" v="83" actId="20577"/>
        <pc:sldMkLst>
          <pc:docMk/>
          <pc:sldMk cId="921251630" sldId="360"/>
        </pc:sldMkLst>
        <pc:spChg chg="add mod">
          <ac:chgData name="CHENG, ManHin [Alumni]" userId="S::17068072d@connect.polyu.hk::66b62503-0c8a-4daa-a355-f73215d21e3a" providerId="AD" clId="Web-{E855C785-345D-9E98-75E2-D9C07F02AEB5}" dt="2021-09-13T08:43:48.054" v="83" actId="20577"/>
          <ac:spMkLst>
            <pc:docMk/>
            <pc:sldMk cId="921251630" sldId="360"/>
            <ac:spMk id="2" creationId="{B8545DDF-4012-4F22-A3CA-2A4047CC6FD4}"/>
          </ac:spMkLst>
        </pc:spChg>
      </pc:sldChg>
      <pc:sldChg chg="addSp modSp">
        <pc:chgData name="CHENG, ManHin [Alumni]" userId="S::17068072d@connect.polyu.hk::66b62503-0c8a-4daa-a355-f73215d21e3a" providerId="AD" clId="Web-{E855C785-345D-9E98-75E2-D9C07F02AEB5}" dt="2021-09-13T08:43:59.710" v="94" actId="20577"/>
        <pc:sldMkLst>
          <pc:docMk/>
          <pc:sldMk cId="3931061138" sldId="362"/>
        </pc:sldMkLst>
        <pc:spChg chg="add mod">
          <ac:chgData name="CHENG, ManHin [Alumni]" userId="S::17068072d@connect.polyu.hk::66b62503-0c8a-4daa-a355-f73215d21e3a" providerId="AD" clId="Web-{E855C785-345D-9E98-75E2-D9C07F02AEB5}" dt="2021-09-13T08:43:59.710" v="94" actId="20577"/>
          <ac:spMkLst>
            <pc:docMk/>
            <pc:sldMk cId="3931061138" sldId="362"/>
            <ac:spMk id="2" creationId="{BFC1BC11-A397-4AA5-ABB9-01372AE2A20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C228C-D218-495D-A886-42F7DDB9C1A7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BF8D-4A40-4C2C-BEC7-DBCA88EC7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58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1E2F-BBAD-924A-9415-F9ADD5387FA4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F019-A9A4-F541-B5AA-44003FB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2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CF019-A9A4-F541-B5AA-44003FB8F0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templat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963720"/>
            <a:ext cx="8248650" cy="1413794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846" y="4863850"/>
            <a:ext cx="2618154" cy="28404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7BA62-4CE2-48E1-AD5A-AD8D65D44F0C}"/>
              </a:ext>
            </a:extLst>
          </p:cNvPr>
          <p:cNvCxnSpPr>
            <a:cxnSpLocks/>
          </p:cNvCxnSpPr>
          <p:nvPr userDrawn="1"/>
        </p:nvCxnSpPr>
        <p:spPr>
          <a:xfrm>
            <a:off x="1377998" y="3220398"/>
            <a:ext cx="63546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89FBF722-A205-42FE-9DE1-31909D4BA54D}"/>
              </a:ext>
            </a:extLst>
          </p:cNvPr>
          <p:cNvSpPr/>
          <p:nvPr userDrawn="1"/>
        </p:nvSpPr>
        <p:spPr>
          <a:xfrm>
            <a:off x="4641373" y="-1"/>
            <a:ext cx="2093661" cy="321617"/>
          </a:xfrm>
          <a:prstGeom prst="trapezoid">
            <a:avLst>
              <a:gd name="adj" fmla="val 104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aaelogo">
            <a:extLst>
              <a:ext uri="{FF2B5EF4-FFF2-40B4-BE49-F238E27FC236}">
                <a16:creationId xmlns:a16="http://schemas.microsoft.com/office/drawing/2014/main" id="{FA5753F5-0EC6-4704-91A8-EF63FCEFB1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89" y="27394"/>
            <a:ext cx="1904750" cy="4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A149C9-D594-44B8-8210-A5C949DCB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2042" y="50485"/>
            <a:ext cx="2104130" cy="406148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>
          <a:xfrm>
            <a:off x="447675" y="3342667"/>
            <a:ext cx="8248650" cy="939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44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templat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1963720"/>
            <a:ext cx="8248650" cy="141379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846" y="4863850"/>
            <a:ext cx="2618154" cy="28404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7BA62-4CE2-48E1-AD5A-AD8D65D44F0C}"/>
              </a:ext>
            </a:extLst>
          </p:cNvPr>
          <p:cNvCxnSpPr>
            <a:cxnSpLocks/>
          </p:cNvCxnSpPr>
          <p:nvPr userDrawn="1"/>
        </p:nvCxnSpPr>
        <p:spPr>
          <a:xfrm>
            <a:off x="503926" y="3220398"/>
            <a:ext cx="63546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apezoid 10">
            <a:extLst>
              <a:ext uri="{FF2B5EF4-FFF2-40B4-BE49-F238E27FC236}">
                <a16:creationId xmlns:a16="http://schemas.microsoft.com/office/drawing/2014/main" id="{89FBF722-A205-42FE-9DE1-31909D4BA54D}"/>
              </a:ext>
            </a:extLst>
          </p:cNvPr>
          <p:cNvSpPr/>
          <p:nvPr userDrawn="1"/>
        </p:nvSpPr>
        <p:spPr>
          <a:xfrm>
            <a:off x="4641373" y="-1"/>
            <a:ext cx="2093661" cy="321617"/>
          </a:xfrm>
          <a:prstGeom prst="trapezoid">
            <a:avLst>
              <a:gd name="adj" fmla="val 104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aaelogo">
            <a:extLst>
              <a:ext uri="{FF2B5EF4-FFF2-40B4-BE49-F238E27FC236}">
                <a16:creationId xmlns:a16="http://schemas.microsoft.com/office/drawing/2014/main" id="{FA5753F5-0EC6-4704-91A8-EF63FCEFB1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89" y="27394"/>
            <a:ext cx="1904750" cy="4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A149C9-D594-44B8-8210-A5C949DCB9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2042" y="50485"/>
            <a:ext cx="2104130" cy="406148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/>
          </p:nvPr>
        </p:nvSpPr>
        <p:spPr>
          <a:xfrm>
            <a:off x="447675" y="3342667"/>
            <a:ext cx="8248650" cy="9398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516" y="4906687"/>
            <a:ext cx="959874" cy="223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9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 template1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62507"/>
            <a:ext cx="8606844" cy="3747752"/>
          </a:xfrm>
        </p:spPr>
        <p:txBody>
          <a:bodyPr/>
          <a:lstStyle>
            <a:lvl1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6700" y="4894258"/>
            <a:ext cx="2057400" cy="223225"/>
          </a:xfrm>
        </p:spPr>
        <p:txBody>
          <a:bodyPr/>
          <a:lstStyle/>
          <a:p>
            <a:fld id="{94A9DFBF-4FBC-41B8-AE06-A6E4BE01C22C}" type="datetime1">
              <a:rPr lang="en-US" smtClean="0"/>
              <a:t>9/13/2021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846" y="4863850"/>
            <a:ext cx="2618154" cy="284042"/>
          </a:xfrm>
          <a:prstGeom prst="rect">
            <a:avLst/>
          </a:prstGeom>
        </p:spPr>
      </p:pic>
      <p:sp>
        <p:nvSpPr>
          <p:cNvPr id="18" name="Trapezoid 17">
            <a:extLst>
              <a:ext uri="{FF2B5EF4-FFF2-40B4-BE49-F238E27FC236}">
                <a16:creationId xmlns:a16="http://schemas.microsoft.com/office/drawing/2014/main" id="{7AC98031-2E2D-433C-A9BA-B0334A2F99C2}"/>
              </a:ext>
            </a:extLst>
          </p:cNvPr>
          <p:cNvSpPr/>
          <p:nvPr userDrawn="1"/>
        </p:nvSpPr>
        <p:spPr>
          <a:xfrm>
            <a:off x="4641373" y="-1"/>
            <a:ext cx="2093661" cy="321617"/>
          </a:xfrm>
          <a:prstGeom prst="trapezoid">
            <a:avLst>
              <a:gd name="adj" fmla="val 104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 descr="aaelogo">
            <a:extLst>
              <a:ext uri="{FF2B5EF4-FFF2-40B4-BE49-F238E27FC236}">
                <a16:creationId xmlns:a16="http://schemas.microsoft.com/office/drawing/2014/main" id="{05F91851-798E-4B23-9928-AD471F92AB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89" y="27394"/>
            <a:ext cx="1904750" cy="4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12E317-BCAF-4FE2-8E40-DFB2AD61027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2042" y="50485"/>
            <a:ext cx="2104130" cy="4061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8516" y="4906687"/>
            <a:ext cx="959874" cy="223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509586"/>
            <a:ext cx="8606844" cy="516556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498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C9D-0F09-46C1-8302-6260FEA13FC4}" type="datetimeFigureOut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1C65A-761D-4FFA-AE33-AC50FACBC5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3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654276"/>
            <a:ext cx="8248650" cy="1413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2071687"/>
            <a:ext cx="8248650" cy="256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6700" y="4767264"/>
            <a:ext cx="2057400" cy="22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6FBDBF-6BDE-4472-A2D8-DC5C6148C16A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23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9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4" r:id="rId3"/>
    <p:sldLayoutId id="2147483666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A5002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&gt;"/>
        <a:defRPr sz="2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418353"/>
            <a:ext cx="8248650" cy="29591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ENG1003 Freshman Seminar for Engineering</a:t>
            </a:r>
            <a:br>
              <a:rPr lang="en-US" altLang="zh-CN" sz="2800" dirty="0"/>
            </a:br>
            <a:r>
              <a:rPr lang="en-US" altLang="zh-TW" sz="2800" dirty="0"/>
              <a:t>AAE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Design of Path Planning Algorithm for Aircraft Operation</a:t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400" dirty="0"/>
              <a:t>Week 3: Introduction to GitHub Collaboration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7675" y="3427486"/>
            <a:ext cx="8248650" cy="154532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Dr </a:t>
            </a:r>
            <a:r>
              <a:rPr lang="en-US" altLang="zh-HK" sz="2000" dirty="0">
                <a:solidFill>
                  <a:schemeClr val="tx1"/>
                </a:solidFill>
              </a:rPr>
              <a:t>Li-Ta Hsu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and Dr Weisong Wen</a:t>
            </a:r>
            <a:endParaRPr lang="en-US" altLang="zh-HK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Assisted by 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Man </a:t>
            </a:r>
            <a:r>
              <a:rPr lang="en-US" altLang="zh-TW" sz="1600" dirty="0" err="1">
                <a:solidFill>
                  <a:schemeClr val="tx1"/>
                </a:solidFill>
              </a:rPr>
              <a:t>Hei</a:t>
            </a:r>
            <a:r>
              <a:rPr lang="en-US" altLang="zh-TW" sz="1600" dirty="0">
                <a:solidFill>
                  <a:schemeClr val="tx1"/>
                </a:solidFill>
              </a:rPr>
              <a:t> CHENG (Melvin), </a:t>
            </a:r>
            <a:r>
              <a:rPr lang="en-HK" altLang="zh-TW" sz="1600" dirty="0">
                <a:solidFill>
                  <a:schemeClr val="tx1"/>
                </a:solidFill>
              </a:rPr>
              <a:t>Miss </a:t>
            </a:r>
            <a:r>
              <a:rPr lang="en-HK" altLang="zh-TW" sz="1600" dirty="0" err="1">
                <a:solidFill>
                  <a:schemeClr val="tx1"/>
                </a:solidFill>
              </a:rPr>
              <a:t>Hiu</a:t>
            </a:r>
            <a:r>
              <a:rPr lang="en-HK" altLang="zh-TW" sz="1600" dirty="0">
                <a:solidFill>
                  <a:schemeClr val="tx1"/>
                </a:solidFill>
              </a:rPr>
              <a:t> Yi HO (Queenie), Miss Yan Tung LEUNG (Nikki)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3511920" y="610958"/>
            <a:ext cx="1797995" cy="95206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Pull Request</a:t>
            </a:r>
          </a:p>
        </p:txBody>
      </p:sp>
      <p:sp>
        <p:nvSpPr>
          <p:cNvPr id="12" name="Cube 11"/>
          <p:cNvSpPr/>
          <p:nvPr/>
        </p:nvSpPr>
        <p:spPr>
          <a:xfrm>
            <a:off x="3511919" y="1995640"/>
            <a:ext cx="1797995" cy="95206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Resolve Conflict</a:t>
            </a:r>
          </a:p>
        </p:txBody>
      </p:sp>
      <p:sp>
        <p:nvSpPr>
          <p:cNvPr id="13" name="Cube 12"/>
          <p:cNvSpPr/>
          <p:nvPr/>
        </p:nvSpPr>
        <p:spPr>
          <a:xfrm>
            <a:off x="3511919" y="3672019"/>
            <a:ext cx="1797995" cy="95206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Merge</a:t>
            </a:r>
          </a:p>
        </p:txBody>
      </p: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 flipH="1">
            <a:off x="4291909" y="1563020"/>
            <a:ext cx="1" cy="670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1"/>
          </p:cNvCxnSpPr>
          <p:nvPr/>
        </p:nvCxnSpPr>
        <p:spPr>
          <a:xfrm>
            <a:off x="4291909" y="2947702"/>
            <a:ext cx="0" cy="962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  <a:endCxn id="20" idx="2"/>
          </p:cNvCxnSpPr>
          <p:nvPr/>
        </p:nvCxnSpPr>
        <p:spPr>
          <a:xfrm>
            <a:off x="5309914" y="4029042"/>
            <a:ext cx="783371" cy="5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agnetic Disk 13"/>
          <p:cNvSpPr/>
          <p:nvPr/>
        </p:nvSpPr>
        <p:spPr>
          <a:xfrm>
            <a:off x="577260" y="625472"/>
            <a:ext cx="1797995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Repository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branch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6093285" y="1769341"/>
            <a:ext cx="2905572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u="sng" dirty="0">
                <a:solidFill>
                  <a:srgbClr val="FF0000"/>
                </a:solidFill>
              </a:rPr>
              <a:t>Merged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(with Branch1) Cloud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repository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6093285" y="3445649"/>
            <a:ext cx="2905572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u="sng" dirty="0">
                <a:solidFill>
                  <a:srgbClr val="FF0000"/>
                </a:solidFill>
              </a:rPr>
              <a:t>Merged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(with Branch1 &amp; Branch2) Cloud repository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2" idx="5"/>
          </p:cNvCxnSpPr>
          <p:nvPr/>
        </p:nvCxnSpPr>
        <p:spPr>
          <a:xfrm flipH="1" flipV="1">
            <a:off x="5309914" y="2352663"/>
            <a:ext cx="783371" cy="5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13" idx="5"/>
          </p:cNvCxnSpPr>
          <p:nvPr/>
        </p:nvCxnSpPr>
        <p:spPr>
          <a:xfrm flipH="1">
            <a:off x="5309914" y="2358557"/>
            <a:ext cx="783371" cy="1670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  <a:endCxn id="11" idx="2"/>
          </p:cNvCxnSpPr>
          <p:nvPr/>
        </p:nvCxnSpPr>
        <p:spPr>
          <a:xfrm flipV="1">
            <a:off x="2375255" y="1205997"/>
            <a:ext cx="1136665" cy="8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184063" y="2191779"/>
            <a:ext cx="36959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/>
              <a:t>Resolve Conflict: </a:t>
            </a:r>
            <a:r>
              <a:rPr lang="en-US" altLang="zh-CN" sz="1600" i="1" dirty="0">
                <a:solidFill>
                  <a:srgbClr val="0000FF"/>
                </a:solidFill>
              </a:rPr>
              <a:t>To review the conflict between the new version code with the existing code in main. </a:t>
            </a:r>
          </a:p>
          <a:p>
            <a:pPr lvl="1"/>
            <a:endParaRPr lang="en-US" altLang="zh-CN" sz="1600" i="1" dirty="0">
              <a:solidFill>
                <a:srgbClr val="0000FF"/>
              </a:solidFill>
            </a:endParaRPr>
          </a:p>
          <a:p>
            <a:pPr lvl="1"/>
            <a:r>
              <a:rPr lang="en-US" altLang="zh-CN" sz="1600" i="1" u="sng" dirty="0">
                <a:solidFill>
                  <a:srgbClr val="0000FF"/>
                </a:solidFill>
              </a:rPr>
              <a:t>More conflict!</a:t>
            </a:r>
          </a:p>
          <a:p>
            <a:pPr lvl="1"/>
            <a:endParaRPr lang="en-US" altLang="zh-CN" sz="1600" i="1" dirty="0">
              <a:solidFill>
                <a:srgbClr val="0000FF"/>
              </a:solidFill>
            </a:endParaRPr>
          </a:p>
          <a:p>
            <a:pPr lvl="1"/>
            <a:r>
              <a:rPr lang="en-US" altLang="zh-CN" sz="1600" i="1" dirty="0">
                <a:solidFill>
                  <a:srgbClr val="0000FF"/>
                </a:solidFill>
              </a:rPr>
              <a:t>After reviewing, making decision to change or reject the pull request.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8276" y="759832"/>
            <a:ext cx="2780177" cy="83099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HK" sz="1600" b="1" dirty="0"/>
              <a:t>Group Leader can oversee the progress and control the master code!</a:t>
            </a: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1BC11-A397-4AA5-ABB9-01372AE2A20D}"/>
              </a:ext>
            </a:extLst>
          </p:cNvPr>
          <p:cNvSpPr txBox="1"/>
          <p:nvPr/>
        </p:nvSpPr>
        <p:spPr>
          <a:xfrm>
            <a:off x="204633" y="4297310"/>
            <a:ext cx="2777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Video: </a:t>
            </a:r>
            <a:r>
              <a:rPr lang="en-US" dirty="0">
                <a:solidFill>
                  <a:srgbClr val="FF0000"/>
                </a:solidFill>
              </a:rPr>
              <a:t>VSC-Git Conflicts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06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33" t="10805" r="48033" b="48341"/>
          <a:stretch/>
        </p:blipFill>
        <p:spPr>
          <a:xfrm>
            <a:off x="266700" y="1319943"/>
            <a:ext cx="5202513" cy="34851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Mutual editing on a document with collaborators remotely?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0357" y="868242"/>
            <a:ext cx="3573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Download files from various channels, such as mail, </a:t>
            </a:r>
            <a:r>
              <a:rPr lang="en-US" sz="2400" dirty="0" err="1"/>
              <a:t>whatsapp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0357" y="2179538"/>
            <a:ext cx="3691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we edit the documents online ? Google, Microsoft has the solutions!</a:t>
            </a:r>
          </a:p>
          <a:p>
            <a:endParaRPr lang="en-US" sz="2400" dirty="0"/>
          </a:p>
          <a:p>
            <a:r>
              <a:rPr lang="en-US" sz="2400" dirty="0"/>
              <a:t>Can we edit the </a:t>
            </a:r>
            <a:r>
              <a:rPr lang="en-US" sz="2400" b="1" dirty="0"/>
              <a:t>“code”</a:t>
            </a:r>
            <a:r>
              <a:rPr lang="en-US" sz="2400" dirty="0"/>
              <a:t> online?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5091" y="4137164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Github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2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" y="306386"/>
            <a:ext cx="8606844" cy="516556"/>
          </a:xfrm>
        </p:spPr>
        <p:txBody>
          <a:bodyPr/>
          <a:lstStyle/>
          <a:p>
            <a:r>
              <a:rPr lang="en-US" dirty="0"/>
              <a:t>Archive your coding online (in the cloud)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13661" y="2026082"/>
            <a:ext cx="1803400" cy="14351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repository (project)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3205615" y="2533650"/>
            <a:ext cx="1681251" cy="1435100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Local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repository (project)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4"/>
            <a:endCxn id="6" idx="2"/>
          </p:cNvCxnSpPr>
          <p:nvPr/>
        </p:nvCxnSpPr>
        <p:spPr>
          <a:xfrm>
            <a:off x="1917061" y="2743632"/>
            <a:ext cx="1288554" cy="507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805" y="2531843"/>
            <a:ext cx="13721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Clone/Fetch</a:t>
            </a:r>
          </a:p>
        </p:txBody>
      </p:sp>
      <p:cxnSp>
        <p:nvCxnSpPr>
          <p:cNvPr id="11" name="Elbow Connector 10"/>
          <p:cNvCxnSpPr>
            <a:stCxn id="6" idx="3"/>
            <a:endCxn id="5" idx="3"/>
          </p:cNvCxnSpPr>
          <p:nvPr/>
        </p:nvCxnSpPr>
        <p:spPr>
          <a:xfrm rot="5400000" flipH="1">
            <a:off x="2277017" y="2199526"/>
            <a:ext cx="507568" cy="3030880"/>
          </a:xfrm>
          <a:prstGeom prst="bentConnector3">
            <a:avLst>
              <a:gd name="adj1" fmla="val -45038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66682" y="41836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Cube 13"/>
          <p:cNvSpPr/>
          <p:nvPr/>
        </p:nvSpPr>
        <p:spPr>
          <a:xfrm>
            <a:off x="6134373" y="3259514"/>
            <a:ext cx="1278944" cy="95206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9" name="Straight Arrow Connector 18"/>
          <p:cNvCxnSpPr>
            <a:stCxn id="14" idx="2"/>
          </p:cNvCxnSpPr>
          <p:nvPr/>
        </p:nvCxnSpPr>
        <p:spPr>
          <a:xfrm flipH="1" flipV="1">
            <a:off x="4886807" y="3548786"/>
            <a:ext cx="1247566" cy="305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0022" y="378280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26" name="Flowchart: Internal Storage 25"/>
          <p:cNvSpPr/>
          <p:nvPr/>
        </p:nvSpPr>
        <p:spPr>
          <a:xfrm>
            <a:off x="7626156" y="1612370"/>
            <a:ext cx="1247388" cy="124738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and Debugger</a:t>
            </a:r>
          </a:p>
        </p:txBody>
      </p:sp>
      <p:cxnSp>
        <p:nvCxnSpPr>
          <p:cNvPr id="27" name="Elbow Connector 26"/>
          <p:cNvCxnSpPr>
            <a:stCxn id="26" idx="2"/>
            <a:endCxn id="14" idx="5"/>
          </p:cNvCxnSpPr>
          <p:nvPr/>
        </p:nvCxnSpPr>
        <p:spPr>
          <a:xfrm rot="5400000">
            <a:off x="7453195" y="2819881"/>
            <a:ext cx="756779" cy="836533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25100" y="3669082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(Stage)</a:t>
            </a:r>
          </a:p>
        </p:txBody>
      </p:sp>
      <p:cxnSp>
        <p:nvCxnSpPr>
          <p:cNvPr id="31" name="Elbow Connector 30"/>
          <p:cNvCxnSpPr>
            <a:stCxn id="5" idx="1"/>
            <a:endCxn id="6" idx="1"/>
          </p:cNvCxnSpPr>
          <p:nvPr/>
        </p:nvCxnSpPr>
        <p:spPr>
          <a:xfrm rot="16200000" flipH="1">
            <a:off x="2277017" y="764426"/>
            <a:ext cx="507568" cy="3030880"/>
          </a:xfrm>
          <a:prstGeom prst="bentConnector3">
            <a:avLst>
              <a:gd name="adj1" fmla="val -97583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99179" y="1076569"/>
            <a:ext cx="17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(everything)</a:t>
            </a:r>
          </a:p>
        </p:txBody>
      </p:sp>
      <p:cxnSp>
        <p:nvCxnSpPr>
          <p:cNvPr id="45" name="Straight Arrow Connector 44"/>
          <p:cNvCxnSpPr>
            <a:stCxn id="6" idx="4"/>
            <a:endCxn id="26" idx="1"/>
          </p:cNvCxnSpPr>
          <p:nvPr/>
        </p:nvCxnSpPr>
        <p:spPr>
          <a:xfrm flipV="1">
            <a:off x="4886866" y="2236064"/>
            <a:ext cx="2739290" cy="1015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42209" y="2307229"/>
            <a:ext cx="145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 and Check out to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816601" y="4264121"/>
            <a:ext cx="327137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TW" sz="1600" dirty="0"/>
              <a:t>Add (Stage): </a:t>
            </a:r>
            <a:r>
              <a:rPr lang="en-US" altLang="zh-TW" sz="1600" i="1" dirty="0">
                <a:solidFill>
                  <a:srgbClr val="0000FF"/>
                </a:solidFill>
              </a:rPr>
              <a:t>To combine the changes in the local repository</a:t>
            </a:r>
            <a:endParaRPr lang="en-US" altLang="zh-CN" sz="1600" i="1" dirty="0">
              <a:solidFill>
                <a:srgbClr val="0000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32189" y="4258022"/>
            <a:ext cx="2357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/>
              <a:t>Commit: </a:t>
            </a:r>
            <a:r>
              <a:rPr lang="en-US" altLang="zh-CN" sz="1600" i="1" dirty="0">
                <a:solidFill>
                  <a:srgbClr val="0000FF"/>
                </a:solidFill>
              </a:rPr>
              <a:t>To make a note for this version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169" y="4466320"/>
            <a:ext cx="3266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/>
              <a:t>Push: </a:t>
            </a:r>
            <a:r>
              <a:rPr lang="en-US" altLang="zh-CN" sz="1600" i="1" dirty="0">
                <a:solidFill>
                  <a:srgbClr val="0000FF"/>
                </a:solidFill>
              </a:rPr>
              <a:t>To upload the code for this version to GitHub</a:t>
            </a:r>
            <a:endParaRPr lang="en-US" altLang="zh-CN" sz="1600" dirty="0"/>
          </a:p>
        </p:txBody>
      </p:sp>
      <p:sp>
        <p:nvSpPr>
          <p:cNvPr id="56" name="Rectangle 55"/>
          <p:cNvSpPr/>
          <p:nvPr/>
        </p:nvSpPr>
        <p:spPr>
          <a:xfrm>
            <a:off x="3032820" y="938991"/>
            <a:ext cx="3934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/>
              <a:t>Pull: </a:t>
            </a:r>
            <a:r>
              <a:rPr lang="en-US" altLang="zh-CN" sz="1600" i="1" dirty="0">
                <a:solidFill>
                  <a:srgbClr val="0000FF"/>
                </a:solidFill>
              </a:rPr>
              <a:t>To clone everything in the cloud repository to the local repository</a:t>
            </a:r>
            <a:endParaRPr lang="en-US" altLang="zh-CN" sz="1600" dirty="0"/>
          </a:p>
        </p:txBody>
      </p:sp>
      <p:sp>
        <p:nvSpPr>
          <p:cNvPr id="57" name="Rectangle 56"/>
          <p:cNvSpPr/>
          <p:nvPr/>
        </p:nvSpPr>
        <p:spPr>
          <a:xfrm>
            <a:off x="4278662" y="1800082"/>
            <a:ext cx="3141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600" dirty="0"/>
              <a:t>Check out to</a:t>
            </a:r>
            <a:r>
              <a:rPr lang="en-US" altLang="zh-CN" sz="1600" dirty="0"/>
              <a:t>: </a:t>
            </a:r>
            <a:r>
              <a:rPr lang="en-US" altLang="zh-CN" sz="1600" i="1" dirty="0">
                <a:solidFill>
                  <a:srgbClr val="0000FF"/>
                </a:solidFill>
              </a:rPr>
              <a:t>To edit the code from a certain branch</a:t>
            </a:r>
            <a:endParaRPr lang="en-US" altLang="zh-CN" sz="1600" dirty="0"/>
          </a:p>
        </p:txBody>
      </p:sp>
      <p:sp>
        <p:nvSpPr>
          <p:cNvPr id="62" name="Rectangle 61"/>
          <p:cNvSpPr/>
          <p:nvPr/>
        </p:nvSpPr>
        <p:spPr>
          <a:xfrm>
            <a:off x="1396413" y="1637049"/>
            <a:ext cx="2845027" cy="83099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1600" dirty="0"/>
              <a:t>Clone/Fetch </a:t>
            </a:r>
            <a:r>
              <a:rPr lang="en-US" altLang="zh-CN" sz="1600" dirty="0">
                <a:ea typeface="宋体"/>
              </a:rPr>
              <a:t>: </a:t>
            </a:r>
            <a:r>
              <a:rPr lang="en-US" altLang="zh-CN" sz="1600" i="1" dirty="0">
                <a:solidFill>
                  <a:srgbClr val="0000FF"/>
                </a:solidFill>
                <a:ea typeface="宋体"/>
              </a:rPr>
              <a:t>To download a repository/branch to your local machine</a:t>
            </a:r>
            <a:endParaRPr lang="en-US" altLang="zh-CN" sz="1600" i="1" dirty="0">
              <a:solidFill>
                <a:srgbClr val="0000FF"/>
              </a:solidFill>
              <a:ea typeface="宋体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C8A92-E501-4C15-85E1-F22DC505ADC9}"/>
              </a:ext>
            </a:extLst>
          </p:cNvPr>
          <p:cNvSpPr txBox="1"/>
          <p:nvPr/>
        </p:nvSpPr>
        <p:spPr>
          <a:xfrm>
            <a:off x="6629399" y="803786"/>
            <a:ext cx="21670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Video: </a:t>
            </a:r>
            <a:r>
              <a:rPr lang="en-US" dirty="0">
                <a:solidFill>
                  <a:srgbClr val="FF0000"/>
                </a:solidFill>
              </a:rPr>
              <a:t>VSC-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Basic </a:t>
            </a:r>
            <a:r>
              <a:rPr lang="en-US" dirty="0" err="1">
                <a:solidFill>
                  <a:srgbClr val="FF0000"/>
                </a:solidFill>
              </a:rPr>
              <a:t>Opeartions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5371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85127" y="2233866"/>
            <a:ext cx="1803400" cy="143510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repository (project)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2161430" y="2335049"/>
            <a:ext cx="2339234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repository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main (master)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2161430" y="830232"/>
            <a:ext cx="2339234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Repository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branch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2161430" y="3839867"/>
            <a:ext cx="2339234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repository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branch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1888527" y="1057275"/>
            <a:ext cx="215900" cy="3657600"/>
          </a:xfrm>
          <a:prstGeom prst="leftBrace">
            <a:avLst>
              <a:gd name="adj1" fmla="val 14386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itle 3"/>
          <p:cNvSpPr>
            <a:spLocks noGrp="1"/>
          </p:cNvSpPr>
          <p:nvPr>
            <p:ph type="title"/>
          </p:nvPr>
        </p:nvSpPr>
        <p:spPr>
          <a:xfrm>
            <a:off x="271504" y="395943"/>
            <a:ext cx="8606844" cy="516556"/>
          </a:xfrm>
        </p:spPr>
        <p:txBody>
          <a:bodyPr/>
          <a:lstStyle/>
          <a:p>
            <a:r>
              <a:rPr lang="en-US" sz="2400" dirty="0"/>
              <a:t>Collaborative coding online – Generate Branch (Member)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88156" y="1822753"/>
            <a:ext cx="375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generate a branch for different member that participant the project. </a:t>
            </a:r>
          </a:p>
        </p:txBody>
      </p:sp>
      <p:cxnSp>
        <p:nvCxnSpPr>
          <p:cNvPr id="25" name="Straight Arrow Connector 24"/>
          <p:cNvCxnSpPr>
            <a:stCxn id="22" idx="1"/>
            <a:endCxn id="23" idx="3"/>
          </p:cNvCxnSpPr>
          <p:nvPr/>
        </p:nvCxnSpPr>
        <p:spPr>
          <a:xfrm flipV="1">
            <a:off x="3331047" y="2008664"/>
            <a:ext cx="0" cy="326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3"/>
            <a:endCxn id="26" idx="1"/>
          </p:cNvCxnSpPr>
          <p:nvPr/>
        </p:nvCxnSpPr>
        <p:spPr>
          <a:xfrm>
            <a:off x="3331047" y="3513481"/>
            <a:ext cx="0" cy="326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31153" y="3350102"/>
            <a:ext cx="375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generate a branch for different member that participant the project. </a:t>
            </a:r>
          </a:p>
        </p:txBody>
      </p:sp>
    </p:spTree>
    <p:extLst>
      <p:ext uri="{BB962C8B-B14F-4D97-AF65-F5344CB8AC3E}">
        <p14:creationId xmlns:p14="http://schemas.microsoft.com/office/powerpoint/2010/main" val="56430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85127" y="2233866"/>
            <a:ext cx="1803400" cy="1435100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repository (project)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2161430" y="2166364"/>
            <a:ext cx="1797995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repository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2161430" y="977833"/>
            <a:ext cx="1797995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Repository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branch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2161430" y="3344795"/>
            <a:ext cx="1797995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repository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branch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7264551" y="2233866"/>
            <a:ext cx="1681251" cy="14351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Local 1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Repository  (project)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5250655" y="2166364"/>
            <a:ext cx="1797995" cy="117843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Local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repository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5250655" y="977833"/>
            <a:ext cx="1797995" cy="117843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Repository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branch 1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44" name="Elbow Connector 43"/>
          <p:cNvCxnSpPr>
            <a:stCxn id="5" idx="3"/>
            <a:endCxn id="37" idx="3"/>
          </p:cNvCxnSpPr>
          <p:nvPr/>
        </p:nvCxnSpPr>
        <p:spPr>
          <a:xfrm rot="16200000" flipH="1">
            <a:off x="4546002" y="109791"/>
            <a:ext cx="12700" cy="7118350"/>
          </a:xfrm>
          <a:prstGeom prst="bentConnector3">
            <a:avLst>
              <a:gd name="adj1" fmla="val 9562496"/>
            </a:avLst>
          </a:prstGeom>
          <a:ln w="508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/>
          <p:cNvSpPr/>
          <p:nvPr/>
        </p:nvSpPr>
        <p:spPr>
          <a:xfrm>
            <a:off x="1888527" y="1057275"/>
            <a:ext cx="215900" cy="3657600"/>
          </a:xfrm>
          <a:prstGeom prst="leftBrace">
            <a:avLst>
              <a:gd name="adj1" fmla="val 14386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rot="10800000">
            <a:off x="7048651" y="1055537"/>
            <a:ext cx="215900" cy="3657600"/>
          </a:xfrm>
          <a:prstGeom prst="leftBrace">
            <a:avLst>
              <a:gd name="adj1" fmla="val 14386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387868" y="4537355"/>
            <a:ext cx="17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 (everything)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959425" y="1374166"/>
            <a:ext cx="12912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29312" y="912500"/>
            <a:ext cx="157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Fetch (Branch that you are interested)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959424" y="2537261"/>
            <a:ext cx="12912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29311" y="2075595"/>
            <a:ext cx="157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Fetch (Branch that you are interested)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57002" y="226141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 1</a:t>
            </a:r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271504" y="395943"/>
            <a:ext cx="8606844" cy="516556"/>
          </a:xfrm>
        </p:spPr>
        <p:txBody>
          <a:bodyPr/>
          <a:lstStyle/>
          <a:p>
            <a:r>
              <a:rPr lang="en-US" sz="2400" dirty="0"/>
              <a:t>Collaborative coding online – Fetch/Pull Branch from Cloud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27231" y="3934011"/>
            <a:ext cx="2504940" cy="64633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HK" b="1" dirty="0"/>
              <a:t>Clone the repository from the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367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271504" y="1858678"/>
            <a:ext cx="1681251" cy="14351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Local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repository (project)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2240755" y="2562604"/>
            <a:ext cx="1797995" cy="117843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Local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repository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2240755" y="1374073"/>
            <a:ext cx="1797995" cy="117843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Repository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branch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4" name="Flowchart: Internal Storage 23"/>
          <p:cNvSpPr/>
          <p:nvPr/>
        </p:nvSpPr>
        <p:spPr>
          <a:xfrm>
            <a:off x="5788279" y="2516508"/>
            <a:ext cx="1247388" cy="124738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and Debugger</a:t>
            </a:r>
          </a:p>
        </p:txBody>
      </p:sp>
      <p:cxnSp>
        <p:nvCxnSpPr>
          <p:cNvPr id="4" name="Straight Arrow Connector 3"/>
          <p:cNvCxnSpPr>
            <a:stCxn id="39" idx="4"/>
            <a:endCxn id="24" idx="1"/>
          </p:cNvCxnSpPr>
          <p:nvPr/>
        </p:nvCxnSpPr>
        <p:spPr>
          <a:xfrm>
            <a:off x="4038750" y="1963289"/>
            <a:ext cx="1749529" cy="1176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14601" y="1667948"/>
            <a:ext cx="145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 and Check out to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1992138" y="1080793"/>
            <a:ext cx="215900" cy="3657600"/>
          </a:xfrm>
          <a:prstGeom prst="leftBrace">
            <a:avLst>
              <a:gd name="adj1" fmla="val 14386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22063" y="185867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Member 1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271504" y="395943"/>
            <a:ext cx="8936886" cy="516556"/>
          </a:xfrm>
        </p:spPr>
        <p:txBody>
          <a:bodyPr/>
          <a:lstStyle/>
          <a:p>
            <a:r>
              <a:rPr lang="en-US" sz="2400" dirty="0"/>
              <a:t>Collaborative coding online – Edit the code in the local computer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86495" y="1728604"/>
            <a:ext cx="3141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600" dirty="0"/>
              <a:t>Check out to</a:t>
            </a:r>
            <a:r>
              <a:rPr lang="en-US" altLang="zh-CN" sz="1600" dirty="0"/>
              <a:t>: </a:t>
            </a:r>
            <a:r>
              <a:rPr lang="en-US" altLang="zh-CN" sz="1600" i="1" dirty="0">
                <a:solidFill>
                  <a:srgbClr val="0000FF"/>
                </a:solidFill>
              </a:rPr>
              <a:t>To edit the code from a certain branch</a:t>
            </a:r>
            <a:endParaRPr lang="en-US" altLang="zh-C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788279" y="3852167"/>
            <a:ext cx="3251959" cy="64633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HK" b="1" dirty="0"/>
              <a:t>Translating your math/physics knowledge into coding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2576"/>
          <a:stretch/>
        </p:blipFill>
        <p:spPr>
          <a:xfrm>
            <a:off x="7159230" y="2621809"/>
            <a:ext cx="1625966" cy="10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8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" name="Flowchart: Magnetic Disk 36"/>
          <p:cNvSpPr/>
          <p:nvPr/>
        </p:nvSpPr>
        <p:spPr>
          <a:xfrm>
            <a:off x="271504" y="1858678"/>
            <a:ext cx="1681251" cy="143510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Local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repository (project)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2240755" y="2562604"/>
            <a:ext cx="1797995" cy="117843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Local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repository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Flowchart: Magnetic Disk 38"/>
          <p:cNvSpPr/>
          <p:nvPr/>
        </p:nvSpPr>
        <p:spPr>
          <a:xfrm>
            <a:off x="2240755" y="1374073"/>
            <a:ext cx="1797995" cy="117843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Repository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branch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4" name="Flowchart: Internal Storage 23"/>
          <p:cNvSpPr/>
          <p:nvPr/>
        </p:nvSpPr>
        <p:spPr>
          <a:xfrm>
            <a:off x="6100699" y="1337505"/>
            <a:ext cx="1247388" cy="124738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and Debugger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38750" y="1747839"/>
            <a:ext cx="2061949" cy="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2294" y="1101508"/>
            <a:ext cx="145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 and Check out to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1992138" y="1080793"/>
            <a:ext cx="248616" cy="2881607"/>
          </a:xfrm>
          <a:prstGeom prst="leftBrace">
            <a:avLst>
              <a:gd name="adj1" fmla="val 14386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5963908" y="3629835"/>
            <a:ext cx="1278944" cy="95206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4" name="Straight Arrow Connector 13"/>
          <p:cNvCxnSpPr>
            <a:stCxn id="24" idx="2"/>
            <a:endCxn id="13" idx="0"/>
          </p:cNvCxnSpPr>
          <p:nvPr/>
        </p:nvCxnSpPr>
        <p:spPr>
          <a:xfrm flipH="1">
            <a:off x="6722388" y="2584893"/>
            <a:ext cx="2005" cy="104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00022" y="378280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cxnSp>
        <p:nvCxnSpPr>
          <p:cNvPr id="16" name="Elbow Connector 15"/>
          <p:cNvCxnSpPr>
            <a:stCxn id="13" idx="2"/>
            <a:endCxn id="39" idx="4"/>
          </p:cNvCxnSpPr>
          <p:nvPr/>
        </p:nvCxnSpPr>
        <p:spPr>
          <a:xfrm rot="10800000">
            <a:off x="4038750" y="1963290"/>
            <a:ext cx="1925158" cy="226158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22388" y="278419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(Stage)</a:t>
            </a: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271504" y="395943"/>
            <a:ext cx="8936886" cy="516556"/>
          </a:xfrm>
        </p:spPr>
        <p:txBody>
          <a:bodyPr/>
          <a:lstStyle/>
          <a:p>
            <a:r>
              <a:rPr lang="en-US" sz="2400" dirty="0"/>
              <a:t>Collaborative coding online – Edit the code in the local computer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906" y="1641864"/>
            <a:ext cx="1159483" cy="7715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38152" y="3500735"/>
            <a:ext cx="1420728" cy="92333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Finish a stage of your coding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49188" y="4321270"/>
            <a:ext cx="2836463" cy="64633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/>
              <a:t>Give comments on your new version.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430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9" name="Flowchart: Magnetic Disk 38"/>
          <p:cNvSpPr/>
          <p:nvPr/>
        </p:nvSpPr>
        <p:spPr>
          <a:xfrm>
            <a:off x="3711415" y="1335973"/>
            <a:ext cx="1797995" cy="1178432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Repository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branch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8" name="Title 3"/>
          <p:cNvSpPr>
            <a:spLocks noGrp="1"/>
          </p:cNvSpPr>
          <p:nvPr>
            <p:ph type="title"/>
          </p:nvPr>
        </p:nvSpPr>
        <p:spPr>
          <a:xfrm>
            <a:off x="271504" y="395943"/>
            <a:ext cx="8606844" cy="516556"/>
          </a:xfrm>
        </p:spPr>
        <p:txBody>
          <a:bodyPr/>
          <a:lstStyle/>
          <a:p>
            <a:r>
              <a:rPr lang="en-US" dirty="0"/>
              <a:t>Concept of collaborative coding online</a:t>
            </a:r>
          </a:p>
        </p:txBody>
      </p:sp>
      <p:sp>
        <p:nvSpPr>
          <p:cNvPr id="24" name="Flowchart: Internal Storage 23"/>
          <p:cNvSpPr/>
          <p:nvPr/>
        </p:nvSpPr>
        <p:spPr>
          <a:xfrm>
            <a:off x="7571359" y="1299405"/>
            <a:ext cx="1247388" cy="124738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and Debugger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509410" y="1709739"/>
            <a:ext cx="2061949" cy="2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12954" y="1063408"/>
            <a:ext cx="145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 and Check out to</a:t>
            </a:r>
          </a:p>
        </p:txBody>
      </p:sp>
      <p:sp>
        <p:nvSpPr>
          <p:cNvPr id="13" name="Cube 12"/>
          <p:cNvSpPr/>
          <p:nvPr/>
        </p:nvSpPr>
        <p:spPr>
          <a:xfrm>
            <a:off x="7434568" y="3591735"/>
            <a:ext cx="1278944" cy="95206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Version</a:t>
            </a:r>
          </a:p>
        </p:txBody>
      </p:sp>
      <p:cxnSp>
        <p:nvCxnSpPr>
          <p:cNvPr id="14" name="Straight Arrow Connector 13"/>
          <p:cNvCxnSpPr>
            <a:stCxn id="24" idx="2"/>
            <a:endCxn id="13" idx="0"/>
          </p:cNvCxnSpPr>
          <p:nvPr/>
        </p:nvCxnSpPr>
        <p:spPr>
          <a:xfrm flipH="1">
            <a:off x="8193048" y="2546793"/>
            <a:ext cx="2005" cy="1044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70682" y="374470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cxnSp>
        <p:nvCxnSpPr>
          <p:cNvPr id="16" name="Elbow Connector 15"/>
          <p:cNvCxnSpPr>
            <a:stCxn id="13" idx="2"/>
            <a:endCxn id="39" idx="4"/>
          </p:cNvCxnSpPr>
          <p:nvPr/>
        </p:nvCxnSpPr>
        <p:spPr>
          <a:xfrm rot="10800000">
            <a:off x="5509410" y="1925190"/>
            <a:ext cx="1925158" cy="2261585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93048" y="2746098"/>
            <a:ext cx="83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Add</a:t>
            </a:r>
          </a:p>
          <a:p>
            <a:pPr algn="ctr"/>
            <a:r>
              <a:rPr lang="en-US" dirty="0"/>
              <a:t>(Stage)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66031" y="3133136"/>
            <a:ext cx="1797995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repository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666032" y="1335973"/>
            <a:ext cx="1797995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Repository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branch 1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39" idx="2"/>
            <a:endCxn id="19" idx="4"/>
          </p:cNvCxnSpPr>
          <p:nvPr/>
        </p:nvCxnSpPr>
        <p:spPr>
          <a:xfrm flipH="1">
            <a:off x="2464027" y="1925189"/>
            <a:ext cx="12473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19862" y="1525887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Push</a:t>
            </a:r>
          </a:p>
        </p:txBody>
      </p:sp>
      <p:cxnSp>
        <p:nvCxnSpPr>
          <p:cNvPr id="23" name="Straight Arrow Connector 22"/>
          <p:cNvCxnSpPr>
            <a:stCxn id="19" idx="3"/>
            <a:endCxn id="18" idx="1"/>
          </p:cNvCxnSpPr>
          <p:nvPr/>
        </p:nvCxnSpPr>
        <p:spPr>
          <a:xfrm flipH="1">
            <a:off x="1565029" y="2514405"/>
            <a:ext cx="1" cy="618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24315" y="2639104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by Pull Request</a:t>
            </a:r>
          </a:p>
        </p:txBody>
      </p:sp>
      <p:pic>
        <p:nvPicPr>
          <p:cNvPr id="27" name="Picture 2" descr="Formal vs Informal meeting and which is better – planning a productive  mee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90" y="3457363"/>
            <a:ext cx="1841171" cy="7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26303" y="3134585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File 1 in the cloud</a:t>
            </a:r>
            <a:endParaRPr lang="en-US" dirty="0"/>
          </a:p>
        </p:txBody>
      </p:sp>
      <p:pic>
        <p:nvPicPr>
          <p:cNvPr id="31" name="Picture 4" descr="TRY NOT TO LAUGH - RIP Best Vines of All Time #47 | Funny Videos 2019 -  YouTub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1" r="18112"/>
          <a:stretch/>
        </p:blipFill>
        <p:spPr bwMode="auto">
          <a:xfrm>
            <a:off x="5136058" y="2836584"/>
            <a:ext cx="935008" cy="84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627583" y="2446511"/>
            <a:ext cx="178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File 1 in the local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3108" y="4402077"/>
            <a:ext cx="6198792" cy="58477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HK" sz="1600" b="1" dirty="0"/>
              <a:t>If the project leader does not know what you upload to the source code. Then you overlap the files! Lots of bugs!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80681" y="902073"/>
            <a:ext cx="3759271" cy="338554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HK" sz="1600" b="1" dirty="0"/>
              <a:t>Ready to update to the cloud branch!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8437" y="2421085"/>
            <a:ext cx="1317700" cy="83099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HK" sz="1600" b="1" dirty="0"/>
              <a:t>Let the group leader knows my work</a:t>
            </a: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45DDF-4012-4F22-A3CA-2A4047CC6FD4}"/>
              </a:ext>
            </a:extLst>
          </p:cNvPr>
          <p:cNvSpPr txBox="1"/>
          <p:nvPr/>
        </p:nvSpPr>
        <p:spPr>
          <a:xfrm>
            <a:off x="7325339" y="518036"/>
            <a:ext cx="1844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Video: </a:t>
            </a:r>
            <a:r>
              <a:rPr lang="en-US" dirty="0">
                <a:solidFill>
                  <a:srgbClr val="FF0000"/>
                </a:solidFill>
              </a:rPr>
              <a:t>VSC-</a:t>
            </a:r>
            <a:r>
              <a:rPr lang="en-US" dirty="0" err="1">
                <a:solidFill>
                  <a:srgbClr val="FF0000"/>
                </a:solidFill>
              </a:rPr>
              <a:t>Git</a:t>
            </a:r>
            <a:r>
              <a:rPr lang="en-US" dirty="0">
                <a:solidFill>
                  <a:srgbClr val="FF0000"/>
                </a:solidFill>
              </a:rPr>
              <a:t> Branches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125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421671" y="3723019"/>
            <a:ext cx="2519130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u="sng" dirty="0">
                <a:solidFill>
                  <a:srgbClr val="FF0000"/>
                </a:solidFill>
              </a:rPr>
              <a:t>Merged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(with Branch1) Cloud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repository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1352465" y="391883"/>
            <a:ext cx="1797995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Cloud 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Repository</a:t>
            </a:r>
          </a:p>
          <a:p>
            <a:pPr algn="ctr"/>
            <a:r>
              <a:rPr lang="en-US" altLang="zh-TW" b="1" dirty="0">
                <a:solidFill>
                  <a:srgbClr val="0000FF"/>
                </a:solidFill>
              </a:rPr>
              <a:t>branch 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3724190" y="391883"/>
            <a:ext cx="1797995" cy="95206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Pull Request</a:t>
            </a:r>
          </a:p>
        </p:txBody>
      </p:sp>
      <p:sp>
        <p:nvSpPr>
          <p:cNvPr id="12" name="Cube 11"/>
          <p:cNvSpPr/>
          <p:nvPr/>
        </p:nvSpPr>
        <p:spPr>
          <a:xfrm>
            <a:off x="3724188" y="1996243"/>
            <a:ext cx="1797995" cy="95206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</a:rPr>
              <a:t>Resolve Conflict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3724188" y="3949389"/>
            <a:ext cx="1797995" cy="952062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Merge</a:t>
            </a:r>
          </a:p>
        </p:txBody>
      </p:sp>
      <p:cxnSp>
        <p:nvCxnSpPr>
          <p:cNvPr id="15" name="Straight Arrow Connector 14"/>
          <p:cNvCxnSpPr>
            <a:stCxn id="6" idx="4"/>
            <a:endCxn id="11" idx="2"/>
          </p:cNvCxnSpPr>
          <p:nvPr/>
        </p:nvCxnSpPr>
        <p:spPr>
          <a:xfrm>
            <a:off x="3150460" y="981099"/>
            <a:ext cx="573730" cy="5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 flipH="1">
            <a:off x="4504178" y="1343945"/>
            <a:ext cx="2" cy="890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1"/>
          </p:cNvCxnSpPr>
          <p:nvPr/>
        </p:nvCxnSpPr>
        <p:spPr>
          <a:xfrm>
            <a:off x="4504178" y="2948305"/>
            <a:ext cx="0" cy="12391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5"/>
          </p:cNvCxnSpPr>
          <p:nvPr/>
        </p:nvCxnSpPr>
        <p:spPr>
          <a:xfrm>
            <a:off x="5522183" y="4306412"/>
            <a:ext cx="899488" cy="5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76520" y="407657"/>
            <a:ext cx="4031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/>
              <a:t>Pull request: </a:t>
            </a:r>
            <a:r>
              <a:rPr lang="en-US" altLang="zh-CN" sz="1600" i="1" dirty="0">
                <a:solidFill>
                  <a:srgbClr val="0000FF"/>
                </a:solidFill>
              </a:rPr>
              <a:t>To apply for code review and potential version merge/combination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-174538" y="438533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sz="1600" dirty="0"/>
              <a:t>Merge: </a:t>
            </a:r>
            <a:r>
              <a:rPr lang="en-US" altLang="zh-CN" sz="1600" i="1" dirty="0">
                <a:solidFill>
                  <a:srgbClr val="0000FF"/>
                </a:solidFill>
              </a:rPr>
              <a:t>To merge the code from a newly developed version to the main version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337267" y="2696587"/>
            <a:ext cx="4015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/>
              <a:t>Resolve Conflict: </a:t>
            </a:r>
            <a:r>
              <a:rPr lang="en-US" altLang="zh-CN" sz="1600" i="1" dirty="0">
                <a:solidFill>
                  <a:srgbClr val="0000FF"/>
                </a:solidFill>
              </a:rPr>
              <a:t>To review the conflict between the new version code with the existing code in main.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5728" y="1325317"/>
            <a:ext cx="2780177" cy="83099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HK" sz="1600" b="1" dirty="0"/>
              <a:t>Group Leader can oversee the progress and control the master code!</a:t>
            </a:r>
            <a:endParaRPr lang="en-US" sz="1600" b="1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6421670" y="2231030"/>
            <a:ext cx="2519130" cy="1178432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u="sng" dirty="0">
                <a:solidFill>
                  <a:srgbClr val="FF0000"/>
                </a:solidFill>
              </a:rPr>
              <a:t>Existing</a:t>
            </a:r>
            <a:r>
              <a:rPr lang="en-US" altLang="zh-TW" b="1" dirty="0">
                <a:solidFill>
                  <a:srgbClr val="FF0000"/>
                </a:solidFill>
              </a:rPr>
              <a:t> Cloud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repository </a:t>
            </a:r>
          </a:p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main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7" idx="2"/>
            <a:endCxn id="12" idx="5"/>
          </p:cNvCxnSpPr>
          <p:nvPr/>
        </p:nvCxnSpPr>
        <p:spPr>
          <a:xfrm flipH="1" flipV="1">
            <a:off x="5522183" y="2353266"/>
            <a:ext cx="899487" cy="466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  <a:endCxn id="13" idx="0"/>
          </p:cNvCxnSpPr>
          <p:nvPr/>
        </p:nvCxnSpPr>
        <p:spPr>
          <a:xfrm flipH="1">
            <a:off x="4742193" y="2820246"/>
            <a:ext cx="1679477" cy="1129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3724187" y="2230287"/>
            <a:ext cx="1571714" cy="718018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25" idx="1"/>
            <a:endCxn id="6" idx="3"/>
          </p:cNvCxnSpPr>
          <p:nvPr/>
        </p:nvCxnSpPr>
        <p:spPr>
          <a:xfrm rot="10800000">
            <a:off x="2251463" y="1570316"/>
            <a:ext cx="1472724" cy="1018981"/>
          </a:xfrm>
          <a:prstGeom prst="bentConnector2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500809" y="1652980"/>
            <a:ext cx="27975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i="1" dirty="0">
                <a:solidFill>
                  <a:srgbClr val="0000FF"/>
                </a:solidFill>
              </a:rPr>
              <a:t>Making decision to reject the pull request ask the member to revise.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39001" y="3352228"/>
            <a:ext cx="2465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i="1" dirty="0">
                <a:solidFill>
                  <a:srgbClr val="0000FF"/>
                </a:solidFill>
              </a:rPr>
              <a:t>Making decision to accept the pull request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9511" y="28889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44888" y="226467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8582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lyU PowerPoint Template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U PowerPoint Template.potx" id="{E764C88A-3F4D-4507-BBB9-91228AAE1803}" vid="{F59133E1-B675-43DD-959C-EDA83C074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PolyU PowerPoint Template.potx</Template>
  <TotalTime>15346</TotalTime>
  <Words>715</Words>
  <Application>Microsoft Office PowerPoint</Application>
  <PresentationFormat>On-screen Show (16:9)</PresentationFormat>
  <Paragraphs>179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新細明體</vt:lpstr>
      <vt:lpstr>宋体</vt:lpstr>
      <vt:lpstr>Arial</vt:lpstr>
      <vt:lpstr>Calibri</vt:lpstr>
      <vt:lpstr>PolyU PowerPoint Template</vt:lpstr>
      <vt:lpstr>ENG1003 Freshman Seminar for Engineering AAE Design of Path Planning Algorithm for Aircraft Operation  Week 3: Introduction to GitHub Collaboration</vt:lpstr>
      <vt:lpstr>Mutual editing on a document with collaborators remotely?</vt:lpstr>
      <vt:lpstr>Archive your coding online (in the cloud)</vt:lpstr>
      <vt:lpstr>Collaborative coding online – Generate Branch (Member)</vt:lpstr>
      <vt:lpstr>Collaborative coding online – Fetch/Pull Branch from Cloud</vt:lpstr>
      <vt:lpstr>Collaborative coding online – Edit the code in the local computer</vt:lpstr>
      <vt:lpstr>Collaborative coding online – Edit the code in the local computer</vt:lpstr>
      <vt:lpstr>Concept of collaborative coding online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HSU, LT [AAE]</cp:lastModifiedBy>
  <cp:revision>1834</cp:revision>
  <cp:lastPrinted>2015-04-08T03:06:59Z</cp:lastPrinted>
  <dcterms:created xsi:type="dcterms:W3CDTF">2015-04-02T03:17:25Z</dcterms:created>
  <dcterms:modified xsi:type="dcterms:W3CDTF">2021-09-13T09:08:48Z</dcterms:modified>
</cp:coreProperties>
</file>