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handoutMasterIdLst>
    <p:handoutMasterId r:id="rId10"/>
  </p:handoutMasterIdLst>
  <p:sldIdLst>
    <p:sldId id="328" r:id="rId2"/>
    <p:sldId id="986" r:id="rId3"/>
    <p:sldId id="987" r:id="rId4"/>
    <p:sldId id="1000" r:id="rId5"/>
    <p:sldId id="1001" r:id="rId6"/>
    <p:sldId id="1003" r:id="rId7"/>
    <p:sldId id="1004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SU, LT [AAE]" initials="HL[" lastIdx="1" clrIdx="0">
    <p:extLst>
      <p:ext uri="{19B8F6BF-5375-455C-9EA6-DF929625EA0E}">
        <p15:presenceInfo xmlns:p15="http://schemas.microsoft.com/office/powerpoint/2012/main" userId="HSU, LT [AAE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FBF00"/>
    <a:srgbClr val="FF00FF"/>
    <a:srgbClr val="FFFF00"/>
    <a:srgbClr val="FFCCFF"/>
    <a:srgbClr val="33CCFF"/>
    <a:srgbClr val="00FF00"/>
    <a:srgbClr val="CC00CC"/>
    <a:srgbClr val="33CC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1" autoAdjust="0"/>
    <p:restoredTop sz="96349" autoAdjust="0"/>
  </p:normalViewPr>
  <p:slideViewPr>
    <p:cSldViewPr snapToGrid="0">
      <p:cViewPr varScale="1">
        <p:scale>
          <a:sx n="147" d="100"/>
          <a:sy n="147" d="100"/>
        </p:scale>
        <p:origin x="804" y="10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-3552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C228C-D218-495D-A886-42F7DDB9C1A7}" type="datetimeFigureOut">
              <a:rPr lang="en-US" smtClean="0"/>
              <a:t>8/31/2021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0BF8D-4A40-4C2C-BEC7-DBCA88EC76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58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D1E2F-BBAD-924A-9415-F9ADD5387FA4}" type="datetimeFigureOut">
              <a:rPr lang="en-US" smtClean="0"/>
              <a:t>8/31/2021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CF019-A9A4-F541-B5AA-44003FB8F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2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CF019-A9A4-F541-B5AA-44003FB8F0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73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 template1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1963720"/>
            <a:ext cx="8248650" cy="1413794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5846" y="4863850"/>
            <a:ext cx="2618154" cy="28404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F7BA62-4CE2-48E1-AD5A-AD8D65D44F0C}"/>
              </a:ext>
            </a:extLst>
          </p:cNvPr>
          <p:cNvCxnSpPr>
            <a:cxnSpLocks/>
          </p:cNvCxnSpPr>
          <p:nvPr userDrawn="1"/>
        </p:nvCxnSpPr>
        <p:spPr>
          <a:xfrm>
            <a:off x="1377998" y="3220398"/>
            <a:ext cx="635461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rapezoid 10">
            <a:extLst>
              <a:ext uri="{FF2B5EF4-FFF2-40B4-BE49-F238E27FC236}">
                <a16:creationId xmlns:a16="http://schemas.microsoft.com/office/drawing/2014/main" id="{89FBF722-A205-42FE-9DE1-31909D4BA54D}"/>
              </a:ext>
            </a:extLst>
          </p:cNvPr>
          <p:cNvSpPr/>
          <p:nvPr userDrawn="1"/>
        </p:nvSpPr>
        <p:spPr>
          <a:xfrm>
            <a:off x="4641373" y="-1"/>
            <a:ext cx="2093661" cy="321617"/>
          </a:xfrm>
          <a:prstGeom prst="trapezoid">
            <a:avLst>
              <a:gd name="adj" fmla="val 104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aaelogo">
            <a:extLst>
              <a:ext uri="{FF2B5EF4-FFF2-40B4-BE49-F238E27FC236}">
                <a16:creationId xmlns:a16="http://schemas.microsoft.com/office/drawing/2014/main" id="{FA5753F5-0EC6-4704-91A8-EF63FCEFB1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789" y="27394"/>
            <a:ext cx="1904750" cy="43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A149C9-D594-44B8-8210-A5C949DCB9E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2042" y="50485"/>
            <a:ext cx="2104130" cy="406148"/>
          </a:xfrm>
          <a:prstGeom prst="rect">
            <a:avLst/>
          </a:prstGeom>
        </p:spPr>
      </p:pic>
      <p:sp>
        <p:nvSpPr>
          <p:cNvPr id="13" name="文字版面配置區 12"/>
          <p:cNvSpPr>
            <a:spLocks noGrp="1"/>
          </p:cNvSpPr>
          <p:nvPr>
            <p:ph type="body" sz="quarter" idx="10"/>
          </p:nvPr>
        </p:nvSpPr>
        <p:spPr>
          <a:xfrm>
            <a:off x="447675" y="3342667"/>
            <a:ext cx="8248650" cy="9398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 dirty="0"/>
              <a:t>編輯母片文字樣式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44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b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 template1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1963720"/>
            <a:ext cx="8248650" cy="1413794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5846" y="4863850"/>
            <a:ext cx="2618154" cy="28404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F7BA62-4CE2-48E1-AD5A-AD8D65D44F0C}"/>
              </a:ext>
            </a:extLst>
          </p:cNvPr>
          <p:cNvCxnSpPr>
            <a:cxnSpLocks/>
          </p:cNvCxnSpPr>
          <p:nvPr userDrawn="1"/>
        </p:nvCxnSpPr>
        <p:spPr>
          <a:xfrm>
            <a:off x="503926" y="3220398"/>
            <a:ext cx="635461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rapezoid 10">
            <a:extLst>
              <a:ext uri="{FF2B5EF4-FFF2-40B4-BE49-F238E27FC236}">
                <a16:creationId xmlns:a16="http://schemas.microsoft.com/office/drawing/2014/main" id="{89FBF722-A205-42FE-9DE1-31909D4BA54D}"/>
              </a:ext>
            </a:extLst>
          </p:cNvPr>
          <p:cNvSpPr/>
          <p:nvPr userDrawn="1"/>
        </p:nvSpPr>
        <p:spPr>
          <a:xfrm>
            <a:off x="4641373" y="-1"/>
            <a:ext cx="2093661" cy="321617"/>
          </a:xfrm>
          <a:prstGeom prst="trapezoid">
            <a:avLst>
              <a:gd name="adj" fmla="val 104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aaelogo">
            <a:extLst>
              <a:ext uri="{FF2B5EF4-FFF2-40B4-BE49-F238E27FC236}">
                <a16:creationId xmlns:a16="http://schemas.microsoft.com/office/drawing/2014/main" id="{FA5753F5-0EC6-4704-91A8-EF63FCEFB1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789" y="27394"/>
            <a:ext cx="1904750" cy="43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A149C9-D594-44B8-8210-A5C949DCB9E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2042" y="50485"/>
            <a:ext cx="2104130" cy="406148"/>
          </a:xfrm>
          <a:prstGeom prst="rect">
            <a:avLst/>
          </a:prstGeom>
        </p:spPr>
      </p:pic>
      <p:sp>
        <p:nvSpPr>
          <p:cNvPr id="13" name="文字版面配置區 12"/>
          <p:cNvSpPr>
            <a:spLocks noGrp="1"/>
          </p:cNvSpPr>
          <p:nvPr>
            <p:ph type="body" sz="quarter" idx="10"/>
          </p:nvPr>
        </p:nvSpPr>
        <p:spPr>
          <a:xfrm>
            <a:off x="447675" y="3342667"/>
            <a:ext cx="8248650" cy="9398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 dirty="0"/>
              <a:t>編輯母片文字樣式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8516" y="4906687"/>
            <a:ext cx="959874" cy="223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B7B873C-A46E-4878-A014-BF36A57BE6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195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 template1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062507"/>
            <a:ext cx="8606844" cy="3747752"/>
          </a:xfrm>
        </p:spPr>
        <p:txBody>
          <a:bodyPr/>
          <a:lstStyle>
            <a:lvl1pPr marL="228600" indent="-22860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6700" y="4894258"/>
            <a:ext cx="2057400" cy="223225"/>
          </a:xfrm>
        </p:spPr>
        <p:txBody>
          <a:bodyPr/>
          <a:lstStyle/>
          <a:p>
            <a:fld id="{94A9DFBF-4FBC-41B8-AE06-A6E4BE01C22C}" type="datetime1">
              <a:rPr lang="en-US" smtClean="0"/>
              <a:t>8/31/2021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5846" y="4863850"/>
            <a:ext cx="2618154" cy="284042"/>
          </a:xfrm>
          <a:prstGeom prst="rect">
            <a:avLst/>
          </a:prstGeom>
        </p:spPr>
      </p:pic>
      <p:sp>
        <p:nvSpPr>
          <p:cNvPr id="18" name="Trapezoid 17">
            <a:extLst>
              <a:ext uri="{FF2B5EF4-FFF2-40B4-BE49-F238E27FC236}">
                <a16:creationId xmlns:a16="http://schemas.microsoft.com/office/drawing/2014/main" id="{7AC98031-2E2D-433C-A9BA-B0334A2F99C2}"/>
              </a:ext>
            </a:extLst>
          </p:cNvPr>
          <p:cNvSpPr/>
          <p:nvPr userDrawn="1"/>
        </p:nvSpPr>
        <p:spPr>
          <a:xfrm>
            <a:off x="4641373" y="-1"/>
            <a:ext cx="2093661" cy="321617"/>
          </a:xfrm>
          <a:prstGeom prst="trapezoid">
            <a:avLst>
              <a:gd name="adj" fmla="val 104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2" descr="aaelogo">
            <a:extLst>
              <a:ext uri="{FF2B5EF4-FFF2-40B4-BE49-F238E27FC236}">
                <a16:creationId xmlns:a16="http://schemas.microsoft.com/office/drawing/2014/main" id="{05F91851-798E-4B23-9928-AD471F92AB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789" y="27394"/>
            <a:ext cx="1904750" cy="43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712E317-BCAF-4FE2-8E40-DFB2AD61027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2042" y="50485"/>
            <a:ext cx="2104130" cy="40614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8516" y="4906687"/>
            <a:ext cx="959874" cy="223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B7B873C-A46E-4878-A014-BF36A57BE6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509586"/>
            <a:ext cx="8606844" cy="516556"/>
          </a:xfrm>
        </p:spPr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4986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C9D-0F09-46C1-8302-6260FEA13FC4}" type="datetimeFigureOut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C65A-761D-4FFA-AE33-AC50FACBC5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83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700" y="654276"/>
            <a:ext cx="8248650" cy="1413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0" y="2071687"/>
            <a:ext cx="8248650" cy="2561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6700" y="4767264"/>
            <a:ext cx="2057400" cy="223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66FBDBF-6BDE-4472-A2D8-DC5C6148C16A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23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B7B873C-A46E-4878-A014-BF36A57BE6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59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4" r:id="rId3"/>
    <p:sldLayoutId id="2147483666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A5002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&gt;"/>
        <a:defRPr sz="28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7" Type="http://schemas.openxmlformats.org/officeDocument/2006/relationships/image" Target="../media/image22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418353"/>
            <a:ext cx="8248650" cy="295916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dirty="0"/>
              <a:t>ENG1003 Freshman Seminar for Engineering</a:t>
            </a:r>
            <a:br>
              <a:rPr lang="en-US" altLang="zh-CN" sz="2800" dirty="0"/>
            </a:br>
            <a:r>
              <a:rPr lang="en-US" altLang="zh-TW" sz="2800" dirty="0"/>
              <a:t>AAE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Design of Path Planning Algorithm for Aircraft Operation</a:t>
            </a:r>
            <a:br>
              <a:rPr lang="en-US" altLang="zh-CN" sz="2800" dirty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400" dirty="0"/>
              <a:t>Week </a:t>
            </a:r>
            <a:r>
              <a:rPr lang="en-US" altLang="zh-CN" sz="2400" dirty="0" smtClean="0"/>
              <a:t>4: </a:t>
            </a:r>
            <a:r>
              <a:rPr lang="en-US" altLang="zh-CN" sz="2400" dirty="0" smtClean="0"/>
              <a:t>Additional Cost Area</a:t>
            </a:r>
            <a:endParaRPr lang="en-US" sz="2800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7675" y="3427486"/>
            <a:ext cx="8248650" cy="1545323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Dr </a:t>
            </a:r>
            <a:r>
              <a:rPr lang="en-US" altLang="zh-HK" dirty="0">
                <a:solidFill>
                  <a:schemeClr val="tx1"/>
                </a:solidFill>
              </a:rPr>
              <a:t>Li-Ta </a:t>
            </a:r>
            <a:r>
              <a:rPr lang="en-US" altLang="zh-HK" dirty="0" smtClean="0">
                <a:solidFill>
                  <a:schemeClr val="tx1"/>
                </a:solidFill>
              </a:rPr>
              <a:t>Hsu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and </a:t>
            </a:r>
            <a:r>
              <a:rPr lang="en-US" altLang="zh-TW" dirty="0" err="1" smtClean="0">
                <a:solidFill>
                  <a:schemeClr val="tx1"/>
                </a:solidFill>
              </a:rPr>
              <a:t>Dr</a:t>
            </a:r>
            <a:r>
              <a:rPr lang="en-US" altLang="zh-TW" dirty="0" smtClean="0">
                <a:solidFill>
                  <a:schemeClr val="tx1"/>
                </a:solidFill>
              </a:rPr>
              <a:t> Weisong Wen</a:t>
            </a:r>
            <a:endParaRPr lang="en-US" altLang="zh-HK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Assisted by 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r>
              <a:rPr lang="en-US" altLang="zh-TW" sz="1600" dirty="0">
                <a:solidFill>
                  <a:schemeClr val="tx1"/>
                </a:solidFill>
              </a:rPr>
              <a:t>Man </a:t>
            </a:r>
            <a:r>
              <a:rPr lang="en-US" altLang="zh-TW" sz="1600" dirty="0" err="1">
                <a:solidFill>
                  <a:schemeClr val="tx1"/>
                </a:solidFill>
              </a:rPr>
              <a:t>Hei</a:t>
            </a:r>
            <a:r>
              <a:rPr lang="en-US" altLang="zh-TW" sz="1600" dirty="0">
                <a:solidFill>
                  <a:schemeClr val="tx1"/>
                </a:solidFill>
              </a:rPr>
              <a:t> CHENG (Melvin</a:t>
            </a:r>
            <a:r>
              <a:rPr lang="en-US" altLang="zh-TW" sz="1600" dirty="0" smtClean="0">
                <a:solidFill>
                  <a:schemeClr val="tx1"/>
                </a:solidFill>
              </a:rPr>
              <a:t>), </a:t>
            </a:r>
            <a:r>
              <a:rPr lang="en-HK" altLang="zh-TW" sz="1600" dirty="0">
                <a:solidFill>
                  <a:schemeClr val="tx1"/>
                </a:solidFill>
              </a:rPr>
              <a:t>Miss </a:t>
            </a:r>
            <a:r>
              <a:rPr lang="en-HK" altLang="zh-TW" sz="1600" dirty="0" err="1">
                <a:solidFill>
                  <a:schemeClr val="tx1"/>
                </a:solidFill>
              </a:rPr>
              <a:t>Hiu</a:t>
            </a:r>
            <a:r>
              <a:rPr lang="en-HK" altLang="zh-TW" sz="1600" dirty="0">
                <a:solidFill>
                  <a:schemeClr val="tx1"/>
                </a:solidFill>
              </a:rPr>
              <a:t> Yi HO (Queenie), Miss Yan Tung LEUNG (Nikki)</a:t>
            </a:r>
            <a:endParaRPr lang="en-US" altLang="zh-TW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66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5014AC3-8A30-420B-9CC9-7AF5085E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873C-A46E-4878-A014-BF36A57BE66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D017561-0C4C-45EC-86F3-16A9EED73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Flight planning considering trip cost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A5C5B1-67EF-419E-A636-455C379D4632}"/>
              </a:ext>
            </a:extLst>
          </p:cNvPr>
          <p:cNvSpPr txBox="1"/>
          <p:nvPr/>
        </p:nvSpPr>
        <p:spPr>
          <a:xfrm>
            <a:off x="6111294" y="2428295"/>
            <a:ext cx="2762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Can we consider this cost to our path planning to imitate the path planning for flights?</a:t>
            </a:r>
            <a:endParaRPr lang="zh-CN" altLang="en-US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CA0B3A-ED57-4009-ADFB-030BFB8407A0}"/>
              </a:ext>
            </a:extLst>
          </p:cNvPr>
          <p:cNvSpPr txBox="1"/>
          <p:nvPr/>
        </p:nvSpPr>
        <p:spPr>
          <a:xfrm>
            <a:off x="266700" y="1165921"/>
            <a:ext cx="8318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latin typeface="Arial" panose="020B0604020202020204" pitchFamily="34" charset="0"/>
              </a:rPr>
              <a:t>The fundamental rationale of the cost index concept is to achieve minimum </a:t>
            </a:r>
            <a:r>
              <a:rPr lang="en-US" altLang="zh-CN" sz="18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trip cost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</a:rPr>
              <a:t> by means of a trade-off between </a:t>
            </a:r>
            <a:r>
              <a:rPr lang="en-US" altLang="zh-CN" sz="18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operating costs per hour 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</a:rPr>
              <a:t>and </a:t>
            </a:r>
            <a:r>
              <a:rPr lang="en-US" altLang="zh-CN" sz="18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incremental fuel burn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</a:rPr>
              <a:t>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F7C8597-CFAF-4CE5-AC4A-F3963973DC6C}"/>
                  </a:ext>
                </a:extLst>
              </p:cNvPr>
              <p:cNvSpPr txBox="1"/>
              <p:nvPr/>
            </p:nvSpPr>
            <p:spPr>
              <a:xfrm>
                <a:off x="441325" y="2192001"/>
                <a:ext cx="6543675" cy="2492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With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zh-CN" dirty="0"/>
                  <a:t>=cost of fuel per kg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dirty="0"/>
                  <a:t>=time related cost per minute of flight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dirty="0"/>
                  <a:t>=fixed cost independent of time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dirty="0"/>
                  <a:t>=time related cost per minute of flight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=trip fuel (e.g. 3000kg/h)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=trip Time (e.g. 8 hours from Hong Kong to Paris)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F7C8597-CFAF-4CE5-AC4A-F3963973D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25" y="2192001"/>
                <a:ext cx="6543675" cy="2492990"/>
              </a:xfrm>
              <a:prstGeom prst="rect">
                <a:avLst/>
              </a:prstGeom>
              <a:blipFill>
                <a:blip r:embed="rId2"/>
                <a:stretch>
                  <a:fillRect l="-2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A2095A79-88A0-4272-87F6-134FCA5C5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904" y="3453723"/>
            <a:ext cx="1200612" cy="104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76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1FABBA6-4E9B-4BC4-98CE-D555FF3C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873C-A46E-4878-A014-BF36A57BE66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E7CE696-2A97-4C05-AA6A-1E74C174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Flight planning considering trip cost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DB61A03-99A4-40B6-BDB4-8BCA4BAD03F4}"/>
              </a:ext>
            </a:extLst>
          </p:cNvPr>
          <p:cNvSpPr/>
          <p:nvPr/>
        </p:nvSpPr>
        <p:spPr>
          <a:xfrm>
            <a:off x="1117670" y="1650829"/>
            <a:ext cx="571500" cy="594099"/>
          </a:xfrm>
          <a:prstGeom prst="rect">
            <a:avLst/>
          </a:prstGeom>
          <a:solidFill>
            <a:srgbClr val="FF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016C6BD-21EE-4340-BCED-29A5054DACFD}"/>
              </a:ext>
            </a:extLst>
          </p:cNvPr>
          <p:cNvSpPr/>
          <p:nvPr/>
        </p:nvSpPr>
        <p:spPr>
          <a:xfrm>
            <a:off x="1982712" y="1944628"/>
            <a:ext cx="566028" cy="883540"/>
          </a:xfrm>
          <a:prstGeom prst="rect">
            <a:avLst/>
          </a:prstGeom>
          <a:solidFill>
            <a:srgbClr val="BFB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19A692-2DDE-429E-A0A3-DAD6C02A74FC}"/>
              </a:ext>
            </a:extLst>
          </p:cNvPr>
          <p:cNvSpPr/>
          <p:nvPr/>
        </p:nvSpPr>
        <p:spPr>
          <a:xfrm>
            <a:off x="3129281" y="1160014"/>
            <a:ext cx="390281" cy="596900"/>
          </a:xfrm>
          <a:prstGeom prst="rect">
            <a:avLst/>
          </a:prstGeom>
          <a:solidFill>
            <a:srgbClr val="BFB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6AC1631-24FD-4DD0-A9C5-49D5B1A8ABFF}"/>
              </a:ext>
            </a:extLst>
          </p:cNvPr>
          <p:cNvSpPr/>
          <p:nvPr/>
        </p:nvSpPr>
        <p:spPr>
          <a:xfrm>
            <a:off x="3128818" y="1961346"/>
            <a:ext cx="390281" cy="596900"/>
          </a:xfrm>
          <a:prstGeom prst="rect">
            <a:avLst/>
          </a:prstGeom>
          <a:solidFill>
            <a:srgbClr val="FF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8B19772-315E-48B6-8BA3-7D92C28915C1}"/>
                  </a:ext>
                </a:extLst>
              </p:cNvPr>
              <p:cNvSpPr txBox="1"/>
              <p:nvPr/>
            </p:nvSpPr>
            <p:spPr>
              <a:xfrm>
                <a:off x="3556636" y="1042965"/>
                <a:ext cx="537336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Fuel-consuming area: the volume of fuel consumption is twice larger than other area duet to unstable airflow. (additional cost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sz="1600" dirty="0"/>
                  <a:t>)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8B19772-315E-48B6-8BA3-7D92C2891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636" y="1042965"/>
                <a:ext cx="5373369" cy="830997"/>
              </a:xfrm>
              <a:prstGeom prst="rect">
                <a:avLst/>
              </a:prstGeom>
              <a:blipFill>
                <a:blip r:embed="rId2"/>
                <a:stretch>
                  <a:fillRect l="-567" t="-2206" r="-113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07D4A42-5E77-48DE-964C-F54487500154}"/>
                  </a:ext>
                </a:extLst>
              </p:cNvPr>
              <p:cNvSpPr txBox="1"/>
              <p:nvPr/>
            </p:nvSpPr>
            <p:spPr>
              <a:xfrm>
                <a:off x="3556636" y="1945701"/>
                <a:ext cx="53632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Time-consuming area: the flying speed is limited due to the air traffic control. (additional cost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sz="1600" dirty="0"/>
                  <a:t>)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07D4A42-5E77-48DE-964C-F54487500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636" y="1945701"/>
                <a:ext cx="5363279" cy="584775"/>
              </a:xfrm>
              <a:prstGeom prst="rect">
                <a:avLst/>
              </a:prstGeom>
              <a:blipFill>
                <a:blip r:embed="rId3"/>
                <a:stretch>
                  <a:fillRect l="-568" t="-3125" r="-795" b="-1250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0C63A3C1-A46C-43DB-B8FE-7B1EFF591C2A}"/>
              </a:ext>
            </a:extLst>
          </p:cNvPr>
          <p:cNvSpPr/>
          <p:nvPr/>
        </p:nvSpPr>
        <p:spPr>
          <a:xfrm>
            <a:off x="266700" y="1365249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788914A-CDA3-4BF0-A8BB-A1F138117831}"/>
              </a:ext>
            </a:extLst>
          </p:cNvPr>
          <p:cNvSpPr/>
          <p:nvPr/>
        </p:nvSpPr>
        <p:spPr>
          <a:xfrm>
            <a:off x="552450" y="1365248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A405974-758A-44D9-98F3-AB4B8661BF01}"/>
              </a:ext>
            </a:extLst>
          </p:cNvPr>
          <p:cNvSpPr/>
          <p:nvPr/>
        </p:nvSpPr>
        <p:spPr>
          <a:xfrm>
            <a:off x="838200" y="1365248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5EAD4B8-0D78-4082-82B5-AD928E923123}"/>
              </a:ext>
            </a:extLst>
          </p:cNvPr>
          <p:cNvSpPr/>
          <p:nvPr/>
        </p:nvSpPr>
        <p:spPr>
          <a:xfrm>
            <a:off x="266700" y="1657350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7A43115-3B6B-4B3B-B665-1F717D9E21CE}"/>
              </a:ext>
            </a:extLst>
          </p:cNvPr>
          <p:cNvSpPr/>
          <p:nvPr/>
        </p:nvSpPr>
        <p:spPr>
          <a:xfrm>
            <a:off x="552450" y="1657349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77B795A-9DEB-4D6D-A45A-3A3CE8686F4E}"/>
              </a:ext>
            </a:extLst>
          </p:cNvPr>
          <p:cNvSpPr/>
          <p:nvPr/>
        </p:nvSpPr>
        <p:spPr>
          <a:xfrm>
            <a:off x="838200" y="1657349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880BCD5-AC9F-4F56-9F97-28766A07C7F4}"/>
              </a:ext>
            </a:extLst>
          </p:cNvPr>
          <p:cNvSpPr/>
          <p:nvPr/>
        </p:nvSpPr>
        <p:spPr>
          <a:xfrm>
            <a:off x="266700" y="1955800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79BD206-3B5A-4D9F-A0A4-97B24FA82A8B}"/>
              </a:ext>
            </a:extLst>
          </p:cNvPr>
          <p:cNvSpPr/>
          <p:nvPr/>
        </p:nvSpPr>
        <p:spPr>
          <a:xfrm>
            <a:off x="552450" y="1955799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B7A3C27-D474-4223-B572-46870C80FDA6}"/>
              </a:ext>
            </a:extLst>
          </p:cNvPr>
          <p:cNvSpPr/>
          <p:nvPr/>
        </p:nvSpPr>
        <p:spPr>
          <a:xfrm>
            <a:off x="838200" y="1955799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DD805EA-8900-4938-94E0-13D1D2CE897C}"/>
              </a:ext>
            </a:extLst>
          </p:cNvPr>
          <p:cNvSpPr/>
          <p:nvPr/>
        </p:nvSpPr>
        <p:spPr>
          <a:xfrm>
            <a:off x="1123950" y="1365249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FB02A6B-5BAC-4753-85AD-1F8BC92CB6E9}"/>
              </a:ext>
            </a:extLst>
          </p:cNvPr>
          <p:cNvSpPr/>
          <p:nvPr/>
        </p:nvSpPr>
        <p:spPr>
          <a:xfrm>
            <a:off x="1409700" y="1365248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69D2DC0-5F6A-49E8-8A9B-85660277CB57}"/>
              </a:ext>
            </a:extLst>
          </p:cNvPr>
          <p:cNvSpPr/>
          <p:nvPr/>
        </p:nvSpPr>
        <p:spPr>
          <a:xfrm>
            <a:off x="1695450" y="1365248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5A31389-9F61-4A87-A1D1-DEC91B84332D}"/>
              </a:ext>
            </a:extLst>
          </p:cNvPr>
          <p:cNvSpPr/>
          <p:nvPr/>
        </p:nvSpPr>
        <p:spPr>
          <a:xfrm>
            <a:off x="1123950" y="1657350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9DDFBFE-39FD-4664-ABB5-E0F66358A0B2}"/>
              </a:ext>
            </a:extLst>
          </p:cNvPr>
          <p:cNvSpPr/>
          <p:nvPr/>
        </p:nvSpPr>
        <p:spPr>
          <a:xfrm>
            <a:off x="1409700" y="1657349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8CF5FAD-89FC-42B6-B6F4-1B6EF5909354}"/>
              </a:ext>
            </a:extLst>
          </p:cNvPr>
          <p:cNvSpPr/>
          <p:nvPr/>
        </p:nvSpPr>
        <p:spPr>
          <a:xfrm>
            <a:off x="1695450" y="1657349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CACF29A-1FFE-4DB2-BB28-0E065B6DB78C}"/>
              </a:ext>
            </a:extLst>
          </p:cNvPr>
          <p:cNvSpPr/>
          <p:nvPr/>
        </p:nvSpPr>
        <p:spPr>
          <a:xfrm>
            <a:off x="1123950" y="1955800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FB6ED5F-CC7E-46B5-90A3-9C4189FA77A1}"/>
              </a:ext>
            </a:extLst>
          </p:cNvPr>
          <p:cNvSpPr/>
          <p:nvPr/>
        </p:nvSpPr>
        <p:spPr>
          <a:xfrm>
            <a:off x="1409700" y="1955799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DF423FA-E0D7-4DCB-8D71-A1986189C346}"/>
              </a:ext>
            </a:extLst>
          </p:cNvPr>
          <p:cNvSpPr/>
          <p:nvPr/>
        </p:nvSpPr>
        <p:spPr>
          <a:xfrm>
            <a:off x="1695450" y="1955799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FAEDF7F-E0E1-453C-B19F-C865284EEE4A}"/>
              </a:ext>
            </a:extLst>
          </p:cNvPr>
          <p:cNvSpPr/>
          <p:nvPr/>
        </p:nvSpPr>
        <p:spPr>
          <a:xfrm>
            <a:off x="266700" y="2247907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5695FF0-7769-4A32-841B-71CDC3B0366C}"/>
              </a:ext>
            </a:extLst>
          </p:cNvPr>
          <p:cNvSpPr/>
          <p:nvPr/>
        </p:nvSpPr>
        <p:spPr>
          <a:xfrm>
            <a:off x="552450" y="2247906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730073F-97DD-4740-A918-399D48C10569}"/>
              </a:ext>
            </a:extLst>
          </p:cNvPr>
          <p:cNvSpPr/>
          <p:nvPr/>
        </p:nvSpPr>
        <p:spPr>
          <a:xfrm>
            <a:off x="838200" y="2247906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900FCA0-E935-444B-A794-1D00AEC8D1F6}"/>
              </a:ext>
            </a:extLst>
          </p:cNvPr>
          <p:cNvSpPr/>
          <p:nvPr/>
        </p:nvSpPr>
        <p:spPr>
          <a:xfrm>
            <a:off x="266700" y="2540008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9E93894-45AF-486F-8150-22BB1130F6FB}"/>
              </a:ext>
            </a:extLst>
          </p:cNvPr>
          <p:cNvSpPr/>
          <p:nvPr/>
        </p:nvSpPr>
        <p:spPr>
          <a:xfrm>
            <a:off x="552450" y="2540007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7273BC4-B16F-4525-9204-343CD539D3EC}"/>
              </a:ext>
            </a:extLst>
          </p:cNvPr>
          <p:cNvSpPr/>
          <p:nvPr/>
        </p:nvSpPr>
        <p:spPr>
          <a:xfrm>
            <a:off x="838200" y="2540007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10B287B-B5BA-483B-85CD-C8F4A3C7365A}"/>
              </a:ext>
            </a:extLst>
          </p:cNvPr>
          <p:cNvSpPr/>
          <p:nvPr/>
        </p:nvSpPr>
        <p:spPr>
          <a:xfrm>
            <a:off x="266700" y="2838458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213D30B-4FA2-4FBD-A280-70E240E971BD}"/>
              </a:ext>
            </a:extLst>
          </p:cNvPr>
          <p:cNvSpPr/>
          <p:nvPr/>
        </p:nvSpPr>
        <p:spPr>
          <a:xfrm>
            <a:off x="552450" y="2838457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ED27DA1-AC47-47C4-AE8F-76A1ABB02245}"/>
              </a:ext>
            </a:extLst>
          </p:cNvPr>
          <p:cNvSpPr/>
          <p:nvPr/>
        </p:nvSpPr>
        <p:spPr>
          <a:xfrm>
            <a:off x="838200" y="2838457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69BCF00-6C49-4E44-BF40-A07470C33352}"/>
              </a:ext>
            </a:extLst>
          </p:cNvPr>
          <p:cNvSpPr/>
          <p:nvPr/>
        </p:nvSpPr>
        <p:spPr>
          <a:xfrm>
            <a:off x="1123950" y="2247907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29E435C-D6D0-4BDC-B5D0-E53AA4BE4072}"/>
              </a:ext>
            </a:extLst>
          </p:cNvPr>
          <p:cNvSpPr/>
          <p:nvPr/>
        </p:nvSpPr>
        <p:spPr>
          <a:xfrm>
            <a:off x="1409700" y="2247906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DC669EC-4FEB-4BA6-AB1A-77CA4AFA08C0}"/>
              </a:ext>
            </a:extLst>
          </p:cNvPr>
          <p:cNvSpPr/>
          <p:nvPr/>
        </p:nvSpPr>
        <p:spPr>
          <a:xfrm>
            <a:off x="1695450" y="2247906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F61DAAE-9266-4F60-8783-877A6262E01A}"/>
              </a:ext>
            </a:extLst>
          </p:cNvPr>
          <p:cNvSpPr/>
          <p:nvPr/>
        </p:nvSpPr>
        <p:spPr>
          <a:xfrm>
            <a:off x="1123950" y="2540008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6B12906-7084-461B-8F51-D4B4FDB5CF6C}"/>
              </a:ext>
            </a:extLst>
          </p:cNvPr>
          <p:cNvSpPr/>
          <p:nvPr/>
        </p:nvSpPr>
        <p:spPr>
          <a:xfrm>
            <a:off x="1409700" y="2540007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7B1C6D2-AB40-44CE-BB80-22119D09752D}"/>
              </a:ext>
            </a:extLst>
          </p:cNvPr>
          <p:cNvSpPr/>
          <p:nvPr/>
        </p:nvSpPr>
        <p:spPr>
          <a:xfrm>
            <a:off x="1695450" y="2540007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65FD43E-1BE7-4306-A8F1-6D9C6ACC3F67}"/>
              </a:ext>
            </a:extLst>
          </p:cNvPr>
          <p:cNvSpPr/>
          <p:nvPr/>
        </p:nvSpPr>
        <p:spPr>
          <a:xfrm>
            <a:off x="1123950" y="2838458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155D6A4-F604-485F-89E7-AB7DAE725140}"/>
              </a:ext>
            </a:extLst>
          </p:cNvPr>
          <p:cNvSpPr/>
          <p:nvPr/>
        </p:nvSpPr>
        <p:spPr>
          <a:xfrm>
            <a:off x="1409700" y="2838457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15A008C-16C5-401F-BBE9-9D2E0A7D7798}"/>
              </a:ext>
            </a:extLst>
          </p:cNvPr>
          <p:cNvSpPr/>
          <p:nvPr/>
        </p:nvSpPr>
        <p:spPr>
          <a:xfrm>
            <a:off x="1695450" y="2838457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FC857C79-537F-4838-8BE7-9384705A87B0}"/>
              </a:ext>
            </a:extLst>
          </p:cNvPr>
          <p:cNvSpPr/>
          <p:nvPr/>
        </p:nvSpPr>
        <p:spPr>
          <a:xfrm>
            <a:off x="790575" y="2476501"/>
            <a:ext cx="95250" cy="1079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14E57D2-3EAA-47A9-AAA4-96C165AAD24E}"/>
              </a:ext>
            </a:extLst>
          </p:cNvPr>
          <p:cNvSpPr/>
          <p:nvPr/>
        </p:nvSpPr>
        <p:spPr>
          <a:xfrm>
            <a:off x="1981200" y="1365249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DD43EF5-1FE3-4C07-8921-8C593867C432}"/>
              </a:ext>
            </a:extLst>
          </p:cNvPr>
          <p:cNvSpPr/>
          <p:nvPr/>
        </p:nvSpPr>
        <p:spPr>
          <a:xfrm>
            <a:off x="2266950" y="1365248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58430CC-9148-43AE-A19B-6D62CE11344C}"/>
              </a:ext>
            </a:extLst>
          </p:cNvPr>
          <p:cNvSpPr/>
          <p:nvPr/>
        </p:nvSpPr>
        <p:spPr>
          <a:xfrm>
            <a:off x="2552700" y="1365248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7DF3095-BBB0-4CB8-864E-217CED4C5CB0}"/>
              </a:ext>
            </a:extLst>
          </p:cNvPr>
          <p:cNvSpPr/>
          <p:nvPr/>
        </p:nvSpPr>
        <p:spPr>
          <a:xfrm>
            <a:off x="1981200" y="1657350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BE42E92-E0D1-4B14-B681-28896FB41A6F}"/>
              </a:ext>
            </a:extLst>
          </p:cNvPr>
          <p:cNvSpPr/>
          <p:nvPr/>
        </p:nvSpPr>
        <p:spPr>
          <a:xfrm>
            <a:off x="2266950" y="1657349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524DA95-1EFF-4C2A-9272-D2ED74610792}"/>
              </a:ext>
            </a:extLst>
          </p:cNvPr>
          <p:cNvSpPr/>
          <p:nvPr/>
        </p:nvSpPr>
        <p:spPr>
          <a:xfrm>
            <a:off x="2552700" y="1657349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28D5D80-1DC6-4AA7-B420-3B6005061D56}"/>
              </a:ext>
            </a:extLst>
          </p:cNvPr>
          <p:cNvSpPr/>
          <p:nvPr/>
        </p:nvSpPr>
        <p:spPr>
          <a:xfrm>
            <a:off x="1981200" y="1955800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15B2EDF-3BC3-4A56-A4E4-E119C5B49328}"/>
              </a:ext>
            </a:extLst>
          </p:cNvPr>
          <p:cNvSpPr/>
          <p:nvPr/>
        </p:nvSpPr>
        <p:spPr>
          <a:xfrm>
            <a:off x="2266950" y="1955799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6425508-3B89-451B-BEB3-59960A73DB47}"/>
              </a:ext>
            </a:extLst>
          </p:cNvPr>
          <p:cNvSpPr/>
          <p:nvPr/>
        </p:nvSpPr>
        <p:spPr>
          <a:xfrm>
            <a:off x="2552700" y="1955799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DD3905F-9E61-4302-9A88-34FF494BB744}"/>
              </a:ext>
            </a:extLst>
          </p:cNvPr>
          <p:cNvSpPr/>
          <p:nvPr/>
        </p:nvSpPr>
        <p:spPr>
          <a:xfrm>
            <a:off x="1981200" y="2247907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5A6E51A-36E9-4B83-87F7-9CEAA33ED319}"/>
              </a:ext>
            </a:extLst>
          </p:cNvPr>
          <p:cNvSpPr/>
          <p:nvPr/>
        </p:nvSpPr>
        <p:spPr>
          <a:xfrm>
            <a:off x="2266950" y="2247906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ECCEDC2-B816-4CE3-AFEC-831985DBFC8B}"/>
              </a:ext>
            </a:extLst>
          </p:cNvPr>
          <p:cNvSpPr/>
          <p:nvPr/>
        </p:nvSpPr>
        <p:spPr>
          <a:xfrm>
            <a:off x="2552700" y="2247906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B959F74-D956-4F52-B6F8-3FE78BEC597F}"/>
              </a:ext>
            </a:extLst>
          </p:cNvPr>
          <p:cNvSpPr/>
          <p:nvPr/>
        </p:nvSpPr>
        <p:spPr>
          <a:xfrm>
            <a:off x="1981200" y="2540008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4CB69AC-B7C1-437D-86BF-02AE6924B3BB}"/>
              </a:ext>
            </a:extLst>
          </p:cNvPr>
          <p:cNvSpPr/>
          <p:nvPr/>
        </p:nvSpPr>
        <p:spPr>
          <a:xfrm>
            <a:off x="2266950" y="2540007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8E9E223-F9E5-4338-AE8D-4C185852BA59}"/>
              </a:ext>
            </a:extLst>
          </p:cNvPr>
          <p:cNvSpPr/>
          <p:nvPr/>
        </p:nvSpPr>
        <p:spPr>
          <a:xfrm>
            <a:off x="2552700" y="2540007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BC5D8BA-4807-4781-BBE5-FF7CA6461317}"/>
              </a:ext>
            </a:extLst>
          </p:cNvPr>
          <p:cNvSpPr/>
          <p:nvPr/>
        </p:nvSpPr>
        <p:spPr>
          <a:xfrm>
            <a:off x="1981200" y="2838458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AEDDFFF-32FB-43AC-B66B-00A16F386559}"/>
              </a:ext>
            </a:extLst>
          </p:cNvPr>
          <p:cNvSpPr/>
          <p:nvPr/>
        </p:nvSpPr>
        <p:spPr>
          <a:xfrm>
            <a:off x="2266950" y="2838457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CC04724-F0EB-4F75-A39A-4C3977E437B1}"/>
              </a:ext>
            </a:extLst>
          </p:cNvPr>
          <p:cNvSpPr/>
          <p:nvPr/>
        </p:nvSpPr>
        <p:spPr>
          <a:xfrm>
            <a:off x="2552700" y="2838457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7552170E-1623-43D2-82ED-9324E61A2D51}"/>
              </a:ext>
            </a:extLst>
          </p:cNvPr>
          <p:cNvSpPr/>
          <p:nvPr/>
        </p:nvSpPr>
        <p:spPr>
          <a:xfrm>
            <a:off x="2505075" y="1600200"/>
            <a:ext cx="95250" cy="1079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E074FC7-6231-4160-BA2E-5EC1E3CAEB47}"/>
              </a:ext>
            </a:extLst>
          </p:cNvPr>
          <p:cNvCxnSpPr>
            <a:cxnSpLocks/>
            <a:stCxn id="49" idx="6"/>
          </p:cNvCxnSpPr>
          <p:nvPr/>
        </p:nvCxnSpPr>
        <p:spPr>
          <a:xfrm>
            <a:off x="885825" y="2530476"/>
            <a:ext cx="23812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3D36FE1-CB22-4BBB-99FD-1E508A25A146}"/>
              </a:ext>
            </a:extLst>
          </p:cNvPr>
          <p:cNvCxnSpPr>
            <a:cxnSpLocks/>
            <a:stCxn id="49" idx="7"/>
          </p:cNvCxnSpPr>
          <p:nvPr/>
        </p:nvCxnSpPr>
        <p:spPr>
          <a:xfrm flipV="1">
            <a:off x="871876" y="2232020"/>
            <a:ext cx="261890" cy="2602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6FA04D9A-43E6-4F65-85AC-BA15185334AE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838200" y="2231371"/>
            <a:ext cx="7022" cy="2451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2C6C90D-722A-497C-8DB5-B485263DA65C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552450" y="2530476"/>
            <a:ext cx="23812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49854353-D926-49FA-86A1-D87074E679B4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838200" y="2584451"/>
            <a:ext cx="0" cy="2825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CA6FE612-FED2-4BBB-BD94-A0686DB13321}"/>
              </a:ext>
            </a:extLst>
          </p:cNvPr>
          <p:cNvCxnSpPr>
            <a:cxnSpLocks/>
            <a:stCxn id="49" idx="5"/>
          </p:cNvCxnSpPr>
          <p:nvPr/>
        </p:nvCxnSpPr>
        <p:spPr>
          <a:xfrm>
            <a:off x="871876" y="2568642"/>
            <a:ext cx="241985" cy="2595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1B5ACD9-F270-4094-9255-EB86B9F3402F}"/>
              </a:ext>
            </a:extLst>
          </p:cNvPr>
          <p:cNvCxnSpPr>
            <a:cxnSpLocks/>
            <a:stCxn id="49" idx="1"/>
          </p:cNvCxnSpPr>
          <p:nvPr/>
        </p:nvCxnSpPr>
        <p:spPr>
          <a:xfrm flipH="1" flipV="1">
            <a:off x="542634" y="2236108"/>
            <a:ext cx="261890" cy="2562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E501719-4114-4557-BB29-5B57CAFC799B}"/>
              </a:ext>
            </a:extLst>
          </p:cNvPr>
          <p:cNvCxnSpPr>
            <a:cxnSpLocks/>
            <a:stCxn id="49" idx="3"/>
          </p:cNvCxnSpPr>
          <p:nvPr/>
        </p:nvCxnSpPr>
        <p:spPr>
          <a:xfrm flipH="1">
            <a:off x="542361" y="2568642"/>
            <a:ext cx="262163" cy="2656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B2D88AA4-10CB-48E7-BF12-F9B8A11480F9}"/>
              </a:ext>
            </a:extLst>
          </p:cNvPr>
          <p:cNvSpPr txBox="1"/>
          <p:nvPr/>
        </p:nvSpPr>
        <p:spPr>
          <a:xfrm>
            <a:off x="352783" y="3424926"/>
            <a:ext cx="1055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Start node</a:t>
            </a:r>
            <a:endParaRPr lang="zh-CN" altLang="en-US" sz="16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A8F53FD-A338-460D-9330-069DA9F9D38E}"/>
              </a:ext>
            </a:extLst>
          </p:cNvPr>
          <p:cNvSpPr/>
          <p:nvPr/>
        </p:nvSpPr>
        <p:spPr>
          <a:xfrm>
            <a:off x="211786" y="3540228"/>
            <a:ext cx="95250" cy="107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4EE705-ABF7-4902-AF74-CAA589010FA6}"/>
                  </a:ext>
                </a:extLst>
              </p:cNvPr>
              <p:cNvSpPr txBox="1"/>
              <p:nvPr/>
            </p:nvSpPr>
            <p:spPr>
              <a:xfrm>
                <a:off x="3466035" y="3301815"/>
                <a:ext cx="50095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One white grid with cost as follows for </a:t>
                </a:r>
                <a14:m>
                  <m:oMath xmlns:m="http://schemas.openxmlformats.org/officeDocument/2006/math">
                    <m:r>
                      <a:rPr lang="zh-CN" altLang="zh-CN" sz="16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zh-CN" altLang="zh-CN" sz="16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zh-CN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zh-CN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∙∆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∙∆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4EE705-ABF7-4902-AF74-CAA589010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035" y="3301815"/>
                <a:ext cx="5009514" cy="584775"/>
              </a:xfrm>
              <a:prstGeom prst="rect">
                <a:avLst/>
              </a:prstGeom>
              <a:blipFill>
                <a:blip r:embed="rId4"/>
                <a:stretch>
                  <a:fillRect l="-731" t="-3125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文本框 82">
            <a:extLst>
              <a:ext uri="{FF2B5EF4-FFF2-40B4-BE49-F238E27FC236}">
                <a16:creationId xmlns:a16="http://schemas.microsoft.com/office/drawing/2014/main" id="{9CBB2ADC-F0A9-476B-8297-54E59E1E3973}"/>
              </a:ext>
            </a:extLst>
          </p:cNvPr>
          <p:cNvSpPr txBox="1"/>
          <p:nvPr/>
        </p:nvSpPr>
        <p:spPr>
          <a:xfrm>
            <a:off x="357836" y="3832328"/>
            <a:ext cx="1055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Goal node</a:t>
            </a:r>
            <a:endParaRPr lang="zh-CN" altLang="en-US" sz="1600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AB93B26A-DE44-4DF1-8195-3FE205DD2844}"/>
              </a:ext>
            </a:extLst>
          </p:cNvPr>
          <p:cNvSpPr/>
          <p:nvPr/>
        </p:nvSpPr>
        <p:spPr>
          <a:xfrm>
            <a:off x="216839" y="3947630"/>
            <a:ext cx="95250" cy="1079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6AF4C35B-55D8-4F9D-AAA2-B78A79002205}"/>
                  </a:ext>
                </a:extLst>
              </p:cNvPr>
              <p:cNvSpPr txBox="1"/>
              <p:nvPr/>
            </p:nvSpPr>
            <p:spPr>
              <a:xfrm>
                <a:off x="3102470" y="2692118"/>
                <a:ext cx="57366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 dirty="0">
                    <a:solidFill>
                      <a:srgbClr val="292929"/>
                    </a:solidFill>
                    <a:latin typeface="medium-content-serif-font"/>
                  </a:rPr>
                  <a:t>Cost can be calculated</a:t>
                </a:r>
                <a:r>
                  <a:rPr lang="zh-CN" altLang="zh-CN" sz="1600" dirty="0">
                    <a:solidFill>
                      <a:srgbClr val="292929"/>
                    </a:solidFill>
                    <a:latin typeface="medium-content-serif-font"/>
                  </a:rPr>
                  <a:t> using the following formula: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zh-CN" sz="16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zh-CN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zh-CN" sz="1600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zh-CN" altLang="zh-CN" sz="160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zh-CN" altLang="zh-CN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zh-CN" sz="1600" i="1" dirty="0" smtClean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zh-CN" altLang="zh-CN" sz="160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zh-CN" altLang="zh-CN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zh-CN" sz="16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600" dirty="0">
                  <a:latin typeface="medium-content-serif-font"/>
                </a:endParaRPr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6AF4C35B-55D8-4F9D-AAA2-B78A79002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470" y="2692118"/>
                <a:ext cx="5736645" cy="584775"/>
              </a:xfrm>
              <a:prstGeom prst="rect">
                <a:avLst/>
              </a:prstGeom>
              <a:blipFill>
                <a:blip r:embed="rId5"/>
                <a:stretch>
                  <a:fillRect l="-638" t="-3125" b="-5208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3D97638-48FC-479B-9294-F98B1617CABF}"/>
                  </a:ext>
                </a:extLst>
              </p:cNvPr>
              <p:cNvSpPr txBox="1"/>
              <p:nvPr/>
            </p:nvSpPr>
            <p:spPr>
              <a:xfrm>
                <a:off x="3466035" y="4029388"/>
                <a:ext cx="500951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One colored grid with cost as follows for</a:t>
                </a:r>
                <a14:m>
                  <m:oMath xmlns:m="http://schemas.openxmlformats.org/officeDocument/2006/math">
                    <m:r>
                      <a:rPr lang="zh-CN" altLang="zh-CN" sz="160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zh-CN" altLang="zh-CN" sz="16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zh-CN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zh-CN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(∆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3D97638-48FC-479B-9294-F98B1617C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035" y="4029388"/>
                <a:ext cx="5009513" cy="584775"/>
              </a:xfrm>
              <a:prstGeom prst="rect">
                <a:avLst/>
              </a:prstGeom>
              <a:blipFill>
                <a:blip r:embed="rId6"/>
                <a:stretch>
                  <a:fillRect l="-731" t="-3125" b="-5208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334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/>
      <p:bldP spid="81" grpId="0"/>
      <p:bldP spid="9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1FABBA6-4E9B-4BC4-98CE-D555FF3C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873C-A46E-4878-A014-BF36A57BE66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E7CE696-2A97-4C05-AA6A-1E74C174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we choose the routes ?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DB61A03-99A4-40B6-BDB4-8BCA4BAD03F4}"/>
              </a:ext>
            </a:extLst>
          </p:cNvPr>
          <p:cNvSpPr/>
          <p:nvPr/>
        </p:nvSpPr>
        <p:spPr>
          <a:xfrm>
            <a:off x="1117670" y="1650829"/>
            <a:ext cx="571500" cy="594099"/>
          </a:xfrm>
          <a:prstGeom prst="rect">
            <a:avLst/>
          </a:prstGeom>
          <a:solidFill>
            <a:srgbClr val="FF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016C6BD-21EE-4340-BCED-29A5054DACFD}"/>
              </a:ext>
            </a:extLst>
          </p:cNvPr>
          <p:cNvSpPr/>
          <p:nvPr/>
        </p:nvSpPr>
        <p:spPr>
          <a:xfrm>
            <a:off x="1982712" y="1944628"/>
            <a:ext cx="566028" cy="883540"/>
          </a:xfrm>
          <a:prstGeom prst="rect">
            <a:avLst/>
          </a:prstGeom>
          <a:solidFill>
            <a:srgbClr val="BFB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6AC1631-24FD-4DD0-A9C5-49D5B1A8ABFF}"/>
              </a:ext>
            </a:extLst>
          </p:cNvPr>
          <p:cNvSpPr/>
          <p:nvPr/>
        </p:nvSpPr>
        <p:spPr>
          <a:xfrm>
            <a:off x="3128818" y="1961346"/>
            <a:ext cx="390281" cy="596900"/>
          </a:xfrm>
          <a:prstGeom prst="rect">
            <a:avLst/>
          </a:prstGeom>
          <a:solidFill>
            <a:srgbClr val="FF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8B19772-315E-48B6-8BA3-7D92C28915C1}"/>
                  </a:ext>
                </a:extLst>
              </p:cNvPr>
              <p:cNvSpPr txBox="1"/>
              <p:nvPr/>
            </p:nvSpPr>
            <p:spPr>
              <a:xfrm>
                <a:off x="3556636" y="1042965"/>
                <a:ext cx="537336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Fuel-consuming area: the volume of fuel consumption is twice larger than other area duet to unstable airflow. (additional cost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sz="1600" dirty="0"/>
                  <a:t>)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8B19772-315E-48B6-8BA3-7D92C2891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636" y="1042965"/>
                <a:ext cx="5373369" cy="830997"/>
              </a:xfrm>
              <a:prstGeom prst="rect">
                <a:avLst/>
              </a:prstGeom>
              <a:blipFill>
                <a:blip r:embed="rId2"/>
                <a:stretch>
                  <a:fillRect l="-567" t="-2206" r="-113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07D4A42-5E77-48DE-964C-F54487500154}"/>
                  </a:ext>
                </a:extLst>
              </p:cNvPr>
              <p:cNvSpPr txBox="1"/>
              <p:nvPr/>
            </p:nvSpPr>
            <p:spPr>
              <a:xfrm>
                <a:off x="3556636" y="1945701"/>
                <a:ext cx="53632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Time-consuming area: the flying speed is limited due to the air traffic control. (additional cost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sz="1600" dirty="0"/>
                  <a:t>)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07D4A42-5E77-48DE-964C-F54487500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636" y="1945701"/>
                <a:ext cx="5363279" cy="584775"/>
              </a:xfrm>
              <a:prstGeom prst="rect">
                <a:avLst/>
              </a:prstGeom>
              <a:blipFill>
                <a:blip r:embed="rId3"/>
                <a:stretch>
                  <a:fillRect l="-568" t="-3125" r="-79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0C63A3C1-A46C-43DB-B8FE-7B1EFF591C2A}"/>
              </a:ext>
            </a:extLst>
          </p:cNvPr>
          <p:cNvSpPr/>
          <p:nvPr/>
        </p:nvSpPr>
        <p:spPr>
          <a:xfrm>
            <a:off x="266700" y="1365249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788914A-CDA3-4BF0-A8BB-A1F138117831}"/>
              </a:ext>
            </a:extLst>
          </p:cNvPr>
          <p:cNvSpPr/>
          <p:nvPr/>
        </p:nvSpPr>
        <p:spPr>
          <a:xfrm>
            <a:off x="552450" y="1365248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A405974-758A-44D9-98F3-AB4B8661BF01}"/>
              </a:ext>
            </a:extLst>
          </p:cNvPr>
          <p:cNvSpPr/>
          <p:nvPr/>
        </p:nvSpPr>
        <p:spPr>
          <a:xfrm>
            <a:off x="838200" y="1365248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5EAD4B8-0D78-4082-82B5-AD928E923123}"/>
              </a:ext>
            </a:extLst>
          </p:cNvPr>
          <p:cNvSpPr/>
          <p:nvPr/>
        </p:nvSpPr>
        <p:spPr>
          <a:xfrm>
            <a:off x="266700" y="1657350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7A43115-3B6B-4B3B-B665-1F717D9E21CE}"/>
              </a:ext>
            </a:extLst>
          </p:cNvPr>
          <p:cNvSpPr/>
          <p:nvPr/>
        </p:nvSpPr>
        <p:spPr>
          <a:xfrm>
            <a:off x="552450" y="1657349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77B795A-9DEB-4D6D-A45A-3A3CE8686F4E}"/>
              </a:ext>
            </a:extLst>
          </p:cNvPr>
          <p:cNvSpPr/>
          <p:nvPr/>
        </p:nvSpPr>
        <p:spPr>
          <a:xfrm>
            <a:off x="838200" y="1657349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880BCD5-AC9F-4F56-9F97-28766A07C7F4}"/>
              </a:ext>
            </a:extLst>
          </p:cNvPr>
          <p:cNvSpPr/>
          <p:nvPr/>
        </p:nvSpPr>
        <p:spPr>
          <a:xfrm>
            <a:off x="266700" y="1955800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79BD206-3B5A-4D9F-A0A4-97B24FA82A8B}"/>
              </a:ext>
            </a:extLst>
          </p:cNvPr>
          <p:cNvSpPr/>
          <p:nvPr/>
        </p:nvSpPr>
        <p:spPr>
          <a:xfrm>
            <a:off x="552450" y="1955799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B7A3C27-D474-4223-B572-46870C80FDA6}"/>
              </a:ext>
            </a:extLst>
          </p:cNvPr>
          <p:cNvSpPr/>
          <p:nvPr/>
        </p:nvSpPr>
        <p:spPr>
          <a:xfrm>
            <a:off x="838200" y="1955799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DD805EA-8900-4938-94E0-13D1D2CE897C}"/>
              </a:ext>
            </a:extLst>
          </p:cNvPr>
          <p:cNvSpPr/>
          <p:nvPr/>
        </p:nvSpPr>
        <p:spPr>
          <a:xfrm>
            <a:off x="1123950" y="1365249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FB02A6B-5BAC-4753-85AD-1F8BC92CB6E9}"/>
              </a:ext>
            </a:extLst>
          </p:cNvPr>
          <p:cNvSpPr/>
          <p:nvPr/>
        </p:nvSpPr>
        <p:spPr>
          <a:xfrm>
            <a:off x="1409700" y="1365248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69D2DC0-5F6A-49E8-8A9B-85660277CB57}"/>
              </a:ext>
            </a:extLst>
          </p:cNvPr>
          <p:cNvSpPr/>
          <p:nvPr/>
        </p:nvSpPr>
        <p:spPr>
          <a:xfrm>
            <a:off x="1695450" y="1365248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5A31389-9F61-4A87-A1D1-DEC91B84332D}"/>
              </a:ext>
            </a:extLst>
          </p:cNvPr>
          <p:cNvSpPr/>
          <p:nvPr/>
        </p:nvSpPr>
        <p:spPr>
          <a:xfrm>
            <a:off x="1123950" y="1657350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9DDFBFE-39FD-4664-ABB5-E0F66358A0B2}"/>
              </a:ext>
            </a:extLst>
          </p:cNvPr>
          <p:cNvSpPr/>
          <p:nvPr/>
        </p:nvSpPr>
        <p:spPr>
          <a:xfrm>
            <a:off x="1409700" y="1657349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8CF5FAD-89FC-42B6-B6F4-1B6EF5909354}"/>
              </a:ext>
            </a:extLst>
          </p:cNvPr>
          <p:cNvSpPr/>
          <p:nvPr/>
        </p:nvSpPr>
        <p:spPr>
          <a:xfrm>
            <a:off x="1695450" y="1657349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CACF29A-1FFE-4DB2-BB28-0E065B6DB78C}"/>
              </a:ext>
            </a:extLst>
          </p:cNvPr>
          <p:cNvSpPr/>
          <p:nvPr/>
        </p:nvSpPr>
        <p:spPr>
          <a:xfrm>
            <a:off x="1123950" y="1955800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FB6ED5F-CC7E-46B5-90A3-9C4189FA77A1}"/>
              </a:ext>
            </a:extLst>
          </p:cNvPr>
          <p:cNvSpPr/>
          <p:nvPr/>
        </p:nvSpPr>
        <p:spPr>
          <a:xfrm>
            <a:off x="1409700" y="1955799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DF423FA-E0D7-4DCB-8D71-A1986189C346}"/>
              </a:ext>
            </a:extLst>
          </p:cNvPr>
          <p:cNvSpPr/>
          <p:nvPr/>
        </p:nvSpPr>
        <p:spPr>
          <a:xfrm>
            <a:off x="1695450" y="1955799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FAEDF7F-E0E1-453C-B19F-C865284EEE4A}"/>
              </a:ext>
            </a:extLst>
          </p:cNvPr>
          <p:cNvSpPr/>
          <p:nvPr/>
        </p:nvSpPr>
        <p:spPr>
          <a:xfrm>
            <a:off x="266700" y="2247907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5695FF0-7769-4A32-841B-71CDC3B0366C}"/>
              </a:ext>
            </a:extLst>
          </p:cNvPr>
          <p:cNvSpPr/>
          <p:nvPr/>
        </p:nvSpPr>
        <p:spPr>
          <a:xfrm>
            <a:off x="552450" y="2247906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730073F-97DD-4740-A918-399D48C10569}"/>
              </a:ext>
            </a:extLst>
          </p:cNvPr>
          <p:cNvSpPr/>
          <p:nvPr/>
        </p:nvSpPr>
        <p:spPr>
          <a:xfrm>
            <a:off x="838200" y="2247906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900FCA0-E935-444B-A794-1D00AEC8D1F6}"/>
              </a:ext>
            </a:extLst>
          </p:cNvPr>
          <p:cNvSpPr/>
          <p:nvPr/>
        </p:nvSpPr>
        <p:spPr>
          <a:xfrm>
            <a:off x="266700" y="2540008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9E93894-45AF-486F-8150-22BB1130F6FB}"/>
              </a:ext>
            </a:extLst>
          </p:cNvPr>
          <p:cNvSpPr/>
          <p:nvPr/>
        </p:nvSpPr>
        <p:spPr>
          <a:xfrm>
            <a:off x="552450" y="2540007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7273BC4-B16F-4525-9204-343CD539D3EC}"/>
              </a:ext>
            </a:extLst>
          </p:cNvPr>
          <p:cNvSpPr/>
          <p:nvPr/>
        </p:nvSpPr>
        <p:spPr>
          <a:xfrm>
            <a:off x="838200" y="2540007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10B287B-B5BA-483B-85CD-C8F4A3C7365A}"/>
              </a:ext>
            </a:extLst>
          </p:cNvPr>
          <p:cNvSpPr/>
          <p:nvPr/>
        </p:nvSpPr>
        <p:spPr>
          <a:xfrm>
            <a:off x="266700" y="2838458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213D30B-4FA2-4FBD-A280-70E240E971BD}"/>
              </a:ext>
            </a:extLst>
          </p:cNvPr>
          <p:cNvSpPr/>
          <p:nvPr/>
        </p:nvSpPr>
        <p:spPr>
          <a:xfrm>
            <a:off x="552450" y="2838457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ED27DA1-AC47-47C4-AE8F-76A1ABB02245}"/>
              </a:ext>
            </a:extLst>
          </p:cNvPr>
          <p:cNvSpPr/>
          <p:nvPr/>
        </p:nvSpPr>
        <p:spPr>
          <a:xfrm>
            <a:off x="838200" y="2838457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69BCF00-6C49-4E44-BF40-A07470C33352}"/>
              </a:ext>
            </a:extLst>
          </p:cNvPr>
          <p:cNvSpPr/>
          <p:nvPr/>
        </p:nvSpPr>
        <p:spPr>
          <a:xfrm>
            <a:off x="1123950" y="2247907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29E435C-D6D0-4BDC-B5D0-E53AA4BE4072}"/>
              </a:ext>
            </a:extLst>
          </p:cNvPr>
          <p:cNvSpPr/>
          <p:nvPr/>
        </p:nvSpPr>
        <p:spPr>
          <a:xfrm>
            <a:off x="1409700" y="2247906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DC669EC-4FEB-4BA6-AB1A-77CA4AFA08C0}"/>
              </a:ext>
            </a:extLst>
          </p:cNvPr>
          <p:cNvSpPr/>
          <p:nvPr/>
        </p:nvSpPr>
        <p:spPr>
          <a:xfrm>
            <a:off x="1695450" y="2247906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F61DAAE-9266-4F60-8783-877A6262E01A}"/>
              </a:ext>
            </a:extLst>
          </p:cNvPr>
          <p:cNvSpPr/>
          <p:nvPr/>
        </p:nvSpPr>
        <p:spPr>
          <a:xfrm>
            <a:off x="1123950" y="2540008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6B12906-7084-461B-8F51-D4B4FDB5CF6C}"/>
              </a:ext>
            </a:extLst>
          </p:cNvPr>
          <p:cNvSpPr/>
          <p:nvPr/>
        </p:nvSpPr>
        <p:spPr>
          <a:xfrm>
            <a:off x="1409700" y="2540007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7B1C6D2-AB40-44CE-BB80-22119D09752D}"/>
              </a:ext>
            </a:extLst>
          </p:cNvPr>
          <p:cNvSpPr/>
          <p:nvPr/>
        </p:nvSpPr>
        <p:spPr>
          <a:xfrm>
            <a:off x="1695450" y="2540007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65FD43E-1BE7-4306-A8F1-6D9C6ACC3F67}"/>
              </a:ext>
            </a:extLst>
          </p:cNvPr>
          <p:cNvSpPr/>
          <p:nvPr/>
        </p:nvSpPr>
        <p:spPr>
          <a:xfrm>
            <a:off x="1123950" y="2838458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155D6A4-F604-485F-89E7-AB7DAE725140}"/>
              </a:ext>
            </a:extLst>
          </p:cNvPr>
          <p:cNvSpPr/>
          <p:nvPr/>
        </p:nvSpPr>
        <p:spPr>
          <a:xfrm>
            <a:off x="1409700" y="2838457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15A008C-16C5-401F-BBE9-9D2E0A7D7798}"/>
              </a:ext>
            </a:extLst>
          </p:cNvPr>
          <p:cNvSpPr/>
          <p:nvPr/>
        </p:nvSpPr>
        <p:spPr>
          <a:xfrm>
            <a:off x="1695450" y="2838457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FC857C79-537F-4838-8BE7-9384705A87B0}"/>
              </a:ext>
            </a:extLst>
          </p:cNvPr>
          <p:cNvSpPr/>
          <p:nvPr/>
        </p:nvSpPr>
        <p:spPr>
          <a:xfrm>
            <a:off x="790575" y="2476501"/>
            <a:ext cx="95250" cy="1079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14E57D2-3EAA-47A9-AAA4-96C165AAD24E}"/>
              </a:ext>
            </a:extLst>
          </p:cNvPr>
          <p:cNvSpPr/>
          <p:nvPr/>
        </p:nvSpPr>
        <p:spPr>
          <a:xfrm>
            <a:off x="1981200" y="1365249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DD43EF5-1FE3-4C07-8921-8C593867C432}"/>
              </a:ext>
            </a:extLst>
          </p:cNvPr>
          <p:cNvSpPr/>
          <p:nvPr/>
        </p:nvSpPr>
        <p:spPr>
          <a:xfrm>
            <a:off x="2266950" y="1365248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58430CC-9148-43AE-A19B-6D62CE11344C}"/>
              </a:ext>
            </a:extLst>
          </p:cNvPr>
          <p:cNvSpPr/>
          <p:nvPr/>
        </p:nvSpPr>
        <p:spPr>
          <a:xfrm>
            <a:off x="2552700" y="1365248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7DF3095-BBB0-4CB8-864E-217CED4C5CB0}"/>
              </a:ext>
            </a:extLst>
          </p:cNvPr>
          <p:cNvSpPr/>
          <p:nvPr/>
        </p:nvSpPr>
        <p:spPr>
          <a:xfrm>
            <a:off x="1981200" y="1657350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BE42E92-E0D1-4B14-B681-28896FB41A6F}"/>
              </a:ext>
            </a:extLst>
          </p:cNvPr>
          <p:cNvSpPr/>
          <p:nvPr/>
        </p:nvSpPr>
        <p:spPr>
          <a:xfrm>
            <a:off x="2266950" y="1657349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524DA95-1EFF-4C2A-9272-D2ED74610792}"/>
              </a:ext>
            </a:extLst>
          </p:cNvPr>
          <p:cNvSpPr/>
          <p:nvPr/>
        </p:nvSpPr>
        <p:spPr>
          <a:xfrm>
            <a:off x="2552700" y="1657349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28D5D80-1DC6-4AA7-B420-3B6005061D56}"/>
              </a:ext>
            </a:extLst>
          </p:cNvPr>
          <p:cNvSpPr/>
          <p:nvPr/>
        </p:nvSpPr>
        <p:spPr>
          <a:xfrm>
            <a:off x="1981200" y="1955800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15B2EDF-3BC3-4A56-A4E4-E119C5B49328}"/>
              </a:ext>
            </a:extLst>
          </p:cNvPr>
          <p:cNvSpPr/>
          <p:nvPr/>
        </p:nvSpPr>
        <p:spPr>
          <a:xfrm>
            <a:off x="2266950" y="1955799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6425508-3B89-451B-BEB3-59960A73DB47}"/>
              </a:ext>
            </a:extLst>
          </p:cNvPr>
          <p:cNvSpPr/>
          <p:nvPr/>
        </p:nvSpPr>
        <p:spPr>
          <a:xfrm>
            <a:off x="2552700" y="1955799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DD3905F-9E61-4302-9A88-34FF494BB744}"/>
              </a:ext>
            </a:extLst>
          </p:cNvPr>
          <p:cNvSpPr/>
          <p:nvPr/>
        </p:nvSpPr>
        <p:spPr>
          <a:xfrm>
            <a:off x="1981200" y="2247907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5A6E51A-36E9-4B83-87F7-9CEAA33ED319}"/>
              </a:ext>
            </a:extLst>
          </p:cNvPr>
          <p:cNvSpPr/>
          <p:nvPr/>
        </p:nvSpPr>
        <p:spPr>
          <a:xfrm>
            <a:off x="2266950" y="2247906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ECCEDC2-B816-4CE3-AFEC-831985DBFC8B}"/>
              </a:ext>
            </a:extLst>
          </p:cNvPr>
          <p:cNvSpPr/>
          <p:nvPr/>
        </p:nvSpPr>
        <p:spPr>
          <a:xfrm>
            <a:off x="2552700" y="2247906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B959F74-D956-4F52-B6F8-3FE78BEC597F}"/>
              </a:ext>
            </a:extLst>
          </p:cNvPr>
          <p:cNvSpPr/>
          <p:nvPr/>
        </p:nvSpPr>
        <p:spPr>
          <a:xfrm>
            <a:off x="1981200" y="2540008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4CB69AC-B7C1-437D-86BF-02AE6924B3BB}"/>
              </a:ext>
            </a:extLst>
          </p:cNvPr>
          <p:cNvSpPr/>
          <p:nvPr/>
        </p:nvSpPr>
        <p:spPr>
          <a:xfrm>
            <a:off x="2266950" y="2540007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8E9E223-F9E5-4338-AE8D-4C185852BA59}"/>
              </a:ext>
            </a:extLst>
          </p:cNvPr>
          <p:cNvSpPr/>
          <p:nvPr/>
        </p:nvSpPr>
        <p:spPr>
          <a:xfrm>
            <a:off x="2552700" y="2540007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BC5D8BA-4807-4781-BBE5-FF7CA6461317}"/>
              </a:ext>
            </a:extLst>
          </p:cNvPr>
          <p:cNvSpPr/>
          <p:nvPr/>
        </p:nvSpPr>
        <p:spPr>
          <a:xfrm>
            <a:off x="1981200" y="2838458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AEDDFFF-32FB-43AC-B66B-00A16F386559}"/>
              </a:ext>
            </a:extLst>
          </p:cNvPr>
          <p:cNvSpPr/>
          <p:nvPr/>
        </p:nvSpPr>
        <p:spPr>
          <a:xfrm>
            <a:off x="2266950" y="2838457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CC04724-F0EB-4F75-A39A-4C3977E437B1}"/>
              </a:ext>
            </a:extLst>
          </p:cNvPr>
          <p:cNvSpPr/>
          <p:nvPr/>
        </p:nvSpPr>
        <p:spPr>
          <a:xfrm>
            <a:off x="2552700" y="2838457"/>
            <a:ext cx="285750" cy="29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7552170E-1623-43D2-82ED-9324E61A2D51}"/>
              </a:ext>
            </a:extLst>
          </p:cNvPr>
          <p:cNvSpPr/>
          <p:nvPr/>
        </p:nvSpPr>
        <p:spPr>
          <a:xfrm>
            <a:off x="2505075" y="1600200"/>
            <a:ext cx="95250" cy="1079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E074FC7-6231-4160-BA2E-5EC1E3CAEB47}"/>
              </a:ext>
            </a:extLst>
          </p:cNvPr>
          <p:cNvCxnSpPr>
            <a:cxnSpLocks/>
            <a:stCxn id="49" idx="6"/>
          </p:cNvCxnSpPr>
          <p:nvPr/>
        </p:nvCxnSpPr>
        <p:spPr>
          <a:xfrm>
            <a:off x="885825" y="2530476"/>
            <a:ext cx="23812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3D36FE1-CB22-4BBB-99FD-1E508A25A146}"/>
              </a:ext>
            </a:extLst>
          </p:cNvPr>
          <p:cNvCxnSpPr>
            <a:cxnSpLocks/>
            <a:stCxn id="49" idx="7"/>
          </p:cNvCxnSpPr>
          <p:nvPr/>
        </p:nvCxnSpPr>
        <p:spPr>
          <a:xfrm flipV="1">
            <a:off x="871876" y="2232020"/>
            <a:ext cx="261890" cy="2602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6FA04D9A-43E6-4F65-85AC-BA15185334AE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838200" y="2231371"/>
            <a:ext cx="7022" cy="2451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2C6C90D-722A-497C-8DB5-B485263DA65C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552450" y="2530476"/>
            <a:ext cx="23812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49854353-D926-49FA-86A1-D87074E679B4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838200" y="2584451"/>
            <a:ext cx="0" cy="2825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CA6FE612-FED2-4BBB-BD94-A0686DB13321}"/>
              </a:ext>
            </a:extLst>
          </p:cNvPr>
          <p:cNvCxnSpPr>
            <a:cxnSpLocks/>
            <a:stCxn id="49" idx="5"/>
          </p:cNvCxnSpPr>
          <p:nvPr/>
        </p:nvCxnSpPr>
        <p:spPr>
          <a:xfrm>
            <a:off x="871876" y="2568642"/>
            <a:ext cx="241985" cy="2595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1B5ACD9-F270-4094-9255-EB86B9F3402F}"/>
              </a:ext>
            </a:extLst>
          </p:cNvPr>
          <p:cNvCxnSpPr>
            <a:cxnSpLocks/>
            <a:stCxn id="49" idx="1"/>
          </p:cNvCxnSpPr>
          <p:nvPr/>
        </p:nvCxnSpPr>
        <p:spPr>
          <a:xfrm flipH="1" flipV="1">
            <a:off x="542634" y="2236108"/>
            <a:ext cx="261890" cy="2562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E501719-4114-4557-BB29-5B57CAFC799B}"/>
              </a:ext>
            </a:extLst>
          </p:cNvPr>
          <p:cNvCxnSpPr>
            <a:cxnSpLocks/>
            <a:stCxn id="49" idx="3"/>
          </p:cNvCxnSpPr>
          <p:nvPr/>
        </p:nvCxnSpPr>
        <p:spPr>
          <a:xfrm flipH="1">
            <a:off x="542361" y="2568642"/>
            <a:ext cx="262163" cy="2656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B2D88AA4-10CB-48E7-BF12-F9B8A11480F9}"/>
              </a:ext>
            </a:extLst>
          </p:cNvPr>
          <p:cNvSpPr txBox="1"/>
          <p:nvPr/>
        </p:nvSpPr>
        <p:spPr>
          <a:xfrm>
            <a:off x="352783" y="3424926"/>
            <a:ext cx="1055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Start node</a:t>
            </a:r>
            <a:endParaRPr lang="zh-CN" altLang="en-US" sz="16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A8F53FD-A338-460D-9330-069DA9F9D38E}"/>
              </a:ext>
            </a:extLst>
          </p:cNvPr>
          <p:cNvSpPr/>
          <p:nvPr/>
        </p:nvSpPr>
        <p:spPr>
          <a:xfrm>
            <a:off x="211786" y="3540228"/>
            <a:ext cx="95250" cy="107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9CBB2ADC-F0A9-476B-8297-54E59E1E3973}"/>
              </a:ext>
            </a:extLst>
          </p:cNvPr>
          <p:cNvSpPr txBox="1"/>
          <p:nvPr/>
        </p:nvSpPr>
        <p:spPr>
          <a:xfrm>
            <a:off x="357836" y="3832328"/>
            <a:ext cx="1055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Goal node</a:t>
            </a:r>
            <a:endParaRPr lang="zh-CN" altLang="en-US" sz="1600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AB93B26A-DE44-4DF1-8195-3FE205DD2844}"/>
              </a:ext>
            </a:extLst>
          </p:cNvPr>
          <p:cNvSpPr/>
          <p:nvPr/>
        </p:nvSpPr>
        <p:spPr>
          <a:xfrm>
            <a:off x="216839" y="3947630"/>
            <a:ext cx="95250" cy="1079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BC4A32CD-7C13-4864-A2D6-470739CE17F5}"/>
              </a:ext>
            </a:extLst>
          </p:cNvPr>
          <p:cNvCxnSpPr>
            <a:cxnSpLocks/>
          </p:cNvCxnSpPr>
          <p:nvPr/>
        </p:nvCxnSpPr>
        <p:spPr>
          <a:xfrm flipV="1">
            <a:off x="1155297" y="1676119"/>
            <a:ext cx="1096359" cy="540763"/>
          </a:xfrm>
          <a:prstGeom prst="straightConnector1">
            <a:avLst/>
          </a:prstGeom>
          <a:ln w="28575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2A08B375-A527-4671-B5C0-7E486BF53450}"/>
              </a:ext>
            </a:extLst>
          </p:cNvPr>
          <p:cNvCxnSpPr>
            <a:cxnSpLocks/>
          </p:cNvCxnSpPr>
          <p:nvPr/>
        </p:nvCxnSpPr>
        <p:spPr>
          <a:xfrm>
            <a:off x="2244137" y="1654175"/>
            <a:ext cx="260938" cy="0"/>
          </a:xfrm>
          <a:prstGeom prst="straightConnector1">
            <a:avLst/>
          </a:prstGeom>
          <a:ln w="28575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653946B3-07AC-4616-9AF2-D7E85A5F6FA4}"/>
              </a:ext>
            </a:extLst>
          </p:cNvPr>
          <p:cNvSpPr txBox="1"/>
          <p:nvPr/>
        </p:nvSpPr>
        <p:spPr>
          <a:xfrm>
            <a:off x="1757403" y="1586050"/>
            <a:ext cx="310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FF"/>
                </a:solidFill>
              </a:rPr>
              <a:t>?</a:t>
            </a:r>
            <a:endParaRPr lang="zh-CN" altLang="en-US" sz="1400" dirty="0">
              <a:solidFill>
                <a:srgbClr val="FF00FF"/>
              </a:solidFill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95B967BE-5950-456D-9542-735DBDA4DEE0}"/>
              </a:ext>
            </a:extLst>
          </p:cNvPr>
          <p:cNvCxnSpPr>
            <a:cxnSpLocks/>
          </p:cNvCxnSpPr>
          <p:nvPr/>
        </p:nvCxnSpPr>
        <p:spPr>
          <a:xfrm flipV="1">
            <a:off x="1131392" y="2235030"/>
            <a:ext cx="1133896" cy="6522"/>
          </a:xfrm>
          <a:prstGeom prst="straightConnector1">
            <a:avLst/>
          </a:prstGeom>
          <a:ln w="28575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EE25122F-012D-4F28-B22C-65AA9F634625}"/>
              </a:ext>
            </a:extLst>
          </p:cNvPr>
          <p:cNvCxnSpPr>
            <a:cxnSpLocks/>
            <a:endCxn id="68" idx="4"/>
          </p:cNvCxnSpPr>
          <p:nvPr/>
        </p:nvCxnSpPr>
        <p:spPr>
          <a:xfrm flipV="1">
            <a:off x="2265288" y="1708150"/>
            <a:ext cx="287412" cy="536778"/>
          </a:xfrm>
          <a:prstGeom prst="straightConnector1">
            <a:avLst/>
          </a:prstGeom>
          <a:ln w="28575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FAD230CF-D19A-4D7B-A815-96B083AF9E0D}"/>
              </a:ext>
            </a:extLst>
          </p:cNvPr>
          <p:cNvSpPr txBox="1"/>
          <p:nvPr/>
        </p:nvSpPr>
        <p:spPr>
          <a:xfrm>
            <a:off x="2304094" y="2001778"/>
            <a:ext cx="310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FF"/>
                </a:solidFill>
              </a:rPr>
              <a:t>?</a:t>
            </a:r>
            <a:endParaRPr lang="zh-CN" altLang="en-US" sz="1400" dirty="0">
              <a:solidFill>
                <a:srgbClr val="FF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A7650B88-9C0C-4120-BC65-F712DF931A07}"/>
                  </a:ext>
                </a:extLst>
              </p:cNvPr>
              <p:cNvSpPr txBox="1"/>
              <p:nvPr/>
            </p:nvSpPr>
            <p:spPr>
              <a:xfrm>
                <a:off x="542361" y="4354249"/>
                <a:ext cx="17017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It depends on the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sz="16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sz="1600" dirty="0"/>
                  <a:t> 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A7650B88-9C0C-4120-BC65-F712DF931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61" y="4354249"/>
                <a:ext cx="1701776" cy="584775"/>
              </a:xfrm>
              <a:prstGeom prst="rect">
                <a:avLst/>
              </a:prstGeom>
              <a:blipFill>
                <a:blip r:embed="rId4"/>
                <a:stretch>
                  <a:fillRect l="-2151" t="-3125" r="-717" b="-1250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矩形 92">
            <a:extLst>
              <a:ext uri="{FF2B5EF4-FFF2-40B4-BE49-F238E27FC236}">
                <a16:creationId xmlns:a16="http://schemas.microsoft.com/office/drawing/2014/main" id="{01899C1F-89B8-4C24-8D40-442580B84E69}"/>
              </a:ext>
            </a:extLst>
          </p:cNvPr>
          <p:cNvSpPr/>
          <p:nvPr/>
        </p:nvSpPr>
        <p:spPr>
          <a:xfrm>
            <a:off x="3123370" y="1195294"/>
            <a:ext cx="390281" cy="596900"/>
          </a:xfrm>
          <a:prstGeom prst="rect">
            <a:avLst/>
          </a:prstGeom>
          <a:solidFill>
            <a:srgbClr val="BFB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80">
                <a:extLst>
                  <a:ext uri="{FF2B5EF4-FFF2-40B4-BE49-F238E27FC236}">
                    <a16:creationId xmlns:a16="http://schemas.microsoft.com/office/drawing/2014/main" id="{97EE2337-BF76-40C6-9C47-BD57ADE5CE4C}"/>
                  </a:ext>
                </a:extLst>
              </p:cNvPr>
              <p:cNvSpPr txBox="1"/>
              <p:nvPr/>
            </p:nvSpPr>
            <p:spPr>
              <a:xfrm>
                <a:off x="3466035" y="3301815"/>
                <a:ext cx="50095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One white grid with cost as follows for </a:t>
                </a:r>
                <a14:m>
                  <m:oMath xmlns:m="http://schemas.openxmlformats.org/officeDocument/2006/math">
                    <m:r>
                      <a:rPr lang="zh-CN" altLang="zh-CN" sz="16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zh-CN" altLang="zh-CN" sz="16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zh-CN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zh-CN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∙∆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∙∆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94" name="文本框 80">
                <a:extLst>
                  <a:ext uri="{FF2B5EF4-FFF2-40B4-BE49-F238E27FC236}">
                    <a16:creationId xmlns:a16="http://schemas.microsoft.com/office/drawing/2014/main" id="{97EE2337-BF76-40C6-9C47-BD57ADE5C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035" y="3301815"/>
                <a:ext cx="5009514" cy="584775"/>
              </a:xfrm>
              <a:prstGeom prst="rect">
                <a:avLst/>
              </a:prstGeom>
              <a:blipFill>
                <a:blip r:embed="rId5"/>
                <a:stretch>
                  <a:fillRect l="-731" t="-3125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88">
                <a:extLst>
                  <a:ext uri="{FF2B5EF4-FFF2-40B4-BE49-F238E27FC236}">
                    <a16:creationId xmlns:a16="http://schemas.microsoft.com/office/drawing/2014/main" id="{FCB24251-EEC3-4877-92C9-122D52CE3DD4}"/>
                  </a:ext>
                </a:extLst>
              </p:cNvPr>
              <p:cNvSpPr txBox="1"/>
              <p:nvPr/>
            </p:nvSpPr>
            <p:spPr>
              <a:xfrm>
                <a:off x="3102470" y="2692118"/>
                <a:ext cx="57366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 dirty="0">
                    <a:solidFill>
                      <a:srgbClr val="292929"/>
                    </a:solidFill>
                    <a:latin typeface="medium-content-serif-font"/>
                  </a:rPr>
                  <a:t>Cost can be calculated</a:t>
                </a:r>
                <a:r>
                  <a:rPr lang="zh-CN" altLang="zh-CN" sz="1600" dirty="0">
                    <a:solidFill>
                      <a:srgbClr val="292929"/>
                    </a:solidFill>
                    <a:latin typeface="medium-content-serif-font"/>
                  </a:rPr>
                  <a:t> using the following formula: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zh-CN" sz="16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zh-CN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zh-CN" sz="1600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zh-CN" altLang="zh-CN" sz="160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zh-CN" altLang="zh-CN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zh-CN" sz="1600" i="1" dirty="0" smtClean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zh-CN" altLang="zh-CN" sz="160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zh-CN" altLang="zh-CN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zh-CN" sz="16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600" dirty="0">
                  <a:latin typeface="medium-content-serif-font"/>
                </a:endParaRPr>
              </a:p>
            </p:txBody>
          </p:sp>
        </mc:Choice>
        <mc:Fallback xmlns="">
          <p:sp>
            <p:nvSpPr>
              <p:cNvPr id="95" name="文本框 88">
                <a:extLst>
                  <a:ext uri="{FF2B5EF4-FFF2-40B4-BE49-F238E27FC236}">
                    <a16:creationId xmlns:a16="http://schemas.microsoft.com/office/drawing/2014/main" id="{FCB24251-EEC3-4877-92C9-122D52CE3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470" y="2692118"/>
                <a:ext cx="5736645" cy="584775"/>
              </a:xfrm>
              <a:prstGeom prst="rect">
                <a:avLst/>
              </a:prstGeom>
              <a:blipFill>
                <a:blip r:embed="rId6"/>
                <a:stretch>
                  <a:fillRect l="-638" t="-3125" b="-5208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89">
                <a:extLst>
                  <a:ext uri="{FF2B5EF4-FFF2-40B4-BE49-F238E27FC236}">
                    <a16:creationId xmlns:a16="http://schemas.microsoft.com/office/drawing/2014/main" id="{5CEF3D20-FBAD-4DF3-8987-31A88D033C7A}"/>
                  </a:ext>
                </a:extLst>
              </p:cNvPr>
              <p:cNvSpPr txBox="1"/>
              <p:nvPr/>
            </p:nvSpPr>
            <p:spPr>
              <a:xfrm>
                <a:off x="3466035" y="4029388"/>
                <a:ext cx="500951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One colored grid with cost as follows for</a:t>
                </a:r>
                <a14:m>
                  <m:oMath xmlns:m="http://schemas.openxmlformats.org/officeDocument/2006/math">
                    <m:r>
                      <a:rPr lang="zh-CN" altLang="zh-CN" sz="160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zh-CN" altLang="zh-CN" sz="16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zh-CN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zh-CN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(∆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96" name="文本框 89">
                <a:extLst>
                  <a:ext uri="{FF2B5EF4-FFF2-40B4-BE49-F238E27FC236}">
                    <a16:creationId xmlns:a16="http://schemas.microsoft.com/office/drawing/2014/main" id="{5CEF3D20-FBAD-4DF3-8987-31A88D033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035" y="4029388"/>
                <a:ext cx="5009513" cy="584775"/>
              </a:xfrm>
              <a:prstGeom prst="rect">
                <a:avLst/>
              </a:prstGeom>
              <a:blipFill>
                <a:blip r:embed="rId7"/>
                <a:stretch>
                  <a:fillRect l="-731" t="-3125" b="-5208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244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1" grpId="0"/>
      <p:bldP spid="92" grpId="0"/>
      <p:bldP spid="93" grpId="0" animBg="1"/>
      <p:bldP spid="94" grpId="0"/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928EF90-ED42-4BB6-9AE3-F95C2992C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873C-A46E-4878-A014-BF36A57BE66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34C2444-BF41-4409-9994-E47ACF5B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route planning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08F71C-51EC-437A-AF8A-7A33F3EE8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885" y="1130300"/>
            <a:ext cx="5842474" cy="311000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E7952B3-817D-4872-A6A9-BE192488B68F}"/>
              </a:ext>
            </a:extLst>
          </p:cNvPr>
          <p:cNvSpPr txBox="1"/>
          <p:nvPr/>
        </p:nvSpPr>
        <p:spPr>
          <a:xfrm>
            <a:off x="1050352" y="4344464"/>
            <a:ext cx="7039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Avoiding the Fuel-consuming and time-consuming area if their cost is too high?</a:t>
            </a:r>
            <a:endParaRPr lang="zh-CN" altLang="en-US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BE98E8-816C-43FC-8342-16EB5EFB6E17}"/>
              </a:ext>
            </a:extLst>
          </p:cNvPr>
          <p:cNvSpPr txBox="1"/>
          <p:nvPr/>
        </p:nvSpPr>
        <p:spPr>
          <a:xfrm>
            <a:off x="4727623" y="913336"/>
            <a:ext cx="18740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altLang="zh-CN" dirty="0"/>
              <a:t>Fuel-consuming area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0060EA3-70E6-4296-988B-F7724CCB38EE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889500" y="1221113"/>
            <a:ext cx="775145" cy="7600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46BD099-3356-48B6-B9A8-21DFCBBABF94}"/>
              </a:ext>
            </a:extLst>
          </p:cNvPr>
          <p:cNvSpPr txBox="1"/>
          <p:nvPr/>
        </p:nvSpPr>
        <p:spPr>
          <a:xfrm>
            <a:off x="1798342" y="1427697"/>
            <a:ext cx="18740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Time-consuming area</a:t>
            </a:r>
            <a:endParaRPr lang="zh-CN" altLang="en-US" sz="14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901AAB3-17F8-46E2-BD4B-EE8E7A7C8517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735364" y="1735474"/>
            <a:ext cx="1202505" cy="899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1729BF9-F909-444F-A610-C903AEEE8AD1}"/>
              </a:ext>
            </a:extLst>
          </p:cNvPr>
          <p:cNvSpPr txBox="1"/>
          <p:nvPr/>
        </p:nvSpPr>
        <p:spPr>
          <a:xfrm>
            <a:off x="5791961" y="1632821"/>
            <a:ext cx="9969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altLang="zh-CN" dirty="0"/>
              <a:t>Trajectory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71C3A99-6CF0-4AA2-935C-2AC472191811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302250" y="1940598"/>
            <a:ext cx="988187" cy="289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100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87F0D42-B319-4AD5-8C06-7A358AF2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873C-A46E-4878-A014-BF36A57BE66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D955E31C-38F8-491C-81A4-3793AC05F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route planning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473C17-C193-4682-933A-448661904A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79" t="5943" r="25994" b="7080"/>
          <a:stretch/>
        </p:blipFill>
        <p:spPr>
          <a:xfrm>
            <a:off x="1441492" y="1225551"/>
            <a:ext cx="2895600" cy="28257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BA726FB-B164-4483-93F1-0D66C3DFFD84}"/>
              </a:ext>
            </a:extLst>
          </p:cNvPr>
          <p:cNvSpPr txBox="1"/>
          <p:nvPr/>
        </p:nvSpPr>
        <p:spPr>
          <a:xfrm>
            <a:off x="1050351" y="4354249"/>
            <a:ext cx="7039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Go through the fuel-consuming and time-consuming area if their additional cost is quite small?</a:t>
            </a:r>
            <a:endParaRPr lang="zh-CN" altLang="en-US" sz="1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68594DE-0D38-4D5C-906D-BEF17890A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279" y="1225550"/>
            <a:ext cx="2805961" cy="282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45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E84706E-C8EC-44CA-A45D-37F8CC54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873C-A46E-4878-A014-BF36A57BE66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01DB7A9-A366-4FDD-A9F7-F96B2F2CD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your route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F5FC5422-D14B-457F-8DD8-84A3F190BC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825973"/>
                  </p:ext>
                </p:extLst>
              </p:nvPr>
            </p:nvGraphicFramePr>
            <p:xfrm>
              <a:off x="1479516" y="1241822"/>
              <a:ext cx="6181212" cy="1844277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153913">
                      <a:extLst>
                        <a:ext uri="{9D8B030D-6E8A-4147-A177-3AD203B41FA5}">
                          <a16:colId xmlns:a16="http://schemas.microsoft.com/office/drawing/2014/main" val="3677149053"/>
                        </a:ext>
                      </a:extLst>
                    </a:gridCol>
                    <a:gridCol w="651184">
                      <a:extLst>
                        <a:ext uri="{9D8B030D-6E8A-4147-A177-3AD203B41FA5}">
                          <a16:colId xmlns:a16="http://schemas.microsoft.com/office/drawing/2014/main" val="993571809"/>
                        </a:ext>
                      </a:extLst>
                    </a:gridCol>
                    <a:gridCol w="651184">
                      <a:extLst>
                        <a:ext uri="{9D8B030D-6E8A-4147-A177-3AD203B41FA5}">
                          <a16:colId xmlns:a16="http://schemas.microsoft.com/office/drawing/2014/main" val="3098769857"/>
                        </a:ext>
                      </a:extLst>
                    </a:gridCol>
                    <a:gridCol w="651775">
                      <a:extLst>
                        <a:ext uri="{9D8B030D-6E8A-4147-A177-3AD203B41FA5}">
                          <a16:colId xmlns:a16="http://schemas.microsoft.com/office/drawing/2014/main" val="2934933872"/>
                        </a:ext>
                      </a:extLst>
                    </a:gridCol>
                    <a:gridCol w="768289">
                      <a:extLst>
                        <a:ext uri="{9D8B030D-6E8A-4147-A177-3AD203B41FA5}">
                          <a16:colId xmlns:a16="http://schemas.microsoft.com/office/drawing/2014/main" val="2804456288"/>
                        </a:ext>
                      </a:extLst>
                    </a:gridCol>
                    <a:gridCol w="768289">
                      <a:extLst>
                        <a:ext uri="{9D8B030D-6E8A-4147-A177-3AD203B41FA5}">
                          <a16:colId xmlns:a16="http://schemas.microsoft.com/office/drawing/2014/main" val="470048944"/>
                        </a:ext>
                      </a:extLst>
                    </a:gridCol>
                    <a:gridCol w="768289">
                      <a:extLst>
                        <a:ext uri="{9D8B030D-6E8A-4147-A177-3AD203B41FA5}">
                          <a16:colId xmlns:a16="http://schemas.microsoft.com/office/drawing/2014/main" val="1861680013"/>
                        </a:ext>
                      </a:extLst>
                    </a:gridCol>
                    <a:gridCol w="768289">
                      <a:extLst>
                        <a:ext uri="{9D8B030D-6E8A-4147-A177-3AD203B41FA5}">
                          <a16:colId xmlns:a16="http://schemas.microsoft.com/office/drawing/2014/main" val="3875051646"/>
                        </a:ext>
                      </a:extLst>
                    </a:gridCol>
                  </a:tblGrid>
                  <a:tr h="3515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Aircraft Model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09703229"/>
                      </a:ext>
                    </a:extLst>
                  </a:tr>
                  <a:tr h="3515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PolyU-A380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34378725"/>
                      </a:ext>
                    </a:extLst>
                  </a:tr>
                  <a:tr h="3515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PolyU-A381</a:t>
                          </a:r>
                          <a:endParaRPr lang="zh-CN" alt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1.5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CN" sz="1200" b="0" i="0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0.3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19231598"/>
                      </a:ext>
                    </a:extLst>
                  </a:tr>
                  <a:tr h="43815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2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PolyU-A382</a:t>
                          </a:r>
                          <a:endParaRPr kumimoji="0" lang="zh-CN" altLang="zh-CN" sz="1200" b="0" i="0" u="none" strike="noStrike" kern="1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2.0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CN" sz="12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75033673"/>
                      </a:ext>
                    </a:extLst>
                  </a:tr>
                  <a:tr h="3515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2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PolyU-A383</a:t>
                          </a:r>
                          <a:endParaRPr kumimoji="0" lang="zh-CN" altLang="zh-CN" sz="1200" b="0" i="0" u="none" strike="noStrike" kern="1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2.5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CN" sz="12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917619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F5FC5422-D14B-457F-8DD8-84A3F190BC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825973"/>
                  </p:ext>
                </p:extLst>
              </p:nvPr>
            </p:nvGraphicFramePr>
            <p:xfrm>
              <a:off x="1479516" y="1241822"/>
              <a:ext cx="6181212" cy="1844277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153913">
                      <a:extLst>
                        <a:ext uri="{9D8B030D-6E8A-4147-A177-3AD203B41FA5}">
                          <a16:colId xmlns:a16="http://schemas.microsoft.com/office/drawing/2014/main" val="3677149053"/>
                        </a:ext>
                      </a:extLst>
                    </a:gridCol>
                    <a:gridCol w="651184">
                      <a:extLst>
                        <a:ext uri="{9D8B030D-6E8A-4147-A177-3AD203B41FA5}">
                          <a16:colId xmlns:a16="http://schemas.microsoft.com/office/drawing/2014/main" val="993571809"/>
                        </a:ext>
                      </a:extLst>
                    </a:gridCol>
                    <a:gridCol w="651184">
                      <a:extLst>
                        <a:ext uri="{9D8B030D-6E8A-4147-A177-3AD203B41FA5}">
                          <a16:colId xmlns:a16="http://schemas.microsoft.com/office/drawing/2014/main" val="3098769857"/>
                        </a:ext>
                      </a:extLst>
                    </a:gridCol>
                    <a:gridCol w="651775">
                      <a:extLst>
                        <a:ext uri="{9D8B030D-6E8A-4147-A177-3AD203B41FA5}">
                          <a16:colId xmlns:a16="http://schemas.microsoft.com/office/drawing/2014/main" val="2934933872"/>
                        </a:ext>
                      </a:extLst>
                    </a:gridCol>
                    <a:gridCol w="768289">
                      <a:extLst>
                        <a:ext uri="{9D8B030D-6E8A-4147-A177-3AD203B41FA5}">
                          <a16:colId xmlns:a16="http://schemas.microsoft.com/office/drawing/2014/main" val="2804456288"/>
                        </a:ext>
                      </a:extLst>
                    </a:gridCol>
                    <a:gridCol w="768289">
                      <a:extLst>
                        <a:ext uri="{9D8B030D-6E8A-4147-A177-3AD203B41FA5}">
                          <a16:colId xmlns:a16="http://schemas.microsoft.com/office/drawing/2014/main" val="470048944"/>
                        </a:ext>
                      </a:extLst>
                    </a:gridCol>
                    <a:gridCol w="768289">
                      <a:extLst>
                        <a:ext uri="{9D8B030D-6E8A-4147-A177-3AD203B41FA5}">
                          <a16:colId xmlns:a16="http://schemas.microsoft.com/office/drawing/2014/main" val="1861680013"/>
                        </a:ext>
                      </a:extLst>
                    </a:gridCol>
                    <a:gridCol w="768289">
                      <a:extLst>
                        <a:ext uri="{9D8B030D-6E8A-4147-A177-3AD203B41FA5}">
                          <a16:colId xmlns:a16="http://schemas.microsoft.com/office/drawing/2014/main" val="3875051646"/>
                        </a:ext>
                      </a:extLst>
                    </a:gridCol>
                  </a:tblGrid>
                  <a:tr h="3515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Aircraft Model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77570" t="-1724" r="-673832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77570" t="-1724" r="-573832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77570" t="-1724" r="-473832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02362" t="-1724" r="-299213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06349" t="-1724" r="-201587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06349" t="-1724" r="-101587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706349" t="-1724" r="-1587" b="-4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9703229"/>
                      </a:ext>
                    </a:extLst>
                  </a:tr>
                  <a:tr h="3515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PolyU-A380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34378725"/>
                      </a:ext>
                    </a:extLst>
                  </a:tr>
                  <a:tr h="3515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PolyU-A381</a:t>
                          </a:r>
                          <a:endParaRPr lang="zh-CN" alt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1.5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CN" sz="1200" b="0" i="0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0.3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19231598"/>
                      </a:ext>
                    </a:extLst>
                  </a:tr>
                  <a:tr h="43815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2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PolyU-A382</a:t>
                          </a:r>
                          <a:endParaRPr kumimoji="0" lang="zh-CN" altLang="zh-CN" sz="1200" b="0" i="0" u="none" strike="noStrike" kern="1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2.0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CN" sz="1200" b="0" i="0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75033673"/>
                      </a:ext>
                    </a:extLst>
                  </a:tr>
                  <a:tr h="3515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2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PolyU-A383</a:t>
                          </a:r>
                          <a:endParaRPr kumimoji="0" lang="zh-CN" altLang="zh-CN" sz="1200" b="0" i="0" u="none" strike="noStrike" kern="1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2.5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CN" sz="12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kern="100" dirty="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zh-CN" sz="1200" kern="100" dirty="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917619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B7CA9BB-52F9-4A16-A9F7-AC875E52302C}"/>
                  </a:ext>
                </a:extLst>
              </p:cNvPr>
              <p:cNvSpPr txBox="1"/>
              <p:nvPr/>
            </p:nvSpPr>
            <p:spPr>
              <a:xfrm>
                <a:off x="1607847" y="3288858"/>
                <a:ext cx="5924550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∙∆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∙∆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altLang="zh-CN" sz="1200" dirty="0"/>
              </a:p>
              <a:p>
                <a:r>
                  <a:rPr lang="en-US" altLang="zh-CN" sz="1200" dirty="0"/>
                  <a:t>With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zh-CN" sz="1200" dirty="0"/>
                  <a:t>=cost of fuel per kg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sz="1200" dirty="0"/>
                  <a:t>=time related cost per minute of flight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1200" dirty="0"/>
                  <a:t>=fixed cost independent of time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sz="1200" dirty="0"/>
                  <a:t>=time related cost per minute of flight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1200" dirty="0"/>
                  <a:t>=trip fuel (e.g. 3000kg/h)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1200" dirty="0"/>
                  <a:t>=trip Time (e.g. 8 hours from Hong Kong to Paris)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B7CA9BB-52F9-4A16-A9F7-AC875E523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847" y="3288858"/>
                <a:ext cx="5924550" cy="1477328"/>
              </a:xfrm>
              <a:prstGeom prst="rect">
                <a:avLst/>
              </a:prstGeom>
              <a:blipFill>
                <a:blip r:embed="rId3"/>
                <a:stretch>
                  <a:fillRect l="-1646" b="-53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109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PolyU PowerPoint Template">
  <a:themeElements>
    <a:clrScheme name="自訂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0563C1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lyU PowerPoint Template.potx" id="{E764C88A-3F4D-4507-BBB9-91228AAE1803}" vid="{F59133E1-B675-43DD-959C-EDA83C074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PolyU PowerPoint Template.potx</Template>
  <TotalTime>15816</TotalTime>
  <Words>856</Words>
  <Application>Microsoft Office PowerPoint</Application>
  <PresentationFormat>On-screen Show (16:9)</PresentationFormat>
  <Paragraphs>103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等线</vt:lpstr>
      <vt:lpstr>medium-content-serif-font</vt:lpstr>
      <vt:lpstr>新細明體</vt:lpstr>
      <vt:lpstr>宋体</vt:lpstr>
      <vt:lpstr>Arial</vt:lpstr>
      <vt:lpstr>Calibri</vt:lpstr>
      <vt:lpstr>Cambria Math</vt:lpstr>
      <vt:lpstr>Times New Roman</vt:lpstr>
      <vt:lpstr>PolyU PowerPoint Template</vt:lpstr>
      <vt:lpstr>ENG1003 Freshman Seminar for Engineering AAE Design of Path Planning Algorithm for Aircraft Operation  Week 4: Additional Cost Area</vt:lpstr>
      <vt:lpstr>Flight planning considering trip cost</vt:lpstr>
      <vt:lpstr>Flight planning considering trip cost</vt:lpstr>
      <vt:lpstr>How we choose the routes ?</vt:lpstr>
      <vt:lpstr>Example route planning</vt:lpstr>
      <vt:lpstr>Example route planning</vt:lpstr>
      <vt:lpstr>Design your route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HSU, LT [AAE]</cp:lastModifiedBy>
  <cp:revision>1865</cp:revision>
  <cp:lastPrinted>2015-04-08T03:06:59Z</cp:lastPrinted>
  <dcterms:created xsi:type="dcterms:W3CDTF">2015-04-02T03:17:25Z</dcterms:created>
  <dcterms:modified xsi:type="dcterms:W3CDTF">2021-08-31T07:02:14Z</dcterms:modified>
</cp:coreProperties>
</file>