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50"/>
  </p:handoutMasterIdLst>
  <p:sldIdLst>
    <p:sldId id="317" r:id="rId3"/>
    <p:sldId id="334" r:id="rId5"/>
    <p:sldId id="360" r:id="rId6"/>
    <p:sldId id="362" r:id="rId7"/>
    <p:sldId id="363" r:id="rId8"/>
    <p:sldId id="364" r:id="rId9"/>
    <p:sldId id="365" r:id="rId10"/>
    <p:sldId id="366" r:id="rId11"/>
    <p:sldId id="368" r:id="rId12"/>
    <p:sldId id="369" r:id="rId13"/>
    <p:sldId id="367"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Lst>
  <p:sldSz cx="12192000" cy="6858000"/>
  <p:notesSz cx="6858000" cy="9144000"/>
  <p:embeddedFontLst>
    <p:embeddedFont>
      <p:font typeface="OPPOSans M" panose="00020600040101010101" charset="-122"/>
      <p:regular r:id="rId54"/>
    </p:embeddedFont>
    <p:embeddedFont>
      <p:font typeface="OPPOSans B" panose="00020600040101010101" charset="-122"/>
      <p:regular r:id="rId55"/>
    </p:embeddedFont>
    <p:embeddedFont>
      <p:font typeface="OPPOSans H" panose="00020600040101010101" charset="-122"/>
      <p:regular r:id="rId56"/>
    </p:embeddedFont>
  </p:embeddedFontLst>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7" autoAdjust="0"/>
    <p:restoredTop sz="94660"/>
  </p:normalViewPr>
  <p:slideViewPr>
    <p:cSldViewPr snapToGrid="0">
      <p:cViewPr varScale="1">
        <p:scale>
          <a:sx n="54" d="100"/>
          <a:sy n="54" d="100"/>
        </p:scale>
        <p:origin x="53"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91.xml"/><Relationship Id="rId56" Type="http://schemas.openxmlformats.org/officeDocument/2006/relationships/font" Target="fonts/font3.fntdata"/><Relationship Id="rId55" Type="http://schemas.openxmlformats.org/officeDocument/2006/relationships/font" Target="fonts/font2.fntdata"/><Relationship Id="rId54" Type="http://schemas.openxmlformats.org/officeDocument/2006/relationships/font" Target="fonts/font1.fntdata"/><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POSans M" panose="00020600040101010101" charset="-122"/>
              <a:ea typeface="OPPOSans M"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POSans M" panose="00020600040101010101" charset="-122"/>
                <a:ea typeface="OPPOSans M" panose="00020600040101010101" charset="-122"/>
              </a:rPr>
            </a:fld>
            <a:endParaRPr lang="zh-CN" altLang="en-US">
              <a:latin typeface="OPPOSans M" panose="00020600040101010101" charset="-122"/>
              <a:ea typeface="OPPOSans M"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POSans M" panose="00020600040101010101" charset="-122"/>
              <a:ea typeface="OPPOSans M"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POSans M" panose="00020600040101010101" charset="-122"/>
                <a:ea typeface="OPPOSans M" panose="00020600040101010101" charset="-122"/>
              </a:rPr>
            </a:fld>
            <a:endParaRPr lang="zh-CN" altLang="en-US">
              <a:latin typeface="OPPOSans M" panose="00020600040101010101" charset="-122"/>
              <a:ea typeface="OPPOSans M" panose="0002060004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POSans M" panose="00020600040101010101" charset="-122"/>
                <a:ea typeface="OPPOSans M" panose="00020600040101010101"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POSans M" panose="00020600040101010101" charset="-122"/>
                <a:ea typeface="OPPOSans M" panose="00020600040101010101" charset="-122"/>
              </a:defRPr>
            </a:lvl1pPr>
          </a:lstStyle>
          <a:p>
            <a:fld id="{68EABFFB-8326-4503-AC44-55DFAE6D5E3E}"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POSans M" panose="00020600040101010101" charset="-122"/>
                <a:ea typeface="OPPOSans M" panose="00020600040101010101"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POSans M" panose="00020600040101010101" charset="-122"/>
                <a:ea typeface="OPPOSans M" panose="00020600040101010101" charset="-122"/>
              </a:defRPr>
            </a:lvl1pPr>
          </a:lstStyle>
          <a:p>
            <a:fld id="{9F493779-6B59-45C9-998D-73E378659E8C}"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1pPr>
    <a:lvl2pPr marL="45720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2pPr>
    <a:lvl3pPr marL="91440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3pPr>
    <a:lvl4pPr marL="137160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4pPr>
    <a:lvl5pPr marL="182880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B7B1F4D-9A06-41FD-9592-15639BF73708}" type="slidenum">
              <a:rPr kumimoji="0" lang="zh-CN" altLang="en-US" sz="1200" b="0" i="0" u="none" strike="noStrike" kern="1200" cap="none" spc="0" normalizeH="0" baseline="0" noProof="0" smtClean="0">
                <a:ln>
                  <a:noFill/>
                </a:ln>
                <a:solidFill>
                  <a:prstClr val="black"/>
                </a:solidFill>
                <a:effectLst/>
                <a:uLnTx/>
                <a:uFillTx/>
                <a:cs typeface="+mn-cs"/>
              </a:rPr>
            </a:fld>
            <a:endParaRPr kumimoji="0" lang="zh-CN" altLang="en-US"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tags" Target="../tags/tag38.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tags" Target="../tags/tag40.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tags" Target="../tags/tag42.xml"/><Relationship Id="rId1" Type="http://schemas.openxmlformats.org/officeDocument/2006/relationships/tags" Target="../tags/tag41.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tags" Target="../tags/tag44.xml"/><Relationship Id="rId1" Type="http://schemas.openxmlformats.org/officeDocument/2006/relationships/tags" Target="../tags/tag43.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tags" Target="../tags/tag46.xml"/><Relationship Id="rId1" Type="http://schemas.openxmlformats.org/officeDocument/2006/relationships/tags" Target="../tags/tag45.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tags" Target="../tags/tag48.xml"/><Relationship Id="rId1" Type="http://schemas.openxmlformats.org/officeDocument/2006/relationships/tags" Target="../tags/tag47.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tags" Target="../tags/tag50.xml"/><Relationship Id="rId1" Type="http://schemas.openxmlformats.org/officeDocument/2006/relationships/tags" Target="../tags/tag49.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tags" Target="../tags/tag52.xml"/><Relationship Id="rId1" Type="http://schemas.openxmlformats.org/officeDocument/2006/relationships/tags" Target="../tags/tag51.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tags" Target="../tags/tag54.xml"/><Relationship Id="rId1" Type="http://schemas.openxmlformats.org/officeDocument/2006/relationships/tags" Target="../tags/tag53.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tags" Target="../tags/tag56.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tags" Target="../tags/tag58.xml"/><Relationship Id="rId1" Type="http://schemas.openxmlformats.org/officeDocument/2006/relationships/tags" Target="../tags/tag5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tags" Target="../tags/tag60.xml"/><Relationship Id="rId1" Type="http://schemas.openxmlformats.org/officeDocument/2006/relationships/tags" Target="../tags/tag59.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tags" Target="../tags/tag62.xml"/><Relationship Id="rId1" Type="http://schemas.openxmlformats.org/officeDocument/2006/relationships/tags" Target="../tags/tag61.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tags" Target="../tags/tag64.xml"/><Relationship Id="rId1" Type="http://schemas.openxmlformats.org/officeDocument/2006/relationships/tags" Target="../tags/tag6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tags" Target="../tags/tag68.xml"/><Relationship Id="rId1" Type="http://schemas.openxmlformats.org/officeDocument/2006/relationships/tags" Target="../tags/tag67.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tags" Target="../tags/tag70.xml"/><Relationship Id="rId1" Type="http://schemas.openxmlformats.org/officeDocument/2006/relationships/tags" Target="../tags/tag69.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tags" Target="../tags/tag72.xml"/><Relationship Id="rId1" Type="http://schemas.openxmlformats.org/officeDocument/2006/relationships/tags" Target="../tags/tag7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tags" Target="../tags/tag76.xml"/><Relationship Id="rId1" Type="http://schemas.openxmlformats.org/officeDocument/2006/relationships/tags" Target="../tags/tag7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tags" Target="../tags/tag78.xml"/><Relationship Id="rId1" Type="http://schemas.openxmlformats.org/officeDocument/2006/relationships/tags" Target="../tags/tag77.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tags" Target="../tags/tag80.xml"/><Relationship Id="rId1" Type="http://schemas.openxmlformats.org/officeDocument/2006/relationships/tags" Target="../tags/tag79.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tags" Target="../tags/tag81.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tags" Target="../tags/tag84.xml"/><Relationship Id="rId1" Type="http://schemas.openxmlformats.org/officeDocument/2006/relationships/tags" Target="../tags/tag83.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tags" Target="../tags/tag86.xml"/><Relationship Id="rId1" Type="http://schemas.openxmlformats.org/officeDocument/2006/relationships/tags" Target="../tags/tag8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tags" Target="../tags/tag8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tags" Target="../tags/tag8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形状 35"/>
          <p:cNvSpPr/>
          <p:nvPr/>
        </p:nvSpPr>
        <p:spPr>
          <a:xfrm rot="2700000">
            <a:off x="174179" y="-2646205"/>
            <a:ext cx="11768144" cy="11768144"/>
          </a:xfrm>
          <a:custGeom>
            <a:avLst/>
            <a:gdLst>
              <a:gd name="connsiteX0" fmla="*/ 0 w 11768144"/>
              <a:gd name="connsiteY0" fmla="*/ 7189109 h 11768144"/>
              <a:gd name="connsiteX1" fmla="*/ 7189108 w 11768144"/>
              <a:gd name="connsiteY1" fmla="*/ 0 h 11768144"/>
              <a:gd name="connsiteX2" fmla="*/ 8674431 w 11768144"/>
              <a:gd name="connsiteY2" fmla="*/ 0 h 11768144"/>
              <a:gd name="connsiteX3" fmla="*/ 11768144 w 11768144"/>
              <a:gd name="connsiteY3" fmla="*/ 3093713 h 11768144"/>
              <a:gd name="connsiteX4" fmla="*/ 11768144 w 11768144"/>
              <a:gd name="connsiteY4" fmla="*/ 5119641 h 11768144"/>
              <a:gd name="connsiteX5" fmla="*/ 5119641 w 11768144"/>
              <a:gd name="connsiteY5" fmla="*/ 11768144 h 11768144"/>
              <a:gd name="connsiteX6" fmla="*/ 3200484 w 11768144"/>
              <a:gd name="connsiteY6" fmla="*/ 11768144 h 11768144"/>
              <a:gd name="connsiteX7" fmla="*/ 0 w 11768144"/>
              <a:gd name="connsiteY7" fmla="*/ 8567660 h 1176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68144" h="11768144">
                <a:moveTo>
                  <a:pt x="0" y="7189109"/>
                </a:moveTo>
                <a:lnTo>
                  <a:pt x="7189108" y="0"/>
                </a:lnTo>
                <a:lnTo>
                  <a:pt x="8674431" y="0"/>
                </a:lnTo>
                <a:lnTo>
                  <a:pt x="11768144" y="3093713"/>
                </a:lnTo>
                <a:lnTo>
                  <a:pt x="11768144" y="5119641"/>
                </a:lnTo>
                <a:lnTo>
                  <a:pt x="5119641" y="11768144"/>
                </a:lnTo>
                <a:lnTo>
                  <a:pt x="3200484" y="11768144"/>
                </a:lnTo>
                <a:lnTo>
                  <a:pt x="0" y="8567660"/>
                </a:lnTo>
                <a:close/>
              </a:path>
            </a:pathLst>
          </a:custGeom>
          <a:solidFill>
            <a:schemeClr val="bg1"/>
          </a:solidFill>
          <a:ln w="9525">
            <a:gradFill>
              <a:gsLst>
                <a:gs pos="0">
                  <a:schemeClr val="accent2">
                    <a:alpha val="42000"/>
                  </a:schemeClr>
                </a:gs>
                <a:gs pos="50000">
                  <a:schemeClr val="accent2">
                    <a:lumMod val="75000"/>
                    <a:alpha val="30000"/>
                  </a:schemeClr>
                </a:gs>
                <a:gs pos="100000">
                  <a:schemeClr val="accent1">
                    <a:alpha val="27000"/>
                  </a:schemeClr>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任意多边形: 形状 33"/>
          <p:cNvSpPr/>
          <p:nvPr/>
        </p:nvSpPr>
        <p:spPr>
          <a:xfrm rot="2700000">
            <a:off x="1947142" y="-873242"/>
            <a:ext cx="8222218" cy="8222218"/>
          </a:xfrm>
          <a:custGeom>
            <a:avLst/>
            <a:gdLst>
              <a:gd name="connsiteX0" fmla="*/ 0 w 8222218"/>
              <a:gd name="connsiteY0" fmla="*/ 3643183 h 8222218"/>
              <a:gd name="connsiteX1" fmla="*/ 3643183 w 8222218"/>
              <a:gd name="connsiteY1" fmla="*/ 0 h 8222218"/>
              <a:gd name="connsiteX2" fmla="*/ 8222218 w 8222218"/>
              <a:gd name="connsiteY2" fmla="*/ 0 h 8222218"/>
              <a:gd name="connsiteX3" fmla="*/ 8222218 w 8222218"/>
              <a:gd name="connsiteY3" fmla="*/ 5119641 h 8222218"/>
              <a:gd name="connsiteX4" fmla="*/ 5119641 w 8222218"/>
              <a:gd name="connsiteY4" fmla="*/ 8222218 h 8222218"/>
              <a:gd name="connsiteX5" fmla="*/ 0 w 8222218"/>
              <a:gd name="connsiteY5" fmla="*/ 8222218 h 82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2218" h="8222218">
                <a:moveTo>
                  <a:pt x="0" y="3643183"/>
                </a:moveTo>
                <a:lnTo>
                  <a:pt x="3643183" y="0"/>
                </a:lnTo>
                <a:lnTo>
                  <a:pt x="8222218" y="0"/>
                </a:lnTo>
                <a:lnTo>
                  <a:pt x="8222218" y="5119641"/>
                </a:lnTo>
                <a:lnTo>
                  <a:pt x="5119641" y="8222218"/>
                </a:lnTo>
                <a:lnTo>
                  <a:pt x="0" y="8222218"/>
                </a:lnTo>
                <a:close/>
              </a:path>
            </a:pathLst>
          </a:custGeom>
          <a:solidFill>
            <a:schemeClr val="bg1"/>
          </a:solidFill>
          <a:ln w="9525">
            <a:gradFill>
              <a:gsLst>
                <a:gs pos="0">
                  <a:schemeClr val="accent2">
                    <a:alpha val="42000"/>
                  </a:schemeClr>
                </a:gs>
                <a:gs pos="50000">
                  <a:schemeClr val="accent2">
                    <a:lumMod val="75000"/>
                    <a:alpha val="30000"/>
                  </a:schemeClr>
                </a:gs>
                <a:gs pos="100000">
                  <a:schemeClr val="accent1">
                    <a:alpha val="27000"/>
                  </a:schemeClr>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矩形 22"/>
          <p:cNvSpPr/>
          <p:nvPr/>
        </p:nvSpPr>
        <p:spPr>
          <a:xfrm rot="2700000">
            <a:off x="3707765" y="974090"/>
            <a:ext cx="4775835" cy="4879340"/>
          </a:xfrm>
          <a:prstGeom prst="rect">
            <a:avLst/>
          </a:prstGeom>
          <a:gradFill>
            <a:gsLst>
              <a:gs pos="0">
                <a:schemeClr val="accent2"/>
              </a:gs>
              <a:gs pos="50000">
                <a:schemeClr val="accent1"/>
              </a:gs>
              <a:gs pos="100000">
                <a:schemeClr val="accent3"/>
              </a:gs>
            </a:gsLst>
            <a:lin ang="5400000" scaled="1"/>
          </a:gradFill>
          <a:ln w="9525">
            <a:gradFill>
              <a:gsLst>
                <a:gs pos="0">
                  <a:schemeClr val="accent2"/>
                </a:gs>
                <a:gs pos="50000">
                  <a:srgbClr val="0192FF"/>
                </a:gs>
                <a:gs pos="100000">
                  <a:schemeClr val="accent1"/>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a:spLocks noChangeAspect="1" noChangeArrowheads="1"/>
          </p:cNvSpPr>
          <p:nvPr/>
        </p:nvSpPr>
        <p:spPr bwMode="auto">
          <a:xfrm>
            <a:off x="2726267" y="0"/>
            <a:ext cx="6858000"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椭圆 5"/>
          <p:cNvSpPr/>
          <p:nvPr/>
        </p:nvSpPr>
        <p:spPr>
          <a:xfrm>
            <a:off x="917353" y="4585131"/>
            <a:ext cx="344028" cy="344028"/>
          </a:xfrm>
          <a:prstGeom prst="ellipse">
            <a:avLst/>
          </a:prstGeom>
          <a:gradFill>
            <a:gsLst>
              <a:gs pos="0">
                <a:schemeClr val="accent2"/>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OPPOSans M" panose="00020600040101010101" charset="-122"/>
              <a:ea typeface="OPPOSans M" panose="00020600040101010101" charset="-122"/>
            </a:endParaRPr>
          </a:p>
        </p:txBody>
      </p:sp>
      <p:sp>
        <p:nvSpPr>
          <p:cNvPr id="7" name="矩形 6"/>
          <p:cNvSpPr/>
          <p:nvPr/>
        </p:nvSpPr>
        <p:spPr>
          <a:xfrm rot="2700000">
            <a:off x="4272119" y="1642867"/>
            <a:ext cx="3572264" cy="3572264"/>
          </a:xfrm>
          <a:prstGeom prst="rect">
            <a:avLst/>
          </a:prstGeom>
          <a:solidFill>
            <a:schemeClr val="bg1"/>
          </a:solidFill>
          <a:ln w="31750">
            <a:gradFill>
              <a:gsLst>
                <a:gs pos="0">
                  <a:schemeClr val="accent2"/>
                </a:gs>
                <a:gs pos="50000">
                  <a:srgbClr val="0192FF"/>
                </a:gs>
                <a:gs pos="100000">
                  <a:schemeClr val="accent1"/>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477616" y="4872634"/>
            <a:ext cx="628660" cy="628660"/>
          </a:xfrm>
          <a:prstGeom prst="ellipse">
            <a:avLst/>
          </a:prstGeom>
          <a:gradFill>
            <a:gsLst>
              <a:gs pos="0">
                <a:schemeClr val="accent2"/>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a:spLocks noChangeAspect="1" noChangeArrowheads="1"/>
          </p:cNvSpPr>
          <p:nvPr/>
        </p:nvSpPr>
        <p:spPr bwMode="auto">
          <a:xfrm>
            <a:off x="2726267" y="0"/>
            <a:ext cx="6858000" cy="3693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OPPOSans M" panose="00020600040101010101" charset="-122"/>
              <a:cs typeface="+mn-cs"/>
            </a:endParaRPr>
          </a:p>
        </p:txBody>
      </p:sp>
      <p:sp>
        <p:nvSpPr>
          <p:cNvPr id="27" name="矩形 26"/>
          <p:cNvSpPr/>
          <p:nvPr/>
        </p:nvSpPr>
        <p:spPr>
          <a:xfrm>
            <a:off x="4775921" y="4300645"/>
            <a:ext cx="2640157" cy="5835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i="0" u="none" strike="noStrike" kern="1200" cap="none" spc="0" normalizeH="0" baseline="0" noProof="0" dirty="0">
                <a:ln>
                  <a:noFill/>
                </a:ln>
                <a:solidFill>
                  <a:schemeClr val="tx1">
                    <a:lumMod val="75000"/>
                    <a:lumOff val="25000"/>
                  </a:schemeClr>
                </a:solidFill>
                <a:effectLst/>
                <a:uLnTx/>
                <a:uFillTx/>
                <a:latin typeface="+mj-lt"/>
                <a:ea typeface="+mj-ea"/>
              </a:rPr>
              <a:t>REPORTED BY:</a:t>
            </a:r>
            <a:r>
              <a:rPr kumimoji="0" lang="en-IN" altLang="en-US" sz="1600" i="0" u="none" strike="noStrike" kern="1200" cap="none" spc="0" normalizeH="0" baseline="0" noProof="0" dirty="0">
                <a:ln>
                  <a:noFill/>
                </a:ln>
                <a:solidFill>
                  <a:schemeClr val="tx1">
                    <a:lumMod val="75000"/>
                    <a:lumOff val="25000"/>
                  </a:schemeClr>
                </a:solidFill>
                <a:effectLst/>
                <a:uLnTx/>
                <a:uFillTx/>
                <a:latin typeface="+mj-lt"/>
                <a:ea typeface="+mj-ea"/>
              </a:rPr>
              <a:t> I.V.SRICHANDRA</a:t>
            </a:r>
            <a:endParaRPr kumimoji="0" lang="en-IN" altLang="en-US" sz="1600" i="0" u="none" strike="noStrike" kern="1200" cap="none" spc="0" normalizeH="0" baseline="0" noProof="0" dirty="0">
              <a:ln>
                <a:noFill/>
              </a:ln>
              <a:solidFill>
                <a:schemeClr val="tx1">
                  <a:lumMod val="75000"/>
                  <a:lumOff val="25000"/>
                </a:schemeClr>
              </a:solidFill>
              <a:effectLst/>
              <a:uLnTx/>
              <a:uFillTx/>
              <a:latin typeface="+mj-lt"/>
              <a:ea typeface="+mj-ea"/>
            </a:endParaRPr>
          </a:p>
        </p:txBody>
      </p:sp>
      <p:sp>
        <p:nvSpPr>
          <p:cNvPr id="9" name="矩形: 剪去对角 8"/>
          <p:cNvSpPr/>
          <p:nvPr/>
        </p:nvSpPr>
        <p:spPr>
          <a:xfrm>
            <a:off x="1971675" y="2933065"/>
            <a:ext cx="8322310" cy="991870"/>
          </a:xfrm>
          <a:prstGeom prst="snip2DiagRect">
            <a:avLst>
              <a:gd name="adj1" fmla="val 16931"/>
              <a:gd name="adj2" fmla="val 0"/>
            </a:avLst>
          </a:prstGeom>
          <a:solidFill>
            <a:schemeClr val="accent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3000" b="1" i="0" u="none" strike="noStrike" kern="1200" cap="none" spc="0" normalizeH="0" baseline="0" noProof="0" dirty="0">
                <a:ln>
                  <a:noFill/>
                </a:ln>
                <a:solidFill>
                  <a:prstClr val="white"/>
                </a:solidFill>
                <a:effectLst/>
                <a:uLnTx/>
                <a:uFillTx/>
                <a:latin typeface="+mj-ea"/>
                <a:ea typeface="+mj-ea"/>
              </a:rPr>
              <a:t>Data Science: A Game-Changer in the Space Race</a:t>
            </a:r>
            <a:endParaRPr kumimoji="0" lang="en-IN" altLang="en-US" sz="3000" b="1" i="0" u="none" strike="noStrike" kern="1200" cap="none" spc="0" normalizeH="0" baseline="0" noProof="0" dirty="0">
              <a:ln>
                <a:noFill/>
              </a:ln>
              <a:solidFill>
                <a:prstClr val="white"/>
              </a:solidFill>
              <a:effectLst/>
              <a:uLnTx/>
              <a:uFillTx/>
              <a:latin typeface="+mj-ea"/>
              <a:ea typeface="+mj-ea"/>
            </a:endParaRPr>
          </a:p>
        </p:txBody>
      </p:sp>
      <p:cxnSp>
        <p:nvCxnSpPr>
          <p:cNvPr id="25" name="直接连接符 24"/>
          <p:cNvCxnSpPr/>
          <p:nvPr/>
        </p:nvCxnSpPr>
        <p:spPr>
          <a:xfrm flipH="1">
            <a:off x="6959683" y="4964197"/>
            <a:ext cx="1863524" cy="1863524"/>
          </a:xfrm>
          <a:prstGeom prst="line">
            <a:avLst/>
          </a:prstGeom>
          <a:ln w="15875">
            <a:gradFill>
              <a:gsLst>
                <a:gs pos="0">
                  <a:schemeClr val="accent2"/>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8639402" y="4077854"/>
            <a:ext cx="1863524" cy="1863524"/>
          </a:xfrm>
          <a:prstGeom prst="line">
            <a:avLst/>
          </a:prstGeom>
          <a:ln w="15875">
            <a:gradFill>
              <a:gsLst>
                <a:gs pos="0">
                  <a:schemeClr val="accent2"/>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829841" y="808845"/>
            <a:ext cx="1863524" cy="1863524"/>
          </a:xfrm>
          <a:prstGeom prst="line">
            <a:avLst/>
          </a:prstGeom>
          <a:ln w="15875">
            <a:gradFill>
              <a:gsLst>
                <a:gs pos="0">
                  <a:schemeClr val="accent2">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3175582" y="37119"/>
            <a:ext cx="1863524" cy="1863524"/>
          </a:xfrm>
          <a:prstGeom prst="line">
            <a:avLst/>
          </a:prstGeom>
          <a:ln w="15875">
            <a:gradFill>
              <a:gsLst>
                <a:gs pos="0">
                  <a:schemeClr val="accent2">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8596892" y="726714"/>
            <a:ext cx="344028" cy="344028"/>
          </a:xfrm>
          <a:prstGeom prst="ellipse">
            <a:avLst/>
          </a:prstGeom>
          <a:gradFill>
            <a:gsLst>
              <a:gs pos="0">
                <a:schemeClr val="accent2"/>
              </a:gs>
              <a:gs pos="69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OPPOSans M" panose="00020600040101010101" charset="-122"/>
              <a:ea typeface="OPPOSans M" panose="00020600040101010101" charset="-122"/>
            </a:endParaRPr>
          </a:p>
        </p:txBody>
      </p:sp>
      <p:sp>
        <p:nvSpPr>
          <p:cNvPr id="32" name="椭圆 31"/>
          <p:cNvSpPr/>
          <p:nvPr/>
        </p:nvSpPr>
        <p:spPr>
          <a:xfrm>
            <a:off x="10075350" y="5361497"/>
            <a:ext cx="628660" cy="628660"/>
          </a:xfrm>
          <a:prstGeom prst="ellipse">
            <a:avLst/>
          </a:prstGeom>
          <a:gradFill>
            <a:gsLst>
              <a:gs pos="0">
                <a:schemeClr val="accent2"/>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2" name="Text Box 1"/>
          <p:cNvSpPr txBox="1"/>
          <p:nvPr/>
        </p:nvSpPr>
        <p:spPr>
          <a:xfrm>
            <a:off x="4145280" y="617220"/>
            <a:ext cx="3886200" cy="491490"/>
          </a:xfrm>
          <a:prstGeom prst="rect">
            <a:avLst/>
          </a:prstGeom>
          <a:noFill/>
        </p:spPr>
        <p:txBody>
          <a:bodyPr wrap="square" rtlCol="0">
            <a:spAutoFit/>
          </a:bodyPr>
          <a:p>
            <a:r>
              <a:rPr lang="en-US" sz="2600" b="1">
                <a:latin typeface="Times New Roman" panose="02020603050405020304" charset="0"/>
                <a:cs typeface="Times New Roman" panose="02020603050405020304" charset="0"/>
              </a:rPr>
              <a:t>Data Wrangling</a:t>
            </a:r>
            <a:endParaRPr lang="en-US" sz="2600" b="1">
              <a:latin typeface="Times New Roman" panose="02020603050405020304" charset="0"/>
              <a:cs typeface="Times New Roman" panose="02020603050405020304" charset="0"/>
            </a:endParaRPr>
          </a:p>
        </p:txBody>
      </p:sp>
      <p:sp>
        <p:nvSpPr>
          <p:cNvPr id="3" name="Text Box 2"/>
          <p:cNvSpPr txBox="1"/>
          <p:nvPr/>
        </p:nvSpPr>
        <p:spPr>
          <a:xfrm>
            <a:off x="1066800" y="1330325"/>
            <a:ext cx="4236720" cy="4265930"/>
          </a:xfrm>
          <a:prstGeom prst="rect">
            <a:avLst/>
          </a:prstGeom>
          <a:noFill/>
        </p:spPr>
        <p:txBody>
          <a:bodyPr wrap="square" rtlCol="0" anchor="t">
            <a:noAutofit/>
          </a:bodyPr>
          <a:p>
            <a:pPr marL="285750" indent="-285750">
              <a:buFont typeface="Arial" panose="020B0604020202020204" pitchFamily="34" charset="0"/>
              <a:buChar char="•"/>
            </a:pPr>
            <a:r>
              <a:rPr lang="en-US" sz="2000">
                <a:latin typeface="Times New Roman" panose="02020603050405020304" charset="0"/>
                <a:cs typeface="Times New Roman" panose="02020603050405020304" charset="0"/>
              </a:rPr>
              <a:t>We identified the training labels by doing an exploratory data analysis.</a:t>
            </a:r>
            <a:endParaRPr lang="en-US" sz="20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0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a:latin typeface="Times New Roman" panose="02020603050405020304" charset="0"/>
                <a:cs typeface="Times New Roman" panose="02020603050405020304" charset="0"/>
              </a:rPr>
              <a:t>We determined the quantity of launches at every location as well as the quantity and frequency of each orbit.</a:t>
            </a:r>
            <a:endParaRPr lang="en-US" sz="20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0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a:latin typeface="Times New Roman" panose="02020603050405020304" charset="0"/>
                <a:cs typeface="Times New Roman" panose="02020603050405020304" charset="0"/>
              </a:rPr>
              <a:t>From the outcome column, we generated the landing outcome label and exported the data to CSV.</a:t>
            </a:r>
            <a:endParaRPr lang="en-US" sz="20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3"/>
          <a:stretch>
            <a:fillRect/>
          </a:stretch>
        </p:blipFill>
        <p:spPr>
          <a:xfrm>
            <a:off x="5643880" y="1570990"/>
            <a:ext cx="4249420" cy="3376930"/>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Date Placeholder 5"/>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2" name="Text Box 1"/>
          <p:cNvSpPr txBox="1"/>
          <p:nvPr/>
        </p:nvSpPr>
        <p:spPr>
          <a:xfrm>
            <a:off x="2651760" y="617220"/>
            <a:ext cx="6278880" cy="491490"/>
          </a:xfrm>
          <a:prstGeom prst="rect">
            <a:avLst/>
          </a:prstGeom>
          <a:noFill/>
        </p:spPr>
        <p:txBody>
          <a:bodyPr wrap="square" rtlCol="0">
            <a:spAutoFit/>
          </a:bodyPr>
          <a:p>
            <a:pPr indent="457200"/>
            <a:r>
              <a:rPr lang="en-US" sz="2600" b="1">
                <a:latin typeface="Times New Roman" panose="02020603050405020304" charset="0"/>
                <a:cs typeface="Times New Roman" panose="02020603050405020304" charset="0"/>
              </a:rPr>
              <a:t>EDA With Data Visualization</a:t>
            </a:r>
            <a:endParaRPr lang="en-US" sz="2600" b="1">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3"/>
          <a:stretch>
            <a:fillRect/>
          </a:stretch>
        </p:blipFill>
        <p:spPr>
          <a:xfrm>
            <a:off x="7028815" y="1358265"/>
            <a:ext cx="3782060" cy="2085340"/>
          </a:xfrm>
          <a:prstGeom prst="rect">
            <a:avLst/>
          </a:prstGeom>
        </p:spPr>
      </p:pic>
      <p:pic>
        <p:nvPicPr>
          <p:cNvPr id="9" name="Picture 8"/>
          <p:cNvPicPr>
            <a:picLocks noChangeAspect="1"/>
          </p:cNvPicPr>
          <p:nvPr/>
        </p:nvPicPr>
        <p:blipFill>
          <a:blip r:embed="rId4"/>
          <a:stretch>
            <a:fillRect/>
          </a:stretch>
        </p:blipFill>
        <p:spPr>
          <a:xfrm>
            <a:off x="6788150" y="3674110"/>
            <a:ext cx="4022725" cy="2298700"/>
          </a:xfrm>
          <a:prstGeom prst="rect">
            <a:avLst/>
          </a:prstGeom>
        </p:spPr>
      </p:pic>
      <p:sp>
        <p:nvSpPr>
          <p:cNvPr id="3" name="Text Box 2"/>
          <p:cNvSpPr txBox="1"/>
          <p:nvPr/>
        </p:nvSpPr>
        <p:spPr>
          <a:xfrm>
            <a:off x="213360" y="1983105"/>
            <a:ext cx="5882005" cy="3098800"/>
          </a:xfrm>
          <a:prstGeom prst="rect">
            <a:avLst/>
          </a:prstGeom>
          <a:noFill/>
        </p:spPr>
        <p:txBody>
          <a:bodyPr wrap="square" rtlCol="0" anchor="t">
            <a:noAutofit/>
          </a:bodyPr>
          <a:p>
            <a:r>
              <a:rPr lang="en-US" sz="2000">
                <a:latin typeface="Times New Roman" panose="02020603050405020304" charset="0"/>
                <a:cs typeface="Times New Roman" panose="02020603050405020304" charset="0"/>
              </a:rPr>
              <a:t>The relationship between the flight number and the launch site, the payload and the launch site, the success rate of each orbit type, the flight number and the orbit type, and the annual trend of launch success were all visualised as we investigated the data. </a:t>
            </a:r>
            <a:endParaRPr lang="en-US" sz="20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2" name="Text Box 1"/>
          <p:cNvSpPr txBox="1"/>
          <p:nvPr/>
        </p:nvSpPr>
        <p:spPr>
          <a:xfrm>
            <a:off x="2423160" y="678180"/>
            <a:ext cx="5044440" cy="491490"/>
          </a:xfrm>
          <a:prstGeom prst="rect">
            <a:avLst/>
          </a:prstGeom>
          <a:noFill/>
        </p:spPr>
        <p:txBody>
          <a:bodyPr wrap="square" rtlCol="0">
            <a:spAutoFit/>
          </a:bodyPr>
          <a:p>
            <a:pPr marL="914400" lvl="2" indent="457200"/>
            <a:r>
              <a:rPr lang="en-US" sz="2600" b="1">
                <a:latin typeface="Times New Roman" panose="02020603050405020304" charset="0"/>
                <a:cs typeface="Times New Roman" panose="02020603050405020304" charset="0"/>
              </a:rPr>
              <a:t>EDA With SQL</a:t>
            </a:r>
            <a:endParaRPr lang="en-US" sz="2600" b="1">
              <a:latin typeface="Times New Roman" panose="02020603050405020304" charset="0"/>
              <a:cs typeface="Times New Roman" panose="02020603050405020304" charset="0"/>
            </a:endParaRPr>
          </a:p>
        </p:txBody>
      </p:sp>
      <p:sp>
        <p:nvSpPr>
          <p:cNvPr id="3" name="Text Box 2"/>
          <p:cNvSpPr txBox="1"/>
          <p:nvPr/>
        </p:nvSpPr>
        <p:spPr>
          <a:xfrm>
            <a:off x="1158240" y="1627505"/>
            <a:ext cx="8091805" cy="4438650"/>
          </a:xfrm>
          <a:prstGeom prst="rect">
            <a:avLst/>
          </a:prstGeom>
          <a:noFill/>
        </p:spPr>
        <p:txBody>
          <a:bodyPr wrap="square" rtlCol="0" anchor="t">
            <a:noAutofit/>
          </a:bodyPr>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The SpaceX dataset was loaded into a PostgreSQL database without requiring us to exit the Jupyter notebook.</a:t>
            </a: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To extract meaning from the data, we used SQL and EDA. We created queries to learn, for example:</a:t>
            </a: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the space mission's distinct launch sites' names.</a:t>
            </a: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The total mass of payload that NASA's CRS boosters have carried</a:t>
            </a: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The rocket version F9 v1.1's average payload mass</a:t>
            </a: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The overall count of mission results that were successful and unsuccessful</a:t>
            </a: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drone ship's unsuccessful landing results, along with the names of the launch sites and booster versions.</a:t>
            </a:r>
            <a:endParaRPr lang="en-US" sz="20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2" name="Text Box 1"/>
          <p:cNvSpPr txBox="1"/>
          <p:nvPr/>
        </p:nvSpPr>
        <p:spPr>
          <a:xfrm>
            <a:off x="2271395" y="629285"/>
            <a:ext cx="8423910" cy="491490"/>
          </a:xfrm>
          <a:prstGeom prst="rect">
            <a:avLst/>
          </a:prstGeom>
          <a:noFill/>
        </p:spPr>
        <p:txBody>
          <a:bodyPr wrap="square" rtlCol="0">
            <a:spAutoFit/>
          </a:bodyPr>
          <a:p>
            <a:pPr lvl="1" indent="457200"/>
            <a:r>
              <a:rPr lang="en-US" sz="2600" b="1">
                <a:latin typeface="Times New Roman" panose="02020603050405020304" charset="0"/>
                <a:cs typeface="Times New Roman" panose="02020603050405020304" charset="0"/>
              </a:rPr>
              <a:t>Build an Interactive Map with Folium</a:t>
            </a:r>
            <a:endParaRPr lang="en-US" sz="2600" b="1">
              <a:latin typeface="Times New Roman" panose="02020603050405020304" charset="0"/>
              <a:cs typeface="Times New Roman" panose="02020603050405020304" charset="0"/>
            </a:endParaRPr>
          </a:p>
        </p:txBody>
      </p:sp>
      <p:sp>
        <p:nvSpPr>
          <p:cNvPr id="4" name="Text Box 3"/>
          <p:cNvSpPr txBox="1"/>
          <p:nvPr/>
        </p:nvSpPr>
        <p:spPr>
          <a:xfrm>
            <a:off x="666115" y="1361440"/>
            <a:ext cx="11008360" cy="3599815"/>
          </a:xfrm>
          <a:prstGeom prst="rect">
            <a:avLst/>
          </a:prstGeom>
          <a:noFill/>
        </p:spPr>
        <p:txBody>
          <a:bodyPr wrap="square" rtlCol="0" anchor="t">
            <a:noAutofit/>
          </a:bodyPr>
          <a:p>
            <a:pPr marL="342900" indent="-342900">
              <a:buFont typeface="Arial" panose="020B0604020202020204" pitchFamily="34" charset="0"/>
              <a:buChar char="•"/>
            </a:pPr>
            <a:r>
              <a:rPr lang="en-US" sz="2200">
                <a:latin typeface="Times New Roman" panose="02020603050405020304" charset="0"/>
                <a:cs typeface="Times New Roman" panose="02020603050405020304" charset="0"/>
              </a:rPr>
              <a:t>We marked all launch sites, and added map objects such as markers, circles, lines to mark the success or failure of launches for each site on the folium map.</a:t>
            </a:r>
            <a:endParaRPr lang="en-US" sz="22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200">
                <a:latin typeface="Times New Roman" panose="02020603050405020304" charset="0"/>
                <a:cs typeface="Times New Roman" panose="02020603050405020304" charset="0"/>
              </a:rPr>
              <a:t>We assigned the feature launch outcomes (failure or success) to class 0 and 1.i.e., 0 for failure, and 1 for success.</a:t>
            </a:r>
            <a:endParaRPr lang="en-US" sz="22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200">
                <a:latin typeface="Times New Roman" panose="02020603050405020304" charset="0"/>
                <a:cs typeface="Times New Roman" panose="02020603050405020304" charset="0"/>
              </a:rPr>
              <a:t>Using the color-labeled marker clusters, we identified which launch sites have relatively high success rate. </a:t>
            </a:r>
            <a:endParaRPr lang="en-US" sz="22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200">
                <a:latin typeface="Times New Roman" panose="02020603050405020304" charset="0"/>
                <a:cs typeface="Times New Roman" panose="02020603050405020304" charset="0"/>
              </a:rPr>
              <a:t>We calculated the distances between a launch site to its proximities. We answered some question for instance:</a:t>
            </a:r>
            <a:endParaRPr lang="en-US" sz="2200">
              <a:latin typeface="Times New Roman" panose="02020603050405020304" charset="0"/>
              <a:cs typeface="Times New Roman" panose="02020603050405020304" charset="0"/>
            </a:endParaRPr>
          </a:p>
          <a:p>
            <a:pPr marL="800100" lvl="1" indent="-342900">
              <a:buFont typeface="Arial" panose="020B0604020202020204" pitchFamily="34" charset="0"/>
              <a:buChar char="•"/>
            </a:pPr>
            <a:r>
              <a:rPr lang="en-US" sz="2200">
                <a:latin typeface="Times New Roman" panose="02020603050405020304" charset="0"/>
                <a:cs typeface="Times New Roman" panose="02020603050405020304" charset="0"/>
              </a:rPr>
              <a:t>Are launch sites near railways, highways and coastlines.</a:t>
            </a:r>
            <a:endParaRPr lang="en-US" sz="2200">
              <a:latin typeface="Times New Roman" panose="02020603050405020304" charset="0"/>
              <a:cs typeface="Times New Roman" panose="02020603050405020304" charset="0"/>
            </a:endParaRPr>
          </a:p>
          <a:p>
            <a:pPr marL="800100" lvl="1" indent="-342900">
              <a:buFont typeface="Arial" panose="020B0604020202020204" pitchFamily="34" charset="0"/>
              <a:buChar char="•"/>
            </a:pPr>
            <a:r>
              <a:rPr lang="en-US" sz="2200">
                <a:latin typeface="Times New Roman" panose="02020603050405020304" charset="0"/>
                <a:cs typeface="Times New Roman" panose="02020603050405020304" charset="0"/>
              </a:rPr>
              <a:t>Do launch sites keep certain distance away from cities.</a:t>
            </a:r>
            <a:endParaRPr lang="en-US" sz="2200">
              <a:latin typeface="Times New Roman" panose="02020603050405020304" charset="0"/>
              <a:cs typeface="Times New Roman" panose="02020603050405020304" charset="0"/>
            </a:endParaRPr>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Date Placeholder 5"/>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2" name="Text Box 1"/>
          <p:cNvSpPr txBox="1"/>
          <p:nvPr/>
        </p:nvSpPr>
        <p:spPr>
          <a:xfrm>
            <a:off x="2474595" y="666115"/>
            <a:ext cx="7924800" cy="491490"/>
          </a:xfrm>
          <a:prstGeom prst="rect">
            <a:avLst/>
          </a:prstGeom>
          <a:noFill/>
        </p:spPr>
        <p:txBody>
          <a:bodyPr wrap="square" rtlCol="0">
            <a:spAutoFit/>
          </a:bodyPr>
          <a:p>
            <a:pPr marL="457200" lvl="1" indent="457200"/>
            <a:r>
              <a:rPr lang="en-US" sz="2600" b="1">
                <a:latin typeface="Times New Roman" panose="02020603050405020304" charset="0"/>
                <a:cs typeface="Times New Roman" panose="02020603050405020304" charset="0"/>
              </a:rPr>
              <a:t>Building  DashBoard with Plotly Dash</a:t>
            </a:r>
            <a:endParaRPr lang="en-US" sz="2600" b="1">
              <a:latin typeface="Times New Roman" panose="02020603050405020304" charset="0"/>
              <a:cs typeface="Times New Roman" panose="02020603050405020304" charset="0"/>
            </a:endParaRPr>
          </a:p>
        </p:txBody>
      </p:sp>
      <p:sp>
        <p:nvSpPr>
          <p:cNvPr id="4" name="Text Box 3"/>
          <p:cNvSpPr txBox="1"/>
          <p:nvPr/>
        </p:nvSpPr>
        <p:spPr>
          <a:xfrm>
            <a:off x="1273810" y="1797685"/>
            <a:ext cx="9125585" cy="2314575"/>
          </a:xfrm>
          <a:prstGeom prst="rect">
            <a:avLst/>
          </a:prstGeom>
          <a:noFill/>
        </p:spPr>
        <p:txBody>
          <a:bodyPr wrap="square" rtlCol="0">
            <a:noAutofit/>
          </a:bodyPr>
          <a:p>
            <a:pPr>
              <a:lnSpc>
                <a:spcPct val="100000"/>
              </a:lnSpc>
              <a:spcBef>
                <a:spcPts val="1400"/>
              </a:spcBef>
            </a:pPr>
            <a:r>
              <a:rPr lang="en-US" sz="2000" dirty="0">
                <a:solidFill>
                  <a:schemeClr val="accent3">
                    <a:lumMod val="25000"/>
                  </a:schemeClr>
                </a:solidFill>
                <a:latin typeface="Times New Roman" panose="02020603050405020304" charset="0"/>
                <a:cs typeface="Times New Roman" panose="02020603050405020304" charset="0"/>
                <a:sym typeface="+mn-ea"/>
              </a:rPr>
              <a:t>Using Plotly dash, we created an interactive dashboard.</a:t>
            </a:r>
            <a:endParaRPr lang="en-US" sz="2000" dirty="0">
              <a:solidFill>
                <a:schemeClr val="accent3">
                  <a:lumMod val="25000"/>
                </a:schemeClr>
              </a:solidFill>
              <a:latin typeface="Times New Roman" panose="02020603050405020304" charset="0"/>
              <a:cs typeface="Times New Roman" panose="02020603050405020304" charset="0"/>
              <a:sym typeface="+mn-ea"/>
            </a:endParaRPr>
          </a:p>
          <a:p>
            <a:pPr>
              <a:lnSpc>
                <a:spcPct val="100000"/>
              </a:lnSpc>
              <a:spcBef>
                <a:spcPts val="1400"/>
              </a:spcBef>
            </a:pPr>
            <a:r>
              <a:rPr lang="en-US" sz="2000" dirty="0">
                <a:solidFill>
                  <a:schemeClr val="accent3">
                    <a:lumMod val="25000"/>
                  </a:schemeClr>
                </a:solidFill>
                <a:latin typeface="Times New Roman" panose="02020603050405020304" charset="0"/>
                <a:cs typeface="Times New Roman" panose="02020603050405020304" charset="0"/>
                <a:sym typeface="+mn-ea"/>
              </a:rPr>
              <a:t>We created pie charts that displayed the overall number of launches made by particular websites.</a:t>
            </a:r>
            <a:endParaRPr lang="en-US" sz="2000" dirty="0">
              <a:solidFill>
                <a:schemeClr val="accent3">
                  <a:lumMod val="25000"/>
                </a:schemeClr>
              </a:solidFill>
              <a:latin typeface="Times New Roman" panose="02020603050405020304" charset="0"/>
              <a:cs typeface="Times New Roman" panose="02020603050405020304" charset="0"/>
              <a:sym typeface="+mn-ea"/>
            </a:endParaRPr>
          </a:p>
          <a:p>
            <a:pPr>
              <a:lnSpc>
                <a:spcPct val="100000"/>
              </a:lnSpc>
              <a:spcBef>
                <a:spcPts val="1400"/>
              </a:spcBef>
            </a:pPr>
            <a:r>
              <a:rPr lang="en-US" sz="2000" dirty="0">
                <a:solidFill>
                  <a:schemeClr val="accent3">
                    <a:lumMod val="25000"/>
                  </a:schemeClr>
                </a:solidFill>
                <a:latin typeface="Times New Roman" panose="02020603050405020304" charset="0"/>
                <a:cs typeface="Times New Roman" panose="02020603050405020304" charset="0"/>
                <a:sym typeface="+mn-ea"/>
              </a:rPr>
              <a:t>We created a scatter diagram to display the correlation between the various booster versions' outcomes and payload masses (kg).</a:t>
            </a:r>
            <a:endParaRPr lang="en-US" sz="2000" dirty="0">
              <a:solidFill>
                <a:schemeClr val="accent3">
                  <a:lumMod val="25000"/>
                </a:schemeClr>
              </a:solidFill>
              <a:latin typeface="Times New Roman" panose="02020603050405020304" charset="0"/>
              <a:cs typeface="Times New Roman" panose="02020603050405020304" charset="0"/>
              <a:sym typeface="+mn-ea"/>
            </a:endParaRPr>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Date Placeholder 5"/>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2" name="Text Box 1"/>
          <p:cNvSpPr txBox="1"/>
          <p:nvPr/>
        </p:nvSpPr>
        <p:spPr>
          <a:xfrm>
            <a:off x="1957070" y="629285"/>
            <a:ext cx="9051925" cy="491490"/>
          </a:xfrm>
          <a:prstGeom prst="rect">
            <a:avLst/>
          </a:prstGeom>
          <a:noFill/>
        </p:spPr>
        <p:txBody>
          <a:bodyPr wrap="square" rtlCol="0">
            <a:spAutoFit/>
          </a:bodyPr>
          <a:p>
            <a:pPr marL="2286000" lvl="5" indent="457200"/>
            <a:r>
              <a:rPr lang="en-US" sz="2600" b="1">
                <a:latin typeface="Times New Roman" panose="02020603050405020304" charset="0"/>
                <a:cs typeface="Times New Roman" panose="02020603050405020304" charset="0"/>
              </a:rPr>
              <a:t>Predictive Analysis</a:t>
            </a:r>
            <a:endParaRPr lang="en-US" sz="2600" b="1">
              <a:latin typeface="Times New Roman" panose="02020603050405020304" charset="0"/>
              <a:cs typeface="Times New Roman" panose="02020603050405020304" charset="0"/>
            </a:endParaRPr>
          </a:p>
        </p:txBody>
      </p:sp>
      <p:sp>
        <p:nvSpPr>
          <p:cNvPr id="3" name="Text Box 2"/>
          <p:cNvSpPr txBox="1"/>
          <p:nvPr/>
        </p:nvSpPr>
        <p:spPr>
          <a:xfrm>
            <a:off x="1588135" y="1442085"/>
            <a:ext cx="9421495" cy="4052570"/>
          </a:xfrm>
          <a:prstGeom prst="rect">
            <a:avLst/>
          </a:prstGeom>
          <a:noFill/>
        </p:spPr>
        <p:txBody>
          <a:bodyPr wrap="square" rtlCol="0">
            <a:noAutofit/>
          </a:bodyPr>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Using pandas and numpy, we loaded the data, processed it, and divided it into training and testing sets.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Using GridSearchCV, we constructed several machine learning models and adjusted various hyperparameters.</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Our model's accuracy served as its metric, and it was enhanced through feature engineering and algorithm tuning.</a:t>
            </a:r>
            <a:endParaRPr 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The top-performing categorization model has been identified.</a:t>
            </a:r>
            <a:endParaRPr lang="en-US" sz="24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2" name="Text Box 1"/>
          <p:cNvSpPr txBox="1"/>
          <p:nvPr/>
        </p:nvSpPr>
        <p:spPr>
          <a:xfrm>
            <a:off x="3366770" y="584200"/>
            <a:ext cx="4890770" cy="491490"/>
          </a:xfrm>
          <a:prstGeom prst="rect">
            <a:avLst/>
          </a:prstGeom>
          <a:noFill/>
        </p:spPr>
        <p:txBody>
          <a:bodyPr wrap="square" rtlCol="0">
            <a:spAutoFit/>
          </a:bodyPr>
          <a:p>
            <a:pPr marL="1371600" lvl="3" indent="457200"/>
            <a:r>
              <a:rPr lang="en-US" sz="2600" b="1">
                <a:latin typeface="Times New Roman" panose="02020603050405020304" charset="0"/>
                <a:cs typeface="Times New Roman" panose="02020603050405020304" charset="0"/>
              </a:rPr>
              <a:t>Results</a:t>
            </a:r>
            <a:endParaRPr lang="en-US" sz="2600" b="1">
              <a:latin typeface="Times New Roman" panose="02020603050405020304" charset="0"/>
              <a:cs typeface="Times New Roman" panose="02020603050405020304" charset="0"/>
            </a:endParaRPr>
          </a:p>
        </p:txBody>
      </p:sp>
      <p:sp>
        <p:nvSpPr>
          <p:cNvPr id="4" name="Text Box 3"/>
          <p:cNvSpPr txBox="1"/>
          <p:nvPr/>
        </p:nvSpPr>
        <p:spPr>
          <a:xfrm>
            <a:off x="1205865" y="1652905"/>
            <a:ext cx="7052310" cy="1989455"/>
          </a:xfrm>
          <a:prstGeom prst="rect">
            <a:avLst/>
          </a:prstGeom>
          <a:noFill/>
        </p:spPr>
        <p:txBody>
          <a:bodyPr wrap="square" rtlCol="0">
            <a:spAutoFit/>
          </a:bodyPr>
          <a:p>
            <a:pPr>
              <a:lnSpc>
                <a:spcPct val="100000"/>
              </a:lnSpc>
              <a:spcBef>
                <a:spcPts val="1400"/>
              </a:spcBef>
            </a:pPr>
            <a:r>
              <a:rPr lang="en-US" sz="2500" dirty="0">
                <a:solidFill>
                  <a:schemeClr val="accent3">
                    <a:lumMod val="25000"/>
                  </a:schemeClr>
                </a:solidFill>
                <a:latin typeface="Times New Roman" panose="02020603050405020304" charset="0"/>
                <a:cs typeface="Times New Roman" panose="02020603050405020304" charset="0"/>
                <a:sym typeface="+mn-ea"/>
              </a:rPr>
              <a:t>Exploratory data analysis results</a:t>
            </a:r>
            <a:endParaRPr lang="en-US" sz="2500" dirty="0">
              <a:solidFill>
                <a:schemeClr val="accent3">
                  <a:lumMod val="25000"/>
                </a:schemeClr>
              </a:solidFill>
              <a:latin typeface="Times New Roman" panose="02020603050405020304" charset="0"/>
              <a:cs typeface="Times New Roman" panose="02020603050405020304" charset="0"/>
            </a:endParaRPr>
          </a:p>
          <a:p>
            <a:pPr>
              <a:lnSpc>
                <a:spcPct val="100000"/>
              </a:lnSpc>
              <a:spcBef>
                <a:spcPts val="1400"/>
              </a:spcBef>
            </a:pPr>
            <a:r>
              <a:rPr lang="en-US" sz="2500" dirty="0">
                <a:solidFill>
                  <a:schemeClr val="accent3">
                    <a:lumMod val="25000"/>
                  </a:schemeClr>
                </a:solidFill>
                <a:latin typeface="Times New Roman" panose="02020603050405020304" charset="0"/>
                <a:cs typeface="Times New Roman" panose="02020603050405020304" charset="0"/>
                <a:sym typeface="+mn-ea"/>
              </a:rPr>
              <a:t>Interactive analytics demo in screenshots</a:t>
            </a:r>
            <a:endParaRPr lang="en-US" sz="2500" dirty="0">
              <a:solidFill>
                <a:schemeClr val="accent3">
                  <a:lumMod val="25000"/>
                </a:schemeClr>
              </a:solidFill>
              <a:latin typeface="Times New Roman" panose="02020603050405020304" charset="0"/>
              <a:cs typeface="Times New Roman" panose="02020603050405020304" charset="0"/>
            </a:endParaRPr>
          </a:p>
          <a:p>
            <a:pPr>
              <a:lnSpc>
                <a:spcPct val="100000"/>
              </a:lnSpc>
              <a:spcBef>
                <a:spcPts val="1400"/>
              </a:spcBef>
            </a:pPr>
            <a:r>
              <a:rPr lang="en-US" sz="2500" dirty="0">
                <a:solidFill>
                  <a:schemeClr val="accent3">
                    <a:lumMod val="25000"/>
                  </a:schemeClr>
                </a:solidFill>
                <a:latin typeface="Times New Roman" panose="02020603050405020304" charset="0"/>
                <a:cs typeface="Times New Roman" panose="02020603050405020304" charset="0"/>
                <a:sym typeface="+mn-ea"/>
              </a:rPr>
              <a:t>Predictive analysis results</a:t>
            </a:r>
            <a:endParaRPr lang="en-US" sz="2500" dirty="0">
              <a:solidFill>
                <a:schemeClr val="accent3">
                  <a:lumMod val="25000"/>
                </a:schemeClr>
              </a:solidFill>
              <a:latin typeface="Times New Roman" panose="02020603050405020304" charset="0"/>
              <a:cs typeface="Times New Roman" panose="02020603050405020304" charset="0"/>
            </a:endParaRPr>
          </a:p>
          <a:p>
            <a:endParaRPr lang="en-US" sz="2500">
              <a:latin typeface="Times New Roman" panose="02020603050405020304" charset="0"/>
              <a:cs typeface="Times New Roman" panose="02020603050405020304" charset="0"/>
            </a:endParaRPr>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Date Placeholder 5"/>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3" name="Text Box 2"/>
          <p:cNvSpPr txBox="1"/>
          <p:nvPr/>
        </p:nvSpPr>
        <p:spPr>
          <a:xfrm>
            <a:off x="3048000" y="3075305"/>
            <a:ext cx="6096000" cy="706755"/>
          </a:xfrm>
          <a:prstGeom prst="rect">
            <a:avLst/>
          </a:prstGeom>
          <a:noFill/>
        </p:spPr>
        <p:txBody>
          <a:bodyPr wrap="square" rtlCol="0">
            <a:spAutoFit/>
          </a:bodyPr>
          <a:p>
            <a:r>
              <a:rPr lang="en-US" sz="4000" b="1">
                <a:latin typeface="Times New Roman" panose="02020603050405020304" charset="0"/>
                <a:cs typeface="Times New Roman" panose="02020603050405020304" charset="0"/>
                <a:sym typeface="+mn-ea"/>
              </a:rPr>
              <a:t>Insights Drawn from EDA</a:t>
            </a:r>
            <a:endParaRPr lang="en-US" sz="4000" b="1">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2" name="Text Box 1"/>
          <p:cNvSpPr txBox="1"/>
          <p:nvPr/>
        </p:nvSpPr>
        <p:spPr>
          <a:xfrm>
            <a:off x="2543810" y="831850"/>
            <a:ext cx="7581265" cy="521970"/>
          </a:xfrm>
          <a:prstGeom prst="rect">
            <a:avLst/>
          </a:prstGeom>
          <a:noFill/>
        </p:spPr>
        <p:txBody>
          <a:bodyPr wrap="square" rtlCol="0">
            <a:spAutoFit/>
          </a:bodyPr>
          <a:p>
            <a:r>
              <a:rPr lang="en-US" sz="2800" b="1">
                <a:latin typeface="Times New Roman" panose="02020603050405020304" charset="0"/>
                <a:cs typeface="Times New Roman" panose="02020603050405020304" charset="0"/>
              </a:rPr>
              <a:t>Flight Number vs Lauch Site</a:t>
            </a:r>
            <a:endParaRPr lang="en-US" sz="2800" b="1">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1205802" y="3429195"/>
            <a:ext cx="9676563" cy="2504423"/>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3" name="Text Box 2"/>
          <p:cNvSpPr txBox="1"/>
          <p:nvPr/>
        </p:nvSpPr>
        <p:spPr>
          <a:xfrm>
            <a:off x="998855" y="1867535"/>
            <a:ext cx="10621010" cy="891540"/>
          </a:xfrm>
          <a:prstGeom prst="rect">
            <a:avLst/>
          </a:prstGeom>
          <a:noFill/>
        </p:spPr>
        <p:txBody>
          <a:bodyPr wrap="square" rtlCol="0" anchor="t">
            <a:spAutoFit/>
          </a:bodyPr>
          <a:p>
            <a:pPr>
              <a:lnSpc>
                <a:spcPct val="100000"/>
              </a:lnSpc>
              <a:spcBef>
                <a:spcPts val="1400"/>
              </a:spcBef>
            </a:pPr>
            <a:r>
              <a:rPr lang="en-US" sz="2600" dirty="0">
                <a:solidFill>
                  <a:schemeClr val="accent3">
                    <a:lumMod val="25000"/>
                  </a:schemeClr>
                </a:solidFill>
                <a:latin typeface="Times New Roman" panose="02020603050405020304" charset="0"/>
                <a:cs typeface="Times New Roman" panose="02020603050405020304" charset="0"/>
                <a:sym typeface="+mn-ea"/>
              </a:rPr>
              <a:t>From the plot, we found that the larger the flight amount at a launch site, the greater the success rate at a launch site.</a:t>
            </a:r>
            <a:endParaRPr lang="en-US" sz="2600" dirty="0">
              <a:solidFill>
                <a:schemeClr val="accent3">
                  <a:lumMod val="25000"/>
                </a:schemeClr>
              </a:solidFill>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pic>
        <p:nvPicPr>
          <p:cNvPr id="6" name="Picture 5"/>
          <p:cNvPicPr>
            <a:picLocks noChangeAspect="1"/>
          </p:cNvPicPr>
          <p:nvPr/>
        </p:nvPicPr>
        <p:blipFill>
          <a:blip r:embed="rId3"/>
          <a:stretch>
            <a:fillRect/>
          </a:stretch>
        </p:blipFill>
        <p:spPr>
          <a:xfrm>
            <a:off x="3096260" y="3065780"/>
            <a:ext cx="8041005" cy="276225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2" name="Text Box 1"/>
          <p:cNvSpPr txBox="1"/>
          <p:nvPr/>
        </p:nvSpPr>
        <p:spPr>
          <a:xfrm>
            <a:off x="2475230" y="568325"/>
            <a:ext cx="6420485" cy="491490"/>
          </a:xfrm>
          <a:prstGeom prst="rect">
            <a:avLst/>
          </a:prstGeom>
          <a:noFill/>
        </p:spPr>
        <p:txBody>
          <a:bodyPr wrap="square" rtlCol="0">
            <a:spAutoFit/>
          </a:bodyPr>
          <a:p>
            <a:pPr marL="914400" lvl="2" indent="457200"/>
            <a:r>
              <a:rPr lang="en-US" sz="2600" b="1">
                <a:latin typeface="Times New Roman" panose="02020603050405020304" charset="0"/>
                <a:cs typeface="Times New Roman" panose="02020603050405020304" charset="0"/>
              </a:rPr>
              <a:t>Payload vs Lauch Site</a:t>
            </a:r>
            <a:endParaRPr lang="en-US" sz="2600" b="1">
              <a:latin typeface="Times New Roman" panose="02020603050405020304" charset="0"/>
              <a:cs typeface="Times New Roman" panose="02020603050405020304" charset="0"/>
            </a:endParaRPr>
          </a:p>
        </p:txBody>
      </p:sp>
      <p:pic>
        <p:nvPicPr>
          <p:cNvPr id="10" name="Picture 9"/>
          <p:cNvPicPr>
            <a:picLocks noChangeAspect="1"/>
          </p:cNvPicPr>
          <p:nvPr/>
        </p:nvPicPr>
        <p:blipFill>
          <a:blip r:embed="rId4"/>
          <a:stretch>
            <a:fillRect/>
          </a:stretch>
        </p:blipFill>
        <p:spPr>
          <a:xfrm>
            <a:off x="972820" y="1302385"/>
            <a:ext cx="3973830" cy="1388110"/>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7" name="Date Placeholder 6"/>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3" name="Text Box 2"/>
          <p:cNvSpPr txBox="1"/>
          <p:nvPr/>
        </p:nvSpPr>
        <p:spPr>
          <a:xfrm>
            <a:off x="3112770" y="591820"/>
            <a:ext cx="4893310" cy="768350"/>
          </a:xfrm>
          <a:prstGeom prst="rect">
            <a:avLst/>
          </a:prstGeom>
          <a:noFill/>
        </p:spPr>
        <p:txBody>
          <a:bodyPr wrap="square" rtlCol="0">
            <a:spAutoFit/>
          </a:bodyPr>
          <a:p>
            <a:pPr marL="914400" lvl="2" indent="457200"/>
            <a:r>
              <a:rPr lang="en-IN" altLang="en-US" sz="4400" b="1">
                <a:latin typeface="Times New Roman" panose="02020603050405020304" charset="0"/>
                <a:cs typeface="Times New Roman" panose="02020603050405020304" charset="0"/>
              </a:rPr>
              <a:t>OUTLINE</a:t>
            </a:r>
            <a:endParaRPr lang="en-IN" altLang="en-US" sz="4400" b="1">
              <a:latin typeface="Times New Roman" panose="02020603050405020304" charset="0"/>
              <a:cs typeface="Times New Roman" panose="02020603050405020304" charset="0"/>
            </a:endParaRPr>
          </a:p>
        </p:txBody>
      </p:sp>
      <p:sp>
        <p:nvSpPr>
          <p:cNvPr id="4" name="Text Box 3"/>
          <p:cNvSpPr txBox="1"/>
          <p:nvPr/>
        </p:nvSpPr>
        <p:spPr>
          <a:xfrm>
            <a:off x="1428115" y="1494790"/>
            <a:ext cx="8935720" cy="4932045"/>
          </a:xfrm>
          <a:prstGeom prst="rect">
            <a:avLst/>
          </a:prstGeom>
          <a:noFill/>
        </p:spPr>
        <p:txBody>
          <a:bodyPr wrap="square" rtlCol="0">
            <a:noAutofit/>
          </a:bodyPr>
          <a:p>
            <a:pPr marL="342900" indent="-342900">
              <a:lnSpc>
                <a:spcPct val="100000"/>
              </a:lnSpc>
              <a:spcBef>
                <a:spcPts val="1400"/>
              </a:spcBef>
              <a:buFont typeface="Arial" panose="020B0604020202020204" pitchFamily="34" charset="0"/>
              <a:buChar char="•"/>
            </a:pPr>
            <a:r>
              <a:rPr lang="en-US" sz="2200" dirty="0">
                <a:solidFill>
                  <a:schemeClr val="accent3">
                    <a:lumMod val="25000"/>
                  </a:schemeClr>
                </a:solidFill>
                <a:latin typeface="Times New Roman" panose="02020603050405020304" charset="0"/>
                <a:cs typeface="Times New Roman" panose="02020603050405020304" charset="0"/>
                <a:sym typeface="+mn-ea"/>
              </a:rPr>
              <a:t>Executive Summary</a:t>
            </a:r>
            <a:endParaRPr lang="en-US" sz="2200" dirty="0">
              <a:solidFill>
                <a:schemeClr val="accent3">
                  <a:lumMod val="25000"/>
                </a:schemeClr>
              </a:solidFill>
              <a:latin typeface="Times New Roman" panose="02020603050405020304" charset="0"/>
              <a:cs typeface="Times New Roman" panose="02020603050405020304" charset="0"/>
            </a:endParaRPr>
          </a:p>
          <a:p>
            <a:pPr marL="342900" indent="-342900">
              <a:lnSpc>
                <a:spcPct val="100000"/>
              </a:lnSpc>
              <a:spcBef>
                <a:spcPts val="1400"/>
              </a:spcBef>
              <a:buFont typeface="Arial" panose="020B0604020202020204" pitchFamily="34" charset="0"/>
              <a:buChar char="•"/>
            </a:pPr>
            <a:r>
              <a:rPr lang="en-US" sz="2200" dirty="0">
                <a:solidFill>
                  <a:schemeClr val="accent3">
                    <a:lumMod val="25000"/>
                  </a:schemeClr>
                </a:solidFill>
                <a:latin typeface="Times New Roman" panose="02020603050405020304" charset="0"/>
                <a:cs typeface="Times New Roman" panose="02020603050405020304" charset="0"/>
                <a:sym typeface="+mn-ea"/>
              </a:rPr>
              <a:t>Introduction</a:t>
            </a:r>
            <a:endParaRPr lang="en-US" sz="2200" dirty="0">
              <a:solidFill>
                <a:schemeClr val="accent3">
                  <a:lumMod val="25000"/>
                </a:schemeClr>
              </a:solidFill>
              <a:latin typeface="Times New Roman" panose="02020603050405020304" charset="0"/>
              <a:cs typeface="Times New Roman" panose="02020603050405020304" charset="0"/>
            </a:endParaRPr>
          </a:p>
          <a:p>
            <a:pPr marL="342900" indent="-342900">
              <a:lnSpc>
                <a:spcPct val="100000"/>
              </a:lnSpc>
              <a:spcBef>
                <a:spcPts val="1400"/>
              </a:spcBef>
              <a:buFont typeface="Arial" panose="020B0604020202020204" pitchFamily="34" charset="0"/>
              <a:buChar char="•"/>
            </a:pPr>
            <a:r>
              <a:rPr lang="en-US" sz="2200" dirty="0">
                <a:solidFill>
                  <a:schemeClr val="accent3">
                    <a:lumMod val="25000"/>
                  </a:schemeClr>
                </a:solidFill>
                <a:latin typeface="Times New Roman" panose="02020603050405020304" charset="0"/>
                <a:cs typeface="Times New Roman" panose="02020603050405020304" charset="0"/>
                <a:sym typeface="+mn-ea"/>
              </a:rPr>
              <a:t>Methodology</a:t>
            </a:r>
            <a:endParaRPr lang="en-US" sz="2200" dirty="0">
              <a:solidFill>
                <a:schemeClr val="accent3">
                  <a:lumMod val="25000"/>
                </a:schemeClr>
              </a:solidFill>
              <a:latin typeface="Times New Roman" panose="02020603050405020304" charset="0"/>
              <a:cs typeface="Times New Roman" panose="02020603050405020304" charset="0"/>
            </a:endParaRPr>
          </a:p>
          <a:p>
            <a:pPr marL="342900" indent="-342900">
              <a:lnSpc>
                <a:spcPct val="100000"/>
              </a:lnSpc>
              <a:spcBef>
                <a:spcPts val="1400"/>
              </a:spcBef>
              <a:buFont typeface="Arial" panose="020B0604020202020204" pitchFamily="34" charset="0"/>
              <a:buChar char="•"/>
            </a:pPr>
            <a:r>
              <a:rPr lang="en-US" sz="2200" dirty="0">
                <a:solidFill>
                  <a:schemeClr val="accent3">
                    <a:lumMod val="25000"/>
                  </a:schemeClr>
                </a:solidFill>
                <a:latin typeface="Times New Roman" panose="02020603050405020304" charset="0"/>
                <a:cs typeface="Times New Roman" panose="02020603050405020304" charset="0"/>
                <a:sym typeface="+mn-ea"/>
              </a:rPr>
              <a:t>Results</a:t>
            </a:r>
            <a:endParaRPr lang="en-US" sz="2200" dirty="0">
              <a:solidFill>
                <a:schemeClr val="accent3">
                  <a:lumMod val="25000"/>
                </a:schemeClr>
              </a:solidFill>
              <a:latin typeface="Times New Roman" panose="02020603050405020304" charset="0"/>
              <a:cs typeface="Times New Roman" panose="02020603050405020304" charset="0"/>
            </a:endParaRPr>
          </a:p>
          <a:p>
            <a:pPr marL="342900" indent="-342900">
              <a:lnSpc>
                <a:spcPct val="100000"/>
              </a:lnSpc>
              <a:spcBef>
                <a:spcPts val="1400"/>
              </a:spcBef>
              <a:buFont typeface="Arial" panose="020B0604020202020204" pitchFamily="34" charset="0"/>
              <a:buChar char="•"/>
            </a:pPr>
            <a:r>
              <a:rPr lang="en-US" sz="2200" dirty="0">
                <a:solidFill>
                  <a:schemeClr val="accent3">
                    <a:lumMod val="25000"/>
                  </a:schemeClr>
                </a:solidFill>
                <a:latin typeface="Times New Roman" panose="02020603050405020304" charset="0"/>
                <a:cs typeface="Times New Roman" panose="02020603050405020304" charset="0"/>
                <a:sym typeface="+mn-ea"/>
              </a:rPr>
              <a:t>Conclusion</a:t>
            </a:r>
            <a:endParaRPr lang="en-US" sz="2200" dirty="0">
              <a:solidFill>
                <a:schemeClr val="accent3">
                  <a:lumMod val="25000"/>
                </a:schemeClr>
              </a:solidFill>
              <a:latin typeface="Times New Roman" panose="02020603050405020304" charset="0"/>
              <a:cs typeface="Times New Roman" panose="02020603050405020304" charset="0"/>
            </a:endParaRPr>
          </a:p>
          <a:p>
            <a:pPr marL="342900" indent="-342900">
              <a:lnSpc>
                <a:spcPct val="100000"/>
              </a:lnSpc>
              <a:spcBef>
                <a:spcPts val="1400"/>
              </a:spcBef>
              <a:buFont typeface="Arial" panose="020B0604020202020204" pitchFamily="34" charset="0"/>
              <a:buChar char="•"/>
            </a:pPr>
            <a:r>
              <a:rPr lang="en-US" sz="2200" dirty="0">
                <a:solidFill>
                  <a:schemeClr val="accent3">
                    <a:lumMod val="25000"/>
                  </a:schemeClr>
                </a:solidFill>
                <a:latin typeface="Times New Roman" panose="02020603050405020304" charset="0"/>
                <a:cs typeface="Times New Roman" panose="02020603050405020304" charset="0"/>
                <a:sym typeface="+mn-ea"/>
              </a:rPr>
              <a:t>Appendix</a:t>
            </a:r>
            <a:endParaRPr lang="en-US" sz="2200">
              <a:latin typeface="Times New Roman" panose="02020603050405020304" charset="0"/>
              <a:cs typeface="Times New Roman" panose="02020603050405020304" charset="0"/>
            </a:endParaRPr>
          </a:p>
        </p:txBody>
      </p:sp>
      <p:sp>
        <p:nvSpPr>
          <p:cNvPr id="2" name="Slide Number Placeholder 1"/>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 name="Title 1"/>
          <p:cNvSpPr txBox="1"/>
          <p:nvPr/>
        </p:nvSpPr>
        <p:spPr>
          <a:xfrm>
            <a:off x="564727" y="397299"/>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3200400" lvl="7" indent="457200">
              <a:spcAft>
                <a:spcPts val="600"/>
              </a:spcAft>
            </a:pPr>
            <a:r>
              <a:rPr lang="en-US" sz="2600" b="1" kern="1200" dirty="0">
                <a:solidFill>
                  <a:schemeClr val="tx1"/>
                </a:solidFill>
                <a:latin typeface="Times New Roman" panose="02020603050405020304" charset="0"/>
                <a:ea typeface="+mj-ea"/>
                <a:cs typeface="Times New Roman" panose="02020603050405020304" charset="0"/>
              </a:rPr>
              <a:t>Success Rate vs. Orbit Type</a:t>
            </a:r>
            <a:endParaRPr lang="en-US" sz="2600" b="1" kern="1200" dirty="0">
              <a:solidFill>
                <a:schemeClr val="tx1"/>
              </a:solidFill>
              <a:latin typeface="Times New Roman" panose="02020603050405020304" charset="0"/>
              <a:ea typeface="+mj-ea"/>
              <a:cs typeface="Times New Roman" panose="02020603050405020304" charset="0"/>
            </a:endParaRPr>
          </a:p>
        </p:txBody>
      </p:sp>
      <p:sp>
        <p:nvSpPr>
          <p:cNvPr id="3" name="Content Placeholder 2"/>
          <p:cNvSpPr>
            <a:spLocks noGrp="1"/>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pPr>
            <a:r>
              <a:rPr lang="en-US" sz="2200" dirty="0">
                <a:solidFill>
                  <a:schemeClr val="tx1"/>
                </a:solidFill>
                <a:latin typeface="Times New Roman" panose="02020603050405020304" charset="0"/>
                <a:cs typeface="Times New Roman" panose="02020603050405020304" charset="0"/>
              </a:rPr>
              <a:t>From the plot, we can see that ES-L1, GEO, HEO, SSO, VLEO had the most success rate.</a:t>
            </a:r>
            <a:endParaRPr lang="en-US" sz="2200" dirty="0">
              <a:solidFill>
                <a:schemeClr val="tx1"/>
              </a:solidFill>
              <a:latin typeface="Times New Roman" panose="02020603050405020304" charset="0"/>
              <a:cs typeface="Times New Roman" panose="02020603050405020304" charset="0"/>
            </a:endParaRPr>
          </a:p>
          <a:p>
            <a:pPr>
              <a:spcBef>
                <a:spcPts val="1400"/>
              </a:spcBef>
            </a:pPr>
            <a:endParaRPr lang="en-US" sz="2200" dirty="0">
              <a:solidFill>
                <a:schemeClr val="tx1"/>
              </a:solidFill>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3"/>
          <a:stretch>
            <a:fillRect/>
          </a:stretch>
        </p:blipFill>
        <p:spPr>
          <a:xfrm>
            <a:off x="4967973" y="2244294"/>
            <a:ext cx="6580559" cy="3439266"/>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Date Placeholder 5"/>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8" name="Content Placeholder 2"/>
          <p:cNvSpPr>
            <a:spLocks noGrp="1"/>
          </p:cNvSpPr>
          <p:nvPr/>
        </p:nvSpPr>
        <p:spPr>
          <a:xfrm>
            <a:off x="770011" y="1523656"/>
            <a:ext cx="10515600" cy="3811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Times New Roman" panose="02020603050405020304" charset="0"/>
                <a:cs typeface="Times New Roman" panose="02020603050405020304" charset="0"/>
              </a:rPr>
              <a:t>The plot below shows the Flight Number vs. Orbit type. We observe that in the LEO orbit, success is related to the number of flights whereas in the GTO orbit, there is no relationship between flight number and the orbit. </a:t>
            </a:r>
            <a:endParaRPr lang="en-US" sz="2200" dirty="0">
              <a:solidFill>
                <a:schemeClr val="accent3">
                  <a:lumMod val="25000"/>
                </a:schemeClr>
              </a:solidFill>
              <a:latin typeface="Times New Roman" panose="02020603050405020304" charset="0"/>
              <a:cs typeface="Times New Roman" panose="0202060305040502030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9" name="Title 1"/>
          <p:cNvSpPr txBox="1"/>
          <p:nvPr/>
        </p:nvSpPr>
        <p:spPr>
          <a:xfrm>
            <a:off x="770011" y="538650"/>
            <a:ext cx="10515600" cy="549049"/>
          </a:xfrm>
          <a:prstGeom prst="rect">
            <a:avLst/>
          </a:prstGeom>
        </p:spPr>
        <p:txBody>
          <a:bodyPr vert="horz" lIns="91440" tIns="45720" rIns="91440" bIns="45720" rtlCol="0" anchor="ctr">
            <a:normAutofit fontScale="72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Times New Roman" panose="02020603050405020304" charset="0"/>
                <a:cs typeface="Times New Roman" panose="02020603050405020304" charset="0"/>
              </a:rPr>
              <a:t>Flight Number vs. Orbit Type</a:t>
            </a:r>
            <a:endParaRPr lang="en-US" b="1" dirty="0">
              <a:solidFill>
                <a:schemeClr val="tx1"/>
              </a:solidFill>
              <a:latin typeface="Times New Roman" panose="02020603050405020304" charset="0"/>
              <a:cs typeface="Times New Roman" panose="02020603050405020304" charset="0"/>
            </a:endParaRPr>
          </a:p>
        </p:txBody>
      </p:sp>
      <p:pic>
        <p:nvPicPr>
          <p:cNvPr id="10" name="Picture 9"/>
          <p:cNvPicPr>
            <a:picLocks noChangeAspect="1"/>
          </p:cNvPicPr>
          <p:nvPr/>
        </p:nvPicPr>
        <p:blipFill>
          <a:blip r:embed="rId3"/>
          <a:stretch>
            <a:fillRect/>
          </a:stretch>
        </p:blipFill>
        <p:spPr>
          <a:xfrm>
            <a:off x="1785362" y="3574569"/>
            <a:ext cx="8263457" cy="2105025"/>
          </a:xfrm>
          <a:prstGeom prst="rect">
            <a:avLst/>
          </a:prstGeom>
        </p:spPr>
      </p:pic>
      <p:sp>
        <p:nvSpPr>
          <p:cNvPr id="11" name="Date Placeholder 10"/>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a:xfrm>
            <a:off x="8714740" y="6125210"/>
            <a:ext cx="2743200" cy="365125"/>
          </a:xfrm>
        </p:spPr>
        <p:txBody>
          <a:bodyPr/>
          <a:lstStyle/>
          <a:p>
            <a:fld id="{5075537C-CA84-1446-933C-8E9D027F9201}" type="slidenum">
              <a:rPr lang="en-US" smtClean="0"/>
            </a:fld>
            <a:endParaRPr lang="en-US"/>
          </a:p>
        </p:txBody>
      </p:sp>
      <p:sp>
        <p:nvSpPr>
          <p:cNvPr id="3" name="Content Placeholder 2"/>
          <p:cNvSpPr>
            <a:spLocks noGrp="1"/>
          </p:cNvSpPr>
          <p:nvPr/>
        </p:nvSpPr>
        <p:spPr>
          <a:xfrm>
            <a:off x="770010" y="2057400"/>
            <a:ext cx="10687961" cy="3811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Times New Roman" panose="02020603050405020304" charset="0"/>
                <a:cs typeface="Times New Roman" panose="02020603050405020304" charset="0"/>
              </a:rPr>
              <a:t>We can observe that with heavy payloads, the successful landing are more for PO, LEO and ISS orbits.</a:t>
            </a:r>
            <a:endParaRPr lang="en-US" sz="2200" dirty="0">
              <a:solidFill>
                <a:schemeClr val="accent3">
                  <a:lumMod val="25000"/>
                </a:schemeClr>
              </a:solidFill>
              <a:latin typeface="Times New Roman" panose="02020603050405020304" charset="0"/>
              <a:cs typeface="Times New Roman" panose="02020603050405020304" charset="0"/>
            </a:endParaRPr>
          </a:p>
          <a:p>
            <a:pPr>
              <a:lnSpc>
                <a:spcPct val="100000"/>
              </a:lnSpc>
              <a:spcBef>
                <a:spcPts val="1400"/>
              </a:spcBef>
            </a:pPr>
            <a:endParaRPr lang="en-US" sz="2200" dirty="0">
              <a:solidFill>
                <a:schemeClr val="accent3">
                  <a:lumMod val="25000"/>
                </a:schemeClr>
              </a:solidFill>
              <a:latin typeface="Times New Roman" panose="02020603050405020304" charset="0"/>
              <a:cs typeface="Times New Roman" panose="02020603050405020304" charset="0"/>
            </a:endParaRPr>
          </a:p>
        </p:txBody>
      </p:sp>
      <p:sp>
        <p:nvSpPr>
          <p:cNvPr id="4" name="Title 1"/>
          <p:cNvSpPr txBox="1"/>
          <p:nvPr/>
        </p:nvSpPr>
        <p:spPr>
          <a:xfrm>
            <a:off x="770011" y="538650"/>
            <a:ext cx="10515600" cy="54904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2743200" lvl="6" indent="457200"/>
            <a:r>
              <a:rPr lang="en-US" sz="3585" b="1" dirty="0">
                <a:solidFill>
                  <a:schemeClr val="tx1"/>
                </a:solidFill>
                <a:latin typeface="Times New Roman" panose="02020603050405020304" charset="0"/>
                <a:cs typeface="Times New Roman" panose="02020603050405020304" charset="0"/>
              </a:rPr>
              <a:t>Payload vs. Orbit Type</a:t>
            </a:r>
            <a:endParaRPr lang="en-US" sz="3585" b="1" dirty="0">
              <a:solidFill>
                <a:schemeClr val="tx1"/>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1146614" y="3429000"/>
            <a:ext cx="9082607" cy="2095500"/>
          </a:xfrm>
          <a:prstGeom prst="rect">
            <a:avLst/>
          </a:prstGeom>
        </p:spPr>
      </p:pic>
      <p:sp>
        <p:nvSpPr>
          <p:cNvPr id="2" name="Date Placeholder 1"/>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pic>
        <p:nvPicPr>
          <p:cNvPr id="15" name="Picture 14"/>
          <p:cNvPicPr>
            <a:picLocks noChangeAspect="1"/>
          </p:cNvPicPr>
          <p:nvPr/>
        </p:nvPicPr>
        <p:blipFill>
          <a:blip r:embed="rId3"/>
          <a:stretch>
            <a:fillRect/>
          </a:stretch>
        </p:blipFill>
        <p:spPr>
          <a:xfrm>
            <a:off x="6160770" y="1804035"/>
            <a:ext cx="5193030" cy="2967990"/>
          </a:xfrm>
          <a:prstGeom prst="rect">
            <a:avLst/>
          </a:prstGeom>
        </p:spPr>
      </p:pic>
      <p:sp>
        <p:nvSpPr>
          <p:cNvPr id="3" name="Text Box 2"/>
          <p:cNvSpPr txBox="1"/>
          <p:nvPr/>
        </p:nvSpPr>
        <p:spPr>
          <a:xfrm>
            <a:off x="1799590" y="736600"/>
            <a:ext cx="8404225" cy="491490"/>
          </a:xfrm>
          <a:prstGeom prst="rect">
            <a:avLst/>
          </a:prstGeom>
          <a:noFill/>
        </p:spPr>
        <p:txBody>
          <a:bodyPr wrap="square" rtlCol="0" anchor="t">
            <a:spAutoFit/>
          </a:bodyPr>
          <a:p>
            <a:pPr marL="1828800" lvl="4" indent="457200">
              <a:spcAft>
                <a:spcPts val="600"/>
              </a:spcAft>
            </a:pPr>
            <a:r>
              <a:rPr lang="en-US" sz="2600" b="1" dirty="0">
                <a:solidFill>
                  <a:schemeClr val="tx1"/>
                </a:solidFill>
                <a:latin typeface="Times New Roman" panose="02020603050405020304" charset="0"/>
                <a:ea typeface="+mj-ea"/>
                <a:cs typeface="Times New Roman" panose="02020603050405020304" charset="0"/>
                <a:sym typeface="+mn-ea"/>
              </a:rPr>
              <a:t>Launch Success Yearly Trend</a:t>
            </a:r>
            <a:endParaRPr lang="en-US" sz="2600" b="1" dirty="0">
              <a:solidFill>
                <a:schemeClr val="tx1"/>
              </a:solidFill>
              <a:latin typeface="Times New Roman" panose="02020603050405020304" charset="0"/>
              <a:ea typeface="+mj-ea"/>
              <a:cs typeface="Times New Roman" panose="02020603050405020304" charset="0"/>
              <a:sym typeface="+mn-ea"/>
            </a:endParaRPr>
          </a:p>
        </p:txBody>
      </p:sp>
      <p:sp>
        <p:nvSpPr>
          <p:cNvPr id="4" name="Text Box 3"/>
          <p:cNvSpPr txBox="1"/>
          <p:nvPr/>
        </p:nvSpPr>
        <p:spPr>
          <a:xfrm>
            <a:off x="633730" y="1804035"/>
            <a:ext cx="4952365" cy="1624965"/>
          </a:xfrm>
          <a:prstGeom prst="rect">
            <a:avLst/>
          </a:prstGeom>
          <a:noFill/>
        </p:spPr>
        <p:txBody>
          <a:bodyPr wrap="square" rtlCol="0" anchor="t">
            <a:spAutoFit/>
          </a:bodyPr>
          <a:p>
            <a:pPr>
              <a:spcBef>
                <a:spcPts val="1400"/>
              </a:spcBef>
            </a:pPr>
            <a:r>
              <a:rPr lang="en-US" sz="2200" dirty="0">
                <a:latin typeface="Times New Roman" panose="02020603050405020304" charset="0"/>
                <a:cs typeface="Times New Roman" panose="02020603050405020304" charset="0"/>
                <a:sym typeface="+mn-ea"/>
              </a:rPr>
              <a:t>From the plot, we can observe that success rate since 2013 kept on increasing till 2020.</a:t>
            </a:r>
            <a:endParaRPr lang="en-US" sz="2200" dirty="0">
              <a:latin typeface="Times New Roman" panose="02020603050405020304" charset="0"/>
              <a:cs typeface="Times New Roman" panose="02020603050405020304" charset="0"/>
            </a:endParaRPr>
          </a:p>
          <a:p>
            <a:pPr>
              <a:spcBef>
                <a:spcPts val="1400"/>
              </a:spcBef>
            </a:pPr>
            <a:endParaRPr lang="en-US" sz="2200" dirty="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4" name="Title 1"/>
          <p:cNvSpPr txBox="1"/>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3200400" marR="0" lvl="7" indent="457200" algn="l" defTabSz="914400" rtl="0" eaLnBrk="1" fontAlgn="auto" latinLnBrk="0" hangingPunct="1">
              <a:lnSpc>
                <a:spcPct val="100000"/>
              </a:lnSpc>
              <a:spcBef>
                <a:spcPts val="0"/>
              </a:spcBef>
              <a:spcAft>
                <a:spcPts val="0"/>
              </a:spcAft>
              <a:buClrTx/>
              <a:buSzTx/>
              <a:buFontTx/>
              <a:buNone/>
              <a:defRPr/>
            </a:pPr>
            <a:r>
              <a:rPr kumimoji="0" lang="en-US" sz="2600" b="1"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rPr>
              <a:t>All Launch Site Names</a:t>
            </a:r>
            <a:endParaRPr kumimoji="0" lang="en-US" sz="2600" b="1"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p:txBody>
      </p:sp>
      <p:sp>
        <p:nvSpPr>
          <p:cNvPr id="3" name="Content Placeholder 2"/>
          <p:cNvSpPr>
            <a:spLocks noGrp="1"/>
          </p:cNvSpPr>
          <p:nvPr/>
        </p:nvSpPr>
        <p:spPr>
          <a:xfrm>
            <a:off x="643469" y="1782981"/>
            <a:ext cx="40083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pPr>
            <a:r>
              <a:rPr lang="en-US" sz="2600" dirty="0">
                <a:latin typeface="Times New Roman" panose="02020603050405020304" charset="0"/>
                <a:cs typeface="Times New Roman" panose="02020603050405020304" charset="0"/>
              </a:rPr>
              <a:t>We used the key word distinct </a:t>
            </a:r>
            <a:r>
              <a:rPr lang="en-US" sz="2600" dirty="0">
                <a:latin typeface="Times New Roman" panose="02020603050405020304" charset="0"/>
                <a:cs typeface="Times New Roman" panose="02020603050405020304" charset="0"/>
              </a:rPr>
              <a:t>to show only unique launch sites from the SpaceX data.</a:t>
            </a:r>
            <a:endParaRPr lang="en-US" sz="2600" dirty="0">
              <a:latin typeface="Times New Roman" panose="02020603050405020304" charset="0"/>
              <a:cs typeface="Times New Roman" panose="02020603050405020304" charset="0"/>
            </a:endParaRPr>
          </a:p>
          <a:p>
            <a:pPr>
              <a:spcBef>
                <a:spcPts val="1400"/>
              </a:spcBef>
            </a:pPr>
            <a:endParaRPr lang="en-US" sz="2600" dirty="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5295320" y="2196715"/>
            <a:ext cx="6253212" cy="353442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Title 1"/>
          <p:cNvSpPr txBox="1"/>
          <p:nvPr/>
        </p:nvSpPr>
        <p:spPr>
          <a:xfrm>
            <a:off x="770011" y="538650"/>
            <a:ext cx="10515600" cy="54904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914400" lvl="2" indent="457200"/>
            <a:r>
              <a:rPr lang="en-US" sz="3585" b="1" dirty="0">
                <a:solidFill>
                  <a:schemeClr val="tx1"/>
                </a:solidFill>
                <a:latin typeface="Times New Roman" panose="02020603050405020304" charset="0"/>
                <a:cs typeface="Times New Roman" panose="02020603050405020304" charset="0"/>
              </a:rPr>
              <a:t>Launch Site Names Begin with 'CCA'</a:t>
            </a:r>
            <a:endParaRPr lang="en-US" sz="3585" b="1" dirty="0">
              <a:solidFill>
                <a:schemeClr val="tx1"/>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838056" y="2532520"/>
            <a:ext cx="10028374" cy="2907149"/>
          </a:xfrm>
          <a:prstGeom prst="rect">
            <a:avLst/>
          </a:prstGeom>
        </p:spPr>
      </p:pic>
      <p:sp>
        <p:nvSpPr>
          <p:cNvPr id="4" name="Text Box 3"/>
          <p:cNvSpPr txBox="1"/>
          <p:nvPr/>
        </p:nvSpPr>
        <p:spPr>
          <a:xfrm>
            <a:off x="1066800" y="1431290"/>
            <a:ext cx="9799320" cy="429895"/>
          </a:xfrm>
          <a:prstGeom prst="rect">
            <a:avLst/>
          </a:prstGeom>
          <a:noFill/>
        </p:spPr>
        <p:txBody>
          <a:bodyPr wrap="square" rtlCol="0" anchor="t">
            <a:spAutoFit/>
          </a:bodyPr>
          <a:p>
            <a:pPr>
              <a:lnSpc>
                <a:spcPct val="100000"/>
              </a:lnSpc>
              <a:spcBef>
                <a:spcPts val="1400"/>
              </a:spcBef>
            </a:pPr>
            <a:r>
              <a:rPr lang="en-US" sz="2200" dirty="0">
                <a:solidFill>
                  <a:schemeClr val="accent3">
                    <a:lumMod val="25000"/>
                  </a:schemeClr>
                </a:solidFill>
                <a:latin typeface="Times New Roman" panose="02020603050405020304" charset="0"/>
                <a:cs typeface="Times New Roman" panose="02020603050405020304" charset="0"/>
                <a:sym typeface="+mn-ea"/>
              </a:rPr>
              <a:t>We used the query above to display 5 records where launch sites begin with `CCA`</a:t>
            </a:r>
            <a:endParaRPr lang="en-US" sz="2200" dirty="0">
              <a:solidFill>
                <a:schemeClr val="accent3">
                  <a:lumMod val="25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Title 1"/>
          <p:cNvSpPr txBox="1"/>
          <p:nvPr/>
        </p:nvSpPr>
        <p:spPr>
          <a:xfrm>
            <a:off x="770011" y="538650"/>
            <a:ext cx="10515600" cy="54904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3200400" lvl="7" indent="457200"/>
            <a:r>
              <a:rPr lang="en-US" sz="3585" b="1" dirty="0">
                <a:solidFill>
                  <a:schemeClr val="tx1"/>
                </a:solidFill>
                <a:latin typeface="Times New Roman" panose="02020603050405020304" charset="0"/>
                <a:cs typeface="Times New Roman" panose="02020603050405020304" charset="0"/>
              </a:rPr>
              <a:t>Total Payload Mass</a:t>
            </a:r>
            <a:endParaRPr lang="en-US" sz="3585" b="1" dirty="0">
              <a:solidFill>
                <a:schemeClr val="tx1"/>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2388535" y="2937321"/>
            <a:ext cx="7415269" cy="2942144"/>
          </a:xfrm>
          <a:prstGeom prst="rect">
            <a:avLst/>
          </a:prstGeom>
        </p:spPr>
      </p:pic>
      <p:sp>
        <p:nvSpPr>
          <p:cNvPr id="4" name="Text Box 3"/>
          <p:cNvSpPr txBox="1"/>
          <p:nvPr/>
        </p:nvSpPr>
        <p:spPr>
          <a:xfrm>
            <a:off x="1345565" y="1479550"/>
            <a:ext cx="10356850" cy="768350"/>
          </a:xfrm>
          <a:prstGeom prst="rect">
            <a:avLst/>
          </a:prstGeom>
          <a:noFill/>
        </p:spPr>
        <p:txBody>
          <a:bodyPr wrap="square" rtlCol="0" anchor="t">
            <a:spAutoFit/>
          </a:bodyPr>
          <a:p>
            <a:pPr>
              <a:lnSpc>
                <a:spcPct val="100000"/>
              </a:lnSpc>
              <a:spcBef>
                <a:spcPts val="1400"/>
              </a:spcBef>
            </a:pPr>
            <a:r>
              <a:rPr lang="en-US" sz="2200" dirty="0">
                <a:solidFill>
                  <a:schemeClr val="accent3">
                    <a:lumMod val="25000"/>
                  </a:schemeClr>
                </a:solidFill>
                <a:latin typeface="Times New Roman" panose="02020603050405020304" charset="0"/>
                <a:cs typeface="Times New Roman" panose="02020603050405020304" charset="0"/>
                <a:sym typeface="+mn-ea"/>
              </a:rPr>
              <a:t>We calculated the total payload carried by boosters from NASA as 45596 using the query below</a:t>
            </a:r>
            <a:endParaRPr lang="en-US" sz="2200" dirty="0">
              <a:solidFill>
                <a:schemeClr val="accent3">
                  <a:lumMod val="25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Title 1"/>
          <p:cNvSpPr txBox="1"/>
          <p:nvPr/>
        </p:nvSpPr>
        <p:spPr>
          <a:xfrm>
            <a:off x="342265" y="408940"/>
            <a:ext cx="10208895" cy="11322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2743200" lvl="6" indent="457200">
              <a:spcAft>
                <a:spcPts val="600"/>
              </a:spcAft>
            </a:pPr>
            <a:r>
              <a:rPr lang="en-US" sz="2600" b="1" kern="1200" dirty="0">
                <a:solidFill>
                  <a:schemeClr val="tx1"/>
                </a:solidFill>
                <a:latin typeface="Times New Roman" panose="02020603050405020304" charset="0"/>
                <a:ea typeface="+mj-ea"/>
                <a:cs typeface="Times New Roman" panose="02020603050405020304" charset="0"/>
              </a:rPr>
              <a:t>Average Payload Mass by F9 v1.1</a:t>
            </a:r>
            <a:endParaRPr lang="en-US" sz="2600" b="1" kern="1200" dirty="0">
              <a:solidFill>
                <a:schemeClr val="tx1"/>
              </a:solidFill>
              <a:latin typeface="Times New Roman" panose="02020603050405020304" charset="0"/>
              <a:ea typeface="+mj-ea"/>
              <a:cs typeface="Times New Roman" panose="02020603050405020304" charset="0"/>
            </a:endParaRPr>
          </a:p>
        </p:txBody>
      </p:sp>
      <p:sp>
        <p:nvSpPr>
          <p:cNvPr id="5" name="Content Placeholder 4"/>
          <p:cNvSpPr>
            <a:spLocks noGrp="1"/>
          </p:cNvSpPr>
          <p:nvPr/>
        </p:nvSpPr>
        <p:spPr>
          <a:xfrm>
            <a:off x="678180" y="1909445"/>
            <a:ext cx="10248265" cy="834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pPr>
            <a:r>
              <a:rPr lang="en-US" sz="2200" dirty="0">
                <a:latin typeface="Times New Roman" panose="02020603050405020304" charset="0"/>
                <a:cs typeface="Times New Roman" panose="02020603050405020304" charset="0"/>
              </a:rPr>
              <a:t>We calculated the average payload mass carried by booster version F9 v1.1 as 2928.4</a:t>
            </a:r>
            <a:endParaRPr lang="en-US" sz="2200" dirty="0">
              <a:latin typeface="Times New Roman" panose="02020603050405020304" charset="0"/>
              <a:cs typeface="Times New Roman" panose="02020603050405020304" charset="0"/>
            </a:endParaRPr>
          </a:p>
          <a:p>
            <a:pPr>
              <a:spcBef>
                <a:spcPts val="1400"/>
              </a:spcBef>
            </a:pPr>
            <a:endParaRPr lang="en-US" sz="2200" dirty="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3701415" y="3369945"/>
            <a:ext cx="4201795" cy="1688465"/>
          </a:xfrm>
          <a:prstGeom prst="rect">
            <a:avLst/>
          </a:prstGeom>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Title 1"/>
          <p:cNvSpPr txBox="1"/>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1828800" lvl="4" indent="457200">
              <a:spcAft>
                <a:spcPts val="600"/>
              </a:spcAft>
            </a:pPr>
            <a:r>
              <a:rPr lang="en-US" sz="2600" b="1" kern="1200" dirty="0">
                <a:solidFill>
                  <a:schemeClr val="tx1"/>
                </a:solidFill>
                <a:latin typeface="Times New Roman" panose="02020603050405020304" charset="0"/>
                <a:ea typeface="+mj-ea"/>
                <a:cs typeface="Times New Roman" panose="02020603050405020304" charset="0"/>
              </a:rPr>
              <a:t>First Successful Ground Landing Date</a:t>
            </a:r>
            <a:endParaRPr lang="en-US" sz="2600" b="1" kern="1200" dirty="0">
              <a:solidFill>
                <a:schemeClr val="tx1"/>
              </a:solidFill>
              <a:latin typeface="Times New Roman" panose="02020603050405020304" charset="0"/>
              <a:ea typeface="+mj-ea"/>
              <a:cs typeface="Times New Roman" panose="02020603050405020304" charset="0"/>
            </a:endParaRPr>
          </a:p>
        </p:txBody>
      </p:sp>
      <p:pic>
        <p:nvPicPr>
          <p:cNvPr id="6" name="Picture 5"/>
          <p:cNvPicPr>
            <a:picLocks noChangeAspect="1"/>
          </p:cNvPicPr>
          <p:nvPr/>
        </p:nvPicPr>
        <p:blipFill>
          <a:blip r:embed="rId3"/>
          <a:stretch>
            <a:fillRect/>
          </a:stretch>
        </p:blipFill>
        <p:spPr>
          <a:xfrm>
            <a:off x="6429375" y="2004060"/>
            <a:ext cx="5119370" cy="2042160"/>
          </a:xfrm>
          <a:prstGeom prst="rect">
            <a:avLst/>
          </a:prstGeom>
        </p:spPr>
      </p:pic>
      <p:sp>
        <p:nvSpPr>
          <p:cNvPr id="5" name="Content Placeholder 4"/>
          <p:cNvSpPr>
            <a:spLocks noGrp="1"/>
          </p:cNvSpPr>
          <p:nvPr/>
        </p:nvSpPr>
        <p:spPr>
          <a:xfrm>
            <a:off x="643255" y="2165350"/>
            <a:ext cx="4901565" cy="1970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pPr>
            <a:r>
              <a:rPr lang="en-US" sz="2200" dirty="0">
                <a:latin typeface="Times New Roman" panose="02020603050405020304" charset="0"/>
                <a:cs typeface="Times New Roman" panose="02020603050405020304" charset="0"/>
              </a:rPr>
              <a:t>We observed that the dates of the first successful landing outcome on ground pad was 22</a:t>
            </a:r>
            <a:r>
              <a:rPr lang="en-US" sz="2200" baseline="30000" dirty="0">
                <a:latin typeface="Times New Roman" panose="02020603050405020304" charset="0"/>
                <a:cs typeface="Times New Roman" panose="02020603050405020304" charset="0"/>
              </a:rPr>
              <a:t>nd</a:t>
            </a:r>
            <a:r>
              <a:rPr lang="en-US" sz="2200" dirty="0">
                <a:latin typeface="Times New Roman" panose="02020603050405020304" charset="0"/>
                <a:cs typeface="Times New Roman" panose="02020603050405020304" charset="0"/>
              </a:rPr>
              <a:t> December 2015</a:t>
            </a:r>
            <a:endParaRPr lang="en-US" sz="2200" dirty="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8" name="Title 1"/>
          <p:cNvSpPr txBox="1"/>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600" kern="1200" dirty="0">
                <a:solidFill>
                  <a:schemeClr val="tx1"/>
                </a:solidFill>
                <a:latin typeface="Times New Roman" panose="02020603050405020304" charset="0"/>
                <a:ea typeface="+mj-ea"/>
                <a:cs typeface="Times New Roman" panose="02020603050405020304" charset="0"/>
              </a:rPr>
              <a:t>Successful Drone Ship Landing with Payload between 4000 and 6000</a:t>
            </a:r>
            <a:endParaRPr lang="en-US" sz="2600" kern="1200" dirty="0">
              <a:solidFill>
                <a:schemeClr val="tx1"/>
              </a:solidFill>
              <a:latin typeface="Times New Roman" panose="02020603050405020304" charset="0"/>
              <a:ea typeface="+mj-ea"/>
              <a:cs typeface="Times New Roman" panose="02020603050405020304" charset="0"/>
            </a:endParaRPr>
          </a:p>
        </p:txBody>
      </p:sp>
      <p:pic>
        <p:nvPicPr>
          <p:cNvPr id="3" name="Picture 2"/>
          <p:cNvPicPr>
            <a:picLocks noChangeAspect="1"/>
          </p:cNvPicPr>
          <p:nvPr/>
        </p:nvPicPr>
        <p:blipFill>
          <a:blip r:embed="rId3"/>
          <a:stretch>
            <a:fillRect/>
          </a:stretch>
        </p:blipFill>
        <p:spPr>
          <a:xfrm>
            <a:off x="643467" y="1782981"/>
            <a:ext cx="6253214" cy="4284116"/>
          </a:xfrm>
          <a:prstGeom prst="rect">
            <a:avLst/>
          </a:prstGeom>
        </p:spPr>
      </p:pic>
      <p:sp>
        <p:nvSpPr>
          <p:cNvPr id="5" name="Content Placeholder 4"/>
          <p:cNvSpPr>
            <a:spLocks noGrp="1"/>
          </p:cNvSpPr>
          <p:nvPr/>
        </p:nvSpPr>
        <p:spPr>
          <a:xfrm>
            <a:off x="7544052" y="1782981"/>
            <a:ext cx="4004479"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pPr>
            <a:r>
              <a:rPr lang="en-US" sz="2200" dirty="0">
                <a:latin typeface="Times New Roman" panose="02020603050405020304" charset="0"/>
                <a:cs typeface="Times New Roman" panose="02020603050405020304" charset="0"/>
              </a:rPr>
              <a:t>We used the </a:t>
            </a:r>
            <a:r>
              <a:rPr lang="en-US" sz="2200" b="1" dirty="0">
                <a:latin typeface="Times New Roman" panose="02020603050405020304" charset="0"/>
                <a:cs typeface="Times New Roman" panose="02020603050405020304" charset="0"/>
              </a:rPr>
              <a:t>WHERE</a:t>
            </a:r>
            <a:r>
              <a:rPr lang="en-US" sz="2200" dirty="0">
                <a:latin typeface="Times New Roman" panose="02020603050405020304" charset="0"/>
                <a:cs typeface="Times New Roman" panose="02020603050405020304" charset="0"/>
              </a:rPr>
              <a:t> clause to filter for boosters which have successfully landed on drone ship and applied the </a:t>
            </a:r>
            <a:r>
              <a:rPr lang="en-US" sz="2200" b="1" dirty="0">
                <a:latin typeface="Times New Roman" panose="02020603050405020304" charset="0"/>
                <a:cs typeface="Times New Roman" panose="02020603050405020304" charset="0"/>
              </a:rPr>
              <a:t>AND</a:t>
            </a:r>
            <a:r>
              <a:rPr lang="en-US" sz="2200" dirty="0">
                <a:latin typeface="Times New Roman" panose="02020603050405020304" charset="0"/>
                <a:cs typeface="Times New Roman" panose="02020603050405020304" charset="0"/>
              </a:rPr>
              <a:t> condition to determine successful landing with payload mass greater than 4000 but less than 6000</a:t>
            </a:r>
            <a:endParaRPr lang="en-US" sz="2200" dirty="0">
              <a:latin typeface="Times New Roman" panose="02020603050405020304" charset="0"/>
              <a:cs typeface="Times New Roman" panose="02020603050405020304" charset="0"/>
            </a:endParaRPr>
          </a:p>
          <a:p>
            <a:pPr>
              <a:spcBef>
                <a:spcPts val="1400"/>
              </a:spcBef>
            </a:pPr>
            <a:endParaRPr lang="en-US" sz="22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5" name="Text Box 4"/>
          <p:cNvSpPr txBox="1"/>
          <p:nvPr/>
        </p:nvSpPr>
        <p:spPr>
          <a:xfrm>
            <a:off x="3114675" y="751205"/>
            <a:ext cx="6920865" cy="368300"/>
          </a:xfrm>
          <a:prstGeom prst="rect">
            <a:avLst/>
          </a:prstGeom>
          <a:noFill/>
        </p:spPr>
        <p:txBody>
          <a:bodyPr wrap="square" rtlCol="0">
            <a:spAutoFit/>
          </a:bodyPr>
          <a:p>
            <a:pPr marL="1828800" lvl="4" indent="457200"/>
            <a:r>
              <a:rPr lang="en-IN" altLang="en-US"/>
              <a:t>SUMMARY</a:t>
            </a:r>
            <a:endParaRPr lang="en-IN" altLang="en-US"/>
          </a:p>
        </p:txBody>
      </p:sp>
      <p:sp>
        <p:nvSpPr>
          <p:cNvPr id="2" name="Text Box 1"/>
          <p:cNvSpPr txBox="1"/>
          <p:nvPr/>
        </p:nvSpPr>
        <p:spPr>
          <a:xfrm>
            <a:off x="1894205" y="1243330"/>
            <a:ext cx="9284335" cy="5667375"/>
          </a:xfrm>
          <a:prstGeom prst="rect">
            <a:avLst/>
          </a:prstGeom>
          <a:noFill/>
        </p:spPr>
        <p:txBody>
          <a:bodyPr wrap="square" rtlCol="0">
            <a:spAutoFit/>
          </a:bodyPr>
          <a:p>
            <a:pPr>
              <a:lnSpc>
                <a:spcPct val="100000"/>
              </a:lnSpc>
              <a:spcBef>
                <a:spcPts val="1400"/>
              </a:spcBef>
            </a:pPr>
            <a:r>
              <a:rPr lang="en-US" dirty="0">
                <a:solidFill>
                  <a:schemeClr val="accent3">
                    <a:lumMod val="25000"/>
                  </a:schemeClr>
                </a:solidFill>
                <a:latin typeface="Times New Roman" panose="02020603050405020304" charset="0"/>
                <a:cs typeface="Times New Roman" panose="02020603050405020304" charset="0"/>
                <a:sym typeface="+mn-ea"/>
              </a:rPr>
              <a:t>Summary of methodologies</a:t>
            </a:r>
            <a:endParaRPr lang="en-US" dirty="0">
              <a:solidFill>
                <a:schemeClr val="accent3">
                  <a:lumMod val="25000"/>
                </a:schemeClr>
              </a:solidFill>
              <a:latin typeface="Times New Roman" panose="02020603050405020304" charset="0"/>
              <a:cs typeface="Times New Roman" panose="02020603050405020304" charset="0"/>
            </a:endParaRPr>
          </a:p>
          <a:p>
            <a:pPr marL="742950" lvl="1" indent="-285750">
              <a:lnSpc>
                <a:spcPct val="100000"/>
              </a:lnSpc>
              <a:spcBef>
                <a:spcPts val="1400"/>
              </a:spcBef>
              <a:buFont typeface="Arial" panose="020B0604020202020204" pitchFamily="34" charset="0"/>
              <a:buChar char="•"/>
            </a:pPr>
            <a:r>
              <a:rPr lang="en-US" dirty="0">
                <a:solidFill>
                  <a:schemeClr val="accent3">
                    <a:lumMod val="25000"/>
                  </a:schemeClr>
                </a:solidFill>
                <a:latin typeface="Times New Roman" panose="02020603050405020304" charset="0"/>
                <a:cs typeface="Times New Roman" panose="02020603050405020304" charset="0"/>
                <a:sym typeface="+mn-ea"/>
              </a:rPr>
              <a:t>Data Collection through API</a:t>
            </a:r>
            <a:endParaRPr lang="en-US" dirty="0">
              <a:solidFill>
                <a:schemeClr val="accent3">
                  <a:lumMod val="25000"/>
                </a:schemeClr>
              </a:solidFill>
              <a:latin typeface="Times New Roman" panose="02020603050405020304" charset="0"/>
              <a:cs typeface="Times New Roman" panose="02020603050405020304" charset="0"/>
            </a:endParaRPr>
          </a:p>
          <a:p>
            <a:pPr marL="742950" lvl="1" indent="-285750">
              <a:lnSpc>
                <a:spcPct val="100000"/>
              </a:lnSpc>
              <a:spcBef>
                <a:spcPts val="1400"/>
              </a:spcBef>
              <a:buFont typeface="Arial" panose="020B0604020202020204" pitchFamily="34" charset="0"/>
              <a:buChar char="•"/>
            </a:pPr>
            <a:r>
              <a:rPr lang="en-US" dirty="0">
                <a:solidFill>
                  <a:schemeClr val="accent3">
                    <a:lumMod val="25000"/>
                  </a:schemeClr>
                </a:solidFill>
                <a:latin typeface="Times New Roman" panose="02020603050405020304" charset="0"/>
                <a:cs typeface="Times New Roman" panose="02020603050405020304" charset="0"/>
                <a:sym typeface="+mn-ea"/>
              </a:rPr>
              <a:t>Data Collection with Web Scraping</a:t>
            </a:r>
            <a:endParaRPr lang="en-US" dirty="0">
              <a:solidFill>
                <a:schemeClr val="accent3">
                  <a:lumMod val="25000"/>
                </a:schemeClr>
              </a:solidFill>
              <a:latin typeface="Times New Roman" panose="02020603050405020304" charset="0"/>
              <a:cs typeface="Times New Roman" panose="02020603050405020304" charset="0"/>
            </a:endParaRPr>
          </a:p>
          <a:p>
            <a:pPr marL="742950" lvl="1" indent="-285750">
              <a:lnSpc>
                <a:spcPct val="100000"/>
              </a:lnSpc>
              <a:spcBef>
                <a:spcPts val="1400"/>
              </a:spcBef>
              <a:buFont typeface="Arial" panose="020B0604020202020204" pitchFamily="34" charset="0"/>
              <a:buChar char="•"/>
            </a:pPr>
            <a:r>
              <a:rPr lang="en-US" dirty="0">
                <a:solidFill>
                  <a:schemeClr val="accent3">
                    <a:lumMod val="25000"/>
                  </a:schemeClr>
                </a:solidFill>
                <a:latin typeface="Times New Roman" panose="02020603050405020304" charset="0"/>
                <a:cs typeface="Times New Roman" panose="02020603050405020304" charset="0"/>
                <a:sym typeface="+mn-ea"/>
              </a:rPr>
              <a:t>Data Wrangling</a:t>
            </a:r>
            <a:endParaRPr lang="en-US" dirty="0">
              <a:solidFill>
                <a:schemeClr val="accent3">
                  <a:lumMod val="25000"/>
                </a:schemeClr>
              </a:solidFill>
              <a:latin typeface="Times New Roman" panose="02020603050405020304" charset="0"/>
              <a:cs typeface="Times New Roman" panose="02020603050405020304" charset="0"/>
            </a:endParaRPr>
          </a:p>
          <a:p>
            <a:pPr marL="742950" lvl="1" indent="-285750">
              <a:lnSpc>
                <a:spcPct val="100000"/>
              </a:lnSpc>
              <a:spcBef>
                <a:spcPts val="1400"/>
              </a:spcBef>
              <a:buFont typeface="Arial" panose="020B0604020202020204" pitchFamily="34" charset="0"/>
              <a:buChar char="•"/>
            </a:pPr>
            <a:r>
              <a:rPr lang="en-US" dirty="0">
                <a:solidFill>
                  <a:schemeClr val="accent3">
                    <a:lumMod val="25000"/>
                  </a:schemeClr>
                </a:solidFill>
                <a:latin typeface="Times New Roman" panose="02020603050405020304" charset="0"/>
                <a:cs typeface="Times New Roman" panose="02020603050405020304" charset="0"/>
                <a:sym typeface="+mn-ea"/>
              </a:rPr>
              <a:t>Exploratory Data Analysis with SQL</a:t>
            </a:r>
            <a:endParaRPr lang="en-US" dirty="0">
              <a:solidFill>
                <a:schemeClr val="accent3">
                  <a:lumMod val="25000"/>
                </a:schemeClr>
              </a:solidFill>
              <a:latin typeface="Times New Roman" panose="02020603050405020304" charset="0"/>
              <a:cs typeface="Times New Roman" panose="02020603050405020304" charset="0"/>
            </a:endParaRPr>
          </a:p>
          <a:p>
            <a:pPr marL="742950" lvl="1" indent="-285750">
              <a:lnSpc>
                <a:spcPct val="100000"/>
              </a:lnSpc>
              <a:spcBef>
                <a:spcPts val="1400"/>
              </a:spcBef>
              <a:buFont typeface="Arial" panose="020B0604020202020204" pitchFamily="34" charset="0"/>
              <a:buChar char="•"/>
            </a:pPr>
            <a:r>
              <a:rPr lang="en-US" dirty="0">
                <a:solidFill>
                  <a:schemeClr val="accent3">
                    <a:lumMod val="25000"/>
                  </a:schemeClr>
                </a:solidFill>
                <a:latin typeface="Times New Roman" panose="02020603050405020304" charset="0"/>
                <a:cs typeface="Times New Roman" panose="02020603050405020304" charset="0"/>
                <a:sym typeface="+mn-ea"/>
              </a:rPr>
              <a:t>Exploratory Data Analysis with Data Visualization</a:t>
            </a:r>
            <a:endParaRPr lang="en-US" dirty="0">
              <a:solidFill>
                <a:schemeClr val="accent3">
                  <a:lumMod val="25000"/>
                </a:schemeClr>
              </a:solidFill>
              <a:latin typeface="Times New Roman" panose="02020603050405020304" charset="0"/>
              <a:cs typeface="Times New Roman" panose="02020603050405020304" charset="0"/>
            </a:endParaRPr>
          </a:p>
          <a:p>
            <a:pPr marL="742950" lvl="1" indent="-285750">
              <a:lnSpc>
                <a:spcPct val="100000"/>
              </a:lnSpc>
              <a:spcBef>
                <a:spcPts val="1400"/>
              </a:spcBef>
              <a:buFont typeface="Arial" panose="020B0604020202020204" pitchFamily="34" charset="0"/>
              <a:buChar char="•"/>
            </a:pPr>
            <a:r>
              <a:rPr lang="en-US" dirty="0">
                <a:solidFill>
                  <a:schemeClr val="accent3">
                    <a:lumMod val="25000"/>
                  </a:schemeClr>
                </a:solidFill>
                <a:latin typeface="Times New Roman" panose="02020603050405020304" charset="0"/>
                <a:cs typeface="Times New Roman" panose="02020603050405020304" charset="0"/>
                <a:sym typeface="+mn-ea"/>
              </a:rPr>
              <a:t>Interactive Visual Analytics with Folium</a:t>
            </a:r>
            <a:endParaRPr lang="en-US" dirty="0">
              <a:solidFill>
                <a:schemeClr val="accent3">
                  <a:lumMod val="25000"/>
                </a:schemeClr>
              </a:solidFill>
              <a:latin typeface="Times New Roman" panose="02020603050405020304" charset="0"/>
              <a:cs typeface="Times New Roman" panose="02020603050405020304" charset="0"/>
            </a:endParaRPr>
          </a:p>
          <a:p>
            <a:pPr marL="742950" lvl="1" indent="-285750">
              <a:lnSpc>
                <a:spcPct val="100000"/>
              </a:lnSpc>
              <a:spcBef>
                <a:spcPts val="1400"/>
              </a:spcBef>
              <a:buFont typeface="Arial" panose="020B0604020202020204" pitchFamily="34" charset="0"/>
              <a:buChar char="•"/>
            </a:pPr>
            <a:r>
              <a:rPr lang="en-US" dirty="0">
                <a:solidFill>
                  <a:schemeClr val="accent3">
                    <a:lumMod val="25000"/>
                  </a:schemeClr>
                </a:solidFill>
                <a:latin typeface="Times New Roman" panose="02020603050405020304" charset="0"/>
                <a:cs typeface="Times New Roman" panose="02020603050405020304" charset="0"/>
                <a:sym typeface="+mn-ea"/>
              </a:rPr>
              <a:t>Machine Learning Prediction</a:t>
            </a:r>
            <a:endParaRPr lang="en-US" dirty="0">
              <a:solidFill>
                <a:schemeClr val="accent3">
                  <a:lumMod val="25000"/>
                </a:schemeClr>
              </a:solidFill>
              <a:latin typeface="Times New Roman" panose="02020603050405020304" charset="0"/>
              <a:cs typeface="Times New Roman" panose="02020603050405020304" charset="0"/>
            </a:endParaRPr>
          </a:p>
          <a:p>
            <a:pPr indent="0">
              <a:lnSpc>
                <a:spcPct val="100000"/>
              </a:lnSpc>
              <a:spcBef>
                <a:spcPts val="1400"/>
              </a:spcBef>
              <a:buFont typeface="Arial" panose="020B0604020202020204" pitchFamily="34" charset="0"/>
              <a:buNone/>
            </a:pPr>
            <a:r>
              <a:rPr lang="en-US" dirty="0">
                <a:solidFill>
                  <a:schemeClr val="accent3">
                    <a:lumMod val="25000"/>
                  </a:schemeClr>
                </a:solidFill>
                <a:latin typeface="Times New Roman" panose="02020603050405020304" charset="0"/>
                <a:cs typeface="Times New Roman" panose="02020603050405020304" charset="0"/>
                <a:sym typeface="+mn-ea"/>
              </a:rPr>
              <a:t>Summary of all results</a:t>
            </a:r>
            <a:endParaRPr lang="en-US" dirty="0">
              <a:solidFill>
                <a:schemeClr val="accent3">
                  <a:lumMod val="25000"/>
                </a:schemeClr>
              </a:solidFill>
              <a:latin typeface="Times New Roman" panose="02020603050405020304" charset="0"/>
              <a:cs typeface="Times New Roman" panose="02020603050405020304" charset="0"/>
            </a:endParaRPr>
          </a:p>
          <a:p>
            <a:pPr marL="742950" lvl="1" indent="-285750">
              <a:lnSpc>
                <a:spcPct val="100000"/>
              </a:lnSpc>
              <a:spcBef>
                <a:spcPts val="1400"/>
              </a:spcBef>
              <a:buFont typeface="Arial" panose="020B0604020202020204" pitchFamily="34" charset="0"/>
              <a:buChar char="•"/>
            </a:pPr>
            <a:r>
              <a:rPr lang="en-US" dirty="0">
                <a:solidFill>
                  <a:schemeClr val="accent3">
                    <a:lumMod val="25000"/>
                  </a:schemeClr>
                </a:solidFill>
                <a:latin typeface="Times New Roman" panose="02020603050405020304" charset="0"/>
                <a:cs typeface="Times New Roman" panose="02020603050405020304" charset="0"/>
                <a:sym typeface="+mn-ea"/>
              </a:rPr>
              <a:t>Exploratory Data Analysis result</a:t>
            </a:r>
            <a:endParaRPr lang="en-US" dirty="0">
              <a:solidFill>
                <a:schemeClr val="accent3">
                  <a:lumMod val="25000"/>
                </a:schemeClr>
              </a:solidFill>
              <a:latin typeface="Times New Roman" panose="02020603050405020304" charset="0"/>
              <a:cs typeface="Times New Roman" panose="02020603050405020304" charset="0"/>
            </a:endParaRPr>
          </a:p>
          <a:p>
            <a:pPr marL="742950" lvl="1" indent="-285750">
              <a:lnSpc>
                <a:spcPct val="100000"/>
              </a:lnSpc>
              <a:spcBef>
                <a:spcPts val="1400"/>
              </a:spcBef>
              <a:buFont typeface="Arial" panose="020B0604020202020204" pitchFamily="34" charset="0"/>
              <a:buChar char="•"/>
            </a:pPr>
            <a:r>
              <a:rPr lang="en-US" dirty="0">
                <a:solidFill>
                  <a:schemeClr val="accent3">
                    <a:lumMod val="25000"/>
                  </a:schemeClr>
                </a:solidFill>
                <a:latin typeface="Times New Roman" panose="02020603050405020304" charset="0"/>
                <a:cs typeface="Times New Roman" panose="02020603050405020304" charset="0"/>
                <a:sym typeface="+mn-ea"/>
              </a:rPr>
              <a:t>Interactive analytics in screenshots</a:t>
            </a:r>
            <a:endParaRPr lang="en-US" dirty="0">
              <a:solidFill>
                <a:schemeClr val="accent3">
                  <a:lumMod val="25000"/>
                </a:schemeClr>
              </a:solidFill>
              <a:latin typeface="Times New Roman" panose="02020603050405020304" charset="0"/>
              <a:cs typeface="Times New Roman" panose="02020603050405020304" charset="0"/>
            </a:endParaRPr>
          </a:p>
          <a:p>
            <a:pPr marL="742950" lvl="1" indent="-285750">
              <a:lnSpc>
                <a:spcPct val="100000"/>
              </a:lnSpc>
              <a:spcBef>
                <a:spcPts val="1400"/>
              </a:spcBef>
              <a:buFont typeface="Arial" panose="020B0604020202020204" pitchFamily="34" charset="0"/>
              <a:buChar char="•"/>
            </a:pPr>
            <a:r>
              <a:rPr lang="en-US" dirty="0">
                <a:solidFill>
                  <a:schemeClr val="accent3">
                    <a:lumMod val="25000"/>
                  </a:schemeClr>
                </a:solidFill>
                <a:latin typeface="Times New Roman" panose="02020603050405020304" charset="0"/>
                <a:cs typeface="Times New Roman" panose="02020603050405020304" charset="0"/>
                <a:sym typeface="+mn-ea"/>
              </a:rPr>
              <a:t>Predictive Analytics result</a:t>
            </a:r>
            <a:endParaRPr lang="en-US" dirty="0">
              <a:solidFill>
                <a:schemeClr val="accent3">
                  <a:lumMod val="25000"/>
                </a:schemeClr>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p:txBody>
      </p:sp>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8" name="Title 1"/>
          <p:cNvSpPr txBox="1"/>
          <p:nvPr/>
        </p:nvSpPr>
        <p:spPr>
          <a:xfrm>
            <a:off x="644102" y="321099"/>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457200" lvl="1" indent="457200">
              <a:spcAft>
                <a:spcPts val="600"/>
              </a:spcAft>
            </a:pPr>
            <a:r>
              <a:rPr lang="en-US" sz="2600" b="1" kern="1200" dirty="0">
                <a:solidFill>
                  <a:schemeClr val="tx1"/>
                </a:solidFill>
                <a:latin typeface="Times New Roman" panose="02020603050405020304" charset="0"/>
                <a:ea typeface="+mj-ea"/>
                <a:cs typeface="Times New Roman" panose="02020603050405020304" charset="0"/>
              </a:rPr>
              <a:t>Total Number of Successful and Failure Mission Outcomes</a:t>
            </a:r>
            <a:endParaRPr lang="en-US" sz="2600" b="1" kern="1200" dirty="0">
              <a:solidFill>
                <a:schemeClr val="tx1"/>
              </a:solidFill>
              <a:latin typeface="Times New Roman" panose="02020603050405020304" charset="0"/>
              <a:ea typeface="+mj-ea"/>
              <a:cs typeface="Times New Roman" panose="02020603050405020304" charset="0"/>
            </a:endParaRPr>
          </a:p>
        </p:txBody>
      </p:sp>
      <p:sp>
        <p:nvSpPr>
          <p:cNvPr id="5" name="Content Placeholder 4"/>
          <p:cNvSpPr>
            <a:spLocks noGrp="1"/>
          </p:cNvSpPr>
          <p:nvPr/>
        </p:nvSpPr>
        <p:spPr>
          <a:xfrm>
            <a:off x="7544687" y="1782346"/>
            <a:ext cx="4004479"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pPr>
            <a:r>
              <a:rPr lang="en-US" sz="2200" dirty="0">
                <a:latin typeface="Times New Roman" panose="02020603050405020304" charset="0"/>
                <a:cs typeface="Times New Roman" panose="02020603050405020304" charset="0"/>
              </a:rPr>
              <a:t>We used wildcard like ‘%’ to filter for </a:t>
            </a:r>
            <a:r>
              <a:rPr lang="en-US" sz="2200" b="1" dirty="0">
                <a:latin typeface="Times New Roman" panose="02020603050405020304" charset="0"/>
                <a:cs typeface="Times New Roman" panose="02020603050405020304" charset="0"/>
              </a:rPr>
              <a:t>WHERE</a:t>
            </a:r>
            <a:r>
              <a:rPr lang="en-US" sz="2200" dirty="0">
                <a:latin typeface="Times New Roman" panose="02020603050405020304" charset="0"/>
                <a:cs typeface="Times New Roman" panose="02020603050405020304" charset="0"/>
              </a:rPr>
              <a:t> </a:t>
            </a:r>
            <a:r>
              <a:rPr lang="en-US" sz="2200" dirty="0" err="1">
                <a:latin typeface="Times New Roman" panose="02020603050405020304" charset="0"/>
                <a:cs typeface="Times New Roman" panose="02020603050405020304" charset="0"/>
              </a:rPr>
              <a:t>MissionOutcome</a:t>
            </a:r>
            <a:r>
              <a:rPr lang="en-US" sz="2200" dirty="0">
                <a:latin typeface="Times New Roman" panose="02020603050405020304" charset="0"/>
                <a:cs typeface="Times New Roman" panose="02020603050405020304" charset="0"/>
              </a:rPr>
              <a:t> was a success or a failure. </a:t>
            </a:r>
            <a:endParaRPr lang="en-US" sz="2200" dirty="0">
              <a:latin typeface="Times New Roman" panose="02020603050405020304" charset="0"/>
              <a:cs typeface="Times New Roman" panose="02020603050405020304" charset="0"/>
            </a:endParaRPr>
          </a:p>
          <a:p>
            <a:pPr>
              <a:spcBef>
                <a:spcPts val="1400"/>
              </a:spcBef>
            </a:pPr>
            <a:endParaRPr lang="en-US" sz="2200" dirty="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3"/>
          <a:stretch>
            <a:fillRect/>
          </a:stretch>
        </p:blipFill>
        <p:spPr>
          <a:xfrm>
            <a:off x="644101" y="1456836"/>
            <a:ext cx="5108891" cy="46333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Title 1"/>
          <p:cNvSpPr txBox="1"/>
          <p:nvPr/>
        </p:nvSpPr>
        <p:spPr>
          <a:xfrm>
            <a:off x="2472690" y="452120"/>
            <a:ext cx="7025640" cy="1330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457200" lvl="1" indent="457200">
              <a:spcAft>
                <a:spcPts val="600"/>
              </a:spcAft>
            </a:pPr>
            <a:r>
              <a:rPr lang="en-US" sz="2600" b="1" kern="1200" dirty="0">
                <a:solidFill>
                  <a:schemeClr val="tx1"/>
                </a:solidFill>
                <a:latin typeface="Times New Roman" panose="02020603050405020304" charset="0"/>
                <a:ea typeface="+mj-ea"/>
                <a:cs typeface="Times New Roman" panose="02020603050405020304" charset="0"/>
              </a:rPr>
              <a:t>Boosters Carried Maximum Payload</a:t>
            </a:r>
            <a:endParaRPr lang="en-US" sz="2600" b="1" kern="1200" dirty="0">
              <a:solidFill>
                <a:schemeClr val="tx1"/>
              </a:solidFill>
              <a:latin typeface="Times New Roman" panose="02020603050405020304" charset="0"/>
              <a:ea typeface="+mj-ea"/>
              <a:cs typeface="Times New Roman" panose="02020603050405020304" charset="0"/>
            </a:endParaRPr>
          </a:p>
        </p:txBody>
      </p:sp>
      <p:sp>
        <p:nvSpPr>
          <p:cNvPr id="5" name="Content Placeholder 4"/>
          <p:cNvSpPr>
            <a:spLocks noGrp="1"/>
          </p:cNvSpPr>
          <p:nvPr/>
        </p:nvSpPr>
        <p:spPr>
          <a:xfrm>
            <a:off x="862330" y="2193925"/>
            <a:ext cx="5773420" cy="3908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pPr>
            <a:r>
              <a:rPr lang="en-US" sz="1700" dirty="0">
                <a:latin typeface="Times New Roman" panose="02020603050405020304" charset="0"/>
                <a:cs typeface="Times New Roman" panose="02020603050405020304" charset="0"/>
              </a:rPr>
              <a:t>We determined the booster that have carried the maximum payload using a subquery in the </a:t>
            </a:r>
            <a:r>
              <a:rPr lang="en-US" sz="1700" b="1" dirty="0">
                <a:latin typeface="Times New Roman" panose="02020603050405020304" charset="0"/>
                <a:cs typeface="Times New Roman" panose="02020603050405020304" charset="0"/>
              </a:rPr>
              <a:t>WHERE</a:t>
            </a:r>
            <a:r>
              <a:rPr lang="en-US" sz="1700" dirty="0">
                <a:latin typeface="Times New Roman" panose="02020603050405020304" charset="0"/>
                <a:cs typeface="Times New Roman" panose="02020603050405020304" charset="0"/>
              </a:rPr>
              <a:t> clause and the </a:t>
            </a:r>
            <a:r>
              <a:rPr lang="en-US" sz="1700" b="1" dirty="0">
                <a:latin typeface="Times New Roman" panose="02020603050405020304" charset="0"/>
                <a:cs typeface="Times New Roman" panose="02020603050405020304" charset="0"/>
              </a:rPr>
              <a:t>MAX() </a:t>
            </a:r>
            <a:r>
              <a:rPr lang="en-US" sz="1700" dirty="0">
                <a:latin typeface="Times New Roman" panose="02020603050405020304" charset="0"/>
                <a:cs typeface="Times New Roman" panose="02020603050405020304" charset="0"/>
              </a:rPr>
              <a:t>function.</a:t>
            </a:r>
            <a:endParaRPr lang="en-US" sz="1700" dirty="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7096125" y="2291715"/>
            <a:ext cx="4504690" cy="36264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Title 1"/>
          <p:cNvSpPr txBox="1"/>
          <p:nvPr/>
        </p:nvSpPr>
        <p:spPr>
          <a:xfrm>
            <a:off x="770011" y="538650"/>
            <a:ext cx="10515600" cy="54904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2286000" lvl="5" indent="457200"/>
            <a:r>
              <a:rPr lang="en-US" sz="3585" b="1" dirty="0">
                <a:solidFill>
                  <a:schemeClr val="tx1"/>
                </a:solidFill>
                <a:latin typeface="Times New Roman" panose="02020603050405020304" charset="0"/>
                <a:cs typeface="Times New Roman" panose="02020603050405020304" charset="0"/>
              </a:rPr>
              <a:t>2015 Launch Records</a:t>
            </a:r>
            <a:endParaRPr lang="en-US" sz="3585" b="1" dirty="0">
              <a:solidFill>
                <a:schemeClr val="tx1"/>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2408749" y="3075335"/>
            <a:ext cx="7239000" cy="2581275"/>
          </a:xfrm>
          <a:prstGeom prst="rect">
            <a:avLst/>
          </a:prstGeom>
        </p:spPr>
      </p:pic>
      <p:sp>
        <p:nvSpPr>
          <p:cNvPr id="4" name="Text Box 3"/>
          <p:cNvSpPr txBox="1"/>
          <p:nvPr/>
        </p:nvSpPr>
        <p:spPr>
          <a:xfrm>
            <a:off x="1028065" y="1358900"/>
            <a:ext cx="10462895" cy="1106805"/>
          </a:xfrm>
          <a:prstGeom prst="rect">
            <a:avLst/>
          </a:prstGeom>
          <a:noFill/>
        </p:spPr>
        <p:txBody>
          <a:bodyPr wrap="square" rtlCol="0" anchor="t">
            <a:spAutoFit/>
          </a:bodyPr>
          <a:p>
            <a:pPr>
              <a:lnSpc>
                <a:spcPct val="100000"/>
              </a:lnSpc>
              <a:spcBef>
                <a:spcPts val="1400"/>
              </a:spcBef>
            </a:pPr>
            <a:r>
              <a:rPr lang="en-US" sz="2200" dirty="0">
                <a:solidFill>
                  <a:schemeClr val="accent3">
                    <a:lumMod val="25000"/>
                  </a:schemeClr>
                </a:solidFill>
                <a:latin typeface="Times New Roman" panose="02020603050405020304" charset="0"/>
                <a:cs typeface="Times New Roman" panose="02020603050405020304" charset="0"/>
                <a:sym typeface="+mn-ea"/>
              </a:rPr>
              <a:t>We used a combinations of the </a:t>
            </a:r>
            <a:r>
              <a:rPr lang="en-US" sz="2200" b="1" dirty="0">
                <a:solidFill>
                  <a:schemeClr val="accent3">
                    <a:lumMod val="25000"/>
                  </a:schemeClr>
                </a:solidFill>
                <a:latin typeface="Times New Roman" panose="02020603050405020304" charset="0"/>
                <a:cs typeface="Times New Roman" panose="02020603050405020304" charset="0"/>
                <a:sym typeface="+mn-ea"/>
              </a:rPr>
              <a:t>WHERE</a:t>
            </a:r>
            <a:r>
              <a:rPr lang="en-US" sz="2200" dirty="0">
                <a:solidFill>
                  <a:schemeClr val="accent3">
                    <a:lumMod val="25000"/>
                  </a:schemeClr>
                </a:solidFill>
                <a:latin typeface="Times New Roman" panose="02020603050405020304" charset="0"/>
                <a:cs typeface="Times New Roman" panose="02020603050405020304" charset="0"/>
                <a:sym typeface="+mn-ea"/>
              </a:rPr>
              <a:t> clause, </a:t>
            </a:r>
            <a:r>
              <a:rPr lang="en-US" sz="2200" b="1" dirty="0">
                <a:solidFill>
                  <a:schemeClr val="accent3">
                    <a:lumMod val="25000"/>
                  </a:schemeClr>
                </a:solidFill>
                <a:latin typeface="Times New Roman" panose="02020603050405020304" charset="0"/>
                <a:cs typeface="Times New Roman" panose="02020603050405020304" charset="0"/>
                <a:sym typeface="+mn-ea"/>
              </a:rPr>
              <a:t>LIKE</a:t>
            </a:r>
            <a:r>
              <a:rPr lang="en-US" sz="2200" dirty="0">
                <a:solidFill>
                  <a:schemeClr val="accent3">
                    <a:lumMod val="25000"/>
                  </a:schemeClr>
                </a:solidFill>
                <a:latin typeface="Times New Roman" panose="02020603050405020304" charset="0"/>
                <a:cs typeface="Times New Roman" panose="02020603050405020304" charset="0"/>
                <a:sym typeface="+mn-ea"/>
              </a:rPr>
              <a:t>, </a:t>
            </a:r>
            <a:r>
              <a:rPr lang="en-US" sz="2200" b="1" dirty="0">
                <a:solidFill>
                  <a:schemeClr val="accent3">
                    <a:lumMod val="25000"/>
                  </a:schemeClr>
                </a:solidFill>
                <a:latin typeface="Times New Roman" panose="02020603050405020304" charset="0"/>
                <a:cs typeface="Times New Roman" panose="02020603050405020304" charset="0"/>
                <a:sym typeface="+mn-ea"/>
              </a:rPr>
              <a:t>AND</a:t>
            </a:r>
            <a:r>
              <a:rPr lang="en-US" sz="2200" dirty="0">
                <a:solidFill>
                  <a:schemeClr val="accent3">
                    <a:lumMod val="25000"/>
                  </a:schemeClr>
                </a:solidFill>
                <a:latin typeface="Times New Roman" panose="02020603050405020304" charset="0"/>
                <a:cs typeface="Times New Roman" panose="02020603050405020304" charset="0"/>
                <a:sym typeface="+mn-ea"/>
              </a:rPr>
              <a:t>, and </a:t>
            </a:r>
            <a:r>
              <a:rPr lang="en-US" sz="2200" b="1" dirty="0">
                <a:solidFill>
                  <a:schemeClr val="accent3">
                    <a:lumMod val="25000"/>
                  </a:schemeClr>
                </a:solidFill>
                <a:latin typeface="Times New Roman" panose="02020603050405020304" charset="0"/>
                <a:cs typeface="Times New Roman" panose="02020603050405020304" charset="0"/>
                <a:sym typeface="+mn-ea"/>
              </a:rPr>
              <a:t>BETWEEN</a:t>
            </a:r>
            <a:r>
              <a:rPr lang="en-US" sz="2200" dirty="0">
                <a:solidFill>
                  <a:schemeClr val="accent3">
                    <a:lumMod val="25000"/>
                  </a:schemeClr>
                </a:solidFill>
                <a:latin typeface="Times New Roman" panose="02020603050405020304" charset="0"/>
                <a:cs typeface="Times New Roman" panose="02020603050405020304" charset="0"/>
                <a:sym typeface="+mn-ea"/>
              </a:rPr>
              <a:t> conditions to filter for failed landing outcomes in drone ship, their booster versions, and launch site names for year 2015</a:t>
            </a:r>
            <a:endParaRPr lang="en-US" sz="2200" dirty="0">
              <a:solidFill>
                <a:schemeClr val="accent3">
                  <a:lumMod val="25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8" name="Title 1"/>
          <p:cNvSpPr txBox="1"/>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600" b="1" kern="1200" dirty="0">
                <a:solidFill>
                  <a:schemeClr val="tx1"/>
                </a:solidFill>
                <a:latin typeface="Times New Roman" panose="02020603050405020304" charset="0"/>
                <a:ea typeface="+mj-ea"/>
                <a:cs typeface="Times New Roman" panose="02020603050405020304" charset="0"/>
              </a:rPr>
              <a:t>Rank Landing Outcomes Between 2010-06-04 and 2017-03-20</a:t>
            </a:r>
            <a:endParaRPr lang="en-US" sz="2600" b="1" kern="1200" dirty="0">
              <a:solidFill>
                <a:schemeClr val="tx1"/>
              </a:solidFill>
              <a:latin typeface="Times New Roman" panose="02020603050405020304" charset="0"/>
              <a:ea typeface="+mj-ea"/>
              <a:cs typeface="Times New Roman" panose="02020603050405020304" charset="0"/>
            </a:endParaRPr>
          </a:p>
        </p:txBody>
      </p:sp>
      <p:pic>
        <p:nvPicPr>
          <p:cNvPr id="6" name="Picture 5"/>
          <p:cNvPicPr>
            <a:picLocks noChangeAspect="1"/>
          </p:cNvPicPr>
          <p:nvPr/>
        </p:nvPicPr>
        <p:blipFill>
          <a:blip r:embed="rId3"/>
          <a:stretch>
            <a:fillRect/>
          </a:stretch>
        </p:blipFill>
        <p:spPr>
          <a:xfrm>
            <a:off x="776008" y="1589360"/>
            <a:ext cx="6124575" cy="4295775"/>
          </a:xfrm>
          <a:prstGeom prst="rect">
            <a:avLst/>
          </a:prstGeom>
        </p:spPr>
      </p:pic>
      <p:sp>
        <p:nvSpPr>
          <p:cNvPr id="5" name="Content Placeholder 4"/>
          <p:cNvSpPr>
            <a:spLocks noGrp="1"/>
          </p:cNvSpPr>
          <p:nvPr/>
        </p:nvSpPr>
        <p:spPr>
          <a:xfrm>
            <a:off x="7544052" y="1782981"/>
            <a:ext cx="4004479"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pPr>
            <a:r>
              <a:rPr lang="en-US" sz="2200" dirty="0">
                <a:latin typeface="Times New Roman" panose="02020603050405020304" charset="0"/>
                <a:cs typeface="Times New Roman" panose="02020603050405020304" charset="0"/>
              </a:rPr>
              <a:t>We selected Landing outcomes and the </a:t>
            </a:r>
            <a:r>
              <a:rPr lang="en-US" sz="2200" b="1" dirty="0">
                <a:latin typeface="Times New Roman" panose="02020603050405020304" charset="0"/>
                <a:cs typeface="Times New Roman" panose="02020603050405020304" charset="0"/>
              </a:rPr>
              <a:t>COUNT</a:t>
            </a:r>
            <a:r>
              <a:rPr lang="en-US" sz="2200" dirty="0">
                <a:latin typeface="Times New Roman" panose="02020603050405020304" charset="0"/>
                <a:cs typeface="Times New Roman" panose="02020603050405020304" charset="0"/>
              </a:rPr>
              <a:t> of landing outcomes from the data and used the </a:t>
            </a:r>
            <a:r>
              <a:rPr lang="en-US" sz="2200" b="1" dirty="0">
                <a:latin typeface="Times New Roman" panose="02020603050405020304" charset="0"/>
                <a:cs typeface="Times New Roman" panose="02020603050405020304" charset="0"/>
              </a:rPr>
              <a:t>WHERE</a:t>
            </a:r>
            <a:r>
              <a:rPr lang="en-US" sz="2200" dirty="0">
                <a:latin typeface="Times New Roman" panose="02020603050405020304" charset="0"/>
                <a:cs typeface="Times New Roman" panose="02020603050405020304" charset="0"/>
              </a:rPr>
              <a:t> clause to filter for landing outcomes </a:t>
            </a:r>
            <a:r>
              <a:rPr lang="en-US" sz="2200" b="1" dirty="0">
                <a:latin typeface="Times New Roman" panose="02020603050405020304" charset="0"/>
                <a:cs typeface="Times New Roman" panose="02020603050405020304" charset="0"/>
              </a:rPr>
              <a:t>BETWEEN</a:t>
            </a:r>
            <a:r>
              <a:rPr lang="en-US" sz="2200" dirty="0">
                <a:latin typeface="Times New Roman" panose="02020603050405020304" charset="0"/>
                <a:cs typeface="Times New Roman" panose="02020603050405020304" charset="0"/>
              </a:rPr>
              <a:t> 2010-06-04 to 2010-03-20.</a:t>
            </a:r>
            <a:endParaRPr lang="en-US" sz="2200" dirty="0">
              <a:latin typeface="Times New Roman" panose="02020603050405020304" charset="0"/>
              <a:cs typeface="Times New Roman" panose="02020603050405020304" charset="0"/>
            </a:endParaRPr>
          </a:p>
          <a:p>
            <a:pPr>
              <a:spcBef>
                <a:spcPts val="1400"/>
              </a:spcBef>
            </a:pPr>
            <a:r>
              <a:rPr lang="en-US" sz="2200" dirty="0">
                <a:latin typeface="Times New Roman" panose="02020603050405020304" charset="0"/>
                <a:cs typeface="Times New Roman" panose="02020603050405020304" charset="0"/>
              </a:rPr>
              <a:t>We applied the </a:t>
            </a:r>
            <a:r>
              <a:rPr lang="en-US" sz="2200" b="1" dirty="0">
                <a:latin typeface="Times New Roman" panose="02020603050405020304" charset="0"/>
                <a:cs typeface="Times New Roman" panose="02020603050405020304" charset="0"/>
              </a:rPr>
              <a:t>GROUP BY </a:t>
            </a:r>
            <a:r>
              <a:rPr lang="en-US" sz="2200" dirty="0">
                <a:latin typeface="Times New Roman" panose="02020603050405020304" charset="0"/>
                <a:cs typeface="Times New Roman" panose="02020603050405020304" charset="0"/>
              </a:rPr>
              <a:t>clause to group the landing outcomes and the </a:t>
            </a:r>
            <a:r>
              <a:rPr lang="en-US" sz="2200" b="1" dirty="0">
                <a:latin typeface="Times New Roman" panose="02020603050405020304" charset="0"/>
                <a:cs typeface="Times New Roman" panose="02020603050405020304" charset="0"/>
              </a:rPr>
              <a:t>ORDER BY </a:t>
            </a:r>
            <a:r>
              <a:rPr lang="en-US" sz="2200" dirty="0">
                <a:latin typeface="Times New Roman" panose="02020603050405020304" charset="0"/>
                <a:cs typeface="Times New Roman" panose="02020603050405020304" charset="0"/>
              </a:rPr>
              <a:t>clause to order the grouped landing outcome in descending order.</a:t>
            </a:r>
            <a:endParaRPr lang="en-US" sz="2200" dirty="0">
              <a:latin typeface="Times New Roman" panose="02020603050405020304" charset="0"/>
              <a:cs typeface="Times New Roman" panose="02020603050405020304" charset="0"/>
            </a:endParaRPr>
          </a:p>
          <a:p>
            <a:pPr>
              <a:spcBef>
                <a:spcPts val="1400"/>
              </a:spcBef>
            </a:pPr>
            <a:endParaRPr lang="en-US" sz="2200" dirty="0">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Text Box 2"/>
          <p:cNvSpPr txBox="1"/>
          <p:nvPr/>
        </p:nvSpPr>
        <p:spPr>
          <a:xfrm>
            <a:off x="2814955" y="2722245"/>
            <a:ext cx="7282180" cy="706755"/>
          </a:xfrm>
          <a:prstGeom prst="rect">
            <a:avLst/>
          </a:prstGeom>
          <a:noFill/>
        </p:spPr>
        <p:txBody>
          <a:bodyPr wrap="square" rtlCol="0">
            <a:spAutoFit/>
          </a:bodyPr>
          <a:p>
            <a:r>
              <a:rPr lang="en-US" sz="4000" b="1">
                <a:latin typeface="Times New Roman" panose="02020603050405020304" charset="0"/>
                <a:cs typeface="Times New Roman" panose="02020603050405020304" charset="0"/>
              </a:rPr>
              <a:t>Lauch Sites Proximities Analysis</a:t>
            </a:r>
            <a:endParaRPr lang="en-US" sz="4000" b="1">
              <a:latin typeface="Times New Roman" panose="02020603050405020304" charset="0"/>
              <a:cs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Text Box 2"/>
          <p:cNvSpPr txBox="1"/>
          <p:nvPr/>
        </p:nvSpPr>
        <p:spPr>
          <a:xfrm>
            <a:off x="2646045" y="875030"/>
            <a:ext cx="7110730" cy="553085"/>
          </a:xfrm>
          <a:prstGeom prst="rect">
            <a:avLst/>
          </a:prstGeom>
          <a:noFill/>
        </p:spPr>
        <p:txBody>
          <a:bodyPr wrap="square" rtlCol="0" anchor="t">
            <a:spAutoFit/>
          </a:bodyPr>
          <a:p>
            <a:r>
              <a:rPr lang="en-US" sz="3000" b="1" dirty="0">
                <a:solidFill>
                  <a:schemeClr val="tx1"/>
                </a:solidFill>
                <a:latin typeface="Times New Roman" panose="02020603050405020304" charset="0"/>
                <a:cs typeface="Times New Roman" panose="02020603050405020304" charset="0"/>
                <a:sym typeface="+mn-ea"/>
              </a:rPr>
              <a:t>All launch sites global map markers</a:t>
            </a:r>
            <a:endParaRPr lang="en-US" sz="3000" b="1" dirty="0">
              <a:solidFill>
                <a:schemeClr val="tx1"/>
              </a:solidFill>
              <a:latin typeface="Times New Roman" panose="02020603050405020304" charset="0"/>
              <a:cs typeface="Times New Roman" panose="02020603050405020304" charset="0"/>
              <a:sym typeface="+mn-ea"/>
            </a:endParaRPr>
          </a:p>
        </p:txBody>
      </p:sp>
      <p:pic>
        <p:nvPicPr>
          <p:cNvPr id="6" name="Content Placeholder 5"/>
          <p:cNvPicPr>
            <a:picLocks noGrp="1" noChangeAspect="1"/>
          </p:cNvPicPr>
          <p:nvPr/>
        </p:nvPicPr>
        <p:blipFill>
          <a:blip r:embed="rId3"/>
          <a:stretch>
            <a:fillRect/>
          </a:stretch>
        </p:blipFill>
        <p:spPr>
          <a:xfrm>
            <a:off x="2370455" y="2220595"/>
            <a:ext cx="7110730" cy="318960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pic>
        <p:nvPicPr>
          <p:cNvPr id="4" name="Content Placeholder 3"/>
          <p:cNvPicPr>
            <a:picLocks noGrp="1" noChangeAspect="1"/>
          </p:cNvPicPr>
          <p:nvPr/>
        </p:nvPicPr>
        <p:blipFill>
          <a:blip r:embed="rId3"/>
          <a:stretch>
            <a:fillRect/>
          </a:stretch>
        </p:blipFill>
        <p:spPr>
          <a:xfrm>
            <a:off x="2549525" y="1794510"/>
            <a:ext cx="7320915" cy="3268980"/>
          </a:xfrm>
          <a:prstGeom prst="rect">
            <a:avLst/>
          </a:prstGeom>
        </p:spPr>
      </p:pic>
      <p:sp>
        <p:nvSpPr>
          <p:cNvPr id="8" name="Title 1"/>
          <p:cNvSpPr txBox="1"/>
          <p:nvPr/>
        </p:nvSpPr>
        <p:spPr>
          <a:xfrm>
            <a:off x="770255" y="538480"/>
            <a:ext cx="9496425" cy="54927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1828800" lvl="4" indent="457200"/>
            <a:r>
              <a:rPr lang="en-US" sz="2900" b="1" dirty="0">
                <a:solidFill>
                  <a:schemeClr val="tx1"/>
                </a:solidFill>
                <a:latin typeface="Times New Roman" panose="02020603050405020304" charset="0"/>
                <a:cs typeface="Times New Roman" panose="02020603050405020304" charset="0"/>
              </a:rPr>
              <a:t>Markers showing launch sites with color labels</a:t>
            </a:r>
            <a:endParaRPr lang="en-US" sz="2900" b="1"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Text Box 2"/>
          <p:cNvSpPr txBox="1"/>
          <p:nvPr/>
        </p:nvSpPr>
        <p:spPr>
          <a:xfrm>
            <a:off x="1438910" y="475615"/>
            <a:ext cx="10710545" cy="537210"/>
          </a:xfrm>
          <a:prstGeom prst="rect">
            <a:avLst/>
          </a:prstGeom>
          <a:noFill/>
        </p:spPr>
        <p:txBody>
          <a:bodyPr wrap="square" rtlCol="0">
            <a:spAutoFit/>
          </a:bodyPr>
          <a:p>
            <a:pPr marL="1371600" lvl="3" indent="457200"/>
            <a:r>
              <a:rPr lang="en-US" sz="2900" b="1" dirty="0">
                <a:solidFill>
                  <a:schemeClr val="tx1"/>
                </a:solidFill>
                <a:latin typeface="Times New Roman" panose="02020603050405020304" charset="0"/>
                <a:cs typeface="Times New Roman" panose="02020603050405020304" charset="0"/>
                <a:sym typeface="+mn-ea"/>
              </a:rPr>
              <a:t>Launch Site distance to landmarks</a:t>
            </a:r>
            <a:endParaRPr lang="en-US" sz="2900" b="1" dirty="0">
              <a:solidFill>
                <a:schemeClr val="tx1"/>
              </a:solidFill>
              <a:latin typeface="Times New Roman" panose="02020603050405020304" charset="0"/>
              <a:cs typeface="Times New Roman" panose="02020603050405020304" charset="0"/>
              <a:sym typeface="+mn-ea"/>
            </a:endParaRPr>
          </a:p>
        </p:txBody>
      </p:sp>
      <p:pic>
        <p:nvPicPr>
          <p:cNvPr id="4" name="Content Placeholder 3"/>
          <p:cNvPicPr>
            <a:picLocks noGrp="1" noChangeAspect="1"/>
          </p:cNvPicPr>
          <p:nvPr/>
        </p:nvPicPr>
        <p:blipFill>
          <a:blip r:embed="rId3"/>
          <a:stretch>
            <a:fillRect/>
          </a:stretch>
        </p:blipFill>
        <p:spPr>
          <a:xfrm>
            <a:off x="2040255" y="1457960"/>
            <a:ext cx="8568690" cy="43002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Text Box 2"/>
          <p:cNvSpPr txBox="1"/>
          <p:nvPr/>
        </p:nvSpPr>
        <p:spPr>
          <a:xfrm>
            <a:off x="1565910" y="2722245"/>
            <a:ext cx="9419590" cy="706755"/>
          </a:xfrm>
          <a:prstGeom prst="rect">
            <a:avLst/>
          </a:prstGeom>
          <a:noFill/>
        </p:spPr>
        <p:txBody>
          <a:bodyPr wrap="square" rtlCol="0">
            <a:spAutoFit/>
          </a:bodyPr>
          <a:p>
            <a:r>
              <a:rPr lang="en-US" sz="4000" b="1">
                <a:latin typeface="Times New Roman" panose="02020603050405020304" charset="0"/>
                <a:cs typeface="Times New Roman" panose="02020603050405020304" charset="0"/>
              </a:rPr>
              <a:t>Building  a DashBoard with Plotly Dash</a:t>
            </a:r>
            <a:endParaRPr lang="en-US" sz="4000" b="1">
              <a:latin typeface="Times New Roman" panose="02020603050405020304" charset="0"/>
              <a:cs typeface="Times New Roman" panose="0202060305040502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pic>
        <p:nvPicPr>
          <p:cNvPr id="4" name="Content Placeholder 3"/>
          <p:cNvPicPr>
            <a:picLocks noGrp="1" noChangeAspect="1"/>
          </p:cNvPicPr>
          <p:nvPr/>
        </p:nvPicPr>
        <p:blipFill>
          <a:blip r:embed="rId3"/>
          <a:stretch>
            <a:fillRect/>
          </a:stretch>
        </p:blipFill>
        <p:spPr>
          <a:xfrm>
            <a:off x="752019" y="1454291"/>
            <a:ext cx="10687962" cy="4772101"/>
          </a:xfrm>
          <a:prstGeom prst="rect">
            <a:avLst/>
          </a:prstGeom>
        </p:spPr>
      </p:pic>
      <p:sp>
        <p:nvSpPr>
          <p:cNvPr id="8" name="Title 1"/>
          <p:cNvSpPr txBox="1"/>
          <p:nvPr/>
        </p:nvSpPr>
        <p:spPr>
          <a:xfrm>
            <a:off x="770011" y="459822"/>
            <a:ext cx="10515600" cy="549049"/>
          </a:xfrm>
          <a:prstGeom prst="rect">
            <a:avLst/>
          </a:prstGeom>
        </p:spPr>
        <p:txBody>
          <a:bodyPr vert="horz" lIns="91440" tIns="45720" rIns="91440" bIns="45720" rtlCol="0" anchor="ctr">
            <a:normAutofit fontScale="6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160" b="1" dirty="0">
                <a:solidFill>
                  <a:schemeClr val="tx1"/>
                </a:solidFill>
                <a:latin typeface="Times New Roman" panose="02020603050405020304" charset="0"/>
                <a:cs typeface="Times New Roman" panose="02020603050405020304" charset="0"/>
              </a:rPr>
              <a:t>Pie chart showing the success percentage achieved by each launch site</a:t>
            </a:r>
            <a:endParaRPr lang="en-US" sz="4160" b="1"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5" name="Text Box 4"/>
          <p:cNvSpPr txBox="1"/>
          <p:nvPr/>
        </p:nvSpPr>
        <p:spPr>
          <a:xfrm>
            <a:off x="3114675" y="751205"/>
            <a:ext cx="6920865" cy="491490"/>
          </a:xfrm>
          <a:prstGeom prst="rect">
            <a:avLst/>
          </a:prstGeom>
          <a:noFill/>
        </p:spPr>
        <p:txBody>
          <a:bodyPr wrap="square" rtlCol="0">
            <a:spAutoFit/>
          </a:bodyPr>
          <a:p>
            <a:pPr marL="1828800" lvl="4" indent="457200"/>
            <a:r>
              <a:rPr lang="en-US" altLang="en-IN" sz="2600" b="1">
                <a:latin typeface="Times New Roman" panose="02020603050405020304" charset="0"/>
                <a:cs typeface="Times New Roman" panose="02020603050405020304" charset="0"/>
              </a:rPr>
              <a:t>Introduction</a:t>
            </a:r>
            <a:endParaRPr lang="en-US" altLang="en-IN" sz="2600" b="1">
              <a:latin typeface="Times New Roman" panose="02020603050405020304" charset="0"/>
              <a:cs typeface="Times New Roman" panose="02020603050405020304" charset="0"/>
            </a:endParaRPr>
          </a:p>
        </p:txBody>
      </p:sp>
      <p:sp>
        <p:nvSpPr>
          <p:cNvPr id="2" name="Text Box 1"/>
          <p:cNvSpPr txBox="1"/>
          <p:nvPr/>
        </p:nvSpPr>
        <p:spPr>
          <a:xfrm>
            <a:off x="1894205" y="1243330"/>
            <a:ext cx="9284335" cy="4769485"/>
          </a:xfrm>
          <a:prstGeom prst="rect">
            <a:avLst/>
          </a:prstGeom>
          <a:noFill/>
        </p:spPr>
        <p:txBody>
          <a:bodyPr wrap="square" rtlCol="0">
            <a:spAutoFit/>
          </a:bodyPr>
          <a:p>
            <a:pPr>
              <a:lnSpc>
                <a:spcPct val="100000"/>
              </a:lnSpc>
              <a:spcBef>
                <a:spcPts val="1400"/>
              </a:spcBef>
            </a:pPr>
            <a:endParaRPr lang="en-US" dirty="0">
              <a:solidFill>
                <a:schemeClr val="accent3">
                  <a:lumMod val="25000"/>
                </a:schemeClr>
              </a:solidFill>
              <a:latin typeface="Times New Roman" panose="02020603050405020304" charset="0"/>
              <a:cs typeface="Times New Roman" panose="02020603050405020304" charset="0"/>
              <a:sym typeface="+mn-ea"/>
            </a:endParaRPr>
          </a:p>
          <a:p>
            <a:pPr>
              <a:lnSpc>
                <a:spcPct val="100000"/>
              </a:lnSpc>
              <a:spcBef>
                <a:spcPts val="1400"/>
              </a:spcBef>
            </a:pPr>
            <a:r>
              <a:rPr lang="en-US" b="1" dirty="0">
                <a:solidFill>
                  <a:schemeClr val="accent3">
                    <a:lumMod val="25000"/>
                  </a:schemeClr>
                </a:solidFill>
                <a:latin typeface="Times New Roman" panose="02020603050405020304" charset="0"/>
                <a:cs typeface="Times New Roman" panose="02020603050405020304" charset="0"/>
                <a:sym typeface="+mn-ea"/>
              </a:rPr>
              <a:t>Project Overview:</a:t>
            </a:r>
            <a:endParaRPr lang="en-US" b="1" dirty="0">
              <a:solidFill>
                <a:schemeClr val="accent3">
                  <a:lumMod val="25000"/>
                </a:schemeClr>
              </a:solidFill>
              <a:latin typeface="Times New Roman" panose="02020603050405020304" charset="0"/>
              <a:cs typeface="Times New Roman" panose="02020603050405020304" charset="0"/>
              <a:sym typeface="+mn-ea"/>
            </a:endParaRPr>
          </a:p>
          <a:p>
            <a:pPr>
              <a:lnSpc>
                <a:spcPct val="100000"/>
              </a:lnSpc>
              <a:spcBef>
                <a:spcPts val="1400"/>
              </a:spcBef>
            </a:pPr>
            <a:r>
              <a:rPr lang="en-US" dirty="0">
                <a:solidFill>
                  <a:schemeClr val="accent3">
                    <a:lumMod val="25000"/>
                  </a:schemeClr>
                </a:solidFill>
                <a:latin typeface="Times New Roman" panose="02020603050405020304" charset="0"/>
                <a:cs typeface="Times New Roman" panose="02020603050405020304" charset="0"/>
                <a:sym typeface="+mn-ea"/>
              </a:rPr>
              <a:t>The fact that Space X can reuse the first stage of the Falcon 9 rocket saves a significant amount of money; other companies charge upwards of 165 million dollars for each launch. Space X promotes Falcon 9 rocket launches on its website for 62 million dollars. Thus, the cost of a launch can be ascertained if we can ascertain if the initial stage will land. Should another business wish to compete with Space X for a rocket launch, they can use this information. In order to determine whether the initial stage will land successfully, the project aims to build a machine learning pipeline.</a:t>
            </a:r>
            <a:endParaRPr lang="en-US" dirty="0">
              <a:solidFill>
                <a:schemeClr val="accent3">
                  <a:lumMod val="25000"/>
                </a:schemeClr>
              </a:solidFill>
              <a:latin typeface="Times New Roman" panose="02020603050405020304" charset="0"/>
              <a:cs typeface="Times New Roman" panose="02020603050405020304" charset="0"/>
              <a:sym typeface="+mn-ea"/>
            </a:endParaRPr>
          </a:p>
          <a:p>
            <a:pPr>
              <a:lnSpc>
                <a:spcPct val="100000"/>
              </a:lnSpc>
              <a:spcBef>
                <a:spcPts val="1400"/>
              </a:spcBef>
            </a:pPr>
            <a:r>
              <a:rPr lang="en-US" b="1" dirty="0">
                <a:solidFill>
                  <a:schemeClr val="accent3">
                    <a:lumMod val="25000"/>
                  </a:schemeClr>
                </a:solidFill>
                <a:latin typeface="Times New Roman" panose="02020603050405020304" charset="0"/>
                <a:cs typeface="Times New Roman" panose="02020603050405020304" charset="0"/>
                <a:sym typeface="+mn-ea"/>
              </a:rPr>
              <a:t>Problem and solution:</a:t>
            </a:r>
            <a:endParaRPr lang="en-US" b="1" dirty="0">
              <a:solidFill>
                <a:schemeClr val="accent3">
                  <a:lumMod val="25000"/>
                </a:schemeClr>
              </a:solidFill>
              <a:latin typeface="Times New Roman" panose="02020603050405020304" charset="0"/>
              <a:cs typeface="Times New Roman" panose="02020603050405020304" charset="0"/>
              <a:sym typeface="+mn-ea"/>
            </a:endParaRPr>
          </a:p>
          <a:p>
            <a:pPr>
              <a:lnSpc>
                <a:spcPct val="100000"/>
              </a:lnSpc>
              <a:spcBef>
                <a:spcPts val="1400"/>
              </a:spcBef>
            </a:pPr>
            <a:r>
              <a:rPr lang="en-US" dirty="0">
                <a:solidFill>
                  <a:schemeClr val="accent3">
                    <a:lumMod val="25000"/>
                  </a:schemeClr>
                </a:solidFill>
                <a:latin typeface="Times New Roman" panose="02020603050405020304" charset="0"/>
                <a:cs typeface="Times New Roman" panose="02020603050405020304" charset="0"/>
                <a:sym typeface="+mn-ea"/>
              </a:rPr>
              <a:t>What aspects of the rocket's trajectory influence its successful landing?</a:t>
            </a:r>
            <a:endParaRPr lang="en-US" dirty="0">
              <a:solidFill>
                <a:schemeClr val="accent3">
                  <a:lumMod val="25000"/>
                </a:schemeClr>
              </a:solidFill>
              <a:latin typeface="Times New Roman" panose="02020603050405020304" charset="0"/>
              <a:cs typeface="Times New Roman" panose="02020603050405020304" charset="0"/>
              <a:sym typeface="+mn-ea"/>
            </a:endParaRPr>
          </a:p>
          <a:p>
            <a:pPr>
              <a:lnSpc>
                <a:spcPct val="100000"/>
              </a:lnSpc>
              <a:spcBef>
                <a:spcPts val="1400"/>
              </a:spcBef>
            </a:pPr>
            <a:r>
              <a:rPr lang="en-US" dirty="0">
                <a:solidFill>
                  <a:schemeClr val="accent3">
                    <a:lumMod val="25000"/>
                  </a:schemeClr>
                </a:solidFill>
                <a:latin typeface="Times New Roman" panose="02020603050405020304" charset="0"/>
                <a:cs typeface="Times New Roman" panose="02020603050405020304" charset="0"/>
                <a:sym typeface="+mn-ea"/>
              </a:rPr>
              <a:t>The way different elements interact to determine how likely a landing is to be successful.</a:t>
            </a:r>
            <a:endParaRPr lang="en-US" dirty="0">
              <a:solidFill>
                <a:schemeClr val="accent3">
                  <a:lumMod val="25000"/>
                </a:schemeClr>
              </a:solidFill>
              <a:latin typeface="Times New Roman" panose="02020603050405020304" charset="0"/>
              <a:cs typeface="Times New Roman" panose="02020603050405020304" charset="0"/>
              <a:sym typeface="+mn-ea"/>
            </a:endParaRPr>
          </a:p>
          <a:p>
            <a:pPr>
              <a:lnSpc>
                <a:spcPct val="100000"/>
              </a:lnSpc>
              <a:spcBef>
                <a:spcPts val="1400"/>
              </a:spcBef>
            </a:pPr>
            <a:r>
              <a:rPr lang="en-US" dirty="0">
                <a:solidFill>
                  <a:schemeClr val="accent3">
                    <a:lumMod val="25000"/>
                  </a:schemeClr>
                </a:solidFill>
                <a:latin typeface="Times New Roman" panose="02020603050405020304" charset="0"/>
                <a:cs typeface="Times New Roman" panose="02020603050405020304" charset="0"/>
                <a:sym typeface="+mn-ea"/>
              </a:rPr>
              <a:t>What operational circumstances must exist for the landing programme to be successful.</a:t>
            </a:r>
            <a:endParaRPr lang="en-US" dirty="0">
              <a:solidFill>
                <a:schemeClr val="accent3">
                  <a:lumMod val="25000"/>
                </a:schemeClr>
              </a:solidFill>
              <a:latin typeface="Times New Roman" panose="02020603050405020304" charset="0"/>
              <a:cs typeface="Times New Roman" panose="02020603050405020304" charset="0"/>
              <a:sym typeface="+mn-ea"/>
            </a:endParaRPr>
          </a:p>
        </p:txBody>
      </p:sp>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pic>
        <p:nvPicPr>
          <p:cNvPr id="4" name="Content Placeholder 3"/>
          <p:cNvPicPr>
            <a:picLocks noGrp="1" noChangeAspect="1"/>
          </p:cNvPicPr>
          <p:nvPr/>
        </p:nvPicPr>
        <p:blipFill>
          <a:blip r:embed="rId3"/>
          <a:stretch>
            <a:fillRect/>
          </a:stretch>
        </p:blipFill>
        <p:spPr>
          <a:xfrm>
            <a:off x="2123100" y="1242623"/>
            <a:ext cx="7790783" cy="4440746"/>
          </a:xfrm>
          <a:prstGeom prst="rect">
            <a:avLst/>
          </a:prstGeom>
        </p:spPr>
      </p:pic>
      <p:sp>
        <p:nvSpPr>
          <p:cNvPr id="26" name="Title 1"/>
          <p:cNvSpPr txBox="1"/>
          <p:nvPr/>
        </p:nvSpPr>
        <p:spPr>
          <a:xfrm>
            <a:off x="1103586" y="727738"/>
            <a:ext cx="10476314" cy="514885"/>
          </a:xfrm>
          <a:prstGeom prst="rect">
            <a:avLst/>
          </a:prstGeom>
        </p:spPr>
        <p:txBody>
          <a:bodyPr vert="horz" lIns="91440" tIns="45720" rIns="91440" bIns="45720" rtlCol="0" anchor="ctr">
            <a:normAutofit fontScale="6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160" b="1" dirty="0">
                <a:solidFill>
                  <a:schemeClr val="tx1"/>
                </a:solidFill>
                <a:latin typeface="Times New Roman" panose="02020603050405020304" charset="0"/>
                <a:cs typeface="Times New Roman" panose="02020603050405020304" charset="0"/>
              </a:rPr>
              <a:t>Pie chart showing the Launch site with the highest launch success ratio</a:t>
            </a:r>
            <a:endParaRPr lang="en-US" sz="4160" b="1" dirty="0">
              <a:solidFill>
                <a:schemeClr val="tx1"/>
              </a:solidFill>
              <a:latin typeface="Times New Roman" panose="02020603050405020304" charset="0"/>
              <a:cs typeface="Times New Roman" panose="02020603050405020304" charset="0"/>
            </a:endParaRPr>
          </a:p>
          <a:p>
            <a:endParaRPr lang="en-US" sz="4160" b="1"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12" name="Title 1"/>
          <p:cNvSpPr txBox="1"/>
          <p:nvPr/>
        </p:nvSpPr>
        <p:spPr>
          <a:xfrm>
            <a:off x="838199" y="291090"/>
            <a:ext cx="10515599" cy="9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600" b="1" kern="1200" dirty="0">
                <a:solidFill>
                  <a:schemeClr val="tx1"/>
                </a:solidFill>
                <a:latin typeface="Times New Roman" panose="02020603050405020304" charset="0"/>
                <a:ea typeface="+mj-ea"/>
                <a:cs typeface="Times New Roman" panose="02020603050405020304" charset="0"/>
              </a:rPr>
              <a:t>Scatter plot of Payload vs Launch Outcome for all sites, with different payload selected in the range slider</a:t>
            </a:r>
            <a:endParaRPr lang="en-US" sz="2600" b="1" kern="1200" dirty="0">
              <a:solidFill>
                <a:schemeClr val="tx1"/>
              </a:solidFill>
              <a:latin typeface="Times New Roman" panose="02020603050405020304" charset="0"/>
              <a:ea typeface="+mj-ea"/>
              <a:cs typeface="Times New Roman" panose="02020603050405020304" charset="0"/>
            </a:endParaRPr>
          </a:p>
        </p:txBody>
      </p:sp>
      <p:pic>
        <p:nvPicPr>
          <p:cNvPr id="4" name="Content Placeholder 3" descr="Graphical user interface, application&#10;&#10;Description automatically generated"/>
          <p:cNvPicPr>
            <a:picLocks noGrp="1" noChangeAspect="1"/>
          </p:cNvPicPr>
          <p:nvPr/>
        </p:nvPicPr>
        <p:blipFill>
          <a:blip r:embed="rId3"/>
          <a:stretch>
            <a:fillRect/>
          </a:stretch>
        </p:blipFill>
        <p:spPr>
          <a:xfrm>
            <a:off x="838200" y="2191367"/>
            <a:ext cx="10515599" cy="378561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5" name="Text Box 4"/>
          <p:cNvSpPr txBox="1"/>
          <p:nvPr/>
        </p:nvSpPr>
        <p:spPr>
          <a:xfrm>
            <a:off x="3825875" y="2722245"/>
            <a:ext cx="4964430" cy="706755"/>
          </a:xfrm>
          <a:prstGeom prst="rect">
            <a:avLst/>
          </a:prstGeom>
          <a:noFill/>
        </p:spPr>
        <p:txBody>
          <a:bodyPr wrap="square" rtlCol="0">
            <a:spAutoFit/>
          </a:bodyPr>
          <a:p>
            <a:r>
              <a:rPr lang="en-IN" altLang="en-US" sz="4000" b="1">
                <a:solidFill>
                  <a:schemeClr val="tx1"/>
                </a:solidFill>
                <a:latin typeface="Times New Roman" panose="02020603050405020304" charset="0"/>
                <a:cs typeface="Times New Roman" panose="02020603050405020304" charset="0"/>
              </a:rPr>
              <a:t>Predictive Analysis</a:t>
            </a:r>
            <a:endParaRPr lang="en-IN" altLang="en-US" sz="4000" b="1">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9" name="Title 1"/>
          <p:cNvSpPr txBox="1"/>
          <p:nvPr/>
        </p:nvSpPr>
        <p:spPr>
          <a:xfrm>
            <a:off x="1046746" y="586822"/>
            <a:ext cx="3560252"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600" b="1" kern="1200" dirty="0">
                <a:solidFill>
                  <a:schemeClr val="tx1"/>
                </a:solidFill>
                <a:latin typeface="Times New Roman" panose="02020603050405020304" charset="0"/>
                <a:ea typeface="+mj-ea"/>
                <a:cs typeface="Times New Roman" panose="02020603050405020304" charset="0"/>
              </a:rPr>
              <a:t>Classification Accuracy</a:t>
            </a:r>
            <a:endParaRPr lang="en-US" sz="2600" b="1" kern="1200" dirty="0">
              <a:solidFill>
                <a:schemeClr val="tx1"/>
              </a:solidFill>
              <a:latin typeface="Times New Roman" panose="02020603050405020304" charset="0"/>
              <a:ea typeface="+mj-ea"/>
              <a:cs typeface="Times New Roman" panose="02020603050405020304" charset="0"/>
            </a:endParaRPr>
          </a:p>
        </p:txBody>
      </p:sp>
      <p:sp>
        <p:nvSpPr>
          <p:cNvPr id="5" name="Content Placeholder 4"/>
          <p:cNvSpPr>
            <a:spLocks noGrp="1"/>
          </p:cNvSpPr>
          <p:nvPr/>
        </p:nvSpPr>
        <p:spPr>
          <a:xfrm>
            <a:off x="838200" y="1950085"/>
            <a:ext cx="10948670" cy="104648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00"/>
              </a:spcBef>
            </a:pPr>
            <a:r>
              <a:rPr lang="en-US" sz="2200" dirty="0">
                <a:latin typeface="Times New Roman" panose="02020603050405020304" charset="0"/>
                <a:cs typeface="Times New Roman" panose="02020603050405020304" charset="0"/>
              </a:rPr>
              <a:t>The decision tree classifier is the model with the highest classification accuracy</a:t>
            </a:r>
            <a:endParaRPr lang="en-US" sz="2200" dirty="0">
              <a:latin typeface="Times New Roman" panose="02020603050405020304" charset="0"/>
              <a:cs typeface="Times New Roman" panose="02020603050405020304" charset="0"/>
            </a:endParaRPr>
          </a:p>
          <a:p>
            <a:pPr>
              <a:spcBef>
                <a:spcPts val="1400"/>
              </a:spcBef>
            </a:pPr>
            <a:endParaRPr lang="en-US" sz="1800" dirty="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3"/>
          <a:stretch>
            <a:fillRect/>
          </a:stretch>
        </p:blipFill>
        <p:spPr>
          <a:xfrm>
            <a:off x="1760855" y="3040380"/>
            <a:ext cx="8670290" cy="257937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4" name="Text Box 3"/>
          <p:cNvSpPr txBox="1"/>
          <p:nvPr/>
        </p:nvSpPr>
        <p:spPr>
          <a:xfrm>
            <a:off x="3432175" y="737235"/>
            <a:ext cx="4701540" cy="824230"/>
          </a:xfrm>
          <a:prstGeom prst="rect">
            <a:avLst/>
          </a:prstGeom>
          <a:noFill/>
        </p:spPr>
        <p:txBody>
          <a:bodyPr wrap="square" rtlCol="0">
            <a:noAutofit/>
          </a:bodyPr>
          <a:p>
            <a:pPr marL="457200" lvl="1" indent="457200"/>
            <a:r>
              <a:rPr lang="en-IN" altLang="en-US" sz="2600" b="1">
                <a:latin typeface="Times New Roman" panose="02020603050405020304" charset="0"/>
                <a:cs typeface="Times New Roman" panose="02020603050405020304" charset="0"/>
              </a:rPr>
              <a:t>Confusion Matrix</a:t>
            </a:r>
            <a:endParaRPr lang="en-IN" altLang="en-US" sz="2600" b="1">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3"/>
          <a:stretch>
            <a:fillRect/>
          </a:stretch>
        </p:blipFill>
        <p:spPr>
          <a:xfrm>
            <a:off x="4046220" y="3329305"/>
            <a:ext cx="4087495" cy="2957195"/>
          </a:xfrm>
          <a:prstGeom prst="rect">
            <a:avLst/>
          </a:prstGeom>
        </p:spPr>
      </p:pic>
      <p:sp>
        <p:nvSpPr>
          <p:cNvPr id="6" name="Text Box 5"/>
          <p:cNvSpPr txBox="1"/>
          <p:nvPr/>
        </p:nvSpPr>
        <p:spPr>
          <a:xfrm>
            <a:off x="1509395" y="1749425"/>
            <a:ext cx="9284970" cy="1130300"/>
          </a:xfrm>
          <a:prstGeom prst="rect">
            <a:avLst/>
          </a:prstGeom>
          <a:noFill/>
        </p:spPr>
        <p:txBody>
          <a:bodyPr wrap="square" rtlCol="0" anchor="t">
            <a:noAutofit/>
          </a:bodyPr>
          <a:p>
            <a:pPr>
              <a:lnSpc>
                <a:spcPct val="100000"/>
              </a:lnSpc>
              <a:spcBef>
                <a:spcPts val="1400"/>
              </a:spcBef>
            </a:pPr>
            <a:r>
              <a:rPr lang="en-US" sz="2200" dirty="0">
                <a:solidFill>
                  <a:schemeClr val="accent3">
                    <a:lumMod val="25000"/>
                  </a:schemeClr>
                </a:solidFill>
                <a:latin typeface="Times New Roman" panose="02020603050405020304" charset="0"/>
                <a:cs typeface="Times New Roman" panose="02020603050405020304" charset="0"/>
                <a:sym typeface="+mn-ea"/>
              </a:rPr>
              <a:t>The confusion matrix for the decision tree classifier shows that the classifier can distinguish between the different classes. The major problem is the false positives .i.e., unsuccessful landing marked as successful landing by the classifier.</a:t>
            </a:r>
            <a:endParaRPr lang="en-US" sz="2200" dirty="0">
              <a:solidFill>
                <a:schemeClr val="accent3">
                  <a:lumMod val="25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Text Box 2"/>
          <p:cNvSpPr txBox="1"/>
          <p:nvPr/>
        </p:nvSpPr>
        <p:spPr>
          <a:xfrm>
            <a:off x="2606675" y="736600"/>
            <a:ext cx="8290560" cy="553085"/>
          </a:xfrm>
          <a:prstGeom prst="rect">
            <a:avLst/>
          </a:prstGeom>
          <a:noFill/>
        </p:spPr>
        <p:txBody>
          <a:bodyPr wrap="square" rtlCol="0">
            <a:spAutoFit/>
          </a:bodyPr>
          <a:p>
            <a:pPr marL="1371600" lvl="3" indent="457200"/>
            <a:r>
              <a:rPr lang="en-IN" altLang="en-US" sz="3000" b="1"/>
              <a:t>Conclusion</a:t>
            </a:r>
            <a:endParaRPr lang="en-IN" altLang="en-US" sz="3000" b="1"/>
          </a:p>
        </p:txBody>
      </p:sp>
      <p:sp>
        <p:nvSpPr>
          <p:cNvPr id="4" name="Text Box 3"/>
          <p:cNvSpPr txBox="1"/>
          <p:nvPr/>
        </p:nvSpPr>
        <p:spPr>
          <a:xfrm>
            <a:off x="838200" y="1480185"/>
            <a:ext cx="9884410" cy="4946650"/>
          </a:xfrm>
          <a:prstGeom prst="rect">
            <a:avLst/>
          </a:prstGeom>
          <a:noFill/>
        </p:spPr>
        <p:txBody>
          <a:bodyPr wrap="square" rtlCol="0" anchor="t">
            <a:noAutofit/>
          </a:bodyPr>
          <a:p>
            <a:pPr marL="0" indent="0">
              <a:lnSpc>
                <a:spcPct val="100000"/>
              </a:lnSpc>
              <a:spcBef>
                <a:spcPts val="1400"/>
              </a:spcBef>
              <a:buNone/>
            </a:pPr>
            <a:r>
              <a:rPr lang="en-US" sz="2200" dirty="0">
                <a:solidFill>
                  <a:schemeClr val="accent3">
                    <a:lumMod val="25000"/>
                  </a:schemeClr>
                </a:solidFill>
                <a:latin typeface="Times New Roman" panose="02020603050405020304" charset="0"/>
                <a:cs typeface="Times New Roman" panose="02020603050405020304" charset="0"/>
                <a:sym typeface="+mn-ea"/>
              </a:rPr>
              <a:t>We can conclude that:</a:t>
            </a:r>
            <a:endParaRPr lang="en-US" sz="2200" dirty="0">
              <a:solidFill>
                <a:schemeClr val="accent3">
                  <a:lumMod val="25000"/>
                </a:schemeClr>
              </a:solidFill>
              <a:latin typeface="Times New Roman" panose="02020603050405020304" charset="0"/>
              <a:cs typeface="Times New Roman" panose="02020603050405020304" charset="0"/>
            </a:endParaRPr>
          </a:p>
          <a:p>
            <a:pPr>
              <a:lnSpc>
                <a:spcPct val="100000"/>
              </a:lnSpc>
              <a:spcBef>
                <a:spcPts val="1400"/>
              </a:spcBef>
            </a:pPr>
            <a:r>
              <a:rPr lang="en-US" sz="2200" dirty="0">
                <a:solidFill>
                  <a:schemeClr val="accent3">
                    <a:lumMod val="25000"/>
                  </a:schemeClr>
                </a:solidFill>
                <a:latin typeface="Times New Roman" panose="02020603050405020304" charset="0"/>
                <a:cs typeface="Times New Roman" panose="02020603050405020304" charset="0"/>
                <a:sym typeface="+mn-ea"/>
              </a:rPr>
              <a:t>The larger the flight amount at a launch site, the greater the success rate at a launch site.</a:t>
            </a:r>
            <a:endParaRPr lang="en-US" sz="2200" dirty="0">
              <a:solidFill>
                <a:schemeClr val="accent3">
                  <a:lumMod val="25000"/>
                </a:schemeClr>
              </a:solidFill>
              <a:latin typeface="Times New Roman" panose="02020603050405020304" charset="0"/>
              <a:cs typeface="Times New Roman" panose="02020603050405020304" charset="0"/>
            </a:endParaRPr>
          </a:p>
          <a:p>
            <a:pPr>
              <a:lnSpc>
                <a:spcPct val="100000"/>
              </a:lnSpc>
              <a:spcBef>
                <a:spcPts val="1400"/>
              </a:spcBef>
            </a:pPr>
            <a:r>
              <a:rPr lang="en-US" sz="2200" dirty="0">
                <a:latin typeface="Times New Roman" panose="02020603050405020304" charset="0"/>
                <a:cs typeface="Times New Roman" panose="02020603050405020304" charset="0"/>
                <a:sym typeface="+mn-ea"/>
              </a:rPr>
              <a:t>Launch success rate started to increase in 2013 till 2020.</a:t>
            </a:r>
            <a:endParaRPr lang="en-US" sz="2200" dirty="0">
              <a:latin typeface="Times New Roman" panose="02020603050405020304" charset="0"/>
              <a:cs typeface="Times New Roman" panose="02020603050405020304" charset="0"/>
            </a:endParaRPr>
          </a:p>
          <a:p>
            <a:pPr>
              <a:lnSpc>
                <a:spcPct val="100000"/>
              </a:lnSpc>
              <a:spcBef>
                <a:spcPts val="1400"/>
              </a:spcBef>
            </a:pPr>
            <a:r>
              <a:rPr lang="en-US" sz="2200" dirty="0">
                <a:solidFill>
                  <a:schemeClr val="accent3">
                    <a:lumMod val="25000"/>
                  </a:schemeClr>
                </a:solidFill>
                <a:latin typeface="Times New Roman" panose="02020603050405020304" charset="0"/>
                <a:cs typeface="Times New Roman" panose="02020603050405020304" charset="0"/>
                <a:sym typeface="+mn-ea"/>
              </a:rPr>
              <a:t>Orbits </a:t>
            </a:r>
            <a:r>
              <a:rPr lang="en-US" sz="2200" dirty="0">
                <a:latin typeface="Times New Roman" panose="02020603050405020304" charset="0"/>
                <a:cs typeface="Times New Roman" panose="02020603050405020304" charset="0"/>
                <a:sym typeface="+mn-ea"/>
              </a:rPr>
              <a:t>ES-L1, GEO, HEO, SSO, VLEO had the most success rate.</a:t>
            </a:r>
            <a:endParaRPr lang="en-US" sz="2200" dirty="0">
              <a:solidFill>
                <a:schemeClr val="accent3">
                  <a:lumMod val="25000"/>
                </a:schemeClr>
              </a:solidFill>
              <a:latin typeface="Times New Roman" panose="02020603050405020304" charset="0"/>
              <a:cs typeface="Times New Roman" panose="02020603050405020304" charset="0"/>
            </a:endParaRPr>
          </a:p>
          <a:p>
            <a:pPr>
              <a:lnSpc>
                <a:spcPct val="100000"/>
              </a:lnSpc>
              <a:spcBef>
                <a:spcPts val="1400"/>
              </a:spcBef>
            </a:pPr>
            <a:r>
              <a:rPr lang="en-US" sz="2200" dirty="0">
                <a:solidFill>
                  <a:schemeClr val="accent3">
                    <a:lumMod val="25000"/>
                  </a:schemeClr>
                </a:solidFill>
                <a:latin typeface="Times New Roman" panose="02020603050405020304" charset="0"/>
                <a:cs typeface="Times New Roman" panose="02020603050405020304" charset="0"/>
                <a:sym typeface="+mn-ea"/>
              </a:rPr>
              <a:t>KSC LC-39A had the most successful launches of any sites.</a:t>
            </a:r>
            <a:endParaRPr lang="en-US" sz="2200" dirty="0">
              <a:solidFill>
                <a:schemeClr val="accent3">
                  <a:lumMod val="25000"/>
                </a:schemeClr>
              </a:solidFill>
              <a:latin typeface="Times New Roman" panose="02020603050405020304" charset="0"/>
              <a:cs typeface="Times New Roman" panose="02020603050405020304" charset="0"/>
            </a:endParaRPr>
          </a:p>
          <a:p>
            <a:pPr>
              <a:lnSpc>
                <a:spcPct val="100000"/>
              </a:lnSpc>
              <a:spcBef>
                <a:spcPts val="1400"/>
              </a:spcBef>
            </a:pPr>
            <a:r>
              <a:rPr lang="en-US" sz="2200" dirty="0">
                <a:solidFill>
                  <a:schemeClr val="accent3">
                    <a:lumMod val="25000"/>
                  </a:schemeClr>
                </a:solidFill>
                <a:latin typeface="Times New Roman" panose="02020603050405020304" charset="0"/>
                <a:cs typeface="Times New Roman" panose="02020603050405020304" charset="0"/>
                <a:sym typeface="+mn-ea"/>
              </a:rPr>
              <a:t>The Decision tree classifier is the best machine learning algorithm for this task.</a:t>
            </a:r>
            <a:endParaRPr lang="en-US" sz="2200" dirty="0">
              <a:solidFill>
                <a:schemeClr val="accent3">
                  <a:lumMod val="25000"/>
                </a:schemeClr>
              </a:solidFill>
              <a:latin typeface="Times New Roman" panose="02020603050405020304" charset="0"/>
              <a:cs typeface="Times New Roman" panose="02020603050405020304" charset="0"/>
            </a:endParaRPr>
          </a:p>
          <a:p>
            <a:pPr>
              <a:lnSpc>
                <a:spcPct val="100000"/>
              </a:lnSpc>
              <a:spcBef>
                <a:spcPts val="1400"/>
              </a:spcBef>
            </a:pPr>
            <a:endParaRPr lang="en-US" sz="2200" dirty="0">
              <a:solidFill>
                <a:schemeClr val="accent3">
                  <a:lumMod val="25000"/>
                </a:schemeClr>
              </a:solidFill>
              <a:latin typeface="Times New Roman" panose="02020603050405020304" charset="0"/>
              <a:cs typeface="Times New Roman" panose="020206030504050203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7" name="Slide Number Placeholder 6"/>
          <p:cNvSpPr>
            <a:spLocks noGrp="1"/>
          </p:cNvSpPr>
          <p:nvPr>
            <p:ph type="sldNum" sz="quarter" idx="12"/>
          </p:nvPr>
        </p:nvSpPr>
        <p:spPr/>
        <p:txBody>
          <a:bodyPr/>
          <a:lstStyle/>
          <a:p>
            <a:fld id="{5075537C-CA84-1446-933C-8E9D027F9201}" type="slidenum">
              <a:rPr lang="en-US" smtClean="0"/>
            </a:fld>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Text Box 2"/>
          <p:cNvSpPr txBox="1"/>
          <p:nvPr/>
        </p:nvSpPr>
        <p:spPr>
          <a:xfrm>
            <a:off x="3881755" y="2722245"/>
            <a:ext cx="7653020" cy="706755"/>
          </a:xfrm>
          <a:prstGeom prst="rect">
            <a:avLst/>
          </a:prstGeom>
          <a:noFill/>
        </p:spPr>
        <p:txBody>
          <a:bodyPr wrap="square" rtlCol="0">
            <a:spAutoFit/>
          </a:bodyPr>
          <a:p>
            <a:pPr indent="457200"/>
            <a:r>
              <a:rPr lang="en-IN" altLang="en-US" sz="4000">
                <a:latin typeface="Times New Roman" panose="02020603050405020304" charset="0"/>
                <a:cs typeface="Times New Roman" panose="02020603050405020304" charset="0"/>
              </a:rPr>
              <a:t>Thank you</a:t>
            </a:r>
            <a:endParaRPr lang="en-IN" altLang="en-US" sz="4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3" name="Text Box 2"/>
          <p:cNvSpPr txBox="1"/>
          <p:nvPr/>
        </p:nvSpPr>
        <p:spPr>
          <a:xfrm>
            <a:off x="4465320" y="834390"/>
            <a:ext cx="2987040" cy="461645"/>
          </a:xfrm>
          <a:prstGeom prst="rect">
            <a:avLst/>
          </a:prstGeom>
          <a:noFill/>
        </p:spPr>
        <p:txBody>
          <a:bodyPr wrap="square" rtlCol="0">
            <a:noAutofit/>
          </a:bodyPr>
          <a:p>
            <a:r>
              <a:rPr lang="en-US" sz="2600" b="1"/>
              <a:t>METHODOLOGY</a:t>
            </a:r>
            <a:endParaRPr lang="en-US" sz="2600" b="1"/>
          </a:p>
        </p:txBody>
      </p:sp>
      <p:sp>
        <p:nvSpPr>
          <p:cNvPr id="4" name="Text Box 3"/>
          <p:cNvSpPr txBox="1"/>
          <p:nvPr/>
        </p:nvSpPr>
        <p:spPr>
          <a:xfrm>
            <a:off x="1584960" y="2108200"/>
            <a:ext cx="8305800" cy="2912110"/>
          </a:xfrm>
          <a:prstGeom prst="rect">
            <a:avLst/>
          </a:prstGeom>
          <a:noFill/>
        </p:spPr>
        <p:txBody>
          <a:bodyPr wrap="square" rtlCol="0" anchor="t">
            <a:noAutofit/>
          </a:bodyPr>
          <a:p>
            <a:endParaRPr lang="en-US" sz="1700">
              <a:latin typeface="Times New Roman" panose="02020603050405020304" charset="0"/>
              <a:cs typeface="Times New Roman" panose="02020603050405020304" charset="0"/>
            </a:endParaRPr>
          </a:p>
          <a:p>
            <a:r>
              <a:rPr lang="en-US" sz="1700" b="1">
                <a:latin typeface="Times New Roman" panose="02020603050405020304" charset="0"/>
                <a:cs typeface="Times New Roman" panose="02020603050405020304" charset="0"/>
              </a:rPr>
              <a:t>Data Collection:</a:t>
            </a:r>
            <a:endParaRPr lang="en-US" sz="1700" b="1">
              <a:latin typeface="Times New Roman" panose="02020603050405020304" charset="0"/>
              <a:cs typeface="Times New Roman" panose="02020603050405020304" charset="0"/>
            </a:endParaRPr>
          </a:p>
          <a:p>
            <a:r>
              <a:rPr lang="en-US" sz="1700">
                <a:latin typeface="Times New Roman" panose="02020603050405020304" charset="0"/>
                <a:cs typeface="Times New Roman" panose="02020603050405020304" charset="0"/>
              </a:rPr>
              <a:t>We gathered information for our analysis by using the SpaceX API and extracting data from Wikipedia through web scraping.</a:t>
            </a:r>
            <a:endParaRPr lang="en-US" sz="1700">
              <a:latin typeface="Times New Roman" panose="02020603050405020304" charset="0"/>
              <a:cs typeface="Times New Roman" panose="02020603050405020304" charset="0"/>
            </a:endParaRPr>
          </a:p>
          <a:p>
            <a:endParaRPr lang="en-US" sz="1700">
              <a:latin typeface="Times New Roman" panose="02020603050405020304" charset="0"/>
              <a:cs typeface="Times New Roman" panose="02020603050405020304" charset="0"/>
            </a:endParaRPr>
          </a:p>
          <a:p>
            <a:r>
              <a:rPr lang="en-US" sz="1700" b="1">
                <a:latin typeface="Times New Roman" panose="02020603050405020304" charset="0"/>
                <a:cs typeface="Times New Roman" panose="02020603050405020304" charset="0"/>
              </a:rPr>
              <a:t>Data Wrangling:</a:t>
            </a:r>
            <a:endParaRPr lang="en-US" sz="1700" b="1">
              <a:latin typeface="Times New Roman" panose="02020603050405020304" charset="0"/>
              <a:cs typeface="Times New Roman" panose="02020603050405020304" charset="0"/>
            </a:endParaRPr>
          </a:p>
          <a:p>
            <a:r>
              <a:rPr lang="en-US" sz="1700">
                <a:latin typeface="Times New Roman" panose="02020603050405020304" charset="0"/>
                <a:cs typeface="Times New Roman" panose="02020603050405020304" charset="0"/>
              </a:rPr>
              <a:t>To tidy up the data, we organized and cleaned it. Categorical features were converted into a format suitable for analysis through a method called one-hot encoding.</a:t>
            </a:r>
            <a:endParaRPr lang="en-US" sz="1700">
              <a:latin typeface="Times New Roman" panose="02020603050405020304" charset="0"/>
              <a:cs typeface="Times New Roman" panose="02020603050405020304" charset="0"/>
            </a:endParaRPr>
          </a:p>
          <a:p>
            <a:endParaRPr lang="en-US" sz="1700">
              <a:latin typeface="Times New Roman" panose="02020603050405020304" charset="0"/>
              <a:cs typeface="Times New Roman" panose="02020603050405020304" charset="0"/>
            </a:endParaRPr>
          </a:p>
          <a:p>
            <a:r>
              <a:rPr lang="en-US" sz="1700" b="1">
                <a:latin typeface="Times New Roman" panose="02020603050405020304" charset="0"/>
                <a:cs typeface="Times New Roman" panose="02020603050405020304" charset="0"/>
              </a:rPr>
              <a:t>Exploratory Data Analysis (EDA):</a:t>
            </a:r>
            <a:endParaRPr lang="en-US" sz="1700" b="1">
              <a:latin typeface="Times New Roman" panose="02020603050405020304" charset="0"/>
              <a:cs typeface="Times New Roman" panose="02020603050405020304" charset="0"/>
            </a:endParaRPr>
          </a:p>
          <a:p>
            <a:r>
              <a:rPr lang="en-US" sz="1700">
                <a:latin typeface="Times New Roman" panose="02020603050405020304" charset="0"/>
                <a:cs typeface="Times New Roman" panose="02020603050405020304" charset="0"/>
              </a:rPr>
              <a:t>We delved into the data, gaining insights and patterns through visualization and SQL queries. This helped us understand the structure and trends within the dataset.</a:t>
            </a:r>
            <a:endParaRPr lang="en-US" sz="1700">
              <a:latin typeface="Times New Roman" panose="02020603050405020304" charset="0"/>
              <a:cs typeface="Times New Roman" panose="02020603050405020304" charset="0"/>
            </a:endParaRPr>
          </a:p>
          <a:p>
            <a:endParaRPr lang="en-US" sz="1700">
              <a:latin typeface="Times New Roman" panose="02020603050405020304" charset="0"/>
              <a:cs typeface="Times New Roman" panose="02020603050405020304" charset="0"/>
            </a:endParaRPr>
          </a:p>
        </p:txBody>
      </p:sp>
      <p:sp>
        <p:nvSpPr>
          <p:cNvPr id="6" name="Text Box 5"/>
          <p:cNvSpPr txBox="1"/>
          <p:nvPr/>
        </p:nvSpPr>
        <p:spPr>
          <a:xfrm>
            <a:off x="6263640" y="1226820"/>
            <a:ext cx="4064000" cy="368300"/>
          </a:xfrm>
          <a:prstGeom prst="rect">
            <a:avLst/>
          </a:prstGeom>
          <a:noFill/>
        </p:spPr>
        <p:txBody>
          <a:bodyPr wrap="square" rtlCol="0">
            <a:spAutoFit/>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8" name="Date Placeholder 7"/>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3" name="Text Box 2"/>
          <p:cNvSpPr txBox="1"/>
          <p:nvPr/>
        </p:nvSpPr>
        <p:spPr>
          <a:xfrm>
            <a:off x="1912620" y="589280"/>
            <a:ext cx="8366125" cy="5358130"/>
          </a:xfrm>
          <a:prstGeom prst="rect">
            <a:avLst/>
          </a:prstGeom>
          <a:noFill/>
        </p:spPr>
        <p:txBody>
          <a:bodyPr wrap="square" rtlCol="0" anchor="t">
            <a:noAutofit/>
          </a:bodyPr>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sym typeface="+mn-ea"/>
              </a:rPr>
              <a:t>Interactive Visual Analytics:</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Utilizing tools like Folium and Plotly Dash, we created interactive visuals to enhance our understanding of spatial and dynamic aspects of the data.</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sym typeface="+mn-ea"/>
              </a:rPr>
              <a:t>Predictive Analysis:</a:t>
            </a:r>
            <a:endParaRPr lang="en-US" sz="2000" b="1">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Employing classification models, we made predictions based on the data. This involved building, fine-tuning, and evaluating the performance of these models.</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sym typeface="+mn-ea"/>
              </a:rPr>
              <a:t>Classification Model Building Process:</a:t>
            </a:r>
            <a:endParaRPr lang="en-US" sz="2000" b="1">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Build Models: We created models to categorize data.</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Tune Models: Adjustments were made to optimize model performance.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Evaluate Models: We assessed the models' accuracy and effectiveness in making predictions.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Our goal was to provide a comprehensive analysis by combining data-driven insights, visual representations, and predictive modeling techniques.</a:t>
            </a:r>
            <a:endParaRPr lang="en-US" sz="2000">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6" name="Date Placeholder 5"/>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4" name="Text Box 3"/>
          <p:cNvSpPr txBox="1"/>
          <p:nvPr/>
        </p:nvSpPr>
        <p:spPr>
          <a:xfrm>
            <a:off x="4602480" y="834390"/>
            <a:ext cx="2987040" cy="461645"/>
          </a:xfrm>
          <a:prstGeom prst="rect">
            <a:avLst/>
          </a:prstGeom>
          <a:noFill/>
        </p:spPr>
        <p:txBody>
          <a:bodyPr wrap="square" rtlCol="0">
            <a:noAutofit/>
          </a:bodyPr>
          <a:p>
            <a:r>
              <a:rPr lang="en-US" sz="2600" b="1"/>
              <a:t>Data Collection</a:t>
            </a:r>
            <a:endParaRPr lang="en-US" sz="2600" b="1"/>
          </a:p>
        </p:txBody>
      </p:sp>
      <p:sp>
        <p:nvSpPr>
          <p:cNvPr id="6" name="Text Box 5"/>
          <p:cNvSpPr txBox="1"/>
          <p:nvPr/>
        </p:nvSpPr>
        <p:spPr>
          <a:xfrm>
            <a:off x="1448435" y="1867535"/>
            <a:ext cx="8776970" cy="4990465"/>
          </a:xfrm>
          <a:prstGeom prst="rect">
            <a:avLst/>
          </a:prstGeom>
          <a:noFill/>
        </p:spPr>
        <p:txBody>
          <a:bodyPr wrap="square" rtlCol="0" anchor="t">
            <a:noAutofit/>
          </a:bodyPr>
          <a:p>
            <a:pPr marL="285750" indent="-285750">
              <a:buFont typeface="Arial" panose="020B0604020202020204" pitchFamily="34" charset="0"/>
              <a:buChar char="•"/>
            </a:pPr>
            <a:r>
              <a:rPr lang="en-US"/>
              <a:t>The SpaceX API's get request method was used to collect data.</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response content was then decoded as JSON using the.json()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function call, and it was then converted into a pandas dataframe using the.json_normalize() function.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data was then cleansed, any missing values were looked for, and any needed fill-ins were made.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Furthermore, using BeautifulSoup, we scraped the Wikipedia for Falcon 9 launch records. </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goal was to take the HTML table containing the launch records, parse it, and then transform it into a pandas dataframe so that it could be used for further research.</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8" name="Date Placeholder 7"/>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3" name="Text Box 2"/>
          <p:cNvSpPr txBox="1"/>
          <p:nvPr/>
        </p:nvSpPr>
        <p:spPr>
          <a:xfrm>
            <a:off x="4602480" y="834390"/>
            <a:ext cx="2987040" cy="461645"/>
          </a:xfrm>
          <a:prstGeom prst="rect">
            <a:avLst/>
          </a:prstGeom>
          <a:noFill/>
        </p:spPr>
        <p:txBody>
          <a:bodyPr wrap="square" rtlCol="0">
            <a:noAutofit/>
          </a:bodyPr>
          <a:p>
            <a:r>
              <a:rPr lang="en-US" sz="2600" b="1"/>
              <a:t>SpaceX-API</a:t>
            </a:r>
            <a:endParaRPr lang="en-US" sz="2600" b="1"/>
          </a:p>
        </p:txBody>
      </p:sp>
      <p:pic>
        <p:nvPicPr>
          <p:cNvPr id="9" name="Picture 8"/>
          <p:cNvPicPr>
            <a:picLocks noChangeAspect="1"/>
          </p:cNvPicPr>
          <p:nvPr/>
        </p:nvPicPr>
        <p:blipFill>
          <a:blip r:embed="rId3"/>
          <a:stretch>
            <a:fillRect/>
          </a:stretch>
        </p:blipFill>
        <p:spPr>
          <a:xfrm>
            <a:off x="6861175" y="1599565"/>
            <a:ext cx="4337685" cy="4039235"/>
          </a:xfrm>
          <a:prstGeom prst="rect">
            <a:avLst/>
          </a:prstGeom>
        </p:spPr>
      </p:pic>
      <p:sp>
        <p:nvSpPr>
          <p:cNvPr id="6" name="Text Box 5"/>
          <p:cNvSpPr txBox="1"/>
          <p:nvPr/>
        </p:nvSpPr>
        <p:spPr>
          <a:xfrm>
            <a:off x="1493520" y="1599565"/>
            <a:ext cx="4725035" cy="1445260"/>
          </a:xfrm>
          <a:prstGeom prst="rect">
            <a:avLst/>
          </a:prstGeom>
          <a:noFill/>
        </p:spPr>
        <p:txBody>
          <a:bodyPr wrap="square" rtlCol="0" anchor="t">
            <a:spAutoFit/>
          </a:bodyPr>
          <a:p>
            <a:pPr>
              <a:lnSpc>
                <a:spcPct val="100000"/>
              </a:lnSpc>
              <a:spcBef>
                <a:spcPts val="1400"/>
              </a:spcBef>
            </a:pPr>
            <a:r>
              <a:rPr lang="en-US" sz="2200" dirty="0">
                <a:solidFill>
                  <a:schemeClr val="accent3">
                    <a:lumMod val="25000"/>
                  </a:schemeClr>
                </a:solidFill>
                <a:latin typeface="Times New Roman" panose="02020603050405020304" charset="0"/>
                <a:cs typeface="Times New Roman" panose="02020603050405020304" charset="0"/>
                <a:sym typeface="+mn-ea"/>
              </a:rPr>
              <a:t>We used the get request to the SpaceX API to collect data, clean the requested data and did some basic data wrangling and formatting.</a:t>
            </a:r>
            <a:endParaRPr lang="en-US" sz="2200" dirty="0">
              <a:solidFill>
                <a:schemeClr val="accent3">
                  <a:lumMod val="25000"/>
                </a:schemeClr>
              </a:solidFill>
              <a:latin typeface="Times New Roman" panose="02020603050405020304" charset="0"/>
              <a:cs typeface="Times New Roman" panose="02020603050405020304" charset="0"/>
              <a:sym typeface="+mn-ea"/>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8" name="Date Placeholder 7"/>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2" name="Text Box 1"/>
          <p:cNvSpPr txBox="1"/>
          <p:nvPr/>
        </p:nvSpPr>
        <p:spPr>
          <a:xfrm>
            <a:off x="4937760" y="723900"/>
            <a:ext cx="4064000" cy="491490"/>
          </a:xfrm>
          <a:prstGeom prst="rect">
            <a:avLst/>
          </a:prstGeom>
          <a:noFill/>
        </p:spPr>
        <p:txBody>
          <a:bodyPr wrap="square" rtlCol="0">
            <a:spAutoFit/>
          </a:bodyPr>
          <a:p>
            <a:r>
              <a:rPr lang="en-US" sz="2600" b="1">
                <a:latin typeface="Times New Roman" panose="02020603050405020304" charset="0"/>
                <a:cs typeface="Times New Roman" panose="02020603050405020304" charset="0"/>
              </a:rPr>
              <a:t>Scraping</a:t>
            </a:r>
            <a:endParaRPr lang="en-US" sz="2600" b="1">
              <a:latin typeface="Times New Roman" panose="02020603050405020304" charset="0"/>
              <a:cs typeface="Times New Roman" panose="02020603050405020304" charset="0"/>
            </a:endParaRPr>
          </a:p>
        </p:txBody>
      </p:sp>
      <p:sp>
        <p:nvSpPr>
          <p:cNvPr id="3" name="Text Box 2"/>
          <p:cNvSpPr txBox="1"/>
          <p:nvPr/>
        </p:nvSpPr>
        <p:spPr>
          <a:xfrm>
            <a:off x="1539240" y="1577340"/>
            <a:ext cx="3824605" cy="3050540"/>
          </a:xfrm>
          <a:prstGeom prst="rect">
            <a:avLst/>
          </a:prstGeom>
          <a:noFill/>
        </p:spPr>
        <p:txBody>
          <a:bodyPr wrap="square" rtlCol="0">
            <a:noAutofit/>
          </a:bodyPr>
          <a:p>
            <a:pPr marL="342900" indent="-342900">
              <a:buFont typeface="Arial" panose="020B0604020202020204" pitchFamily="34" charset="0"/>
              <a:buChar char="•"/>
            </a:pPr>
            <a:r>
              <a:rPr lang="en-US" sz="2200">
                <a:latin typeface="Times New Roman" panose="02020603050405020304" charset="0"/>
                <a:cs typeface="Times New Roman" panose="02020603050405020304" charset="0"/>
              </a:rPr>
              <a:t>Using BeautifulSoup, we used web scraping to gather Falcon 9 launch records. </a:t>
            </a:r>
            <a:endParaRPr lang="en-US" sz="220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2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200">
                <a:latin typeface="Times New Roman" panose="02020603050405020304" charset="0"/>
                <a:cs typeface="Times New Roman" panose="02020603050405020304" charset="0"/>
              </a:rPr>
              <a:t>The table was parsed, and a pandas dataframe was created.</a:t>
            </a:r>
            <a:endParaRPr lang="en-US" sz="2200">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3"/>
          <a:stretch>
            <a:fillRect/>
          </a:stretch>
        </p:blipFill>
        <p:spPr>
          <a:xfrm>
            <a:off x="5910262" y="1577099"/>
            <a:ext cx="4655614" cy="4778833"/>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PP_MARK_KEY" val="35383b00-557e-4415-a50f-d21657253bc5"/>
  <p:tag name="COMMONDATA" val="eyJoZGlkIjoiOTg1MTFkYTFjMzIzYzg5MzM3OTk0OTJhNzVmNjkxZjIifQ=="/>
</p:tagLst>
</file>

<file path=ppt/theme/theme1.xml><?xml version="1.0" encoding="utf-8"?>
<a:theme xmlns:a="http://schemas.openxmlformats.org/drawingml/2006/main" name="Office Theme">
  <a:themeElements>
    <a:clrScheme name="自定义 1">
      <a:dk1>
        <a:sysClr val="windowText" lastClr="000000"/>
      </a:dk1>
      <a:lt1>
        <a:sysClr val="window" lastClr="FFFFFF"/>
      </a:lt1>
      <a:dk2>
        <a:srgbClr val="44546A"/>
      </a:dk2>
      <a:lt2>
        <a:srgbClr val="E7E6E6"/>
      </a:lt2>
      <a:accent1>
        <a:srgbClr val="016AFF"/>
      </a:accent1>
      <a:accent2>
        <a:srgbClr val="00BBFF"/>
      </a:accent2>
      <a:accent3>
        <a:srgbClr val="0165FF"/>
      </a:accent3>
      <a:accent4>
        <a:srgbClr val="025CE7"/>
      </a:accent4>
      <a:accent5>
        <a:srgbClr val="E5AD00"/>
      </a:accent5>
      <a:accent6>
        <a:srgbClr val="0350E6"/>
      </a:accent6>
      <a:hlink>
        <a:srgbClr val="0563C1"/>
      </a:hlink>
      <a:folHlink>
        <a:srgbClr val="954F72"/>
      </a:folHlink>
    </a:clrScheme>
    <a:fontScheme name="自定义 6">
      <a:majorFont>
        <a:latin typeface="OPPOSans B"/>
        <a:ea typeface="OPPOSans H"/>
        <a:cs typeface=""/>
      </a:majorFont>
      <a:minorFont>
        <a:latin typeface="OPPOSans M"/>
        <a:ea typeface="OPPOSans B"/>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POSans 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POSans M"/>
        <a:ea typeface=""/>
        <a:cs typeface=""/>
        <a:font script="Jpan" typeface="ＭＳ Ｐゴシック"/>
        <a:font script="Hang" typeface="맑은 고딕"/>
        <a:font script="Hans" typeface="OPPOSans M"/>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9954</Words>
  <Application>WPS Presentation</Application>
  <PresentationFormat>宽屏</PresentationFormat>
  <Paragraphs>442</Paragraphs>
  <Slides>46</Slides>
  <Notes>2</Notes>
  <HiddenSlides>2</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46</vt:i4>
      </vt:variant>
    </vt:vector>
  </HeadingPairs>
  <TitlesOfParts>
    <vt:vector size="62" baseType="lpstr">
      <vt:lpstr>Arial</vt:lpstr>
      <vt:lpstr>SimSun</vt:lpstr>
      <vt:lpstr>Wingdings</vt:lpstr>
      <vt:lpstr>OPPOSans M</vt:lpstr>
      <vt:lpstr>Arial</vt:lpstr>
      <vt:lpstr>Times New Roman</vt:lpstr>
      <vt:lpstr>OPPOSans B</vt:lpstr>
      <vt:lpstr>OPPOSans H</vt:lpstr>
      <vt:lpstr>Microsoft YaHei</vt:lpstr>
      <vt:lpstr>Arial Unicode MS</vt:lpstr>
      <vt:lpstr>Abadi</vt:lpstr>
      <vt:lpstr>Segoe Print</vt:lpstr>
      <vt:lpstr>Abadi</vt:lpstr>
      <vt:lpstr>IBM Plex Mono SemiBold</vt:lpstr>
      <vt:lpstr>Yu Gothic UI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I.V.SRICHANDRA</cp:lastModifiedBy>
  <cp:revision>48</cp:revision>
  <dcterms:created xsi:type="dcterms:W3CDTF">2023-03-14T10:49:00Z</dcterms:created>
  <dcterms:modified xsi:type="dcterms:W3CDTF">2024-01-19T07:58:52Z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9B7565BF36F64001B56A3B7D8CF65A5D_11</vt:lpwstr>
  </property>
  <property fmtid="{D5CDD505-2E9C-101B-9397-08002B2CF9AE}" pid="3" name="KSOProductBuildVer">
    <vt:lpwstr>1033-12.2.0.13431</vt:lpwstr>
  </property>
</Properties>
</file>