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1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3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09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4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0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2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6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6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7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83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51848-F7D2-49BA-BF2E-5942A4E7C993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28C2-F771-453D-9CA9-590B4E178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22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933F-EA1E-480E-87D3-846B0BF3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BEC755-DC47-4A7D-B199-8E073131FF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876359"/>
              </p:ext>
            </p:extLst>
          </p:nvPr>
        </p:nvGraphicFramePr>
        <p:xfrm>
          <a:off x="628651" y="365126"/>
          <a:ext cx="7886699" cy="598281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2261">
                  <a:extLst>
                    <a:ext uri="{9D8B030D-6E8A-4147-A177-3AD203B41FA5}">
                      <a16:colId xmlns:a16="http://schemas.microsoft.com/office/drawing/2014/main" val="3758891402"/>
                    </a:ext>
                  </a:extLst>
                </a:gridCol>
                <a:gridCol w="2512823">
                  <a:extLst>
                    <a:ext uri="{9D8B030D-6E8A-4147-A177-3AD203B41FA5}">
                      <a16:colId xmlns:a16="http://schemas.microsoft.com/office/drawing/2014/main" val="2899073978"/>
                    </a:ext>
                  </a:extLst>
                </a:gridCol>
                <a:gridCol w="1046980">
                  <a:extLst>
                    <a:ext uri="{9D8B030D-6E8A-4147-A177-3AD203B41FA5}">
                      <a16:colId xmlns:a16="http://schemas.microsoft.com/office/drawing/2014/main" val="2058350700"/>
                    </a:ext>
                  </a:extLst>
                </a:gridCol>
                <a:gridCol w="1095169">
                  <a:extLst>
                    <a:ext uri="{9D8B030D-6E8A-4147-A177-3AD203B41FA5}">
                      <a16:colId xmlns:a16="http://schemas.microsoft.com/office/drawing/2014/main" val="270118439"/>
                    </a:ext>
                  </a:extLst>
                </a:gridCol>
                <a:gridCol w="1301342">
                  <a:extLst>
                    <a:ext uri="{9D8B030D-6E8A-4147-A177-3AD203B41FA5}">
                      <a16:colId xmlns:a16="http://schemas.microsoft.com/office/drawing/2014/main" val="2650817627"/>
                    </a:ext>
                  </a:extLst>
                </a:gridCol>
                <a:gridCol w="887770">
                  <a:extLst>
                    <a:ext uri="{9D8B030D-6E8A-4147-A177-3AD203B41FA5}">
                      <a16:colId xmlns:a16="http://schemas.microsoft.com/office/drawing/2014/main" val="738105590"/>
                    </a:ext>
                  </a:extLst>
                </a:gridCol>
                <a:gridCol w="970354">
                  <a:extLst>
                    <a:ext uri="{9D8B030D-6E8A-4147-A177-3AD203B41FA5}">
                      <a16:colId xmlns:a16="http://schemas.microsoft.com/office/drawing/2014/main" val="1838139973"/>
                    </a:ext>
                  </a:extLst>
                </a:gridCol>
              </a:tblGrid>
              <a:tr h="263847">
                <a:tc rowSpan="10"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Title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Patent No.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Date of filing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Inventors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Publication Date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b"/>
                </a:tc>
                <a:extLst>
                  <a:ext uri="{0D108BD9-81ED-4DB2-BD59-A6C34878D82A}">
                    <a16:rowId xmlns:a16="http://schemas.microsoft.com/office/drawing/2014/main" val="4191961349"/>
                  </a:ext>
                </a:extLst>
              </a:tr>
              <a:tr h="397310">
                <a:tc v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Ultra Lean Non-premixed Gaseous Fuel Burner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6632/CHE/2015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11/12/2015                  10/12/2016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Dr. Rajesh Sadanandan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Published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17/11/2017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extLst>
                  <a:ext uri="{0D108BD9-81ED-4DB2-BD59-A6C34878D82A}">
                    <a16:rowId xmlns:a16="http://schemas.microsoft.com/office/drawing/2014/main" val="4007618064"/>
                  </a:ext>
                </a:extLst>
              </a:tr>
              <a:tr h="423797">
                <a:tc v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 single shot Jones Element Imager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201641007474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03/03/2016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Dr. Rakesh Kumar Singh</a:t>
                      </a:r>
                      <a:b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Niraj Kumar Soni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Published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10/11/2017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extLst>
                  <a:ext uri="{0D108BD9-81ED-4DB2-BD59-A6C34878D82A}">
                    <a16:rowId xmlns:a16="http://schemas.microsoft.com/office/drawing/2014/main" val="830499342"/>
                  </a:ext>
                </a:extLst>
              </a:tr>
              <a:tr h="423797">
                <a:tc v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 process for the preparation of Microcellular Carbon foams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201641010319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24/03/2016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Dr. K. Prabhakaran</a:t>
                      </a:r>
                      <a:b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Praveen Wilson</a:t>
                      </a:r>
                      <a:b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Sujith Vijayan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Published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29/09/2017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extLst>
                  <a:ext uri="{0D108BD9-81ED-4DB2-BD59-A6C34878D82A}">
                    <a16:rowId xmlns:a16="http://schemas.microsoft.com/office/drawing/2014/main" val="837180729"/>
                  </a:ext>
                </a:extLst>
              </a:tr>
              <a:tr h="423797">
                <a:tc v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Gluten protected gold quantum cluster as a creatinine sensor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201741000489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01/05/2017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Ms. Meegle S. Mathew</a:t>
                      </a:r>
                      <a:b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Dr. Kuruvilla Joseph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Published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06/07/2018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b"/>
                </a:tc>
                <a:extLst>
                  <a:ext uri="{0D108BD9-81ED-4DB2-BD59-A6C34878D82A}">
                    <a16:rowId xmlns:a16="http://schemas.microsoft.com/office/drawing/2014/main" val="583845490"/>
                  </a:ext>
                </a:extLst>
              </a:tr>
              <a:tr h="512795">
                <a:tc v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A new self referencing digital lensless holography arrangement using Sagnac interferometer and decollimated beam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201741010417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24/03/2017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Dr. Rakesh Kumar Singh</a:t>
                      </a:r>
                      <a:b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Ms. Annie Varghese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Published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28/09/2018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b"/>
                </a:tc>
                <a:extLst>
                  <a:ext uri="{0D108BD9-81ED-4DB2-BD59-A6C34878D82A}">
                    <a16:rowId xmlns:a16="http://schemas.microsoft.com/office/drawing/2014/main" val="1083504786"/>
                  </a:ext>
                </a:extLst>
              </a:tr>
              <a:tr h="423797">
                <a:tc v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Reliable room temperature Gas sensor with negligible baseline drift suitable at different air flow condition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201741027050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31/07/2017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Shri. L. Karthikeyan</a:t>
                      </a:r>
                      <a:b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Ms. Akshaya M. V.</a:t>
                      </a:r>
                      <a:b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Dr.</a:t>
                      </a:r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Palash Kumar </a:t>
                      </a:r>
                      <a:r>
                        <a:rPr lang="en-IN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Basu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Published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01/02/2019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b"/>
                </a:tc>
                <a:extLst>
                  <a:ext uri="{0D108BD9-81ED-4DB2-BD59-A6C34878D82A}">
                    <a16:rowId xmlns:a16="http://schemas.microsoft.com/office/drawing/2014/main" val="193139064"/>
                  </a:ext>
                </a:extLst>
              </a:tr>
              <a:tr h="423797">
                <a:tc v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 System and Method for Acquisition of IRNSS Signal Having Efficient Architectures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201741041848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22/11/17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Shri. Jiljo K. Moncy</a:t>
                      </a:r>
                      <a:b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Dr. Sheeba Rani J.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Published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24/05/2019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b"/>
                </a:tc>
                <a:extLst>
                  <a:ext uri="{0D108BD9-81ED-4DB2-BD59-A6C34878D82A}">
                    <a16:rowId xmlns:a16="http://schemas.microsoft.com/office/drawing/2014/main" val="4049999454"/>
                  </a:ext>
                </a:extLst>
              </a:tr>
              <a:tr h="440749">
                <a:tc v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Flapping Wing Mechanism and the wing design of the bionic Micro Aerial Vehicle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201941026796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04/07/2019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Dr. K. G. Sreejalekshmi                          Mr. Mrudul C                                                           Mr. Sam Noble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Published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 08/01/2021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extLst>
                  <a:ext uri="{0D108BD9-81ED-4DB2-BD59-A6C34878D82A}">
                    <a16:rowId xmlns:a16="http://schemas.microsoft.com/office/drawing/2014/main" val="628019080"/>
                  </a:ext>
                </a:extLst>
              </a:tr>
              <a:tr h="771311">
                <a:tc vMerge="1"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Closed loop in-plane movable suspended gate FET(CLIP-SGFET) based accelerometer and the fabrication method thereof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202041048333   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05/11/20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Dr.Seena V.</a:t>
                      </a:r>
                      <a:b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Ms.Anju Sebastian</a:t>
                      </a:r>
                      <a:b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Dr. Naveen Kadayinti</a:t>
                      </a:r>
                      <a:b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IN" sz="12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In Progress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8" marR="4238" marT="4238" marB="0" anchor="ctr"/>
                </a:tc>
                <a:extLst>
                  <a:ext uri="{0D108BD9-81ED-4DB2-BD59-A6C34878D82A}">
                    <a16:rowId xmlns:a16="http://schemas.microsoft.com/office/drawing/2014/main" val="258050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55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270</Words>
  <Application>Microsoft Office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Sreejalekshmi K G</dc:creator>
  <cp:lastModifiedBy>Sreejalekshmi K G</cp:lastModifiedBy>
  <cp:revision>8</cp:revision>
  <dcterms:created xsi:type="dcterms:W3CDTF">2021-01-17T05:07:56Z</dcterms:created>
  <dcterms:modified xsi:type="dcterms:W3CDTF">2021-01-17T06:25:07Z</dcterms:modified>
</cp:coreProperties>
</file>