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63" r:id="rId4"/>
    <p:sldId id="265" r:id="rId5"/>
    <p:sldId id="266" r:id="rId6"/>
    <p:sldId id="261" r:id="rId7"/>
    <p:sldId id="262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17970-FAB9-0B5E-1890-DDFA2DD40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667CCE-DE15-C623-8942-2353E4E43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5D381-8DF2-783D-5AE3-E3757CFE1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8E84-0CCA-46F1-A222-E57E2EEB1D8E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AB2C9-C00A-821B-DD1A-F6D08573B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8CF9F-4970-E6EA-2831-03045D803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F32E-105D-4420-ABD3-397F1C914A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879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80EE-1166-2D2C-C47C-3EFD8BE24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4CAAAC-F723-4BCD-2B35-18EDCB9C0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AFBF2-9910-6F4F-7189-2AB4C3D0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8E84-0CCA-46F1-A222-E57E2EEB1D8E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6AF4A-6927-B0A9-7B97-253C4F7CA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7FCB3-3643-F5EF-28F5-A45251FFA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F32E-105D-4420-ABD3-397F1C914A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48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206ACE-CD96-DBFC-B203-9C0976875D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566E58-2914-9A53-C8EF-59BD28554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CB44D-E2F2-DC63-2356-A00F297B0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8E84-0CCA-46F1-A222-E57E2EEB1D8E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D26C5-C80F-3A48-BE16-BF65584AE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F89CD-C877-3D2B-6332-EBE9270C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F32E-105D-4420-ABD3-397F1C914A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128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69BF2-E23C-6190-016A-2F384834A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104E7-7676-672E-7A2E-12BB7C9F8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92604-128F-8624-B2F5-974256B3A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8E84-0CCA-46F1-A222-E57E2EEB1D8E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C3781-3318-BB3B-FB75-E03AC6680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7CAAE-ECFA-25F5-701C-7D8A39D67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F32E-105D-4420-ABD3-397F1C914A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33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6356F-6991-159C-238C-59BFF1249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C78A0-7B12-0C4E-C5D4-6DBE8595A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90D3C-A4E0-6FCC-41CB-53314A984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8E84-0CCA-46F1-A222-E57E2EEB1D8E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DA941-FEA4-151F-5BB5-0B327BB62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50D63-4E60-18C4-877E-5D6EE39F1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F32E-105D-4420-ABD3-397F1C914A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429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8485-9ECF-3AAF-E3FB-AFD335988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25314-7652-124D-4172-5C3CAA566F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5CDEC-30E2-3E7A-5862-C3C32A640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A1883-9EBC-3F2C-D9DC-3E6F0BE7C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8E84-0CCA-46F1-A222-E57E2EEB1D8E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CF42C-BB50-CB17-E6CC-89D4D7C13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DAB5D-C675-5820-2D11-6D7459277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F32E-105D-4420-ABD3-397F1C914A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50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52DD-B2A5-FFC4-AB96-F97DA2AA7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A53407-E732-68F3-0D38-C3D7170A1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C74697-DE92-124B-C4D7-36D28ED31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D0655C-AC22-8EB8-C235-0741B1231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EE7B08-247F-A93C-60FF-7A3B176612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15CCF4-FDFC-3422-FEA1-DFA4E7AA1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8E84-0CCA-46F1-A222-E57E2EEB1D8E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89E44B-93AF-75D2-A55A-E20D8F4E4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B8A73B-F597-DFBF-5367-FD1852858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F32E-105D-4420-ABD3-397F1C914A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002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265C-FDF0-8E91-439F-2E48722AD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041776-A0F3-0130-0F6C-B5C28278B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8E84-0CCA-46F1-A222-E57E2EEB1D8E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ED32CA-E1FF-4DCB-2A8C-ECFEEAD8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8647A4-9591-6017-4421-09E08629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F32E-105D-4420-ABD3-397F1C914A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138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3F42E7-CC40-F110-DC4F-02C3735C7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8E84-0CCA-46F1-A222-E57E2EEB1D8E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9B0D18-6300-383F-AF9D-476A9FC92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2A93D-F6A2-CD35-8B0A-CC64E1F57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F32E-105D-4420-ABD3-397F1C914A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25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72DD3-2FC7-BE74-7912-C6B43043E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82BBF-3C51-4BAD-23B3-B12D0FC75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5E1AFC-92DE-E459-A5E0-54EFC2AC7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9AB73-D957-C9D4-CC35-D2ACAFB24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8E84-0CCA-46F1-A222-E57E2EEB1D8E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90D0C-8601-C2AF-E84E-DC5EE4FA1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0B4DB-7C34-390F-FF58-CFCA8360E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F32E-105D-4420-ABD3-397F1C914A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103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C4B04-1B62-1966-28D8-07728B70A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61CC49-15D3-C991-B58E-3C572B740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1EBBA-89BA-C0F6-6B7B-1D639918E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FB425-9BA3-FB0C-4752-E7E5D0BDB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8E84-0CCA-46F1-A222-E57E2EEB1D8E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40582-F82C-6408-7FA2-61A4E5B95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1CE97-7B50-975F-49FF-E5122FC92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F32E-105D-4420-ABD3-397F1C914A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551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AE6EB4-2793-F093-69BD-E26DF3CC4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ED91A-44A0-E028-A098-D03865CF1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D4847-B89B-038F-205E-EDA6302E98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88E84-0CCA-46F1-A222-E57E2EEB1D8E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A2C0E-FB43-D480-A993-3302E74D7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1E301-3D11-D9CF-87D8-4F3B0BBB2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FF32E-105D-4420-ABD3-397F1C914A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536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6E53EA-F66F-2FC6-65AC-13CB1DD91ABA}"/>
              </a:ext>
            </a:extLst>
          </p:cNvPr>
          <p:cNvSpPr/>
          <p:nvPr/>
        </p:nvSpPr>
        <p:spPr>
          <a:xfrm>
            <a:off x="1839781" y="837175"/>
            <a:ext cx="1407481" cy="79011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F9480E-9CAD-CDE8-9BDF-9AA957250B02}"/>
              </a:ext>
            </a:extLst>
          </p:cNvPr>
          <p:cNvSpPr/>
          <p:nvPr/>
        </p:nvSpPr>
        <p:spPr>
          <a:xfrm>
            <a:off x="3880871" y="837175"/>
            <a:ext cx="1414666" cy="79011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9FB572-EE78-7D17-E531-C6A984B6FC7D}"/>
              </a:ext>
            </a:extLst>
          </p:cNvPr>
          <p:cNvSpPr/>
          <p:nvPr/>
        </p:nvSpPr>
        <p:spPr>
          <a:xfrm>
            <a:off x="6012732" y="837175"/>
            <a:ext cx="1141570" cy="79011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A80CCA-02F8-2D05-D7E4-F05B7646B7FF}"/>
              </a:ext>
            </a:extLst>
          </p:cNvPr>
          <p:cNvSpPr/>
          <p:nvPr/>
        </p:nvSpPr>
        <p:spPr>
          <a:xfrm>
            <a:off x="7962944" y="837175"/>
            <a:ext cx="1196177" cy="79011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2BD74F-E5F1-B4A1-39F6-9D29C6EF293E}"/>
              </a:ext>
            </a:extLst>
          </p:cNvPr>
          <p:cNvSpPr/>
          <p:nvPr/>
        </p:nvSpPr>
        <p:spPr>
          <a:xfrm>
            <a:off x="9951868" y="837175"/>
            <a:ext cx="1255528" cy="79011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384F96-102F-6D69-6F45-05A52018D2E2}"/>
              </a:ext>
            </a:extLst>
          </p:cNvPr>
          <p:cNvSpPr txBox="1"/>
          <p:nvPr/>
        </p:nvSpPr>
        <p:spPr>
          <a:xfrm>
            <a:off x="4017419" y="920841"/>
            <a:ext cx="1141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April-Jun </a:t>
            </a:r>
          </a:p>
          <a:p>
            <a:pPr algn="ctr"/>
            <a:r>
              <a:rPr lang="en-GB" dirty="0"/>
              <a:t>2020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428E3D-23E4-72ED-FCDE-0EB60A349612}"/>
              </a:ext>
            </a:extLst>
          </p:cNvPr>
          <p:cNvSpPr txBox="1"/>
          <p:nvPr/>
        </p:nvSpPr>
        <p:spPr>
          <a:xfrm>
            <a:off x="1925087" y="920841"/>
            <a:ext cx="1141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Jan-Mar </a:t>
            </a:r>
          </a:p>
          <a:p>
            <a:pPr algn="ctr"/>
            <a:r>
              <a:rPr lang="en-GB" dirty="0"/>
              <a:t>2020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252DA1-83C3-C4DC-2834-ED9B9DFBB493}"/>
              </a:ext>
            </a:extLst>
          </p:cNvPr>
          <p:cNvSpPr txBox="1"/>
          <p:nvPr/>
        </p:nvSpPr>
        <p:spPr>
          <a:xfrm>
            <a:off x="6012732" y="909065"/>
            <a:ext cx="1141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July-Sept </a:t>
            </a:r>
          </a:p>
          <a:p>
            <a:pPr algn="ctr"/>
            <a:r>
              <a:rPr lang="en-GB" dirty="0"/>
              <a:t>2020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6E5B89-2724-764D-630A-42B3ADB34674}"/>
              </a:ext>
            </a:extLst>
          </p:cNvPr>
          <p:cNvSpPr txBox="1"/>
          <p:nvPr/>
        </p:nvSpPr>
        <p:spPr>
          <a:xfrm>
            <a:off x="8017551" y="897750"/>
            <a:ext cx="1141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Oct-Dec </a:t>
            </a:r>
          </a:p>
          <a:p>
            <a:pPr algn="ctr"/>
            <a:r>
              <a:rPr lang="en-GB" dirty="0"/>
              <a:t>2020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87AAF7-79B4-7785-E719-2E6923D86CC0}"/>
              </a:ext>
            </a:extLst>
          </p:cNvPr>
          <p:cNvSpPr txBox="1"/>
          <p:nvPr/>
        </p:nvSpPr>
        <p:spPr>
          <a:xfrm>
            <a:off x="10065826" y="909064"/>
            <a:ext cx="1141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Jan-Mar</a:t>
            </a:r>
          </a:p>
          <a:p>
            <a:pPr algn="ctr"/>
            <a:r>
              <a:rPr lang="en-GB" dirty="0"/>
              <a:t>2021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1342AEA-82F1-5F8E-6A4D-1E9B22CB497E}"/>
              </a:ext>
            </a:extLst>
          </p:cNvPr>
          <p:cNvSpPr/>
          <p:nvPr/>
        </p:nvSpPr>
        <p:spPr>
          <a:xfrm>
            <a:off x="1557585" y="1917576"/>
            <a:ext cx="10004101" cy="568171"/>
          </a:xfrm>
          <a:prstGeom prst="round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JM 2020 – JM 21 Cohort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3B597E8-FDAC-8931-2912-6DE46E32CFBE}"/>
              </a:ext>
            </a:extLst>
          </p:cNvPr>
          <p:cNvSpPr/>
          <p:nvPr/>
        </p:nvSpPr>
        <p:spPr>
          <a:xfrm>
            <a:off x="3605860" y="2585166"/>
            <a:ext cx="7955826" cy="568171"/>
          </a:xfrm>
          <a:prstGeom prst="round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AJ 2020 – AJ 21 Cohort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452F0FA-4156-E339-C244-112F4F360364}"/>
              </a:ext>
            </a:extLst>
          </p:cNvPr>
          <p:cNvSpPr/>
          <p:nvPr/>
        </p:nvSpPr>
        <p:spPr>
          <a:xfrm>
            <a:off x="5729316" y="3270654"/>
            <a:ext cx="5832370" cy="568171"/>
          </a:xfrm>
          <a:prstGeom prst="round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JS 2020 – JS 21 Cohort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5B5DED7-09A6-F9C5-3E28-2830691A65CA}"/>
              </a:ext>
            </a:extLst>
          </p:cNvPr>
          <p:cNvSpPr/>
          <p:nvPr/>
        </p:nvSpPr>
        <p:spPr>
          <a:xfrm>
            <a:off x="7658954" y="3988293"/>
            <a:ext cx="3957870" cy="568171"/>
          </a:xfrm>
          <a:prstGeom prst="round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OD 2020 – OD 21 Cohort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C54CD3A-E950-3C86-5692-7098A57BE89F}"/>
              </a:ext>
            </a:extLst>
          </p:cNvPr>
          <p:cNvSpPr/>
          <p:nvPr/>
        </p:nvSpPr>
        <p:spPr>
          <a:xfrm>
            <a:off x="9707228" y="4673781"/>
            <a:ext cx="1909595" cy="568171"/>
          </a:xfrm>
          <a:prstGeom prst="round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OD 2020 – OD 21 Cohort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1646AED-8032-0DAE-7987-6C79649D5E9A}"/>
              </a:ext>
            </a:extLst>
          </p:cNvPr>
          <p:cNvSpPr/>
          <p:nvPr/>
        </p:nvSpPr>
        <p:spPr>
          <a:xfrm>
            <a:off x="1557585" y="2585165"/>
            <a:ext cx="1909595" cy="568171"/>
          </a:xfrm>
          <a:prstGeom prst="round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JM 2019 – JM 20 Cohort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F8C2DF6-01DD-5AEF-EC83-74645BDFFA8E}"/>
              </a:ext>
            </a:extLst>
          </p:cNvPr>
          <p:cNvSpPr/>
          <p:nvPr/>
        </p:nvSpPr>
        <p:spPr>
          <a:xfrm>
            <a:off x="1557584" y="3274974"/>
            <a:ext cx="4070601" cy="568171"/>
          </a:xfrm>
          <a:prstGeom prst="round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AJ 2019 – AJ 20 Cohort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3A5571B-DD9C-B829-087B-AFE60C7AACDD}"/>
              </a:ext>
            </a:extLst>
          </p:cNvPr>
          <p:cNvSpPr/>
          <p:nvPr/>
        </p:nvSpPr>
        <p:spPr>
          <a:xfrm>
            <a:off x="1557583" y="3988292"/>
            <a:ext cx="5955317" cy="568171"/>
          </a:xfrm>
          <a:prstGeom prst="round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JS 2019 – JS 20 Cohort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30D355F-079A-A592-7BCE-436721A31240}"/>
              </a:ext>
            </a:extLst>
          </p:cNvPr>
          <p:cNvSpPr/>
          <p:nvPr/>
        </p:nvSpPr>
        <p:spPr>
          <a:xfrm>
            <a:off x="1551254" y="4673780"/>
            <a:ext cx="8072660" cy="568171"/>
          </a:xfrm>
          <a:prstGeom prst="round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OD 2019 – OD 20 Cohort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ECBDE316-E35A-A651-E2FB-D34F862FC33C}"/>
              </a:ext>
            </a:extLst>
          </p:cNvPr>
          <p:cNvSpPr/>
          <p:nvPr/>
        </p:nvSpPr>
        <p:spPr>
          <a:xfrm>
            <a:off x="1693427" y="719091"/>
            <a:ext cx="1663229" cy="4989251"/>
          </a:xfrm>
          <a:prstGeom prst="roundRect">
            <a:avLst/>
          </a:prstGeom>
          <a:noFill/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0148007A-876C-A491-F336-AAC0545C5F19}"/>
              </a:ext>
            </a:extLst>
          </p:cNvPr>
          <p:cNvSpPr/>
          <p:nvPr/>
        </p:nvSpPr>
        <p:spPr>
          <a:xfrm>
            <a:off x="3825776" y="713457"/>
            <a:ext cx="1554775" cy="4989251"/>
          </a:xfrm>
          <a:prstGeom prst="roundRect">
            <a:avLst/>
          </a:prstGeom>
          <a:noFill/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7EE2DA95-473F-C88F-D13F-733B6EC8BA67}"/>
              </a:ext>
            </a:extLst>
          </p:cNvPr>
          <p:cNvSpPr/>
          <p:nvPr/>
        </p:nvSpPr>
        <p:spPr>
          <a:xfrm>
            <a:off x="5817695" y="713456"/>
            <a:ext cx="1554775" cy="4989251"/>
          </a:xfrm>
          <a:prstGeom prst="roundRect">
            <a:avLst/>
          </a:prstGeom>
          <a:noFill/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4A6FFFA-4E52-F4A2-9773-E7A4121BD97A}"/>
              </a:ext>
            </a:extLst>
          </p:cNvPr>
          <p:cNvSpPr/>
          <p:nvPr/>
        </p:nvSpPr>
        <p:spPr>
          <a:xfrm>
            <a:off x="7786809" y="690494"/>
            <a:ext cx="1554775" cy="4989251"/>
          </a:xfrm>
          <a:prstGeom prst="roundRect">
            <a:avLst/>
          </a:prstGeom>
          <a:noFill/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1B0DFF9-6F5B-0707-7B36-BC0C2333E7EA}"/>
              </a:ext>
            </a:extLst>
          </p:cNvPr>
          <p:cNvSpPr/>
          <p:nvPr/>
        </p:nvSpPr>
        <p:spPr>
          <a:xfrm>
            <a:off x="9818951" y="690494"/>
            <a:ext cx="1554775" cy="4989251"/>
          </a:xfrm>
          <a:prstGeom prst="roundRect">
            <a:avLst/>
          </a:prstGeom>
          <a:noFill/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08D6C5-1CB6-DF3A-6B9E-C4F2C41F634F}"/>
              </a:ext>
            </a:extLst>
          </p:cNvPr>
          <p:cNvSpPr txBox="1"/>
          <p:nvPr/>
        </p:nvSpPr>
        <p:spPr>
          <a:xfrm rot="10800000">
            <a:off x="504501" y="1447060"/>
            <a:ext cx="677108" cy="41636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GB" sz="3200" dirty="0">
                <a:solidFill>
                  <a:srgbClr val="002060"/>
                </a:solidFill>
              </a:rPr>
              <a:t>Longitudinal Datasets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F37075F-0DCF-3B0A-DD4C-CBE0BA913C93}"/>
              </a:ext>
            </a:extLst>
          </p:cNvPr>
          <p:cNvSpPr txBox="1"/>
          <p:nvPr/>
        </p:nvSpPr>
        <p:spPr>
          <a:xfrm>
            <a:off x="2465074" y="5967046"/>
            <a:ext cx="8072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accent6">
                    <a:lumMod val="75000"/>
                  </a:schemeClr>
                </a:solidFill>
              </a:rPr>
              <a:t>Quarterly Cross-Sectional Datasets</a:t>
            </a:r>
          </a:p>
        </p:txBody>
      </p:sp>
    </p:spTree>
    <p:extLst>
      <p:ext uri="{BB962C8B-B14F-4D97-AF65-F5344CB8AC3E}">
        <p14:creationId xmlns:p14="http://schemas.microsoft.com/office/powerpoint/2010/main" val="1056121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D76F5838-3899-C431-67C4-87F7FAD9F289}"/>
              </a:ext>
            </a:extLst>
          </p:cNvPr>
          <p:cNvSpPr/>
          <p:nvPr/>
        </p:nvSpPr>
        <p:spPr>
          <a:xfrm>
            <a:off x="3636317" y="2069114"/>
            <a:ext cx="1817901" cy="246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b="1" dirty="0">
                <a:solidFill>
                  <a:schemeClr val="accent4">
                    <a:lumMod val="50000"/>
                  </a:schemeClr>
                </a:solidFill>
              </a:rPr>
              <a:t>Sick/Inactive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09679D0-0770-A226-6557-710ED91163BB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2643618" y="3139815"/>
            <a:ext cx="992699" cy="1563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CDE1FCBC-2A6A-C57F-A6CE-9108B13D9DA7}"/>
              </a:ext>
            </a:extLst>
          </p:cNvPr>
          <p:cNvSpPr/>
          <p:nvPr/>
        </p:nvSpPr>
        <p:spPr>
          <a:xfrm>
            <a:off x="5841180" y="557240"/>
            <a:ext cx="3317493" cy="625118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Replaced by Universal Credit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E6E7826-4931-3AB9-7F1A-F06FB9DA3B41}"/>
              </a:ext>
            </a:extLst>
          </p:cNvPr>
          <p:cNvSpPr/>
          <p:nvPr/>
        </p:nvSpPr>
        <p:spPr>
          <a:xfrm>
            <a:off x="215797" y="970323"/>
            <a:ext cx="2379215" cy="79899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Searching for work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28400FD-8F6C-8940-7F5C-48D21214D4C7}"/>
              </a:ext>
            </a:extLst>
          </p:cNvPr>
          <p:cNvSpPr/>
          <p:nvPr/>
        </p:nvSpPr>
        <p:spPr>
          <a:xfrm>
            <a:off x="273666" y="5041760"/>
            <a:ext cx="2379215" cy="79899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Working (with requirements)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27FBC09-D96A-67F7-5973-E813A956F2AB}"/>
              </a:ext>
            </a:extLst>
          </p:cNvPr>
          <p:cNvSpPr/>
          <p:nvPr/>
        </p:nvSpPr>
        <p:spPr>
          <a:xfrm>
            <a:off x="190995" y="1901858"/>
            <a:ext cx="2379215" cy="79899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No work requirements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FB71B49-C888-5DB8-DF9B-FFF612FE3BF3}"/>
              </a:ext>
            </a:extLst>
          </p:cNvPr>
          <p:cNvSpPr/>
          <p:nvPr/>
        </p:nvSpPr>
        <p:spPr>
          <a:xfrm>
            <a:off x="314538" y="5919539"/>
            <a:ext cx="2379215" cy="79899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Working (no requirements)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FB38AEF-67FC-7722-12EB-1ABE513CE250}"/>
              </a:ext>
            </a:extLst>
          </p:cNvPr>
          <p:cNvSpPr/>
          <p:nvPr/>
        </p:nvSpPr>
        <p:spPr>
          <a:xfrm>
            <a:off x="264403" y="2740320"/>
            <a:ext cx="2379215" cy="79899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Planning for work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99F1D96-C723-1DC0-401B-059D35543A6B}"/>
              </a:ext>
            </a:extLst>
          </p:cNvPr>
          <p:cNvSpPr/>
          <p:nvPr/>
        </p:nvSpPr>
        <p:spPr>
          <a:xfrm>
            <a:off x="273667" y="3618099"/>
            <a:ext cx="2379215" cy="79899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Preparing for work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5C831FD-6AC9-7E56-FA1D-F4B12FD21A31}"/>
              </a:ext>
            </a:extLst>
          </p:cNvPr>
          <p:cNvSpPr/>
          <p:nvPr/>
        </p:nvSpPr>
        <p:spPr>
          <a:xfrm>
            <a:off x="3790763" y="5773076"/>
            <a:ext cx="1526958" cy="7269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In-work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AE93440-C7A6-A016-9A3B-E961BB4B5931}"/>
              </a:ext>
            </a:extLst>
          </p:cNvPr>
          <p:cNvSpPr/>
          <p:nvPr/>
        </p:nvSpPr>
        <p:spPr>
          <a:xfrm>
            <a:off x="3790766" y="1084924"/>
            <a:ext cx="1526958" cy="54671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Unemployed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8349059-7972-2697-F5E7-43A5BDBC3477}"/>
              </a:ext>
            </a:extLst>
          </p:cNvPr>
          <p:cNvSpPr/>
          <p:nvPr/>
        </p:nvSpPr>
        <p:spPr>
          <a:xfrm>
            <a:off x="3804999" y="2628530"/>
            <a:ext cx="1526958" cy="90936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Sick/Ill/Disabled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889445-4627-4E7A-F71B-D8D3B84B64AF}"/>
              </a:ext>
            </a:extLst>
          </p:cNvPr>
          <p:cNvSpPr/>
          <p:nvPr/>
        </p:nvSpPr>
        <p:spPr>
          <a:xfrm>
            <a:off x="5979871" y="1140674"/>
            <a:ext cx="2769186" cy="6332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Jobseekers Allowance (JSA)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F79CE2-61B7-458B-8826-EA0DDD9DDC4D}"/>
              </a:ext>
            </a:extLst>
          </p:cNvPr>
          <p:cNvSpPr/>
          <p:nvPr/>
        </p:nvSpPr>
        <p:spPr>
          <a:xfrm>
            <a:off x="6010943" y="1984908"/>
            <a:ext cx="2738114" cy="6044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Employment and Support Allowance (ESA)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FEAFE7-2469-FA8B-B365-5D32EA6C8B9C}"/>
              </a:ext>
            </a:extLst>
          </p:cNvPr>
          <p:cNvSpPr/>
          <p:nvPr/>
        </p:nvSpPr>
        <p:spPr>
          <a:xfrm>
            <a:off x="6010944" y="2713406"/>
            <a:ext cx="2738114" cy="5570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Income Support (IS)</a:t>
            </a:r>
          </a:p>
          <a:p>
            <a:pPr algn="ctr"/>
            <a:r>
              <a:rPr lang="en-GB" sz="1400" i="1" dirty="0"/>
              <a:t>(for illness/disability)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FA2801-07BC-E2DD-D435-62FC699EB6BE}"/>
              </a:ext>
            </a:extLst>
          </p:cNvPr>
          <p:cNvSpPr/>
          <p:nvPr/>
        </p:nvSpPr>
        <p:spPr>
          <a:xfrm>
            <a:off x="137727" y="188075"/>
            <a:ext cx="2485749" cy="5672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Universal Credit conditionality regime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8D3182-D12B-96EC-CAFA-CF10C1839328}"/>
              </a:ext>
            </a:extLst>
          </p:cNvPr>
          <p:cNvSpPr/>
          <p:nvPr/>
        </p:nvSpPr>
        <p:spPr>
          <a:xfrm>
            <a:off x="3636317" y="188076"/>
            <a:ext cx="1817901" cy="56725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Benefit categories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87BDF43-00B2-C802-E026-01E300371318}"/>
              </a:ext>
            </a:extLst>
          </p:cNvPr>
          <p:cNvSpPr/>
          <p:nvPr/>
        </p:nvSpPr>
        <p:spPr>
          <a:xfrm>
            <a:off x="5662955" y="177553"/>
            <a:ext cx="6196536" cy="2480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Legacy benefits</a:t>
            </a:r>
            <a:endParaRPr lang="en-GB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E522106-4BC2-BBA8-8911-05EC10BB1570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5317724" y="1358283"/>
            <a:ext cx="662147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B52F54B-0DBA-F1EC-25D0-6772FF0FD972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5314967" y="2287129"/>
            <a:ext cx="695976" cy="44830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DBDDB1F-7F66-C6DD-63B4-C494F32DFBDA}"/>
              </a:ext>
            </a:extLst>
          </p:cNvPr>
          <p:cNvCxnSpPr>
            <a:cxnSpLocks/>
          </p:cNvCxnSpPr>
          <p:nvPr/>
        </p:nvCxnSpPr>
        <p:spPr>
          <a:xfrm flipH="1">
            <a:off x="5314967" y="6300759"/>
            <a:ext cx="917356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1E9D9BE-5FF8-DDD5-352F-BA7428C3F02D}"/>
              </a:ext>
            </a:extLst>
          </p:cNvPr>
          <p:cNvCxnSpPr>
            <a:cxnSpLocks/>
          </p:cNvCxnSpPr>
          <p:nvPr/>
        </p:nvCxnSpPr>
        <p:spPr>
          <a:xfrm flipH="1">
            <a:off x="5336240" y="3008460"/>
            <a:ext cx="643631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FB4FD8-704F-D145-D14A-10F826A6DA65}"/>
              </a:ext>
            </a:extLst>
          </p:cNvPr>
          <p:cNvCxnSpPr>
            <a:cxnSpLocks/>
          </p:cNvCxnSpPr>
          <p:nvPr/>
        </p:nvCxnSpPr>
        <p:spPr>
          <a:xfrm flipH="1">
            <a:off x="5311445" y="5907462"/>
            <a:ext cx="1355685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E020613-2410-7C83-D88C-F4957FFBD076}"/>
              </a:ext>
            </a:extLst>
          </p:cNvPr>
          <p:cNvCxnSpPr>
            <a:cxnSpLocks/>
            <a:stCxn id="9" idx="6"/>
          </p:cNvCxnSpPr>
          <p:nvPr/>
        </p:nvCxnSpPr>
        <p:spPr>
          <a:xfrm flipV="1">
            <a:off x="2652882" y="3663757"/>
            <a:ext cx="983435" cy="353837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137FD0F-C74C-F5A7-9122-5D61FB4B85FE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2693753" y="6319034"/>
            <a:ext cx="1111246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E7D1974-06B2-57C5-4085-B1B1BE0E2BC7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2652881" y="5441255"/>
            <a:ext cx="1137882" cy="39949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20D96C4-04AC-4B8F-7890-17369CAD6347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2570210" y="2301353"/>
            <a:ext cx="1066107" cy="17879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C4FD33B-98D9-2116-42BA-CFFAAE4B84F1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2595012" y="1369819"/>
            <a:ext cx="1209987" cy="53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466E7DC-8DC3-20CD-C23B-86E3FA7F5FED}"/>
              </a:ext>
            </a:extLst>
          </p:cNvPr>
          <p:cNvSpPr/>
          <p:nvPr/>
        </p:nvSpPr>
        <p:spPr>
          <a:xfrm>
            <a:off x="6095999" y="6050705"/>
            <a:ext cx="2080335" cy="5001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Working Tax Credit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9348EF-DB78-B0D1-E34C-02DF1F4FE7D1}"/>
              </a:ext>
            </a:extLst>
          </p:cNvPr>
          <p:cNvSpPr/>
          <p:nvPr/>
        </p:nvSpPr>
        <p:spPr>
          <a:xfrm>
            <a:off x="6095999" y="5467271"/>
            <a:ext cx="1862833" cy="5001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Child Tax Credit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D5334DB-9EA8-7BED-204B-E7BA790A1F31}"/>
              </a:ext>
            </a:extLst>
          </p:cNvPr>
          <p:cNvSpPr/>
          <p:nvPr/>
        </p:nvSpPr>
        <p:spPr>
          <a:xfrm>
            <a:off x="6046870" y="3663757"/>
            <a:ext cx="2702187" cy="5570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Income Support (IS)</a:t>
            </a:r>
          </a:p>
          <a:p>
            <a:pPr algn="ctr"/>
            <a:r>
              <a:rPr lang="en-GB" sz="1400" i="1" dirty="0"/>
              <a:t>(for carers/lone parents)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6E3D051-6513-046F-18A5-D8E8BF98B63D}"/>
              </a:ext>
            </a:extLst>
          </p:cNvPr>
          <p:cNvSpPr/>
          <p:nvPr/>
        </p:nvSpPr>
        <p:spPr>
          <a:xfrm>
            <a:off x="9476510" y="2981722"/>
            <a:ext cx="2241612" cy="5570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Severe Disablement Allowance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ACF3B66-D7EB-EA84-04CC-02D0FC312EAB}"/>
              </a:ext>
            </a:extLst>
          </p:cNvPr>
          <p:cNvSpPr/>
          <p:nvPr/>
        </p:nvSpPr>
        <p:spPr>
          <a:xfrm>
            <a:off x="3804999" y="3879300"/>
            <a:ext cx="1526958" cy="52038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Lone parents / carers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D34FD14-DF6B-589B-7A5A-175A68184B52}"/>
              </a:ext>
            </a:extLst>
          </p:cNvPr>
          <p:cNvSpPr/>
          <p:nvPr/>
        </p:nvSpPr>
        <p:spPr>
          <a:xfrm>
            <a:off x="9482754" y="3989227"/>
            <a:ext cx="2241612" cy="5570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Carers Allowance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2CF822E2-EE51-71D2-1297-AB9AFE09B342}"/>
              </a:ext>
            </a:extLst>
          </p:cNvPr>
          <p:cNvSpPr/>
          <p:nvPr/>
        </p:nvSpPr>
        <p:spPr>
          <a:xfrm>
            <a:off x="5662955" y="557241"/>
            <a:ext cx="3630488" cy="6251182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CD6C98B-21A1-6D90-C782-21C88AA822E1}"/>
              </a:ext>
            </a:extLst>
          </p:cNvPr>
          <p:cNvCxnSpPr>
            <a:cxnSpLocks/>
          </p:cNvCxnSpPr>
          <p:nvPr/>
        </p:nvCxnSpPr>
        <p:spPr>
          <a:xfrm flipH="1">
            <a:off x="5331956" y="3947721"/>
            <a:ext cx="678987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6CE7DCD-8977-9F1B-473F-B381712FE5FA}"/>
              </a:ext>
            </a:extLst>
          </p:cNvPr>
          <p:cNvCxnSpPr>
            <a:cxnSpLocks/>
            <a:stCxn id="55" idx="1"/>
          </p:cNvCxnSpPr>
          <p:nvPr/>
        </p:nvCxnSpPr>
        <p:spPr>
          <a:xfrm flipH="1" flipV="1">
            <a:off x="5325055" y="4267754"/>
            <a:ext cx="4157699" cy="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A05BF91-A51A-21E1-B2E3-734DEDB00B58}"/>
              </a:ext>
            </a:extLst>
          </p:cNvPr>
          <p:cNvCxnSpPr>
            <a:cxnSpLocks/>
          </p:cNvCxnSpPr>
          <p:nvPr/>
        </p:nvCxnSpPr>
        <p:spPr>
          <a:xfrm flipH="1">
            <a:off x="8761223" y="2485148"/>
            <a:ext cx="753123" cy="39097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4AFFA86-AD1F-4071-F6FC-4BA72387D573}"/>
              </a:ext>
            </a:extLst>
          </p:cNvPr>
          <p:cNvCxnSpPr>
            <a:cxnSpLocks/>
          </p:cNvCxnSpPr>
          <p:nvPr/>
        </p:nvCxnSpPr>
        <p:spPr>
          <a:xfrm flipH="1">
            <a:off x="8749057" y="2480144"/>
            <a:ext cx="740598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9E152D9-C6AC-C203-1B15-68DBFCA690BF}"/>
              </a:ext>
            </a:extLst>
          </p:cNvPr>
          <p:cNvCxnSpPr>
            <a:cxnSpLocks/>
          </p:cNvCxnSpPr>
          <p:nvPr/>
        </p:nvCxnSpPr>
        <p:spPr>
          <a:xfrm flipH="1">
            <a:off x="8761582" y="3150779"/>
            <a:ext cx="740598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D2908E7-069B-6AEB-84E2-59EAD7A9B67C}"/>
              </a:ext>
            </a:extLst>
          </p:cNvPr>
          <p:cNvSpPr/>
          <p:nvPr/>
        </p:nvSpPr>
        <p:spPr>
          <a:xfrm>
            <a:off x="9502180" y="2287128"/>
            <a:ext cx="2215942" cy="5570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Incapacity Benefit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42E69B0-8BE8-6316-4059-40348D2A2DC8}"/>
              </a:ext>
            </a:extLst>
          </p:cNvPr>
          <p:cNvSpPr/>
          <p:nvPr/>
        </p:nvSpPr>
        <p:spPr>
          <a:xfrm>
            <a:off x="7027415" y="4755577"/>
            <a:ext cx="1862833" cy="5001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Housing Benefit </a:t>
            </a:r>
            <a:r>
              <a:rPr lang="en-GB" sz="1400" i="1" dirty="0"/>
              <a:t>(not included)</a:t>
            </a:r>
          </a:p>
        </p:txBody>
      </p:sp>
    </p:spTree>
    <p:extLst>
      <p:ext uri="{BB962C8B-B14F-4D97-AF65-F5344CB8AC3E}">
        <p14:creationId xmlns:p14="http://schemas.microsoft.com/office/powerpoint/2010/main" val="3490220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Arrow: Right 2">
                <a:extLst>
                  <a:ext uri="{FF2B5EF4-FFF2-40B4-BE49-F238E27FC236}">
                    <a16:creationId xmlns:a16="http://schemas.microsoft.com/office/drawing/2014/main" id="{6F8AA5D7-D436-1E38-A080-75ADA0164787}"/>
                  </a:ext>
                </a:extLst>
              </p:cNvPr>
              <p:cNvSpPr/>
              <p:nvPr/>
            </p:nvSpPr>
            <p:spPr>
              <a:xfrm>
                <a:off x="7778857" y="1332310"/>
                <a:ext cx="3081698" cy="515996"/>
              </a:xfrm>
              <a:prstGeom prst="rightArrow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GB" sz="1400" dirty="0"/>
                  <a:t>% Unemployment  </a:t>
                </a:r>
                <a14:m>
                  <m:oMath xmlns:m="http://schemas.openxmlformats.org/officeDocument/2006/math">
                    <m:r>
                      <a:rPr lang="en-GB" sz="1400" b="0" i="0" smtClean="0">
                        <a:effectLst/>
                        <a:latin typeface="Cambria Math" panose="02040503050406030204" pitchFamily="18" charset="0"/>
                      </a:rPr>
                      <m:t>                     </m:t>
                    </m:r>
                    <m:sSubSup>
                      <m:sSubSupPr>
                        <m:ctrlPr>
                          <a:rPr lang="en-GB" sz="1400" b="1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4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𝜽</m:t>
                        </m:r>
                      </m:e>
                      <m:sub>
                        <m:r>
                          <a:rPr lang="en-GB" sz="14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𝒉</m:t>
                        </m:r>
                      </m:sub>
                      <m:sup>
                        <m:r>
                          <a:rPr lang="en-GB" sz="14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GB" sz="14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𝑼</m:t>
                        </m:r>
                        <m:r>
                          <a:rPr lang="en-GB" sz="14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)</m:t>
                        </m:r>
                      </m:sup>
                    </m:sSubSup>
                  </m:oMath>
                </a14:m>
                <a:endParaRPr lang="en-GB" sz="1400" b="1" dirty="0"/>
              </a:p>
            </p:txBody>
          </p:sp>
        </mc:Choice>
        <mc:Fallback xmlns="">
          <p:sp>
            <p:nvSpPr>
              <p:cNvPr id="3" name="Arrow: Right 2">
                <a:extLst>
                  <a:ext uri="{FF2B5EF4-FFF2-40B4-BE49-F238E27FC236}">
                    <a16:creationId xmlns:a16="http://schemas.microsoft.com/office/drawing/2014/main" id="{6F8AA5D7-D436-1E38-A080-75ADA01647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857" y="1332310"/>
                <a:ext cx="3081698" cy="515996"/>
              </a:xfrm>
              <a:prstGeom prst="rightArrow">
                <a:avLst/>
              </a:prstGeom>
              <a:blipFill>
                <a:blip r:embed="rId2"/>
                <a:stretch>
                  <a:fillRect l="-3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45C68A5B-863D-5E28-4F58-0026F1AC5BA4}"/>
                  </a:ext>
                </a:extLst>
              </p:cNvPr>
              <p:cNvSpPr/>
              <p:nvPr/>
            </p:nvSpPr>
            <p:spPr>
              <a:xfrm>
                <a:off x="10860557" y="3645366"/>
                <a:ext cx="1017363" cy="488004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𝒐𝒐𝒘</m:t>
                          </m:r>
                        </m:sub>
                        <m:sup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GB" sz="1400" b="1" dirty="0"/>
              </a:p>
            </p:txBody>
          </p:sp>
        </mc:Choice>
        <mc:Fallback xmlns="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45C68A5B-863D-5E28-4F58-0026F1AC5B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0557" y="3645366"/>
                <a:ext cx="1017363" cy="48800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AF5EE48A-0082-F8D7-95CB-A79FB96115B8}"/>
                  </a:ext>
                </a:extLst>
              </p:cNvPr>
              <p:cNvSpPr/>
              <p:nvPr/>
            </p:nvSpPr>
            <p:spPr>
              <a:xfrm>
                <a:off x="6772078" y="1251751"/>
                <a:ext cx="1006775" cy="2857177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GB" sz="1400" dirty="0"/>
                  <a:t>Number with health condition out of work</a:t>
                </a:r>
              </a:p>
              <a:p>
                <a:pPr algn="ctr"/>
                <a:endParaRPr lang="en-GB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𝑵</m:t>
                          </m:r>
                        </m:e>
                        <m:sub>
                          <m:r>
                            <a:rPr lang="en-GB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𝒌</m:t>
                          </m:r>
                          <m:r>
                            <a:rPr lang="en-GB" sz="1800" b="1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GB" sz="1800" b="1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𝒉</m:t>
                          </m:r>
                          <m:r>
                            <a:rPr lang="en-GB" sz="1800" b="1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GB" sz="1800" b="1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𝒐𝒐𝒘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AF5EE48A-0082-F8D7-95CB-A79FB96115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078" y="1251751"/>
                <a:ext cx="1006775" cy="285717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FD0F3423-6A7F-C9F8-AF62-5CD097205C8D}"/>
                  </a:ext>
                </a:extLst>
              </p:cNvPr>
              <p:cNvSpPr/>
              <p:nvPr/>
            </p:nvSpPr>
            <p:spPr>
              <a:xfrm>
                <a:off x="890824" y="331913"/>
                <a:ext cx="1816864" cy="4370609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1400" dirty="0"/>
                  <a:t>Total population in local authority</a:t>
                </a:r>
                <a:endParaRPr lang="en-GB" sz="1400" i="1" dirty="0"/>
              </a:p>
              <a:p>
                <a:pPr algn="ctr"/>
                <a:endParaRPr lang="en-GB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𝑵</m:t>
                          </m:r>
                        </m:e>
                        <m:sub>
                          <m:r>
                            <a:rPr lang="en-GB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FD0F3423-6A7F-C9F8-AF62-5CD097205C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824" y="331913"/>
                <a:ext cx="1816864" cy="4370609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5F9A9EA5-C601-0FF4-00BE-2245921804AD}"/>
                  </a:ext>
                </a:extLst>
              </p:cNvPr>
              <p:cNvSpPr/>
              <p:nvPr/>
            </p:nvSpPr>
            <p:spPr>
              <a:xfrm>
                <a:off x="4178382" y="1012055"/>
                <a:ext cx="1006775" cy="3272045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1400" dirty="0"/>
                  <a:t>Number with health condition</a:t>
                </a:r>
              </a:p>
              <a:p>
                <a:pPr algn="ctr"/>
                <a:endParaRPr lang="en-GB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𝑵</m:t>
                          </m:r>
                        </m:e>
                        <m:sub>
                          <m:r>
                            <a:rPr lang="en-GB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𝒌</m:t>
                          </m:r>
                          <m:r>
                            <a:rPr lang="en-GB" sz="1800" b="1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GB" sz="1800" b="1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𝒉</m:t>
                          </m:r>
                        </m:sub>
                      </m:sSub>
                    </m:oMath>
                  </m:oMathPara>
                </a14:m>
                <a:endParaRPr lang="en-GB" sz="1400" b="1" dirty="0"/>
              </a:p>
              <a:p>
                <a:pPr algn="ctr"/>
                <a:endParaRPr lang="en-GB" dirty="0"/>
              </a:p>
            </p:txBody>
          </p:sp>
        </mc:Choice>
        <mc:Fallback xmlns=""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5F9A9EA5-C601-0FF4-00BE-2245921804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382" y="1012055"/>
                <a:ext cx="1006775" cy="3272045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Arrow: Right 18">
                <a:extLst>
                  <a:ext uri="{FF2B5EF4-FFF2-40B4-BE49-F238E27FC236}">
                    <a16:creationId xmlns:a16="http://schemas.microsoft.com/office/drawing/2014/main" id="{96EE1BD4-48C4-DE7A-36CC-84586A901130}"/>
                  </a:ext>
                </a:extLst>
              </p:cNvPr>
              <p:cNvSpPr/>
              <p:nvPr/>
            </p:nvSpPr>
            <p:spPr>
              <a:xfrm>
                <a:off x="2701674" y="1923362"/>
                <a:ext cx="1476704" cy="1082186"/>
              </a:xfrm>
              <a:prstGeom prst="rightArrow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/>
                  <a:t>Prevalence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𝜌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𝑘</m:t>
                        </m:r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h</m:t>
                        </m:r>
                      </m:sub>
                    </m:sSub>
                  </m:oMath>
                </a14:m>
                <a:endParaRPr lang="en-GB" sz="1400" dirty="0"/>
              </a:p>
            </p:txBody>
          </p:sp>
        </mc:Choice>
        <mc:Fallback xmlns="">
          <p:sp>
            <p:nvSpPr>
              <p:cNvPr id="19" name="Arrow: Right 18">
                <a:extLst>
                  <a:ext uri="{FF2B5EF4-FFF2-40B4-BE49-F238E27FC236}">
                    <a16:creationId xmlns:a16="http://schemas.microsoft.com/office/drawing/2014/main" id="{96EE1BD4-48C4-DE7A-36CC-84586A9011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674" y="1923362"/>
                <a:ext cx="1476704" cy="1082186"/>
              </a:xfrm>
              <a:prstGeom prst="rightArrow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Arrow: Right 19">
                <a:extLst>
                  <a:ext uri="{FF2B5EF4-FFF2-40B4-BE49-F238E27FC236}">
                    <a16:creationId xmlns:a16="http://schemas.microsoft.com/office/drawing/2014/main" id="{7CE8901E-80A1-058B-3D42-5CBD16DE7CA1}"/>
                  </a:ext>
                </a:extLst>
              </p:cNvPr>
              <p:cNvSpPr/>
              <p:nvPr/>
            </p:nvSpPr>
            <p:spPr>
              <a:xfrm>
                <a:off x="5185163" y="1886810"/>
                <a:ext cx="1586913" cy="1155289"/>
              </a:xfrm>
              <a:prstGeom prst="rightArrow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/>
                  <a:t>% Out of work</a:t>
                </a:r>
                <a:r>
                  <a:rPr lang="en-GB" sz="1400" dirty="0">
                    <a:effectLst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𝜔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h</m:t>
                        </m:r>
                      </m:sub>
                    </m:sSub>
                  </m:oMath>
                </a14:m>
                <a:endParaRPr lang="en-GB" sz="1400" dirty="0"/>
              </a:p>
            </p:txBody>
          </p:sp>
        </mc:Choice>
        <mc:Fallback xmlns="">
          <p:sp>
            <p:nvSpPr>
              <p:cNvPr id="20" name="Arrow: Right 19">
                <a:extLst>
                  <a:ext uri="{FF2B5EF4-FFF2-40B4-BE49-F238E27FC236}">
                    <a16:creationId xmlns:a16="http://schemas.microsoft.com/office/drawing/2014/main" id="{7CE8901E-80A1-058B-3D42-5CBD16DE7C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163" y="1886810"/>
                <a:ext cx="1586913" cy="1155289"/>
              </a:xfrm>
              <a:prstGeom prst="rightArrow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Arrow: Right 21">
                <a:extLst>
                  <a:ext uri="{FF2B5EF4-FFF2-40B4-BE49-F238E27FC236}">
                    <a16:creationId xmlns:a16="http://schemas.microsoft.com/office/drawing/2014/main" id="{C610AC82-609A-06BC-4271-316C10E811BD}"/>
                  </a:ext>
                </a:extLst>
              </p:cNvPr>
              <p:cNvSpPr/>
              <p:nvPr/>
            </p:nvSpPr>
            <p:spPr>
              <a:xfrm>
                <a:off x="7778855" y="3649636"/>
                <a:ext cx="3081700" cy="479465"/>
              </a:xfrm>
              <a:prstGeom prst="rightArrow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GB" sz="1400" dirty="0"/>
                  <a:t>% No benefits  </a:t>
                </a:r>
                <a:r>
                  <a:rPr lang="en-GB" sz="1400" b="1" dirty="0">
                    <a:effectLst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400" b="1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400" b="1" i="1" smtClean="0">
                            <a:effectLst/>
                            <a:latin typeface="Cambria Math" panose="02040503050406030204" pitchFamily="18" charset="0"/>
                          </a:rPr>
                          <m:t>                             </m:t>
                        </m:r>
                        <m:r>
                          <a:rPr lang="en-GB" sz="14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𝜽</m:t>
                        </m:r>
                      </m:e>
                      <m:sub>
                        <m:r>
                          <a:rPr lang="en-GB" sz="14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𝒉</m:t>
                        </m:r>
                      </m:sub>
                      <m:sup>
                        <m:r>
                          <a:rPr lang="en-GB" sz="14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GB" sz="14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𝑵</m:t>
                        </m:r>
                        <m:r>
                          <a:rPr lang="en-GB" sz="14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)</m:t>
                        </m:r>
                      </m:sup>
                    </m:sSubSup>
                  </m:oMath>
                </a14:m>
                <a:endParaRPr lang="en-GB" sz="1400" b="1" dirty="0"/>
              </a:p>
            </p:txBody>
          </p:sp>
        </mc:Choice>
        <mc:Fallback xmlns="">
          <p:sp>
            <p:nvSpPr>
              <p:cNvPr id="22" name="Arrow: Right 21">
                <a:extLst>
                  <a:ext uri="{FF2B5EF4-FFF2-40B4-BE49-F238E27FC236}">
                    <a16:creationId xmlns:a16="http://schemas.microsoft.com/office/drawing/2014/main" id="{C610AC82-609A-06BC-4271-316C10E811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855" y="3649636"/>
                <a:ext cx="3081700" cy="479465"/>
              </a:xfrm>
              <a:prstGeom prst="rightArrow">
                <a:avLst/>
              </a:prstGeom>
              <a:blipFill>
                <a:blip r:embed="rId9"/>
                <a:stretch>
                  <a:fillRect l="-3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Arrow: Right 22">
                <a:extLst>
                  <a:ext uri="{FF2B5EF4-FFF2-40B4-BE49-F238E27FC236}">
                    <a16:creationId xmlns:a16="http://schemas.microsoft.com/office/drawing/2014/main" id="{4D81A121-0B75-C114-2B05-76C7F820994D}"/>
                  </a:ext>
                </a:extLst>
              </p:cNvPr>
              <p:cNvSpPr/>
              <p:nvPr/>
            </p:nvSpPr>
            <p:spPr>
              <a:xfrm>
                <a:off x="7778856" y="1928481"/>
                <a:ext cx="3081699" cy="479465"/>
              </a:xfrm>
              <a:prstGeom prst="rightArrow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GB" sz="1400" dirty="0"/>
                  <a:t>% Sick / ill / disabled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400" b="1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4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𝜽</m:t>
                        </m:r>
                      </m:e>
                      <m:sub>
                        <m:r>
                          <a:rPr lang="en-GB" sz="14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𝒉</m:t>
                        </m:r>
                      </m:sub>
                      <m:sup>
                        <m:r>
                          <a:rPr lang="en-GB" sz="14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GB" sz="14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𝑺</m:t>
                        </m:r>
                        <m:r>
                          <a:rPr lang="en-GB" sz="14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)</m:t>
                        </m:r>
                      </m:sup>
                    </m:sSubSup>
                  </m:oMath>
                </a14:m>
                <a:endParaRPr lang="en-GB" sz="1400" b="1" dirty="0"/>
              </a:p>
            </p:txBody>
          </p:sp>
        </mc:Choice>
        <mc:Fallback xmlns="">
          <p:sp>
            <p:nvSpPr>
              <p:cNvPr id="23" name="Arrow: Right 22">
                <a:extLst>
                  <a:ext uri="{FF2B5EF4-FFF2-40B4-BE49-F238E27FC236}">
                    <a16:creationId xmlns:a16="http://schemas.microsoft.com/office/drawing/2014/main" id="{4D81A121-0B75-C114-2B05-76C7F82099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856" y="1928481"/>
                <a:ext cx="3081699" cy="479465"/>
              </a:xfrm>
              <a:prstGeom prst="rightArrow">
                <a:avLst/>
              </a:prstGeom>
              <a:blipFill>
                <a:blip r:embed="rId10"/>
                <a:stretch>
                  <a:fillRect l="-3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Arrow: Right 23">
                <a:extLst>
                  <a:ext uri="{FF2B5EF4-FFF2-40B4-BE49-F238E27FC236}">
                    <a16:creationId xmlns:a16="http://schemas.microsoft.com/office/drawing/2014/main" id="{F67251B7-A819-5230-695A-61BF45B7267D}"/>
                  </a:ext>
                </a:extLst>
              </p:cNvPr>
              <p:cNvSpPr/>
              <p:nvPr/>
            </p:nvSpPr>
            <p:spPr>
              <a:xfrm>
                <a:off x="7778855" y="3109101"/>
                <a:ext cx="3081700" cy="495432"/>
              </a:xfrm>
              <a:prstGeom prst="rightArrow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GB" sz="1400" dirty="0"/>
                  <a:t>% Other benefits   </a:t>
                </a:r>
                <a:r>
                  <a:rPr lang="en-GB" sz="1400" b="1" dirty="0">
                    <a:effectLst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400" b="1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400" b="1" i="1" smtClean="0">
                            <a:effectLst/>
                            <a:latin typeface="Cambria Math" panose="02040503050406030204" pitchFamily="18" charset="0"/>
                          </a:rPr>
                          <m:t>                       </m:t>
                        </m:r>
                        <m:r>
                          <a:rPr lang="en-GB" sz="14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𝜽</m:t>
                        </m:r>
                      </m:e>
                      <m:sub>
                        <m:r>
                          <a:rPr lang="en-GB" sz="14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𝒉</m:t>
                        </m:r>
                      </m:sub>
                      <m:sup>
                        <m:r>
                          <a:rPr lang="en-GB" sz="14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GB" sz="14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𝑶</m:t>
                        </m:r>
                        <m:r>
                          <a:rPr lang="en-GB" sz="14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)</m:t>
                        </m:r>
                      </m:sup>
                    </m:sSubSup>
                  </m:oMath>
                </a14:m>
                <a:endParaRPr lang="en-GB" sz="1400" b="1" dirty="0"/>
              </a:p>
            </p:txBody>
          </p:sp>
        </mc:Choice>
        <mc:Fallback xmlns="">
          <p:sp>
            <p:nvSpPr>
              <p:cNvPr id="24" name="Arrow: Right 23">
                <a:extLst>
                  <a:ext uri="{FF2B5EF4-FFF2-40B4-BE49-F238E27FC236}">
                    <a16:creationId xmlns:a16="http://schemas.microsoft.com/office/drawing/2014/main" id="{F67251B7-A819-5230-695A-61BF45B726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855" y="3109101"/>
                <a:ext cx="3081700" cy="495432"/>
              </a:xfrm>
              <a:prstGeom prst="rightArrow">
                <a:avLst/>
              </a:prstGeom>
              <a:blipFill>
                <a:blip r:embed="rId11"/>
                <a:stretch>
                  <a:fillRect l="-3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Arrow: Right 24">
                <a:extLst>
                  <a:ext uri="{FF2B5EF4-FFF2-40B4-BE49-F238E27FC236}">
                    <a16:creationId xmlns:a16="http://schemas.microsoft.com/office/drawing/2014/main" id="{59422028-3695-A812-7C9B-34F5DA922F0E}"/>
                  </a:ext>
                </a:extLst>
              </p:cNvPr>
              <p:cNvSpPr/>
              <p:nvPr/>
            </p:nvSpPr>
            <p:spPr>
              <a:xfrm>
                <a:off x="7778855" y="2526083"/>
                <a:ext cx="3081700" cy="479465"/>
              </a:xfrm>
              <a:prstGeom prst="rightArrow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GB" sz="1400" dirty="0"/>
                  <a:t>% Lone parent / carer  </a:t>
                </a:r>
                <a:r>
                  <a:rPr lang="en-GB" sz="1400" b="1" dirty="0">
                    <a:effectLst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400" b="1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400" b="1" i="1" smtClean="0">
                            <a:effectLst/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  <m:r>
                          <a:rPr lang="en-GB" sz="14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𝜽</m:t>
                        </m:r>
                      </m:e>
                      <m:sub>
                        <m:r>
                          <a:rPr lang="en-GB" sz="14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𝒉</m:t>
                        </m:r>
                      </m:sub>
                      <m:sup>
                        <m:r>
                          <a:rPr lang="en-GB" sz="14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GB" sz="14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𝑰</m:t>
                        </m:r>
                        <m:r>
                          <a:rPr lang="en-GB" sz="14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)</m:t>
                        </m:r>
                      </m:sup>
                    </m:sSubSup>
                  </m:oMath>
                </a14:m>
                <a:endParaRPr lang="en-GB" sz="1400" b="1" dirty="0"/>
              </a:p>
            </p:txBody>
          </p:sp>
        </mc:Choice>
        <mc:Fallback xmlns="">
          <p:sp>
            <p:nvSpPr>
              <p:cNvPr id="25" name="Arrow: Right 24">
                <a:extLst>
                  <a:ext uri="{FF2B5EF4-FFF2-40B4-BE49-F238E27FC236}">
                    <a16:creationId xmlns:a16="http://schemas.microsoft.com/office/drawing/2014/main" id="{59422028-3695-A812-7C9B-34F5DA922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855" y="2526083"/>
                <a:ext cx="3081700" cy="479465"/>
              </a:xfrm>
              <a:prstGeom prst="rightArrow">
                <a:avLst/>
              </a:prstGeom>
              <a:blipFill>
                <a:blip r:embed="rId12"/>
                <a:stretch>
                  <a:fillRect l="-3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7E9D3BF5-4E43-7774-3106-B8A45C6F458D}"/>
                  </a:ext>
                </a:extLst>
              </p:cNvPr>
              <p:cNvSpPr/>
              <p:nvPr/>
            </p:nvSpPr>
            <p:spPr>
              <a:xfrm>
                <a:off x="10865649" y="3082057"/>
                <a:ext cx="1017364" cy="488004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𝒐𝒐𝒘</m:t>
                          </m:r>
                        </m:sub>
                        <m:sup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GB" sz="1400" b="1" dirty="0"/>
              </a:p>
            </p:txBody>
          </p:sp>
        </mc:Choice>
        <mc:Fallback xmlns="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7E9D3BF5-4E43-7774-3106-B8A45C6F45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5649" y="3082057"/>
                <a:ext cx="1017364" cy="48800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A6EE70C5-0428-C2DD-E805-23E0D38A2940}"/>
                  </a:ext>
                </a:extLst>
              </p:cNvPr>
              <p:cNvSpPr/>
              <p:nvPr/>
            </p:nvSpPr>
            <p:spPr>
              <a:xfrm>
                <a:off x="10865649" y="2476711"/>
                <a:ext cx="1017364" cy="488004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𝒐𝒐𝒘</m:t>
                          </m:r>
                        </m:sub>
                        <m:sup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GB" sz="1400" b="1" dirty="0"/>
              </a:p>
            </p:txBody>
          </p:sp>
        </mc:Choice>
        <mc:Fallback xmlns="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A6EE70C5-0428-C2DD-E805-23E0D38A29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5649" y="2476711"/>
                <a:ext cx="1017364" cy="488004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040ED7F7-EAE6-659B-3F45-D0E345A0CE5D}"/>
                  </a:ext>
                </a:extLst>
              </p:cNvPr>
              <p:cNvSpPr/>
              <p:nvPr/>
            </p:nvSpPr>
            <p:spPr>
              <a:xfrm>
                <a:off x="10876239" y="1923362"/>
                <a:ext cx="1006774" cy="488004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𝒐𝒐𝒘</m:t>
                          </m:r>
                        </m:sub>
                        <m:sup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GB" sz="1400" b="1" dirty="0"/>
              </a:p>
            </p:txBody>
          </p:sp>
        </mc:Choice>
        <mc:Fallback xmlns=""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040ED7F7-EAE6-659B-3F45-D0E345A0CE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6239" y="1923362"/>
                <a:ext cx="1006774" cy="488004"/>
              </a:xfrm>
              <a:prstGeom prst="round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0956B89A-EDBA-C50D-4887-F3173235AA85}"/>
                  </a:ext>
                </a:extLst>
              </p:cNvPr>
              <p:cNvSpPr/>
              <p:nvPr/>
            </p:nvSpPr>
            <p:spPr>
              <a:xfrm>
                <a:off x="10876239" y="1332309"/>
                <a:ext cx="1006774" cy="488004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𝒐𝒐𝒘</m:t>
                          </m:r>
                        </m:sub>
                        <m:sup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𝑼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GB" sz="1400" b="1" dirty="0"/>
              </a:p>
            </p:txBody>
          </p:sp>
        </mc:Choice>
        <mc:Fallback xmlns="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0956B89A-EDBA-C50D-4887-F3173235AA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6239" y="1332309"/>
                <a:ext cx="1006774" cy="488004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0B1083-1AB7-3F9F-4DC7-7759189F6B66}"/>
              </a:ext>
            </a:extLst>
          </p:cNvPr>
          <p:cNvCxnSpPr>
            <a:cxnSpLocks/>
          </p:cNvCxnSpPr>
          <p:nvPr/>
        </p:nvCxnSpPr>
        <p:spPr>
          <a:xfrm flipV="1">
            <a:off x="2249108" y="4702522"/>
            <a:ext cx="0" cy="1141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697EBBC-7B5F-7E06-0B76-C462CB0035C7}"/>
              </a:ext>
            </a:extLst>
          </p:cNvPr>
          <p:cNvCxnSpPr>
            <a:cxnSpLocks/>
          </p:cNvCxnSpPr>
          <p:nvPr/>
        </p:nvCxnSpPr>
        <p:spPr>
          <a:xfrm flipV="1">
            <a:off x="3566385" y="2763788"/>
            <a:ext cx="0" cy="3006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BA3064A-E316-2722-ECFC-C4D1718FD7F3}"/>
              </a:ext>
            </a:extLst>
          </p:cNvPr>
          <p:cNvCxnSpPr>
            <a:cxnSpLocks/>
            <a:stCxn id="45" idx="0"/>
          </p:cNvCxnSpPr>
          <p:nvPr/>
        </p:nvCxnSpPr>
        <p:spPr>
          <a:xfrm flipH="1" flipV="1">
            <a:off x="5858304" y="2763788"/>
            <a:ext cx="32610" cy="3080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2084264-EBC7-03CA-0B38-0EC92778A680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9117889" y="4021585"/>
            <a:ext cx="0" cy="1852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B7885EB-6D79-3F30-0C68-3E74BBAE6DDE}"/>
              </a:ext>
            </a:extLst>
          </p:cNvPr>
          <p:cNvSpPr txBox="1"/>
          <p:nvPr/>
        </p:nvSpPr>
        <p:spPr>
          <a:xfrm>
            <a:off x="1538204" y="5871433"/>
            <a:ext cx="1421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ONS population counts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F4C3A3A-A565-95CD-E55F-2CA7908BDD61}"/>
              </a:ext>
            </a:extLst>
          </p:cNvPr>
          <p:cNvSpPr txBox="1"/>
          <p:nvPr/>
        </p:nvSpPr>
        <p:spPr>
          <a:xfrm>
            <a:off x="3110516" y="5871433"/>
            <a:ext cx="1187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OHID</a:t>
            </a:r>
          </a:p>
          <a:p>
            <a:pPr algn="ctr"/>
            <a:r>
              <a:rPr lang="en-GB" dirty="0"/>
              <a:t>Fingertips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30221EB-316D-6CB4-D43E-E2D4E11A34B6}"/>
              </a:ext>
            </a:extLst>
          </p:cNvPr>
          <p:cNvSpPr txBox="1"/>
          <p:nvPr/>
        </p:nvSpPr>
        <p:spPr>
          <a:xfrm>
            <a:off x="4967639" y="5844128"/>
            <a:ext cx="1846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Health Survey for England (HSE)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FE5309-9AE4-0E17-7F61-86EF4683C440}"/>
              </a:ext>
            </a:extLst>
          </p:cNvPr>
          <p:cNvSpPr txBox="1"/>
          <p:nvPr/>
        </p:nvSpPr>
        <p:spPr>
          <a:xfrm>
            <a:off x="8194614" y="5874226"/>
            <a:ext cx="1846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Family Resources Survey (FRS)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6EDE104-16BC-BE48-3633-E1C2D98AB2E1}"/>
              </a:ext>
            </a:extLst>
          </p:cNvPr>
          <p:cNvSpPr txBox="1"/>
          <p:nvPr/>
        </p:nvSpPr>
        <p:spPr>
          <a:xfrm>
            <a:off x="-66127" y="5844128"/>
            <a:ext cx="142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1134676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AF5EE48A-0082-F8D7-95CB-A79FB96115B8}"/>
                  </a:ext>
                </a:extLst>
              </p:cNvPr>
              <p:cNvSpPr/>
              <p:nvPr/>
            </p:nvSpPr>
            <p:spPr>
              <a:xfrm>
                <a:off x="9358755" y="1219488"/>
                <a:ext cx="1006775" cy="2857177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GB" sz="1400" dirty="0"/>
                  <a:t>Number with health condition out of work</a:t>
                </a:r>
              </a:p>
              <a:p>
                <a:pPr algn="ctr"/>
                <a:endParaRPr lang="en-GB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𝑵</m:t>
                          </m:r>
                        </m:e>
                        <m:sub>
                          <m:r>
                            <a:rPr lang="en-GB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𝒌</m:t>
                          </m:r>
                          <m:r>
                            <a:rPr lang="en-GB" sz="1800" b="1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GB" sz="1800" b="1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𝒉</m:t>
                          </m:r>
                          <m:r>
                            <a:rPr lang="en-GB" sz="1800" b="1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GB" sz="1800" b="1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𝒐𝒐𝒘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AF5EE48A-0082-F8D7-95CB-A79FB96115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8755" y="1219488"/>
                <a:ext cx="1006775" cy="2857177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FD0F3423-6A7F-C9F8-AF62-5CD097205C8D}"/>
                  </a:ext>
                </a:extLst>
              </p:cNvPr>
              <p:cNvSpPr/>
              <p:nvPr/>
            </p:nvSpPr>
            <p:spPr>
              <a:xfrm>
                <a:off x="1604215" y="462770"/>
                <a:ext cx="1816864" cy="4370609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1400" dirty="0"/>
                  <a:t>Total population in local authority</a:t>
                </a:r>
                <a:endParaRPr lang="en-GB" sz="1400" i="1" dirty="0"/>
              </a:p>
              <a:p>
                <a:pPr algn="ctr"/>
                <a:endParaRPr lang="en-GB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𝑵</m:t>
                          </m:r>
                        </m:e>
                        <m:sub>
                          <m:r>
                            <a:rPr lang="en-GB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GB" b="1" dirty="0"/>
              </a:p>
            </p:txBody>
          </p:sp>
        </mc:Choice>
        <mc:Fallback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FD0F3423-6A7F-C9F8-AF62-5CD097205C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215" y="462770"/>
                <a:ext cx="1816864" cy="4370609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5F9A9EA5-C601-0FF4-00BE-2245921804AD}"/>
                  </a:ext>
                </a:extLst>
              </p:cNvPr>
              <p:cNvSpPr/>
              <p:nvPr/>
            </p:nvSpPr>
            <p:spPr>
              <a:xfrm>
                <a:off x="5774804" y="1012053"/>
                <a:ext cx="1006775" cy="3272045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1400" dirty="0"/>
                  <a:t>Number with health condition</a:t>
                </a:r>
              </a:p>
              <a:p>
                <a:pPr algn="ctr"/>
                <a:endParaRPr lang="en-GB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𝑵</m:t>
                          </m:r>
                        </m:e>
                        <m:sub>
                          <m:r>
                            <a:rPr lang="en-GB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𝒌</m:t>
                          </m:r>
                          <m:r>
                            <a:rPr lang="en-GB" sz="1800" b="1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GB" sz="1800" b="1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𝒉</m:t>
                          </m:r>
                        </m:sub>
                      </m:sSub>
                    </m:oMath>
                  </m:oMathPara>
                </a14:m>
                <a:endParaRPr lang="en-GB" sz="1400" b="1" dirty="0"/>
              </a:p>
              <a:p>
                <a:pPr algn="ctr"/>
                <a:endParaRPr lang="en-GB" dirty="0"/>
              </a:p>
            </p:txBody>
          </p:sp>
        </mc:Choice>
        <mc:Fallback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5F9A9EA5-C601-0FF4-00BE-2245921804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804" y="1012053"/>
                <a:ext cx="1006775" cy="327204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Arrow: Right 18">
                <a:extLst>
                  <a:ext uri="{FF2B5EF4-FFF2-40B4-BE49-F238E27FC236}">
                    <a16:creationId xmlns:a16="http://schemas.microsoft.com/office/drawing/2014/main" id="{96EE1BD4-48C4-DE7A-36CC-84586A901130}"/>
                  </a:ext>
                </a:extLst>
              </p:cNvPr>
              <p:cNvSpPr/>
              <p:nvPr/>
            </p:nvSpPr>
            <p:spPr>
              <a:xfrm>
                <a:off x="3421081" y="1988200"/>
                <a:ext cx="2353719" cy="1082186"/>
              </a:xfrm>
              <a:prstGeom prst="rightArrow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/>
                  <a:t>Prevalence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𝜌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𝑘</m:t>
                        </m:r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h</m:t>
                        </m:r>
                      </m:sub>
                    </m:sSub>
                  </m:oMath>
                </a14:m>
                <a:endParaRPr lang="en-GB" sz="1400" dirty="0"/>
              </a:p>
            </p:txBody>
          </p:sp>
        </mc:Choice>
        <mc:Fallback>
          <p:sp>
            <p:nvSpPr>
              <p:cNvPr id="19" name="Arrow: Right 18">
                <a:extLst>
                  <a:ext uri="{FF2B5EF4-FFF2-40B4-BE49-F238E27FC236}">
                    <a16:creationId xmlns:a16="http://schemas.microsoft.com/office/drawing/2014/main" id="{96EE1BD4-48C4-DE7A-36CC-84586A9011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081" y="1988200"/>
                <a:ext cx="2353719" cy="1082186"/>
              </a:xfrm>
              <a:prstGeom prst="rightArrow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Arrow: Right 19">
                <a:extLst>
                  <a:ext uri="{FF2B5EF4-FFF2-40B4-BE49-F238E27FC236}">
                    <a16:creationId xmlns:a16="http://schemas.microsoft.com/office/drawing/2014/main" id="{7CE8901E-80A1-058B-3D42-5CBD16DE7CA1}"/>
                  </a:ext>
                </a:extLst>
              </p:cNvPr>
              <p:cNvSpPr/>
              <p:nvPr/>
            </p:nvSpPr>
            <p:spPr>
              <a:xfrm>
                <a:off x="6781579" y="1939572"/>
                <a:ext cx="2577176" cy="1155289"/>
              </a:xfrm>
              <a:prstGeom prst="rightArrow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/>
                  <a:t>% Out of work</a:t>
                </a:r>
                <a:r>
                  <a:rPr lang="en-GB" sz="1400" dirty="0">
                    <a:effectLst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𝜔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h</m:t>
                        </m:r>
                      </m:sub>
                    </m:sSub>
                  </m:oMath>
                </a14:m>
                <a:endParaRPr lang="en-GB" sz="1400" dirty="0"/>
              </a:p>
            </p:txBody>
          </p:sp>
        </mc:Choice>
        <mc:Fallback>
          <p:sp>
            <p:nvSpPr>
              <p:cNvPr id="20" name="Arrow: Right 19">
                <a:extLst>
                  <a:ext uri="{FF2B5EF4-FFF2-40B4-BE49-F238E27FC236}">
                    <a16:creationId xmlns:a16="http://schemas.microsoft.com/office/drawing/2014/main" id="{7CE8901E-80A1-058B-3D42-5CBD16DE7C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579" y="1939572"/>
                <a:ext cx="2577176" cy="1155289"/>
              </a:xfrm>
              <a:prstGeom prst="rightArrow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0B1083-1AB7-3F9F-4DC7-7759189F6B66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2512647" y="4833379"/>
            <a:ext cx="0" cy="101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697EBBC-7B5F-7E06-0B76-C462CB0035C7}"/>
              </a:ext>
            </a:extLst>
          </p:cNvPr>
          <p:cNvCxnSpPr>
            <a:cxnSpLocks/>
          </p:cNvCxnSpPr>
          <p:nvPr/>
        </p:nvCxnSpPr>
        <p:spPr>
          <a:xfrm flipV="1">
            <a:off x="4427519" y="2780749"/>
            <a:ext cx="0" cy="3006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BA3064A-E316-2722-ECFC-C4D1718FD7F3}"/>
              </a:ext>
            </a:extLst>
          </p:cNvPr>
          <p:cNvCxnSpPr>
            <a:cxnSpLocks/>
          </p:cNvCxnSpPr>
          <p:nvPr/>
        </p:nvCxnSpPr>
        <p:spPr>
          <a:xfrm flipH="1" flipV="1">
            <a:off x="7827433" y="2791093"/>
            <a:ext cx="32610" cy="3080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B7885EB-6D79-3F30-0C68-3E74BBAE6DDE}"/>
              </a:ext>
            </a:extLst>
          </p:cNvPr>
          <p:cNvSpPr txBox="1"/>
          <p:nvPr/>
        </p:nvSpPr>
        <p:spPr>
          <a:xfrm>
            <a:off x="1377000" y="5844128"/>
            <a:ext cx="2044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ONS population counts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F4C3A3A-A565-95CD-E55F-2CA7908BDD61}"/>
              </a:ext>
            </a:extLst>
          </p:cNvPr>
          <p:cNvSpPr txBox="1"/>
          <p:nvPr/>
        </p:nvSpPr>
        <p:spPr>
          <a:xfrm>
            <a:off x="3313660" y="5844128"/>
            <a:ext cx="2353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OHID</a:t>
            </a:r>
          </a:p>
          <a:p>
            <a:pPr algn="ctr"/>
            <a:r>
              <a:rPr lang="en-GB" dirty="0"/>
              <a:t>Fingertips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30221EB-316D-6CB4-D43E-E2D4E11A34B6}"/>
              </a:ext>
            </a:extLst>
          </p:cNvPr>
          <p:cNvSpPr txBox="1"/>
          <p:nvPr/>
        </p:nvSpPr>
        <p:spPr>
          <a:xfrm>
            <a:off x="6474281" y="5890294"/>
            <a:ext cx="2771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Health Survey for England (HSE)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6EDE104-16BC-BE48-3633-E1C2D98AB2E1}"/>
              </a:ext>
            </a:extLst>
          </p:cNvPr>
          <p:cNvSpPr txBox="1"/>
          <p:nvPr/>
        </p:nvSpPr>
        <p:spPr>
          <a:xfrm>
            <a:off x="365248" y="5856298"/>
            <a:ext cx="142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1650694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Down 13">
            <a:extLst>
              <a:ext uri="{FF2B5EF4-FFF2-40B4-BE49-F238E27FC236}">
                <a16:creationId xmlns:a16="http://schemas.microsoft.com/office/drawing/2014/main" id="{542E85E5-EBD5-FEC8-8EAA-FAED0613054C}"/>
              </a:ext>
            </a:extLst>
          </p:cNvPr>
          <p:cNvSpPr/>
          <p:nvPr/>
        </p:nvSpPr>
        <p:spPr>
          <a:xfrm>
            <a:off x="7074211" y="630315"/>
            <a:ext cx="347521" cy="2894118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710548F-E41C-37A6-1DE4-C99232E3EC97}"/>
              </a:ext>
            </a:extLst>
          </p:cNvPr>
          <p:cNvSpPr/>
          <p:nvPr/>
        </p:nvSpPr>
        <p:spPr>
          <a:xfrm>
            <a:off x="1953088" y="3524434"/>
            <a:ext cx="2831976" cy="14115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Employed (E)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D1B2B6D-45B7-2911-AD67-C58138BDD3D6}"/>
              </a:ext>
            </a:extLst>
          </p:cNvPr>
          <p:cNvSpPr/>
          <p:nvPr/>
        </p:nvSpPr>
        <p:spPr>
          <a:xfrm>
            <a:off x="6445188" y="3524434"/>
            <a:ext cx="3409025" cy="14115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Non-Employed (U)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38ADEBE-F095-8770-3CAD-3B1F79959C17}"/>
                  </a:ext>
                </a:extLst>
              </p:cNvPr>
              <p:cNvSpPr/>
              <p:nvPr/>
            </p:nvSpPr>
            <p:spPr>
              <a:xfrm>
                <a:off x="408373" y="248575"/>
                <a:ext cx="10449017" cy="38174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Population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𝑵</m:t>
                        </m:r>
                      </m:e>
                      <m:sub>
                        <m:r>
                          <a:rPr lang="en-GB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GB" dirty="0"/>
                  <a:t>)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38ADEBE-F095-8770-3CAD-3B1F79959C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73" y="248575"/>
                <a:ext cx="10449017" cy="381740"/>
              </a:xfrm>
              <a:prstGeom prst="rect">
                <a:avLst/>
              </a:prstGeom>
              <a:blipFill>
                <a:blip r:embed="rId2"/>
                <a:stretch>
                  <a:fillRect t="-6349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E3F7D13-7CE8-6955-E136-EFB11F5A9AB9}"/>
                  </a:ext>
                </a:extLst>
              </p:cNvPr>
              <p:cNvSpPr/>
              <p:nvPr/>
            </p:nvSpPr>
            <p:spPr>
              <a:xfrm>
                <a:off x="2077375" y="1083076"/>
                <a:ext cx="7341833" cy="381740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Population with health condition</a:t>
                </a:r>
                <a:r>
                  <a:rPr lang="en-GB" b="1" dirty="0">
                    <a:effectLst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𝑵</m:t>
                        </m:r>
                      </m:e>
                      <m:sub>
                        <m:r>
                          <a:rPr lang="en-GB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𝒌</m:t>
                        </m:r>
                        <m:r>
                          <a:rPr lang="en-GB" sz="18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GB" sz="18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𝒉</m:t>
                        </m:r>
                      </m:sub>
                    </m:sSub>
                  </m:oMath>
                </a14:m>
                <a:r>
                  <a:rPr lang="en-GB" dirty="0"/>
                  <a:t>)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E3F7D13-7CE8-6955-E136-EFB11F5A9A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375" y="1083076"/>
                <a:ext cx="7341833" cy="381740"/>
              </a:xfrm>
              <a:prstGeom prst="rect">
                <a:avLst/>
              </a:prstGeom>
              <a:blipFill>
                <a:blip r:embed="rId3"/>
                <a:stretch>
                  <a:fillRect t="-7937" b="-22222"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D539286-70E9-6512-52DE-2B2A4D049395}"/>
                  </a:ext>
                </a:extLst>
              </p:cNvPr>
              <p:cNvSpPr/>
              <p:nvPr/>
            </p:nvSpPr>
            <p:spPr>
              <a:xfrm>
                <a:off x="3204839" y="1846556"/>
                <a:ext cx="5177161" cy="38174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Population with health condition OOW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𝑵</m:t>
                        </m:r>
                      </m:e>
                      <m:sub>
                        <m:r>
                          <a:rPr lang="en-GB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𝒌</m:t>
                        </m:r>
                        <m:r>
                          <a:rPr lang="en-GB" sz="18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GB" sz="18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𝒉</m:t>
                        </m:r>
                        <m:r>
                          <a:rPr lang="en-GB" sz="18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GB" sz="18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𝒐𝒐𝒘</m:t>
                        </m:r>
                      </m:sub>
                    </m:sSub>
                  </m:oMath>
                </a14:m>
                <a:r>
                  <a:rPr lang="en-GB" dirty="0"/>
                  <a:t>)</a:t>
                </a: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D539286-70E9-6512-52DE-2B2A4D0493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839" y="1846556"/>
                <a:ext cx="5177161" cy="381740"/>
              </a:xfrm>
              <a:prstGeom prst="rect">
                <a:avLst/>
              </a:prstGeom>
              <a:blipFill>
                <a:blip r:embed="rId4"/>
                <a:stretch>
                  <a:fillRect t="-6250" b="-203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Curved Left 7">
            <a:extLst>
              <a:ext uri="{FF2B5EF4-FFF2-40B4-BE49-F238E27FC236}">
                <a16:creationId xmlns:a16="http://schemas.microsoft.com/office/drawing/2014/main" id="{29DA33FF-BE55-9DFF-4DD2-299D254CD6AB}"/>
              </a:ext>
            </a:extLst>
          </p:cNvPr>
          <p:cNvSpPr/>
          <p:nvPr/>
        </p:nvSpPr>
        <p:spPr>
          <a:xfrm>
            <a:off x="9854213" y="3732689"/>
            <a:ext cx="446843" cy="989860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Arrow: Curved Left 8">
            <a:extLst>
              <a:ext uri="{FF2B5EF4-FFF2-40B4-BE49-F238E27FC236}">
                <a16:creationId xmlns:a16="http://schemas.microsoft.com/office/drawing/2014/main" id="{D8184593-D6DC-3140-F7EB-96AF49FD1176}"/>
              </a:ext>
            </a:extLst>
          </p:cNvPr>
          <p:cNvSpPr/>
          <p:nvPr/>
        </p:nvSpPr>
        <p:spPr>
          <a:xfrm rot="10800000">
            <a:off x="1464816" y="3737867"/>
            <a:ext cx="488271" cy="984682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Arrow: Curved Left 9">
            <a:extLst>
              <a:ext uri="{FF2B5EF4-FFF2-40B4-BE49-F238E27FC236}">
                <a16:creationId xmlns:a16="http://schemas.microsoft.com/office/drawing/2014/main" id="{A1A1721F-24BB-93E5-C0E7-03CBA36216DF}"/>
              </a:ext>
            </a:extLst>
          </p:cNvPr>
          <p:cNvSpPr/>
          <p:nvPr/>
        </p:nvSpPr>
        <p:spPr>
          <a:xfrm rot="16200000">
            <a:off x="5459029" y="1980276"/>
            <a:ext cx="575568" cy="2512749"/>
          </a:xfrm>
          <a:prstGeom prst="curvedLeftArrow">
            <a:avLst>
              <a:gd name="adj1" fmla="val 25000"/>
              <a:gd name="adj2" fmla="val 50000"/>
              <a:gd name="adj3" fmla="val 2808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Arrow: Curved Left 10">
            <a:extLst>
              <a:ext uri="{FF2B5EF4-FFF2-40B4-BE49-F238E27FC236}">
                <a16:creationId xmlns:a16="http://schemas.microsoft.com/office/drawing/2014/main" id="{E656F85A-777D-F84B-710F-17A40787AAA8}"/>
              </a:ext>
            </a:extLst>
          </p:cNvPr>
          <p:cNvSpPr/>
          <p:nvPr/>
        </p:nvSpPr>
        <p:spPr>
          <a:xfrm rot="5400000">
            <a:off x="5339272" y="3920137"/>
            <a:ext cx="719092" cy="2750786"/>
          </a:xfrm>
          <a:prstGeom prst="curvedLeftArrow">
            <a:avLst>
              <a:gd name="adj1" fmla="val 25000"/>
              <a:gd name="adj2" fmla="val 50000"/>
              <a:gd name="adj3" fmla="val 2808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59BF25-7CB8-DC4F-8286-D0852B230076}"/>
              </a:ext>
            </a:extLst>
          </p:cNvPr>
          <p:cNvSpPr txBox="1"/>
          <p:nvPr/>
        </p:nvSpPr>
        <p:spPr>
          <a:xfrm>
            <a:off x="1953087" y="5051394"/>
            <a:ext cx="23703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 QALYs (Q)</a:t>
            </a:r>
          </a:p>
          <a:p>
            <a:r>
              <a:rPr lang="en-GB" dirty="0"/>
              <a:t>- Income (Y) </a:t>
            </a:r>
          </a:p>
          <a:p>
            <a:r>
              <a:rPr lang="en-GB" dirty="0"/>
              <a:t>- Tax (T)</a:t>
            </a:r>
          </a:p>
          <a:p>
            <a:r>
              <a:rPr lang="en-GB" dirty="0"/>
              <a:t>- Benefits (B)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6F8E2A-1CBE-DD3F-992A-FD34071D0DDE}"/>
              </a:ext>
            </a:extLst>
          </p:cNvPr>
          <p:cNvSpPr txBox="1"/>
          <p:nvPr/>
        </p:nvSpPr>
        <p:spPr>
          <a:xfrm>
            <a:off x="8382000" y="4957807"/>
            <a:ext cx="14722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 QALYs (Q)</a:t>
            </a:r>
          </a:p>
          <a:p>
            <a:r>
              <a:rPr lang="en-GB" dirty="0"/>
              <a:t>- Income (Y) </a:t>
            </a:r>
          </a:p>
          <a:p>
            <a:r>
              <a:rPr lang="en-GB" dirty="0"/>
              <a:t>- Tax (T)</a:t>
            </a:r>
          </a:p>
          <a:p>
            <a:r>
              <a:rPr lang="en-GB" dirty="0"/>
              <a:t>- Benefits (B)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641FD2-3C2F-D614-1DD7-BC66B07987CA}"/>
              </a:ext>
            </a:extLst>
          </p:cNvPr>
          <p:cNvSpPr txBox="1"/>
          <p:nvPr/>
        </p:nvSpPr>
        <p:spPr>
          <a:xfrm>
            <a:off x="10247789" y="4042953"/>
            <a:ext cx="1472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Prob(U -&gt; U)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24FFA8-FC86-EA21-025D-D14D5EEA1236}"/>
              </a:ext>
            </a:extLst>
          </p:cNvPr>
          <p:cNvSpPr txBox="1"/>
          <p:nvPr/>
        </p:nvSpPr>
        <p:spPr>
          <a:xfrm>
            <a:off x="5111320" y="5651558"/>
            <a:ext cx="1472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Prob(U -&gt; E)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36209D-69A2-6766-78CB-332BFD88C079}"/>
              </a:ext>
            </a:extLst>
          </p:cNvPr>
          <p:cNvSpPr txBox="1"/>
          <p:nvPr/>
        </p:nvSpPr>
        <p:spPr>
          <a:xfrm>
            <a:off x="87299" y="4042953"/>
            <a:ext cx="1472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Prob(E -&gt; 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63104E-A0F3-DA6C-C37D-78874EB56A01}"/>
              </a:ext>
            </a:extLst>
          </p:cNvPr>
          <p:cNvSpPr txBox="1"/>
          <p:nvPr/>
        </p:nvSpPr>
        <p:spPr>
          <a:xfrm>
            <a:off x="5010706" y="2557710"/>
            <a:ext cx="1472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Prob(E -&gt; U)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9D7177-A903-F464-CCD7-643762C6BB19}"/>
              </a:ext>
            </a:extLst>
          </p:cNvPr>
          <p:cNvSpPr txBox="1"/>
          <p:nvPr/>
        </p:nvSpPr>
        <p:spPr>
          <a:xfrm>
            <a:off x="7332954" y="2565849"/>
            <a:ext cx="2503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At t=0, everyone begins</a:t>
            </a:r>
          </a:p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as non-employed</a:t>
            </a:r>
          </a:p>
        </p:txBody>
      </p:sp>
    </p:spTree>
    <p:extLst>
      <p:ext uri="{BB962C8B-B14F-4D97-AF65-F5344CB8AC3E}">
        <p14:creationId xmlns:p14="http://schemas.microsoft.com/office/powerpoint/2010/main" val="1242794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0177269-46BD-C3D8-78BC-E71617D7B9D8}"/>
              </a:ext>
            </a:extLst>
          </p:cNvPr>
          <p:cNvSpPr/>
          <p:nvPr/>
        </p:nvSpPr>
        <p:spPr>
          <a:xfrm>
            <a:off x="277092" y="794326"/>
            <a:ext cx="5107708" cy="27662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dirty="0"/>
              <a:t>Population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F2767EB-9C91-50B3-1BEE-6DD097BB9B68}"/>
              </a:ext>
            </a:extLst>
          </p:cNvPr>
          <p:cNvSpPr/>
          <p:nvPr/>
        </p:nvSpPr>
        <p:spPr>
          <a:xfrm>
            <a:off x="8488217" y="2619885"/>
            <a:ext cx="1711030" cy="57971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Prob(Job Start)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F9833-3B03-D3BD-1774-3CEE2E6FC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870"/>
            <a:ext cx="10901218" cy="493857"/>
          </a:xfrm>
        </p:spPr>
        <p:txBody>
          <a:bodyPr>
            <a:normAutofit fontScale="90000"/>
          </a:bodyPr>
          <a:lstStyle/>
          <a:p>
            <a:r>
              <a:rPr lang="en-GB" dirty="0"/>
              <a:t>Modelling probability of job start (health condition)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7C591C8-B69C-9085-5DCC-083683EB52B1}"/>
              </a:ext>
            </a:extLst>
          </p:cNvPr>
          <p:cNvSpPr/>
          <p:nvPr/>
        </p:nvSpPr>
        <p:spPr>
          <a:xfrm>
            <a:off x="10199247" y="794323"/>
            <a:ext cx="1540171" cy="276629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600" dirty="0"/>
              <a:t>Number of non-employed with health condition who start work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BCDEF60-31CB-B7D5-75C0-4B06561D2467}"/>
              </a:ext>
            </a:extLst>
          </p:cNvPr>
          <p:cNvSpPr/>
          <p:nvPr/>
        </p:nvSpPr>
        <p:spPr>
          <a:xfrm>
            <a:off x="8488218" y="1962690"/>
            <a:ext cx="1711030" cy="57971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Prob(Job Start)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F9C3659-080F-9552-4DAD-5B6AE4F1C6EF}"/>
              </a:ext>
            </a:extLst>
          </p:cNvPr>
          <p:cNvSpPr/>
          <p:nvPr/>
        </p:nvSpPr>
        <p:spPr>
          <a:xfrm>
            <a:off x="8488218" y="1314316"/>
            <a:ext cx="1711030" cy="57971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Prob(Job Start)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F8AA5D7-D436-1E38-A080-75ADA0164787}"/>
              </a:ext>
            </a:extLst>
          </p:cNvPr>
          <p:cNvSpPr/>
          <p:nvPr/>
        </p:nvSpPr>
        <p:spPr>
          <a:xfrm>
            <a:off x="5264741" y="1387444"/>
            <a:ext cx="1366892" cy="479465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% JSA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3E7817D-BC10-4547-9D46-0EE42D583C96}"/>
              </a:ext>
            </a:extLst>
          </p:cNvPr>
          <p:cNvSpPr/>
          <p:nvPr/>
        </p:nvSpPr>
        <p:spPr>
          <a:xfrm>
            <a:off x="6640944" y="1293126"/>
            <a:ext cx="1847272" cy="57971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Unemployed (JSA)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ADB52F2-CD24-2B0C-F0FD-FB7002064679}"/>
              </a:ext>
            </a:extLst>
          </p:cNvPr>
          <p:cNvSpPr/>
          <p:nvPr/>
        </p:nvSpPr>
        <p:spPr>
          <a:xfrm>
            <a:off x="5264741" y="2012816"/>
            <a:ext cx="1366892" cy="479465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% ESA/IS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7E56A0A-EFD1-F56A-6198-9E5C6C1D43BF}"/>
              </a:ext>
            </a:extLst>
          </p:cNvPr>
          <p:cNvSpPr/>
          <p:nvPr/>
        </p:nvSpPr>
        <p:spPr>
          <a:xfrm>
            <a:off x="6640944" y="1970931"/>
            <a:ext cx="1847272" cy="57971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Sick/Inactive (ESA, IS)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400C7EB-A5C8-4171-DCDB-061D4FC64778}"/>
              </a:ext>
            </a:extLst>
          </p:cNvPr>
          <p:cNvSpPr/>
          <p:nvPr/>
        </p:nvSpPr>
        <p:spPr>
          <a:xfrm>
            <a:off x="5264741" y="2663007"/>
            <a:ext cx="1366892" cy="564651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% No ben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5C68A5B-863D-5E28-4F58-0026F1AC5BA4}"/>
              </a:ext>
            </a:extLst>
          </p:cNvPr>
          <p:cNvSpPr/>
          <p:nvPr/>
        </p:nvSpPr>
        <p:spPr>
          <a:xfrm>
            <a:off x="6640944" y="2711599"/>
            <a:ext cx="1847272" cy="4880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No/Other benefits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656F9B-5A2E-C81C-CC26-A1D289189757}"/>
              </a:ext>
            </a:extLst>
          </p:cNvPr>
          <p:cNvSpPr txBox="1"/>
          <p:nvPr/>
        </p:nvSpPr>
        <p:spPr>
          <a:xfrm>
            <a:off x="304798" y="4339744"/>
            <a:ext cx="805411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u="sng" dirty="0"/>
              <a:t>Parameters:</a:t>
            </a:r>
          </a:p>
          <a:p>
            <a:pPr marL="285750" indent="-285750">
              <a:buFontTx/>
              <a:buChar char="-"/>
            </a:pPr>
            <a:r>
              <a:rPr lang="en-GB" sz="1400" b="1" dirty="0"/>
              <a:t>%NEET</a:t>
            </a:r>
            <a:r>
              <a:rPr lang="en-GB" sz="1400" dirty="0"/>
              <a:t>,</a:t>
            </a:r>
            <a:r>
              <a:rPr lang="en-GB" sz="1400" b="1" dirty="0"/>
              <a:t> </a:t>
            </a:r>
            <a:r>
              <a:rPr lang="en-GB" sz="1400" dirty="0"/>
              <a:t>Proportion of individuals with health condition who are out of work </a:t>
            </a:r>
            <a:r>
              <a:rPr lang="en-GB" sz="1400" b="1" dirty="0">
                <a:solidFill>
                  <a:schemeClr val="accent2">
                    <a:lumMod val="75000"/>
                  </a:schemeClr>
                </a:solidFill>
              </a:rPr>
              <a:t>(Health Survey for England / Family Resources Survey)</a:t>
            </a:r>
          </a:p>
          <a:p>
            <a:pPr marL="285750" indent="-285750">
              <a:buFontTx/>
              <a:buChar char="-"/>
            </a:pPr>
            <a:r>
              <a:rPr lang="en-GB" sz="1400" b="1" dirty="0"/>
              <a:t>Prev</a:t>
            </a:r>
            <a:r>
              <a:rPr lang="en-GB" sz="1400" dirty="0"/>
              <a:t>, prevalence of individuals with health condition by local authority </a:t>
            </a:r>
            <a:r>
              <a:rPr lang="en-GB" sz="1400" b="1" dirty="0">
                <a:solidFill>
                  <a:schemeClr val="accent2">
                    <a:lumMod val="75000"/>
                  </a:schemeClr>
                </a:solidFill>
              </a:rPr>
              <a:t>(OHID Fingertips)</a:t>
            </a:r>
            <a:endParaRPr lang="en-GB" sz="1400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GB" sz="1400" b="1" dirty="0"/>
              <a:t>% JSA, % ESA/IS, % No ben </a:t>
            </a:r>
            <a:r>
              <a:rPr lang="en-GB" sz="1400" dirty="0"/>
              <a:t>Of those out of work, proportion who are </a:t>
            </a:r>
            <a:r>
              <a:rPr lang="en-GB" sz="1400" dirty="0" err="1"/>
              <a:t>i</a:t>
            </a:r>
            <a:r>
              <a:rPr lang="en-GB" sz="1400" dirty="0"/>
              <a:t>) on JSA, ii) on other out of work benefits e.g. ESA/IS, or iii) not receiving benefits. </a:t>
            </a:r>
            <a:r>
              <a:rPr lang="en-GB" sz="1400" b="1" dirty="0">
                <a:solidFill>
                  <a:schemeClr val="accent2">
                    <a:lumMod val="75000"/>
                  </a:schemeClr>
                </a:solidFill>
              </a:rPr>
              <a:t>(Family Resources Survey)</a:t>
            </a:r>
            <a:endParaRPr lang="en-GB" sz="1400" dirty="0"/>
          </a:p>
          <a:p>
            <a:pPr marL="285750" indent="-285750">
              <a:buFontTx/>
              <a:buChar char="-"/>
            </a:pPr>
            <a:r>
              <a:rPr lang="en-GB" sz="1400" b="1" dirty="0"/>
              <a:t>Prob(Job Start) </a:t>
            </a:r>
            <a:r>
              <a:rPr lang="en-GB" sz="1400" dirty="0"/>
              <a:t>For each benefit recipient grouping, a probability of starting a job </a:t>
            </a:r>
            <a:r>
              <a:rPr lang="en-GB" sz="1400" b="1" dirty="0">
                <a:solidFill>
                  <a:schemeClr val="accent2">
                    <a:lumMod val="75000"/>
                  </a:schemeClr>
                </a:solidFill>
              </a:rPr>
              <a:t>(Labour Force Survey)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F5EE48A-0082-F8D7-95CB-A79FB96115B8}"/>
              </a:ext>
            </a:extLst>
          </p:cNvPr>
          <p:cNvSpPr/>
          <p:nvPr/>
        </p:nvSpPr>
        <p:spPr>
          <a:xfrm>
            <a:off x="4257963" y="1101725"/>
            <a:ext cx="1006775" cy="21514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GB" sz="1400" dirty="0"/>
              <a:t>Number with health condition out of work</a:t>
            </a:r>
          </a:p>
          <a:p>
            <a:pPr algn="ctr"/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527D35-4293-3157-320B-EF22DC95F184}"/>
              </a:ext>
            </a:extLst>
          </p:cNvPr>
          <p:cNvSpPr txBox="1"/>
          <p:nvPr/>
        </p:nvSpPr>
        <p:spPr>
          <a:xfrm>
            <a:off x="304798" y="3854179"/>
            <a:ext cx="3785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u="sng" dirty="0"/>
              <a:t>Data: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Population size by local authority </a:t>
            </a:r>
            <a:r>
              <a:rPr lang="en-GB" sz="1400" b="1" dirty="0">
                <a:solidFill>
                  <a:schemeClr val="accent2">
                    <a:lumMod val="75000"/>
                  </a:schemeClr>
                </a:solidFill>
              </a:rPr>
              <a:t>(ONS)</a:t>
            </a:r>
            <a:endParaRPr lang="en-GB" sz="14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D0F3423-6A7F-C9F8-AF62-5CD097205C8D}"/>
              </a:ext>
            </a:extLst>
          </p:cNvPr>
          <p:cNvSpPr/>
          <p:nvPr/>
        </p:nvSpPr>
        <p:spPr>
          <a:xfrm>
            <a:off x="304798" y="1609283"/>
            <a:ext cx="1075231" cy="96950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sz="1400" dirty="0"/>
              <a:t>Local authority total population</a:t>
            </a:r>
          </a:p>
          <a:p>
            <a:pPr algn="ctr"/>
            <a:endParaRPr lang="en-GB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F9A9EA5-C601-0FF4-00BE-2245921804AD}"/>
              </a:ext>
            </a:extLst>
          </p:cNvPr>
          <p:cNvSpPr/>
          <p:nvPr/>
        </p:nvSpPr>
        <p:spPr>
          <a:xfrm>
            <a:off x="2446993" y="1573451"/>
            <a:ext cx="1006775" cy="10649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sz="1400" dirty="0"/>
              <a:t>Number with health condition</a:t>
            </a:r>
          </a:p>
          <a:p>
            <a:pPr algn="ctr"/>
            <a:endParaRPr lang="en-GB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6EE1BD4-48C4-DE7A-36CC-84586A901130}"/>
              </a:ext>
            </a:extLst>
          </p:cNvPr>
          <p:cNvSpPr/>
          <p:nvPr/>
        </p:nvSpPr>
        <p:spPr>
          <a:xfrm>
            <a:off x="1385456" y="1847108"/>
            <a:ext cx="1079116" cy="493857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Prev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CE8901E-80A1-058B-3D42-5CBD16DE7CA1}"/>
              </a:ext>
            </a:extLst>
          </p:cNvPr>
          <p:cNvSpPr/>
          <p:nvPr/>
        </p:nvSpPr>
        <p:spPr>
          <a:xfrm>
            <a:off x="3461125" y="1845571"/>
            <a:ext cx="796835" cy="493857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%NEET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111FCA-E64F-9A01-497C-8BB3111EF04C}"/>
              </a:ext>
            </a:extLst>
          </p:cNvPr>
          <p:cNvSpPr txBox="1"/>
          <p:nvPr/>
        </p:nvSpPr>
        <p:spPr>
          <a:xfrm>
            <a:off x="304798" y="5916078"/>
            <a:ext cx="8054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u="sng" dirty="0"/>
              <a:t>Outcomes: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Number of people who start a job</a:t>
            </a:r>
            <a:endParaRPr lang="en-GB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575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F9833-3B03-D3BD-1774-3CEE2E6FC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870"/>
            <a:ext cx="10901218" cy="493857"/>
          </a:xfrm>
        </p:spPr>
        <p:txBody>
          <a:bodyPr>
            <a:normAutofit fontScale="90000"/>
          </a:bodyPr>
          <a:lstStyle/>
          <a:p>
            <a:r>
              <a:rPr lang="en-GB" dirty="0"/>
              <a:t>Modelling job sustainment for those who find work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3C67F288-F757-A403-FB13-DB58EF51010E}"/>
              </a:ext>
            </a:extLst>
          </p:cNvPr>
          <p:cNvSpPr/>
          <p:nvPr/>
        </p:nvSpPr>
        <p:spPr>
          <a:xfrm>
            <a:off x="1828800" y="979050"/>
            <a:ext cx="2576945" cy="49385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% sustain work for 13 weeks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DD6F41D3-C010-1217-0EE7-40C2D05C2B1A}"/>
              </a:ext>
            </a:extLst>
          </p:cNvPr>
          <p:cNvSpPr/>
          <p:nvPr/>
        </p:nvSpPr>
        <p:spPr>
          <a:xfrm>
            <a:off x="1828800" y="1517362"/>
            <a:ext cx="4599709" cy="49385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% sustain work for 26 weeks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5DDD971E-2AA9-30F6-D041-FD2205F61623}"/>
              </a:ext>
            </a:extLst>
          </p:cNvPr>
          <p:cNvSpPr/>
          <p:nvPr/>
        </p:nvSpPr>
        <p:spPr>
          <a:xfrm>
            <a:off x="1828799" y="2099539"/>
            <a:ext cx="6733310" cy="49385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% sustain work for 39 weeks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F0344C76-1864-9E2B-10A3-07B919E77D53}"/>
              </a:ext>
            </a:extLst>
          </p:cNvPr>
          <p:cNvSpPr/>
          <p:nvPr/>
        </p:nvSpPr>
        <p:spPr>
          <a:xfrm>
            <a:off x="1828798" y="2681716"/>
            <a:ext cx="8672947" cy="49385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% sustain work for 52 weeks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B21D879-EF0D-E37C-7CD1-07D42983E66A}"/>
              </a:ext>
            </a:extLst>
          </p:cNvPr>
          <p:cNvSpPr/>
          <p:nvPr/>
        </p:nvSpPr>
        <p:spPr>
          <a:xfrm>
            <a:off x="362520" y="831268"/>
            <a:ext cx="1540171" cy="276629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600" dirty="0"/>
              <a:t>Number of non-employed with health condition who start work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57F7133-8348-F530-EC26-5266773AC1E5}"/>
              </a:ext>
            </a:extLst>
          </p:cNvPr>
          <p:cNvSpPr/>
          <p:nvPr/>
        </p:nvSpPr>
        <p:spPr>
          <a:xfrm>
            <a:off x="4405745" y="889582"/>
            <a:ext cx="1616364" cy="6277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dirty="0"/>
              <a:t>Number in work at 13 weeks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F392D1B-502F-B1DA-5798-462183D7DAE7}"/>
              </a:ext>
            </a:extLst>
          </p:cNvPr>
          <p:cNvSpPr/>
          <p:nvPr/>
        </p:nvSpPr>
        <p:spPr>
          <a:xfrm>
            <a:off x="6428509" y="1471759"/>
            <a:ext cx="1616364" cy="6277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dirty="0"/>
              <a:t>Number in work at 26 weeks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A1596CE-79A7-AE67-21A2-EFBDCEE7368D}"/>
              </a:ext>
            </a:extLst>
          </p:cNvPr>
          <p:cNvSpPr/>
          <p:nvPr/>
        </p:nvSpPr>
        <p:spPr>
          <a:xfrm>
            <a:off x="8562109" y="2009776"/>
            <a:ext cx="1616364" cy="6277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dirty="0"/>
              <a:t>Number in work at 39 weeks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A57D7F5-0B47-2C78-5CA7-5C0AB2891CFB}"/>
              </a:ext>
            </a:extLst>
          </p:cNvPr>
          <p:cNvSpPr/>
          <p:nvPr/>
        </p:nvSpPr>
        <p:spPr>
          <a:xfrm>
            <a:off x="10501745" y="2618210"/>
            <a:ext cx="1616364" cy="6277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dirty="0"/>
              <a:t>Number in work at 52 weeks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83EB520-EE76-64C8-D376-D4D3D8693630}"/>
              </a:ext>
            </a:extLst>
          </p:cNvPr>
          <p:cNvSpPr txBox="1"/>
          <p:nvPr/>
        </p:nvSpPr>
        <p:spPr>
          <a:xfrm>
            <a:off x="470711" y="4508580"/>
            <a:ext cx="60531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u="sng" dirty="0"/>
              <a:t>Parameters:</a:t>
            </a:r>
          </a:p>
          <a:p>
            <a:pPr marL="285750" indent="-285750">
              <a:buFontTx/>
              <a:buChar char="-"/>
            </a:pPr>
            <a:r>
              <a:rPr lang="en-GB" sz="1400" b="1" dirty="0"/>
              <a:t>% sustain work for X weeks</a:t>
            </a:r>
            <a:r>
              <a:rPr lang="en-GB" sz="1400" dirty="0"/>
              <a:t>,</a:t>
            </a:r>
            <a:r>
              <a:rPr lang="en-GB" sz="1400" b="1" dirty="0"/>
              <a:t> </a:t>
            </a:r>
            <a:r>
              <a:rPr lang="en-GB" sz="1400" dirty="0"/>
              <a:t>proportion of individuals who start a job who are still employed after X weeks </a:t>
            </a:r>
            <a:r>
              <a:rPr lang="en-GB" sz="1400" b="1" dirty="0">
                <a:solidFill>
                  <a:schemeClr val="accent6">
                    <a:lumMod val="75000"/>
                  </a:schemeClr>
                </a:solidFill>
              </a:rPr>
              <a:t>(Labour Force Survey)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293302-F933-D359-92E0-DF7F5CC3FA8A}"/>
              </a:ext>
            </a:extLst>
          </p:cNvPr>
          <p:cNvSpPr txBox="1"/>
          <p:nvPr/>
        </p:nvSpPr>
        <p:spPr>
          <a:xfrm>
            <a:off x="470711" y="3760683"/>
            <a:ext cx="41659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u="sng" dirty="0"/>
              <a:t>Data: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Weekly earnings </a:t>
            </a:r>
            <a:r>
              <a:rPr lang="en-GB" sz="1400" b="1" dirty="0">
                <a:solidFill>
                  <a:schemeClr val="accent6">
                    <a:lumMod val="75000"/>
                  </a:schemeClr>
                </a:solidFill>
              </a:rPr>
              <a:t>(Labour Force Survey)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Hours worked per week </a:t>
            </a:r>
            <a:r>
              <a:rPr lang="en-GB" sz="1400" b="1" dirty="0">
                <a:solidFill>
                  <a:schemeClr val="accent6">
                    <a:lumMod val="75000"/>
                  </a:schemeClr>
                </a:solidFill>
              </a:rPr>
              <a:t>(Labour Force Survey)</a:t>
            </a:r>
            <a:endParaRPr lang="en-GB" sz="1400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GB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EC1E60-22BB-317B-2A7F-0D2EDB01ABA3}"/>
              </a:ext>
            </a:extLst>
          </p:cNvPr>
          <p:cNvSpPr txBox="1"/>
          <p:nvPr/>
        </p:nvSpPr>
        <p:spPr>
          <a:xfrm>
            <a:off x="470711" y="5164562"/>
            <a:ext cx="8054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u="sng" dirty="0"/>
              <a:t>Outcomes: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Total earnings (annualised)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14C013-490E-9F66-BA6A-9C981043B466}"/>
              </a:ext>
            </a:extLst>
          </p:cNvPr>
          <p:cNvSpPr txBox="1"/>
          <p:nvPr/>
        </p:nvSpPr>
        <p:spPr>
          <a:xfrm>
            <a:off x="6737584" y="3760682"/>
            <a:ext cx="53805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u="sng" dirty="0"/>
              <a:t>Assumptions: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Assume hours per person per week and weekly earnings both remain constant over time for those who remain employed.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To calculate accurate total earnings, need to know the number of people still in work at more granular (1-week) time steps. Assume the attrition out of employment over 13 weeks is linear (divide 13-week sustainment equally over each individual week).</a:t>
            </a:r>
            <a:endParaRPr lang="en-GB" sz="1400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GB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229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7C8D026-A101-26CD-D126-E1D2ADEF9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73457"/>
              </p:ext>
            </p:extLst>
          </p:nvPr>
        </p:nvGraphicFramePr>
        <p:xfrm>
          <a:off x="838200" y="1824940"/>
          <a:ext cx="10089070" cy="4263887"/>
        </p:xfrm>
        <a:graphic>
          <a:graphicData uri="http://schemas.openxmlformats.org/drawingml/2006/table">
            <a:tbl>
              <a:tblPr/>
              <a:tblGrid>
                <a:gridCol w="5044535">
                  <a:extLst>
                    <a:ext uri="{9D8B030D-6E8A-4147-A177-3AD203B41FA5}">
                      <a16:colId xmlns:a16="http://schemas.microsoft.com/office/drawing/2014/main" val="2978361012"/>
                    </a:ext>
                  </a:extLst>
                </a:gridCol>
                <a:gridCol w="5044535">
                  <a:extLst>
                    <a:ext uri="{9D8B030D-6E8A-4147-A177-3AD203B41FA5}">
                      <a16:colId xmlns:a16="http://schemas.microsoft.com/office/drawing/2014/main" val="3421469289"/>
                    </a:ext>
                  </a:extLst>
                </a:gridCol>
              </a:tblGrid>
              <a:tr h="332644">
                <a:tc>
                  <a:txBody>
                    <a:bodyPr/>
                    <a:lstStyle/>
                    <a:p>
                      <a:pPr algn="l"/>
                      <a:r>
                        <a:rPr lang="en-GB" sz="100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Conditionality Regime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28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2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25348"/>
                  </a:ext>
                </a:extLst>
              </a:tr>
              <a:tr h="816489">
                <a:tc>
                  <a:txBody>
                    <a:bodyPr/>
                    <a:lstStyle/>
                    <a:p>
                      <a:pPr algn="l"/>
                      <a:r>
                        <a:rPr lang="en-GB" sz="100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Searching for work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 working, or with very low earnings. Claimant is required to take action to secure work - or more / better paid work. The Work Coach supports them to plan their work search and preparation activity.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6599890"/>
                  </a:ext>
                </a:extLst>
              </a:tr>
              <a:tr h="332644">
                <a:tc>
                  <a:txBody>
                    <a:bodyPr/>
                    <a:lstStyle/>
                    <a:p>
                      <a:pPr algn="l"/>
                      <a:r>
                        <a:rPr lang="en-GB" sz="100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Working - with requirements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 work but could earn more, or not working but has a partner with low earnings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678971"/>
                  </a:ext>
                </a:extLst>
              </a:tr>
              <a:tr h="574566">
                <a:tc>
                  <a:txBody>
                    <a:bodyPr/>
                    <a:lstStyle/>
                    <a:p>
                      <a:pPr algn="l"/>
                      <a:r>
                        <a:rPr lang="en-GB" sz="100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 work requirements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 expected to work at present. Health or caring responsibility prevents claimant from working or preparing for work.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765943"/>
                  </a:ext>
                </a:extLst>
              </a:tr>
              <a:tr h="816489">
                <a:tc>
                  <a:txBody>
                    <a:bodyPr/>
                    <a:lstStyle/>
                    <a:p>
                      <a:pPr algn="l"/>
                      <a:r>
                        <a:rPr lang="en-GB" sz="100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Working - no requirements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Individual or household earnings over the level at which conditionality applies. Required to inform DWP of changes of circumstances, particularly if at risk of decreasing earnings or losing job.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8613763"/>
                  </a:ext>
                </a:extLst>
              </a:tr>
              <a:tr h="574566">
                <a:tc>
                  <a:txBody>
                    <a:bodyPr/>
                    <a:lstStyle/>
                    <a:p>
                      <a:pPr algn="l"/>
                      <a:r>
                        <a:rPr lang="en-GB" sz="100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Planning for work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to work in the future. Lone parent / lead carer of child aged 1</a:t>
                      </a:r>
                      <a:r>
                        <a:rPr lang="en-GB" sz="1000" u="none" strike="noStrike" baseline="30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(a)</a:t>
                      </a:r>
                      <a:r>
                        <a:rPr lang="en-GB" sz="100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 Claimant required to attend periodic interviews to plan for their return to work.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9052908"/>
                  </a:ext>
                </a:extLst>
              </a:tr>
              <a:tr h="816489">
                <a:tc>
                  <a:txBody>
                    <a:bodyPr/>
                    <a:lstStyle/>
                    <a:p>
                      <a:pPr algn="l"/>
                      <a:r>
                        <a:rPr lang="en-GB" sz="100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Preparing for work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to start preparing for future even with limited capability for work at the present time or a child aged 2</a:t>
                      </a:r>
                      <a:r>
                        <a:rPr lang="en-GB" sz="100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(b)</a:t>
                      </a:r>
                      <a:r>
                        <a:rPr lang="en-GB" sz="100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the claimant is expected to take reasonable steps to prepare for work including Work Focused Interview.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11592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FE0E3CE-37C4-8B65-6E48-D18AE3EFF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Description of Universal Credit conditionality regimes (from DWP Stat Xplore)</a:t>
            </a:r>
          </a:p>
        </p:txBody>
      </p:sp>
    </p:spTree>
    <p:extLst>
      <p:ext uri="{BB962C8B-B14F-4D97-AF65-F5344CB8AC3E}">
        <p14:creationId xmlns:p14="http://schemas.microsoft.com/office/powerpoint/2010/main" val="1265968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</TotalTime>
  <Words>999</Words>
  <Application>Microsoft Office PowerPoint</Application>
  <PresentationFormat>Widescreen</PresentationFormat>
  <Paragraphs>171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Modelling probability of job start (health condition)</vt:lpstr>
      <vt:lpstr>Modelling job sustainment for those who find work</vt:lpstr>
      <vt:lpstr>Description of Universal Credit conditionality regimes (from DWP Stat Xplore)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Damon Morris</dc:creator>
  <cp:lastModifiedBy>Damon Morris</cp:lastModifiedBy>
  <cp:revision>40</cp:revision>
  <dcterms:created xsi:type="dcterms:W3CDTF">2023-06-07T14:05:17Z</dcterms:created>
  <dcterms:modified xsi:type="dcterms:W3CDTF">2024-02-15T17:35:37Z</dcterms:modified>
</cp:coreProperties>
</file>