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BDF"/>
    <a:srgbClr val="FFFFFF"/>
    <a:srgbClr val="E6007A"/>
    <a:srgbClr val="5E78E7"/>
    <a:srgbClr val="E77F05"/>
    <a:srgbClr val="FFC000"/>
    <a:srgbClr val="CA9800"/>
    <a:srgbClr val="9ACCEC"/>
    <a:srgbClr val="C00000"/>
    <a:srgbClr val="FFC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5" autoAdjust="0"/>
  </p:normalViewPr>
  <p:slideViewPr>
    <p:cSldViewPr snapToGrid="0">
      <p:cViewPr>
        <p:scale>
          <a:sx n="150" d="100"/>
          <a:sy n="150" d="100"/>
        </p:scale>
        <p:origin x="-6086" y="-1978"/>
      </p:cViewPr>
      <p:guideLst>
        <p:guide orient="horz" pos="2017"/>
        <p:guide pos="3862"/>
      </p:guideLst>
    </p:cSldViewPr>
  </p:slideViewPr>
  <p:outlineViewPr>
    <p:cViewPr>
      <p:scale>
        <a:sx n="33" d="100"/>
        <a:sy n="33" d="100"/>
      </p:scale>
      <p:origin x="0" y="-137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E5F82-A558-4522-B8B3-C3A7C8B9DE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A7FC5-B994-4BDE-A161-DF7738D44B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7FC5-B994-4BDE-A161-DF7738D44B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GIF"/><Relationship Id="rId1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60905" y="3390900"/>
            <a:ext cx="720000" cy="72000"/>
          </a:xfrm>
          <a:prstGeom prst="rect">
            <a:avLst/>
          </a:prstGeom>
          <a:solidFill>
            <a:srgbClr val="E6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36445" y="1989455"/>
            <a:ext cx="8659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284BDF">
                    <a:alpha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Nibiru</a:t>
            </a:r>
            <a:r>
              <a:rPr lang="en-US" altLang="zh-CN" sz="3600" b="1">
                <a:solidFill>
                  <a:srgbClr val="284BDF">
                    <a:alpha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 b="1">
                <a:solidFill>
                  <a:srgbClr val="284BDF">
                    <a:alpha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一个不发行Token的区块链</a:t>
            </a:r>
            <a:endParaRPr lang="zh-CN" altLang="en-US" sz="3600" b="1">
              <a:solidFill>
                <a:srgbClr val="284BDF">
                  <a:alpha val="7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600" b="1">
                <a:solidFill>
                  <a:srgbClr val="284BDF">
                    <a:alpha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创新项目发行框架</a:t>
            </a:r>
            <a:endParaRPr lang="zh-CN" altLang="en-US" sz="3600" b="1">
              <a:solidFill>
                <a:srgbClr val="284BDF">
                  <a:alpha val="7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 descr="star-network-768x7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7230" y="1560830"/>
            <a:ext cx="3204845" cy="31629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肘形连接符 52"/>
          <p:cNvCxnSpPr>
            <a:stCxn id="15" idx="3"/>
            <a:endCxn id="48" idx="3"/>
          </p:cNvCxnSpPr>
          <p:nvPr/>
        </p:nvCxnSpPr>
        <p:spPr>
          <a:xfrm>
            <a:off x="6905625" y="4653280"/>
            <a:ext cx="4935220" cy="3175"/>
          </a:xfrm>
          <a:prstGeom prst="bentConnector5">
            <a:avLst>
              <a:gd name="adj1" fmla="val 6459"/>
              <a:gd name="adj2" fmla="val 62360000"/>
              <a:gd name="adj3" fmla="val 104825"/>
            </a:avLst>
          </a:prstGeom>
          <a:ln w="25400" cmpd="sng">
            <a:solidFill>
              <a:srgbClr val="5E78E7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5E78E7"/>
                </a:solidFill>
                <a:sym typeface="+mn-ea"/>
              </a:rPr>
              <a:t>准备金池和利率</a:t>
            </a:r>
            <a:endParaRPr lang="zh-CN" altLang="en-US">
              <a:solidFill>
                <a:srgbClr val="5E78E7"/>
              </a:solidFill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55980" y="1708785"/>
            <a:ext cx="10889615" cy="173545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400">
                <a:solidFill>
                  <a:srgbClr val="E6007A"/>
                </a:solidFill>
              </a:rPr>
              <a:t>●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每个平行链在中继链上都有一个准备金池账号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400">
                <a:solidFill>
                  <a:srgbClr val="E6007A"/>
                </a:solidFill>
              </a:rPr>
              <a:t>●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根据信用评级不同，需要缴纳不同比例的准备金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;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信用评级变化，可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提取或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补缴准备金，或在平行链内进行Token的销毁或者增发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图片 1" descr="coin-3468151_12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333500" y="3596640"/>
            <a:ext cx="2854960" cy="2507615"/>
          </a:xfrm>
          <a:prstGeom prst="rect">
            <a:avLst/>
          </a:prstGeom>
          <a:effectLst/>
        </p:spPr>
      </p:pic>
      <p:pic>
        <p:nvPicPr>
          <p:cNvPr id="6" name="图片 5" descr="coin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0" y="5801995"/>
            <a:ext cx="495300" cy="302260"/>
          </a:xfrm>
          <a:prstGeom prst="rect">
            <a:avLst/>
          </a:prstGeom>
        </p:spPr>
      </p:pic>
      <p:pic>
        <p:nvPicPr>
          <p:cNvPr id="7" name="图片 6" descr="coin-3468155_12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234680" y="3596640"/>
            <a:ext cx="699135" cy="69723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8235315" y="4699635"/>
            <a:ext cx="525145" cy="417195"/>
            <a:chOff x="8727" y="5217"/>
            <a:chExt cx="2000" cy="1590"/>
          </a:xfrm>
        </p:grpSpPr>
        <p:pic>
          <p:nvPicPr>
            <p:cNvPr id="10" name="图片 9" descr="coin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7" y="5657"/>
              <a:ext cx="1890" cy="1151"/>
            </a:xfrm>
            <a:prstGeom prst="rect">
              <a:avLst/>
            </a:prstGeom>
          </p:spPr>
        </p:pic>
        <p:pic>
          <p:nvPicPr>
            <p:cNvPr id="11" name="图片 10" descr="coin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37" y="5217"/>
              <a:ext cx="1890" cy="1151"/>
            </a:xfrm>
            <a:prstGeom prst="rect">
              <a:avLst/>
            </a:prstGeom>
          </p:spPr>
        </p:pic>
      </p:grpSp>
      <p:sp>
        <p:nvSpPr>
          <p:cNvPr id="51" name="矩形 50"/>
          <p:cNvSpPr/>
          <p:nvPr/>
        </p:nvSpPr>
        <p:spPr>
          <a:xfrm>
            <a:off x="951230" y="2911475"/>
            <a:ext cx="3596005" cy="3483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332095" y="2911475"/>
            <a:ext cx="1573530" cy="34829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内容占位符 4"/>
          <p:cNvSpPr>
            <a:spLocks noGrp="1"/>
          </p:cNvSpPr>
          <p:nvPr/>
        </p:nvSpPr>
        <p:spPr>
          <a:xfrm>
            <a:off x="7750175" y="2938780"/>
            <a:ext cx="1169670" cy="505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zh-CN" altLang="en-US" sz="1600">
                <a:solidFill>
                  <a:srgbClr val="E6007A"/>
                </a:solidFill>
              </a:rPr>
              <a:t>准备金</a:t>
            </a:r>
            <a:endParaRPr lang="zh-CN" altLang="en-US" sz="1600">
              <a:solidFill>
                <a:srgbClr val="E6007A"/>
              </a:solidFill>
            </a:endParaRPr>
          </a:p>
        </p:txBody>
      </p:sp>
      <p:sp>
        <p:nvSpPr>
          <p:cNvPr id="17" name="内容占位符 4"/>
          <p:cNvSpPr>
            <a:spLocks noGrp="1"/>
          </p:cNvSpPr>
          <p:nvPr/>
        </p:nvSpPr>
        <p:spPr>
          <a:xfrm>
            <a:off x="992505" y="2938780"/>
            <a:ext cx="1400175" cy="505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zh-CN" altLang="en-US" sz="1600">
                <a:solidFill>
                  <a:srgbClr val="FFC000"/>
                </a:solidFill>
              </a:rPr>
              <a:t>准备金池</a:t>
            </a:r>
            <a:endParaRPr lang="zh-CN" altLang="en-US" sz="1600">
              <a:solidFill>
                <a:srgbClr val="FFC000"/>
              </a:solidFill>
            </a:endParaRPr>
          </a:p>
        </p:txBody>
      </p:sp>
      <p:sp>
        <p:nvSpPr>
          <p:cNvPr id="18" name="内容占位符 4"/>
          <p:cNvSpPr>
            <a:spLocks noGrp="1"/>
          </p:cNvSpPr>
          <p:nvPr/>
        </p:nvSpPr>
        <p:spPr>
          <a:xfrm>
            <a:off x="5313680" y="2938780"/>
            <a:ext cx="1169670" cy="505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zh-CN" altLang="en-US" sz="1600">
                <a:solidFill>
                  <a:srgbClr val="5E78E7"/>
                </a:solidFill>
              </a:rPr>
              <a:t>信用评级</a:t>
            </a:r>
            <a:endParaRPr lang="zh-CN" altLang="en-US" sz="1600">
              <a:solidFill>
                <a:srgbClr val="5E78E7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90485" y="2911475"/>
            <a:ext cx="1689100" cy="34734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5752465" y="3598271"/>
            <a:ext cx="730779" cy="2566839"/>
            <a:chOff x="9291" y="4903"/>
            <a:chExt cx="1381" cy="4849"/>
          </a:xfrm>
          <a:gradFill>
            <a:gsLst>
              <a:gs pos="0">
                <a:srgbClr val="5E78E7"/>
              </a:gs>
              <a:gs pos="6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</p:grpSpPr>
        <p:sp>
          <p:nvSpPr>
            <p:cNvPr id="20" name="矩形 19"/>
            <p:cNvSpPr/>
            <p:nvPr/>
          </p:nvSpPr>
          <p:spPr>
            <a:xfrm>
              <a:off x="9554" y="5630"/>
              <a:ext cx="854" cy="41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流程图: 摘录 20"/>
            <p:cNvSpPr/>
            <p:nvPr/>
          </p:nvSpPr>
          <p:spPr>
            <a:xfrm>
              <a:off x="9291" y="4903"/>
              <a:ext cx="1381" cy="728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3" name="直接箭头连接符 22"/>
          <p:cNvCxnSpPr>
            <a:stCxn id="51" idx="3"/>
            <a:endCxn id="15" idx="1"/>
          </p:cNvCxnSpPr>
          <p:nvPr/>
        </p:nvCxnSpPr>
        <p:spPr>
          <a:xfrm>
            <a:off x="4547235" y="4653280"/>
            <a:ext cx="7848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905625" y="3945255"/>
            <a:ext cx="7848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897370" y="4949190"/>
            <a:ext cx="79311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905625" y="5953125"/>
            <a:ext cx="7848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8" idx="1"/>
            <a:endCxn id="19" idx="3"/>
          </p:cNvCxnSpPr>
          <p:nvPr/>
        </p:nvCxnSpPr>
        <p:spPr>
          <a:xfrm flipH="1" flipV="1">
            <a:off x="9379585" y="4648200"/>
            <a:ext cx="772160" cy="5080"/>
          </a:xfrm>
          <a:prstGeom prst="straightConnector1">
            <a:avLst/>
          </a:prstGeom>
          <a:ln w="25400">
            <a:solidFill>
              <a:srgbClr val="5E78E7"/>
            </a:solidFill>
            <a:miter lim="800000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0357485" y="3041650"/>
            <a:ext cx="1276985" cy="539750"/>
            <a:chOff x="16176" y="5113"/>
            <a:chExt cx="2012" cy="954"/>
          </a:xfrm>
        </p:grpSpPr>
        <p:sp>
          <p:nvSpPr>
            <p:cNvPr id="27" name="矩形 26"/>
            <p:cNvSpPr/>
            <p:nvPr/>
          </p:nvSpPr>
          <p:spPr>
            <a:xfrm>
              <a:off x="16176" y="5113"/>
              <a:ext cx="2012" cy="95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28" name="内容占位符 4"/>
            <p:cNvSpPr>
              <a:spLocks noGrp="1"/>
            </p:cNvSpPr>
            <p:nvPr/>
          </p:nvSpPr>
          <p:spPr>
            <a:xfrm>
              <a:off x="16261" y="5193"/>
              <a:ext cx="1842" cy="79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提取</a:t>
              </a:r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358120" y="3673475"/>
            <a:ext cx="1276985" cy="539750"/>
            <a:chOff x="16176" y="5113"/>
            <a:chExt cx="2012" cy="954"/>
          </a:xfrm>
        </p:grpSpPr>
        <p:sp>
          <p:nvSpPr>
            <p:cNvPr id="31" name="矩形 30"/>
            <p:cNvSpPr/>
            <p:nvPr/>
          </p:nvSpPr>
          <p:spPr>
            <a:xfrm>
              <a:off x="16176" y="5113"/>
              <a:ext cx="2012" cy="95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32" name="内容占位符 4"/>
            <p:cNvSpPr>
              <a:spLocks noGrp="1"/>
            </p:cNvSpPr>
            <p:nvPr/>
          </p:nvSpPr>
          <p:spPr>
            <a:xfrm>
              <a:off x="16261" y="5193"/>
              <a:ext cx="1842" cy="79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补缴</a:t>
              </a:r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428288" y="4973955"/>
            <a:ext cx="1136015" cy="538480"/>
            <a:chOff x="16176" y="5113"/>
            <a:chExt cx="2012" cy="954"/>
          </a:xfrm>
        </p:grpSpPr>
        <p:sp>
          <p:nvSpPr>
            <p:cNvPr id="34" name="矩形 33"/>
            <p:cNvSpPr/>
            <p:nvPr/>
          </p:nvSpPr>
          <p:spPr>
            <a:xfrm>
              <a:off x="16176" y="5113"/>
              <a:ext cx="2012" cy="95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35" name="内容占位符 4"/>
            <p:cNvSpPr>
              <a:spLocks noGrp="1"/>
            </p:cNvSpPr>
            <p:nvPr/>
          </p:nvSpPr>
          <p:spPr>
            <a:xfrm>
              <a:off x="16261" y="5193"/>
              <a:ext cx="1842" cy="79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增发</a:t>
              </a:r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0428288" y="5622290"/>
            <a:ext cx="1136015" cy="538480"/>
            <a:chOff x="16176" y="5113"/>
            <a:chExt cx="2012" cy="954"/>
          </a:xfrm>
        </p:grpSpPr>
        <p:sp>
          <p:nvSpPr>
            <p:cNvPr id="37" name="矩形 36"/>
            <p:cNvSpPr/>
            <p:nvPr/>
          </p:nvSpPr>
          <p:spPr>
            <a:xfrm>
              <a:off x="16176" y="5113"/>
              <a:ext cx="2012" cy="95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38" name="内容占位符 4"/>
            <p:cNvSpPr>
              <a:spLocks noGrp="1"/>
            </p:cNvSpPr>
            <p:nvPr/>
          </p:nvSpPr>
          <p:spPr>
            <a:xfrm>
              <a:off x="16261" y="5193"/>
              <a:ext cx="1842" cy="79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销毁</a:t>
              </a:r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10357485" y="4432935"/>
            <a:ext cx="1277620" cy="18510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内容占位符 4"/>
          <p:cNvSpPr>
            <a:spLocks noGrp="1"/>
          </p:cNvSpPr>
          <p:nvPr/>
        </p:nvSpPr>
        <p:spPr>
          <a:xfrm>
            <a:off x="10432098" y="4495800"/>
            <a:ext cx="1136015" cy="44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Parachain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151745" y="2910840"/>
            <a:ext cx="1689100" cy="34842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51865" y="1434465"/>
            <a:ext cx="720000" cy="72000"/>
          </a:xfrm>
          <a:prstGeom prst="rect">
            <a:avLst/>
          </a:prstGeom>
          <a:solidFill>
            <a:srgbClr val="E6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881995" y="7249160"/>
            <a:ext cx="1236980" cy="520700"/>
            <a:chOff x="16128" y="472"/>
            <a:chExt cx="1948" cy="820"/>
          </a:xfrm>
        </p:grpSpPr>
        <p:sp>
          <p:nvSpPr>
            <p:cNvPr id="9" name="矩形 8"/>
            <p:cNvSpPr/>
            <p:nvPr/>
          </p:nvSpPr>
          <p:spPr>
            <a:xfrm>
              <a:off x="16128" y="472"/>
              <a:ext cx="820" cy="820"/>
            </a:xfrm>
            <a:prstGeom prst="rect">
              <a:avLst/>
            </a:prstGeom>
            <a:solidFill>
              <a:srgbClr val="E60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7256" y="472"/>
              <a:ext cx="820" cy="820"/>
            </a:xfrm>
            <a:prstGeom prst="rect">
              <a:avLst/>
            </a:prstGeom>
            <a:solidFill>
              <a:srgbClr val="5E7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6" grpId="0"/>
      <p:bldP spid="42" grpId="0"/>
      <p:bldP spid="40" grpId="0" bldLvl="0" animBg="1"/>
      <p:bldP spid="4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肘形连接符 197"/>
          <p:cNvCxnSpPr>
            <a:stCxn id="167" idx="0"/>
            <a:endCxn id="88" idx="3"/>
          </p:cNvCxnSpPr>
          <p:nvPr/>
        </p:nvCxnSpPr>
        <p:spPr>
          <a:xfrm rot="16200000">
            <a:off x="4519930" y="1454150"/>
            <a:ext cx="1800225" cy="3592195"/>
          </a:xfrm>
          <a:prstGeom prst="bentConnector4">
            <a:avLst>
              <a:gd name="adj1" fmla="val 11075"/>
              <a:gd name="adj2" fmla="val 107689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81215" cy="1325880"/>
          </a:xfrm>
        </p:spPr>
        <p:txBody>
          <a:bodyPr/>
          <a:lstStyle/>
          <a:p>
            <a:r>
              <a:rPr lang="zh-CN" altLang="en-US">
                <a:solidFill>
                  <a:srgbClr val="5E78E7"/>
                </a:solidFill>
                <a:sym typeface="+mn-ea"/>
              </a:rPr>
              <a:t>Nibiru合规铸币流程</a:t>
            </a:r>
            <a:endParaRPr lang="zh-CN" altLang="en-US">
              <a:solidFill>
                <a:srgbClr val="5E78E7"/>
              </a:solidFill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98170" y="6017260"/>
            <a:ext cx="1755775" cy="449580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1200">
                <a:solidFill>
                  <a:srgbClr val="E6007A"/>
                </a:solidFill>
              </a:rPr>
              <a:t>7.</a:t>
            </a:r>
            <a:r>
              <a:rPr lang="zh-CN" altLang="en-US" sz="1200">
                <a:solidFill>
                  <a:srgbClr val="E6007A"/>
                </a:solidFill>
              </a:rPr>
              <a:t>成功：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自动执行铸币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38200" y="1836103"/>
            <a:ext cx="1193800" cy="1027430"/>
            <a:chOff x="11084" y="3191"/>
            <a:chExt cx="1880" cy="1618"/>
          </a:xfrm>
        </p:grpSpPr>
        <p:grpSp>
          <p:nvGrpSpPr>
            <p:cNvPr id="8" name="组合 7"/>
            <p:cNvGrpSpPr/>
            <p:nvPr/>
          </p:nvGrpSpPr>
          <p:grpSpPr>
            <a:xfrm>
              <a:off x="11518" y="3352"/>
              <a:ext cx="1317" cy="1276"/>
              <a:chOff x="11310" y="3135"/>
              <a:chExt cx="1317" cy="1276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1310" y="3135"/>
                <a:ext cx="747" cy="1081"/>
                <a:chOff x="12062" y="3010"/>
                <a:chExt cx="376" cy="544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0" name="Oval 54"/>
                <p:cNvSpPr>
                  <a:spLocks noChangeArrowheads="1"/>
                </p:cNvSpPr>
                <p:nvPr/>
              </p:nvSpPr>
              <p:spPr bwMode="auto">
                <a:xfrm>
                  <a:off x="12194" y="3010"/>
                  <a:ext cx="245" cy="2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72" name="Freeform 56"/>
                <p:cNvSpPr/>
                <p:nvPr/>
              </p:nvSpPr>
              <p:spPr bwMode="auto">
                <a:xfrm>
                  <a:off x="12062" y="3322"/>
                  <a:ext cx="365" cy="233"/>
                </a:xfrm>
                <a:custGeom>
                  <a:avLst/>
                  <a:gdLst>
                    <a:gd name="T0" fmla="*/ 82 w 91"/>
                    <a:gd name="T1" fmla="*/ 31 h 58"/>
                    <a:gd name="T2" fmla="*/ 84 w 91"/>
                    <a:gd name="T3" fmla="*/ 12 h 58"/>
                    <a:gd name="T4" fmla="*/ 89 w 91"/>
                    <a:gd name="T5" fmla="*/ 7 h 58"/>
                    <a:gd name="T6" fmla="*/ 91 w 91"/>
                    <a:gd name="T7" fmla="*/ 5 h 58"/>
                    <a:gd name="T8" fmla="*/ 64 w 91"/>
                    <a:gd name="T9" fmla="*/ 0 h 58"/>
                    <a:gd name="T10" fmla="*/ 0 w 91"/>
                    <a:gd name="T11" fmla="*/ 57 h 58"/>
                    <a:gd name="T12" fmla="*/ 0 w 91"/>
                    <a:gd name="T13" fmla="*/ 58 h 58"/>
                    <a:gd name="T14" fmla="*/ 67 w 91"/>
                    <a:gd name="T15" fmla="*/ 58 h 58"/>
                    <a:gd name="T16" fmla="*/ 67 w 91"/>
                    <a:gd name="T17" fmla="*/ 52 h 58"/>
                    <a:gd name="T18" fmla="*/ 79 w 91"/>
                    <a:gd name="T19" fmla="*/ 38 h 58"/>
                    <a:gd name="T20" fmla="*/ 82 w 91"/>
                    <a:gd name="T21" fmla="*/ 31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1" h="58">
                      <a:moveTo>
                        <a:pt x="82" y="31"/>
                      </a:moveTo>
                      <a:cubicBezTo>
                        <a:pt x="78" y="25"/>
                        <a:pt x="79" y="17"/>
                        <a:pt x="84" y="12"/>
                      </a:cubicBezTo>
                      <a:cubicBezTo>
                        <a:pt x="89" y="7"/>
                        <a:pt x="89" y="7"/>
                        <a:pt x="89" y="7"/>
                      </a:cubicBezTo>
                      <a:cubicBezTo>
                        <a:pt x="90" y="6"/>
                        <a:pt x="90" y="6"/>
                        <a:pt x="91" y="5"/>
                      </a:cubicBezTo>
                      <a:cubicBezTo>
                        <a:pt x="82" y="2"/>
                        <a:pt x="73" y="0"/>
                        <a:pt x="64" y="0"/>
                      </a:cubicBezTo>
                      <a:cubicBezTo>
                        <a:pt x="28" y="0"/>
                        <a:pt x="0" y="25"/>
                        <a:pt x="0" y="57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67" y="58"/>
                        <a:pt x="67" y="58"/>
                        <a:pt x="67" y="58"/>
                      </a:cubicBezTo>
                      <a:cubicBezTo>
                        <a:pt x="67" y="52"/>
                        <a:pt x="67" y="52"/>
                        <a:pt x="67" y="52"/>
                      </a:cubicBezTo>
                      <a:cubicBezTo>
                        <a:pt x="67" y="45"/>
                        <a:pt x="72" y="39"/>
                        <a:pt x="79" y="38"/>
                      </a:cubicBezTo>
                      <a:cubicBezTo>
                        <a:pt x="80" y="35"/>
                        <a:pt x="81" y="33"/>
                        <a:pt x="82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11803" y="3755"/>
                <a:ext cx="824" cy="656"/>
                <a:chOff x="11761" y="3755"/>
                <a:chExt cx="824" cy="656"/>
              </a:xfrm>
            </p:grpSpPr>
            <p:sp>
              <p:nvSpPr>
                <p:cNvPr id="2" name="椭圆 1"/>
                <p:cNvSpPr/>
                <p:nvPr/>
              </p:nvSpPr>
              <p:spPr>
                <a:xfrm>
                  <a:off x="11762" y="3755"/>
                  <a:ext cx="657" cy="65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CA98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" name="文本框 2"/>
                <p:cNvSpPr txBox="1"/>
                <p:nvPr/>
              </p:nvSpPr>
              <p:spPr>
                <a:xfrm>
                  <a:off x="11761" y="3842"/>
                  <a:ext cx="82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400" b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？</a:t>
                  </a:r>
                  <a:endParaRPr lang="zh-CN" altLang="en-US" sz="14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24" name="六边形 23"/>
            <p:cNvSpPr/>
            <p:nvPr/>
          </p:nvSpPr>
          <p:spPr>
            <a:xfrm>
              <a:off x="11084" y="3191"/>
              <a:ext cx="1881" cy="1619"/>
            </a:xfrm>
            <a:prstGeom prst="hexagon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980045" y="4866005"/>
            <a:ext cx="1193800" cy="1027430"/>
            <a:chOff x="16031" y="3314"/>
            <a:chExt cx="1880" cy="1618"/>
          </a:xfrm>
        </p:grpSpPr>
        <p:sp>
          <p:nvSpPr>
            <p:cNvPr id="40" name="六边形 39"/>
            <p:cNvSpPr/>
            <p:nvPr/>
          </p:nvSpPr>
          <p:spPr>
            <a:xfrm>
              <a:off x="16031" y="3314"/>
              <a:ext cx="1881" cy="1619"/>
            </a:xfrm>
            <a:prstGeom prst="hexagon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6518" y="3748"/>
              <a:ext cx="906" cy="750"/>
              <a:chOff x="16502" y="3951"/>
              <a:chExt cx="906" cy="750"/>
            </a:xfrm>
          </p:grpSpPr>
          <p:sp>
            <p:nvSpPr>
              <p:cNvPr id="41" name="Freeform 27"/>
              <p:cNvSpPr/>
              <p:nvPr/>
            </p:nvSpPr>
            <p:spPr bwMode="auto">
              <a:xfrm rot="17100000" flipH="1" flipV="1">
                <a:off x="16317" y="4135"/>
                <a:ext cx="750" cy="381"/>
              </a:xfrm>
              <a:custGeom>
                <a:avLst/>
                <a:gdLst>
                  <a:gd name="T0" fmla="*/ 191 w 191"/>
                  <a:gd name="T1" fmla="*/ 21 h 74"/>
                  <a:gd name="T2" fmla="*/ 147 w 191"/>
                  <a:gd name="T3" fmla="*/ 8 h 74"/>
                  <a:gd name="T4" fmla="*/ 92 w 191"/>
                  <a:gd name="T5" fmla="*/ 8 h 74"/>
                  <a:gd name="T6" fmla="*/ 92 w 191"/>
                  <a:gd name="T7" fmla="*/ 8 h 74"/>
                  <a:gd name="T8" fmla="*/ 49 w 191"/>
                  <a:gd name="T9" fmla="*/ 10 h 74"/>
                  <a:gd name="T10" fmla="*/ 39 w 191"/>
                  <a:gd name="T11" fmla="*/ 21 h 74"/>
                  <a:gd name="T12" fmla="*/ 51 w 191"/>
                  <a:gd name="T13" fmla="*/ 30 h 74"/>
                  <a:gd name="T14" fmla="*/ 90 w 191"/>
                  <a:gd name="T15" fmla="*/ 29 h 74"/>
                  <a:gd name="T16" fmla="*/ 112 w 191"/>
                  <a:gd name="T17" fmla="*/ 43 h 74"/>
                  <a:gd name="T18" fmla="*/ 102 w 191"/>
                  <a:gd name="T19" fmla="*/ 49 h 74"/>
                  <a:gd name="T20" fmla="*/ 46 w 191"/>
                  <a:gd name="T21" fmla="*/ 46 h 74"/>
                  <a:gd name="T22" fmla="*/ 22 w 191"/>
                  <a:gd name="T23" fmla="*/ 9 h 74"/>
                  <a:gd name="T24" fmla="*/ 10 w 191"/>
                  <a:gd name="T25" fmla="*/ 0 h 74"/>
                  <a:gd name="T26" fmla="*/ 1 w 191"/>
                  <a:gd name="T27" fmla="*/ 12 h 74"/>
                  <a:gd name="T28" fmla="*/ 35 w 191"/>
                  <a:gd name="T29" fmla="*/ 64 h 74"/>
                  <a:gd name="T30" fmla="*/ 74 w 191"/>
                  <a:gd name="T31" fmla="*/ 74 h 74"/>
                  <a:gd name="T32" fmla="*/ 115 w 191"/>
                  <a:gd name="T33" fmla="*/ 67 h 74"/>
                  <a:gd name="T34" fmla="*/ 188 w 191"/>
                  <a:gd name="T35" fmla="*/ 59 h 74"/>
                  <a:gd name="T36" fmla="*/ 191 w 191"/>
                  <a:gd name="T37" fmla="*/ 59 h 74"/>
                  <a:gd name="T38" fmla="*/ 191 w 191"/>
                  <a:gd name="T39" fmla="*/ 2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1" h="74">
                    <a:moveTo>
                      <a:pt x="191" y="21"/>
                    </a:moveTo>
                    <a:cubicBezTo>
                      <a:pt x="180" y="17"/>
                      <a:pt x="155" y="8"/>
                      <a:pt x="147" y="8"/>
                    </a:cubicBezTo>
                    <a:cubicBezTo>
                      <a:pt x="137" y="8"/>
                      <a:pt x="92" y="8"/>
                      <a:pt x="92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79" y="8"/>
                      <a:pt x="63" y="9"/>
                      <a:pt x="49" y="10"/>
                    </a:cubicBezTo>
                    <a:cubicBezTo>
                      <a:pt x="43" y="10"/>
                      <a:pt x="39" y="15"/>
                      <a:pt x="39" y="21"/>
                    </a:cubicBezTo>
                    <a:cubicBezTo>
                      <a:pt x="40" y="27"/>
                      <a:pt x="45" y="31"/>
                      <a:pt x="51" y="30"/>
                    </a:cubicBezTo>
                    <a:cubicBezTo>
                      <a:pt x="64" y="29"/>
                      <a:pt x="79" y="29"/>
                      <a:pt x="90" y="29"/>
                    </a:cubicBezTo>
                    <a:cubicBezTo>
                      <a:pt x="97" y="32"/>
                      <a:pt x="109" y="37"/>
                      <a:pt x="112" y="43"/>
                    </a:cubicBezTo>
                    <a:cubicBezTo>
                      <a:pt x="112" y="43"/>
                      <a:pt x="107" y="46"/>
                      <a:pt x="102" y="49"/>
                    </a:cubicBezTo>
                    <a:cubicBezTo>
                      <a:pt x="79" y="55"/>
                      <a:pt x="60" y="54"/>
                      <a:pt x="46" y="46"/>
                    </a:cubicBezTo>
                    <a:cubicBezTo>
                      <a:pt x="26" y="34"/>
                      <a:pt x="22" y="10"/>
                      <a:pt x="22" y="9"/>
                    </a:cubicBezTo>
                    <a:cubicBezTo>
                      <a:pt x="22" y="4"/>
                      <a:pt x="16" y="0"/>
                      <a:pt x="10" y="0"/>
                    </a:cubicBezTo>
                    <a:cubicBezTo>
                      <a:pt x="4" y="1"/>
                      <a:pt x="0" y="6"/>
                      <a:pt x="1" y="12"/>
                    </a:cubicBezTo>
                    <a:cubicBezTo>
                      <a:pt x="1" y="13"/>
                      <a:pt x="6" y="46"/>
                      <a:pt x="35" y="64"/>
                    </a:cubicBezTo>
                    <a:cubicBezTo>
                      <a:pt x="46" y="70"/>
                      <a:pt x="59" y="74"/>
                      <a:pt x="74" y="74"/>
                    </a:cubicBezTo>
                    <a:cubicBezTo>
                      <a:pt x="87" y="74"/>
                      <a:pt x="101" y="71"/>
                      <a:pt x="115" y="67"/>
                    </a:cubicBezTo>
                    <a:cubicBezTo>
                      <a:pt x="131" y="64"/>
                      <a:pt x="172" y="57"/>
                      <a:pt x="188" y="59"/>
                    </a:cubicBezTo>
                    <a:cubicBezTo>
                      <a:pt x="189" y="59"/>
                      <a:pt x="190" y="59"/>
                      <a:pt x="191" y="59"/>
                    </a:cubicBezTo>
                    <a:lnTo>
                      <a:pt x="191" y="2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 rot="2940000">
                <a:off x="17000" y="4025"/>
                <a:ext cx="336" cy="48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10031095" y="4866005"/>
            <a:ext cx="1193800" cy="1027430"/>
            <a:chOff x="13617" y="5522"/>
            <a:chExt cx="1880" cy="1618"/>
          </a:xfrm>
        </p:grpSpPr>
        <p:sp>
          <p:nvSpPr>
            <p:cNvPr id="90" name="Freeform 86"/>
            <p:cNvSpPr/>
            <p:nvPr/>
          </p:nvSpPr>
          <p:spPr bwMode="auto">
            <a:xfrm>
              <a:off x="14201" y="5892"/>
              <a:ext cx="712" cy="880"/>
            </a:xfrm>
            <a:custGeom>
              <a:avLst/>
              <a:gdLst>
                <a:gd name="T0" fmla="*/ 154 w 155"/>
                <a:gd name="T1" fmla="*/ 133 h 192"/>
                <a:gd name="T2" fmla="*/ 154 w 155"/>
                <a:gd name="T3" fmla="*/ 133 h 192"/>
                <a:gd name="T4" fmla="*/ 104 w 155"/>
                <a:gd name="T5" fmla="*/ 133 h 192"/>
                <a:gd name="T6" fmla="*/ 90 w 155"/>
                <a:gd name="T7" fmla="*/ 104 h 192"/>
                <a:gd name="T8" fmla="*/ 105 w 155"/>
                <a:gd name="T9" fmla="*/ 66 h 192"/>
                <a:gd name="T10" fmla="*/ 105 w 155"/>
                <a:gd name="T11" fmla="*/ 66 h 192"/>
                <a:gd name="T12" fmla="*/ 117 w 155"/>
                <a:gd name="T13" fmla="*/ 38 h 192"/>
                <a:gd name="T14" fmla="*/ 78 w 155"/>
                <a:gd name="T15" fmla="*/ 0 h 192"/>
                <a:gd name="T16" fmla="*/ 38 w 155"/>
                <a:gd name="T17" fmla="*/ 38 h 192"/>
                <a:gd name="T18" fmla="*/ 50 w 155"/>
                <a:gd name="T19" fmla="*/ 66 h 192"/>
                <a:gd name="T20" fmla="*/ 50 w 155"/>
                <a:gd name="T21" fmla="*/ 66 h 192"/>
                <a:gd name="T22" fmla="*/ 65 w 155"/>
                <a:gd name="T23" fmla="*/ 104 h 192"/>
                <a:gd name="T24" fmla="*/ 51 w 155"/>
                <a:gd name="T25" fmla="*/ 133 h 192"/>
                <a:gd name="T26" fmla="*/ 1 w 155"/>
                <a:gd name="T27" fmla="*/ 133 h 192"/>
                <a:gd name="T28" fmla="*/ 1 w 155"/>
                <a:gd name="T29" fmla="*/ 133 h 192"/>
                <a:gd name="T30" fmla="*/ 0 w 155"/>
                <a:gd name="T31" fmla="*/ 134 h 192"/>
                <a:gd name="T32" fmla="*/ 9 w 155"/>
                <a:gd name="T33" fmla="*/ 192 h 192"/>
                <a:gd name="T34" fmla="*/ 10 w 155"/>
                <a:gd name="T35" fmla="*/ 192 h 192"/>
                <a:gd name="T36" fmla="*/ 145 w 155"/>
                <a:gd name="T37" fmla="*/ 192 h 192"/>
                <a:gd name="T38" fmla="*/ 146 w 155"/>
                <a:gd name="T39" fmla="*/ 192 h 192"/>
                <a:gd name="T40" fmla="*/ 155 w 155"/>
                <a:gd name="T41" fmla="*/ 134 h 192"/>
                <a:gd name="T42" fmla="*/ 154 w 155"/>
                <a:gd name="T43" fmla="*/ 13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5" h="192">
                  <a:moveTo>
                    <a:pt x="154" y="133"/>
                  </a:moveTo>
                  <a:cubicBezTo>
                    <a:pt x="154" y="133"/>
                    <a:pt x="154" y="133"/>
                    <a:pt x="154" y="133"/>
                  </a:cubicBezTo>
                  <a:cubicBezTo>
                    <a:pt x="104" y="133"/>
                    <a:pt x="104" y="133"/>
                    <a:pt x="104" y="133"/>
                  </a:cubicBezTo>
                  <a:cubicBezTo>
                    <a:pt x="95" y="124"/>
                    <a:pt x="90" y="115"/>
                    <a:pt x="90" y="104"/>
                  </a:cubicBezTo>
                  <a:cubicBezTo>
                    <a:pt x="88" y="84"/>
                    <a:pt x="104" y="66"/>
                    <a:pt x="105" y="66"/>
                  </a:cubicBezTo>
                  <a:cubicBezTo>
                    <a:pt x="105" y="66"/>
                    <a:pt x="105" y="66"/>
                    <a:pt x="105" y="66"/>
                  </a:cubicBezTo>
                  <a:cubicBezTo>
                    <a:pt x="112" y="58"/>
                    <a:pt x="117" y="49"/>
                    <a:pt x="117" y="38"/>
                  </a:cubicBezTo>
                  <a:cubicBezTo>
                    <a:pt x="117" y="17"/>
                    <a:pt x="99" y="0"/>
                    <a:pt x="78" y="0"/>
                  </a:cubicBezTo>
                  <a:cubicBezTo>
                    <a:pt x="56" y="0"/>
                    <a:pt x="38" y="17"/>
                    <a:pt x="38" y="38"/>
                  </a:cubicBezTo>
                  <a:cubicBezTo>
                    <a:pt x="38" y="49"/>
                    <a:pt x="43" y="58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6"/>
                    <a:pt x="67" y="84"/>
                    <a:pt x="65" y="104"/>
                  </a:cubicBezTo>
                  <a:cubicBezTo>
                    <a:pt x="65" y="115"/>
                    <a:pt x="60" y="124"/>
                    <a:pt x="5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0" y="133"/>
                    <a:pt x="0" y="133"/>
                    <a:pt x="0" y="134"/>
                  </a:cubicBezTo>
                  <a:cubicBezTo>
                    <a:pt x="9" y="192"/>
                    <a:pt x="9" y="192"/>
                    <a:pt x="9" y="192"/>
                  </a:cubicBezTo>
                  <a:cubicBezTo>
                    <a:pt x="9" y="192"/>
                    <a:pt x="9" y="192"/>
                    <a:pt x="10" y="192"/>
                  </a:cubicBezTo>
                  <a:cubicBezTo>
                    <a:pt x="145" y="192"/>
                    <a:pt x="145" y="192"/>
                    <a:pt x="145" y="192"/>
                  </a:cubicBezTo>
                  <a:cubicBezTo>
                    <a:pt x="146" y="192"/>
                    <a:pt x="146" y="192"/>
                    <a:pt x="146" y="192"/>
                  </a:cubicBezTo>
                  <a:cubicBezTo>
                    <a:pt x="155" y="134"/>
                    <a:pt x="155" y="134"/>
                    <a:pt x="155" y="134"/>
                  </a:cubicBezTo>
                  <a:cubicBezTo>
                    <a:pt x="155" y="133"/>
                    <a:pt x="155" y="133"/>
                    <a:pt x="154" y="13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" name="六边形 43"/>
            <p:cNvSpPr/>
            <p:nvPr/>
          </p:nvSpPr>
          <p:spPr>
            <a:xfrm>
              <a:off x="13617" y="5522"/>
              <a:ext cx="1881" cy="1619"/>
            </a:xfrm>
            <a:prstGeom prst="hexagon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018780" y="1786890"/>
            <a:ext cx="1125855" cy="1125855"/>
            <a:chOff x="16048" y="5116"/>
            <a:chExt cx="1864" cy="1864"/>
          </a:xfrm>
        </p:grpSpPr>
        <p:sp>
          <p:nvSpPr>
            <p:cNvPr id="46" name="椭圆 45"/>
            <p:cNvSpPr/>
            <p:nvPr/>
          </p:nvSpPr>
          <p:spPr>
            <a:xfrm>
              <a:off x="16048" y="5116"/>
              <a:ext cx="1864" cy="18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6458" y="5529"/>
              <a:ext cx="1045" cy="1039"/>
              <a:chOff x="17633" y="6680"/>
              <a:chExt cx="870" cy="86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4" name="Freeform 94"/>
              <p:cNvSpPr>
                <a:spLocks noEditPoints="1"/>
              </p:cNvSpPr>
              <p:nvPr/>
            </p:nvSpPr>
            <p:spPr bwMode="auto">
              <a:xfrm>
                <a:off x="17893" y="6933"/>
                <a:ext cx="610" cy="613"/>
              </a:xfrm>
              <a:custGeom>
                <a:avLst/>
                <a:gdLst>
                  <a:gd name="T0" fmla="*/ 67 w 135"/>
                  <a:gd name="T1" fmla="*/ 0 h 135"/>
                  <a:gd name="T2" fmla="*/ 0 w 135"/>
                  <a:gd name="T3" fmla="*/ 67 h 135"/>
                  <a:gd name="T4" fmla="*/ 67 w 135"/>
                  <a:gd name="T5" fmla="*/ 135 h 135"/>
                  <a:gd name="T6" fmla="*/ 135 w 135"/>
                  <a:gd name="T7" fmla="*/ 67 h 135"/>
                  <a:gd name="T8" fmla="*/ 67 w 135"/>
                  <a:gd name="T9" fmla="*/ 0 h 135"/>
                  <a:gd name="T10" fmla="*/ 71 w 135"/>
                  <a:gd name="T11" fmla="*/ 103 h 135"/>
                  <a:gd name="T12" fmla="*/ 71 w 135"/>
                  <a:gd name="T13" fmla="*/ 115 h 135"/>
                  <a:gd name="T14" fmla="*/ 63 w 135"/>
                  <a:gd name="T15" fmla="*/ 115 h 135"/>
                  <a:gd name="T16" fmla="*/ 63 w 135"/>
                  <a:gd name="T17" fmla="*/ 103 h 135"/>
                  <a:gd name="T18" fmla="*/ 46 w 135"/>
                  <a:gd name="T19" fmla="*/ 98 h 135"/>
                  <a:gd name="T20" fmla="*/ 49 w 135"/>
                  <a:gd name="T21" fmla="*/ 90 h 135"/>
                  <a:gd name="T22" fmla="*/ 65 w 135"/>
                  <a:gd name="T23" fmla="*/ 95 h 135"/>
                  <a:gd name="T24" fmla="*/ 79 w 135"/>
                  <a:gd name="T25" fmla="*/ 84 h 135"/>
                  <a:gd name="T26" fmla="*/ 66 w 135"/>
                  <a:gd name="T27" fmla="*/ 70 h 135"/>
                  <a:gd name="T28" fmla="*/ 47 w 135"/>
                  <a:gd name="T29" fmla="*/ 50 h 135"/>
                  <a:gd name="T30" fmla="*/ 64 w 135"/>
                  <a:gd name="T31" fmla="*/ 31 h 135"/>
                  <a:gd name="T32" fmla="*/ 64 w 135"/>
                  <a:gd name="T33" fmla="*/ 20 h 135"/>
                  <a:gd name="T34" fmla="*/ 71 w 135"/>
                  <a:gd name="T35" fmla="*/ 20 h 135"/>
                  <a:gd name="T36" fmla="*/ 71 w 135"/>
                  <a:gd name="T37" fmla="*/ 31 h 135"/>
                  <a:gd name="T38" fmla="*/ 86 w 135"/>
                  <a:gd name="T39" fmla="*/ 35 h 135"/>
                  <a:gd name="T40" fmla="*/ 83 w 135"/>
                  <a:gd name="T41" fmla="*/ 43 h 135"/>
                  <a:gd name="T42" fmla="*/ 69 w 135"/>
                  <a:gd name="T43" fmla="*/ 39 h 135"/>
                  <a:gd name="T44" fmla="*/ 57 w 135"/>
                  <a:gd name="T45" fmla="*/ 49 h 135"/>
                  <a:gd name="T46" fmla="*/ 71 w 135"/>
                  <a:gd name="T47" fmla="*/ 62 h 135"/>
                  <a:gd name="T48" fmla="*/ 89 w 135"/>
                  <a:gd name="T49" fmla="*/ 83 h 135"/>
                  <a:gd name="T50" fmla="*/ 71 w 135"/>
                  <a:gd name="T51" fmla="*/ 10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5" h="135">
                    <a:moveTo>
                      <a:pt x="67" y="0"/>
                    </a:moveTo>
                    <a:cubicBezTo>
                      <a:pt x="30" y="0"/>
                      <a:pt x="0" y="30"/>
                      <a:pt x="0" y="67"/>
                    </a:cubicBezTo>
                    <a:cubicBezTo>
                      <a:pt x="0" y="104"/>
                      <a:pt x="30" y="135"/>
                      <a:pt x="67" y="135"/>
                    </a:cubicBezTo>
                    <a:cubicBezTo>
                      <a:pt x="104" y="135"/>
                      <a:pt x="135" y="104"/>
                      <a:pt x="135" y="67"/>
                    </a:cubicBezTo>
                    <a:cubicBezTo>
                      <a:pt x="135" y="30"/>
                      <a:pt x="104" y="0"/>
                      <a:pt x="67" y="0"/>
                    </a:cubicBezTo>
                    <a:close/>
                    <a:moveTo>
                      <a:pt x="71" y="103"/>
                    </a:moveTo>
                    <a:cubicBezTo>
                      <a:pt x="71" y="115"/>
                      <a:pt x="71" y="115"/>
                      <a:pt x="71" y="115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63" y="103"/>
                      <a:pt x="63" y="103"/>
                      <a:pt x="63" y="103"/>
                    </a:cubicBezTo>
                    <a:cubicBezTo>
                      <a:pt x="57" y="103"/>
                      <a:pt x="50" y="101"/>
                      <a:pt x="46" y="98"/>
                    </a:cubicBezTo>
                    <a:cubicBezTo>
                      <a:pt x="49" y="90"/>
                      <a:pt x="49" y="90"/>
                      <a:pt x="49" y="90"/>
                    </a:cubicBezTo>
                    <a:cubicBezTo>
                      <a:pt x="53" y="93"/>
                      <a:pt x="59" y="95"/>
                      <a:pt x="65" y="95"/>
                    </a:cubicBezTo>
                    <a:cubicBezTo>
                      <a:pt x="73" y="95"/>
                      <a:pt x="79" y="90"/>
                      <a:pt x="79" y="84"/>
                    </a:cubicBezTo>
                    <a:cubicBezTo>
                      <a:pt x="79" y="77"/>
                      <a:pt x="74" y="73"/>
                      <a:pt x="66" y="70"/>
                    </a:cubicBezTo>
                    <a:cubicBezTo>
                      <a:pt x="54" y="65"/>
                      <a:pt x="47" y="60"/>
                      <a:pt x="47" y="50"/>
                    </a:cubicBezTo>
                    <a:cubicBezTo>
                      <a:pt x="47" y="40"/>
                      <a:pt x="54" y="33"/>
                      <a:pt x="64" y="31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1" y="31"/>
                      <a:pt x="71" y="31"/>
                      <a:pt x="71" y="31"/>
                    </a:cubicBezTo>
                    <a:cubicBezTo>
                      <a:pt x="78" y="31"/>
                      <a:pt x="83" y="33"/>
                      <a:pt x="86" y="35"/>
                    </a:cubicBezTo>
                    <a:cubicBezTo>
                      <a:pt x="83" y="43"/>
                      <a:pt x="83" y="43"/>
                      <a:pt x="83" y="43"/>
                    </a:cubicBezTo>
                    <a:cubicBezTo>
                      <a:pt x="81" y="41"/>
                      <a:pt x="76" y="39"/>
                      <a:pt x="69" y="39"/>
                    </a:cubicBezTo>
                    <a:cubicBezTo>
                      <a:pt x="60" y="39"/>
                      <a:pt x="57" y="44"/>
                      <a:pt x="57" y="49"/>
                    </a:cubicBezTo>
                    <a:cubicBezTo>
                      <a:pt x="57" y="55"/>
                      <a:pt x="61" y="58"/>
                      <a:pt x="71" y="62"/>
                    </a:cubicBezTo>
                    <a:cubicBezTo>
                      <a:pt x="83" y="67"/>
                      <a:pt x="89" y="73"/>
                      <a:pt x="89" y="83"/>
                    </a:cubicBezTo>
                    <a:cubicBezTo>
                      <a:pt x="89" y="92"/>
                      <a:pt x="83" y="101"/>
                      <a:pt x="71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" name="Freeform 176"/>
              <p:cNvSpPr/>
              <p:nvPr/>
            </p:nvSpPr>
            <p:spPr bwMode="auto">
              <a:xfrm>
                <a:off x="17633" y="6680"/>
                <a:ext cx="607" cy="135"/>
              </a:xfrm>
              <a:custGeom>
                <a:avLst/>
                <a:gdLst>
                  <a:gd name="T0" fmla="*/ 134 w 134"/>
                  <a:gd name="T1" fmla="*/ 30 h 30"/>
                  <a:gd name="T2" fmla="*/ 134 w 134"/>
                  <a:gd name="T3" fmla="*/ 1 h 30"/>
                  <a:gd name="T4" fmla="*/ 133 w 134"/>
                  <a:gd name="T5" fmla="*/ 0 h 30"/>
                  <a:gd name="T6" fmla="*/ 1 w 134"/>
                  <a:gd name="T7" fmla="*/ 0 h 30"/>
                  <a:gd name="T8" fmla="*/ 0 w 134"/>
                  <a:gd name="T9" fmla="*/ 1 h 30"/>
                  <a:gd name="T10" fmla="*/ 0 w 134"/>
                  <a:gd name="T11" fmla="*/ 30 h 30"/>
                  <a:gd name="T12" fmla="*/ 134 w 13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4" h="30">
                    <a:moveTo>
                      <a:pt x="134" y="30"/>
                    </a:moveTo>
                    <a:cubicBezTo>
                      <a:pt x="134" y="1"/>
                      <a:pt x="134" y="1"/>
                      <a:pt x="134" y="1"/>
                    </a:cubicBezTo>
                    <a:cubicBezTo>
                      <a:pt x="134" y="1"/>
                      <a:pt x="134" y="0"/>
                      <a:pt x="13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30"/>
                      <a:pt x="0" y="30"/>
                      <a:pt x="0" y="30"/>
                    </a:cubicBezTo>
                    <a:lnTo>
                      <a:pt x="134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7" name="Freeform 177"/>
              <p:cNvSpPr/>
              <p:nvPr/>
            </p:nvSpPr>
            <p:spPr bwMode="auto">
              <a:xfrm>
                <a:off x="17633" y="7150"/>
                <a:ext cx="237" cy="138"/>
              </a:xfrm>
              <a:custGeom>
                <a:avLst/>
                <a:gdLst>
                  <a:gd name="T0" fmla="*/ 49 w 52"/>
                  <a:gd name="T1" fmla="*/ 19 h 30"/>
                  <a:gd name="T2" fmla="*/ 52 w 52"/>
                  <a:gd name="T3" fmla="*/ 0 h 30"/>
                  <a:gd name="T4" fmla="*/ 0 w 52"/>
                  <a:gd name="T5" fmla="*/ 0 h 30"/>
                  <a:gd name="T6" fmla="*/ 0 w 52"/>
                  <a:gd name="T7" fmla="*/ 29 h 30"/>
                  <a:gd name="T8" fmla="*/ 1 w 52"/>
                  <a:gd name="T9" fmla="*/ 30 h 30"/>
                  <a:gd name="T10" fmla="*/ 50 w 52"/>
                  <a:gd name="T11" fmla="*/ 30 h 30"/>
                  <a:gd name="T12" fmla="*/ 49 w 52"/>
                  <a:gd name="T13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30">
                    <a:moveTo>
                      <a:pt x="49" y="19"/>
                    </a:moveTo>
                    <a:cubicBezTo>
                      <a:pt x="49" y="12"/>
                      <a:pt x="50" y="6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30"/>
                      <a:pt x="1" y="30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9" y="26"/>
                      <a:pt x="49" y="23"/>
                      <a:pt x="49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8" name="Freeform 178"/>
              <p:cNvSpPr/>
              <p:nvPr/>
            </p:nvSpPr>
            <p:spPr bwMode="auto">
              <a:xfrm>
                <a:off x="17633" y="7000"/>
                <a:ext cx="317" cy="115"/>
              </a:xfrm>
              <a:custGeom>
                <a:avLst/>
                <a:gdLst>
                  <a:gd name="T0" fmla="*/ 70 w 70"/>
                  <a:gd name="T1" fmla="*/ 0 h 25"/>
                  <a:gd name="T2" fmla="*/ 0 w 70"/>
                  <a:gd name="T3" fmla="*/ 0 h 25"/>
                  <a:gd name="T4" fmla="*/ 0 w 70"/>
                  <a:gd name="T5" fmla="*/ 25 h 25"/>
                  <a:gd name="T6" fmla="*/ 54 w 70"/>
                  <a:gd name="T7" fmla="*/ 25 h 25"/>
                  <a:gd name="T8" fmla="*/ 70 w 70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25">
                    <a:moveTo>
                      <a:pt x="7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8" y="15"/>
                      <a:pt x="63" y="7"/>
                      <a:pt x="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9" name="Freeform 179"/>
              <p:cNvSpPr/>
              <p:nvPr/>
            </p:nvSpPr>
            <p:spPr bwMode="auto">
              <a:xfrm>
                <a:off x="17633" y="6850"/>
                <a:ext cx="607" cy="115"/>
              </a:xfrm>
              <a:custGeom>
                <a:avLst/>
                <a:gdLst>
                  <a:gd name="T0" fmla="*/ 124 w 134"/>
                  <a:gd name="T1" fmla="*/ 10 h 25"/>
                  <a:gd name="T2" fmla="*/ 134 w 134"/>
                  <a:gd name="T3" fmla="*/ 10 h 25"/>
                  <a:gd name="T4" fmla="*/ 134 w 134"/>
                  <a:gd name="T5" fmla="*/ 0 h 25"/>
                  <a:gd name="T6" fmla="*/ 0 w 134"/>
                  <a:gd name="T7" fmla="*/ 0 h 25"/>
                  <a:gd name="T8" fmla="*/ 0 w 134"/>
                  <a:gd name="T9" fmla="*/ 25 h 25"/>
                  <a:gd name="T10" fmla="*/ 79 w 134"/>
                  <a:gd name="T11" fmla="*/ 25 h 25"/>
                  <a:gd name="T12" fmla="*/ 124 w 134"/>
                  <a:gd name="T13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4" h="25">
                    <a:moveTo>
                      <a:pt x="124" y="10"/>
                    </a:moveTo>
                    <a:cubicBezTo>
                      <a:pt x="128" y="10"/>
                      <a:pt x="131" y="10"/>
                      <a:pt x="134" y="1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92" y="15"/>
                      <a:pt x="107" y="10"/>
                      <a:pt x="12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sp>
        <p:nvSpPr>
          <p:cNvPr id="69" name="内容占位符 4"/>
          <p:cNvSpPr>
            <a:spLocks noGrp="1"/>
          </p:cNvSpPr>
          <p:nvPr/>
        </p:nvSpPr>
        <p:spPr>
          <a:xfrm>
            <a:off x="784860" y="3011170"/>
            <a:ext cx="2135505" cy="1165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200">
                <a:solidFill>
                  <a:srgbClr val="E6007A"/>
                </a:solidFill>
              </a:rPr>
              <a:t>1. </a:t>
            </a:r>
            <a:r>
              <a:rPr lang="zh-CN" altLang="en-US" sz="1200">
                <a:solidFill>
                  <a:srgbClr val="E6007A"/>
                </a:solidFill>
              </a:rPr>
              <a:t>请求：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平行链中某个账号发起铸币提案，具体是铸币多少稳定币，需要募集稳定币作为准备金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内容占位符 4"/>
          <p:cNvSpPr>
            <a:spLocks noGrp="1"/>
          </p:cNvSpPr>
          <p:nvPr/>
        </p:nvSpPr>
        <p:spPr>
          <a:xfrm>
            <a:off x="2920365" y="3011170"/>
            <a:ext cx="2031365" cy="103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200">
                <a:solidFill>
                  <a:srgbClr val="E6007A"/>
                </a:solidFill>
                <a:sym typeface="+mn-ea"/>
              </a:rPr>
              <a:t>2.</a:t>
            </a:r>
            <a:r>
              <a:rPr lang="zh-CN" altLang="en-US" sz="1200">
                <a:solidFill>
                  <a:srgbClr val="E6007A"/>
                </a:solidFill>
                <a:sym typeface="+mn-ea"/>
              </a:rPr>
              <a:t>投票：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平行链议会通过或者全民公投决定请求是否通过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3099435" y="1836103"/>
            <a:ext cx="1193800" cy="1027430"/>
            <a:chOff x="4881" y="2755"/>
            <a:chExt cx="1880" cy="1618"/>
          </a:xfrm>
        </p:grpSpPr>
        <p:sp>
          <p:nvSpPr>
            <p:cNvPr id="29" name="六边形 28"/>
            <p:cNvSpPr/>
            <p:nvPr/>
          </p:nvSpPr>
          <p:spPr>
            <a:xfrm>
              <a:off x="4881" y="2755"/>
              <a:ext cx="1881" cy="1619"/>
            </a:xfrm>
            <a:prstGeom prst="hexagon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5382" y="3704"/>
              <a:ext cx="880" cy="565"/>
              <a:chOff x="17738" y="1673"/>
              <a:chExt cx="880" cy="56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0" name="Oval 56"/>
              <p:cNvSpPr>
                <a:spLocks noChangeArrowheads="1"/>
              </p:cNvSpPr>
              <p:nvPr/>
            </p:nvSpPr>
            <p:spPr bwMode="auto">
              <a:xfrm>
                <a:off x="18068" y="1673"/>
                <a:ext cx="220" cy="2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" name="Freeform 57"/>
              <p:cNvSpPr/>
              <p:nvPr/>
            </p:nvSpPr>
            <p:spPr bwMode="auto">
              <a:xfrm>
                <a:off x="17738" y="1953"/>
                <a:ext cx="220" cy="215"/>
              </a:xfrm>
              <a:custGeom>
                <a:avLst/>
                <a:gdLst>
                  <a:gd name="T0" fmla="*/ 34 w 48"/>
                  <a:gd name="T1" fmla="*/ 10 h 47"/>
                  <a:gd name="T2" fmla="*/ 15 w 48"/>
                  <a:gd name="T3" fmla="*/ 1 h 47"/>
                  <a:gd name="T4" fmla="*/ 14 w 48"/>
                  <a:gd name="T5" fmla="*/ 0 h 47"/>
                  <a:gd name="T6" fmla="*/ 0 w 48"/>
                  <a:gd name="T7" fmla="*/ 28 h 47"/>
                  <a:gd name="T8" fmla="*/ 0 w 48"/>
                  <a:gd name="T9" fmla="*/ 46 h 47"/>
                  <a:gd name="T10" fmla="*/ 1 w 48"/>
                  <a:gd name="T11" fmla="*/ 47 h 47"/>
                  <a:gd name="T12" fmla="*/ 43 w 48"/>
                  <a:gd name="T13" fmla="*/ 47 h 47"/>
                  <a:gd name="T14" fmla="*/ 43 w 48"/>
                  <a:gd name="T15" fmla="*/ 27 h 47"/>
                  <a:gd name="T16" fmla="*/ 48 w 48"/>
                  <a:gd name="T17" fmla="*/ 5 h 47"/>
                  <a:gd name="T18" fmla="*/ 34 w 48"/>
                  <a:gd name="T19" fmla="*/ 1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7">
                    <a:moveTo>
                      <a:pt x="34" y="10"/>
                    </a:moveTo>
                    <a:cubicBezTo>
                      <a:pt x="26" y="10"/>
                      <a:pt x="19" y="7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5" y="7"/>
                      <a:pt x="0" y="17"/>
                      <a:pt x="0" y="28"/>
                    </a:cubicBezTo>
                    <a:cubicBezTo>
                      <a:pt x="0" y="28"/>
                      <a:pt x="0" y="45"/>
                      <a:pt x="0" y="46"/>
                    </a:cubicBezTo>
                    <a:cubicBezTo>
                      <a:pt x="0" y="47"/>
                      <a:pt x="0" y="47"/>
                      <a:pt x="1" y="47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3" y="38"/>
                      <a:pt x="43" y="27"/>
                      <a:pt x="43" y="27"/>
                    </a:cubicBezTo>
                    <a:cubicBezTo>
                      <a:pt x="43" y="19"/>
                      <a:pt x="45" y="12"/>
                      <a:pt x="48" y="5"/>
                    </a:cubicBezTo>
                    <a:cubicBezTo>
                      <a:pt x="44" y="8"/>
                      <a:pt x="39" y="10"/>
                      <a:pt x="3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" name="Freeform 58"/>
              <p:cNvSpPr/>
              <p:nvPr/>
            </p:nvSpPr>
            <p:spPr bwMode="auto">
              <a:xfrm>
                <a:off x="18398" y="1953"/>
                <a:ext cx="220" cy="215"/>
              </a:xfrm>
              <a:custGeom>
                <a:avLst/>
                <a:gdLst>
                  <a:gd name="T0" fmla="*/ 33 w 48"/>
                  <a:gd name="T1" fmla="*/ 0 h 47"/>
                  <a:gd name="T2" fmla="*/ 32 w 48"/>
                  <a:gd name="T3" fmla="*/ 1 h 47"/>
                  <a:gd name="T4" fmla="*/ 13 w 48"/>
                  <a:gd name="T5" fmla="*/ 10 h 47"/>
                  <a:gd name="T6" fmla="*/ 0 w 48"/>
                  <a:gd name="T7" fmla="*/ 6 h 47"/>
                  <a:gd name="T8" fmla="*/ 4 w 48"/>
                  <a:gd name="T9" fmla="*/ 27 h 47"/>
                  <a:gd name="T10" fmla="*/ 4 w 48"/>
                  <a:gd name="T11" fmla="*/ 47 h 47"/>
                  <a:gd name="T12" fmla="*/ 46 w 48"/>
                  <a:gd name="T13" fmla="*/ 47 h 47"/>
                  <a:gd name="T14" fmla="*/ 47 w 48"/>
                  <a:gd name="T15" fmla="*/ 46 h 47"/>
                  <a:gd name="T16" fmla="*/ 48 w 48"/>
                  <a:gd name="T17" fmla="*/ 28 h 47"/>
                  <a:gd name="T18" fmla="*/ 33 w 48"/>
                  <a:gd name="T1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7">
                    <a:moveTo>
                      <a:pt x="33" y="0"/>
                    </a:moveTo>
                    <a:cubicBezTo>
                      <a:pt x="33" y="0"/>
                      <a:pt x="32" y="0"/>
                      <a:pt x="32" y="1"/>
                    </a:cubicBezTo>
                    <a:cubicBezTo>
                      <a:pt x="28" y="7"/>
                      <a:pt x="21" y="10"/>
                      <a:pt x="13" y="10"/>
                    </a:cubicBezTo>
                    <a:cubicBezTo>
                      <a:pt x="8" y="10"/>
                      <a:pt x="4" y="8"/>
                      <a:pt x="0" y="6"/>
                    </a:cubicBezTo>
                    <a:cubicBezTo>
                      <a:pt x="3" y="12"/>
                      <a:pt x="4" y="19"/>
                      <a:pt x="4" y="27"/>
                    </a:cubicBezTo>
                    <a:cubicBezTo>
                      <a:pt x="4" y="27"/>
                      <a:pt x="4" y="38"/>
                      <a:pt x="4" y="47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7" y="47"/>
                      <a:pt x="47" y="47"/>
                      <a:pt x="47" y="46"/>
                    </a:cubicBezTo>
                    <a:cubicBezTo>
                      <a:pt x="48" y="45"/>
                      <a:pt x="48" y="28"/>
                      <a:pt x="48" y="28"/>
                    </a:cubicBezTo>
                    <a:cubicBezTo>
                      <a:pt x="48" y="17"/>
                      <a:pt x="42" y="7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" name="Freeform 59"/>
              <p:cNvSpPr/>
              <p:nvPr/>
            </p:nvSpPr>
            <p:spPr bwMode="auto">
              <a:xfrm>
                <a:off x="17970" y="1910"/>
                <a:ext cx="410" cy="328"/>
              </a:xfrm>
              <a:custGeom>
                <a:avLst/>
                <a:gdLst>
                  <a:gd name="T0" fmla="*/ 71 w 89"/>
                  <a:gd name="T1" fmla="*/ 0 h 71"/>
                  <a:gd name="T2" fmla="*/ 70 w 89"/>
                  <a:gd name="T3" fmla="*/ 0 h 71"/>
                  <a:gd name="T4" fmla="*/ 45 w 89"/>
                  <a:gd name="T5" fmla="*/ 13 h 71"/>
                  <a:gd name="T6" fmla="*/ 20 w 89"/>
                  <a:gd name="T7" fmla="*/ 0 h 71"/>
                  <a:gd name="T8" fmla="*/ 19 w 89"/>
                  <a:gd name="T9" fmla="*/ 0 h 71"/>
                  <a:gd name="T10" fmla="*/ 0 w 89"/>
                  <a:gd name="T11" fmla="*/ 36 h 71"/>
                  <a:gd name="T12" fmla="*/ 1 w 89"/>
                  <a:gd name="T13" fmla="*/ 70 h 71"/>
                  <a:gd name="T14" fmla="*/ 2 w 89"/>
                  <a:gd name="T15" fmla="*/ 71 h 71"/>
                  <a:gd name="T16" fmla="*/ 88 w 89"/>
                  <a:gd name="T17" fmla="*/ 71 h 71"/>
                  <a:gd name="T18" fmla="*/ 89 w 89"/>
                  <a:gd name="T19" fmla="*/ 70 h 71"/>
                  <a:gd name="T20" fmla="*/ 89 w 89"/>
                  <a:gd name="T21" fmla="*/ 36 h 71"/>
                  <a:gd name="T22" fmla="*/ 71 w 89"/>
                  <a:gd name="T2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" h="71">
                    <a:moveTo>
                      <a:pt x="71" y="0"/>
                    </a:moveTo>
                    <a:cubicBezTo>
                      <a:pt x="71" y="0"/>
                      <a:pt x="70" y="0"/>
                      <a:pt x="70" y="0"/>
                    </a:cubicBezTo>
                    <a:cubicBezTo>
                      <a:pt x="64" y="8"/>
                      <a:pt x="55" y="13"/>
                      <a:pt x="45" y="13"/>
                    </a:cubicBezTo>
                    <a:cubicBezTo>
                      <a:pt x="35" y="13"/>
                      <a:pt x="26" y="8"/>
                      <a:pt x="20" y="0"/>
                    </a:cubicBezTo>
                    <a:cubicBezTo>
                      <a:pt x="20" y="0"/>
                      <a:pt x="19" y="0"/>
                      <a:pt x="19" y="0"/>
                    </a:cubicBezTo>
                    <a:cubicBezTo>
                      <a:pt x="7" y="8"/>
                      <a:pt x="0" y="22"/>
                      <a:pt x="0" y="36"/>
                    </a:cubicBezTo>
                    <a:cubicBezTo>
                      <a:pt x="0" y="36"/>
                      <a:pt x="0" y="69"/>
                      <a:pt x="1" y="70"/>
                    </a:cubicBezTo>
                    <a:cubicBezTo>
                      <a:pt x="1" y="71"/>
                      <a:pt x="1" y="71"/>
                      <a:pt x="2" y="71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9" y="71"/>
                      <a:pt x="89" y="71"/>
                      <a:pt x="89" y="70"/>
                    </a:cubicBezTo>
                    <a:cubicBezTo>
                      <a:pt x="89" y="69"/>
                      <a:pt x="89" y="36"/>
                      <a:pt x="89" y="36"/>
                    </a:cubicBezTo>
                    <a:cubicBezTo>
                      <a:pt x="89" y="22"/>
                      <a:pt x="83" y="8"/>
                      <a:pt x="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" name="Oval 60"/>
              <p:cNvSpPr>
                <a:spLocks noChangeArrowheads="1"/>
              </p:cNvSpPr>
              <p:nvPr/>
            </p:nvSpPr>
            <p:spPr bwMode="auto">
              <a:xfrm>
                <a:off x="17805" y="1755"/>
                <a:ext cx="170" cy="17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" name="Oval 61"/>
              <p:cNvSpPr>
                <a:spLocks noChangeArrowheads="1"/>
              </p:cNvSpPr>
              <p:nvPr/>
            </p:nvSpPr>
            <p:spPr bwMode="auto">
              <a:xfrm>
                <a:off x="18375" y="1755"/>
                <a:ext cx="170" cy="17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86" name="Group 11"/>
            <p:cNvGrpSpPr/>
            <p:nvPr/>
          </p:nvGrpSpPr>
          <p:grpSpPr>
            <a:xfrm>
              <a:off x="5470" y="2836"/>
              <a:ext cx="703" cy="658"/>
              <a:chOff x="1200150" y="2085975"/>
              <a:chExt cx="446088" cy="41751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87" name="Freeform 13"/>
              <p:cNvSpPr>
                <a:spLocks noEditPoints="1"/>
              </p:cNvSpPr>
              <p:nvPr/>
            </p:nvSpPr>
            <p:spPr bwMode="auto">
              <a:xfrm>
                <a:off x="1200150" y="2270125"/>
                <a:ext cx="446088" cy="233363"/>
              </a:xfrm>
              <a:custGeom>
                <a:avLst/>
                <a:gdLst>
                  <a:gd name="T0" fmla="*/ 267 w 281"/>
                  <a:gd name="T1" fmla="*/ 126 h 147"/>
                  <a:gd name="T2" fmla="*/ 267 w 281"/>
                  <a:gd name="T3" fmla="*/ 109 h 147"/>
                  <a:gd name="T4" fmla="*/ 251 w 281"/>
                  <a:gd name="T5" fmla="*/ 109 h 147"/>
                  <a:gd name="T6" fmla="*/ 251 w 281"/>
                  <a:gd name="T7" fmla="*/ 19 h 147"/>
                  <a:gd name="T8" fmla="*/ 267 w 281"/>
                  <a:gd name="T9" fmla="*/ 19 h 147"/>
                  <a:gd name="T10" fmla="*/ 267 w 281"/>
                  <a:gd name="T11" fmla="*/ 0 h 147"/>
                  <a:gd name="T12" fmla="*/ 14 w 281"/>
                  <a:gd name="T13" fmla="*/ 0 h 147"/>
                  <a:gd name="T14" fmla="*/ 14 w 281"/>
                  <a:gd name="T15" fmla="*/ 19 h 147"/>
                  <a:gd name="T16" fmla="*/ 30 w 281"/>
                  <a:gd name="T17" fmla="*/ 19 h 147"/>
                  <a:gd name="T18" fmla="*/ 30 w 281"/>
                  <a:gd name="T19" fmla="*/ 109 h 147"/>
                  <a:gd name="T20" fmla="*/ 14 w 281"/>
                  <a:gd name="T21" fmla="*/ 109 h 147"/>
                  <a:gd name="T22" fmla="*/ 14 w 281"/>
                  <a:gd name="T23" fmla="*/ 126 h 147"/>
                  <a:gd name="T24" fmla="*/ 0 w 281"/>
                  <a:gd name="T25" fmla="*/ 126 h 147"/>
                  <a:gd name="T26" fmla="*/ 0 w 281"/>
                  <a:gd name="T27" fmla="*/ 147 h 147"/>
                  <a:gd name="T28" fmla="*/ 281 w 281"/>
                  <a:gd name="T29" fmla="*/ 147 h 147"/>
                  <a:gd name="T30" fmla="*/ 281 w 281"/>
                  <a:gd name="T31" fmla="*/ 126 h 147"/>
                  <a:gd name="T32" fmla="*/ 267 w 281"/>
                  <a:gd name="T33" fmla="*/ 126 h 147"/>
                  <a:gd name="T34" fmla="*/ 92 w 281"/>
                  <a:gd name="T35" fmla="*/ 109 h 147"/>
                  <a:gd name="T36" fmla="*/ 62 w 281"/>
                  <a:gd name="T37" fmla="*/ 109 h 147"/>
                  <a:gd name="T38" fmla="*/ 62 w 281"/>
                  <a:gd name="T39" fmla="*/ 19 h 147"/>
                  <a:gd name="T40" fmla="*/ 92 w 281"/>
                  <a:gd name="T41" fmla="*/ 19 h 147"/>
                  <a:gd name="T42" fmla="*/ 92 w 281"/>
                  <a:gd name="T43" fmla="*/ 109 h 147"/>
                  <a:gd name="T44" fmla="*/ 155 w 281"/>
                  <a:gd name="T45" fmla="*/ 109 h 147"/>
                  <a:gd name="T46" fmla="*/ 125 w 281"/>
                  <a:gd name="T47" fmla="*/ 109 h 147"/>
                  <a:gd name="T48" fmla="*/ 125 w 281"/>
                  <a:gd name="T49" fmla="*/ 19 h 147"/>
                  <a:gd name="T50" fmla="*/ 155 w 281"/>
                  <a:gd name="T51" fmla="*/ 19 h 147"/>
                  <a:gd name="T52" fmla="*/ 155 w 281"/>
                  <a:gd name="T53" fmla="*/ 109 h 147"/>
                  <a:gd name="T54" fmla="*/ 218 w 281"/>
                  <a:gd name="T55" fmla="*/ 109 h 147"/>
                  <a:gd name="T56" fmla="*/ 188 w 281"/>
                  <a:gd name="T57" fmla="*/ 109 h 147"/>
                  <a:gd name="T58" fmla="*/ 188 w 281"/>
                  <a:gd name="T59" fmla="*/ 19 h 147"/>
                  <a:gd name="T60" fmla="*/ 218 w 281"/>
                  <a:gd name="T61" fmla="*/ 19 h 147"/>
                  <a:gd name="T62" fmla="*/ 218 w 281"/>
                  <a:gd name="T63" fmla="*/ 10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1" h="147">
                    <a:moveTo>
                      <a:pt x="267" y="126"/>
                    </a:moveTo>
                    <a:lnTo>
                      <a:pt x="267" y="109"/>
                    </a:lnTo>
                    <a:lnTo>
                      <a:pt x="251" y="109"/>
                    </a:lnTo>
                    <a:lnTo>
                      <a:pt x="251" y="19"/>
                    </a:lnTo>
                    <a:lnTo>
                      <a:pt x="267" y="19"/>
                    </a:lnTo>
                    <a:lnTo>
                      <a:pt x="267" y="0"/>
                    </a:lnTo>
                    <a:lnTo>
                      <a:pt x="14" y="0"/>
                    </a:lnTo>
                    <a:lnTo>
                      <a:pt x="14" y="19"/>
                    </a:lnTo>
                    <a:lnTo>
                      <a:pt x="30" y="19"/>
                    </a:lnTo>
                    <a:lnTo>
                      <a:pt x="30" y="109"/>
                    </a:lnTo>
                    <a:lnTo>
                      <a:pt x="14" y="109"/>
                    </a:lnTo>
                    <a:lnTo>
                      <a:pt x="14" y="126"/>
                    </a:lnTo>
                    <a:lnTo>
                      <a:pt x="0" y="126"/>
                    </a:lnTo>
                    <a:lnTo>
                      <a:pt x="0" y="147"/>
                    </a:lnTo>
                    <a:lnTo>
                      <a:pt x="281" y="147"/>
                    </a:lnTo>
                    <a:lnTo>
                      <a:pt x="281" y="126"/>
                    </a:lnTo>
                    <a:lnTo>
                      <a:pt x="267" y="126"/>
                    </a:lnTo>
                    <a:close/>
                    <a:moveTo>
                      <a:pt x="92" y="109"/>
                    </a:moveTo>
                    <a:lnTo>
                      <a:pt x="62" y="109"/>
                    </a:lnTo>
                    <a:lnTo>
                      <a:pt x="62" y="19"/>
                    </a:lnTo>
                    <a:lnTo>
                      <a:pt x="92" y="19"/>
                    </a:lnTo>
                    <a:lnTo>
                      <a:pt x="92" y="109"/>
                    </a:lnTo>
                    <a:close/>
                    <a:moveTo>
                      <a:pt x="155" y="109"/>
                    </a:moveTo>
                    <a:lnTo>
                      <a:pt x="125" y="109"/>
                    </a:lnTo>
                    <a:lnTo>
                      <a:pt x="125" y="19"/>
                    </a:lnTo>
                    <a:lnTo>
                      <a:pt x="155" y="19"/>
                    </a:lnTo>
                    <a:lnTo>
                      <a:pt x="155" y="109"/>
                    </a:lnTo>
                    <a:close/>
                    <a:moveTo>
                      <a:pt x="218" y="109"/>
                    </a:moveTo>
                    <a:lnTo>
                      <a:pt x="188" y="109"/>
                    </a:lnTo>
                    <a:lnTo>
                      <a:pt x="188" y="19"/>
                    </a:lnTo>
                    <a:lnTo>
                      <a:pt x="218" y="19"/>
                    </a:lnTo>
                    <a:lnTo>
                      <a:pt x="218" y="10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388" name="Freeform 14"/>
              <p:cNvSpPr>
                <a:spLocks noEditPoints="1"/>
              </p:cNvSpPr>
              <p:nvPr/>
            </p:nvSpPr>
            <p:spPr bwMode="auto">
              <a:xfrm>
                <a:off x="1200150" y="2085975"/>
                <a:ext cx="446088" cy="163513"/>
              </a:xfrm>
              <a:custGeom>
                <a:avLst/>
                <a:gdLst>
                  <a:gd name="T0" fmla="*/ 140 w 281"/>
                  <a:gd name="T1" fmla="*/ 0 h 103"/>
                  <a:gd name="T2" fmla="*/ 0 w 281"/>
                  <a:gd name="T3" fmla="*/ 95 h 103"/>
                  <a:gd name="T4" fmla="*/ 0 w 281"/>
                  <a:gd name="T5" fmla="*/ 103 h 103"/>
                  <a:gd name="T6" fmla="*/ 281 w 281"/>
                  <a:gd name="T7" fmla="*/ 103 h 103"/>
                  <a:gd name="T8" fmla="*/ 281 w 281"/>
                  <a:gd name="T9" fmla="*/ 95 h 103"/>
                  <a:gd name="T10" fmla="*/ 140 w 281"/>
                  <a:gd name="T11" fmla="*/ 0 h 103"/>
                  <a:gd name="T12" fmla="*/ 190 w 281"/>
                  <a:gd name="T13" fmla="*/ 74 h 103"/>
                  <a:gd name="T14" fmla="*/ 91 w 281"/>
                  <a:gd name="T15" fmla="*/ 74 h 103"/>
                  <a:gd name="T16" fmla="*/ 91 w 281"/>
                  <a:gd name="T17" fmla="*/ 71 h 103"/>
                  <a:gd name="T18" fmla="*/ 140 w 281"/>
                  <a:gd name="T19" fmla="*/ 38 h 103"/>
                  <a:gd name="T20" fmla="*/ 190 w 281"/>
                  <a:gd name="T21" fmla="*/ 71 h 103"/>
                  <a:gd name="T22" fmla="*/ 190 w 281"/>
                  <a:gd name="T23" fmla="*/ 7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1" h="103">
                    <a:moveTo>
                      <a:pt x="140" y="0"/>
                    </a:moveTo>
                    <a:lnTo>
                      <a:pt x="0" y="95"/>
                    </a:lnTo>
                    <a:lnTo>
                      <a:pt x="0" y="103"/>
                    </a:lnTo>
                    <a:lnTo>
                      <a:pt x="281" y="103"/>
                    </a:lnTo>
                    <a:lnTo>
                      <a:pt x="281" y="95"/>
                    </a:lnTo>
                    <a:lnTo>
                      <a:pt x="140" y="0"/>
                    </a:lnTo>
                    <a:close/>
                    <a:moveTo>
                      <a:pt x="190" y="74"/>
                    </a:moveTo>
                    <a:lnTo>
                      <a:pt x="91" y="74"/>
                    </a:lnTo>
                    <a:lnTo>
                      <a:pt x="91" y="71"/>
                    </a:lnTo>
                    <a:lnTo>
                      <a:pt x="140" y="38"/>
                    </a:lnTo>
                    <a:lnTo>
                      <a:pt x="190" y="71"/>
                    </a:lnTo>
                    <a:lnTo>
                      <a:pt x="190" y="7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Microsoft YaHei UI" panose="020B0503020204020204" charset="-122"/>
                </a:endParaRPr>
              </a:p>
            </p:txBody>
          </p:sp>
        </p:grpSp>
        <p:cxnSp>
          <p:nvCxnSpPr>
            <p:cNvPr id="86" name="直接连接符 85"/>
            <p:cNvCxnSpPr/>
            <p:nvPr/>
          </p:nvCxnSpPr>
          <p:spPr>
            <a:xfrm>
              <a:off x="5444" y="3617"/>
              <a:ext cx="75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组合 134"/>
          <p:cNvGrpSpPr/>
          <p:nvPr/>
        </p:nvGrpSpPr>
        <p:grpSpPr>
          <a:xfrm>
            <a:off x="5173345" y="1944053"/>
            <a:ext cx="2043430" cy="811530"/>
            <a:chOff x="7808" y="3068"/>
            <a:chExt cx="3218" cy="1278"/>
          </a:xfrm>
        </p:grpSpPr>
        <p:sp>
          <p:nvSpPr>
            <p:cNvPr id="88" name="圆角矩形 87"/>
            <p:cNvSpPr/>
            <p:nvPr/>
          </p:nvSpPr>
          <p:spPr>
            <a:xfrm>
              <a:off x="7808" y="3068"/>
              <a:ext cx="3218" cy="1278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89" name="组合 88"/>
            <p:cNvGrpSpPr/>
            <p:nvPr/>
          </p:nvGrpSpPr>
          <p:grpSpPr>
            <a:xfrm flipH="1">
              <a:off x="9940" y="3348"/>
              <a:ext cx="668" cy="768"/>
              <a:chOff x="16703" y="1260"/>
              <a:chExt cx="766" cy="76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14" name="Freeform 98"/>
              <p:cNvSpPr>
                <a:spLocks noEditPoints="1"/>
              </p:cNvSpPr>
              <p:nvPr/>
            </p:nvSpPr>
            <p:spPr bwMode="auto">
              <a:xfrm>
                <a:off x="16703" y="1640"/>
                <a:ext cx="707" cy="388"/>
              </a:xfrm>
              <a:custGeom>
                <a:avLst/>
                <a:gdLst>
                  <a:gd name="T0" fmla="*/ 176 w 177"/>
                  <a:gd name="T1" fmla="*/ 24 h 97"/>
                  <a:gd name="T2" fmla="*/ 130 w 177"/>
                  <a:gd name="T3" fmla="*/ 8 h 97"/>
                  <a:gd name="T4" fmla="*/ 95 w 177"/>
                  <a:gd name="T5" fmla="*/ 12 h 97"/>
                  <a:gd name="T6" fmla="*/ 60 w 177"/>
                  <a:gd name="T7" fmla="*/ 15 h 97"/>
                  <a:gd name="T8" fmla="*/ 15 w 177"/>
                  <a:gd name="T9" fmla="*/ 0 h 97"/>
                  <a:gd name="T10" fmla="*/ 14 w 177"/>
                  <a:gd name="T11" fmla="*/ 0 h 97"/>
                  <a:gd name="T12" fmla="*/ 13 w 177"/>
                  <a:gd name="T13" fmla="*/ 1 h 97"/>
                  <a:gd name="T14" fmla="*/ 0 w 177"/>
                  <a:gd name="T15" fmla="*/ 72 h 97"/>
                  <a:gd name="T16" fmla="*/ 0 w 177"/>
                  <a:gd name="T17" fmla="*/ 73 h 97"/>
                  <a:gd name="T18" fmla="*/ 47 w 177"/>
                  <a:gd name="T19" fmla="*/ 88 h 97"/>
                  <a:gd name="T20" fmla="*/ 82 w 177"/>
                  <a:gd name="T21" fmla="*/ 85 h 97"/>
                  <a:gd name="T22" fmla="*/ 117 w 177"/>
                  <a:gd name="T23" fmla="*/ 81 h 97"/>
                  <a:gd name="T24" fmla="*/ 162 w 177"/>
                  <a:gd name="T25" fmla="*/ 97 h 97"/>
                  <a:gd name="T26" fmla="*/ 163 w 177"/>
                  <a:gd name="T27" fmla="*/ 97 h 97"/>
                  <a:gd name="T28" fmla="*/ 163 w 177"/>
                  <a:gd name="T29" fmla="*/ 97 h 97"/>
                  <a:gd name="T30" fmla="*/ 164 w 177"/>
                  <a:gd name="T31" fmla="*/ 96 h 97"/>
                  <a:gd name="T32" fmla="*/ 177 w 177"/>
                  <a:gd name="T33" fmla="*/ 25 h 97"/>
                  <a:gd name="T34" fmla="*/ 176 w 177"/>
                  <a:gd name="T35" fmla="*/ 24 h 97"/>
                  <a:gd name="T36" fmla="*/ 150 w 177"/>
                  <a:gd name="T37" fmla="*/ 49 h 97"/>
                  <a:gd name="T38" fmla="*/ 146 w 177"/>
                  <a:gd name="T39" fmla="*/ 53 h 97"/>
                  <a:gd name="T40" fmla="*/ 145 w 177"/>
                  <a:gd name="T41" fmla="*/ 52 h 97"/>
                  <a:gd name="T42" fmla="*/ 141 w 177"/>
                  <a:gd name="T43" fmla="*/ 47 h 97"/>
                  <a:gd name="T44" fmla="*/ 145 w 177"/>
                  <a:gd name="T45" fmla="*/ 43 h 97"/>
                  <a:gd name="T46" fmla="*/ 146 w 177"/>
                  <a:gd name="T47" fmla="*/ 43 h 97"/>
                  <a:gd name="T48" fmla="*/ 150 w 177"/>
                  <a:gd name="T49" fmla="*/ 49 h 97"/>
                  <a:gd name="T50" fmla="*/ 64 w 177"/>
                  <a:gd name="T51" fmla="*/ 52 h 97"/>
                  <a:gd name="T52" fmla="*/ 93 w 177"/>
                  <a:gd name="T53" fmla="*/ 26 h 97"/>
                  <a:gd name="T54" fmla="*/ 97 w 177"/>
                  <a:gd name="T55" fmla="*/ 25 h 97"/>
                  <a:gd name="T56" fmla="*/ 109 w 177"/>
                  <a:gd name="T57" fmla="*/ 31 h 97"/>
                  <a:gd name="T58" fmla="*/ 113 w 177"/>
                  <a:gd name="T59" fmla="*/ 45 h 97"/>
                  <a:gd name="T60" fmla="*/ 84 w 177"/>
                  <a:gd name="T61" fmla="*/ 71 h 97"/>
                  <a:gd name="T62" fmla="*/ 67 w 177"/>
                  <a:gd name="T63" fmla="*/ 66 h 97"/>
                  <a:gd name="T64" fmla="*/ 64 w 177"/>
                  <a:gd name="T65" fmla="*/ 52 h 97"/>
                  <a:gd name="T66" fmla="*/ 36 w 177"/>
                  <a:gd name="T67" fmla="*/ 50 h 97"/>
                  <a:gd name="T68" fmla="*/ 30 w 177"/>
                  <a:gd name="T69" fmla="*/ 54 h 97"/>
                  <a:gd name="T70" fmla="*/ 27 w 177"/>
                  <a:gd name="T71" fmla="*/ 47 h 97"/>
                  <a:gd name="T72" fmla="*/ 31 w 177"/>
                  <a:gd name="T73" fmla="*/ 44 h 97"/>
                  <a:gd name="T74" fmla="*/ 32 w 177"/>
                  <a:gd name="T75" fmla="*/ 44 h 97"/>
                  <a:gd name="T76" fmla="*/ 36 w 177"/>
                  <a:gd name="T77" fmla="*/ 5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7" h="97">
                    <a:moveTo>
                      <a:pt x="176" y="24"/>
                    </a:moveTo>
                    <a:cubicBezTo>
                      <a:pt x="164" y="13"/>
                      <a:pt x="149" y="8"/>
                      <a:pt x="130" y="8"/>
                    </a:cubicBezTo>
                    <a:cubicBezTo>
                      <a:pt x="118" y="8"/>
                      <a:pt x="106" y="10"/>
                      <a:pt x="95" y="12"/>
                    </a:cubicBezTo>
                    <a:cubicBezTo>
                      <a:pt x="83" y="13"/>
                      <a:pt x="71" y="15"/>
                      <a:pt x="60" y="15"/>
                    </a:cubicBezTo>
                    <a:cubicBezTo>
                      <a:pt x="41" y="15"/>
                      <a:pt x="27" y="1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9" y="24"/>
                      <a:pt x="4" y="48"/>
                      <a:pt x="0" y="72"/>
                    </a:cubicBezTo>
                    <a:cubicBezTo>
                      <a:pt x="0" y="72"/>
                      <a:pt x="0" y="72"/>
                      <a:pt x="0" y="73"/>
                    </a:cubicBezTo>
                    <a:cubicBezTo>
                      <a:pt x="13" y="83"/>
                      <a:pt x="28" y="88"/>
                      <a:pt x="47" y="88"/>
                    </a:cubicBezTo>
                    <a:cubicBezTo>
                      <a:pt x="58" y="88"/>
                      <a:pt x="70" y="87"/>
                      <a:pt x="82" y="85"/>
                    </a:cubicBezTo>
                    <a:cubicBezTo>
                      <a:pt x="93" y="83"/>
                      <a:pt x="105" y="81"/>
                      <a:pt x="117" y="81"/>
                    </a:cubicBezTo>
                    <a:cubicBezTo>
                      <a:pt x="135" y="81"/>
                      <a:pt x="150" y="86"/>
                      <a:pt x="162" y="97"/>
                    </a:cubicBezTo>
                    <a:cubicBezTo>
                      <a:pt x="162" y="97"/>
                      <a:pt x="162" y="97"/>
                      <a:pt x="163" y="97"/>
                    </a:cubicBezTo>
                    <a:cubicBezTo>
                      <a:pt x="163" y="97"/>
                      <a:pt x="163" y="97"/>
                      <a:pt x="163" y="97"/>
                    </a:cubicBezTo>
                    <a:cubicBezTo>
                      <a:pt x="163" y="97"/>
                      <a:pt x="164" y="96"/>
                      <a:pt x="164" y="96"/>
                    </a:cubicBezTo>
                    <a:cubicBezTo>
                      <a:pt x="177" y="25"/>
                      <a:pt x="177" y="25"/>
                      <a:pt x="177" y="25"/>
                    </a:cubicBezTo>
                    <a:cubicBezTo>
                      <a:pt x="177" y="25"/>
                      <a:pt x="177" y="24"/>
                      <a:pt x="176" y="24"/>
                    </a:cubicBezTo>
                    <a:close/>
                    <a:moveTo>
                      <a:pt x="150" y="49"/>
                    </a:moveTo>
                    <a:cubicBezTo>
                      <a:pt x="150" y="51"/>
                      <a:pt x="148" y="53"/>
                      <a:pt x="146" y="53"/>
                    </a:cubicBezTo>
                    <a:cubicBezTo>
                      <a:pt x="146" y="53"/>
                      <a:pt x="145" y="52"/>
                      <a:pt x="145" y="52"/>
                    </a:cubicBezTo>
                    <a:cubicBezTo>
                      <a:pt x="142" y="52"/>
                      <a:pt x="140" y="49"/>
                      <a:pt x="141" y="47"/>
                    </a:cubicBezTo>
                    <a:cubicBezTo>
                      <a:pt x="141" y="44"/>
                      <a:pt x="143" y="43"/>
                      <a:pt x="145" y="43"/>
                    </a:cubicBezTo>
                    <a:cubicBezTo>
                      <a:pt x="145" y="43"/>
                      <a:pt x="146" y="43"/>
                      <a:pt x="146" y="43"/>
                    </a:cubicBezTo>
                    <a:cubicBezTo>
                      <a:pt x="149" y="44"/>
                      <a:pt x="150" y="47"/>
                      <a:pt x="150" y="49"/>
                    </a:cubicBezTo>
                    <a:close/>
                    <a:moveTo>
                      <a:pt x="64" y="52"/>
                    </a:moveTo>
                    <a:cubicBezTo>
                      <a:pt x="66" y="39"/>
                      <a:pt x="79" y="28"/>
                      <a:pt x="93" y="26"/>
                    </a:cubicBezTo>
                    <a:cubicBezTo>
                      <a:pt x="94" y="25"/>
                      <a:pt x="95" y="25"/>
                      <a:pt x="97" y="25"/>
                    </a:cubicBezTo>
                    <a:cubicBezTo>
                      <a:pt x="102" y="25"/>
                      <a:pt x="106" y="27"/>
                      <a:pt x="109" y="31"/>
                    </a:cubicBezTo>
                    <a:cubicBezTo>
                      <a:pt x="112" y="34"/>
                      <a:pt x="114" y="40"/>
                      <a:pt x="113" y="45"/>
                    </a:cubicBezTo>
                    <a:cubicBezTo>
                      <a:pt x="110" y="57"/>
                      <a:pt x="98" y="69"/>
                      <a:pt x="84" y="71"/>
                    </a:cubicBezTo>
                    <a:cubicBezTo>
                      <a:pt x="77" y="72"/>
                      <a:pt x="71" y="70"/>
                      <a:pt x="67" y="66"/>
                    </a:cubicBezTo>
                    <a:cubicBezTo>
                      <a:pt x="64" y="62"/>
                      <a:pt x="63" y="57"/>
                      <a:pt x="64" y="52"/>
                    </a:cubicBezTo>
                    <a:close/>
                    <a:moveTo>
                      <a:pt x="36" y="50"/>
                    </a:moveTo>
                    <a:cubicBezTo>
                      <a:pt x="35" y="53"/>
                      <a:pt x="33" y="54"/>
                      <a:pt x="30" y="54"/>
                    </a:cubicBezTo>
                    <a:cubicBezTo>
                      <a:pt x="28" y="53"/>
                      <a:pt x="26" y="50"/>
                      <a:pt x="27" y="47"/>
                    </a:cubicBezTo>
                    <a:cubicBezTo>
                      <a:pt x="27" y="45"/>
                      <a:pt x="29" y="44"/>
                      <a:pt x="31" y="44"/>
                    </a:cubicBezTo>
                    <a:cubicBezTo>
                      <a:pt x="31" y="44"/>
                      <a:pt x="32" y="44"/>
                      <a:pt x="32" y="44"/>
                    </a:cubicBezTo>
                    <a:cubicBezTo>
                      <a:pt x="35" y="45"/>
                      <a:pt x="36" y="48"/>
                      <a:pt x="36" y="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" name="Freeform 99"/>
              <p:cNvSpPr/>
              <p:nvPr/>
            </p:nvSpPr>
            <p:spPr bwMode="auto">
              <a:xfrm>
                <a:off x="17018" y="1773"/>
                <a:ext cx="72" cy="123"/>
              </a:xfrm>
              <a:custGeom>
                <a:avLst/>
                <a:gdLst>
                  <a:gd name="T0" fmla="*/ 5 w 18"/>
                  <a:gd name="T1" fmla="*/ 31 h 31"/>
                  <a:gd name="T2" fmla="*/ 6 w 18"/>
                  <a:gd name="T3" fmla="*/ 27 h 31"/>
                  <a:gd name="T4" fmla="*/ 0 w 18"/>
                  <a:gd name="T5" fmla="*/ 26 h 31"/>
                  <a:gd name="T6" fmla="*/ 2 w 18"/>
                  <a:gd name="T7" fmla="*/ 24 h 31"/>
                  <a:gd name="T8" fmla="*/ 7 w 18"/>
                  <a:gd name="T9" fmla="*/ 24 h 31"/>
                  <a:gd name="T10" fmla="*/ 12 w 18"/>
                  <a:gd name="T11" fmla="*/ 20 h 31"/>
                  <a:gd name="T12" fmla="*/ 9 w 18"/>
                  <a:gd name="T13" fmla="*/ 16 h 31"/>
                  <a:gd name="T14" fmla="*/ 3 w 18"/>
                  <a:gd name="T15" fmla="*/ 11 h 31"/>
                  <a:gd name="T16" fmla="*/ 10 w 18"/>
                  <a:gd name="T17" fmla="*/ 4 h 31"/>
                  <a:gd name="T18" fmla="*/ 11 w 18"/>
                  <a:gd name="T19" fmla="*/ 0 h 31"/>
                  <a:gd name="T20" fmla="*/ 14 w 18"/>
                  <a:gd name="T21" fmla="*/ 0 h 31"/>
                  <a:gd name="T22" fmla="*/ 13 w 18"/>
                  <a:gd name="T23" fmla="*/ 3 h 31"/>
                  <a:gd name="T24" fmla="*/ 18 w 18"/>
                  <a:gd name="T25" fmla="*/ 4 h 31"/>
                  <a:gd name="T26" fmla="*/ 16 w 18"/>
                  <a:gd name="T27" fmla="*/ 7 h 31"/>
                  <a:gd name="T28" fmla="*/ 12 w 18"/>
                  <a:gd name="T29" fmla="*/ 6 h 31"/>
                  <a:gd name="T30" fmla="*/ 7 w 18"/>
                  <a:gd name="T31" fmla="*/ 10 h 31"/>
                  <a:gd name="T32" fmla="*/ 11 w 18"/>
                  <a:gd name="T33" fmla="*/ 13 h 31"/>
                  <a:gd name="T34" fmla="*/ 16 w 18"/>
                  <a:gd name="T35" fmla="*/ 19 h 31"/>
                  <a:gd name="T36" fmla="*/ 8 w 18"/>
                  <a:gd name="T37" fmla="*/ 26 h 31"/>
                  <a:gd name="T38" fmla="*/ 8 w 18"/>
                  <a:gd name="T39" fmla="*/ 30 h 31"/>
                  <a:gd name="T40" fmla="*/ 5 w 18"/>
                  <a:gd name="T4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" h="31">
                    <a:moveTo>
                      <a:pt x="5" y="31"/>
                    </a:moveTo>
                    <a:cubicBezTo>
                      <a:pt x="5" y="29"/>
                      <a:pt x="6" y="28"/>
                      <a:pt x="6" y="27"/>
                    </a:cubicBezTo>
                    <a:cubicBezTo>
                      <a:pt x="4" y="27"/>
                      <a:pt x="1" y="27"/>
                      <a:pt x="0" y="26"/>
                    </a:cubicBezTo>
                    <a:cubicBezTo>
                      <a:pt x="1" y="25"/>
                      <a:pt x="1" y="24"/>
                      <a:pt x="2" y="24"/>
                    </a:cubicBezTo>
                    <a:cubicBezTo>
                      <a:pt x="3" y="24"/>
                      <a:pt x="5" y="25"/>
                      <a:pt x="7" y="24"/>
                    </a:cubicBezTo>
                    <a:cubicBezTo>
                      <a:pt x="10" y="24"/>
                      <a:pt x="12" y="22"/>
                      <a:pt x="12" y="20"/>
                    </a:cubicBezTo>
                    <a:cubicBezTo>
                      <a:pt x="13" y="18"/>
                      <a:pt x="11" y="17"/>
                      <a:pt x="9" y="16"/>
                    </a:cubicBezTo>
                    <a:cubicBezTo>
                      <a:pt x="5" y="15"/>
                      <a:pt x="3" y="14"/>
                      <a:pt x="3" y="11"/>
                    </a:cubicBezTo>
                    <a:cubicBezTo>
                      <a:pt x="4" y="8"/>
                      <a:pt x="7" y="5"/>
                      <a:pt x="10" y="4"/>
                    </a:cubicBezTo>
                    <a:cubicBezTo>
                      <a:pt x="11" y="3"/>
                      <a:pt x="11" y="2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3" y="1"/>
                      <a:pt x="13" y="2"/>
                      <a:pt x="13" y="3"/>
                    </a:cubicBezTo>
                    <a:cubicBezTo>
                      <a:pt x="15" y="3"/>
                      <a:pt x="17" y="4"/>
                      <a:pt x="18" y="4"/>
                    </a:cubicBezTo>
                    <a:cubicBezTo>
                      <a:pt x="17" y="5"/>
                      <a:pt x="17" y="6"/>
                      <a:pt x="16" y="7"/>
                    </a:cubicBezTo>
                    <a:cubicBezTo>
                      <a:pt x="16" y="6"/>
                      <a:pt x="14" y="6"/>
                      <a:pt x="12" y="6"/>
                    </a:cubicBezTo>
                    <a:cubicBezTo>
                      <a:pt x="9" y="7"/>
                      <a:pt x="7" y="8"/>
                      <a:pt x="7" y="10"/>
                    </a:cubicBezTo>
                    <a:cubicBezTo>
                      <a:pt x="6" y="12"/>
                      <a:pt x="8" y="13"/>
                      <a:pt x="11" y="13"/>
                    </a:cubicBezTo>
                    <a:cubicBezTo>
                      <a:pt x="15" y="14"/>
                      <a:pt x="16" y="16"/>
                      <a:pt x="16" y="19"/>
                    </a:cubicBezTo>
                    <a:cubicBezTo>
                      <a:pt x="15" y="22"/>
                      <a:pt x="13" y="25"/>
                      <a:pt x="8" y="26"/>
                    </a:cubicBezTo>
                    <a:cubicBezTo>
                      <a:pt x="8" y="28"/>
                      <a:pt x="8" y="29"/>
                      <a:pt x="8" y="30"/>
                    </a:cubicBezTo>
                    <a:cubicBezTo>
                      <a:pt x="7" y="30"/>
                      <a:pt x="6" y="31"/>
                      <a:pt x="5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" name="Freeform 220"/>
              <p:cNvSpPr/>
              <p:nvPr/>
            </p:nvSpPr>
            <p:spPr bwMode="auto">
              <a:xfrm>
                <a:off x="16805" y="1260"/>
                <a:ext cx="665" cy="400"/>
              </a:xfrm>
              <a:custGeom>
                <a:avLst/>
                <a:gdLst>
                  <a:gd name="T0" fmla="*/ 165 w 166"/>
                  <a:gd name="T1" fmla="*/ 60 h 100"/>
                  <a:gd name="T2" fmla="*/ 122 w 166"/>
                  <a:gd name="T3" fmla="*/ 2 h 100"/>
                  <a:gd name="T4" fmla="*/ 122 w 166"/>
                  <a:gd name="T5" fmla="*/ 1 h 100"/>
                  <a:gd name="T6" fmla="*/ 116 w 166"/>
                  <a:gd name="T7" fmla="*/ 1 h 100"/>
                  <a:gd name="T8" fmla="*/ 74 w 166"/>
                  <a:gd name="T9" fmla="*/ 41 h 100"/>
                  <a:gd name="T10" fmla="*/ 73 w 166"/>
                  <a:gd name="T11" fmla="*/ 44 h 100"/>
                  <a:gd name="T12" fmla="*/ 74 w 166"/>
                  <a:gd name="T13" fmla="*/ 46 h 100"/>
                  <a:gd name="T14" fmla="*/ 50 w 166"/>
                  <a:gd name="T15" fmla="*/ 48 h 100"/>
                  <a:gd name="T16" fmla="*/ 11 w 166"/>
                  <a:gd name="T17" fmla="*/ 54 h 100"/>
                  <a:gd name="T18" fmla="*/ 5 w 166"/>
                  <a:gd name="T19" fmla="*/ 56 h 100"/>
                  <a:gd name="T20" fmla="*/ 5 w 166"/>
                  <a:gd name="T21" fmla="*/ 75 h 100"/>
                  <a:gd name="T22" fmla="*/ 19 w 166"/>
                  <a:gd name="T23" fmla="*/ 85 h 100"/>
                  <a:gd name="T24" fmla="*/ 9 w 166"/>
                  <a:gd name="T25" fmla="*/ 98 h 100"/>
                  <a:gd name="T26" fmla="*/ 17 w 166"/>
                  <a:gd name="T27" fmla="*/ 100 h 100"/>
                  <a:gd name="T28" fmla="*/ 27 w 166"/>
                  <a:gd name="T29" fmla="*/ 87 h 100"/>
                  <a:gd name="T30" fmla="*/ 35 w 166"/>
                  <a:gd name="T31" fmla="*/ 88 h 100"/>
                  <a:gd name="T32" fmla="*/ 58 w 166"/>
                  <a:gd name="T33" fmla="*/ 94 h 100"/>
                  <a:gd name="T34" fmla="*/ 63 w 166"/>
                  <a:gd name="T35" fmla="*/ 91 h 100"/>
                  <a:gd name="T36" fmla="*/ 60 w 166"/>
                  <a:gd name="T37" fmla="*/ 86 h 100"/>
                  <a:gd name="T38" fmla="*/ 37 w 166"/>
                  <a:gd name="T39" fmla="*/ 80 h 100"/>
                  <a:gd name="T40" fmla="*/ 36 w 166"/>
                  <a:gd name="T41" fmla="*/ 80 h 100"/>
                  <a:gd name="T42" fmla="*/ 12 w 166"/>
                  <a:gd name="T43" fmla="*/ 71 h 100"/>
                  <a:gd name="T44" fmla="*/ 11 w 166"/>
                  <a:gd name="T45" fmla="*/ 62 h 100"/>
                  <a:gd name="T46" fmla="*/ 53 w 166"/>
                  <a:gd name="T47" fmla="*/ 55 h 100"/>
                  <a:gd name="T48" fmla="*/ 100 w 166"/>
                  <a:gd name="T49" fmla="*/ 68 h 100"/>
                  <a:gd name="T50" fmla="*/ 101 w 166"/>
                  <a:gd name="T51" fmla="*/ 69 h 100"/>
                  <a:gd name="T52" fmla="*/ 113 w 166"/>
                  <a:gd name="T53" fmla="*/ 96 h 100"/>
                  <a:gd name="T54" fmla="*/ 121 w 166"/>
                  <a:gd name="T55" fmla="*/ 97 h 100"/>
                  <a:gd name="T56" fmla="*/ 120 w 166"/>
                  <a:gd name="T57" fmla="*/ 81 h 100"/>
                  <a:gd name="T58" fmla="*/ 135 w 166"/>
                  <a:gd name="T59" fmla="*/ 92 h 100"/>
                  <a:gd name="T60" fmla="*/ 137 w 166"/>
                  <a:gd name="T61" fmla="*/ 93 h 100"/>
                  <a:gd name="T62" fmla="*/ 140 w 166"/>
                  <a:gd name="T63" fmla="*/ 91 h 100"/>
                  <a:gd name="T64" fmla="*/ 144 w 166"/>
                  <a:gd name="T65" fmla="*/ 87 h 100"/>
                  <a:gd name="T66" fmla="*/ 144 w 166"/>
                  <a:gd name="T67" fmla="*/ 87 h 100"/>
                  <a:gd name="T68" fmla="*/ 144 w 166"/>
                  <a:gd name="T69" fmla="*/ 87 h 100"/>
                  <a:gd name="T70" fmla="*/ 165 w 166"/>
                  <a:gd name="T71" fmla="*/ 65 h 100"/>
                  <a:gd name="T72" fmla="*/ 165 w 166"/>
                  <a:gd name="T73" fmla="*/ 6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6" h="100">
                    <a:moveTo>
                      <a:pt x="165" y="60"/>
                    </a:moveTo>
                    <a:cubicBezTo>
                      <a:pt x="122" y="2"/>
                      <a:pt x="122" y="2"/>
                      <a:pt x="122" y="2"/>
                    </a:cubicBezTo>
                    <a:cubicBezTo>
                      <a:pt x="122" y="1"/>
                      <a:pt x="122" y="1"/>
                      <a:pt x="122" y="1"/>
                    </a:cubicBezTo>
                    <a:cubicBezTo>
                      <a:pt x="120" y="0"/>
                      <a:pt x="118" y="0"/>
                      <a:pt x="116" y="1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4" y="42"/>
                      <a:pt x="73" y="43"/>
                      <a:pt x="73" y="44"/>
                    </a:cubicBezTo>
                    <a:cubicBezTo>
                      <a:pt x="73" y="45"/>
                      <a:pt x="74" y="45"/>
                      <a:pt x="74" y="46"/>
                    </a:cubicBezTo>
                    <a:cubicBezTo>
                      <a:pt x="67" y="45"/>
                      <a:pt x="59" y="45"/>
                      <a:pt x="50" y="48"/>
                    </a:cubicBezTo>
                    <a:cubicBezTo>
                      <a:pt x="34" y="52"/>
                      <a:pt x="14" y="55"/>
                      <a:pt x="11" y="54"/>
                    </a:cubicBezTo>
                    <a:cubicBezTo>
                      <a:pt x="9" y="53"/>
                      <a:pt x="6" y="54"/>
                      <a:pt x="5" y="56"/>
                    </a:cubicBezTo>
                    <a:cubicBezTo>
                      <a:pt x="5" y="56"/>
                      <a:pt x="0" y="66"/>
                      <a:pt x="5" y="75"/>
                    </a:cubicBezTo>
                    <a:cubicBezTo>
                      <a:pt x="8" y="79"/>
                      <a:pt x="12" y="83"/>
                      <a:pt x="19" y="85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12" y="99"/>
                      <a:pt x="15" y="100"/>
                      <a:pt x="17" y="100"/>
                    </a:cubicBezTo>
                    <a:cubicBezTo>
                      <a:pt x="27" y="87"/>
                      <a:pt x="27" y="87"/>
                      <a:pt x="27" y="87"/>
                    </a:cubicBezTo>
                    <a:cubicBezTo>
                      <a:pt x="30" y="87"/>
                      <a:pt x="32" y="87"/>
                      <a:pt x="35" y="88"/>
                    </a:cubicBezTo>
                    <a:cubicBezTo>
                      <a:pt x="58" y="94"/>
                      <a:pt x="58" y="94"/>
                      <a:pt x="58" y="94"/>
                    </a:cubicBezTo>
                    <a:cubicBezTo>
                      <a:pt x="60" y="94"/>
                      <a:pt x="62" y="93"/>
                      <a:pt x="63" y="91"/>
                    </a:cubicBezTo>
                    <a:cubicBezTo>
                      <a:pt x="63" y="89"/>
                      <a:pt x="62" y="87"/>
                      <a:pt x="60" y="86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23" y="79"/>
                      <a:pt x="15" y="76"/>
                      <a:pt x="12" y="71"/>
                    </a:cubicBezTo>
                    <a:cubicBezTo>
                      <a:pt x="10" y="68"/>
                      <a:pt x="11" y="65"/>
                      <a:pt x="11" y="62"/>
                    </a:cubicBezTo>
                    <a:cubicBezTo>
                      <a:pt x="22" y="63"/>
                      <a:pt x="43" y="58"/>
                      <a:pt x="53" y="55"/>
                    </a:cubicBezTo>
                    <a:cubicBezTo>
                      <a:pt x="80" y="47"/>
                      <a:pt x="99" y="67"/>
                      <a:pt x="100" y="68"/>
                    </a:cubicBezTo>
                    <a:cubicBezTo>
                      <a:pt x="100" y="68"/>
                      <a:pt x="100" y="68"/>
                      <a:pt x="101" y="69"/>
                    </a:cubicBezTo>
                    <a:cubicBezTo>
                      <a:pt x="111" y="76"/>
                      <a:pt x="115" y="85"/>
                      <a:pt x="113" y="96"/>
                    </a:cubicBezTo>
                    <a:cubicBezTo>
                      <a:pt x="116" y="96"/>
                      <a:pt x="119" y="96"/>
                      <a:pt x="121" y="97"/>
                    </a:cubicBezTo>
                    <a:cubicBezTo>
                      <a:pt x="122" y="91"/>
                      <a:pt x="122" y="86"/>
                      <a:pt x="120" y="81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6" y="92"/>
                      <a:pt x="137" y="93"/>
                      <a:pt x="137" y="93"/>
                    </a:cubicBezTo>
                    <a:cubicBezTo>
                      <a:pt x="138" y="93"/>
                      <a:pt x="140" y="92"/>
                      <a:pt x="140" y="91"/>
                    </a:cubicBezTo>
                    <a:cubicBezTo>
                      <a:pt x="144" y="87"/>
                      <a:pt x="144" y="87"/>
                      <a:pt x="144" y="87"/>
                    </a:cubicBezTo>
                    <a:cubicBezTo>
                      <a:pt x="144" y="87"/>
                      <a:pt x="144" y="87"/>
                      <a:pt x="144" y="87"/>
                    </a:cubicBezTo>
                    <a:cubicBezTo>
                      <a:pt x="144" y="87"/>
                      <a:pt x="144" y="87"/>
                      <a:pt x="144" y="87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6" y="64"/>
                      <a:pt x="166" y="61"/>
                      <a:pt x="165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8064" y="3192"/>
              <a:ext cx="1492" cy="982"/>
              <a:chOff x="8103" y="3099"/>
              <a:chExt cx="1169" cy="769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187" name="组合 186"/>
              <p:cNvGrpSpPr/>
              <p:nvPr/>
            </p:nvGrpSpPr>
            <p:grpSpPr>
              <a:xfrm>
                <a:off x="8463" y="3099"/>
                <a:ext cx="464" cy="518"/>
                <a:chOff x="12186" y="8370"/>
                <a:chExt cx="464" cy="518"/>
              </a:xfrm>
              <a:grpFill/>
            </p:grpSpPr>
            <p:sp>
              <p:nvSpPr>
                <p:cNvPr id="92" name="Oval 23"/>
                <p:cNvSpPr>
                  <a:spLocks noChangeArrowheads="1"/>
                </p:cNvSpPr>
                <p:nvPr/>
              </p:nvSpPr>
              <p:spPr bwMode="auto">
                <a:xfrm>
                  <a:off x="12326" y="8388"/>
                  <a:ext cx="185" cy="193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93" name="Freeform 24"/>
                <p:cNvSpPr>
                  <a:spLocks noEditPoints="1"/>
                </p:cNvSpPr>
                <p:nvPr/>
              </p:nvSpPr>
              <p:spPr bwMode="auto">
                <a:xfrm>
                  <a:off x="12321" y="8370"/>
                  <a:ext cx="195" cy="198"/>
                </a:xfrm>
                <a:custGeom>
                  <a:avLst/>
                  <a:gdLst>
                    <a:gd name="T0" fmla="*/ 22 w 43"/>
                    <a:gd name="T1" fmla="*/ 44 h 44"/>
                    <a:gd name="T2" fmla="*/ 0 w 43"/>
                    <a:gd name="T3" fmla="*/ 22 h 44"/>
                    <a:gd name="T4" fmla="*/ 22 w 43"/>
                    <a:gd name="T5" fmla="*/ 0 h 44"/>
                    <a:gd name="T6" fmla="*/ 43 w 43"/>
                    <a:gd name="T7" fmla="*/ 22 h 44"/>
                    <a:gd name="T8" fmla="*/ 22 w 43"/>
                    <a:gd name="T9" fmla="*/ 44 h 44"/>
                    <a:gd name="T10" fmla="*/ 22 w 43"/>
                    <a:gd name="T11" fmla="*/ 2 h 44"/>
                    <a:gd name="T12" fmla="*/ 2 w 43"/>
                    <a:gd name="T13" fmla="*/ 22 h 44"/>
                    <a:gd name="T14" fmla="*/ 22 w 43"/>
                    <a:gd name="T15" fmla="*/ 42 h 44"/>
                    <a:gd name="T16" fmla="*/ 41 w 43"/>
                    <a:gd name="T17" fmla="*/ 22 h 44"/>
                    <a:gd name="T18" fmla="*/ 22 w 43"/>
                    <a:gd name="T19" fmla="*/ 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" h="44">
                      <a:moveTo>
                        <a:pt x="22" y="44"/>
                      </a:moveTo>
                      <a:cubicBezTo>
                        <a:pt x="9" y="44"/>
                        <a:pt x="0" y="34"/>
                        <a:pt x="0" y="22"/>
                      </a:cubicBezTo>
                      <a:cubicBezTo>
                        <a:pt x="0" y="10"/>
                        <a:pt x="9" y="0"/>
                        <a:pt x="22" y="0"/>
                      </a:cubicBezTo>
                      <a:cubicBezTo>
                        <a:pt x="34" y="0"/>
                        <a:pt x="43" y="10"/>
                        <a:pt x="43" y="22"/>
                      </a:cubicBezTo>
                      <a:cubicBezTo>
                        <a:pt x="43" y="34"/>
                        <a:pt x="34" y="44"/>
                        <a:pt x="22" y="44"/>
                      </a:cubicBezTo>
                      <a:close/>
                      <a:moveTo>
                        <a:pt x="22" y="2"/>
                      </a:moveTo>
                      <a:cubicBezTo>
                        <a:pt x="11" y="2"/>
                        <a:pt x="2" y="11"/>
                        <a:pt x="2" y="22"/>
                      </a:cubicBezTo>
                      <a:cubicBezTo>
                        <a:pt x="2" y="33"/>
                        <a:pt x="11" y="42"/>
                        <a:pt x="22" y="42"/>
                      </a:cubicBezTo>
                      <a:cubicBezTo>
                        <a:pt x="33" y="42"/>
                        <a:pt x="41" y="33"/>
                        <a:pt x="41" y="22"/>
                      </a:cubicBezTo>
                      <a:cubicBezTo>
                        <a:pt x="41" y="11"/>
                        <a:pt x="33" y="2"/>
                        <a:pt x="22" y="2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95" name="Freeform 25"/>
                <p:cNvSpPr/>
                <p:nvPr/>
              </p:nvSpPr>
              <p:spPr bwMode="auto">
                <a:xfrm>
                  <a:off x="12188" y="8620"/>
                  <a:ext cx="457" cy="268"/>
                </a:xfrm>
                <a:custGeom>
                  <a:avLst/>
                  <a:gdLst>
                    <a:gd name="T0" fmla="*/ 51 w 101"/>
                    <a:gd name="T1" fmla="*/ 0 h 59"/>
                    <a:gd name="T2" fmla="*/ 0 w 101"/>
                    <a:gd name="T3" fmla="*/ 59 h 59"/>
                    <a:gd name="T4" fmla="*/ 101 w 101"/>
                    <a:gd name="T5" fmla="*/ 59 h 59"/>
                    <a:gd name="T6" fmla="*/ 51 w 101"/>
                    <a:gd name="T7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" h="59">
                      <a:moveTo>
                        <a:pt x="51" y="0"/>
                      </a:moveTo>
                      <a:cubicBezTo>
                        <a:pt x="22" y="0"/>
                        <a:pt x="0" y="26"/>
                        <a:pt x="0" y="59"/>
                      </a:cubicBezTo>
                      <a:cubicBezTo>
                        <a:pt x="101" y="59"/>
                        <a:pt x="101" y="59"/>
                        <a:pt x="101" y="59"/>
                      </a:cubicBezTo>
                      <a:cubicBezTo>
                        <a:pt x="101" y="26"/>
                        <a:pt x="79" y="0"/>
                        <a:pt x="5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96" name="Freeform 26"/>
                <p:cNvSpPr>
                  <a:spLocks noEditPoints="1"/>
                </p:cNvSpPr>
                <p:nvPr/>
              </p:nvSpPr>
              <p:spPr bwMode="auto">
                <a:xfrm>
                  <a:off x="12186" y="8605"/>
                  <a:ext cx="465" cy="278"/>
                </a:xfrm>
                <a:custGeom>
                  <a:avLst/>
                  <a:gdLst>
                    <a:gd name="T0" fmla="*/ 102 w 103"/>
                    <a:gd name="T1" fmla="*/ 61 h 61"/>
                    <a:gd name="T2" fmla="*/ 1 w 103"/>
                    <a:gd name="T3" fmla="*/ 61 h 61"/>
                    <a:gd name="T4" fmla="*/ 0 w 103"/>
                    <a:gd name="T5" fmla="*/ 60 h 61"/>
                    <a:gd name="T6" fmla="*/ 52 w 103"/>
                    <a:gd name="T7" fmla="*/ 0 h 61"/>
                    <a:gd name="T8" fmla="*/ 103 w 103"/>
                    <a:gd name="T9" fmla="*/ 60 h 61"/>
                    <a:gd name="T10" fmla="*/ 102 w 103"/>
                    <a:gd name="T11" fmla="*/ 61 h 61"/>
                    <a:gd name="T12" fmla="*/ 2 w 103"/>
                    <a:gd name="T13" fmla="*/ 59 h 61"/>
                    <a:gd name="T14" fmla="*/ 101 w 103"/>
                    <a:gd name="T15" fmla="*/ 59 h 61"/>
                    <a:gd name="T16" fmla="*/ 52 w 103"/>
                    <a:gd name="T17" fmla="*/ 2 h 61"/>
                    <a:gd name="T18" fmla="*/ 2 w 103"/>
                    <a:gd name="T19" fmla="*/ 59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3" h="61">
                      <a:moveTo>
                        <a:pt x="102" y="61"/>
                      </a:moveTo>
                      <a:cubicBezTo>
                        <a:pt x="1" y="61"/>
                        <a:pt x="1" y="61"/>
                        <a:pt x="1" y="61"/>
                      </a:cubicBezTo>
                      <a:cubicBezTo>
                        <a:pt x="0" y="61"/>
                        <a:pt x="0" y="61"/>
                        <a:pt x="0" y="60"/>
                      </a:cubicBezTo>
                      <a:cubicBezTo>
                        <a:pt x="0" y="27"/>
                        <a:pt x="23" y="0"/>
                        <a:pt x="52" y="0"/>
                      </a:cubicBezTo>
                      <a:cubicBezTo>
                        <a:pt x="80" y="0"/>
                        <a:pt x="103" y="27"/>
                        <a:pt x="103" y="60"/>
                      </a:cubicBezTo>
                      <a:cubicBezTo>
                        <a:pt x="103" y="61"/>
                        <a:pt x="103" y="61"/>
                        <a:pt x="102" y="61"/>
                      </a:cubicBezTo>
                      <a:close/>
                      <a:moveTo>
                        <a:pt x="2" y="59"/>
                      </a:moveTo>
                      <a:cubicBezTo>
                        <a:pt x="101" y="59"/>
                        <a:pt x="101" y="59"/>
                        <a:pt x="101" y="59"/>
                      </a:cubicBezTo>
                      <a:cubicBezTo>
                        <a:pt x="101" y="27"/>
                        <a:pt x="79" y="2"/>
                        <a:pt x="52" y="2"/>
                      </a:cubicBezTo>
                      <a:cubicBezTo>
                        <a:pt x="24" y="2"/>
                        <a:pt x="2" y="27"/>
                        <a:pt x="2" y="5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>
                <a:off x="8276" y="3183"/>
                <a:ext cx="464" cy="518"/>
                <a:chOff x="12186" y="8370"/>
                <a:chExt cx="464" cy="518"/>
              </a:xfrm>
              <a:grpFill/>
            </p:grpSpPr>
            <p:sp>
              <p:nvSpPr>
                <p:cNvPr id="103" name="Oval 23"/>
                <p:cNvSpPr>
                  <a:spLocks noChangeArrowheads="1"/>
                </p:cNvSpPr>
                <p:nvPr/>
              </p:nvSpPr>
              <p:spPr bwMode="auto">
                <a:xfrm>
                  <a:off x="12326" y="8388"/>
                  <a:ext cx="185" cy="193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04" name="Freeform 24"/>
                <p:cNvSpPr>
                  <a:spLocks noEditPoints="1"/>
                </p:cNvSpPr>
                <p:nvPr/>
              </p:nvSpPr>
              <p:spPr bwMode="auto">
                <a:xfrm>
                  <a:off x="12321" y="8370"/>
                  <a:ext cx="195" cy="198"/>
                </a:xfrm>
                <a:custGeom>
                  <a:avLst/>
                  <a:gdLst>
                    <a:gd name="T0" fmla="*/ 22 w 43"/>
                    <a:gd name="T1" fmla="*/ 44 h 44"/>
                    <a:gd name="T2" fmla="*/ 0 w 43"/>
                    <a:gd name="T3" fmla="*/ 22 h 44"/>
                    <a:gd name="T4" fmla="*/ 22 w 43"/>
                    <a:gd name="T5" fmla="*/ 0 h 44"/>
                    <a:gd name="T6" fmla="*/ 43 w 43"/>
                    <a:gd name="T7" fmla="*/ 22 h 44"/>
                    <a:gd name="T8" fmla="*/ 22 w 43"/>
                    <a:gd name="T9" fmla="*/ 44 h 44"/>
                    <a:gd name="T10" fmla="*/ 22 w 43"/>
                    <a:gd name="T11" fmla="*/ 2 h 44"/>
                    <a:gd name="T12" fmla="*/ 2 w 43"/>
                    <a:gd name="T13" fmla="*/ 22 h 44"/>
                    <a:gd name="T14" fmla="*/ 22 w 43"/>
                    <a:gd name="T15" fmla="*/ 42 h 44"/>
                    <a:gd name="T16" fmla="*/ 41 w 43"/>
                    <a:gd name="T17" fmla="*/ 22 h 44"/>
                    <a:gd name="T18" fmla="*/ 22 w 43"/>
                    <a:gd name="T19" fmla="*/ 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" h="44">
                      <a:moveTo>
                        <a:pt x="22" y="44"/>
                      </a:moveTo>
                      <a:cubicBezTo>
                        <a:pt x="9" y="44"/>
                        <a:pt x="0" y="34"/>
                        <a:pt x="0" y="22"/>
                      </a:cubicBezTo>
                      <a:cubicBezTo>
                        <a:pt x="0" y="10"/>
                        <a:pt x="9" y="0"/>
                        <a:pt x="22" y="0"/>
                      </a:cubicBezTo>
                      <a:cubicBezTo>
                        <a:pt x="34" y="0"/>
                        <a:pt x="43" y="10"/>
                        <a:pt x="43" y="22"/>
                      </a:cubicBezTo>
                      <a:cubicBezTo>
                        <a:pt x="43" y="34"/>
                        <a:pt x="34" y="44"/>
                        <a:pt x="22" y="44"/>
                      </a:cubicBezTo>
                      <a:close/>
                      <a:moveTo>
                        <a:pt x="22" y="2"/>
                      </a:moveTo>
                      <a:cubicBezTo>
                        <a:pt x="11" y="2"/>
                        <a:pt x="2" y="11"/>
                        <a:pt x="2" y="22"/>
                      </a:cubicBezTo>
                      <a:cubicBezTo>
                        <a:pt x="2" y="33"/>
                        <a:pt x="11" y="42"/>
                        <a:pt x="22" y="42"/>
                      </a:cubicBezTo>
                      <a:cubicBezTo>
                        <a:pt x="33" y="42"/>
                        <a:pt x="41" y="33"/>
                        <a:pt x="41" y="22"/>
                      </a:cubicBezTo>
                      <a:cubicBezTo>
                        <a:pt x="41" y="11"/>
                        <a:pt x="33" y="2"/>
                        <a:pt x="22" y="2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05" name="Freeform 25"/>
                <p:cNvSpPr/>
                <p:nvPr/>
              </p:nvSpPr>
              <p:spPr bwMode="auto">
                <a:xfrm>
                  <a:off x="12188" y="8620"/>
                  <a:ext cx="457" cy="268"/>
                </a:xfrm>
                <a:custGeom>
                  <a:avLst/>
                  <a:gdLst>
                    <a:gd name="T0" fmla="*/ 51 w 101"/>
                    <a:gd name="T1" fmla="*/ 0 h 59"/>
                    <a:gd name="T2" fmla="*/ 0 w 101"/>
                    <a:gd name="T3" fmla="*/ 59 h 59"/>
                    <a:gd name="T4" fmla="*/ 101 w 101"/>
                    <a:gd name="T5" fmla="*/ 59 h 59"/>
                    <a:gd name="T6" fmla="*/ 51 w 101"/>
                    <a:gd name="T7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" h="59">
                      <a:moveTo>
                        <a:pt x="51" y="0"/>
                      </a:moveTo>
                      <a:cubicBezTo>
                        <a:pt x="22" y="0"/>
                        <a:pt x="0" y="26"/>
                        <a:pt x="0" y="59"/>
                      </a:cubicBezTo>
                      <a:cubicBezTo>
                        <a:pt x="101" y="59"/>
                        <a:pt x="101" y="59"/>
                        <a:pt x="101" y="59"/>
                      </a:cubicBezTo>
                      <a:cubicBezTo>
                        <a:pt x="101" y="26"/>
                        <a:pt x="79" y="0"/>
                        <a:pt x="5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06" name="Freeform 26"/>
                <p:cNvSpPr>
                  <a:spLocks noEditPoints="1"/>
                </p:cNvSpPr>
                <p:nvPr/>
              </p:nvSpPr>
              <p:spPr bwMode="auto">
                <a:xfrm>
                  <a:off x="12186" y="8605"/>
                  <a:ext cx="465" cy="278"/>
                </a:xfrm>
                <a:custGeom>
                  <a:avLst/>
                  <a:gdLst>
                    <a:gd name="T0" fmla="*/ 102 w 103"/>
                    <a:gd name="T1" fmla="*/ 61 h 61"/>
                    <a:gd name="T2" fmla="*/ 1 w 103"/>
                    <a:gd name="T3" fmla="*/ 61 h 61"/>
                    <a:gd name="T4" fmla="*/ 0 w 103"/>
                    <a:gd name="T5" fmla="*/ 60 h 61"/>
                    <a:gd name="T6" fmla="*/ 52 w 103"/>
                    <a:gd name="T7" fmla="*/ 0 h 61"/>
                    <a:gd name="T8" fmla="*/ 103 w 103"/>
                    <a:gd name="T9" fmla="*/ 60 h 61"/>
                    <a:gd name="T10" fmla="*/ 102 w 103"/>
                    <a:gd name="T11" fmla="*/ 61 h 61"/>
                    <a:gd name="T12" fmla="*/ 2 w 103"/>
                    <a:gd name="T13" fmla="*/ 59 h 61"/>
                    <a:gd name="T14" fmla="*/ 101 w 103"/>
                    <a:gd name="T15" fmla="*/ 59 h 61"/>
                    <a:gd name="T16" fmla="*/ 52 w 103"/>
                    <a:gd name="T17" fmla="*/ 2 h 61"/>
                    <a:gd name="T18" fmla="*/ 2 w 103"/>
                    <a:gd name="T19" fmla="*/ 59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3" h="61">
                      <a:moveTo>
                        <a:pt x="102" y="61"/>
                      </a:moveTo>
                      <a:cubicBezTo>
                        <a:pt x="1" y="61"/>
                        <a:pt x="1" y="61"/>
                        <a:pt x="1" y="61"/>
                      </a:cubicBezTo>
                      <a:cubicBezTo>
                        <a:pt x="0" y="61"/>
                        <a:pt x="0" y="61"/>
                        <a:pt x="0" y="60"/>
                      </a:cubicBezTo>
                      <a:cubicBezTo>
                        <a:pt x="0" y="27"/>
                        <a:pt x="23" y="0"/>
                        <a:pt x="52" y="0"/>
                      </a:cubicBezTo>
                      <a:cubicBezTo>
                        <a:pt x="80" y="0"/>
                        <a:pt x="103" y="27"/>
                        <a:pt x="103" y="60"/>
                      </a:cubicBezTo>
                      <a:cubicBezTo>
                        <a:pt x="103" y="61"/>
                        <a:pt x="103" y="61"/>
                        <a:pt x="102" y="61"/>
                      </a:cubicBezTo>
                      <a:close/>
                      <a:moveTo>
                        <a:pt x="2" y="59"/>
                      </a:moveTo>
                      <a:cubicBezTo>
                        <a:pt x="101" y="59"/>
                        <a:pt x="101" y="59"/>
                        <a:pt x="101" y="59"/>
                      </a:cubicBezTo>
                      <a:cubicBezTo>
                        <a:pt x="101" y="27"/>
                        <a:pt x="79" y="2"/>
                        <a:pt x="52" y="2"/>
                      </a:cubicBezTo>
                      <a:cubicBezTo>
                        <a:pt x="24" y="2"/>
                        <a:pt x="2" y="27"/>
                        <a:pt x="2" y="5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8648" y="3183"/>
                <a:ext cx="464" cy="518"/>
                <a:chOff x="12186" y="8370"/>
                <a:chExt cx="464" cy="518"/>
              </a:xfrm>
              <a:grpFill/>
            </p:grpSpPr>
            <p:sp>
              <p:nvSpPr>
                <p:cNvPr id="108" name="Oval 23"/>
                <p:cNvSpPr>
                  <a:spLocks noChangeArrowheads="1"/>
                </p:cNvSpPr>
                <p:nvPr/>
              </p:nvSpPr>
              <p:spPr bwMode="auto">
                <a:xfrm>
                  <a:off x="12326" y="8388"/>
                  <a:ext cx="185" cy="193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09" name="Freeform 24"/>
                <p:cNvSpPr>
                  <a:spLocks noEditPoints="1"/>
                </p:cNvSpPr>
                <p:nvPr/>
              </p:nvSpPr>
              <p:spPr bwMode="auto">
                <a:xfrm>
                  <a:off x="12321" y="8370"/>
                  <a:ext cx="195" cy="198"/>
                </a:xfrm>
                <a:custGeom>
                  <a:avLst/>
                  <a:gdLst>
                    <a:gd name="T0" fmla="*/ 22 w 43"/>
                    <a:gd name="T1" fmla="*/ 44 h 44"/>
                    <a:gd name="T2" fmla="*/ 0 w 43"/>
                    <a:gd name="T3" fmla="*/ 22 h 44"/>
                    <a:gd name="T4" fmla="*/ 22 w 43"/>
                    <a:gd name="T5" fmla="*/ 0 h 44"/>
                    <a:gd name="T6" fmla="*/ 43 w 43"/>
                    <a:gd name="T7" fmla="*/ 22 h 44"/>
                    <a:gd name="T8" fmla="*/ 22 w 43"/>
                    <a:gd name="T9" fmla="*/ 44 h 44"/>
                    <a:gd name="T10" fmla="*/ 22 w 43"/>
                    <a:gd name="T11" fmla="*/ 2 h 44"/>
                    <a:gd name="T12" fmla="*/ 2 w 43"/>
                    <a:gd name="T13" fmla="*/ 22 h 44"/>
                    <a:gd name="T14" fmla="*/ 22 w 43"/>
                    <a:gd name="T15" fmla="*/ 42 h 44"/>
                    <a:gd name="T16" fmla="*/ 41 w 43"/>
                    <a:gd name="T17" fmla="*/ 22 h 44"/>
                    <a:gd name="T18" fmla="*/ 22 w 43"/>
                    <a:gd name="T19" fmla="*/ 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" h="44">
                      <a:moveTo>
                        <a:pt x="22" y="44"/>
                      </a:moveTo>
                      <a:cubicBezTo>
                        <a:pt x="9" y="44"/>
                        <a:pt x="0" y="34"/>
                        <a:pt x="0" y="22"/>
                      </a:cubicBezTo>
                      <a:cubicBezTo>
                        <a:pt x="0" y="10"/>
                        <a:pt x="9" y="0"/>
                        <a:pt x="22" y="0"/>
                      </a:cubicBezTo>
                      <a:cubicBezTo>
                        <a:pt x="34" y="0"/>
                        <a:pt x="43" y="10"/>
                        <a:pt x="43" y="22"/>
                      </a:cubicBezTo>
                      <a:cubicBezTo>
                        <a:pt x="43" y="34"/>
                        <a:pt x="34" y="44"/>
                        <a:pt x="22" y="44"/>
                      </a:cubicBezTo>
                      <a:close/>
                      <a:moveTo>
                        <a:pt x="22" y="2"/>
                      </a:moveTo>
                      <a:cubicBezTo>
                        <a:pt x="11" y="2"/>
                        <a:pt x="2" y="11"/>
                        <a:pt x="2" y="22"/>
                      </a:cubicBezTo>
                      <a:cubicBezTo>
                        <a:pt x="2" y="33"/>
                        <a:pt x="11" y="42"/>
                        <a:pt x="22" y="42"/>
                      </a:cubicBezTo>
                      <a:cubicBezTo>
                        <a:pt x="33" y="42"/>
                        <a:pt x="41" y="33"/>
                        <a:pt x="41" y="22"/>
                      </a:cubicBezTo>
                      <a:cubicBezTo>
                        <a:pt x="41" y="11"/>
                        <a:pt x="33" y="2"/>
                        <a:pt x="22" y="2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10" name="Freeform 25"/>
                <p:cNvSpPr/>
                <p:nvPr/>
              </p:nvSpPr>
              <p:spPr bwMode="auto">
                <a:xfrm>
                  <a:off x="12188" y="8620"/>
                  <a:ext cx="457" cy="268"/>
                </a:xfrm>
                <a:custGeom>
                  <a:avLst/>
                  <a:gdLst>
                    <a:gd name="T0" fmla="*/ 51 w 101"/>
                    <a:gd name="T1" fmla="*/ 0 h 59"/>
                    <a:gd name="T2" fmla="*/ 0 w 101"/>
                    <a:gd name="T3" fmla="*/ 59 h 59"/>
                    <a:gd name="T4" fmla="*/ 101 w 101"/>
                    <a:gd name="T5" fmla="*/ 59 h 59"/>
                    <a:gd name="T6" fmla="*/ 51 w 101"/>
                    <a:gd name="T7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" h="59">
                      <a:moveTo>
                        <a:pt x="51" y="0"/>
                      </a:moveTo>
                      <a:cubicBezTo>
                        <a:pt x="22" y="0"/>
                        <a:pt x="0" y="26"/>
                        <a:pt x="0" y="59"/>
                      </a:cubicBezTo>
                      <a:cubicBezTo>
                        <a:pt x="101" y="59"/>
                        <a:pt x="101" y="59"/>
                        <a:pt x="101" y="59"/>
                      </a:cubicBezTo>
                      <a:cubicBezTo>
                        <a:pt x="101" y="26"/>
                        <a:pt x="79" y="0"/>
                        <a:pt x="5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11" name="Freeform 26"/>
                <p:cNvSpPr>
                  <a:spLocks noEditPoints="1"/>
                </p:cNvSpPr>
                <p:nvPr/>
              </p:nvSpPr>
              <p:spPr bwMode="auto">
                <a:xfrm>
                  <a:off x="12186" y="8605"/>
                  <a:ext cx="465" cy="278"/>
                </a:xfrm>
                <a:custGeom>
                  <a:avLst/>
                  <a:gdLst>
                    <a:gd name="T0" fmla="*/ 102 w 103"/>
                    <a:gd name="T1" fmla="*/ 61 h 61"/>
                    <a:gd name="T2" fmla="*/ 1 w 103"/>
                    <a:gd name="T3" fmla="*/ 61 h 61"/>
                    <a:gd name="T4" fmla="*/ 0 w 103"/>
                    <a:gd name="T5" fmla="*/ 60 h 61"/>
                    <a:gd name="T6" fmla="*/ 52 w 103"/>
                    <a:gd name="T7" fmla="*/ 0 h 61"/>
                    <a:gd name="T8" fmla="*/ 103 w 103"/>
                    <a:gd name="T9" fmla="*/ 60 h 61"/>
                    <a:gd name="T10" fmla="*/ 102 w 103"/>
                    <a:gd name="T11" fmla="*/ 61 h 61"/>
                    <a:gd name="T12" fmla="*/ 2 w 103"/>
                    <a:gd name="T13" fmla="*/ 59 h 61"/>
                    <a:gd name="T14" fmla="*/ 101 w 103"/>
                    <a:gd name="T15" fmla="*/ 59 h 61"/>
                    <a:gd name="T16" fmla="*/ 52 w 103"/>
                    <a:gd name="T17" fmla="*/ 2 h 61"/>
                    <a:gd name="T18" fmla="*/ 2 w 103"/>
                    <a:gd name="T19" fmla="*/ 59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3" h="61">
                      <a:moveTo>
                        <a:pt x="102" y="61"/>
                      </a:moveTo>
                      <a:cubicBezTo>
                        <a:pt x="1" y="61"/>
                        <a:pt x="1" y="61"/>
                        <a:pt x="1" y="61"/>
                      </a:cubicBezTo>
                      <a:cubicBezTo>
                        <a:pt x="0" y="61"/>
                        <a:pt x="0" y="61"/>
                        <a:pt x="0" y="60"/>
                      </a:cubicBezTo>
                      <a:cubicBezTo>
                        <a:pt x="0" y="27"/>
                        <a:pt x="23" y="0"/>
                        <a:pt x="52" y="0"/>
                      </a:cubicBezTo>
                      <a:cubicBezTo>
                        <a:pt x="80" y="0"/>
                        <a:pt x="103" y="27"/>
                        <a:pt x="103" y="60"/>
                      </a:cubicBezTo>
                      <a:cubicBezTo>
                        <a:pt x="103" y="61"/>
                        <a:pt x="103" y="61"/>
                        <a:pt x="102" y="61"/>
                      </a:cubicBezTo>
                      <a:close/>
                      <a:moveTo>
                        <a:pt x="2" y="59"/>
                      </a:moveTo>
                      <a:cubicBezTo>
                        <a:pt x="101" y="59"/>
                        <a:pt x="101" y="59"/>
                        <a:pt x="101" y="59"/>
                      </a:cubicBezTo>
                      <a:cubicBezTo>
                        <a:pt x="101" y="27"/>
                        <a:pt x="79" y="2"/>
                        <a:pt x="52" y="2"/>
                      </a:cubicBezTo>
                      <a:cubicBezTo>
                        <a:pt x="24" y="2"/>
                        <a:pt x="2" y="27"/>
                        <a:pt x="2" y="5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8103" y="3310"/>
                <a:ext cx="464" cy="518"/>
                <a:chOff x="12186" y="8370"/>
                <a:chExt cx="464" cy="518"/>
              </a:xfrm>
              <a:grpFill/>
            </p:grpSpPr>
            <p:sp>
              <p:nvSpPr>
                <p:cNvPr id="120" name="Oval 23"/>
                <p:cNvSpPr>
                  <a:spLocks noChangeArrowheads="1"/>
                </p:cNvSpPr>
                <p:nvPr/>
              </p:nvSpPr>
              <p:spPr bwMode="auto">
                <a:xfrm>
                  <a:off x="12326" y="8388"/>
                  <a:ext cx="185" cy="193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21" name="Freeform 24"/>
                <p:cNvSpPr>
                  <a:spLocks noEditPoints="1"/>
                </p:cNvSpPr>
                <p:nvPr/>
              </p:nvSpPr>
              <p:spPr bwMode="auto">
                <a:xfrm>
                  <a:off x="12321" y="8370"/>
                  <a:ext cx="195" cy="198"/>
                </a:xfrm>
                <a:custGeom>
                  <a:avLst/>
                  <a:gdLst>
                    <a:gd name="T0" fmla="*/ 22 w 43"/>
                    <a:gd name="T1" fmla="*/ 44 h 44"/>
                    <a:gd name="T2" fmla="*/ 0 w 43"/>
                    <a:gd name="T3" fmla="*/ 22 h 44"/>
                    <a:gd name="T4" fmla="*/ 22 w 43"/>
                    <a:gd name="T5" fmla="*/ 0 h 44"/>
                    <a:gd name="T6" fmla="*/ 43 w 43"/>
                    <a:gd name="T7" fmla="*/ 22 h 44"/>
                    <a:gd name="T8" fmla="*/ 22 w 43"/>
                    <a:gd name="T9" fmla="*/ 44 h 44"/>
                    <a:gd name="T10" fmla="*/ 22 w 43"/>
                    <a:gd name="T11" fmla="*/ 2 h 44"/>
                    <a:gd name="T12" fmla="*/ 2 w 43"/>
                    <a:gd name="T13" fmla="*/ 22 h 44"/>
                    <a:gd name="T14" fmla="*/ 22 w 43"/>
                    <a:gd name="T15" fmla="*/ 42 h 44"/>
                    <a:gd name="T16" fmla="*/ 41 w 43"/>
                    <a:gd name="T17" fmla="*/ 22 h 44"/>
                    <a:gd name="T18" fmla="*/ 22 w 43"/>
                    <a:gd name="T19" fmla="*/ 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" h="44">
                      <a:moveTo>
                        <a:pt x="22" y="44"/>
                      </a:moveTo>
                      <a:cubicBezTo>
                        <a:pt x="9" y="44"/>
                        <a:pt x="0" y="34"/>
                        <a:pt x="0" y="22"/>
                      </a:cubicBezTo>
                      <a:cubicBezTo>
                        <a:pt x="0" y="10"/>
                        <a:pt x="9" y="0"/>
                        <a:pt x="22" y="0"/>
                      </a:cubicBezTo>
                      <a:cubicBezTo>
                        <a:pt x="34" y="0"/>
                        <a:pt x="43" y="10"/>
                        <a:pt x="43" y="22"/>
                      </a:cubicBezTo>
                      <a:cubicBezTo>
                        <a:pt x="43" y="34"/>
                        <a:pt x="34" y="44"/>
                        <a:pt x="22" y="44"/>
                      </a:cubicBezTo>
                      <a:close/>
                      <a:moveTo>
                        <a:pt x="22" y="2"/>
                      </a:moveTo>
                      <a:cubicBezTo>
                        <a:pt x="11" y="2"/>
                        <a:pt x="2" y="11"/>
                        <a:pt x="2" y="22"/>
                      </a:cubicBezTo>
                      <a:cubicBezTo>
                        <a:pt x="2" y="33"/>
                        <a:pt x="11" y="42"/>
                        <a:pt x="22" y="42"/>
                      </a:cubicBezTo>
                      <a:cubicBezTo>
                        <a:pt x="33" y="42"/>
                        <a:pt x="41" y="33"/>
                        <a:pt x="41" y="22"/>
                      </a:cubicBezTo>
                      <a:cubicBezTo>
                        <a:pt x="41" y="11"/>
                        <a:pt x="33" y="2"/>
                        <a:pt x="22" y="2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22" name="Freeform 25"/>
                <p:cNvSpPr/>
                <p:nvPr/>
              </p:nvSpPr>
              <p:spPr bwMode="auto">
                <a:xfrm>
                  <a:off x="12188" y="8620"/>
                  <a:ext cx="457" cy="268"/>
                </a:xfrm>
                <a:custGeom>
                  <a:avLst/>
                  <a:gdLst>
                    <a:gd name="T0" fmla="*/ 51 w 101"/>
                    <a:gd name="T1" fmla="*/ 0 h 59"/>
                    <a:gd name="T2" fmla="*/ 0 w 101"/>
                    <a:gd name="T3" fmla="*/ 59 h 59"/>
                    <a:gd name="T4" fmla="*/ 101 w 101"/>
                    <a:gd name="T5" fmla="*/ 59 h 59"/>
                    <a:gd name="T6" fmla="*/ 51 w 101"/>
                    <a:gd name="T7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" h="59">
                      <a:moveTo>
                        <a:pt x="51" y="0"/>
                      </a:moveTo>
                      <a:cubicBezTo>
                        <a:pt x="22" y="0"/>
                        <a:pt x="0" y="26"/>
                        <a:pt x="0" y="59"/>
                      </a:cubicBezTo>
                      <a:cubicBezTo>
                        <a:pt x="101" y="59"/>
                        <a:pt x="101" y="59"/>
                        <a:pt x="101" y="59"/>
                      </a:cubicBezTo>
                      <a:cubicBezTo>
                        <a:pt x="101" y="26"/>
                        <a:pt x="79" y="0"/>
                        <a:pt x="5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23" name="Freeform 26"/>
                <p:cNvSpPr>
                  <a:spLocks noEditPoints="1"/>
                </p:cNvSpPr>
                <p:nvPr/>
              </p:nvSpPr>
              <p:spPr bwMode="auto">
                <a:xfrm>
                  <a:off x="12186" y="8605"/>
                  <a:ext cx="465" cy="278"/>
                </a:xfrm>
                <a:custGeom>
                  <a:avLst/>
                  <a:gdLst>
                    <a:gd name="T0" fmla="*/ 102 w 103"/>
                    <a:gd name="T1" fmla="*/ 61 h 61"/>
                    <a:gd name="T2" fmla="*/ 1 w 103"/>
                    <a:gd name="T3" fmla="*/ 61 h 61"/>
                    <a:gd name="T4" fmla="*/ 0 w 103"/>
                    <a:gd name="T5" fmla="*/ 60 h 61"/>
                    <a:gd name="T6" fmla="*/ 52 w 103"/>
                    <a:gd name="T7" fmla="*/ 0 h 61"/>
                    <a:gd name="T8" fmla="*/ 103 w 103"/>
                    <a:gd name="T9" fmla="*/ 60 h 61"/>
                    <a:gd name="T10" fmla="*/ 102 w 103"/>
                    <a:gd name="T11" fmla="*/ 61 h 61"/>
                    <a:gd name="T12" fmla="*/ 2 w 103"/>
                    <a:gd name="T13" fmla="*/ 59 h 61"/>
                    <a:gd name="T14" fmla="*/ 101 w 103"/>
                    <a:gd name="T15" fmla="*/ 59 h 61"/>
                    <a:gd name="T16" fmla="*/ 52 w 103"/>
                    <a:gd name="T17" fmla="*/ 2 h 61"/>
                    <a:gd name="T18" fmla="*/ 2 w 103"/>
                    <a:gd name="T19" fmla="*/ 59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3" h="61">
                      <a:moveTo>
                        <a:pt x="102" y="61"/>
                      </a:moveTo>
                      <a:cubicBezTo>
                        <a:pt x="1" y="61"/>
                        <a:pt x="1" y="61"/>
                        <a:pt x="1" y="61"/>
                      </a:cubicBezTo>
                      <a:cubicBezTo>
                        <a:pt x="0" y="61"/>
                        <a:pt x="0" y="61"/>
                        <a:pt x="0" y="60"/>
                      </a:cubicBezTo>
                      <a:cubicBezTo>
                        <a:pt x="0" y="27"/>
                        <a:pt x="23" y="0"/>
                        <a:pt x="52" y="0"/>
                      </a:cubicBezTo>
                      <a:cubicBezTo>
                        <a:pt x="80" y="0"/>
                        <a:pt x="103" y="27"/>
                        <a:pt x="103" y="60"/>
                      </a:cubicBezTo>
                      <a:cubicBezTo>
                        <a:pt x="103" y="61"/>
                        <a:pt x="103" y="61"/>
                        <a:pt x="102" y="61"/>
                      </a:cubicBezTo>
                      <a:close/>
                      <a:moveTo>
                        <a:pt x="2" y="59"/>
                      </a:moveTo>
                      <a:cubicBezTo>
                        <a:pt x="101" y="59"/>
                        <a:pt x="101" y="59"/>
                        <a:pt x="101" y="59"/>
                      </a:cubicBezTo>
                      <a:cubicBezTo>
                        <a:pt x="101" y="27"/>
                        <a:pt x="79" y="2"/>
                        <a:pt x="52" y="2"/>
                      </a:cubicBezTo>
                      <a:cubicBezTo>
                        <a:pt x="24" y="2"/>
                        <a:pt x="2" y="27"/>
                        <a:pt x="2" y="5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</p:grpSp>
          <p:grpSp>
            <p:nvGrpSpPr>
              <p:cNvPr id="124" name="组合 123"/>
              <p:cNvGrpSpPr/>
              <p:nvPr/>
            </p:nvGrpSpPr>
            <p:grpSpPr>
              <a:xfrm>
                <a:off x="8808" y="3319"/>
                <a:ext cx="464" cy="518"/>
                <a:chOff x="12186" y="8370"/>
                <a:chExt cx="464" cy="518"/>
              </a:xfrm>
              <a:grpFill/>
            </p:grpSpPr>
            <p:sp>
              <p:nvSpPr>
                <p:cNvPr id="125" name="Oval 23"/>
                <p:cNvSpPr>
                  <a:spLocks noChangeArrowheads="1"/>
                </p:cNvSpPr>
                <p:nvPr/>
              </p:nvSpPr>
              <p:spPr bwMode="auto">
                <a:xfrm>
                  <a:off x="12326" y="8388"/>
                  <a:ext cx="185" cy="193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26" name="Freeform 24"/>
                <p:cNvSpPr>
                  <a:spLocks noEditPoints="1"/>
                </p:cNvSpPr>
                <p:nvPr/>
              </p:nvSpPr>
              <p:spPr bwMode="auto">
                <a:xfrm>
                  <a:off x="12321" y="8370"/>
                  <a:ext cx="195" cy="198"/>
                </a:xfrm>
                <a:custGeom>
                  <a:avLst/>
                  <a:gdLst>
                    <a:gd name="T0" fmla="*/ 22 w 43"/>
                    <a:gd name="T1" fmla="*/ 44 h 44"/>
                    <a:gd name="T2" fmla="*/ 0 w 43"/>
                    <a:gd name="T3" fmla="*/ 22 h 44"/>
                    <a:gd name="T4" fmla="*/ 22 w 43"/>
                    <a:gd name="T5" fmla="*/ 0 h 44"/>
                    <a:gd name="T6" fmla="*/ 43 w 43"/>
                    <a:gd name="T7" fmla="*/ 22 h 44"/>
                    <a:gd name="T8" fmla="*/ 22 w 43"/>
                    <a:gd name="T9" fmla="*/ 44 h 44"/>
                    <a:gd name="T10" fmla="*/ 22 w 43"/>
                    <a:gd name="T11" fmla="*/ 2 h 44"/>
                    <a:gd name="T12" fmla="*/ 2 w 43"/>
                    <a:gd name="T13" fmla="*/ 22 h 44"/>
                    <a:gd name="T14" fmla="*/ 22 w 43"/>
                    <a:gd name="T15" fmla="*/ 42 h 44"/>
                    <a:gd name="T16" fmla="*/ 41 w 43"/>
                    <a:gd name="T17" fmla="*/ 22 h 44"/>
                    <a:gd name="T18" fmla="*/ 22 w 43"/>
                    <a:gd name="T19" fmla="*/ 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" h="44">
                      <a:moveTo>
                        <a:pt x="22" y="44"/>
                      </a:moveTo>
                      <a:cubicBezTo>
                        <a:pt x="9" y="44"/>
                        <a:pt x="0" y="34"/>
                        <a:pt x="0" y="22"/>
                      </a:cubicBezTo>
                      <a:cubicBezTo>
                        <a:pt x="0" y="10"/>
                        <a:pt x="9" y="0"/>
                        <a:pt x="22" y="0"/>
                      </a:cubicBezTo>
                      <a:cubicBezTo>
                        <a:pt x="34" y="0"/>
                        <a:pt x="43" y="10"/>
                        <a:pt x="43" y="22"/>
                      </a:cubicBezTo>
                      <a:cubicBezTo>
                        <a:pt x="43" y="34"/>
                        <a:pt x="34" y="44"/>
                        <a:pt x="22" y="44"/>
                      </a:cubicBezTo>
                      <a:close/>
                      <a:moveTo>
                        <a:pt x="22" y="2"/>
                      </a:moveTo>
                      <a:cubicBezTo>
                        <a:pt x="11" y="2"/>
                        <a:pt x="2" y="11"/>
                        <a:pt x="2" y="22"/>
                      </a:cubicBezTo>
                      <a:cubicBezTo>
                        <a:pt x="2" y="33"/>
                        <a:pt x="11" y="42"/>
                        <a:pt x="22" y="42"/>
                      </a:cubicBezTo>
                      <a:cubicBezTo>
                        <a:pt x="33" y="42"/>
                        <a:pt x="41" y="33"/>
                        <a:pt x="41" y="22"/>
                      </a:cubicBezTo>
                      <a:cubicBezTo>
                        <a:pt x="41" y="11"/>
                        <a:pt x="33" y="2"/>
                        <a:pt x="22" y="2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27" name="Freeform 25"/>
                <p:cNvSpPr/>
                <p:nvPr/>
              </p:nvSpPr>
              <p:spPr bwMode="auto">
                <a:xfrm>
                  <a:off x="12188" y="8620"/>
                  <a:ext cx="457" cy="268"/>
                </a:xfrm>
                <a:custGeom>
                  <a:avLst/>
                  <a:gdLst>
                    <a:gd name="T0" fmla="*/ 51 w 101"/>
                    <a:gd name="T1" fmla="*/ 0 h 59"/>
                    <a:gd name="T2" fmla="*/ 0 w 101"/>
                    <a:gd name="T3" fmla="*/ 59 h 59"/>
                    <a:gd name="T4" fmla="*/ 101 w 101"/>
                    <a:gd name="T5" fmla="*/ 59 h 59"/>
                    <a:gd name="T6" fmla="*/ 51 w 101"/>
                    <a:gd name="T7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" h="59">
                      <a:moveTo>
                        <a:pt x="51" y="0"/>
                      </a:moveTo>
                      <a:cubicBezTo>
                        <a:pt x="22" y="0"/>
                        <a:pt x="0" y="26"/>
                        <a:pt x="0" y="59"/>
                      </a:cubicBezTo>
                      <a:cubicBezTo>
                        <a:pt x="101" y="59"/>
                        <a:pt x="101" y="59"/>
                        <a:pt x="101" y="59"/>
                      </a:cubicBezTo>
                      <a:cubicBezTo>
                        <a:pt x="101" y="26"/>
                        <a:pt x="79" y="0"/>
                        <a:pt x="5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28" name="Freeform 26"/>
                <p:cNvSpPr>
                  <a:spLocks noEditPoints="1"/>
                </p:cNvSpPr>
                <p:nvPr/>
              </p:nvSpPr>
              <p:spPr bwMode="auto">
                <a:xfrm>
                  <a:off x="12186" y="8605"/>
                  <a:ext cx="465" cy="278"/>
                </a:xfrm>
                <a:custGeom>
                  <a:avLst/>
                  <a:gdLst>
                    <a:gd name="T0" fmla="*/ 102 w 103"/>
                    <a:gd name="T1" fmla="*/ 61 h 61"/>
                    <a:gd name="T2" fmla="*/ 1 w 103"/>
                    <a:gd name="T3" fmla="*/ 61 h 61"/>
                    <a:gd name="T4" fmla="*/ 0 w 103"/>
                    <a:gd name="T5" fmla="*/ 60 h 61"/>
                    <a:gd name="T6" fmla="*/ 52 w 103"/>
                    <a:gd name="T7" fmla="*/ 0 h 61"/>
                    <a:gd name="T8" fmla="*/ 103 w 103"/>
                    <a:gd name="T9" fmla="*/ 60 h 61"/>
                    <a:gd name="T10" fmla="*/ 102 w 103"/>
                    <a:gd name="T11" fmla="*/ 61 h 61"/>
                    <a:gd name="T12" fmla="*/ 2 w 103"/>
                    <a:gd name="T13" fmla="*/ 59 h 61"/>
                    <a:gd name="T14" fmla="*/ 101 w 103"/>
                    <a:gd name="T15" fmla="*/ 59 h 61"/>
                    <a:gd name="T16" fmla="*/ 52 w 103"/>
                    <a:gd name="T17" fmla="*/ 2 h 61"/>
                    <a:gd name="T18" fmla="*/ 2 w 103"/>
                    <a:gd name="T19" fmla="*/ 59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3" h="61">
                      <a:moveTo>
                        <a:pt x="102" y="61"/>
                      </a:moveTo>
                      <a:cubicBezTo>
                        <a:pt x="1" y="61"/>
                        <a:pt x="1" y="61"/>
                        <a:pt x="1" y="61"/>
                      </a:cubicBezTo>
                      <a:cubicBezTo>
                        <a:pt x="0" y="61"/>
                        <a:pt x="0" y="61"/>
                        <a:pt x="0" y="60"/>
                      </a:cubicBezTo>
                      <a:cubicBezTo>
                        <a:pt x="0" y="27"/>
                        <a:pt x="23" y="0"/>
                        <a:pt x="52" y="0"/>
                      </a:cubicBezTo>
                      <a:cubicBezTo>
                        <a:pt x="80" y="0"/>
                        <a:pt x="103" y="27"/>
                        <a:pt x="103" y="60"/>
                      </a:cubicBezTo>
                      <a:cubicBezTo>
                        <a:pt x="103" y="61"/>
                        <a:pt x="103" y="61"/>
                        <a:pt x="102" y="61"/>
                      </a:cubicBezTo>
                      <a:close/>
                      <a:moveTo>
                        <a:pt x="2" y="59"/>
                      </a:moveTo>
                      <a:cubicBezTo>
                        <a:pt x="101" y="59"/>
                        <a:pt x="101" y="59"/>
                        <a:pt x="101" y="59"/>
                      </a:cubicBezTo>
                      <a:cubicBezTo>
                        <a:pt x="101" y="27"/>
                        <a:pt x="79" y="2"/>
                        <a:pt x="52" y="2"/>
                      </a:cubicBezTo>
                      <a:cubicBezTo>
                        <a:pt x="24" y="2"/>
                        <a:pt x="2" y="27"/>
                        <a:pt x="2" y="5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</p:grpSp>
          <p:grpSp>
            <p:nvGrpSpPr>
              <p:cNvPr id="129" name="组合 128"/>
              <p:cNvGrpSpPr/>
              <p:nvPr/>
            </p:nvGrpSpPr>
            <p:grpSpPr>
              <a:xfrm>
                <a:off x="8419" y="3350"/>
                <a:ext cx="464" cy="518"/>
                <a:chOff x="12186" y="8370"/>
                <a:chExt cx="464" cy="518"/>
              </a:xfrm>
              <a:grpFill/>
            </p:grpSpPr>
            <p:sp>
              <p:nvSpPr>
                <p:cNvPr id="130" name="Oval 23"/>
                <p:cNvSpPr>
                  <a:spLocks noChangeArrowheads="1"/>
                </p:cNvSpPr>
                <p:nvPr/>
              </p:nvSpPr>
              <p:spPr bwMode="auto">
                <a:xfrm>
                  <a:off x="12326" y="8388"/>
                  <a:ext cx="185" cy="193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31" name="Freeform 24"/>
                <p:cNvSpPr>
                  <a:spLocks noEditPoints="1"/>
                </p:cNvSpPr>
                <p:nvPr/>
              </p:nvSpPr>
              <p:spPr bwMode="auto">
                <a:xfrm>
                  <a:off x="12321" y="8370"/>
                  <a:ext cx="195" cy="198"/>
                </a:xfrm>
                <a:custGeom>
                  <a:avLst/>
                  <a:gdLst>
                    <a:gd name="T0" fmla="*/ 22 w 43"/>
                    <a:gd name="T1" fmla="*/ 44 h 44"/>
                    <a:gd name="T2" fmla="*/ 0 w 43"/>
                    <a:gd name="T3" fmla="*/ 22 h 44"/>
                    <a:gd name="T4" fmla="*/ 22 w 43"/>
                    <a:gd name="T5" fmla="*/ 0 h 44"/>
                    <a:gd name="T6" fmla="*/ 43 w 43"/>
                    <a:gd name="T7" fmla="*/ 22 h 44"/>
                    <a:gd name="T8" fmla="*/ 22 w 43"/>
                    <a:gd name="T9" fmla="*/ 44 h 44"/>
                    <a:gd name="T10" fmla="*/ 22 w 43"/>
                    <a:gd name="T11" fmla="*/ 2 h 44"/>
                    <a:gd name="T12" fmla="*/ 2 w 43"/>
                    <a:gd name="T13" fmla="*/ 22 h 44"/>
                    <a:gd name="T14" fmla="*/ 22 w 43"/>
                    <a:gd name="T15" fmla="*/ 42 h 44"/>
                    <a:gd name="T16" fmla="*/ 41 w 43"/>
                    <a:gd name="T17" fmla="*/ 22 h 44"/>
                    <a:gd name="T18" fmla="*/ 22 w 43"/>
                    <a:gd name="T19" fmla="*/ 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" h="44">
                      <a:moveTo>
                        <a:pt x="22" y="44"/>
                      </a:moveTo>
                      <a:cubicBezTo>
                        <a:pt x="9" y="44"/>
                        <a:pt x="0" y="34"/>
                        <a:pt x="0" y="22"/>
                      </a:cubicBezTo>
                      <a:cubicBezTo>
                        <a:pt x="0" y="10"/>
                        <a:pt x="9" y="0"/>
                        <a:pt x="22" y="0"/>
                      </a:cubicBezTo>
                      <a:cubicBezTo>
                        <a:pt x="34" y="0"/>
                        <a:pt x="43" y="10"/>
                        <a:pt x="43" y="22"/>
                      </a:cubicBezTo>
                      <a:cubicBezTo>
                        <a:pt x="43" y="34"/>
                        <a:pt x="34" y="44"/>
                        <a:pt x="22" y="44"/>
                      </a:cubicBezTo>
                      <a:close/>
                      <a:moveTo>
                        <a:pt x="22" y="2"/>
                      </a:moveTo>
                      <a:cubicBezTo>
                        <a:pt x="11" y="2"/>
                        <a:pt x="2" y="11"/>
                        <a:pt x="2" y="22"/>
                      </a:cubicBezTo>
                      <a:cubicBezTo>
                        <a:pt x="2" y="33"/>
                        <a:pt x="11" y="42"/>
                        <a:pt x="22" y="42"/>
                      </a:cubicBezTo>
                      <a:cubicBezTo>
                        <a:pt x="33" y="42"/>
                        <a:pt x="41" y="33"/>
                        <a:pt x="41" y="22"/>
                      </a:cubicBezTo>
                      <a:cubicBezTo>
                        <a:pt x="41" y="11"/>
                        <a:pt x="33" y="2"/>
                        <a:pt x="22" y="2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32" name="Freeform 25"/>
                <p:cNvSpPr/>
                <p:nvPr/>
              </p:nvSpPr>
              <p:spPr bwMode="auto">
                <a:xfrm>
                  <a:off x="12188" y="8620"/>
                  <a:ext cx="457" cy="268"/>
                </a:xfrm>
                <a:custGeom>
                  <a:avLst/>
                  <a:gdLst>
                    <a:gd name="T0" fmla="*/ 51 w 101"/>
                    <a:gd name="T1" fmla="*/ 0 h 59"/>
                    <a:gd name="T2" fmla="*/ 0 w 101"/>
                    <a:gd name="T3" fmla="*/ 59 h 59"/>
                    <a:gd name="T4" fmla="*/ 101 w 101"/>
                    <a:gd name="T5" fmla="*/ 59 h 59"/>
                    <a:gd name="T6" fmla="*/ 51 w 101"/>
                    <a:gd name="T7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" h="59">
                      <a:moveTo>
                        <a:pt x="51" y="0"/>
                      </a:moveTo>
                      <a:cubicBezTo>
                        <a:pt x="22" y="0"/>
                        <a:pt x="0" y="26"/>
                        <a:pt x="0" y="59"/>
                      </a:cubicBezTo>
                      <a:cubicBezTo>
                        <a:pt x="101" y="59"/>
                        <a:pt x="101" y="59"/>
                        <a:pt x="101" y="59"/>
                      </a:cubicBezTo>
                      <a:cubicBezTo>
                        <a:pt x="101" y="26"/>
                        <a:pt x="79" y="0"/>
                        <a:pt x="5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33" name="Freeform 26"/>
                <p:cNvSpPr>
                  <a:spLocks noEditPoints="1"/>
                </p:cNvSpPr>
                <p:nvPr/>
              </p:nvSpPr>
              <p:spPr bwMode="auto">
                <a:xfrm>
                  <a:off x="12186" y="8605"/>
                  <a:ext cx="465" cy="278"/>
                </a:xfrm>
                <a:custGeom>
                  <a:avLst/>
                  <a:gdLst>
                    <a:gd name="T0" fmla="*/ 102 w 103"/>
                    <a:gd name="T1" fmla="*/ 61 h 61"/>
                    <a:gd name="T2" fmla="*/ 1 w 103"/>
                    <a:gd name="T3" fmla="*/ 61 h 61"/>
                    <a:gd name="T4" fmla="*/ 0 w 103"/>
                    <a:gd name="T5" fmla="*/ 60 h 61"/>
                    <a:gd name="T6" fmla="*/ 52 w 103"/>
                    <a:gd name="T7" fmla="*/ 0 h 61"/>
                    <a:gd name="T8" fmla="*/ 103 w 103"/>
                    <a:gd name="T9" fmla="*/ 60 h 61"/>
                    <a:gd name="T10" fmla="*/ 102 w 103"/>
                    <a:gd name="T11" fmla="*/ 61 h 61"/>
                    <a:gd name="T12" fmla="*/ 2 w 103"/>
                    <a:gd name="T13" fmla="*/ 59 h 61"/>
                    <a:gd name="T14" fmla="*/ 101 w 103"/>
                    <a:gd name="T15" fmla="*/ 59 h 61"/>
                    <a:gd name="T16" fmla="*/ 52 w 103"/>
                    <a:gd name="T17" fmla="*/ 2 h 61"/>
                    <a:gd name="T18" fmla="*/ 2 w 103"/>
                    <a:gd name="T19" fmla="*/ 59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3" h="61">
                      <a:moveTo>
                        <a:pt x="102" y="61"/>
                      </a:moveTo>
                      <a:cubicBezTo>
                        <a:pt x="1" y="61"/>
                        <a:pt x="1" y="61"/>
                        <a:pt x="1" y="61"/>
                      </a:cubicBezTo>
                      <a:cubicBezTo>
                        <a:pt x="0" y="61"/>
                        <a:pt x="0" y="61"/>
                        <a:pt x="0" y="60"/>
                      </a:cubicBezTo>
                      <a:cubicBezTo>
                        <a:pt x="0" y="27"/>
                        <a:pt x="23" y="0"/>
                        <a:pt x="52" y="0"/>
                      </a:cubicBezTo>
                      <a:cubicBezTo>
                        <a:pt x="80" y="0"/>
                        <a:pt x="103" y="27"/>
                        <a:pt x="103" y="60"/>
                      </a:cubicBezTo>
                      <a:cubicBezTo>
                        <a:pt x="103" y="61"/>
                        <a:pt x="103" y="61"/>
                        <a:pt x="102" y="61"/>
                      </a:cubicBezTo>
                      <a:close/>
                      <a:moveTo>
                        <a:pt x="2" y="59"/>
                      </a:moveTo>
                      <a:cubicBezTo>
                        <a:pt x="101" y="59"/>
                        <a:pt x="101" y="59"/>
                        <a:pt x="101" y="59"/>
                      </a:cubicBezTo>
                      <a:cubicBezTo>
                        <a:pt x="101" y="27"/>
                        <a:pt x="79" y="2"/>
                        <a:pt x="52" y="2"/>
                      </a:cubicBezTo>
                      <a:cubicBezTo>
                        <a:pt x="24" y="2"/>
                        <a:pt x="2" y="27"/>
                        <a:pt x="2" y="5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</p:grpSp>
        </p:grpSp>
      </p:grpSp>
      <p:sp>
        <p:nvSpPr>
          <p:cNvPr id="136" name="内容占位符 4"/>
          <p:cNvSpPr>
            <a:spLocks noGrp="1"/>
          </p:cNvSpPr>
          <p:nvPr/>
        </p:nvSpPr>
        <p:spPr>
          <a:xfrm>
            <a:off x="5074920" y="3011170"/>
            <a:ext cx="2240280" cy="919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200">
                <a:solidFill>
                  <a:srgbClr val="E6007A"/>
                </a:solidFill>
                <a:sym typeface="+mn-ea"/>
              </a:rPr>
              <a:t>3.</a:t>
            </a:r>
            <a:r>
              <a:rPr lang="zh-CN" altLang="en-US" sz="1200">
                <a:solidFill>
                  <a:srgbClr val="E6007A"/>
                </a:solidFill>
                <a:sym typeface="+mn-ea"/>
              </a:rPr>
              <a:t>募集准备金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: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平行链用户都可以自己用稳定币来支持铸币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来获得收益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139" name="内容占位符 4"/>
          <p:cNvSpPr>
            <a:spLocks noGrp="1"/>
          </p:cNvSpPr>
          <p:nvPr/>
        </p:nvSpPr>
        <p:spPr>
          <a:xfrm>
            <a:off x="10634345" y="3011170"/>
            <a:ext cx="1207770" cy="1087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▼给中继链发送铸币请求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140" name="内容占位符 4"/>
          <p:cNvSpPr>
            <a:spLocks noGrp="1"/>
          </p:cNvSpPr>
          <p:nvPr/>
        </p:nvSpPr>
        <p:spPr>
          <a:xfrm>
            <a:off x="9697720" y="6037580"/>
            <a:ext cx="1830070" cy="738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200">
                <a:solidFill>
                  <a:srgbClr val="E6007A"/>
                </a:solidFill>
                <a:sym typeface="+mn-ea"/>
              </a:rPr>
              <a:t>5.</a:t>
            </a:r>
            <a:r>
              <a:rPr lang="zh-CN" altLang="en-US" sz="1200">
                <a:solidFill>
                  <a:srgbClr val="E6007A"/>
                </a:solidFill>
                <a:sym typeface="+mn-ea"/>
              </a:rPr>
              <a:t>审核：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中继链收到消息后，中继链议会开始审核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1" name="内容占位符 4"/>
          <p:cNvSpPr>
            <a:spLocks noGrp="1"/>
          </p:cNvSpPr>
          <p:nvPr/>
        </p:nvSpPr>
        <p:spPr>
          <a:xfrm>
            <a:off x="8133715" y="923290"/>
            <a:ext cx="2021205" cy="5905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将准备金跨链转入中继链该平行链的准备金账号下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142" name="内容占位符 4"/>
          <p:cNvSpPr>
            <a:spLocks noGrp="1"/>
          </p:cNvSpPr>
          <p:nvPr/>
        </p:nvSpPr>
        <p:spPr>
          <a:xfrm>
            <a:off x="7620000" y="3011170"/>
            <a:ext cx="2077720" cy="522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4.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平行链准备金</a:t>
            </a:r>
            <a:r>
              <a:rPr lang="zh-CN" altLang="en-US" sz="1200">
                <a:solidFill>
                  <a:srgbClr val="E6007A"/>
                </a:solidFill>
                <a:sym typeface="+mn-ea"/>
              </a:rPr>
              <a:t>募集成功</a:t>
            </a:r>
            <a:endParaRPr lang="zh-CN" altLang="en-US" sz="1200">
              <a:solidFill>
                <a:srgbClr val="E6007A"/>
              </a:solidFill>
              <a:sym typeface="+mn-ea"/>
            </a:endParaRPr>
          </a:p>
        </p:txBody>
      </p:sp>
      <p:grpSp>
        <p:nvGrpSpPr>
          <p:cNvPr id="166" name="组合 165"/>
          <p:cNvGrpSpPr/>
          <p:nvPr/>
        </p:nvGrpSpPr>
        <p:grpSpPr>
          <a:xfrm>
            <a:off x="10151745" y="764540"/>
            <a:ext cx="951230" cy="952500"/>
            <a:chOff x="12835" y="6071"/>
            <a:chExt cx="1498" cy="1500"/>
          </a:xfrm>
        </p:grpSpPr>
        <p:grpSp>
          <p:nvGrpSpPr>
            <p:cNvPr id="51" name="组合 50"/>
            <p:cNvGrpSpPr/>
            <p:nvPr/>
          </p:nvGrpSpPr>
          <p:grpSpPr>
            <a:xfrm rot="0">
              <a:off x="13103" y="6339"/>
              <a:ext cx="964" cy="966"/>
              <a:chOff x="10101" y="4970"/>
              <a:chExt cx="870" cy="871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37" name="Freeform 137"/>
              <p:cNvSpPr>
                <a:spLocks noEditPoints="1"/>
              </p:cNvSpPr>
              <p:nvPr/>
            </p:nvSpPr>
            <p:spPr bwMode="auto">
              <a:xfrm>
                <a:off x="10101" y="4970"/>
                <a:ext cx="590" cy="603"/>
              </a:xfrm>
              <a:custGeom>
                <a:avLst/>
                <a:gdLst>
                  <a:gd name="T0" fmla="*/ 68 w 130"/>
                  <a:gd name="T1" fmla="*/ 0 h 133"/>
                  <a:gd name="T2" fmla="*/ 0 w 130"/>
                  <a:gd name="T3" fmla="*/ 67 h 133"/>
                  <a:gd name="T4" fmla="*/ 68 w 130"/>
                  <a:gd name="T5" fmla="*/ 133 h 133"/>
                  <a:gd name="T6" fmla="*/ 88 w 130"/>
                  <a:gd name="T7" fmla="*/ 130 h 133"/>
                  <a:gd name="T8" fmla="*/ 103 w 130"/>
                  <a:gd name="T9" fmla="*/ 103 h 133"/>
                  <a:gd name="T10" fmla="*/ 103 w 130"/>
                  <a:gd name="T11" fmla="*/ 79 h 133"/>
                  <a:gd name="T12" fmla="*/ 130 w 130"/>
                  <a:gd name="T13" fmla="*/ 39 h 133"/>
                  <a:gd name="T14" fmla="*/ 68 w 130"/>
                  <a:gd name="T15" fmla="*/ 0 h 133"/>
                  <a:gd name="T16" fmla="*/ 71 w 130"/>
                  <a:gd name="T17" fmla="*/ 102 h 133"/>
                  <a:gd name="T18" fmla="*/ 71 w 130"/>
                  <a:gd name="T19" fmla="*/ 114 h 133"/>
                  <a:gd name="T20" fmla="*/ 64 w 130"/>
                  <a:gd name="T21" fmla="*/ 114 h 133"/>
                  <a:gd name="T22" fmla="*/ 64 w 130"/>
                  <a:gd name="T23" fmla="*/ 102 h 133"/>
                  <a:gd name="T24" fmla="*/ 46 w 130"/>
                  <a:gd name="T25" fmla="*/ 97 h 133"/>
                  <a:gd name="T26" fmla="*/ 48 w 130"/>
                  <a:gd name="T27" fmla="*/ 89 h 133"/>
                  <a:gd name="T28" fmla="*/ 66 w 130"/>
                  <a:gd name="T29" fmla="*/ 94 h 133"/>
                  <a:gd name="T30" fmla="*/ 80 w 130"/>
                  <a:gd name="T31" fmla="*/ 83 h 133"/>
                  <a:gd name="T32" fmla="*/ 66 w 130"/>
                  <a:gd name="T33" fmla="*/ 69 h 133"/>
                  <a:gd name="T34" fmla="*/ 47 w 130"/>
                  <a:gd name="T35" fmla="*/ 49 h 133"/>
                  <a:gd name="T36" fmla="*/ 65 w 130"/>
                  <a:gd name="T37" fmla="*/ 31 h 133"/>
                  <a:gd name="T38" fmla="*/ 65 w 130"/>
                  <a:gd name="T39" fmla="*/ 19 h 133"/>
                  <a:gd name="T40" fmla="*/ 72 w 130"/>
                  <a:gd name="T41" fmla="*/ 19 h 133"/>
                  <a:gd name="T42" fmla="*/ 72 w 130"/>
                  <a:gd name="T43" fmla="*/ 30 h 133"/>
                  <a:gd name="T44" fmla="*/ 87 w 130"/>
                  <a:gd name="T45" fmla="*/ 34 h 133"/>
                  <a:gd name="T46" fmla="*/ 85 w 130"/>
                  <a:gd name="T47" fmla="*/ 42 h 133"/>
                  <a:gd name="T48" fmla="*/ 69 w 130"/>
                  <a:gd name="T49" fmla="*/ 38 h 133"/>
                  <a:gd name="T50" fmla="*/ 57 w 130"/>
                  <a:gd name="T51" fmla="*/ 48 h 133"/>
                  <a:gd name="T52" fmla="*/ 72 w 130"/>
                  <a:gd name="T53" fmla="*/ 61 h 133"/>
                  <a:gd name="T54" fmla="*/ 90 w 130"/>
                  <a:gd name="T55" fmla="*/ 82 h 133"/>
                  <a:gd name="T56" fmla="*/ 71 w 130"/>
                  <a:gd name="T57" fmla="*/ 10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0" h="133">
                    <a:moveTo>
                      <a:pt x="68" y="0"/>
                    </a:moveTo>
                    <a:cubicBezTo>
                      <a:pt x="30" y="0"/>
                      <a:pt x="0" y="30"/>
                      <a:pt x="0" y="67"/>
                    </a:cubicBezTo>
                    <a:cubicBezTo>
                      <a:pt x="0" y="103"/>
                      <a:pt x="30" y="133"/>
                      <a:pt x="68" y="133"/>
                    </a:cubicBezTo>
                    <a:cubicBezTo>
                      <a:pt x="75" y="133"/>
                      <a:pt x="82" y="132"/>
                      <a:pt x="88" y="130"/>
                    </a:cubicBezTo>
                    <a:cubicBezTo>
                      <a:pt x="91" y="120"/>
                      <a:pt x="96" y="111"/>
                      <a:pt x="103" y="103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03" y="61"/>
                      <a:pt x="115" y="45"/>
                      <a:pt x="130" y="39"/>
                    </a:cubicBezTo>
                    <a:cubicBezTo>
                      <a:pt x="119" y="16"/>
                      <a:pt x="95" y="0"/>
                      <a:pt x="68" y="0"/>
                    </a:cubicBezTo>
                    <a:close/>
                    <a:moveTo>
                      <a:pt x="71" y="102"/>
                    </a:moveTo>
                    <a:cubicBezTo>
                      <a:pt x="71" y="114"/>
                      <a:pt x="71" y="114"/>
                      <a:pt x="71" y="114"/>
                    </a:cubicBezTo>
                    <a:cubicBezTo>
                      <a:pt x="64" y="114"/>
                      <a:pt x="64" y="114"/>
                      <a:pt x="64" y="114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57" y="102"/>
                      <a:pt x="50" y="100"/>
                      <a:pt x="46" y="97"/>
                    </a:cubicBezTo>
                    <a:cubicBezTo>
                      <a:pt x="48" y="89"/>
                      <a:pt x="48" y="89"/>
                      <a:pt x="48" y="89"/>
                    </a:cubicBezTo>
                    <a:cubicBezTo>
                      <a:pt x="53" y="92"/>
                      <a:pt x="59" y="94"/>
                      <a:pt x="66" y="94"/>
                    </a:cubicBezTo>
                    <a:cubicBezTo>
                      <a:pt x="74" y="94"/>
                      <a:pt x="80" y="90"/>
                      <a:pt x="80" y="83"/>
                    </a:cubicBezTo>
                    <a:cubicBezTo>
                      <a:pt x="80" y="77"/>
                      <a:pt x="75" y="73"/>
                      <a:pt x="66" y="69"/>
                    </a:cubicBezTo>
                    <a:cubicBezTo>
                      <a:pt x="54" y="65"/>
                      <a:pt x="47" y="59"/>
                      <a:pt x="47" y="49"/>
                    </a:cubicBezTo>
                    <a:cubicBezTo>
                      <a:pt x="47" y="40"/>
                      <a:pt x="54" y="33"/>
                      <a:pt x="65" y="31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9" y="31"/>
                      <a:pt x="84" y="32"/>
                      <a:pt x="87" y="34"/>
                    </a:cubicBezTo>
                    <a:cubicBezTo>
                      <a:pt x="85" y="42"/>
                      <a:pt x="85" y="42"/>
                      <a:pt x="85" y="42"/>
                    </a:cubicBezTo>
                    <a:cubicBezTo>
                      <a:pt x="82" y="41"/>
                      <a:pt x="77" y="38"/>
                      <a:pt x="69" y="38"/>
                    </a:cubicBezTo>
                    <a:cubicBezTo>
                      <a:pt x="60" y="38"/>
                      <a:pt x="57" y="43"/>
                      <a:pt x="57" y="48"/>
                    </a:cubicBezTo>
                    <a:cubicBezTo>
                      <a:pt x="57" y="54"/>
                      <a:pt x="61" y="57"/>
                      <a:pt x="72" y="61"/>
                    </a:cubicBezTo>
                    <a:cubicBezTo>
                      <a:pt x="84" y="66"/>
                      <a:pt x="90" y="72"/>
                      <a:pt x="90" y="82"/>
                    </a:cubicBezTo>
                    <a:cubicBezTo>
                      <a:pt x="90" y="91"/>
                      <a:pt x="84" y="100"/>
                      <a:pt x="71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" name="Freeform 138"/>
              <p:cNvSpPr>
                <a:spLocks noEditPoints="1"/>
              </p:cNvSpPr>
              <p:nvPr/>
            </p:nvSpPr>
            <p:spPr bwMode="auto">
              <a:xfrm>
                <a:off x="10531" y="5173"/>
                <a:ext cx="440" cy="668"/>
              </a:xfrm>
              <a:custGeom>
                <a:avLst/>
                <a:gdLst>
                  <a:gd name="T0" fmla="*/ 80 w 97"/>
                  <a:gd name="T1" fmla="*/ 62 h 147"/>
                  <a:gd name="T2" fmla="*/ 80 w 97"/>
                  <a:gd name="T3" fmla="*/ 34 h 147"/>
                  <a:gd name="T4" fmla="*/ 49 w 97"/>
                  <a:gd name="T5" fmla="*/ 0 h 147"/>
                  <a:gd name="T6" fmla="*/ 47 w 97"/>
                  <a:gd name="T7" fmla="*/ 0 h 147"/>
                  <a:gd name="T8" fmla="*/ 16 w 97"/>
                  <a:gd name="T9" fmla="*/ 34 h 147"/>
                  <a:gd name="T10" fmla="*/ 16 w 97"/>
                  <a:gd name="T11" fmla="*/ 62 h 147"/>
                  <a:gd name="T12" fmla="*/ 0 w 97"/>
                  <a:gd name="T13" fmla="*/ 99 h 147"/>
                  <a:gd name="T14" fmla="*/ 48 w 97"/>
                  <a:gd name="T15" fmla="*/ 147 h 147"/>
                  <a:gd name="T16" fmla="*/ 97 w 97"/>
                  <a:gd name="T17" fmla="*/ 99 h 147"/>
                  <a:gd name="T18" fmla="*/ 80 w 97"/>
                  <a:gd name="T19" fmla="*/ 62 h 147"/>
                  <a:gd name="T20" fmla="*/ 53 w 97"/>
                  <a:gd name="T21" fmla="*/ 106 h 147"/>
                  <a:gd name="T22" fmla="*/ 53 w 97"/>
                  <a:gd name="T23" fmla="*/ 125 h 147"/>
                  <a:gd name="T24" fmla="*/ 44 w 97"/>
                  <a:gd name="T25" fmla="*/ 125 h 147"/>
                  <a:gd name="T26" fmla="*/ 44 w 97"/>
                  <a:gd name="T27" fmla="*/ 106 h 147"/>
                  <a:gd name="T28" fmla="*/ 34 w 97"/>
                  <a:gd name="T29" fmla="*/ 93 h 147"/>
                  <a:gd name="T30" fmla="*/ 48 w 97"/>
                  <a:gd name="T31" fmla="*/ 79 h 147"/>
                  <a:gd name="T32" fmla="*/ 62 w 97"/>
                  <a:gd name="T33" fmla="*/ 93 h 147"/>
                  <a:gd name="T34" fmla="*/ 53 w 97"/>
                  <a:gd name="T35" fmla="*/ 106 h 147"/>
                  <a:gd name="T36" fmla="*/ 72 w 97"/>
                  <a:gd name="T37" fmla="*/ 56 h 147"/>
                  <a:gd name="T38" fmla="*/ 48 w 97"/>
                  <a:gd name="T39" fmla="*/ 50 h 147"/>
                  <a:gd name="T40" fmla="*/ 25 w 97"/>
                  <a:gd name="T41" fmla="*/ 56 h 147"/>
                  <a:gd name="T42" fmla="*/ 25 w 97"/>
                  <a:gd name="T43" fmla="*/ 34 h 147"/>
                  <a:gd name="T44" fmla="*/ 47 w 97"/>
                  <a:gd name="T45" fmla="*/ 9 h 147"/>
                  <a:gd name="T46" fmla="*/ 49 w 97"/>
                  <a:gd name="T47" fmla="*/ 9 h 147"/>
                  <a:gd name="T48" fmla="*/ 72 w 97"/>
                  <a:gd name="T49" fmla="*/ 34 h 147"/>
                  <a:gd name="T50" fmla="*/ 72 w 97"/>
                  <a:gd name="T51" fmla="*/ 5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7" h="147">
                    <a:moveTo>
                      <a:pt x="80" y="62"/>
                    </a:move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16"/>
                      <a:pt x="66" y="0"/>
                      <a:pt x="4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0" y="0"/>
                      <a:pt x="16" y="16"/>
                      <a:pt x="16" y="34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6" y="71"/>
                      <a:pt x="0" y="84"/>
                      <a:pt x="0" y="99"/>
                    </a:cubicBezTo>
                    <a:cubicBezTo>
                      <a:pt x="0" y="126"/>
                      <a:pt x="21" y="147"/>
                      <a:pt x="48" y="147"/>
                    </a:cubicBezTo>
                    <a:cubicBezTo>
                      <a:pt x="75" y="147"/>
                      <a:pt x="97" y="126"/>
                      <a:pt x="97" y="99"/>
                    </a:cubicBezTo>
                    <a:cubicBezTo>
                      <a:pt x="97" y="84"/>
                      <a:pt x="90" y="71"/>
                      <a:pt x="80" y="62"/>
                    </a:cubicBezTo>
                    <a:close/>
                    <a:moveTo>
                      <a:pt x="53" y="106"/>
                    </a:moveTo>
                    <a:cubicBezTo>
                      <a:pt x="53" y="125"/>
                      <a:pt x="53" y="125"/>
                      <a:pt x="53" y="125"/>
                    </a:cubicBezTo>
                    <a:cubicBezTo>
                      <a:pt x="44" y="125"/>
                      <a:pt x="44" y="125"/>
                      <a:pt x="44" y="125"/>
                    </a:cubicBezTo>
                    <a:cubicBezTo>
                      <a:pt x="44" y="106"/>
                      <a:pt x="44" y="106"/>
                      <a:pt x="44" y="106"/>
                    </a:cubicBezTo>
                    <a:cubicBezTo>
                      <a:pt x="38" y="104"/>
                      <a:pt x="34" y="99"/>
                      <a:pt x="34" y="93"/>
                    </a:cubicBezTo>
                    <a:cubicBezTo>
                      <a:pt x="34" y="86"/>
                      <a:pt x="41" y="79"/>
                      <a:pt x="48" y="79"/>
                    </a:cubicBezTo>
                    <a:cubicBezTo>
                      <a:pt x="56" y="79"/>
                      <a:pt x="62" y="86"/>
                      <a:pt x="62" y="93"/>
                    </a:cubicBezTo>
                    <a:cubicBezTo>
                      <a:pt x="62" y="99"/>
                      <a:pt x="58" y="104"/>
                      <a:pt x="53" y="106"/>
                    </a:cubicBezTo>
                    <a:close/>
                    <a:moveTo>
                      <a:pt x="72" y="56"/>
                    </a:moveTo>
                    <a:cubicBezTo>
                      <a:pt x="65" y="52"/>
                      <a:pt x="57" y="50"/>
                      <a:pt x="48" y="50"/>
                    </a:cubicBezTo>
                    <a:cubicBezTo>
                      <a:pt x="40" y="50"/>
                      <a:pt x="31" y="52"/>
                      <a:pt x="25" y="56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21"/>
                      <a:pt x="34" y="9"/>
                      <a:pt x="47" y="9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9"/>
                      <a:pt x="72" y="21"/>
                      <a:pt x="72" y="34"/>
                    </a:cubicBezTo>
                    <a:lnTo>
                      <a:pt x="72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164" name="圆角矩形 163"/>
            <p:cNvSpPr/>
            <p:nvPr/>
          </p:nvSpPr>
          <p:spPr>
            <a:xfrm>
              <a:off x="12835" y="6071"/>
              <a:ext cx="1499" cy="150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3148330" y="5398135"/>
            <a:ext cx="3676650" cy="952500"/>
            <a:chOff x="5588" y="8501"/>
            <a:chExt cx="5790" cy="1500"/>
          </a:xfrm>
        </p:grpSpPr>
        <p:sp>
          <p:nvSpPr>
            <p:cNvPr id="143" name="内容占位符 4"/>
            <p:cNvSpPr>
              <a:spLocks noGrp="1"/>
            </p:cNvSpPr>
            <p:nvPr/>
          </p:nvSpPr>
          <p:spPr>
            <a:xfrm>
              <a:off x="7098" y="8785"/>
              <a:ext cx="4280" cy="931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1200">
                  <a:solidFill>
                    <a:srgbClr val="E6007A"/>
                  </a:solidFill>
                  <a:sym typeface="+mn-ea"/>
                </a:rPr>
                <a:t>投票通过</a:t>
              </a:r>
              <a:r>
                <a: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：可发送可铸币的消息给到平行链</a:t>
              </a:r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5588" y="8501"/>
              <a:ext cx="1498" cy="1500"/>
              <a:chOff x="13057" y="8757"/>
              <a:chExt cx="1498" cy="1500"/>
            </a:xfrm>
          </p:grpSpPr>
          <p:grpSp>
            <p:nvGrpSpPr>
              <p:cNvPr id="66" name="组合 65"/>
              <p:cNvGrpSpPr/>
              <p:nvPr/>
            </p:nvGrpSpPr>
            <p:grpSpPr>
              <a:xfrm rot="0">
                <a:off x="13434" y="9124"/>
                <a:ext cx="746" cy="767"/>
                <a:chOff x="3422" y="4268"/>
                <a:chExt cx="746" cy="767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4" name="Freeform 198"/>
                <p:cNvSpPr/>
                <p:nvPr/>
              </p:nvSpPr>
              <p:spPr bwMode="auto">
                <a:xfrm>
                  <a:off x="3617" y="4268"/>
                  <a:ext cx="405" cy="278"/>
                </a:xfrm>
                <a:custGeom>
                  <a:avLst/>
                  <a:gdLst>
                    <a:gd name="T0" fmla="*/ 7 w 101"/>
                    <a:gd name="T1" fmla="*/ 38 h 69"/>
                    <a:gd name="T2" fmla="*/ 1 w 101"/>
                    <a:gd name="T3" fmla="*/ 38 h 69"/>
                    <a:gd name="T4" fmla="*/ 1 w 101"/>
                    <a:gd name="T5" fmla="*/ 44 h 69"/>
                    <a:gd name="T6" fmla="*/ 26 w 101"/>
                    <a:gd name="T7" fmla="*/ 68 h 69"/>
                    <a:gd name="T8" fmla="*/ 29 w 101"/>
                    <a:gd name="T9" fmla="*/ 69 h 69"/>
                    <a:gd name="T10" fmla="*/ 31 w 101"/>
                    <a:gd name="T11" fmla="*/ 68 h 69"/>
                    <a:gd name="T12" fmla="*/ 99 w 101"/>
                    <a:gd name="T13" fmla="*/ 7 h 69"/>
                    <a:gd name="T14" fmla="*/ 99 w 101"/>
                    <a:gd name="T15" fmla="*/ 2 h 69"/>
                    <a:gd name="T16" fmla="*/ 94 w 101"/>
                    <a:gd name="T17" fmla="*/ 1 h 69"/>
                    <a:gd name="T18" fmla="*/ 29 w 101"/>
                    <a:gd name="T19" fmla="*/ 60 h 69"/>
                    <a:gd name="T20" fmla="*/ 7 w 101"/>
                    <a:gd name="T21" fmla="*/ 3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1" h="69">
                      <a:moveTo>
                        <a:pt x="7" y="38"/>
                      </a:moveTo>
                      <a:cubicBezTo>
                        <a:pt x="5" y="36"/>
                        <a:pt x="3" y="36"/>
                        <a:pt x="1" y="38"/>
                      </a:cubicBezTo>
                      <a:cubicBezTo>
                        <a:pt x="0" y="40"/>
                        <a:pt x="0" y="42"/>
                        <a:pt x="1" y="44"/>
                      </a:cubicBezTo>
                      <a:cubicBezTo>
                        <a:pt x="26" y="68"/>
                        <a:pt x="26" y="68"/>
                        <a:pt x="26" y="68"/>
                      </a:cubicBezTo>
                      <a:cubicBezTo>
                        <a:pt x="27" y="69"/>
                        <a:pt x="28" y="69"/>
                        <a:pt x="29" y="69"/>
                      </a:cubicBezTo>
                      <a:cubicBezTo>
                        <a:pt x="30" y="69"/>
                        <a:pt x="31" y="69"/>
                        <a:pt x="31" y="68"/>
                      </a:cubicBezTo>
                      <a:cubicBezTo>
                        <a:pt x="99" y="7"/>
                        <a:pt x="99" y="7"/>
                        <a:pt x="99" y="7"/>
                      </a:cubicBezTo>
                      <a:cubicBezTo>
                        <a:pt x="101" y="6"/>
                        <a:pt x="101" y="3"/>
                        <a:pt x="99" y="2"/>
                      </a:cubicBezTo>
                      <a:cubicBezTo>
                        <a:pt x="98" y="0"/>
                        <a:pt x="95" y="0"/>
                        <a:pt x="94" y="1"/>
                      </a:cubicBezTo>
                      <a:cubicBezTo>
                        <a:pt x="29" y="60"/>
                        <a:pt x="29" y="60"/>
                        <a:pt x="29" y="60"/>
                      </a:cubicBezTo>
                      <a:lnTo>
                        <a:pt x="7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15" name="Freeform 199"/>
                <p:cNvSpPr/>
                <p:nvPr/>
              </p:nvSpPr>
              <p:spPr bwMode="auto">
                <a:xfrm>
                  <a:off x="3422" y="4680"/>
                  <a:ext cx="747" cy="100"/>
                </a:xfrm>
                <a:custGeom>
                  <a:avLst/>
                  <a:gdLst>
                    <a:gd name="T0" fmla="*/ 22 w 299"/>
                    <a:gd name="T1" fmla="*/ 0 h 40"/>
                    <a:gd name="T2" fmla="*/ 0 w 299"/>
                    <a:gd name="T3" fmla="*/ 40 h 40"/>
                    <a:gd name="T4" fmla="*/ 299 w 299"/>
                    <a:gd name="T5" fmla="*/ 40 h 40"/>
                    <a:gd name="T6" fmla="*/ 277 w 299"/>
                    <a:gd name="T7" fmla="*/ 0 h 40"/>
                    <a:gd name="T8" fmla="*/ 22 w 299"/>
                    <a:gd name="T9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9" h="40">
                      <a:moveTo>
                        <a:pt x="22" y="0"/>
                      </a:moveTo>
                      <a:lnTo>
                        <a:pt x="0" y="40"/>
                      </a:lnTo>
                      <a:lnTo>
                        <a:pt x="299" y="40"/>
                      </a:lnTo>
                      <a:lnTo>
                        <a:pt x="277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16" name="Freeform 200"/>
                <p:cNvSpPr/>
                <p:nvPr/>
              </p:nvSpPr>
              <p:spPr bwMode="auto">
                <a:xfrm>
                  <a:off x="3422" y="4808"/>
                  <a:ext cx="747" cy="100"/>
                </a:xfrm>
                <a:custGeom>
                  <a:avLst/>
                  <a:gdLst>
                    <a:gd name="T0" fmla="*/ 22 w 299"/>
                    <a:gd name="T1" fmla="*/ 0 h 40"/>
                    <a:gd name="T2" fmla="*/ 0 w 299"/>
                    <a:gd name="T3" fmla="*/ 40 h 40"/>
                    <a:gd name="T4" fmla="*/ 299 w 299"/>
                    <a:gd name="T5" fmla="*/ 40 h 40"/>
                    <a:gd name="T6" fmla="*/ 277 w 299"/>
                    <a:gd name="T7" fmla="*/ 0 h 40"/>
                    <a:gd name="T8" fmla="*/ 22 w 299"/>
                    <a:gd name="T9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9" h="40">
                      <a:moveTo>
                        <a:pt x="22" y="0"/>
                      </a:moveTo>
                      <a:lnTo>
                        <a:pt x="0" y="40"/>
                      </a:lnTo>
                      <a:lnTo>
                        <a:pt x="299" y="40"/>
                      </a:lnTo>
                      <a:lnTo>
                        <a:pt x="277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17" name="Freeform 201"/>
                <p:cNvSpPr/>
                <p:nvPr/>
              </p:nvSpPr>
              <p:spPr bwMode="auto">
                <a:xfrm>
                  <a:off x="3422" y="4935"/>
                  <a:ext cx="747" cy="100"/>
                </a:xfrm>
                <a:custGeom>
                  <a:avLst/>
                  <a:gdLst>
                    <a:gd name="T0" fmla="*/ 22 w 299"/>
                    <a:gd name="T1" fmla="*/ 0 h 40"/>
                    <a:gd name="T2" fmla="*/ 0 w 299"/>
                    <a:gd name="T3" fmla="*/ 40 h 40"/>
                    <a:gd name="T4" fmla="*/ 299 w 299"/>
                    <a:gd name="T5" fmla="*/ 40 h 40"/>
                    <a:gd name="T6" fmla="*/ 277 w 299"/>
                    <a:gd name="T7" fmla="*/ 0 h 40"/>
                    <a:gd name="T8" fmla="*/ 22 w 299"/>
                    <a:gd name="T9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9" h="40">
                      <a:moveTo>
                        <a:pt x="22" y="0"/>
                      </a:moveTo>
                      <a:lnTo>
                        <a:pt x="0" y="40"/>
                      </a:lnTo>
                      <a:lnTo>
                        <a:pt x="299" y="40"/>
                      </a:lnTo>
                      <a:lnTo>
                        <a:pt x="277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18" name="Freeform 202"/>
                <p:cNvSpPr/>
                <p:nvPr/>
              </p:nvSpPr>
              <p:spPr bwMode="auto">
                <a:xfrm>
                  <a:off x="3422" y="4360"/>
                  <a:ext cx="747" cy="293"/>
                </a:xfrm>
                <a:custGeom>
                  <a:avLst/>
                  <a:gdLst>
                    <a:gd name="T0" fmla="*/ 146 w 187"/>
                    <a:gd name="T1" fmla="*/ 0 h 73"/>
                    <a:gd name="T2" fmla="*/ 137 w 187"/>
                    <a:gd name="T3" fmla="*/ 0 h 73"/>
                    <a:gd name="T4" fmla="*/ 83 w 187"/>
                    <a:gd name="T5" fmla="*/ 48 h 73"/>
                    <a:gd name="T6" fmla="*/ 78 w 187"/>
                    <a:gd name="T7" fmla="*/ 50 h 73"/>
                    <a:gd name="T8" fmla="*/ 72 w 187"/>
                    <a:gd name="T9" fmla="*/ 48 h 73"/>
                    <a:gd name="T10" fmla="*/ 47 w 187"/>
                    <a:gd name="T11" fmla="*/ 24 h 73"/>
                    <a:gd name="T12" fmla="*/ 45 w 187"/>
                    <a:gd name="T13" fmla="*/ 18 h 73"/>
                    <a:gd name="T14" fmla="*/ 47 w 187"/>
                    <a:gd name="T15" fmla="*/ 12 h 73"/>
                    <a:gd name="T16" fmla="*/ 53 w 187"/>
                    <a:gd name="T17" fmla="*/ 10 h 73"/>
                    <a:gd name="T18" fmla="*/ 59 w 187"/>
                    <a:gd name="T19" fmla="*/ 12 h 73"/>
                    <a:gd name="T20" fmla="*/ 78 w 187"/>
                    <a:gd name="T21" fmla="*/ 31 h 73"/>
                    <a:gd name="T22" fmla="*/ 113 w 187"/>
                    <a:gd name="T23" fmla="*/ 0 h 73"/>
                    <a:gd name="T24" fmla="*/ 100 w 187"/>
                    <a:gd name="T25" fmla="*/ 0 h 73"/>
                    <a:gd name="T26" fmla="*/ 42 w 187"/>
                    <a:gd name="T27" fmla="*/ 0 h 73"/>
                    <a:gd name="T28" fmla="*/ 0 w 187"/>
                    <a:gd name="T29" fmla="*/ 73 h 73"/>
                    <a:gd name="T30" fmla="*/ 187 w 187"/>
                    <a:gd name="T31" fmla="*/ 73 h 73"/>
                    <a:gd name="T32" fmla="*/ 146 w 187"/>
                    <a:gd name="T3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7" h="73">
                      <a:moveTo>
                        <a:pt x="146" y="0"/>
                      </a:move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83" y="48"/>
                        <a:pt x="83" y="48"/>
                        <a:pt x="83" y="48"/>
                      </a:cubicBezTo>
                      <a:cubicBezTo>
                        <a:pt x="82" y="50"/>
                        <a:pt x="80" y="50"/>
                        <a:pt x="78" y="50"/>
                      </a:cubicBezTo>
                      <a:cubicBezTo>
                        <a:pt x="76" y="50"/>
                        <a:pt x="74" y="50"/>
                        <a:pt x="72" y="48"/>
                      </a:cubicBezTo>
                      <a:cubicBezTo>
                        <a:pt x="47" y="24"/>
                        <a:pt x="47" y="24"/>
                        <a:pt x="47" y="24"/>
                      </a:cubicBezTo>
                      <a:cubicBezTo>
                        <a:pt x="46" y="22"/>
                        <a:pt x="45" y="20"/>
                        <a:pt x="45" y="18"/>
                      </a:cubicBezTo>
                      <a:cubicBezTo>
                        <a:pt x="45" y="16"/>
                        <a:pt x="46" y="14"/>
                        <a:pt x="47" y="12"/>
                      </a:cubicBezTo>
                      <a:cubicBezTo>
                        <a:pt x="49" y="11"/>
                        <a:pt x="51" y="10"/>
                        <a:pt x="53" y="10"/>
                      </a:cubicBezTo>
                      <a:cubicBezTo>
                        <a:pt x="55" y="10"/>
                        <a:pt x="57" y="11"/>
                        <a:pt x="59" y="12"/>
                      </a:cubicBezTo>
                      <a:cubicBezTo>
                        <a:pt x="78" y="31"/>
                        <a:pt x="78" y="31"/>
                        <a:pt x="78" y="31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187" y="73"/>
                        <a:pt x="187" y="73"/>
                        <a:pt x="187" y="73"/>
                      </a:cubicBezTo>
                      <a:lnTo>
                        <a:pt x="14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</p:grpSp>
          <p:sp>
            <p:nvSpPr>
              <p:cNvPr id="165" name="圆角矩形 164"/>
              <p:cNvSpPr/>
              <p:nvPr/>
            </p:nvSpPr>
            <p:spPr>
              <a:xfrm>
                <a:off x="13057" y="8757"/>
                <a:ext cx="1499" cy="1501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3148330" y="4150360"/>
            <a:ext cx="3675380" cy="952500"/>
            <a:chOff x="5588" y="6536"/>
            <a:chExt cx="5788" cy="1500"/>
          </a:xfrm>
        </p:grpSpPr>
        <p:sp>
          <p:nvSpPr>
            <p:cNvPr id="144" name="内容占位符 4"/>
            <p:cNvSpPr>
              <a:spLocks noGrp="1"/>
            </p:cNvSpPr>
            <p:nvPr/>
          </p:nvSpPr>
          <p:spPr>
            <a:xfrm>
              <a:off x="7098" y="6821"/>
              <a:ext cx="4278" cy="93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1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1200">
                  <a:solidFill>
                    <a:srgbClr val="E6007A"/>
                  </a:solidFill>
                  <a:sym typeface="+mn-ea"/>
                </a:rPr>
                <a:t>投票不通过</a:t>
              </a:r>
              <a:r>
                <a: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：发送不可铸币的消息给平行链，并返还准备金给支持者</a:t>
              </a:r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</p:txBody>
        </p:sp>
        <p:grpSp>
          <p:nvGrpSpPr>
            <p:cNvPr id="168" name="组合 167"/>
            <p:cNvGrpSpPr/>
            <p:nvPr/>
          </p:nvGrpSpPr>
          <p:grpSpPr>
            <a:xfrm>
              <a:off x="5588" y="6536"/>
              <a:ext cx="1498" cy="1500"/>
              <a:chOff x="14075" y="6274"/>
              <a:chExt cx="1498" cy="1500"/>
            </a:xfrm>
          </p:grpSpPr>
          <p:grpSp>
            <p:nvGrpSpPr>
              <p:cNvPr id="188" name="组合 187"/>
              <p:cNvGrpSpPr/>
              <p:nvPr/>
            </p:nvGrpSpPr>
            <p:grpSpPr>
              <a:xfrm rot="0">
                <a:off x="14390" y="6589"/>
                <a:ext cx="870" cy="871"/>
                <a:chOff x="11986" y="4970"/>
                <a:chExt cx="870" cy="871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47" name="Freeform 139"/>
                <p:cNvSpPr>
                  <a:spLocks noEditPoints="1"/>
                </p:cNvSpPr>
                <p:nvPr/>
              </p:nvSpPr>
              <p:spPr bwMode="auto">
                <a:xfrm>
                  <a:off x="11986" y="4970"/>
                  <a:ext cx="587" cy="603"/>
                </a:xfrm>
                <a:custGeom>
                  <a:avLst/>
                  <a:gdLst>
                    <a:gd name="T0" fmla="*/ 103 w 130"/>
                    <a:gd name="T1" fmla="*/ 80 h 133"/>
                    <a:gd name="T2" fmla="*/ 130 w 130"/>
                    <a:gd name="T3" fmla="*/ 39 h 133"/>
                    <a:gd name="T4" fmla="*/ 68 w 130"/>
                    <a:gd name="T5" fmla="*/ 0 h 133"/>
                    <a:gd name="T6" fmla="*/ 0 w 130"/>
                    <a:gd name="T7" fmla="*/ 67 h 133"/>
                    <a:gd name="T8" fmla="*/ 68 w 130"/>
                    <a:gd name="T9" fmla="*/ 133 h 133"/>
                    <a:gd name="T10" fmla="*/ 88 w 130"/>
                    <a:gd name="T11" fmla="*/ 130 h 133"/>
                    <a:gd name="T12" fmla="*/ 103 w 130"/>
                    <a:gd name="T13" fmla="*/ 103 h 133"/>
                    <a:gd name="T14" fmla="*/ 103 w 130"/>
                    <a:gd name="T15" fmla="*/ 80 h 133"/>
                    <a:gd name="T16" fmla="*/ 71 w 130"/>
                    <a:gd name="T17" fmla="*/ 102 h 133"/>
                    <a:gd name="T18" fmla="*/ 71 w 130"/>
                    <a:gd name="T19" fmla="*/ 114 h 133"/>
                    <a:gd name="T20" fmla="*/ 64 w 130"/>
                    <a:gd name="T21" fmla="*/ 114 h 133"/>
                    <a:gd name="T22" fmla="*/ 64 w 130"/>
                    <a:gd name="T23" fmla="*/ 102 h 133"/>
                    <a:gd name="T24" fmla="*/ 46 w 130"/>
                    <a:gd name="T25" fmla="*/ 97 h 133"/>
                    <a:gd name="T26" fmla="*/ 48 w 130"/>
                    <a:gd name="T27" fmla="*/ 89 h 133"/>
                    <a:gd name="T28" fmla="*/ 66 w 130"/>
                    <a:gd name="T29" fmla="*/ 94 h 133"/>
                    <a:gd name="T30" fmla="*/ 80 w 130"/>
                    <a:gd name="T31" fmla="*/ 83 h 133"/>
                    <a:gd name="T32" fmla="*/ 66 w 130"/>
                    <a:gd name="T33" fmla="*/ 69 h 133"/>
                    <a:gd name="T34" fmla="*/ 47 w 130"/>
                    <a:gd name="T35" fmla="*/ 49 h 133"/>
                    <a:gd name="T36" fmla="*/ 65 w 130"/>
                    <a:gd name="T37" fmla="*/ 31 h 133"/>
                    <a:gd name="T38" fmla="*/ 65 w 130"/>
                    <a:gd name="T39" fmla="*/ 19 h 133"/>
                    <a:gd name="T40" fmla="*/ 72 w 130"/>
                    <a:gd name="T41" fmla="*/ 19 h 133"/>
                    <a:gd name="T42" fmla="*/ 72 w 130"/>
                    <a:gd name="T43" fmla="*/ 30 h 133"/>
                    <a:gd name="T44" fmla="*/ 87 w 130"/>
                    <a:gd name="T45" fmla="*/ 34 h 133"/>
                    <a:gd name="T46" fmla="*/ 85 w 130"/>
                    <a:gd name="T47" fmla="*/ 42 h 133"/>
                    <a:gd name="T48" fmla="*/ 69 w 130"/>
                    <a:gd name="T49" fmla="*/ 38 h 133"/>
                    <a:gd name="T50" fmla="*/ 57 w 130"/>
                    <a:gd name="T51" fmla="*/ 48 h 133"/>
                    <a:gd name="T52" fmla="*/ 72 w 130"/>
                    <a:gd name="T53" fmla="*/ 61 h 133"/>
                    <a:gd name="T54" fmla="*/ 90 w 130"/>
                    <a:gd name="T55" fmla="*/ 82 h 133"/>
                    <a:gd name="T56" fmla="*/ 71 w 130"/>
                    <a:gd name="T57" fmla="*/ 102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0" h="133">
                      <a:moveTo>
                        <a:pt x="103" y="80"/>
                      </a:moveTo>
                      <a:cubicBezTo>
                        <a:pt x="103" y="61"/>
                        <a:pt x="115" y="45"/>
                        <a:pt x="130" y="39"/>
                      </a:cubicBezTo>
                      <a:cubicBezTo>
                        <a:pt x="119" y="16"/>
                        <a:pt x="95" y="0"/>
                        <a:pt x="68" y="0"/>
                      </a:cubicBezTo>
                      <a:cubicBezTo>
                        <a:pt x="30" y="0"/>
                        <a:pt x="0" y="30"/>
                        <a:pt x="0" y="67"/>
                      </a:cubicBezTo>
                      <a:cubicBezTo>
                        <a:pt x="0" y="103"/>
                        <a:pt x="30" y="133"/>
                        <a:pt x="68" y="133"/>
                      </a:cubicBezTo>
                      <a:cubicBezTo>
                        <a:pt x="75" y="133"/>
                        <a:pt x="82" y="132"/>
                        <a:pt x="88" y="130"/>
                      </a:cubicBezTo>
                      <a:cubicBezTo>
                        <a:pt x="91" y="120"/>
                        <a:pt x="96" y="111"/>
                        <a:pt x="103" y="103"/>
                      </a:cubicBezTo>
                      <a:lnTo>
                        <a:pt x="103" y="80"/>
                      </a:lnTo>
                      <a:close/>
                      <a:moveTo>
                        <a:pt x="71" y="102"/>
                      </a:moveTo>
                      <a:cubicBezTo>
                        <a:pt x="71" y="114"/>
                        <a:pt x="71" y="114"/>
                        <a:pt x="71" y="114"/>
                      </a:cubicBezTo>
                      <a:cubicBezTo>
                        <a:pt x="64" y="114"/>
                        <a:pt x="64" y="114"/>
                        <a:pt x="64" y="114"/>
                      </a:cubicBezTo>
                      <a:cubicBezTo>
                        <a:pt x="64" y="102"/>
                        <a:pt x="64" y="102"/>
                        <a:pt x="64" y="102"/>
                      </a:cubicBezTo>
                      <a:cubicBezTo>
                        <a:pt x="57" y="102"/>
                        <a:pt x="50" y="100"/>
                        <a:pt x="46" y="97"/>
                      </a:cubicBezTo>
                      <a:cubicBezTo>
                        <a:pt x="48" y="89"/>
                        <a:pt x="48" y="89"/>
                        <a:pt x="48" y="89"/>
                      </a:cubicBezTo>
                      <a:cubicBezTo>
                        <a:pt x="53" y="92"/>
                        <a:pt x="59" y="94"/>
                        <a:pt x="66" y="94"/>
                      </a:cubicBezTo>
                      <a:cubicBezTo>
                        <a:pt x="74" y="94"/>
                        <a:pt x="80" y="90"/>
                        <a:pt x="80" y="83"/>
                      </a:cubicBezTo>
                      <a:cubicBezTo>
                        <a:pt x="80" y="77"/>
                        <a:pt x="75" y="73"/>
                        <a:pt x="66" y="69"/>
                      </a:cubicBezTo>
                      <a:cubicBezTo>
                        <a:pt x="54" y="65"/>
                        <a:pt x="47" y="59"/>
                        <a:pt x="47" y="49"/>
                      </a:cubicBezTo>
                      <a:cubicBezTo>
                        <a:pt x="47" y="40"/>
                        <a:pt x="54" y="33"/>
                        <a:pt x="65" y="31"/>
                      </a:cubicBezTo>
                      <a:cubicBezTo>
                        <a:pt x="65" y="19"/>
                        <a:pt x="65" y="19"/>
                        <a:pt x="65" y="19"/>
                      </a:cubicBezTo>
                      <a:cubicBezTo>
                        <a:pt x="72" y="19"/>
                        <a:pt x="72" y="19"/>
                        <a:pt x="72" y="19"/>
                      </a:cubicBezTo>
                      <a:cubicBezTo>
                        <a:pt x="72" y="30"/>
                        <a:pt x="72" y="30"/>
                        <a:pt x="72" y="30"/>
                      </a:cubicBezTo>
                      <a:cubicBezTo>
                        <a:pt x="79" y="31"/>
                        <a:pt x="84" y="32"/>
                        <a:pt x="87" y="34"/>
                      </a:cubicBezTo>
                      <a:cubicBezTo>
                        <a:pt x="85" y="42"/>
                        <a:pt x="85" y="42"/>
                        <a:pt x="85" y="42"/>
                      </a:cubicBezTo>
                      <a:cubicBezTo>
                        <a:pt x="82" y="41"/>
                        <a:pt x="77" y="38"/>
                        <a:pt x="69" y="38"/>
                      </a:cubicBezTo>
                      <a:cubicBezTo>
                        <a:pt x="60" y="38"/>
                        <a:pt x="57" y="43"/>
                        <a:pt x="57" y="48"/>
                      </a:cubicBezTo>
                      <a:cubicBezTo>
                        <a:pt x="57" y="54"/>
                        <a:pt x="61" y="57"/>
                        <a:pt x="72" y="61"/>
                      </a:cubicBezTo>
                      <a:cubicBezTo>
                        <a:pt x="84" y="66"/>
                        <a:pt x="90" y="72"/>
                        <a:pt x="90" y="82"/>
                      </a:cubicBezTo>
                      <a:cubicBezTo>
                        <a:pt x="90" y="91"/>
                        <a:pt x="84" y="100"/>
                        <a:pt x="71" y="1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48" name="Freeform 140"/>
                <p:cNvSpPr>
                  <a:spLocks noEditPoints="1"/>
                </p:cNvSpPr>
                <p:nvPr/>
              </p:nvSpPr>
              <p:spPr bwMode="auto">
                <a:xfrm>
                  <a:off x="12416" y="5173"/>
                  <a:ext cx="440" cy="668"/>
                </a:xfrm>
                <a:custGeom>
                  <a:avLst/>
                  <a:gdLst>
                    <a:gd name="T0" fmla="*/ 48 w 97"/>
                    <a:gd name="T1" fmla="*/ 50 h 147"/>
                    <a:gd name="T2" fmla="*/ 25 w 97"/>
                    <a:gd name="T3" fmla="*/ 56 h 147"/>
                    <a:gd name="T4" fmla="*/ 25 w 97"/>
                    <a:gd name="T5" fmla="*/ 35 h 147"/>
                    <a:gd name="T6" fmla="*/ 47 w 97"/>
                    <a:gd name="T7" fmla="*/ 8 h 147"/>
                    <a:gd name="T8" fmla="*/ 49 w 97"/>
                    <a:gd name="T9" fmla="*/ 8 h 147"/>
                    <a:gd name="T10" fmla="*/ 72 w 97"/>
                    <a:gd name="T11" fmla="*/ 35 h 147"/>
                    <a:gd name="T12" fmla="*/ 80 w 97"/>
                    <a:gd name="T13" fmla="*/ 35 h 147"/>
                    <a:gd name="T14" fmla="*/ 49 w 97"/>
                    <a:gd name="T15" fmla="*/ 0 h 147"/>
                    <a:gd name="T16" fmla="*/ 47 w 97"/>
                    <a:gd name="T17" fmla="*/ 0 h 147"/>
                    <a:gd name="T18" fmla="*/ 16 w 97"/>
                    <a:gd name="T19" fmla="*/ 35 h 147"/>
                    <a:gd name="T20" fmla="*/ 16 w 97"/>
                    <a:gd name="T21" fmla="*/ 62 h 147"/>
                    <a:gd name="T22" fmla="*/ 0 w 97"/>
                    <a:gd name="T23" fmla="*/ 99 h 147"/>
                    <a:gd name="T24" fmla="*/ 48 w 97"/>
                    <a:gd name="T25" fmla="*/ 147 h 147"/>
                    <a:gd name="T26" fmla="*/ 97 w 97"/>
                    <a:gd name="T27" fmla="*/ 99 h 147"/>
                    <a:gd name="T28" fmla="*/ 48 w 97"/>
                    <a:gd name="T29" fmla="*/ 50 h 147"/>
                    <a:gd name="T30" fmla="*/ 53 w 97"/>
                    <a:gd name="T31" fmla="*/ 106 h 147"/>
                    <a:gd name="T32" fmla="*/ 53 w 97"/>
                    <a:gd name="T33" fmla="*/ 125 h 147"/>
                    <a:gd name="T34" fmla="*/ 44 w 97"/>
                    <a:gd name="T35" fmla="*/ 125 h 147"/>
                    <a:gd name="T36" fmla="*/ 44 w 97"/>
                    <a:gd name="T37" fmla="*/ 106 h 147"/>
                    <a:gd name="T38" fmla="*/ 34 w 97"/>
                    <a:gd name="T39" fmla="*/ 93 h 147"/>
                    <a:gd name="T40" fmla="*/ 48 w 97"/>
                    <a:gd name="T41" fmla="*/ 79 h 147"/>
                    <a:gd name="T42" fmla="*/ 62 w 97"/>
                    <a:gd name="T43" fmla="*/ 93 h 147"/>
                    <a:gd name="T44" fmla="*/ 53 w 97"/>
                    <a:gd name="T45" fmla="*/ 106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7" h="147">
                      <a:moveTo>
                        <a:pt x="48" y="50"/>
                      </a:moveTo>
                      <a:cubicBezTo>
                        <a:pt x="40" y="50"/>
                        <a:pt x="31" y="52"/>
                        <a:pt x="25" y="56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25" y="21"/>
                        <a:pt x="34" y="8"/>
                        <a:pt x="47" y="8"/>
                      </a:cubicBezTo>
                      <a:cubicBezTo>
                        <a:pt x="49" y="8"/>
                        <a:pt x="49" y="8"/>
                        <a:pt x="49" y="8"/>
                      </a:cubicBezTo>
                      <a:cubicBezTo>
                        <a:pt x="62" y="8"/>
                        <a:pt x="72" y="21"/>
                        <a:pt x="72" y="35"/>
                      </a:cubicBezTo>
                      <a:cubicBezTo>
                        <a:pt x="80" y="35"/>
                        <a:pt x="80" y="35"/>
                        <a:pt x="80" y="35"/>
                      </a:cubicBezTo>
                      <a:cubicBezTo>
                        <a:pt x="80" y="16"/>
                        <a:pt x="66" y="0"/>
                        <a:pt x="49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30" y="0"/>
                        <a:pt x="16" y="16"/>
                        <a:pt x="16" y="35"/>
                      </a:cubicBezTo>
                      <a:cubicBezTo>
                        <a:pt x="16" y="62"/>
                        <a:pt x="16" y="62"/>
                        <a:pt x="16" y="62"/>
                      </a:cubicBezTo>
                      <a:cubicBezTo>
                        <a:pt x="6" y="71"/>
                        <a:pt x="0" y="84"/>
                        <a:pt x="0" y="99"/>
                      </a:cubicBezTo>
                      <a:cubicBezTo>
                        <a:pt x="0" y="126"/>
                        <a:pt x="21" y="147"/>
                        <a:pt x="48" y="147"/>
                      </a:cubicBezTo>
                      <a:cubicBezTo>
                        <a:pt x="75" y="147"/>
                        <a:pt x="97" y="126"/>
                        <a:pt x="97" y="99"/>
                      </a:cubicBezTo>
                      <a:cubicBezTo>
                        <a:pt x="97" y="72"/>
                        <a:pt x="75" y="50"/>
                        <a:pt x="48" y="50"/>
                      </a:cubicBezTo>
                      <a:close/>
                      <a:moveTo>
                        <a:pt x="53" y="106"/>
                      </a:moveTo>
                      <a:cubicBezTo>
                        <a:pt x="53" y="125"/>
                        <a:pt x="53" y="125"/>
                        <a:pt x="53" y="125"/>
                      </a:cubicBezTo>
                      <a:cubicBezTo>
                        <a:pt x="44" y="125"/>
                        <a:pt x="44" y="125"/>
                        <a:pt x="44" y="125"/>
                      </a:cubicBezTo>
                      <a:cubicBezTo>
                        <a:pt x="44" y="106"/>
                        <a:pt x="44" y="106"/>
                        <a:pt x="44" y="106"/>
                      </a:cubicBezTo>
                      <a:cubicBezTo>
                        <a:pt x="38" y="104"/>
                        <a:pt x="34" y="99"/>
                        <a:pt x="34" y="93"/>
                      </a:cubicBezTo>
                      <a:cubicBezTo>
                        <a:pt x="34" y="86"/>
                        <a:pt x="41" y="79"/>
                        <a:pt x="48" y="79"/>
                      </a:cubicBezTo>
                      <a:cubicBezTo>
                        <a:pt x="56" y="79"/>
                        <a:pt x="62" y="86"/>
                        <a:pt x="62" y="93"/>
                      </a:cubicBezTo>
                      <a:cubicBezTo>
                        <a:pt x="62" y="99"/>
                        <a:pt x="58" y="104"/>
                        <a:pt x="53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</p:grpSp>
          <p:sp>
            <p:nvSpPr>
              <p:cNvPr id="167" name="圆角矩形 166"/>
              <p:cNvSpPr/>
              <p:nvPr/>
            </p:nvSpPr>
            <p:spPr>
              <a:xfrm>
                <a:off x="14075" y="6274"/>
                <a:ext cx="1499" cy="1501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71" name="肘形连接符 170"/>
          <p:cNvCxnSpPr>
            <a:stCxn id="46" idx="6"/>
            <a:endCxn id="164" idx="2"/>
          </p:cNvCxnSpPr>
          <p:nvPr/>
        </p:nvCxnSpPr>
        <p:spPr>
          <a:xfrm flipV="1">
            <a:off x="9144635" y="1717675"/>
            <a:ext cx="1483360" cy="632460"/>
          </a:xfrm>
          <a:prstGeom prst="bentConnector2">
            <a:avLst/>
          </a:prstGeom>
          <a:ln w="12700">
            <a:solidFill>
              <a:srgbClr val="E6007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stCxn id="46" idx="6"/>
          </p:cNvCxnSpPr>
          <p:nvPr/>
        </p:nvCxnSpPr>
        <p:spPr>
          <a:xfrm>
            <a:off x="9144635" y="2350135"/>
            <a:ext cx="1484630" cy="2483485"/>
          </a:xfrm>
          <a:prstGeom prst="bentConnector2">
            <a:avLst/>
          </a:prstGeom>
          <a:ln w="12700" cap="rnd">
            <a:solidFill>
              <a:srgbClr val="E6007A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44" idx="3"/>
            <a:endCxn id="40" idx="0"/>
          </p:cNvCxnSpPr>
          <p:nvPr/>
        </p:nvCxnSpPr>
        <p:spPr>
          <a:xfrm flipH="1">
            <a:off x="9174480" y="5380355"/>
            <a:ext cx="856615" cy="0"/>
          </a:xfrm>
          <a:prstGeom prst="straightConnector1">
            <a:avLst/>
          </a:prstGeom>
          <a:ln w="12700">
            <a:solidFill>
              <a:srgbClr val="E6007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肘形连接符 181"/>
          <p:cNvCxnSpPr>
            <a:stCxn id="40" idx="3"/>
            <a:endCxn id="144" idx="3"/>
          </p:cNvCxnSpPr>
          <p:nvPr/>
        </p:nvCxnSpPr>
        <p:spPr>
          <a:xfrm rot="10800000">
            <a:off x="6823710" y="4626610"/>
            <a:ext cx="1156335" cy="753745"/>
          </a:xfrm>
          <a:prstGeom prst="bentConnector3">
            <a:avLst>
              <a:gd name="adj1" fmla="val 49973"/>
            </a:avLst>
          </a:prstGeom>
          <a:ln w="12700">
            <a:solidFill>
              <a:srgbClr val="E6007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endCxn id="143" idx="3"/>
          </p:cNvCxnSpPr>
          <p:nvPr/>
        </p:nvCxnSpPr>
        <p:spPr>
          <a:xfrm rot="10800000" flipV="1">
            <a:off x="6824980" y="5384165"/>
            <a:ext cx="1135380" cy="489585"/>
          </a:xfrm>
          <a:prstGeom prst="bentConnector3">
            <a:avLst>
              <a:gd name="adj1" fmla="val 48937"/>
            </a:avLst>
          </a:prstGeom>
          <a:ln w="12700">
            <a:solidFill>
              <a:srgbClr val="E6007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reeform 145"/>
          <p:cNvSpPr/>
          <p:nvPr/>
        </p:nvSpPr>
        <p:spPr bwMode="auto">
          <a:xfrm>
            <a:off x="1322070" y="5006340"/>
            <a:ext cx="365760" cy="747395"/>
          </a:xfrm>
          <a:custGeom>
            <a:avLst/>
            <a:gdLst>
              <a:gd name="T0" fmla="*/ 85 w 94"/>
              <a:gd name="T1" fmla="*/ 9 h 193"/>
              <a:gd name="T2" fmla="*/ 54 w 94"/>
              <a:gd name="T3" fmla="*/ 2 h 193"/>
              <a:gd name="T4" fmla="*/ 30 w 94"/>
              <a:gd name="T5" fmla="*/ 7 h 193"/>
              <a:gd name="T6" fmla="*/ 0 w 94"/>
              <a:gd name="T7" fmla="*/ 39 h 193"/>
              <a:gd name="T8" fmla="*/ 9 w 94"/>
              <a:gd name="T9" fmla="*/ 39 h 193"/>
              <a:gd name="T10" fmla="*/ 41 w 94"/>
              <a:gd name="T11" fmla="*/ 49 h 193"/>
              <a:gd name="T12" fmla="*/ 41 w 94"/>
              <a:gd name="T13" fmla="*/ 39 h 193"/>
              <a:gd name="T14" fmla="*/ 45 w 94"/>
              <a:gd name="T15" fmla="*/ 35 h 193"/>
              <a:gd name="T16" fmla="*/ 49 w 94"/>
              <a:gd name="T17" fmla="*/ 39 h 193"/>
              <a:gd name="T18" fmla="*/ 49 w 94"/>
              <a:gd name="T19" fmla="*/ 156 h 193"/>
              <a:gd name="T20" fmla="*/ 45 w 94"/>
              <a:gd name="T21" fmla="*/ 160 h 193"/>
              <a:gd name="T22" fmla="*/ 41 w 94"/>
              <a:gd name="T23" fmla="*/ 156 h 193"/>
              <a:gd name="T24" fmla="*/ 41 w 94"/>
              <a:gd name="T25" fmla="*/ 146 h 193"/>
              <a:gd name="T26" fmla="*/ 9 w 94"/>
              <a:gd name="T27" fmla="*/ 156 h 193"/>
              <a:gd name="T28" fmla="*/ 1 w 94"/>
              <a:gd name="T29" fmla="*/ 156 h 193"/>
              <a:gd name="T30" fmla="*/ 29 w 94"/>
              <a:gd name="T31" fmla="*/ 184 h 193"/>
              <a:gd name="T32" fmla="*/ 54 w 94"/>
              <a:gd name="T33" fmla="*/ 192 h 193"/>
              <a:gd name="T34" fmla="*/ 66 w 94"/>
              <a:gd name="T35" fmla="*/ 193 h 193"/>
              <a:gd name="T36" fmla="*/ 85 w 94"/>
              <a:gd name="T37" fmla="*/ 188 h 193"/>
              <a:gd name="T38" fmla="*/ 94 w 94"/>
              <a:gd name="T39" fmla="*/ 169 h 193"/>
              <a:gd name="T40" fmla="*/ 94 w 94"/>
              <a:gd name="T41" fmla="*/ 29 h 193"/>
              <a:gd name="T42" fmla="*/ 85 w 94"/>
              <a:gd name="T43" fmla="*/ 9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4" h="193">
                <a:moveTo>
                  <a:pt x="85" y="9"/>
                </a:moveTo>
                <a:cubicBezTo>
                  <a:pt x="77" y="3"/>
                  <a:pt x="66" y="0"/>
                  <a:pt x="54" y="2"/>
                </a:cubicBezTo>
                <a:cubicBezTo>
                  <a:pt x="30" y="7"/>
                  <a:pt x="30" y="7"/>
                  <a:pt x="30" y="7"/>
                </a:cubicBezTo>
                <a:cubicBezTo>
                  <a:pt x="13" y="10"/>
                  <a:pt x="0" y="24"/>
                  <a:pt x="0" y="39"/>
                </a:cubicBezTo>
                <a:cubicBezTo>
                  <a:pt x="3" y="39"/>
                  <a:pt x="6" y="39"/>
                  <a:pt x="9" y="39"/>
                </a:cubicBezTo>
                <a:cubicBezTo>
                  <a:pt x="20" y="39"/>
                  <a:pt x="31" y="42"/>
                  <a:pt x="41" y="49"/>
                </a:cubicBezTo>
                <a:cubicBezTo>
                  <a:pt x="41" y="39"/>
                  <a:pt x="41" y="39"/>
                  <a:pt x="41" y="39"/>
                </a:cubicBezTo>
                <a:cubicBezTo>
                  <a:pt x="41" y="37"/>
                  <a:pt x="43" y="35"/>
                  <a:pt x="45" y="35"/>
                </a:cubicBezTo>
                <a:cubicBezTo>
                  <a:pt x="47" y="35"/>
                  <a:pt x="49" y="37"/>
                  <a:pt x="49" y="39"/>
                </a:cubicBezTo>
                <a:cubicBezTo>
                  <a:pt x="49" y="156"/>
                  <a:pt x="49" y="156"/>
                  <a:pt x="49" y="156"/>
                </a:cubicBezTo>
                <a:cubicBezTo>
                  <a:pt x="49" y="158"/>
                  <a:pt x="47" y="160"/>
                  <a:pt x="45" y="160"/>
                </a:cubicBezTo>
                <a:cubicBezTo>
                  <a:pt x="43" y="160"/>
                  <a:pt x="41" y="158"/>
                  <a:pt x="41" y="156"/>
                </a:cubicBezTo>
                <a:cubicBezTo>
                  <a:pt x="41" y="146"/>
                  <a:pt x="41" y="146"/>
                  <a:pt x="41" y="146"/>
                </a:cubicBezTo>
                <a:cubicBezTo>
                  <a:pt x="31" y="153"/>
                  <a:pt x="20" y="156"/>
                  <a:pt x="9" y="156"/>
                </a:cubicBezTo>
                <a:cubicBezTo>
                  <a:pt x="6" y="156"/>
                  <a:pt x="4" y="156"/>
                  <a:pt x="1" y="156"/>
                </a:cubicBezTo>
                <a:cubicBezTo>
                  <a:pt x="4" y="168"/>
                  <a:pt x="15" y="180"/>
                  <a:pt x="29" y="184"/>
                </a:cubicBezTo>
                <a:cubicBezTo>
                  <a:pt x="54" y="192"/>
                  <a:pt x="54" y="192"/>
                  <a:pt x="54" y="192"/>
                </a:cubicBezTo>
                <a:cubicBezTo>
                  <a:pt x="58" y="193"/>
                  <a:pt x="62" y="193"/>
                  <a:pt x="66" y="193"/>
                </a:cubicBezTo>
                <a:cubicBezTo>
                  <a:pt x="73" y="193"/>
                  <a:pt x="80" y="192"/>
                  <a:pt x="85" y="188"/>
                </a:cubicBezTo>
                <a:cubicBezTo>
                  <a:pt x="91" y="183"/>
                  <a:pt x="94" y="176"/>
                  <a:pt x="94" y="169"/>
                </a:cubicBezTo>
                <a:cubicBezTo>
                  <a:pt x="94" y="29"/>
                  <a:pt x="94" y="29"/>
                  <a:pt x="94" y="29"/>
                </a:cubicBezTo>
                <a:cubicBezTo>
                  <a:pt x="94" y="21"/>
                  <a:pt x="91" y="14"/>
                  <a:pt x="85" y="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84" name="六边形 183"/>
          <p:cNvSpPr/>
          <p:nvPr/>
        </p:nvSpPr>
        <p:spPr>
          <a:xfrm>
            <a:off x="883920" y="4871085"/>
            <a:ext cx="1194435" cy="1028065"/>
          </a:xfrm>
          <a:prstGeom prst="hexagon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0" name="肘形连接符 189"/>
          <p:cNvCxnSpPr>
            <a:stCxn id="184" idx="0"/>
            <a:endCxn id="165" idx="1"/>
          </p:cNvCxnSpPr>
          <p:nvPr/>
        </p:nvCxnSpPr>
        <p:spPr>
          <a:xfrm>
            <a:off x="2078355" y="5385435"/>
            <a:ext cx="1069975" cy="489585"/>
          </a:xfrm>
          <a:prstGeom prst="bentConnector3">
            <a:avLst>
              <a:gd name="adj1" fmla="val 50030"/>
            </a:avLst>
          </a:prstGeom>
          <a:ln w="12700">
            <a:solidFill>
              <a:srgbClr val="E6007A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肘形连接符 191"/>
          <p:cNvCxnSpPr>
            <a:stCxn id="167" idx="1"/>
            <a:endCxn id="24" idx="3"/>
          </p:cNvCxnSpPr>
          <p:nvPr/>
        </p:nvCxnSpPr>
        <p:spPr>
          <a:xfrm rot="10800000">
            <a:off x="838200" y="2350770"/>
            <a:ext cx="2310130" cy="2276475"/>
          </a:xfrm>
          <a:prstGeom prst="bentConnector3">
            <a:avLst>
              <a:gd name="adj1" fmla="val 110308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>
            <a:stCxn id="29" idx="3"/>
            <a:endCxn id="24" idx="0"/>
          </p:cNvCxnSpPr>
          <p:nvPr/>
        </p:nvCxnSpPr>
        <p:spPr>
          <a:xfrm flipH="1">
            <a:off x="2032635" y="2350770"/>
            <a:ext cx="1066800" cy="0"/>
          </a:xfrm>
          <a:prstGeom prst="straightConnector1">
            <a:avLst/>
          </a:prstGeom>
          <a:ln w="12700">
            <a:solidFill>
              <a:srgbClr val="E6007A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88" idx="1"/>
            <a:endCxn id="29" idx="0"/>
          </p:cNvCxnSpPr>
          <p:nvPr/>
        </p:nvCxnSpPr>
        <p:spPr>
          <a:xfrm flipH="1">
            <a:off x="4293870" y="2350135"/>
            <a:ext cx="879475" cy="635"/>
          </a:xfrm>
          <a:prstGeom prst="straightConnector1">
            <a:avLst/>
          </a:prstGeom>
          <a:ln w="12700">
            <a:solidFill>
              <a:srgbClr val="E6007A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46" idx="2"/>
            <a:endCxn id="88" idx="3"/>
          </p:cNvCxnSpPr>
          <p:nvPr/>
        </p:nvCxnSpPr>
        <p:spPr>
          <a:xfrm flipH="1">
            <a:off x="7216775" y="2350135"/>
            <a:ext cx="802005" cy="0"/>
          </a:xfrm>
          <a:prstGeom prst="straightConnector1">
            <a:avLst/>
          </a:prstGeom>
          <a:ln w="12700">
            <a:solidFill>
              <a:srgbClr val="E6007A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内容占位符 4"/>
          <p:cNvSpPr>
            <a:spLocks noGrp="1"/>
          </p:cNvSpPr>
          <p:nvPr/>
        </p:nvSpPr>
        <p:spPr>
          <a:xfrm>
            <a:off x="10634345" y="1818005"/>
            <a:ext cx="1092835" cy="3702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zh-CN"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▲转入准备金</a:t>
            </a:r>
            <a:endParaRPr lang="zh-CN" altLang="zh-CN" sz="120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197" name="内容占位符 4"/>
          <p:cNvSpPr>
            <a:spLocks noGrp="1"/>
          </p:cNvSpPr>
          <p:nvPr/>
        </p:nvSpPr>
        <p:spPr>
          <a:xfrm>
            <a:off x="7975600" y="6037580"/>
            <a:ext cx="1473835" cy="738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200">
                <a:solidFill>
                  <a:srgbClr val="E6007A"/>
                </a:solidFill>
                <a:sym typeface="+mn-ea"/>
              </a:rPr>
              <a:t>6.</a:t>
            </a:r>
            <a:r>
              <a:rPr lang="zh-CN" altLang="en-US" sz="1200">
                <a:solidFill>
                  <a:srgbClr val="E6007A"/>
                </a:solidFill>
                <a:sym typeface="+mn-ea"/>
              </a:rPr>
              <a:t>投票：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中继链议会投票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1" name="组合 200"/>
          <p:cNvGrpSpPr/>
          <p:nvPr/>
        </p:nvGrpSpPr>
        <p:grpSpPr>
          <a:xfrm>
            <a:off x="1113790" y="5199380"/>
            <a:ext cx="485140" cy="389890"/>
            <a:chOff x="3408" y="10053"/>
            <a:chExt cx="764" cy="614"/>
          </a:xfrm>
        </p:grpSpPr>
        <p:sp>
          <p:nvSpPr>
            <p:cNvPr id="146" name="Freeform 146"/>
            <p:cNvSpPr/>
            <p:nvPr/>
          </p:nvSpPr>
          <p:spPr bwMode="auto">
            <a:xfrm>
              <a:off x="3475" y="10053"/>
              <a:ext cx="510" cy="614"/>
            </a:xfrm>
            <a:custGeom>
              <a:avLst/>
              <a:gdLst>
                <a:gd name="T0" fmla="*/ 82 w 83"/>
                <a:gd name="T1" fmla="*/ 89 h 101"/>
                <a:gd name="T2" fmla="*/ 83 w 83"/>
                <a:gd name="T3" fmla="*/ 89 h 101"/>
                <a:gd name="T4" fmla="*/ 83 w 83"/>
                <a:gd name="T5" fmla="*/ 12 h 101"/>
                <a:gd name="T6" fmla="*/ 82 w 83"/>
                <a:gd name="T7" fmla="*/ 11 h 101"/>
                <a:gd name="T8" fmla="*/ 51 w 83"/>
                <a:gd name="T9" fmla="*/ 0 h 101"/>
                <a:gd name="T10" fmla="*/ 0 w 83"/>
                <a:gd name="T11" fmla="*/ 50 h 101"/>
                <a:gd name="T12" fmla="*/ 51 w 83"/>
                <a:gd name="T13" fmla="*/ 101 h 101"/>
                <a:gd name="T14" fmla="*/ 82 w 83"/>
                <a:gd name="T15" fmla="*/ 8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01">
                  <a:moveTo>
                    <a:pt x="82" y="89"/>
                  </a:moveTo>
                  <a:cubicBezTo>
                    <a:pt x="83" y="89"/>
                    <a:pt x="83" y="89"/>
                    <a:pt x="83" y="89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73" y="4"/>
                    <a:pt x="62" y="0"/>
                    <a:pt x="51" y="0"/>
                  </a:cubicBezTo>
                  <a:cubicBezTo>
                    <a:pt x="23" y="0"/>
                    <a:pt x="0" y="23"/>
                    <a:pt x="0" y="50"/>
                  </a:cubicBezTo>
                  <a:cubicBezTo>
                    <a:pt x="0" y="78"/>
                    <a:pt x="23" y="101"/>
                    <a:pt x="51" y="101"/>
                  </a:cubicBezTo>
                  <a:cubicBezTo>
                    <a:pt x="62" y="101"/>
                    <a:pt x="73" y="97"/>
                    <a:pt x="82" y="89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3408" y="10119"/>
              <a:ext cx="76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rgbClr val="E77F05"/>
                  </a:solidFill>
                  <a:latin typeface="微软雅黑" panose="020B0503020204020204" charset="-122"/>
                  <a:ea typeface="微软雅黑" panose="020B0503020204020204" charset="-122"/>
                </a:rPr>
                <a:t>C</a:t>
              </a:r>
              <a:endParaRPr lang="en-US" altLang="zh-CN" sz="1400" b="1">
                <a:solidFill>
                  <a:srgbClr val="E77F05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0" name="矩形 199"/>
          <p:cNvSpPr/>
          <p:nvPr/>
        </p:nvSpPr>
        <p:spPr>
          <a:xfrm>
            <a:off x="305490" y="10972006"/>
            <a:ext cx="659765" cy="659765"/>
          </a:xfrm>
          <a:prstGeom prst="rect">
            <a:avLst/>
          </a:prstGeom>
          <a:solidFill>
            <a:srgbClr val="E6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51865" y="1434465"/>
            <a:ext cx="720000" cy="72000"/>
          </a:xfrm>
          <a:prstGeom prst="rect">
            <a:avLst/>
          </a:prstGeom>
          <a:solidFill>
            <a:srgbClr val="E6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0881995" y="7249160"/>
            <a:ext cx="1236980" cy="520700"/>
            <a:chOff x="16128" y="472"/>
            <a:chExt cx="1948" cy="820"/>
          </a:xfrm>
        </p:grpSpPr>
        <p:sp>
          <p:nvSpPr>
            <p:cNvPr id="10" name="矩形 9"/>
            <p:cNvSpPr/>
            <p:nvPr/>
          </p:nvSpPr>
          <p:spPr>
            <a:xfrm>
              <a:off x="16128" y="472"/>
              <a:ext cx="820" cy="820"/>
            </a:xfrm>
            <a:prstGeom prst="rect">
              <a:avLst/>
            </a:prstGeom>
            <a:solidFill>
              <a:srgbClr val="E60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7256" y="472"/>
              <a:ext cx="820" cy="820"/>
            </a:xfrm>
            <a:prstGeom prst="rect">
              <a:avLst/>
            </a:prstGeom>
            <a:solidFill>
              <a:srgbClr val="5E7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000"/>
                            </p:stCondLst>
                            <p:childTnLst>
                              <p:par>
                                <p:cTn id="1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80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3" grpId="0"/>
      <p:bldP spid="136" grpId="0"/>
      <p:bldP spid="142" grpId="0"/>
      <p:bldP spid="196" grpId="0"/>
      <p:bldP spid="139" grpId="0"/>
      <p:bldP spid="141" grpId="0" animBg="1"/>
      <p:bldP spid="140" grpId="0"/>
      <p:bldP spid="197" grpId="0"/>
      <p:bldP spid="184" grpId="0" animBg="1"/>
      <p:bldP spid="145" grpId="0" animBg="1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21690" y="2080895"/>
            <a:ext cx="5637530" cy="2067560"/>
          </a:xfrm>
          <a:noFill/>
        </p:spPr>
        <p:txBody>
          <a:bodyPr>
            <a:normAutofit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DCEP是典型的达尔文式思维，从下到上进行演化，这也是央行推出DCEP所说的不设置具体的技术路线，意味着江湖好汉，到了显露身手的时候了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Libra是典型的牛顿式思维，从上到下进行设计，想要达到一个清晰明确的目标，但可能最后是难产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标题 3"/>
          <p:cNvSpPr>
            <a:spLocks noGrp="1"/>
          </p:cNvSpPr>
          <p:nvPr/>
        </p:nvSpPr>
        <p:spPr>
          <a:xfrm>
            <a:off x="838200" y="365125"/>
            <a:ext cx="71812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>
                <a:solidFill>
                  <a:srgbClr val="5E78E7"/>
                </a:solidFill>
                <a:sym typeface="+mn-ea"/>
              </a:rPr>
              <a:t>总结</a:t>
            </a:r>
            <a:endParaRPr lang="zh-CN" altLang="en-US">
              <a:solidFill>
                <a:srgbClr val="5E78E7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1865" y="1434465"/>
            <a:ext cx="720000" cy="72000"/>
          </a:xfrm>
          <a:prstGeom prst="rect">
            <a:avLst/>
          </a:prstGeom>
          <a:solidFill>
            <a:srgbClr val="E6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 descr="star-network-768x7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8480000">
            <a:off x="10956290" y="1724025"/>
            <a:ext cx="3204845" cy="31629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1808480"/>
            <a:ext cx="10515600" cy="1906270"/>
          </a:xfrm>
        </p:spPr>
        <p:txBody>
          <a:bodyPr/>
          <a:lstStyle/>
          <a:p>
            <a:pPr algn="ctr"/>
            <a:r>
              <a:rPr lang="en-US" altLang="zh-CN" sz="5400">
                <a:solidFill>
                  <a:schemeClr val="tx1">
                    <a:lumMod val="50000"/>
                    <a:lumOff val="50000"/>
                  </a:schemeClr>
                </a:solidFill>
              </a:rPr>
              <a:t>Thank You</a:t>
            </a:r>
            <a:endParaRPr lang="en-US" altLang="zh-CN" sz="5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DjHBpF3W0AAe3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7035" y="2737485"/>
            <a:ext cx="4619625" cy="270764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1269365"/>
            <a:ext cx="6162675" cy="1325880"/>
          </a:xfrm>
        </p:spPr>
        <p:txBody>
          <a:bodyPr/>
          <a:lstStyle/>
          <a:p>
            <a:r>
              <a:rPr lang="zh-CN" altLang="en-US">
                <a:solidFill>
                  <a:srgbClr val="5E78E7"/>
                </a:solidFill>
              </a:rPr>
              <a:t>一个基本的判断</a:t>
            </a:r>
            <a:endParaRPr lang="zh-CN" altLang="en-US">
              <a:solidFill>
                <a:srgbClr val="5E78E7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2872105"/>
            <a:ext cx="4570730" cy="153479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通过发行Token，包装后让二级市场的散户接盘，最后一地鸡毛的发展已经走到了尽头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901680" y="7249160"/>
            <a:ext cx="1236980" cy="520700"/>
            <a:chOff x="16128" y="472"/>
            <a:chExt cx="1948" cy="820"/>
          </a:xfrm>
        </p:grpSpPr>
        <p:sp>
          <p:nvSpPr>
            <p:cNvPr id="9" name="矩形 8"/>
            <p:cNvSpPr/>
            <p:nvPr/>
          </p:nvSpPr>
          <p:spPr>
            <a:xfrm>
              <a:off x="16128" y="472"/>
              <a:ext cx="820" cy="820"/>
            </a:xfrm>
            <a:prstGeom prst="rect">
              <a:avLst/>
            </a:prstGeom>
            <a:solidFill>
              <a:srgbClr val="E60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56" y="472"/>
              <a:ext cx="820" cy="820"/>
            </a:xfrm>
            <a:prstGeom prst="rect">
              <a:avLst/>
            </a:prstGeom>
            <a:solidFill>
              <a:srgbClr val="5E7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941705" y="2395220"/>
            <a:ext cx="720000" cy="72000"/>
          </a:xfrm>
          <a:prstGeom prst="rect">
            <a:avLst/>
          </a:prstGeom>
          <a:solidFill>
            <a:srgbClr val="E6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Blockchain-work-3333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035" y="-13970"/>
            <a:ext cx="12244070" cy="688594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934085"/>
            <a:ext cx="4896485" cy="1325880"/>
          </a:xfrm>
        </p:spPr>
        <p:txBody>
          <a:bodyPr/>
          <a:lstStyle/>
          <a:p>
            <a:r>
              <a:rPr lang="zh-CN" altLang="en-US">
                <a:solidFill>
                  <a:schemeClr val="bg1">
                    <a:lumMod val="95000"/>
                    <a:alpha val="70000"/>
                  </a:schemeClr>
                </a:solidFill>
              </a:rPr>
              <a:t>两个坚定的认可</a:t>
            </a:r>
            <a:endParaRPr lang="zh-CN" altLang="en-US">
              <a:solidFill>
                <a:schemeClr val="bg1">
                  <a:lumMod val="95000"/>
                  <a:alpha val="7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3055" y="734695"/>
            <a:ext cx="5506720" cy="43053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>
                <a:solidFill>
                  <a:srgbClr val="E6007A">
                    <a:alpha val="70000"/>
                  </a:srgbClr>
                </a:solidFill>
              </a:rPr>
              <a:t>1. </a:t>
            </a:r>
            <a:r>
              <a:rPr lang="zh-CN" altLang="en-US" sz="1600">
                <a:solidFill>
                  <a:schemeClr val="bg1">
                    <a:lumMod val="95000"/>
                    <a:alpha val="70000"/>
                  </a:schemeClr>
                </a:solidFill>
              </a:rPr>
              <a:t>将区块链技术当作数据库来使用的都是歪风邪气</a:t>
            </a:r>
            <a:endParaRPr lang="zh-CN" altLang="en-US" sz="1600">
              <a:solidFill>
                <a:schemeClr val="bg1">
                  <a:lumMod val="95000"/>
                  <a:alpha val="70000"/>
                </a:schemeClr>
              </a:solidFill>
            </a:endParaRPr>
          </a:p>
        </p:txBody>
      </p:sp>
      <p:sp>
        <p:nvSpPr>
          <p:cNvPr id="15" name="内容占位符 4"/>
          <p:cNvSpPr>
            <a:spLocks noGrp="1"/>
          </p:cNvSpPr>
          <p:nvPr/>
        </p:nvSpPr>
        <p:spPr>
          <a:xfrm>
            <a:off x="2733040" y="4287520"/>
            <a:ext cx="1402080" cy="43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sz="1600" b="0">
                <a:solidFill>
                  <a:srgbClr val="11BDFF">
                    <a:alpha val="65000"/>
                  </a:srgbClr>
                </a:solidFill>
              </a:rPr>
              <a:t>交易</a:t>
            </a:r>
            <a:r>
              <a:rPr lang="zh-CN" altLang="en-US" sz="1600" b="0">
                <a:solidFill>
                  <a:srgbClr val="11BDFF">
                    <a:alpha val="65000"/>
                  </a:srgbClr>
                </a:solidFill>
                <a:sym typeface="+mn-ea"/>
              </a:rPr>
              <a:t>请求</a:t>
            </a:r>
            <a:endParaRPr lang="zh-CN" altLang="en-US" sz="1600" b="0">
              <a:solidFill>
                <a:srgbClr val="11BDFF">
                  <a:alpha val="65000"/>
                </a:srgbClr>
              </a:solidFill>
              <a:sym typeface="+mn-ea"/>
            </a:endParaRPr>
          </a:p>
        </p:txBody>
      </p:sp>
      <p:sp>
        <p:nvSpPr>
          <p:cNvPr id="16" name="内容占位符 4"/>
          <p:cNvSpPr>
            <a:spLocks noGrp="1"/>
          </p:cNvSpPr>
          <p:nvPr/>
        </p:nvSpPr>
        <p:spPr>
          <a:xfrm>
            <a:off x="5735320" y="3856990"/>
            <a:ext cx="1402080" cy="43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sz="1600" b="0">
                <a:solidFill>
                  <a:srgbClr val="11BDFF">
                    <a:alpha val="65000"/>
                  </a:srgbClr>
                </a:solidFill>
              </a:rPr>
              <a:t>节点网络</a:t>
            </a:r>
            <a:endParaRPr lang="zh-CN" altLang="en-US" sz="1600" b="0">
              <a:solidFill>
                <a:srgbClr val="11BDFF">
                  <a:alpha val="65000"/>
                </a:srgbClr>
              </a:solidFill>
              <a:sym typeface="+mn-ea"/>
            </a:endParaRPr>
          </a:p>
        </p:txBody>
      </p:sp>
      <p:sp>
        <p:nvSpPr>
          <p:cNvPr id="17" name="内容占位符 4"/>
          <p:cNvSpPr>
            <a:spLocks noGrp="1"/>
          </p:cNvSpPr>
          <p:nvPr/>
        </p:nvSpPr>
        <p:spPr>
          <a:xfrm>
            <a:off x="10322560" y="3577590"/>
            <a:ext cx="1402080" cy="43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sz="1600" b="0">
                <a:solidFill>
                  <a:srgbClr val="11BDFF">
                    <a:alpha val="65000"/>
                  </a:srgbClr>
                </a:solidFill>
              </a:rPr>
              <a:t>交易验证</a:t>
            </a:r>
            <a:endParaRPr lang="zh-CN" altLang="en-US" sz="1600" b="0">
              <a:solidFill>
                <a:srgbClr val="11BDFF">
                  <a:alpha val="65000"/>
                </a:srgbClr>
              </a:solidFill>
              <a:sym typeface="+mn-ea"/>
            </a:endParaRPr>
          </a:p>
        </p:txBody>
      </p:sp>
      <p:sp>
        <p:nvSpPr>
          <p:cNvPr id="19" name="内容占位符 4"/>
          <p:cNvSpPr>
            <a:spLocks noGrp="1"/>
          </p:cNvSpPr>
          <p:nvPr/>
        </p:nvSpPr>
        <p:spPr>
          <a:xfrm>
            <a:off x="9199880" y="6041390"/>
            <a:ext cx="1402080" cy="43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sz="1600" b="0">
                <a:solidFill>
                  <a:srgbClr val="11BDFF">
                    <a:alpha val="65000"/>
                  </a:srgbClr>
                </a:solidFill>
              </a:rPr>
              <a:t>新区块</a:t>
            </a:r>
            <a:r>
              <a:rPr lang="zh-CN" altLang="en-US" sz="1600" b="0">
                <a:solidFill>
                  <a:srgbClr val="11BDFF">
                    <a:alpha val="65000"/>
                  </a:srgbClr>
                </a:solidFill>
                <a:sym typeface="+mn-ea"/>
              </a:rPr>
              <a:t>添加</a:t>
            </a:r>
            <a:endParaRPr lang="zh-CN" altLang="en-US" sz="1600" b="0">
              <a:solidFill>
                <a:srgbClr val="11BDFF">
                  <a:alpha val="65000"/>
                </a:srgbClr>
              </a:solidFill>
              <a:sym typeface="+mn-ea"/>
            </a:endParaRPr>
          </a:p>
        </p:txBody>
      </p:sp>
      <p:sp>
        <p:nvSpPr>
          <p:cNvPr id="20" name="内容占位符 4"/>
          <p:cNvSpPr>
            <a:spLocks noGrp="1"/>
          </p:cNvSpPr>
          <p:nvPr/>
        </p:nvSpPr>
        <p:spPr>
          <a:xfrm>
            <a:off x="4846320" y="6041390"/>
            <a:ext cx="1402080" cy="43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sz="1600" b="0">
                <a:solidFill>
                  <a:srgbClr val="11BDFF">
                    <a:alpha val="65000"/>
                  </a:srgbClr>
                </a:solidFill>
              </a:rPr>
              <a:t>交易完成</a:t>
            </a:r>
            <a:endParaRPr lang="zh-CN" altLang="en-US" sz="1600" b="0">
              <a:solidFill>
                <a:srgbClr val="11BDFF">
                  <a:alpha val="65000"/>
                </a:srgbClr>
              </a:solidFill>
              <a:sym typeface="+mn-ea"/>
            </a:endParaRPr>
          </a:p>
        </p:txBody>
      </p:sp>
      <p:sp>
        <p:nvSpPr>
          <p:cNvPr id="21" name="内容占位符 4"/>
          <p:cNvSpPr>
            <a:spLocks noGrp="1"/>
          </p:cNvSpPr>
          <p:nvPr/>
        </p:nvSpPr>
        <p:spPr>
          <a:xfrm>
            <a:off x="5394960" y="4867910"/>
            <a:ext cx="2092960" cy="43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sz="1600" b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sym typeface="+mn-ea"/>
              </a:rPr>
              <a:t>区块链工作机制</a:t>
            </a:r>
            <a:endParaRPr lang="zh-CN" altLang="en-US" sz="1600" b="0">
              <a:solidFill>
                <a:schemeClr val="tx1">
                  <a:lumMod val="95000"/>
                  <a:lumOff val="5000"/>
                  <a:alpha val="50000"/>
                </a:schemeClr>
              </a:solidFill>
              <a:sym typeface="+mn-ea"/>
            </a:endParaRPr>
          </a:p>
        </p:txBody>
      </p:sp>
      <p:sp>
        <p:nvSpPr>
          <p:cNvPr id="23" name="内容占位符 4"/>
          <p:cNvSpPr>
            <a:spLocks noGrp="1"/>
          </p:cNvSpPr>
          <p:nvPr/>
        </p:nvSpPr>
        <p:spPr>
          <a:xfrm>
            <a:off x="5393055" y="1323975"/>
            <a:ext cx="4798695" cy="683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>
                <a:solidFill>
                  <a:srgbClr val="E6007A">
                    <a:alpha val="70000"/>
                  </a:srgbClr>
                </a:solidFill>
              </a:rPr>
              <a:t>2. </a:t>
            </a:r>
            <a:r>
              <a:rPr lang="zh-CN" altLang="en-US" sz="1600">
                <a:solidFill>
                  <a:schemeClr val="bg1">
                    <a:lumMod val="95000"/>
                    <a:alpha val="70000"/>
                  </a:schemeClr>
                </a:solidFill>
              </a:rPr>
              <a:t>主权政府发行DCEP这样的稳定币，希望缓和国家主权和去中心化加密数字货币的敌对关系，最好还能为我所用</a:t>
            </a:r>
            <a:endParaRPr lang="zh-CN" altLang="en-US" sz="1600">
              <a:solidFill>
                <a:schemeClr val="bg1">
                  <a:lumMod val="95000"/>
                  <a:alpha val="70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881995" y="7249160"/>
            <a:ext cx="1236980" cy="520700"/>
            <a:chOff x="16128" y="472"/>
            <a:chExt cx="1948" cy="820"/>
          </a:xfrm>
        </p:grpSpPr>
        <p:sp>
          <p:nvSpPr>
            <p:cNvPr id="14" name="矩形 13"/>
            <p:cNvSpPr/>
            <p:nvPr/>
          </p:nvSpPr>
          <p:spPr>
            <a:xfrm>
              <a:off x="16128" y="472"/>
              <a:ext cx="820" cy="820"/>
            </a:xfrm>
            <a:prstGeom prst="rect">
              <a:avLst/>
            </a:prstGeom>
            <a:solidFill>
              <a:srgbClr val="E60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256" y="472"/>
              <a:ext cx="820" cy="820"/>
            </a:xfrm>
            <a:prstGeom prst="rect">
              <a:avLst/>
            </a:prstGeom>
            <a:solidFill>
              <a:srgbClr val="5E7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941705" y="2074545"/>
            <a:ext cx="720000" cy="72000"/>
          </a:xfrm>
          <a:prstGeom prst="rect">
            <a:avLst/>
          </a:prstGeom>
          <a:solidFill>
            <a:srgbClr val="E6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  <p:bldP spid="20" grpId="0"/>
      <p:bldP spid="5" grpId="0" build="p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670" y="3175"/>
            <a:ext cx="12266930" cy="689737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1271270"/>
            <a:ext cx="5293360" cy="1325880"/>
          </a:xfrm>
        </p:spPr>
        <p:txBody>
          <a:bodyPr/>
          <a:lstStyle/>
          <a:p>
            <a:r>
              <a:rPr lang="zh-CN" altLang="en-US">
                <a:solidFill>
                  <a:schemeClr val="bg1">
                    <a:lumMod val="95000"/>
                    <a:alpha val="85000"/>
                  </a:schemeClr>
                </a:solidFill>
              </a:rPr>
              <a:t>Nibiru</a:t>
            </a:r>
            <a:endParaRPr lang="zh-CN" altLang="en-US">
              <a:solidFill>
                <a:schemeClr val="bg1">
                  <a:lumMod val="95000"/>
                  <a:alpha val="85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66775" y="2731770"/>
            <a:ext cx="8382635" cy="60198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600">
                <a:solidFill>
                  <a:schemeClr val="bg1"/>
                </a:solidFill>
              </a:rPr>
              <a:t>Nibiru</a:t>
            </a:r>
            <a:r>
              <a:rPr lang="zh-CN" altLang="en-US" sz="1200">
                <a:solidFill>
                  <a:schemeClr val="bg1"/>
                </a:solidFill>
              </a:rPr>
              <a:t>（</a:t>
            </a:r>
            <a:r>
              <a:rPr lang="zh-CN" altLang="en-US" sz="1200">
                <a:solidFill>
                  <a:schemeClr val="bg1">
                    <a:alpha val="85000"/>
                  </a:schemeClr>
                </a:solidFill>
              </a:rPr>
              <a:t>Not </a:t>
            </a:r>
            <a:r>
              <a:rPr lang="zh-CN" altLang="en-US" sz="1200">
                <a:solidFill>
                  <a:schemeClr val="bg1"/>
                </a:solidFill>
              </a:rPr>
              <a:t>Issued-token Blockchain Innovation Release Union）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62025" y="2299970"/>
            <a:ext cx="720000" cy="72000"/>
          </a:xfrm>
          <a:prstGeom prst="rect">
            <a:avLst/>
          </a:prstGeom>
          <a:solidFill>
            <a:srgbClr val="E6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866775" y="3409315"/>
            <a:ext cx="5177790" cy="151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600">
                <a:solidFill>
                  <a:schemeClr val="bg1">
                    <a:lumMod val="95000"/>
                    <a:alpha val="85000"/>
                  </a:schemeClr>
                </a:solidFill>
              </a:rPr>
              <a:t>是构建在Web3.0基础上的，不发行Token的区块链革新改造的发布框架，利用区块链操作系统Substrate，整合Polkadot技术实现的链改项目发布联盟</a:t>
            </a:r>
            <a:endParaRPr lang="zh-CN" altLang="en-US" sz="1600">
              <a:solidFill>
                <a:schemeClr val="bg1">
                  <a:lumMod val="95000"/>
                  <a:alpha val="8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881995" y="7249160"/>
            <a:ext cx="1236980" cy="520700"/>
            <a:chOff x="16128" y="472"/>
            <a:chExt cx="1948" cy="820"/>
          </a:xfrm>
        </p:grpSpPr>
        <p:sp>
          <p:nvSpPr>
            <p:cNvPr id="14" name="矩形 13"/>
            <p:cNvSpPr/>
            <p:nvPr/>
          </p:nvSpPr>
          <p:spPr>
            <a:xfrm>
              <a:off x="16128" y="472"/>
              <a:ext cx="820" cy="820"/>
            </a:xfrm>
            <a:prstGeom prst="rect">
              <a:avLst/>
            </a:prstGeom>
            <a:solidFill>
              <a:srgbClr val="E60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256" y="472"/>
              <a:ext cx="820" cy="820"/>
            </a:xfrm>
            <a:prstGeom prst="rect">
              <a:avLst/>
            </a:prstGeom>
            <a:solidFill>
              <a:srgbClr val="5E7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e6007a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284bdf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g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-19050"/>
            <a:ext cx="12224385" cy="687514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54965"/>
            <a:ext cx="5812155" cy="1325880"/>
          </a:xfrm>
        </p:spPr>
        <p:txBody>
          <a:bodyPr/>
          <a:lstStyle/>
          <a:p>
            <a:r>
              <a:rPr lang="zh-CN" altLang="en-US">
                <a:solidFill>
                  <a:schemeClr val="bg1">
                    <a:alpha val="85000"/>
                  </a:schemeClr>
                </a:solidFill>
                <a:sym typeface="+mn-ea"/>
              </a:rPr>
              <a:t>Token思维</a:t>
            </a:r>
            <a:endParaRPr lang="zh-CN" altLang="en-US">
              <a:solidFill>
                <a:schemeClr val="bg1">
                  <a:alpha val="85000"/>
                </a:schemeClr>
              </a:solidFill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50355" y="2343785"/>
            <a:ext cx="4460240" cy="70294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600">
                <a:solidFill>
                  <a:schemeClr val="bg1">
                    <a:alpha val="85000"/>
                  </a:schemeClr>
                </a:solidFill>
              </a:rPr>
              <a:t>当前的链改都是把区块链技术当作数据库来使用</a:t>
            </a:r>
            <a:endParaRPr lang="zh-CN" altLang="en-US" sz="1600">
              <a:solidFill>
                <a:schemeClr val="bg1">
                  <a:alpha val="8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1600">
              <a:solidFill>
                <a:schemeClr val="bg1">
                  <a:alpha val="8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1865" y="1434465"/>
            <a:ext cx="720000" cy="72000"/>
          </a:xfrm>
          <a:prstGeom prst="rect">
            <a:avLst/>
          </a:prstGeom>
          <a:solidFill>
            <a:srgbClr val="E6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内容占位符 4"/>
          <p:cNvSpPr>
            <a:spLocks noGrp="1"/>
          </p:cNvSpPr>
          <p:nvPr/>
        </p:nvSpPr>
        <p:spPr>
          <a:xfrm>
            <a:off x="6650355" y="3171825"/>
            <a:ext cx="4460240" cy="1364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600">
                <a:solidFill>
                  <a:schemeClr val="bg1">
                    <a:alpha val="85000"/>
                  </a:schemeClr>
                </a:solidFill>
              </a:rPr>
              <a:t>无论是联盟链还是落地应用链，没有Token来搭建经济体系，是非常不专业的思路，是对现有政策法规的愚昧遵守，是走在科技前沿却胆小妄念之举</a:t>
            </a:r>
            <a:endParaRPr lang="zh-CN" altLang="en-US" sz="1600">
              <a:solidFill>
                <a:schemeClr val="bg1">
                  <a:alpha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5E78E7"/>
                </a:solidFill>
                <a:sym typeface="+mn-ea"/>
              </a:rPr>
              <a:t>两种链改</a:t>
            </a:r>
            <a:endParaRPr lang="zh-CN" altLang="en-US">
              <a:solidFill>
                <a:srgbClr val="5E78E7"/>
              </a:solidFill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468350" y="109855"/>
            <a:ext cx="700405" cy="700405"/>
            <a:chOff x="17808" y="925"/>
            <a:chExt cx="1014" cy="1014"/>
          </a:xfrm>
        </p:grpSpPr>
        <p:sp>
          <p:nvSpPr>
            <p:cNvPr id="65" name="Freeform 265"/>
            <p:cNvSpPr/>
            <p:nvPr/>
          </p:nvSpPr>
          <p:spPr bwMode="auto">
            <a:xfrm>
              <a:off x="17808" y="925"/>
              <a:ext cx="1015" cy="1015"/>
            </a:xfrm>
            <a:custGeom>
              <a:avLst/>
              <a:gdLst>
                <a:gd name="T0" fmla="*/ 256 w 256"/>
                <a:gd name="T1" fmla="*/ 216 h 256"/>
                <a:gd name="T2" fmla="*/ 216 w 256"/>
                <a:gd name="T3" fmla="*/ 256 h 256"/>
                <a:gd name="T4" fmla="*/ 40 w 256"/>
                <a:gd name="T5" fmla="*/ 256 h 256"/>
                <a:gd name="T6" fmla="*/ 0 w 256"/>
                <a:gd name="T7" fmla="*/ 216 h 256"/>
                <a:gd name="T8" fmla="*/ 0 w 256"/>
                <a:gd name="T9" fmla="*/ 40 h 256"/>
                <a:gd name="T10" fmla="*/ 40 w 256"/>
                <a:gd name="T11" fmla="*/ 0 h 256"/>
                <a:gd name="T12" fmla="*/ 216 w 256"/>
                <a:gd name="T13" fmla="*/ 0 h 256"/>
                <a:gd name="T14" fmla="*/ 256 w 256"/>
                <a:gd name="T15" fmla="*/ 40 h 256"/>
                <a:gd name="T16" fmla="*/ 256 w 256"/>
                <a:gd name="T17" fmla="*/ 21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256" y="216"/>
                  </a:moveTo>
                  <a:cubicBezTo>
                    <a:pt x="256" y="238"/>
                    <a:pt x="238" y="256"/>
                    <a:pt x="216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18" y="256"/>
                    <a:pt x="0" y="238"/>
                    <a:pt x="0" y="2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38" y="0"/>
                    <a:pt x="256" y="18"/>
                    <a:pt x="256" y="40"/>
                  </a:cubicBezTo>
                  <a:lnTo>
                    <a:pt x="256" y="216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66"/>
            <p:cNvSpPr/>
            <p:nvPr/>
          </p:nvSpPr>
          <p:spPr bwMode="auto">
            <a:xfrm>
              <a:off x="18030" y="1295"/>
              <a:ext cx="793" cy="645"/>
            </a:xfrm>
            <a:custGeom>
              <a:avLst/>
              <a:gdLst>
                <a:gd name="T0" fmla="*/ 200 w 200"/>
                <a:gd name="T1" fmla="*/ 125 h 163"/>
                <a:gd name="T2" fmla="*/ 200 w 200"/>
                <a:gd name="T3" fmla="*/ 56 h 163"/>
                <a:gd name="T4" fmla="*/ 144 w 200"/>
                <a:gd name="T5" fmla="*/ 0 h 163"/>
                <a:gd name="T6" fmla="*/ 0 w 200"/>
                <a:gd name="T7" fmla="*/ 79 h 163"/>
                <a:gd name="T8" fmla="*/ 83 w 200"/>
                <a:gd name="T9" fmla="*/ 163 h 163"/>
                <a:gd name="T10" fmla="*/ 160 w 200"/>
                <a:gd name="T11" fmla="*/ 163 h 163"/>
                <a:gd name="T12" fmla="*/ 200 w 200"/>
                <a:gd name="T1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63">
                  <a:moveTo>
                    <a:pt x="200" y="125"/>
                  </a:moveTo>
                  <a:cubicBezTo>
                    <a:pt x="200" y="56"/>
                    <a:pt x="200" y="56"/>
                    <a:pt x="200" y="56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83" y="163"/>
                    <a:pt x="83" y="163"/>
                    <a:pt x="83" y="163"/>
                  </a:cubicBezTo>
                  <a:cubicBezTo>
                    <a:pt x="160" y="163"/>
                    <a:pt x="160" y="163"/>
                    <a:pt x="160" y="163"/>
                  </a:cubicBezTo>
                  <a:cubicBezTo>
                    <a:pt x="181" y="163"/>
                    <a:pt x="199" y="146"/>
                    <a:pt x="200" y="125"/>
                  </a:cubicBez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67"/>
            <p:cNvSpPr/>
            <p:nvPr/>
          </p:nvSpPr>
          <p:spPr bwMode="auto">
            <a:xfrm>
              <a:off x="18030" y="1153"/>
              <a:ext cx="570" cy="285"/>
            </a:xfrm>
            <a:custGeom>
              <a:avLst/>
              <a:gdLst>
                <a:gd name="T0" fmla="*/ 114 w 228"/>
                <a:gd name="T1" fmla="*/ 0 h 114"/>
                <a:gd name="T2" fmla="*/ 0 w 228"/>
                <a:gd name="T3" fmla="*/ 57 h 114"/>
                <a:gd name="T4" fmla="*/ 114 w 228"/>
                <a:gd name="T5" fmla="*/ 114 h 114"/>
                <a:gd name="T6" fmla="*/ 228 w 228"/>
                <a:gd name="T7" fmla="*/ 57 h 114"/>
                <a:gd name="T8" fmla="*/ 114 w 228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14">
                  <a:moveTo>
                    <a:pt x="114" y="0"/>
                  </a:moveTo>
                  <a:lnTo>
                    <a:pt x="0" y="57"/>
                  </a:lnTo>
                  <a:lnTo>
                    <a:pt x="114" y="114"/>
                  </a:lnTo>
                  <a:lnTo>
                    <a:pt x="228" y="5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68"/>
            <p:cNvSpPr/>
            <p:nvPr/>
          </p:nvSpPr>
          <p:spPr bwMode="auto">
            <a:xfrm>
              <a:off x="18030" y="1295"/>
              <a:ext cx="285" cy="460"/>
            </a:xfrm>
            <a:custGeom>
              <a:avLst/>
              <a:gdLst>
                <a:gd name="T0" fmla="*/ 0 w 114"/>
                <a:gd name="T1" fmla="*/ 125 h 184"/>
                <a:gd name="T2" fmla="*/ 114 w 114"/>
                <a:gd name="T3" fmla="*/ 184 h 184"/>
                <a:gd name="T4" fmla="*/ 114 w 114"/>
                <a:gd name="T5" fmla="*/ 57 h 184"/>
                <a:gd name="T6" fmla="*/ 0 w 114"/>
                <a:gd name="T7" fmla="*/ 0 h 184"/>
                <a:gd name="T8" fmla="*/ 0 w 114"/>
                <a:gd name="T9" fmla="*/ 1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84">
                  <a:moveTo>
                    <a:pt x="0" y="125"/>
                  </a:moveTo>
                  <a:lnTo>
                    <a:pt x="114" y="184"/>
                  </a:lnTo>
                  <a:lnTo>
                    <a:pt x="114" y="57"/>
                  </a:lnTo>
                  <a:lnTo>
                    <a:pt x="0" y="0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69"/>
            <p:cNvSpPr/>
            <p:nvPr/>
          </p:nvSpPr>
          <p:spPr bwMode="auto">
            <a:xfrm>
              <a:off x="18315" y="1295"/>
              <a:ext cx="285" cy="460"/>
            </a:xfrm>
            <a:custGeom>
              <a:avLst/>
              <a:gdLst>
                <a:gd name="T0" fmla="*/ 0 w 114"/>
                <a:gd name="T1" fmla="*/ 184 h 184"/>
                <a:gd name="T2" fmla="*/ 114 w 114"/>
                <a:gd name="T3" fmla="*/ 125 h 184"/>
                <a:gd name="T4" fmla="*/ 114 w 114"/>
                <a:gd name="T5" fmla="*/ 0 h 184"/>
                <a:gd name="T6" fmla="*/ 0 w 114"/>
                <a:gd name="T7" fmla="*/ 57 h 184"/>
                <a:gd name="T8" fmla="*/ 0 w 114"/>
                <a:gd name="T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84">
                  <a:moveTo>
                    <a:pt x="0" y="184"/>
                  </a:moveTo>
                  <a:lnTo>
                    <a:pt x="114" y="125"/>
                  </a:lnTo>
                  <a:lnTo>
                    <a:pt x="114" y="0"/>
                  </a:lnTo>
                  <a:lnTo>
                    <a:pt x="0" y="57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725535" y="4182110"/>
            <a:ext cx="2355850" cy="587375"/>
            <a:chOff x="11517" y="3444"/>
            <a:chExt cx="6001" cy="925"/>
          </a:xfrm>
        </p:grpSpPr>
        <p:sp>
          <p:nvSpPr>
            <p:cNvPr id="6" name="六边形 5"/>
            <p:cNvSpPr/>
            <p:nvPr/>
          </p:nvSpPr>
          <p:spPr>
            <a:xfrm>
              <a:off x="11517" y="3444"/>
              <a:ext cx="6001" cy="925"/>
            </a:xfrm>
            <a:prstGeom prst="hexagon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724" y="3544"/>
              <a:ext cx="558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联盟链</a:t>
              </a:r>
              <a:endParaRPr lang="zh-CN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725535" y="5151755"/>
            <a:ext cx="2355850" cy="587375"/>
            <a:chOff x="11517" y="3444"/>
            <a:chExt cx="6001" cy="925"/>
          </a:xfrm>
        </p:grpSpPr>
        <p:sp>
          <p:nvSpPr>
            <p:cNvPr id="11" name="六边形 10"/>
            <p:cNvSpPr/>
            <p:nvPr/>
          </p:nvSpPr>
          <p:spPr>
            <a:xfrm>
              <a:off x="11517" y="3444"/>
              <a:ext cx="6001" cy="925"/>
            </a:xfrm>
            <a:prstGeom prst="hexagon">
              <a:avLst/>
            </a:prstGeom>
            <a:noFill/>
            <a:ln w="19050">
              <a:solidFill>
                <a:srgbClr val="E60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724" y="3544"/>
              <a:ext cx="558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E6007A"/>
                  </a:solidFill>
                  <a:latin typeface="微软雅黑" panose="020B0503020204020204" charset="-122"/>
                  <a:ea typeface="微软雅黑" panose="020B0503020204020204" charset="-122"/>
                </a:rPr>
                <a:t>应用链</a:t>
              </a:r>
              <a:endParaRPr lang="zh-CN" altLang="en-US" sz="2400" b="1">
                <a:solidFill>
                  <a:srgbClr val="E6007A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内容占位符 4"/>
          <p:cNvSpPr>
            <a:spLocks noGrp="1"/>
          </p:cNvSpPr>
          <p:nvPr/>
        </p:nvSpPr>
        <p:spPr>
          <a:xfrm>
            <a:off x="860425" y="2130425"/>
            <a:ext cx="4478020" cy="101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10000"/>
              </a:lnSpc>
              <a:buNone/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●两种链改本质都是支持智能合约和迭代升级的公链，但定位为应用链更加合理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l">
              <a:lnSpc>
                <a:spcPct val="110000"/>
              </a:lnSpc>
              <a:buNone/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l">
              <a:buNone/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内容占位符 4"/>
          <p:cNvSpPr>
            <a:spLocks noGrp="1"/>
          </p:cNvSpPr>
          <p:nvPr/>
        </p:nvSpPr>
        <p:spPr>
          <a:xfrm>
            <a:off x="860425" y="3020695"/>
            <a:ext cx="4477385" cy="126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●公链 + DAPP组合发展很难落地，DAPP中能发行Security Token，但很难有Utility Token，很难将支付和股权投票治理结合起来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l">
              <a:buNone/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525375" y="66675"/>
            <a:ext cx="659765" cy="659765"/>
          </a:xfrm>
          <a:prstGeom prst="rect">
            <a:avLst/>
          </a:prstGeom>
          <a:solidFill>
            <a:srgbClr val="E6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51865" y="1434465"/>
            <a:ext cx="720000" cy="72000"/>
          </a:xfrm>
          <a:prstGeom prst="rect">
            <a:avLst/>
          </a:prstGeom>
          <a:solidFill>
            <a:srgbClr val="E6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81995" y="7249160"/>
            <a:ext cx="1236980" cy="520700"/>
            <a:chOff x="16128" y="472"/>
            <a:chExt cx="1948" cy="820"/>
          </a:xfrm>
        </p:grpSpPr>
        <p:sp>
          <p:nvSpPr>
            <p:cNvPr id="23" name="矩形 22"/>
            <p:cNvSpPr/>
            <p:nvPr/>
          </p:nvSpPr>
          <p:spPr>
            <a:xfrm>
              <a:off x="16128" y="472"/>
              <a:ext cx="820" cy="820"/>
            </a:xfrm>
            <a:prstGeom prst="rect">
              <a:avLst/>
            </a:prstGeom>
            <a:solidFill>
              <a:srgbClr val="E60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7256" y="472"/>
              <a:ext cx="820" cy="820"/>
            </a:xfrm>
            <a:prstGeom prst="rect">
              <a:avLst/>
            </a:prstGeom>
            <a:solidFill>
              <a:srgbClr val="5E7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 descr="blockch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3985" y="4331970"/>
            <a:ext cx="1239520" cy="1239520"/>
          </a:xfrm>
          <a:prstGeom prst="rect">
            <a:avLst/>
          </a:prstGeom>
        </p:spPr>
      </p:pic>
      <p:cxnSp>
        <p:nvCxnSpPr>
          <p:cNvPr id="30" name="肘形连接符 29"/>
          <p:cNvCxnSpPr>
            <a:stCxn id="27" idx="3"/>
            <a:endCxn id="6" idx="3"/>
          </p:cNvCxnSpPr>
          <p:nvPr/>
        </p:nvCxnSpPr>
        <p:spPr>
          <a:xfrm flipV="1">
            <a:off x="7723505" y="4486275"/>
            <a:ext cx="1002030" cy="475615"/>
          </a:xfrm>
          <a:prstGeom prst="bentConnector3">
            <a:avLst>
              <a:gd name="adj1" fmla="val 50000"/>
            </a:avLst>
          </a:prstGeom>
          <a:ln w="12700" cap="rnd" cmpd="sng">
            <a:solidFill>
              <a:schemeClr val="bg1">
                <a:lumMod val="50000"/>
              </a:schemeClr>
            </a:solidFill>
            <a:prstDash val="sysDash"/>
            <a:rou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7" idx="3"/>
            <a:endCxn id="11" idx="3"/>
          </p:cNvCxnSpPr>
          <p:nvPr/>
        </p:nvCxnSpPr>
        <p:spPr>
          <a:xfrm>
            <a:off x="7723505" y="4961890"/>
            <a:ext cx="1002030" cy="494030"/>
          </a:xfrm>
          <a:prstGeom prst="bentConnector3">
            <a:avLst>
              <a:gd name="adj1" fmla="val 50000"/>
            </a:avLst>
          </a:prstGeom>
          <a:ln w="12700" cap="rnd" cmpd="sng">
            <a:solidFill>
              <a:schemeClr val="bg1">
                <a:lumMod val="50000"/>
              </a:schemeClr>
            </a:solidFill>
            <a:prstDash val="sysDash"/>
            <a:rou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Freeform 168"/>
          <p:cNvSpPr/>
          <p:nvPr/>
        </p:nvSpPr>
        <p:spPr bwMode="auto">
          <a:xfrm rot="5400000">
            <a:off x="6970395" y="4818380"/>
            <a:ext cx="266065" cy="267335"/>
          </a:xfrm>
          <a:custGeom>
            <a:avLst/>
            <a:gdLst>
              <a:gd name="T0" fmla="*/ 0 w 152"/>
              <a:gd name="T1" fmla="*/ 35 h 152"/>
              <a:gd name="T2" fmla="*/ 35 w 152"/>
              <a:gd name="T3" fmla="*/ 70 h 152"/>
              <a:gd name="T4" fmla="*/ 47 w 152"/>
              <a:gd name="T5" fmla="*/ 68 h 152"/>
              <a:gd name="T6" fmla="*/ 127 w 152"/>
              <a:gd name="T7" fmla="*/ 147 h 152"/>
              <a:gd name="T8" fmla="*/ 127 w 152"/>
              <a:gd name="T9" fmla="*/ 147 h 152"/>
              <a:gd name="T10" fmla="*/ 137 w 152"/>
              <a:gd name="T11" fmla="*/ 152 h 152"/>
              <a:gd name="T12" fmla="*/ 152 w 152"/>
              <a:gd name="T13" fmla="*/ 137 h 152"/>
              <a:gd name="T14" fmla="*/ 148 w 152"/>
              <a:gd name="T15" fmla="*/ 127 h 152"/>
              <a:gd name="T16" fmla="*/ 68 w 152"/>
              <a:gd name="T17" fmla="*/ 47 h 152"/>
              <a:gd name="T18" fmla="*/ 70 w 152"/>
              <a:gd name="T19" fmla="*/ 35 h 152"/>
              <a:gd name="T20" fmla="*/ 35 w 152"/>
              <a:gd name="T21" fmla="*/ 0 h 152"/>
              <a:gd name="T22" fmla="*/ 26 w 152"/>
              <a:gd name="T23" fmla="*/ 1 h 152"/>
              <a:gd name="T24" fmla="*/ 46 w 152"/>
              <a:gd name="T25" fmla="*/ 22 h 152"/>
              <a:gd name="T26" fmla="*/ 46 w 152"/>
              <a:gd name="T27" fmla="*/ 22 h 152"/>
              <a:gd name="T28" fmla="*/ 40 w 152"/>
              <a:gd name="T29" fmla="*/ 40 h 152"/>
              <a:gd name="T30" fmla="*/ 22 w 152"/>
              <a:gd name="T31" fmla="*/ 47 h 152"/>
              <a:gd name="T32" fmla="*/ 1 w 152"/>
              <a:gd name="T33" fmla="*/ 26 h 152"/>
              <a:gd name="T34" fmla="*/ 0 w 152"/>
              <a:gd name="T35" fmla="*/ 35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2" h="152">
                <a:moveTo>
                  <a:pt x="0" y="35"/>
                </a:moveTo>
                <a:cubicBezTo>
                  <a:pt x="0" y="54"/>
                  <a:pt x="16" y="70"/>
                  <a:pt x="35" y="70"/>
                </a:cubicBezTo>
                <a:cubicBezTo>
                  <a:pt x="39" y="70"/>
                  <a:pt x="43" y="69"/>
                  <a:pt x="47" y="68"/>
                </a:cubicBezTo>
                <a:cubicBezTo>
                  <a:pt x="127" y="147"/>
                  <a:pt x="127" y="147"/>
                  <a:pt x="127" y="147"/>
                </a:cubicBezTo>
                <a:cubicBezTo>
                  <a:pt x="127" y="147"/>
                  <a:pt x="127" y="147"/>
                  <a:pt x="127" y="147"/>
                </a:cubicBezTo>
                <a:cubicBezTo>
                  <a:pt x="129" y="150"/>
                  <a:pt x="133" y="152"/>
                  <a:pt x="137" y="152"/>
                </a:cubicBezTo>
                <a:cubicBezTo>
                  <a:pt x="145" y="152"/>
                  <a:pt x="152" y="145"/>
                  <a:pt x="152" y="137"/>
                </a:cubicBezTo>
                <a:cubicBezTo>
                  <a:pt x="152" y="133"/>
                  <a:pt x="150" y="129"/>
                  <a:pt x="148" y="127"/>
                </a:cubicBezTo>
                <a:cubicBezTo>
                  <a:pt x="68" y="47"/>
                  <a:pt x="68" y="47"/>
                  <a:pt x="68" y="47"/>
                </a:cubicBezTo>
                <a:cubicBezTo>
                  <a:pt x="69" y="43"/>
                  <a:pt x="70" y="39"/>
                  <a:pt x="70" y="35"/>
                </a:cubicBezTo>
                <a:cubicBezTo>
                  <a:pt x="70" y="16"/>
                  <a:pt x="54" y="0"/>
                  <a:pt x="35" y="0"/>
                </a:cubicBezTo>
                <a:cubicBezTo>
                  <a:pt x="32" y="0"/>
                  <a:pt x="29" y="0"/>
                  <a:pt x="26" y="1"/>
                </a:cubicBezTo>
                <a:cubicBezTo>
                  <a:pt x="46" y="22"/>
                  <a:pt x="46" y="22"/>
                  <a:pt x="46" y="22"/>
                </a:cubicBezTo>
                <a:cubicBezTo>
                  <a:pt x="46" y="22"/>
                  <a:pt x="46" y="22"/>
                  <a:pt x="46" y="22"/>
                </a:cubicBezTo>
                <a:cubicBezTo>
                  <a:pt x="50" y="25"/>
                  <a:pt x="47" y="34"/>
                  <a:pt x="40" y="40"/>
                </a:cubicBezTo>
                <a:cubicBezTo>
                  <a:pt x="33" y="47"/>
                  <a:pt x="25" y="50"/>
                  <a:pt x="22" y="47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9"/>
                  <a:pt x="0" y="32"/>
                  <a:pt x="0" y="35"/>
                </a:cubicBezTo>
                <a:close/>
              </a:path>
            </a:pathLst>
          </a:custGeom>
          <a:solidFill>
            <a:srgbClr val="E600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" grpId="0" bldLvl="0" animBg="1"/>
      <p:bldP spid="17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7-progress-b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0020" y="3719195"/>
            <a:ext cx="4471670" cy="4471670"/>
          </a:xfrm>
          <a:prstGeom prst="rect">
            <a:avLst/>
          </a:prstGeom>
        </p:spPr>
      </p:pic>
      <p:pic>
        <p:nvPicPr>
          <p:cNvPr id="3" name="图片 2" descr="togen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010" y="3350895"/>
            <a:ext cx="3957320" cy="31242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5E78E7"/>
                </a:solidFill>
                <a:sym typeface="+mn-ea"/>
              </a:rPr>
              <a:t>代理铸币权</a:t>
            </a:r>
            <a:endParaRPr lang="zh-CN" altLang="en-US">
              <a:solidFill>
                <a:srgbClr val="5E78E7"/>
              </a:solidFill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4577080" cy="1374775"/>
          </a:xfrm>
        </p:spPr>
        <p:txBody>
          <a:bodyPr>
            <a:normAutofit lnSpcReduction="20000"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铸造DCEP是央行发行M0的方式，但各个应用链需要接入DCEP的Token，需要通过合法合规的程序后，获得一个代理铸币权，在自己生态体系中铸造相应数量的DCEP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图片 1" descr="f-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" y="3719195"/>
            <a:ext cx="4226560" cy="309499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195445" y="4855210"/>
            <a:ext cx="544830" cy="544830"/>
            <a:chOff x="13051" y="7268"/>
            <a:chExt cx="1015" cy="1015"/>
          </a:xfrm>
        </p:grpSpPr>
        <p:sp>
          <p:nvSpPr>
            <p:cNvPr id="342" name="Freeform 102"/>
            <p:cNvSpPr/>
            <p:nvPr/>
          </p:nvSpPr>
          <p:spPr bwMode="auto">
            <a:xfrm>
              <a:off x="13051" y="7268"/>
              <a:ext cx="1015" cy="1015"/>
            </a:xfrm>
            <a:custGeom>
              <a:avLst/>
              <a:gdLst>
                <a:gd name="T0" fmla="*/ 256 w 256"/>
                <a:gd name="T1" fmla="*/ 216 h 256"/>
                <a:gd name="T2" fmla="*/ 216 w 256"/>
                <a:gd name="T3" fmla="*/ 256 h 256"/>
                <a:gd name="T4" fmla="*/ 40 w 256"/>
                <a:gd name="T5" fmla="*/ 256 h 256"/>
                <a:gd name="T6" fmla="*/ 0 w 256"/>
                <a:gd name="T7" fmla="*/ 216 h 256"/>
                <a:gd name="T8" fmla="*/ 0 w 256"/>
                <a:gd name="T9" fmla="*/ 40 h 256"/>
                <a:gd name="T10" fmla="*/ 40 w 256"/>
                <a:gd name="T11" fmla="*/ 0 h 256"/>
                <a:gd name="T12" fmla="*/ 216 w 256"/>
                <a:gd name="T13" fmla="*/ 0 h 256"/>
                <a:gd name="T14" fmla="*/ 256 w 256"/>
                <a:gd name="T15" fmla="*/ 40 h 256"/>
                <a:gd name="T16" fmla="*/ 256 w 256"/>
                <a:gd name="T17" fmla="*/ 21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256" y="216"/>
                  </a:moveTo>
                  <a:cubicBezTo>
                    <a:pt x="256" y="238"/>
                    <a:pt x="238" y="256"/>
                    <a:pt x="216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18" y="256"/>
                    <a:pt x="0" y="238"/>
                    <a:pt x="0" y="2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38" y="0"/>
                    <a:pt x="256" y="18"/>
                    <a:pt x="256" y="40"/>
                  </a:cubicBezTo>
                  <a:lnTo>
                    <a:pt x="256" y="216"/>
                  </a:lnTo>
                  <a:close/>
                </a:path>
              </a:pathLst>
            </a:custGeom>
            <a:solidFill>
              <a:srgbClr val="E60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Freeform 104"/>
            <p:cNvSpPr/>
            <p:nvPr/>
          </p:nvSpPr>
          <p:spPr bwMode="auto">
            <a:xfrm>
              <a:off x="13281" y="7513"/>
              <a:ext cx="555" cy="600"/>
            </a:xfrm>
            <a:custGeom>
              <a:avLst/>
              <a:gdLst>
                <a:gd name="T0" fmla="*/ 140 w 140"/>
                <a:gd name="T1" fmla="*/ 25 h 151"/>
                <a:gd name="T2" fmla="*/ 70 w 140"/>
                <a:gd name="T3" fmla="*/ 0 h 151"/>
                <a:gd name="T4" fmla="*/ 70 w 140"/>
                <a:gd name="T5" fmla="*/ 0 h 151"/>
                <a:gd name="T6" fmla="*/ 70 w 140"/>
                <a:gd name="T7" fmla="*/ 0 h 151"/>
                <a:gd name="T8" fmla="*/ 70 w 140"/>
                <a:gd name="T9" fmla="*/ 0 h 151"/>
                <a:gd name="T10" fmla="*/ 70 w 140"/>
                <a:gd name="T11" fmla="*/ 0 h 151"/>
                <a:gd name="T12" fmla="*/ 0 w 140"/>
                <a:gd name="T13" fmla="*/ 25 h 151"/>
                <a:gd name="T14" fmla="*/ 70 w 140"/>
                <a:gd name="T15" fmla="*/ 151 h 151"/>
                <a:gd name="T16" fmla="*/ 70 w 140"/>
                <a:gd name="T17" fmla="*/ 151 h 151"/>
                <a:gd name="T18" fmla="*/ 70 w 140"/>
                <a:gd name="T19" fmla="*/ 151 h 151"/>
                <a:gd name="T20" fmla="*/ 70 w 140"/>
                <a:gd name="T21" fmla="*/ 151 h 151"/>
                <a:gd name="T22" fmla="*/ 70 w 140"/>
                <a:gd name="T23" fmla="*/ 151 h 151"/>
                <a:gd name="T24" fmla="*/ 140 w 140"/>
                <a:gd name="T25" fmla="*/ 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151">
                  <a:moveTo>
                    <a:pt x="140" y="25"/>
                  </a:moveTo>
                  <a:cubicBezTo>
                    <a:pt x="118" y="25"/>
                    <a:pt x="89" y="19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51" y="19"/>
                    <a:pt x="22" y="25"/>
                    <a:pt x="0" y="25"/>
                  </a:cubicBezTo>
                  <a:cubicBezTo>
                    <a:pt x="0" y="79"/>
                    <a:pt x="33" y="127"/>
                    <a:pt x="70" y="151"/>
                  </a:cubicBezTo>
                  <a:cubicBezTo>
                    <a:pt x="70" y="151"/>
                    <a:pt x="70" y="151"/>
                    <a:pt x="70" y="151"/>
                  </a:cubicBezTo>
                  <a:cubicBezTo>
                    <a:pt x="70" y="151"/>
                    <a:pt x="70" y="151"/>
                    <a:pt x="70" y="151"/>
                  </a:cubicBezTo>
                  <a:cubicBezTo>
                    <a:pt x="70" y="151"/>
                    <a:pt x="70" y="151"/>
                    <a:pt x="70" y="151"/>
                  </a:cubicBezTo>
                  <a:cubicBezTo>
                    <a:pt x="70" y="151"/>
                    <a:pt x="70" y="151"/>
                    <a:pt x="70" y="151"/>
                  </a:cubicBezTo>
                  <a:cubicBezTo>
                    <a:pt x="107" y="127"/>
                    <a:pt x="140" y="79"/>
                    <a:pt x="140" y="2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105"/>
            <p:cNvSpPr/>
            <p:nvPr/>
          </p:nvSpPr>
          <p:spPr bwMode="auto">
            <a:xfrm>
              <a:off x="13559" y="7513"/>
              <a:ext cx="278" cy="600"/>
            </a:xfrm>
            <a:custGeom>
              <a:avLst/>
              <a:gdLst>
                <a:gd name="T0" fmla="*/ 0 w 70"/>
                <a:gd name="T1" fmla="*/ 0 h 151"/>
                <a:gd name="T2" fmla="*/ 0 w 70"/>
                <a:gd name="T3" fmla="*/ 0 h 151"/>
                <a:gd name="T4" fmla="*/ 0 w 70"/>
                <a:gd name="T5" fmla="*/ 151 h 151"/>
                <a:gd name="T6" fmla="*/ 0 w 70"/>
                <a:gd name="T7" fmla="*/ 151 h 151"/>
                <a:gd name="T8" fmla="*/ 0 w 70"/>
                <a:gd name="T9" fmla="*/ 151 h 151"/>
                <a:gd name="T10" fmla="*/ 70 w 70"/>
                <a:gd name="T11" fmla="*/ 25 h 151"/>
                <a:gd name="T12" fmla="*/ 0 w 70"/>
                <a:gd name="T1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37" y="127"/>
                    <a:pt x="70" y="79"/>
                    <a:pt x="70" y="25"/>
                  </a:cubicBezTo>
                  <a:cubicBezTo>
                    <a:pt x="48" y="25"/>
                    <a:pt x="19" y="19"/>
                    <a:pt x="0" y="0"/>
                  </a:cubicBez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Freeform 106"/>
            <p:cNvSpPr/>
            <p:nvPr/>
          </p:nvSpPr>
          <p:spPr bwMode="auto">
            <a:xfrm>
              <a:off x="13436" y="7708"/>
              <a:ext cx="260" cy="210"/>
            </a:xfrm>
            <a:custGeom>
              <a:avLst/>
              <a:gdLst>
                <a:gd name="T0" fmla="*/ 39 w 104"/>
                <a:gd name="T1" fmla="*/ 84 h 84"/>
                <a:gd name="T2" fmla="*/ 39 w 104"/>
                <a:gd name="T3" fmla="*/ 84 h 84"/>
                <a:gd name="T4" fmla="*/ 39 w 104"/>
                <a:gd name="T5" fmla="*/ 84 h 84"/>
                <a:gd name="T6" fmla="*/ 0 w 104"/>
                <a:gd name="T7" fmla="*/ 44 h 84"/>
                <a:gd name="T8" fmla="*/ 19 w 104"/>
                <a:gd name="T9" fmla="*/ 25 h 84"/>
                <a:gd name="T10" fmla="*/ 39 w 104"/>
                <a:gd name="T11" fmla="*/ 46 h 84"/>
                <a:gd name="T12" fmla="*/ 85 w 104"/>
                <a:gd name="T13" fmla="*/ 0 h 84"/>
                <a:gd name="T14" fmla="*/ 104 w 104"/>
                <a:gd name="T15" fmla="*/ 19 h 84"/>
                <a:gd name="T16" fmla="*/ 39 w 104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84">
                  <a:moveTo>
                    <a:pt x="39" y="84"/>
                  </a:moveTo>
                  <a:lnTo>
                    <a:pt x="39" y="84"/>
                  </a:lnTo>
                  <a:lnTo>
                    <a:pt x="39" y="84"/>
                  </a:lnTo>
                  <a:lnTo>
                    <a:pt x="0" y="44"/>
                  </a:lnTo>
                  <a:lnTo>
                    <a:pt x="19" y="25"/>
                  </a:lnTo>
                  <a:lnTo>
                    <a:pt x="39" y="46"/>
                  </a:lnTo>
                  <a:lnTo>
                    <a:pt x="85" y="0"/>
                  </a:lnTo>
                  <a:lnTo>
                    <a:pt x="104" y="19"/>
                  </a:lnTo>
                  <a:lnTo>
                    <a:pt x="39" y="84"/>
                  </a:lnTo>
                  <a:close/>
                </a:path>
              </a:pathLst>
            </a:custGeom>
            <a:solidFill>
              <a:srgbClr val="E60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583795" y="80645"/>
            <a:ext cx="642620" cy="645160"/>
            <a:chOff x="6720" y="4095"/>
            <a:chExt cx="1012" cy="1016"/>
          </a:xfrm>
        </p:grpSpPr>
        <p:sp>
          <p:nvSpPr>
            <p:cNvPr id="115" name="Freeform 276"/>
            <p:cNvSpPr/>
            <p:nvPr/>
          </p:nvSpPr>
          <p:spPr bwMode="auto">
            <a:xfrm>
              <a:off x="6720" y="4095"/>
              <a:ext cx="1013" cy="1015"/>
            </a:xfrm>
            <a:custGeom>
              <a:avLst/>
              <a:gdLst>
                <a:gd name="T0" fmla="*/ 256 w 256"/>
                <a:gd name="T1" fmla="*/ 216 h 256"/>
                <a:gd name="T2" fmla="*/ 216 w 256"/>
                <a:gd name="T3" fmla="*/ 256 h 256"/>
                <a:gd name="T4" fmla="*/ 40 w 256"/>
                <a:gd name="T5" fmla="*/ 256 h 256"/>
                <a:gd name="T6" fmla="*/ 0 w 256"/>
                <a:gd name="T7" fmla="*/ 216 h 256"/>
                <a:gd name="T8" fmla="*/ 0 w 256"/>
                <a:gd name="T9" fmla="*/ 40 h 256"/>
                <a:gd name="T10" fmla="*/ 40 w 256"/>
                <a:gd name="T11" fmla="*/ 0 h 256"/>
                <a:gd name="T12" fmla="*/ 216 w 256"/>
                <a:gd name="T13" fmla="*/ 0 h 256"/>
                <a:gd name="T14" fmla="*/ 256 w 256"/>
                <a:gd name="T15" fmla="*/ 40 h 256"/>
                <a:gd name="T16" fmla="*/ 256 w 256"/>
                <a:gd name="T17" fmla="*/ 21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256" y="216"/>
                  </a:moveTo>
                  <a:cubicBezTo>
                    <a:pt x="256" y="238"/>
                    <a:pt x="238" y="256"/>
                    <a:pt x="216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18" y="256"/>
                    <a:pt x="0" y="238"/>
                    <a:pt x="0" y="2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38" y="0"/>
                    <a:pt x="256" y="18"/>
                    <a:pt x="256" y="40"/>
                  </a:cubicBezTo>
                  <a:lnTo>
                    <a:pt x="256" y="216"/>
                  </a:lnTo>
                  <a:close/>
                </a:path>
              </a:pathLst>
            </a:custGeom>
            <a:solidFill>
              <a:srgbClr val="81C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277"/>
            <p:cNvSpPr/>
            <p:nvPr/>
          </p:nvSpPr>
          <p:spPr bwMode="auto">
            <a:xfrm>
              <a:off x="6970" y="4323"/>
              <a:ext cx="763" cy="788"/>
            </a:xfrm>
            <a:custGeom>
              <a:avLst/>
              <a:gdLst>
                <a:gd name="T0" fmla="*/ 0 w 193"/>
                <a:gd name="T1" fmla="*/ 152 h 199"/>
                <a:gd name="T2" fmla="*/ 48 w 193"/>
                <a:gd name="T3" fmla="*/ 199 h 199"/>
                <a:gd name="T4" fmla="*/ 153 w 193"/>
                <a:gd name="T5" fmla="*/ 199 h 199"/>
                <a:gd name="T6" fmla="*/ 193 w 193"/>
                <a:gd name="T7" fmla="*/ 160 h 199"/>
                <a:gd name="T8" fmla="*/ 193 w 193"/>
                <a:gd name="T9" fmla="*/ 63 h 199"/>
                <a:gd name="T10" fmla="*/ 130 w 193"/>
                <a:gd name="T11" fmla="*/ 0 h 199"/>
                <a:gd name="T12" fmla="*/ 0 w 193"/>
                <a:gd name="T13" fmla="*/ 15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199">
                  <a:moveTo>
                    <a:pt x="0" y="152"/>
                  </a:moveTo>
                  <a:cubicBezTo>
                    <a:pt x="48" y="199"/>
                    <a:pt x="48" y="199"/>
                    <a:pt x="48" y="199"/>
                  </a:cubicBezTo>
                  <a:cubicBezTo>
                    <a:pt x="153" y="199"/>
                    <a:pt x="153" y="199"/>
                    <a:pt x="153" y="199"/>
                  </a:cubicBezTo>
                  <a:cubicBezTo>
                    <a:pt x="175" y="199"/>
                    <a:pt x="192" y="182"/>
                    <a:pt x="193" y="160"/>
                  </a:cubicBezTo>
                  <a:cubicBezTo>
                    <a:pt x="193" y="63"/>
                    <a:pt x="193" y="63"/>
                    <a:pt x="193" y="63"/>
                  </a:cubicBezTo>
                  <a:cubicBezTo>
                    <a:pt x="130" y="0"/>
                    <a:pt x="130" y="0"/>
                    <a:pt x="130" y="0"/>
                  </a:cubicBezTo>
                  <a:lnTo>
                    <a:pt x="0" y="152"/>
                  </a:lnTo>
                  <a:close/>
                </a:path>
              </a:pathLst>
            </a:custGeom>
            <a:solidFill>
              <a:srgbClr val="72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Rectangle 278"/>
            <p:cNvSpPr>
              <a:spLocks noChangeArrowheads="1"/>
            </p:cNvSpPr>
            <p:nvPr/>
          </p:nvSpPr>
          <p:spPr bwMode="auto">
            <a:xfrm>
              <a:off x="6970" y="4323"/>
              <a:ext cx="515" cy="603"/>
            </a:xfrm>
            <a:prstGeom prst="rect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279"/>
            <p:cNvSpPr/>
            <p:nvPr/>
          </p:nvSpPr>
          <p:spPr bwMode="auto">
            <a:xfrm>
              <a:off x="7040" y="4390"/>
              <a:ext cx="373" cy="463"/>
            </a:xfrm>
            <a:custGeom>
              <a:avLst/>
              <a:gdLst>
                <a:gd name="T0" fmla="*/ 122 w 149"/>
                <a:gd name="T1" fmla="*/ 0 h 185"/>
                <a:gd name="T2" fmla="*/ 111 w 149"/>
                <a:gd name="T3" fmla="*/ 19 h 185"/>
                <a:gd name="T4" fmla="*/ 38 w 149"/>
                <a:gd name="T5" fmla="*/ 19 h 185"/>
                <a:gd name="T6" fmla="*/ 27 w 149"/>
                <a:gd name="T7" fmla="*/ 0 h 185"/>
                <a:gd name="T8" fmla="*/ 0 w 149"/>
                <a:gd name="T9" fmla="*/ 0 h 185"/>
                <a:gd name="T10" fmla="*/ 0 w 149"/>
                <a:gd name="T11" fmla="*/ 185 h 185"/>
                <a:gd name="T12" fmla="*/ 149 w 149"/>
                <a:gd name="T13" fmla="*/ 185 h 185"/>
                <a:gd name="T14" fmla="*/ 149 w 149"/>
                <a:gd name="T15" fmla="*/ 0 h 185"/>
                <a:gd name="T16" fmla="*/ 122 w 149"/>
                <a:gd name="T17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85">
                  <a:moveTo>
                    <a:pt x="122" y="0"/>
                  </a:moveTo>
                  <a:lnTo>
                    <a:pt x="111" y="19"/>
                  </a:lnTo>
                  <a:lnTo>
                    <a:pt x="38" y="19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185"/>
                  </a:lnTo>
                  <a:lnTo>
                    <a:pt x="149" y="185"/>
                  </a:lnTo>
                  <a:lnTo>
                    <a:pt x="149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280"/>
            <p:cNvSpPr/>
            <p:nvPr/>
          </p:nvSpPr>
          <p:spPr bwMode="auto">
            <a:xfrm>
              <a:off x="7103" y="4543"/>
              <a:ext cx="263" cy="213"/>
            </a:xfrm>
            <a:custGeom>
              <a:avLst/>
              <a:gdLst>
                <a:gd name="T0" fmla="*/ 86 w 105"/>
                <a:gd name="T1" fmla="*/ 0 h 85"/>
                <a:gd name="T2" fmla="*/ 40 w 105"/>
                <a:gd name="T3" fmla="*/ 46 h 85"/>
                <a:gd name="T4" fmla="*/ 19 w 105"/>
                <a:gd name="T5" fmla="*/ 27 h 85"/>
                <a:gd name="T6" fmla="*/ 0 w 105"/>
                <a:gd name="T7" fmla="*/ 46 h 85"/>
                <a:gd name="T8" fmla="*/ 40 w 105"/>
                <a:gd name="T9" fmla="*/ 85 h 85"/>
                <a:gd name="T10" fmla="*/ 40 w 105"/>
                <a:gd name="T11" fmla="*/ 85 h 85"/>
                <a:gd name="T12" fmla="*/ 40 w 105"/>
                <a:gd name="T13" fmla="*/ 85 h 85"/>
                <a:gd name="T14" fmla="*/ 105 w 105"/>
                <a:gd name="T15" fmla="*/ 19 h 85"/>
                <a:gd name="T16" fmla="*/ 86 w 105"/>
                <a:gd name="T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85">
                  <a:moveTo>
                    <a:pt x="86" y="0"/>
                  </a:moveTo>
                  <a:lnTo>
                    <a:pt x="40" y="46"/>
                  </a:lnTo>
                  <a:lnTo>
                    <a:pt x="19" y="27"/>
                  </a:lnTo>
                  <a:lnTo>
                    <a:pt x="0" y="46"/>
                  </a:lnTo>
                  <a:lnTo>
                    <a:pt x="40" y="85"/>
                  </a:lnTo>
                  <a:lnTo>
                    <a:pt x="40" y="85"/>
                  </a:lnTo>
                  <a:lnTo>
                    <a:pt x="40" y="85"/>
                  </a:lnTo>
                  <a:lnTo>
                    <a:pt x="105" y="1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81C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73625" y="4855210"/>
            <a:ext cx="541655" cy="543560"/>
            <a:chOff x="10952164" y="3598863"/>
            <a:chExt cx="598488" cy="600075"/>
          </a:xfrm>
        </p:grpSpPr>
        <p:sp>
          <p:nvSpPr>
            <p:cNvPr id="416" name="Freeform 162"/>
            <p:cNvSpPr/>
            <p:nvPr/>
          </p:nvSpPr>
          <p:spPr bwMode="auto">
            <a:xfrm>
              <a:off x="10952164" y="3598863"/>
              <a:ext cx="598488" cy="600075"/>
            </a:xfrm>
            <a:custGeom>
              <a:avLst/>
              <a:gdLst>
                <a:gd name="T0" fmla="*/ 256 w 256"/>
                <a:gd name="T1" fmla="*/ 216 h 256"/>
                <a:gd name="T2" fmla="*/ 216 w 256"/>
                <a:gd name="T3" fmla="*/ 256 h 256"/>
                <a:gd name="T4" fmla="*/ 40 w 256"/>
                <a:gd name="T5" fmla="*/ 256 h 256"/>
                <a:gd name="T6" fmla="*/ 0 w 256"/>
                <a:gd name="T7" fmla="*/ 216 h 256"/>
                <a:gd name="T8" fmla="*/ 0 w 256"/>
                <a:gd name="T9" fmla="*/ 40 h 256"/>
                <a:gd name="T10" fmla="*/ 40 w 256"/>
                <a:gd name="T11" fmla="*/ 0 h 256"/>
                <a:gd name="T12" fmla="*/ 216 w 256"/>
                <a:gd name="T13" fmla="*/ 0 h 256"/>
                <a:gd name="T14" fmla="*/ 256 w 256"/>
                <a:gd name="T15" fmla="*/ 40 h 256"/>
                <a:gd name="T16" fmla="*/ 256 w 256"/>
                <a:gd name="T17" fmla="*/ 21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256" y="216"/>
                  </a:moveTo>
                  <a:cubicBezTo>
                    <a:pt x="256" y="238"/>
                    <a:pt x="238" y="256"/>
                    <a:pt x="216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18" y="256"/>
                    <a:pt x="0" y="238"/>
                    <a:pt x="0" y="2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38" y="0"/>
                    <a:pt x="256" y="18"/>
                    <a:pt x="256" y="40"/>
                  </a:cubicBezTo>
                  <a:lnTo>
                    <a:pt x="256" y="216"/>
                  </a:lnTo>
                  <a:close/>
                </a:path>
              </a:pathLst>
            </a:custGeom>
            <a:solidFill>
              <a:srgbClr val="E60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Freeform 168"/>
            <p:cNvSpPr/>
            <p:nvPr/>
          </p:nvSpPr>
          <p:spPr bwMode="auto">
            <a:xfrm rot="5100000">
              <a:off x="11072968" y="3732059"/>
              <a:ext cx="356880" cy="357496"/>
            </a:xfrm>
            <a:custGeom>
              <a:avLst/>
              <a:gdLst>
                <a:gd name="T0" fmla="*/ 0 w 152"/>
                <a:gd name="T1" fmla="*/ 35 h 152"/>
                <a:gd name="T2" fmla="*/ 35 w 152"/>
                <a:gd name="T3" fmla="*/ 70 h 152"/>
                <a:gd name="T4" fmla="*/ 47 w 152"/>
                <a:gd name="T5" fmla="*/ 68 h 152"/>
                <a:gd name="T6" fmla="*/ 127 w 152"/>
                <a:gd name="T7" fmla="*/ 147 h 152"/>
                <a:gd name="T8" fmla="*/ 127 w 152"/>
                <a:gd name="T9" fmla="*/ 147 h 152"/>
                <a:gd name="T10" fmla="*/ 137 w 152"/>
                <a:gd name="T11" fmla="*/ 152 h 152"/>
                <a:gd name="T12" fmla="*/ 152 w 152"/>
                <a:gd name="T13" fmla="*/ 137 h 152"/>
                <a:gd name="T14" fmla="*/ 148 w 152"/>
                <a:gd name="T15" fmla="*/ 127 h 152"/>
                <a:gd name="T16" fmla="*/ 68 w 152"/>
                <a:gd name="T17" fmla="*/ 47 h 152"/>
                <a:gd name="T18" fmla="*/ 70 w 152"/>
                <a:gd name="T19" fmla="*/ 35 h 152"/>
                <a:gd name="T20" fmla="*/ 35 w 152"/>
                <a:gd name="T21" fmla="*/ 0 h 152"/>
                <a:gd name="T22" fmla="*/ 26 w 152"/>
                <a:gd name="T23" fmla="*/ 1 h 152"/>
                <a:gd name="T24" fmla="*/ 46 w 152"/>
                <a:gd name="T25" fmla="*/ 22 h 152"/>
                <a:gd name="T26" fmla="*/ 46 w 152"/>
                <a:gd name="T27" fmla="*/ 22 h 152"/>
                <a:gd name="T28" fmla="*/ 40 w 152"/>
                <a:gd name="T29" fmla="*/ 40 h 152"/>
                <a:gd name="T30" fmla="*/ 22 w 152"/>
                <a:gd name="T31" fmla="*/ 47 h 152"/>
                <a:gd name="T32" fmla="*/ 1 w 152"/>
                <a:gd name="T33" fmla="*/ 26 h 152"/>
                <a:gd name="T34" fmla="*/ 0 w 152"/>
                <a:gd name="T35" fmla="*/ 3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152">
                  <a:moveTo>
                    <a:pt x="0" y="35"/>
                  </a:moveTo>
                  <a:cubicBezTo>
                    <a:pt x="0" y="54"/>
                    <a:pt x="16" y="70"/>
                    <a:pt x="35" y="70"/>
                  </a:cubicBezTo>
                  <a:cubicBezTo>
                    <a:pt x="39" y="70"/>
                    <a:pt x="43" y="69"/>
                    <a:pt x="47" y="68"/>
                  </a:cubicBezTo>
                  <a:cubicBezTo>
                    <a:pt x="127" y="147"/>
                    <a:pt x="127" y="147"/>
                    <a:pt x="127" y="147"/>
                  </a:cubicBezTo>
                  <a:cubicBezTo>
                    <a:pt x="127" y="147"/>
                    <a:pt x="127" y="147"/>
                    <a:pt x="127" y="147"/>
                  </a:cubicBezTo>
                  <a:cubicBezTo>
                    <a:pt x="129" y="150"/>
                    <a:pt x="133" y="152"/>
                    <a:pt x="137" y="152"/>
                  </a:cubicBezTo>
                  <a:cubicBezTo>
                    <a:pt x="145" y="152"/>
                    <a:pt x="152" y="145"/>
                    <a:pt x="152" y="137"/>
                  </a:cubicBezTo>
                  <a:cubicBezTo>
                    <a:pt x="152" y="133"/>
                    <a:pt x="150" y="129"/>
                    <a:pt x="148" y="12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3"/>
                    <a:pt x="70" y="39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ubicBezTo>
                    <a:pt x="32" y="0"/>
                    <a:pt x="29" y="0"/>
                    <a:pt x="26" y="1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50" y="25"/>
                    <a:pt x="47" y="34"/>
                    <a:pt x="40" y="40"/>
                  </a:cubicBezTo>
                  <a:cubicBezTo>
                    <a:pt x="33" y="47"/>
                    <a:pt x="25" y="50"/>
                    <a:pt x="22" y="4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9"/>
                    <a:pt x="0" y="32"/>
                    <a:pt x="0" y="3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Oval 169"/>
            <p:cNvSpPr>
              <a:spLocks noChangeArrowheads="1"/>
            </p:cNvSpPr>
            <p:nvPr/>
          </p:nvSpPr>
          <p:spPr bwMode="auto">
            <a:xfrm>
              <a:off x="11380789" y="4040188"/>
              <a:ext cx="26988" cy="26988"/>
            </a:xfrm>
            <a:prstGeom prst="ellipse">
              <a:avLst/>
            </a:pr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3" name="图片 12" descr="coin_PNG36943.png.06cf97db1aee731389a8072b609b4d7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0435" y="5204460"/>
            <a:ext cx="339090" cy="339090"/>
          </a:xfrm>
          <a:prstGeom prst="rect">
            <a:avLst/>
          </a:prstGeom>
        </p:spPr>
      </p:pic>
      <p:pic>
        <p:nvPicPr>
          <p:cNvPr id="14" name="图片 13" descr="coin_PNG36943.png.06cf97db1aee731389a8072b609b4d7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435" y="5331460"/>
            <a:ext cx="339090" cy="339090"/>
          </a:xfrm>
          <a:prstGeom prst="rect">
            <a:avLst/>
          </a:prstGeom>
        </p:spPr>
      </p:pic>
      <p:pic>
        <p:nvPicPr>
          <p:cNvPr id="15" name="图片 14" descr="coin_PNG36943.png.06cf97db1aee731389a8072b609b4d7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9525" y="5107940"/>
            <a:ext cx="339090" cy="339090"/>
          </a:xfrm>
          <a:prstGeom prst="rect">
            <a:avLst/>
          </a:prstGeom>
        </p:spPr>
      </p:pic>
      <p:pic>
        <p:nvPicPr>
          <p:cNvPr id="16" name="图片 15" descr="coin_PNG36943.png.06cf97db1aee731389a8072b609b4d7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8345" y="4960620"/>
            <a:ext cx="339090" cy="339090"/>
          </a:xfrm>
          <a:prstGeom prst="rect">
            <a:avLst/>
          </a:prstGeom>
        </p:spPr>
      </p:pic>
      <p:pic>
        <p:nvPicPr>
          <p:cNvPr id="17" name="图片 16" descr="coin_PNG36943.png.06cf97db1aee731389a8072b609b4d7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435" y="4697095"/>
            <a:ext cx="339090" cy="33909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2786995" y="1031240"/>
            <a:ext cx="659765" cy="659765"/>
          </a:xfrm>
          <a:prstGeom prst="rect">
            <a:avLst/>
          </a:prstGeom>
          <a:solidFill>
            <a:srgbClr val="E6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51865" y="1434465"/>
            <a:ext cx="720000" cy="72000"/>
          </a:xfrm>
          <a:prstGeom prst="rect">
            <a:avLst/>
          </a:prstGeom>
          <a:solidFill>
            <a:srgbClr val="E6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81995" y="7249160"/>
            <a:ext cx="1236980" cy="520700"/>
            <a:chOff x="16128" y="472"/>
            <a:chExt cx="1948" cy="820"/>
          </a:xfrm>
        </p:grpSpPr>
        <p:sp>
          <p:nvSpPr>
            <p:cNvPr id="23" name="矩形 22"/>
            <p:cNvSpPr/>
            <p:nvPr/>
          </p:nvSpPr>
          <p:spPr>
            <a:xfrm>
              <a:off x="16128" y="472"/>
              <a:ext cx="820" cy="820"/>
            </a:xfrm>
            <a:prstGeom prst="rect">
              <a:avLst/>
            </a:prstGeom>
            <a:solidFill>
              <a:srgbClr val="E60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7256" y="472"/>
              <a:ext cx="820" cy="820"/>
            </a:xfrm>
            <a:prstGeom prst="rect">
              <a:avLst/>
            </a:prstGeom>
            <a:solidFill>
              <a:srgbClr val="5E7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" name="内容占位符 4"/>
          <p:cNvSpPr>
            <a:spLocks noGrp="1"/>
          </p:cNvSpPr>
          <p:nvPr/>
        </p:nvSpPr>
        <p:spPr>
          <a:xfrm>
            <a:off x="5380038" y="5356860"/>
            <a:ext cx="1651635" cy="583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buNone/>
            </a:pPr>
            <a:r>
              <a:rPr lang="zh-CN" altLang="en-US" sz="1600" b="0">
                <a:solidFill>
                  <a:schemeClr val="tx1">
                    <a:lumMod val="50000"/>
                    <a:lumOff val="50000"/>
                  </a:schemeClr>
                </a:solidFill>
              </a:rPr>
              <a:t>代理铸币权</a:t>
            </a:r>
            <a:endParaRPr lang="zh-CN" altLang="en-US" sz="1600" b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000 0.003519 L 0.392448 0.012315 " pathEditMode="relative" rAng="0" ptsTypes="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000 0.003519 L 0.465104 0.015741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2135 0.014630 L 0.461771 0.106852 " pathEditMode="relative" rAng="0" ptsTypes="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0000 0.011667 L 0.389948 0.097870 " pathEditMode="relative" rAng="0" ptsTypes="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53" presetClass="exit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5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6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7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8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箭头连接符 29"/>
          <p:cNvCxnSpPr>
            <a:stCxn id="24" idx="0"/>
            <a:endCxn id="23" idx="5"/>
          </p:cNvCxnSpPr>
          <p:nvPr/>
        </p:nvCxnSpPr>
        <p:spPr>
          <a:xfrm flipH="1" flipV="1">
            <a:off x="10594975" y="3255010"/>
            <a:ext cx="95885" cy="149860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5" idx="0"/>
            <a:endCxn id="24" idx="5"/>
          </p:cNvCxnSpPr>
          <p:nvPr/>
        </p:nvCxnSpPr>
        <p:spPr>
          <a:xfrm flipH="1" flipV="1">
            <a:off x="10744200" y="3532505"/>
            <a:ext cx="33655" cy="164465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6" idx="7"/>
            <a:endCxn id="25" idx="4"/>
          </p:cNvCxnSpPr>
          <p:nvPr/>
        </p:nvCxnSpPr>
        <p:spPr>
          <a:xfrm flipV="1">
            <a:off x="10744200" y="3846195"/>
            <a:ext cx="33655" cy="156210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7"/>
          </p:cNvCxnSpPr>
          <p:nvPr/>
        </p:nvCxnSpPr>
        <p:spPr>
          <a:xfrm flipV="1">
            <a:off x="10594975" y="4130040"/>
            <a:ext cx="95885" cy="149225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0" idx="2"/>
            <a:endCxn id="22" idx="0"/>
          </p:cNvCxnSpPr>
          <p:nvPr/>
        </p:nvCxnSpPr>
        <p:spPr>
          <a:xfrm>
            <a:off x="8786495" y="3576320"/>
            <a:ext cx="0" cy="379095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221980" y="3771265"/>
            <a:ext cx="1158875" cy="0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E78E7"/>
                </a:solidFill>
                <a:sym typeface="+mn-ea"/>
              </a:rPr>
              <a:t>合规授权节点</a:t>
            </a:r>
            <a:endParaRPr lang="zh-CN" altLang="en-US" dirty="0">
              <a:solidFill>
                <a:srgbClr val="5E78E7"/>
              </a:solidFill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4726305" cy="5562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数十个到数百个合规授权节点组成中继链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486695" y="61436"/>
            <a:ext cx="659765" cy="659765"/>
          </a:xfrm>
          <a:prstGeom prst="rect">
            <a:avLst/>
          </a:prstGeom>
          <a:solidFill>
            <a:srgbClr val="E6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6150610" y="2720975"/>
            <a:ext cx="1035685" cy="2089150"/>
          </a:xfrm>
          <a:custGeom>
            <a:avLst/>
            <a:gdLst>
              <a:gd name="connsiteX0" fmla="*/ 1505903 w 1505903"/>
              <a:gd name="connsiteY0" fmla="*/ 0 h 3037130"/>
              <a:gd name="connsiteX1" fmla="*/ 1505903 w 1505903"/>
              <a:gd name="connsiteY1" fmla="*/ 252775 h 3037130"/>
              <a:gd name="connsiteX2" fmla="*/ 1389749 w 1505903"/>
              <a:gd name="connsiteY2" fmla="*/ 258641 h 3037130"/>
              <a:gd name="connsiteX3" fmla="*/ 252775 w 1505903"/>
              <a:gd name="connsiteY3" fmla="*/ 1518564 h 3037130"/>
              <a:gd name="connsiteX4" fmla="*/ 1389749 w 1505903"/>
              <a:gd name="connsiteY4" fmla="*/ 2778488 h 3037130"/>
              <a:gd name="connsiteX5" fmla="*/ 1505903 w 1505903"/>
              <a:gd name="connsiteY5" fmla="*/ 2784353 h 3037130"/>
              <a:gd name="connsiteX6" fmla="*/ 1505903 w 1505903"/>
              <a:gd name="connsiteY6" fmla="*/ 3037130 h 3037130"/>
              <a:gd name="connsiteX7" fmla="*/ 1363905 w 1505903"/>
              <a:gd name="connsiteY7" fmla="*/ 3029960 h 3037130"/>
              <a:gd name="connsiteX8" fmla="*/ 0 w 1505903"/>
              <a:gd name="connsiteY8" fmla="*/ 1518565 h 3037130"/>
              <a:gd name="connsiteX9" fmla="*/ 1363905 w 1505903"/>
              <a:gd name="connsiteY9" fmla="*/ 7171 h 303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05903" h="3037130">
                <a:moveTo>
                  <a:pt x="1505903" y="0"/>
                </a:moveTo>
                <a:lnTo>
                  <a:pt x="1505903" y="252775"/>
                </a:lnTo>
                <a:lnTo>
                  <a:pt x="1389749" y="258641"/>
                </a:lnTo>
                <a:cubicBezTo>
                  <a:pt x="751127" y="323496"/>
                  <a:pt x="252775" y="862832"/>
                  <a:pt x="252775" y="1518564"/>
                </a:cubicBezTo>
                <a:cubicBezTo>
                  <a:pt x="252775" y="2174297"/>
                  <a:pt x="751127" y="2713632"/>
                  <a:pt x="1389749" y="2778488"/>
                </a:cubicBezTo>
                <a:lnTo>
                  <a:pt x="1505903" y="2784353"/>
                </a:lnTo>
                <a:lnTo>
                  <a:pt x="1505903" y="3037130"/>
                </a:lnTo>
                <a:lnTo>
                  <a:pt x="1363905" y="3029960"/>
                </a:lnTo>
                <a:cubicBezTo>
                  <a:pt x="597820" y="2952159"/>
                  <a:pt x="0" y="2305176"/>
                  <a:pt x="0" y="1518565"/>
                </a:cubicBezTo>
                <a:cubicBezTo>
                  <a:pt x="0" y="731954"/>
                  <a:pt x="597820" y="84971"/>
                  <a:pt x="1363905" y="7171"/>
                </a:cubicBezTo>
                <a:close/>
              </a:path>
            </a:pathLst>
          </a:custGeom>
          <a:solidFill>
            <a:srgbClr val="E6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endCxn id="23" idx="2"/>
          </p:cNvCxnSpPr>
          <p:nvPr/>
        </p:nvCxnSpPr>
        <p:spPr>
          <a:xfrm flipV="1">
            <a:off x="8994775" y="3202940"/>
            <a:ext cx="1472565" cy="276860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24" idx="2"/>
          </p:cNvCxnSpPr>
          <p:nvPr/>
        </p:nvCxnSpPr>
        <p:spPr>
          <a:xfrm flipV="1">
            <a:off x="9783445" y="3479800"/>
            <a:ext cx="833120" cy="276225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25" idx="2"/>
          </p:cNvCxnSpPr>
          <p:nvPr/>
        </p:nvCxnSpPr>
        <p:spPr>
          <a:xfrm flipV="1">
            <a:off x="9783445" y="3771900"/>
            <a:ext cx="919480" cy="6985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26" idx="2"/>
          </p:cNvCxnSpPr>
          <p:nvPr/>
        </p:nvCxnSpPr>
        <p:spPr>
          <a:xfrm>
            <a:off x="9783445" y="3785235"/>
            <a:ext cx="833120" cy="270510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27" idx="1"/>
          </p:cNvCxnSpPr>
          <p:nvPr/>
        </p:nvCxnSpPr>
        <p:spPr>
          <a:xfrm>
            <a:off x="9782810" y="3778250"/>
            <a:ext cx="706120" cy="501015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7" idx="2"/>
          </p:cNvCxnSpPr>
          <p:nvPr/>
        </p:nvCxnSpPr>
        <p:spPr>
          <a:xfrm>
            <a:off x="8994775" y="4048125"/>
            <a:ext cx="1472565" cy="284480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3"/>
            <a:endCxn id="23" idx="3"/>
          </p:cNvCxnSpPr>
          <p:nvPr/>
        </p:nvCxnSpPr>
        <p:spPr>
          <a:xfrm flipV="1">
            <a:off x="9783445" y="3255645"/>
            <a:ext cx="705485" cy="516255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: 形状 18"/>
          <p:cNvSpPr/>
          <p:nvPr/>
        </p:nvSpPr>
        <p:spPr>
          <a:xfrm rot="10800000">
            <a:off x="7186295" y="2720975"/>
            <a:ext cx="1035685" cy="2089150"/>
          </a:xfrm>
          <a:custGeom>
            <a:avLst/>
            <a:gdLst>
              <a:gd name="connsiteX0" fmla="*/ 1505903 w 1505903"/>
              <a:gd name="connsiteY0" fmla="*/ 0 h 3037130"/>
              <a:gd name="connsiteX1" fmla="*/ 1505903 w 1505903"/>
              <a:gd name="connsiteY1" fmla="*/ 252775 h 3037130"/>
              <a:gd name="connsiteX2" fmla="*/ 1389749 w 1505903"/>
              <a:gd name="connsiteY2" fmla="*/ 258641 h 3037130"/>
              <a:gd name="connsiteX3" fmla="*/ 252775 w 1505903"/>
              <a:gd name="connsiteY3" fmla="*/ 1518564 h 3037130"/>
              <a:gd name="connsiteX4" fmla="*/ 1389749 w 1505903"/>
              <a:gd name="connsiteY4" fmla="*/ 2778488 h 3037130"/>
              <a:gd name="connsiteX5" fmla="*/ 1505903 w 1505903"/>
              <a:gd name="connsiteY5" fmla="*/ 2784353 h 3037130"/>
              <a:gd name="connsiteX6" fmla="*/ 1505903 w 1505903"/>
              <a:gd name="connsiteY6" fmla="*/ 3037130 h 3037130"/>
              <a:gd name="connsiteX7" fmla="*/ 1363905 w 1505903"/>
              <a:gd name="connsiteY7" fmla="*/ 3029960 h 3037130"/>
              <a:gd name="connsiteX8" fmla="*/ 0 w 1505903"/>
              <a:gd name="connsiteY8" fmla="*/ 1518565 h 3037130"/>
              <a:gd name="connsiteX9" fmla="*/ 1363905 w 1505903"/>
              <a:gd name="connsiteY9" fmla="*/ 7171 h 303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05903" h="3037130">
                <a:moveTo>
                  <a:pt x="1505903" y="0"/>
                </a:moveTo>
                <a:lnTo>
                  <a:pt x="1505903" y="252775"/>
                </a:lnTo>
                <a:lnTo>
                  <a:pt x="1389749" y="258641"/>
                </a:lnTo>
                <a:cubicBezTo>
                  <a:pt x="751127" y="323496"/>
                  <a:pt x="252775" y="862832"/>
                  <a:pt x="252775" y="1518564"/>
                </a:cubicBezTo>
                <a:cubicBezTo>
                  <a:pt x="252775" y="2174297"/>
                  <a:pt x="751127" y="2713632"/>
                  <a:pt x="1389749" y="2778488"/>
                </a:cubicBezTo>
                <a:lnTo>
                  <a:pt x="1505903" y="2784353"/>
                </a:lnTo>
                <a:lnTo>
                  <a:pt x="1505903" y="3037130"/>
                </a:lnTo>
                <a:lnTo>
                  <a:pt x="1363905" y="3029960"/>
                </a:lnTo>
                <a:cubicBezTo>
                  <a:pt x="597820" y="2952159"/>
                  <a:pt x="0" y="2305176"/>
                  <a:pt x="0" y="1518565"/>
                </a:cubicBezTo>
                <a:cubicBezTo>
                  <a:pt x="0" y="731954"/>
                  <a:pt x="597820" y="84971"/>
                  <a:pt x="1363905" y="7171"/>
                </a:cubicBezTo>
                <a:close/>
              </a:path>
            </a:pathLst>
          </a:custGeom>
          <a:solidFill>
            <a:srgbClr val="E6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8578208" y="3448368"/>
            <a:ext cx="416781" cy="127635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8578208" y="3707448"/>
            <a:ext cx="416781" cy="127635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8578208" y="3955098"/>
            <a:ext cx="416781" cy="127635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467657" y="3127851"/>
            <a:ext cx="149384" cy="14938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616564" y="3404870"/>
            <a:ext cx="149384" cy="1492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703083" y="3696653"/>
            <a:ext cx="149384" cy="1492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616564" y="3980815"/>
            <a:ext cx="149384" cy="1492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467657" y="4257675"/>
            <a:ext cx="149384" cy="1492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376410" y="3568065"/>
            <a:ext cx="406400" cy="406400"/>
            <a:chOff x="13742" y="5074"/>
            <a:chExt cx="640" cy="640"/>
          </a:xfrm>
        </p:grpSpPr>
        <p:sp>
          <p:nvSpPr>
            <p:cNvPr id="7" name="圆角矩形 6"/>
            <p:cNvSpPr/>
            <p:nvPr/>
          </p:nvSpPr>
          <p:spPr>
            <a:xfrm>
              <a:off x="13742" y="5074"/>
              <a:ext cx="641" cy="641"/>
            </a:xfrm>
            <a:prstGeom prst="roundRect">
              <a:avLst/>
            </a:prstGeom>
            <a:solidFill>
              <a:srgbClr val="5E78E7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3897" y="5229"/>
              <a:ext cx="331" cy="3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4" name="内容占位符 4"/>
          <p:cNvSpPr>
            <a:spLocks noGrp="1"/>
          </p:cNvSpPr>
          <p:nvPr/>
        </p:nvSpPr>
        <p:spPr>
          <a:xfrm>
            <a:off x="6341110" y="3500120"/>
            <a:ext cx="1700530" cy="511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40000"/>
              </a:lnSpc>
              <a:buNone/>
            </a:pPr>
            <a:r>
              <a:rPr lang="en-US" altLang="zh-CN" sz="1600">
                <a:solidFill>
                  <a:srgbClr val="E6007A"/>
                </a:solidFill>
              </a:rPr>
              <a:t>Relay Chain</a:t>
            </a:r>
            <a:endParaRPr lang="zh-CN" altLang="en-US" sz="1600">
              <a:solidFill>
                <a:srgbClr val="E6007A"/>
              </a:solidFill>
            </a:endParaRPr>
          </a:p>
          <a:p>
            <a:pPr marL="0" indent="0" algn="ctr">
              <a:buNone/>
            </a:pPr>
            <a:endParaRPr lang="zh-CN" altLang="en-US" sz="1600">
              <a:solidFill>
                <a:srgbClr val="E6007A"/>
              </a:solidFill>
            </a:endParaRPr>
          </a:p>
        </p:txBody>
      </p:sp>
      <p:sp>
        <p:nvSpPr>
          <p:cNvPr id="35" name="内容占位符 4"/>
          <p:cNvSpPr>
            <a:spLocks noGrp="1"/>
          </p:cNvSpPr>
          <p:nvPr/>
        </p:nvSpPr>
        <p:spPr>
          <a:xfrm>
            <a:off x="8108950" y="2852420"/>
            <a:ext cx="1384935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Validators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lnSpc>
                <a:spcPct val="70000"/>
              </a:lnSpc>
              <a:buNone/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验证人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内容占位符 4"/>
          <p:cNvSpPr>
            <a:spLocks noGrp="1"/>
          </p:cNvSpPr>
          <p:nvPr/>
        </p:nvSpPr>
        <p:spPr>
          <a:xfrm>
            <a:off x="9113520" y="2480310"/>
            <a:ext cx="934720" cy="53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Parachain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lnSpc>
                <a:spcPct val="70000"/>
              </a:lnSpc>
              <a:buNone/>
            </a:pPr>
            <a:r>
              <a:rPr lang="zh-CN" altLang="en-US" sz="1200">
                <a:solidFill>
                  <a:srgbClr val="00B0F0"/>
                </a:solidFill>
              </a:rPr>
              <a:t>平行链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内容占位符 4"/>
          <p:cNvSpPr>
            <a:spLocks noGrp="1"/>
          </p:cNvSpPr>
          <p:nvPr/>
        </p:nvSpPr>
        <p:spPr>
          <a:xfrm>
            <a:off x="9911715" y="2337435"/>
            <a:ext cx="1216025" cy="537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Collators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收集人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内容占位符 4"/>
          <p:cNvSpPr>
            <a:spLocks noGrp="1"/>
          </p:cNvSpPr>
          <p:nvPr/>
        </p:nvSpPr>
        <p:spPr>
          <a:xfrm>
            <a:off x="838200" y="2664460"/>
            <a:ext cx="5035550" cy="2348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中继链的主要作用：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E6007A"/>
                </a:solidFill>
              </a:rPr>
              <a:t>●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为平行链提供共识安全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E6007A"/>
                </a:solidFill>
              </a:rPr>
              <a:t>●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为平行链提供跨链服务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E6007A"/>
                </a:solidFill>
              </a:rPr>
              <a:t>●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为平行链提供稳定币流动性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E6007A"/>
                </a:solidFill>
              </a:rPr>
              <a:t>●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审核平行链接入，管理平行链的信用评级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881995" y="7249160"/>
            <a:ext cx="1236980" cy="520700"/>
            <a:chOff x="16128" y="472"/>
            <a:chExt cx="1948" cy="820"/>
          </a:xfrm>
        </p:grpSpPr>
        <p:sp>
          <p:nvSpPr>
            <p:cNvPr id="6" name="矩形 5"/>
            <p:cNvSpPr/>
            <p:nvPr/>
          </p:nvSpPr>
          <p:spPr>
            <a:xfrm>
              <a:off x="16128" y="472"/>
              <a:ext cx="820" cy="820"/>
            </a:xfrm>
            <a:prstGeom prst="rect">
              <a:avLst/>
            </a:prstGeom>
            <a:solidFill>
              <a:srgbClr val="E60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7256" y="472"/>
              <a:ext cx="820" cy="820"/>
            </a:xfrm>
            <a:prstGeom prst="rect">
              <a:avLst/>
            </a:prstGeom>
            <a:solidFill>
              <a:srgbClr val="5E7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951865" y="1434465"/>
            <a:ext cx="720000" cy="72000"/>
          </a:xfrm>
          <a:prstGeom prst="rect">
            <a:avLst/>
          </a:prstGeom>
          <a:solidFill>
            <a:srgbClr val="E6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53" presetClass="entr" presetSubtype="16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7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bldLvl="0" animBg="1"/>
      <p:bldP spid="19" grpId="0" bldLvl="0" animBg="1"/>
      <p:bldP spid="20" grpId="1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34" grpId="0"/>
      <p:bldP spid="35" grpId="0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7552-button-for-a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460" y="2561590"/>
            <a:ext cx="2179955" cy="2179955"/>
          </a:xfrm>
          <a:prstGeom prst="rect">
            <a:avLst/>
          </a:prstGeom>
        </p:spPr>
      </p:pic>
      <p:pic>
        <p:nvPicPr>
          <p:cNvPr id="21" name="图片 20" descr="5351-loading-13-metrono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345" y="2373948"/>
            <a:ext cx="2538730" cy="253873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54965"/>
            <a:ext cx="5266055" cy="1325880"/>
          </a:xfrm>
        </p:spPr>
        <p:txBody>
          <a:bodyPr/>
          <a:lstStyle/>
          <a:p>
            <a:r>
              <a:rPr lang="zh-CN" altLang="en-US">
                <a:solidFill>
                  <a:srgbClr val="5E78E7"/>
                </a:solidFill>
                <a:sym typeface="+mn-ea"/>
              </a:rPr>
              <a:t>信用评级</a:t>
            </a:r>
            <a:endParaRPr lang="zh-CN" altLang="en-US">
              <a:solidFill>
                <a:srgbClr val="5E78E7"/>
              </a:solidFill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665220" y="1751965"/>
            <a:ext cx="4986020" cy="446405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Nibiru发布的区块链项目，采用动态信用评级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587230" y="3209608"/>
            <a:ext cx="1042035" cy="896620"/>
            <a:chOff x="12033" y="4988"/>
            <a:chExt cx="1376" cy="1184"/>
          </a:xfrm>
        </p:grpSpPr>
        <p:sp>
          <p:nvSpPr>
            <p:cNvPr id="9" name="六边形 8"/>
            <p:cNvSpPr/>
            <p:nvPr/>
          </p:nvSpPr>
          <p:spPr>
            <a:xfrm>
              <a:off x="12033" y="4988"/>
              <a:ext cx="1376" cy="1184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2402" y="5261"/>
              <a:ext cx="638" cy="638"/>
              <a:chOff x="12119" y="5298"/>
              <a:chExt cx="638" cy="638"/>
            </a:xfrm>
            <a:solidFill>
              <a:srgbClr val="E6007A"/>
            </a:solidFill>
          </p:grpSpPr>
          <p:sp>
            <p:nvSpPr>
              <p:cNvPr id="175" name="Freeform 55"/>
              <p:cNvSpPr>
                <a:spLocks noEditPoints="1"/>
              </p:cNvSpPr>
              <p:nvPr/>
            </p:nvSpPr>
            <p:spPr bwMode="auto">
              <a:xfrm>
                <a:off x="12387" y="5298"/>
                <a:ext cx="370" cy="373"/>
              </a:xfrm>
              <a:custGeom>
                <a:avLst/>
                <a:gdLst>
                  <a:gd name="T0" fmla="*/ 78 w 92"/>
                  <a:gd name="T1" fmla="*/ 63 h 93"/>
                  <a:gd name="T2" fmla="*/ 78 w 92"/>
                  <a:gd name="T3" fmla="*/ 14 h 93"/>
                  <a:gd name="T4" fmla="*/ 29 w 92"/>
                  <a:gd name="T5" fmla="*/ 14 h 93"/>
                  <a:gd name="T6" fmla="*/ 13 w 92"/>
                  <a:gd name="T7" fmla="*/ 30 h 93"/>
                  <a:gd name="T8" fmla="*/ 13 w 92"/>
                  <a:gd name="T9" fmla="*/ 79 h 93"/>
                  <a:gd name="T10" fmla="*/ 63 w 92"/>
                  <a:gd name="T11" fmla="*/ 79 h 93"/>
                  <a:gd name="T12" fmla="*/ 78 w 92"/>
                  <a:gd name="T13" fmla="*/ 63 h 93"/>
                  <a:gd name="T14" fmla="*/ 51 w 92"/>
                  <a:gd name="T15" fmla="*/ 67 h 93"/>
                  <a:gd name="T16" fmla="*/ 38 w 92"/>
                  <a:gd name="T17" fmla="*/ 72 h 93"/>
                  <a:gd name="T18" fmla="*/ 26 w 92"/>
                  <a:gd name="T19" fmla="*/ 67 h 93"/>
                  <a:gd name="T20" fmla="*/ 20 w 92"/>
                  <a:gd name="T21" fmla="*/ 54 h 93"/>
                  <a:gd name="T22" fmla="*/ 26 w 92"/>
                  <a:gd name="T23" fmla="*/ 42 h 93"/>
                  <a:gd name="T24" fmla="*/ 41 w 92"/>
                  <a:gd name="T25" fmla="*/ 26 h 93"/>
                  <a:gd name="T26" fmla="*/ 54 w 92"/>
                  <a:gd name="T27" fmla="*/ 21 h 93"/>
                  <a:gd name="T28" fmla="*/ 66 w 92"/>
                  <a:gd name="T29" fmla="*/ 26 h 93"/>
                  <a:gd name="T30" fmla="*/ 71 w 92"/>
                  <a:gd name="T31" fmla="*/ 39 h 93"/>
                  <a:gd name="T32" fmla="*/ 66 w 92"/>
                  <a:gd name="T33" fmla="*/ 51 h 93"/>
                  <a:gd name="T34" fmla="*/ 51 w 92"/>
                  <a:gd name="T35" fmla="*/ 6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3">
                    <a:moveTo>
                      <a:pt x="78" y="63"/>
                    </a:moveTo>
                    <a:cubicBezTo>
                      <a:pt x="92" y="50"/>
                      <a:pt x="92" y="28"/>
                      <a:pt x="78" y="14"/>
                    </a:cubicBezTo>
                    <a:cubicBezTo>
                      <a:pt x="65" y="0"/>
                      <a:pt x="43" y="0"/>
                      <a:pt x="29" y="14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0" y="43"/>
                      <a:pt x="0" y="65"/>
                      <a:pt x="13" y="79"/>
                    </a:cubicBezTo>
                    <a:cubicBezTo>
                      <a:pt x="27" y="93"/>
                      <a:pt x="49" y="93"/>
                      <a:pt x="63" y="79"/>
                    </a:cubicBezTo>
                    <a:lnTo>
                      <a:pt x="78" y="63"/>
                    </a:lnTo>
                    <a:close/>
                    <a:moveTo>
                      <a:pt x="51" y="67"/>
                    </a:moveTo>
                    <a:cubicBezTo>
                      <a:pt x="47" y="70"/>
                      <a:pt x="43" y="72"/>
                      <a:pt x="38" y="72"/>
                    </a:cubicBezTo>
                    <a:cubicBezTo>
                      <a:pt x="33" y="72"/>
                      <a:pt x="29" y="70"/>
                      <a:pt x="26" y="67"/>
                    </a:cubicBezTo>
                    <a:cubicBezTo>
                      <a:pt x="22" y="63"/>
                      <a:pt x="20" y="59"/>
                      <a:pt x="20" y="54"/>
                    </a:cubicBezTo>
                    <a:cubicBezTo>
                      <a:pt x="20" y="50"/>
                      <a:pt x="22" y="45"/>
                      <a:pt x="26" y="42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5" y="23"/>
                      <a:pt x="49" y="21"/>
                      <a:pt x="54" y="21"/>
                    </a:cubicBezTo>
                    <a:cubicBezTo>
                      <a:pt x="58" y="21"/>
                      <a:pt x="63" y="23"/>
                      <a:pt x="66" y="26"/>
                    </a:cubicBezTo>
                    <a:cubicBezTo>
                      <a:pt x="70" y="29"/>
                      <a:pt x="71" y="34"/>
                      <a:pt x="71" y="39"/>
                    </a:cubicBezTo>
                    <a:cubicBezTo>
                      <a:pt x="71" y="43"/>
                      <a:pt x="70" y="48"/>
                      <a:pt x="66" y="51"/>
                    </a:cubicBezTo>
                    <a:lnTo>
                      <a:pt x="51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" name="Freeform 56"/>
              <p:cNvSpPr>
                <a:spLocks noEditPoints="1"/>
              </p:cNvSpPr>
              <p:nvPr/>
            </p:nvSpPr>
            <p:spPr bwMode="auto">
              <a:xfrm>
                <a:off x="12119" y="5566"/>
                <a:ext cx="373" cy="370"/>
              </a:xfrm>
              <a:custGeom>
                <a:avLst/>
                <a:gdLst>
                  <a:gd name="T0" fmla="*/ 79 w 93"/>
                  <a:gd name="T1" fmla="*/ 63 h 92"/>
                  <a:gd name="T2" fmla="*/ 79 w 93"/>
                  <a:gd name="T3" fmla="*/ 13 h 92"/>
                  <a:gd name="T4" fmla="*/ 30 w 93"/>
                  <a:gd name="T5" fmla="*/ 13 h 92"/>
                  <a:gd name="T6" fmla="*/ 14 w 93"/>
                  <a:gd name="T7" fmla="*/ 29 h 92"/>
                  <a:gd name="T8" fmla="*/ 14 w 93"/>
                  <a:gd name="T9" fmla="*/ 78 h 92"/>
                  <a:gd name="T10" fmla="*/ 63 w 93"/>
                  <a:gd name="T11" fmla="*/ 78 h 92"/>
                  <a:gd name="T12" fmla="*/ 79 w 93"/>
                  <a:gd name="T13" fmla="*/ 63 h 92"/>
                  <a:gd name="T14" fmla="*/ 51 w 93"/>
                  <a:gd name="T15" fmla="*/ 66 h 92"/>
                  <a:gd name="T16" fmla="*/ 39 w 93"/>
                  <a:gd name="T17" fmla="*/ 71 h 92"/>
                  <a:gd name="T18" fmla="*/ 26 w 93"/>
                  <a:gd name="T19" fmla="*/ 66 h 92"/>
                  <a:gd name="T20" fmla="*/ 21 w 93"/>
                  <a:gd name="T21" fmla="*/ 54 h 92"/>
                  <a:gd name="T22" fmla="*/ 26 w 93"/>
                  <a:gd name="T23" fmla="*/ 41 h 92"/>
                  <a:gd name="T24" fmla="*/ 42 w 93"/>
                  <a:gd name="T25" fmla="*/ 25 h 92"/>
                  <a:gd name="T26" fmla="*/ 54 w 93"/>
                  <a:gd name="T27" fmla="*/ 20 h 92"/>
                  <a:gd name="T28" fmla="*/ 67 w 93"/>
                  <a:gd name="T29" fmla="*/ 25 h 92"/>
                  <a:gd name="T30" fmla="*/ 72 w 93"/>
                  <a:gd name="T31" fmla="*/ 38 h 92"/>
                  <a:gd name="T32" fmla="*/ 67 w 93"/>
                  <a:gd name="T33" fmla="*/ 51 h 92"/>
                  <a:gd name="T34" fmla="*/ 51 w 93"/>
                  <a:gd name="T35" fmla="*/ 6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3" h="92">
                    <a:moveTo>
                      <a:pt x="79" y="63"/>
                    </a:moveTo>
                    <a:cubicBezTo>
                      <a:pt x="93" y="49"/>
                      <a:pt x="93" y="27"/>
                      <a:pt x="79" y="13"/>
                    </a:cubicBezTo>
                    <a:cubicBezTo>
                      <a:pt x="65" y="0"/>
                      <a:pt x="43" y="0"/>
                      <a:pt x="30" y="13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0" y="43"/>
                      <a:pt x="0" y="65"/>
                      <a:pt x="14" y="78"/>
                    </a:cubicBezTo>
                    <a:cubicBezTo>
                      <a:pt x="28" y="92"/>
                      <a:pt x="50" y="92"/>
                      <a:pt x="63" y="78"/>
                    </a:cubicBezTo>
                    <a:lnTo>
                      <a:pt x="79" y="63"/>
                    </a:lnTo>
                    <a:close/>
                    <a:moveTo>
                      <a:pt x="51" y="66"/>
                    </a:moveTo>
                    <a:cubicBezTo>
                      <a:pt x="48" y="69"/>
                      <a:pt x="44" y="71"/>
                      <a:pt x="39" y="71"/>
                    </a:cubicBezTo>
                    <a:cubicBezTo>
                      <a:pt x="34" y="71"/>
                      <a:pt x="30" y="69"/>
                      <a:pt x="26" y="66"/>
                    </a:cubicBezTo>
                    <a:cubicBezTo>
                      <a:pt x="23" y="63"/>
                      <a:pt x="21" y="58"/>
                      <a:pt x="21" y="54"/>
                    </a:cubicBezTo>
                    <a:cubicBezTo>
                      <a:pt x="21" y="49"/>
                      <a:pt x="23" y="44"/>
                      <a:pt x="26" y="41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5" y="22"/>
                      <a:pt x="50" y="20"/>
                      <a:pt x="54" y="20"/>
                    </a:cubicBezTo>
                    <a:cubicBezTo>
                      <a:pt x="59" y="20"/>
                      <a:pt x="64" y="22"/>
                      <a:pt x="67" y="25"/>
                    </a:cubicBezTo>
                    <a:cubicBezTo>
                      <a:pt x="70" y="29"/>
                      <a:pt x="72" y="33"/>
                      <a:pt x="72" y="38"/>
                    </a:cubicBezTo>
                    <a:cubicBezTo>
                      <a:pt x="72" y="43"/>
                      <a:pt x="70" y="47"/>
                      <a:pt x="67" y="51"/>
                    </a:cubicBezTo>
                    <a:lnTo>
                      <a:pt x="51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7" name="Freeform 57"/>
              <p:cNvSpPr/>
              <p:nvPr/>
            </p:nvSpPr>
            <p:spPr bwMode="auto">
              <a:xfrm>
                <a:off x="12297" y="5473"/>
                <a:ext cx="283" cy="285"/>
              </a:xfrm>
              <a:custGeom>
                <a:avLst/>
                <a:gdLst>
                  <a:gd name="T0" fmla="*/ 68 w 71"/>
                  <a:gd name="T1" fmla="*/ 3 h 71"/>
                  <a:gd name="T2" fmla="*/ 56 w 71"/>
                  <a:gd name="T3" fmla="*/ 3 h 71"/>
                  <a:gd name="T4" fmla="*/ 55 w 71"/>
                  <a:gd name="T5" fmla="*/ 4 h 71"/>
                  <a:gd name="T6" fmla="*/ 4 w 71"/>
                  <a:gd name="T7" fmla="*/ 55 h 71"/>
                  <a:gd name="T8" fmla="*/ 3 w 71"/>
                  <a:gd name="T9" fmla="*/ 56 h 71"/>
                  <a:gd name="T10" fmla="*/ 3 w 71"/>
                  <a:gd name="T11" fmla="*/ 68 h 71"/>
                  <a:gd name="T12" fmla="*/ 16 w 71"/>
                  <a:gd name="T13" fmla="*/ 68 h 71"/>
                  <a:gd name="T14" fmla="*/ 16 w 71"/>
                  <a:gd name="T15" fmla="*/ 68 h 71"/>
                  <a:gd name="T16" fmla="*/ 68 w 71"/>
                  <a:gd name="T17" fmla="*/ 15 h 71"/>
                  <a:gd name="T18" fmla="*/ 68 w 71"/>
                  <a:gd name="T19" fmla="*/ 15 h 71"/>
                  <a:gd name="T20" fmla="*/ 68 w 71"/>
                  <a:gd name="T21" fmla="*/ 15 h 71"/>
                  <a:gd name="T22" fmla="*/ 68 w 71"/>
                  <a:gd name="T23" fmla="*/ 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" h="71">
                    <a:moveTo>
                      <a:pt x="68" y="3"/>
                    </a:moveTo>
                    <a:cubicBezTo>
                      <a:pt x="65" y="0"/>
                      <a:pt x="59" y="0"/>
                      <a:pt x="56" y="3"/>
                    </a:cubicBezTo>
                    <a:cubicBezTo>
                      <a:pt x="56" y="3"/>
                      <a:pt x="55" y="4"/>
                      <a:pt x="55" y="4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4" y="56"/>
                      <a:pt x="3" y="56"/>
                    </a:cubicBezTo>
                    <a:cubicBezTo>
                      <a:pt x="0" y="59"/>
                      <a:pt x="0" y="65"/>
                      <a:pt x="3" y="68"/>
                    </a:cubicBezTo>
                    <a:cubicBezTo>
                      <a:pt x="7" y="71"/>
                      <a:pt x="12" y="71"/>
                      <a:pt x="16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68" y="15"/>
                      <a:pt x="68" y="15"/>
                      <a:pt x="68" y="15"/>
                    </a:cubicBezTo>
                    <a:cubicBezTo>
                      <a:pt x="68" y="15"/>
                      <a:pt x="68" y="15"/>
                      <a:pt x="68" y="15"/>
                    </a:cubicBezTo>
                    <a:cubicBezTo>
                      <a:pt x="68" y="15"/>
                      <a:pt x="68" y="15"/>
                      <a:pt x="68" y="15"/>
                    </a:cubicBezTo>
                    <a:cubicBezTo>
                      <a:pt x="71" y="12"/>
                      <a:pt x="71" y="7"/>
                      <a:pt x="6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7092315" y="3209608"/>
            <a:ext cx="1042035" cy="896620"/>
            <a:chOff x="11965" y="4297"/>
            <a:chExt cx="1376" cy="1184"/>
          </a:xfrm>
        </p:grpSpPr>
        <p:sp>
          <p:nvSpPr>
            <p:cNvPr id="13" name="六边形 12"/>
            <p:cNvSpPr/>
            <p:nvPr/>
          </p:nvSpPr>
          <p:spPr>
            <a:xfrm>
              <a:off x="11965" y="4297"/>
              <a:ext cx="1376" cy="1184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 rot="0">
              <a:off x="12334" y="4570"/>
              <a:ext cx="638" cy="638"/>
              <a:chOff x="12119" y="5298"/>
              <a:chExt cx="638" cy="638"/>
            </a:xfrm>
            <a:solidFill>
              <a:schemeClr val="bg1">
                <a:lumMod val="65000"/>
              </a:schemeClr>
            </a:solidFill>
          </p:grpSpPr>
          <p:sp>
            <p:nvSpPr>
              <p:cNvPr id="15" name="Freeform 55"/>
              <p:cNvSpPr>
                <a:spLocks noEditPoints="1"/>
              </p:cNvSpPr>
              <p:nvPr/>
            </p:nvSpPr>
            <p:spPr bwMode="auto">
              <a:xfrm>
                <a:off x="12387" y="5298"/>
                <a:ext cx="370" cy="373"/>
              </a:xfrm>
              <a:custGeom>
                <a:avLst/>
                <a:gdLst>
                  <a:gd name="T0" fmla="*/ 78 w 92"/>
                  <a:gd name="T1" fmla="*/ 63 h 93"/>
                  <a:gd name="T2" fmla="*/ 78 w 92"/>
                  <a:gd name="T3" fmla="*/ 14 h 93"/>
                  <a:gd name="T4" fmla="*/ 29 w 92"/>
                  <a:gd name="T5" fmla="*/ 14 h 93"/>
                  <a:gd name="T6" fmla="*/ 13 w 92"/>
                  <a:gd name="T7" fmla="*/ 30 h 93"/>
                  <a:gd name="T8" fmla="*/ 13 w 92"/>
                  <a:gd name="T9" fmla="*/ 79 h 93"/>
                  <a:gd name="T10" fmla="*/ 63 w 92"/>
                  <a:gd name="T11" fmla="*/ 79 h 93"/>
                  <a:gd name="T12" fmla="*/ 78 w 92"/>
                  <a:gd name="T13" fmla="*/ 63 h 93"/>
                  <a:gd name="T14" fmla="*/ 51 w 92"/>
                  <a:gd name="T15" fmla="*/ 67 h 93"/>
                  <a:gd name="T16" fmla="*/ 38 w 92"/>
                  <a:gd name="T17" fmla="*/ 72 h 93"/>
                  <a:gd name="T18" fmla="*/ 26 w 92"/>
                  <a:gd name="T19" fmla="*/ 67 h 93"/>
                  <a:gd name="T20" fmla="*/ 20 w 92"/>
                  <a:gd name="T21" fmla="*/ 54 h 93"/>
                  <a:gd name="T22" fmla="*/ 26 w 92"/>
                  <a:gd name="T23" fmla="*/ 42 h 93"/>
                  <a:gd name="T24" fmla="*/ 41 w 92"/>
                  <a:gd name="T25" fmla="*/ 26 h 93"/>
                  <a:gd name="T26" fmla="*/ 54 w 92"/>
                  <a:gd name="T27" fmla="*/ 21 h 93"/>
                  <a:gd name="T28" fmla="*/ 66 w 92"/>
                  <a:gd name="T29" fmla="*/ 26 h 93"/>
                  <a:gd name="T30" fmla="*/ 71 w 92"/>
                  <a:gd name="T31" fmla="*/ 39 h 93"/>
                  <a:gd name="T32" fmla="*/ 66 w 92"/>
                  <a:gd name="T33" fmla="*/ 51 h 93"/>
                  <a:gd name="T34" fmla="*/ 51 w 92"/>
                  <a:gd name="T35" fmla="*/ 6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3">
                    <a:moveTo>
                      <a:pt x="78" y="63"/>
                    </a:moveTo>
                    <a:cubicBezTo>
                      <a:pt x="92" y="50"/>
                      <a:pt x="92" y="28"/>
                      <a:pt x="78" y="14"/>
                    </a:cubicBezTo>
                    <a:cubicBezTo>
                      <a:pt x="65" y="0"/>
                      <a:pt x="43" y="0"/>
                      <a:pt x="29" y="14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0" y="43"/>
                      <a:pt x="0" y="65"/>
                      <a:pt x="13" y="79"/>
                    </a:cubicBezTo>
                    <a:cubicBezTo>
                      <a:pt x="27" y="93"/>
                      <a:pt x="49" y="93"/>
                      <a:pt x="63" y="79"/>
                    </a:cubicBezTo>
                    <a:lnTo>
                      <a:pt x="78" y="63"/>
                    </a:lnTo>
                    <a:close/>
                    <a:moveTo>
                      <a:pt x="51" y="67"/>
                    </a:moveTo>
                    <a:cubicBezTo>
                      <a:pt x="47" y="70"/>
                      <a:pt x="43" y="72"/>
                      <a:pt x="38" y="72"/>
                    </a:cubicBezTo>
                    <a:cubicBezTo>
                      <a:pt x="33" y="72"/>
                      <a:pt x="29" y="70"/>
                      <a:pt x="26" y="67"/>
                    </a:cubicBezTo>
                    <a:cubicBezTo>
                      <a:pt x="22" y="63"/>
                      <a:pt x="20" y="59"/>
                      <a:pt x="20" y="54"/>
                    </a:cubicBezTo>
                    <a:cubicBezTo>
                      <a:pt x="20" y="50"/>
                      <a:pt x="22" y="45"/>
                      <a:pt x="26" y="42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5" y="23"/>
                      <a:pt x="49" y="21"/>
                      <a:pt x="54" y="21"/>
                    </a:cubicBezTo>
                    <a:cubicBezTo>
                      <a:pt x="58" y="21"/>
                      <a:pt x="63" y="23"/>
                      <a:pt x="66" y="26"/>
                    </a:cubicBezTo>
                    <a:cubicBezTo>
                      <a:pt x="70" y="29"/>
                      <a:pt x="71" y="34"/>
                      <a:pt x="71" y="39"/>
                    </a:cubicBezTo>
                    <a:cubicBezTo>
                      <a:pt x="71" y="43"/>
                      <a:pt x="70" y="48"/>
                      <a:pt x="66" y="51"/>
                    </a:cubicBezTo>
                    <a:lnTo>
                      <a:pt x="51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" name="Freeform 56"/>
              <p:cNvSpPr>
                <a:spLocks noEditPoints="1"/>
              </p:cNvSpPr>
              <p:nvPr/>
            </p:nvSpPr>
            <p:spPr bwMode="auto">
              <a:xfrm>
                <a:off x="12119" y="5566"/>
                <a:ext cx="373" cy="370"/>
              </a:xfrm>
              <a:custGeom>
                <a:avLst/>
                <a:gdLst>
                  <a:gd name="T0" fmla="*/ 79 w 93"/>
                  <a:gd name="T1" fmla="*/ 63 h 92"/>
                  <a:gd name="T2" fmla="*/ 79 w 93"/>
                  <a:gd name="T3" fmla="*/ 13 h 92"/>
                  <a:gd name="T4" fmla="*/ 30 w 93"/>
                  <a:gd name="T5" fmla="*/ 13 h 92"/>
                  <a:gd name="T6" fmla="*/ 14 w 93"/>
                  <a:gd name="T7" fmla="*/ 29 h 92"/>
                  <a:gd name="T8" fmla="*/ 14 w 93"/>
                  <a:gd name="T9" fmla="*/ 78 h 92"/>
                  <a:gd name="T10" fmla="*/ 63 w 93"/>
                  <a:gd name="T11" fmla="*/ 78 h 92"/>
                  <a:gd name="T12" fmla="*/ 79 w 93"/>
                  <a:gd name="T13" fmla="*/ 63 h 92"/>
                  <a:gd name="T14" fmla="*/ 51 w 93"/>
                  <a:gd name="T15" fmla="*/ 66 h 92"/>
                  <a:gd name="T16" fmla="*/ 39 w 93"/>
                  <a:gd name="T17" fmla="*/ 71 h 92"/>
                  <a:gd name="T18" fmla="*/ 26 w 93"/>
                  <a:gd name="T19" fmla="*/ 66 h 92"/>
                  <a:gd name="T20" fmla="*/ 21 w 93"/>
                  <a:gd name="T21" fmla="*/ 54 h 92"/>
                  <a:gd name="T22" fmla="*/ 26 w 93"/>
                  <a:gd name="T23" fmla="*/ 41 h 92"/>
                  <a:gd name="T24" fmla="*/ 42 w 93"/>
                  <a:gd name="T25" fmla="*/ 25 h 92"/>
                  <a:gd name="T26" fmla="*/ 54 w 93"/>
                  <a:gd name="T27" fmla="*/ 20 h 92"/>
                  <a:gd name="T28" fmla="*/ 67 w 93"/>
                  <a:gd name="T29" fmla="*/ 25 h 92"/>
                  <a:gd name="T30" fmla="*/ 72 w 93"/>
                  <a:gd name="T31" fmla="*/ 38 h 92"/>
                  <a:gd name="T32" fmla="*/ 67 w 93"/>
                  <a:gd name="T33" fmla="*/ 51 h 92"/>
                  <a:gd name="T34" fmla="*/ 51 w 93"/>
                  <a:gd name="T35" fmla="*/ 6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3" h="92">
                    <a:moveTo>
                      <a:pt x="79" y="63"/>
                    </a:moveTo>
                    <a:cubicBezTo>
                      <a:pt x="93" y="49"/>
                      <a:pt x="93" y="27"/>
                      <a:pt x="79" y="13"/>
                    </a:cubicBezTo>
                    <a:cubicBezTo>
                      <a:pt x="65" y="0"/>
                      <a:pt x="43" y="0"/>
                      <a:pt x="30" y="13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0" y="43"/>
                      <a:pt x="0" y="65"/>
                      <a:pt x="14" y="78"/>
                    </a:cubicBezTo>
                    <a:cubicBezTo>
                      <a:pt x="28" y="92"/>
                      <a:pt x="50" y="92"/>
                      <a:pt x="63" y="78"/>
                    </a:cubicBezTo>
                    <a:lnTo>
                      <a:pt x="79" y="63"/>
                    </a:lnTo>
                    <a:close/>
                    <a:moveTo>
                      <a:pt x="51" y="66"/>
                    </a:moveTo>
                    <a:cubicBezTo>
                      <a:pt x="48" y="69"/>
                      <a:pt x="44" y="71"/>
                      <a:pt x="39" y="71"/>
                    </a:cubicBezTo>
                    <a:cubicBezTo>
                      <a:pt x="34" y="71"/>
                      <a:pt x="30" y="69"/>
                      <a:pt x="26" y="66"/>
                    </a:cubicBezTo>
                    <a:cubicBezTo>
                      <a:pt x="23" y="63"/>
                      <a:pt x="21" y="58"/>
                      <a:pt x="21" y="54"/>
                    </a:cubicBezTo>
                    <a:cubicBezTo>
                      <a:pt x="21" y="49"/>
                      <a:pt x="23" y="44"/>
                      <a:pt x="26" y="41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5" y="22"/>
                      <a:pt x="50" y="20"/>
                      <a:pt x="54" y="20"/>
                    </a:cubicBezTo>
                    <a:cubicBezTo>
                      <a:pt x="59" y="20"/>
                      <a:pt x="64" y="22"/>
                      <a:pt x="67" y="25"/>
                    </a:cubicBezTo>
                    <a:cubicBezTo>
                      <a:pt x="70" y="29"/>
                      <a:pt x="72" y="33"/>
                      <a:pt x="72" y="38"/>
                    </a:cubicBezTo>
                    <a:cubicBezTo>
                      <a:pt x="72" y="43"/>
                      <a:pt x="70" y="47"/>
                      <a:pt x="67" y="51"/>
                    </a:cubicBezTo>
                    <a:lnTo>
                      <a:pt x="51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" name="Freeform 57"/>
              <p:cNvSpPr/>
              <p:nvPr/>
            </p:nvSpPr>
            <p:spPr bwMode="auto">
              <a:xfrm>
                <a:off x="12297" y="5473"/>
                <a:ext cx="283" cy="285"/>
              </a:xfrm>
              <a:custGeom>
                <a:avLst/>
                <a:gdLst>
                  <a:gd name="T0" fmla="*/ 68 w 71"/>
                  <a:gd name="T1" fmla="*/ 3 h 71"/>
                  <a:gd name="T2" fmla="*/ 56 w 71"/>
                  <a:gd name="T3" fmla="*/ 3 h 71"/>
                  <a:gd name="T4" fmla="*/ 55 w 71"/>
                  <a:gd name="T5" fmla="*/ 4 h 71"/>
                  <a:gd name="T6" fmla="*/ 4 w 71"/>
                  <a:gd name="T7" fmla="*/ 55 h 71"/>
                  <a:gd name="T8" fmla="*/ 3 w 71"/>
                  <a:gd name="T9" fmla="*/ 56 h 71"/>
                  <a:gd name="T10" fmla="*/ 3 w 71"/>
                  <a:gd name="T11" fmla="*/ 68 h 71"/>
                  <a:gd name="T12" fmla="*/ 16 w 71"/>
                  <a:gd name="T13" fmla="*/ 68 h 71"/>
                  <a:gd name="T14" fmla="*/ 16 w 71"/>
                  <a:gd name="T15" fmla="*/ 68 h 71"/>
                  <a:gd name="T16" fmla="*/ 68 w 71"/>
                  <a:gd name="T17" fmla="*/ 15 h 71"/>
                  <a:gd name="T18" fmla="*/ 68 w 71"/>
                  <a:gd name="T19" fmla="*/ 15 h 71"/>
                  <a:gd name="T20" fmla="*/ 68 w 71"/>
                  <a:gd name="T21" fmla="*/ 15 h 71"/>
                  <a:gd name="T22" fmla="*/ 68 w 71"/>
                  <a:gd name="T23" fmla="*/ 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" h="71">
                    <a:moveTo>
                      <a:pt x="68" y="3"/>
                    </a:moveTo>
                    <a:cubicBezTo>
                      <a:pt x="65" y="0"/>
                      <a:pt x="59" y="0"/>
                      <a:pt x="56" y="3"/>
                    </a:cubicBezTo>
                    <a:cubicBezTo>
                      <a:pt x="56" y="3"/>
                      <a:pt x="55" y="4"/>
                      <a:pt x="55" y="4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4" y="56"/>
                      <a:pt x="3" y="56"/>
                    </a:cubicBezTo>
                    <a:cubicBezTo>
                      <a:pt x="0" y="59"/>
                      <a:pt x="0" y="65"/>
                      <a:pt x="3" y="68"/>
                    </a:cubicBezTo>
                    <a:cubicBezTo>
                      <a:pt x="7" y="71"/>
                      <a:pt x="12" y="71"/>
                      <a:pt x="16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68" y="15"/>
                      <a:pt x="68" y="15"/>
                      <a:pt x="68" y="15"/>
                    </a:cubicBezTo>
                    <a:cubicBezTo>
                      <a:pt x="68" y="15"/>
                      <a:pt x="68" y="15"/>
                      <a:pt x="68" y="15"/>
                    </a:cubicBezTo>
                    <a:cubicBezTo>
                      <a:pt x="68" y="15"/>
                      <a:pt x="68" y="15"/>
                      <a:pt x="68" y="15"/>
                    </a:cubicBezTo>
                    <a:cubicBezTo>
                      <a:pt x="71" y="12"/>
                      <a:pt x="71" y="7"/>
                      <a:pt x="6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sp>
        <p:nvSpPr>
          <p:cNvPr id="20" name="内容占位符 4"/>
          <p:cNvSpPr>
            <a:spLocks noGrp="1"/>
          </p:cNvSpPr>
          <p:nvPr/>
        </p:nvSpPr>
        <p:spPr>
          <a:xfrm>
            <a:off x="1172210" y="5095240"/>
            <a:ext cx="4517390" cy="1136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zh-CN" altLang="en-US" sz="1600">
                <a:solidFill>
                  <a:srgbClr val="E6007A"/>
                </a:solidFill>
              </a:rPr>
              <a:t>■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平行链使用稳定币的Token，衡量项目信用不能以币价作为指标，需要考虑其通胀率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内容占位符 4"/>
          <p:cNvSpPr>
            <a:spLocks noGrp="1"/>
          </p:cNvSpPr>
          <p:nvPr/>
        </p:nvSpPr>
        <p:spPr>
          <a:xfrm>
            <a:off x="6578600" y="5095240"/>
            <a:ext cx="4517390" cy="100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zh-CN" altLang="en-US" sz="1600">
                <a:solidFill>
                  <a:srgbClr val="E6007A"/>
                </a:solidFill>
                <a:sym typeface="+mn-ea"/>
              </a:rPr>
              <a:t>■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动态评级给予不同的信用等级，项目就需要按照规定进行操作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424940" y="3181033"/>
            <a:ext cx="1010920" cy="1019810"/>
            <a:chOff x="2001" y="5085"/>
            <a:chExt cx="1245" cy="1256"/>
          </a:xfrm>
        </p:grpSpPr>
        <p:sp>
          <p:nvSpPr>
            <p:cNvPr id="41" name="椭圆 40"/>
            <p:cNvSpPr/>
            <p:nvPr/>
          </p:nvSpPr>
          <p:spPr>
            <a:xfrm>
              <a:off x="2001" y="5085"/>
              <a:ext cx="1017" cy="1017"/>
            </a:xfrm>
            <a:prstGeom prst="ellipse">
              <a:avLst/>
            </a:prstGeom>
            <a:solidFill>
              <a:srgbClr val="FFC71B"/>
            </a:solidFill>
            <a:ln w="28575">
              <a:solidFill>
                <a:srgbClr val="E1B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2226" y="5583"/>
              <a:ext cx="1020" cy="759"/>
            </a:xfrm>
            <a:custGeom>
              <a:avLst/>
              <a:gdLst>
                <a:gd name="connisteX0" fmla="*/ 647700 w 647700"/>
                <a:gd name="connsiteY0" fmla="*/ 0 h 481965"/>
                <a:gd name="connisteX1" fmla="*/ 582930 w 647700"/>
                <a:gd name="connsiteY1" fmla="*/ 293370 h 481965"/>
                <a:gd name="connisteX2" fmla="*/ 499110 w 647700"/>
                <a:gd name="connsiteY2" fmla="*/ 215265 h 481965"/>
                <a:gd name="connisteX3" fmla="*/ 323850 w 647700"/>
                <a:gd name="connsiteY3" fmla="*/ 405765 h 481965"/>
                <a:gd name="connisteX4" fmla="*/ 230505 w 647700"/>
                <a:gd name="connsiteY4" fmla="*/ 320040 h 481965"/>
                <a:gd name="connisteX5" fmla="*/ 62865 w 647700"/>
                <a:gd name="connsiteY5" fmla="*/ 481965 h 481965"/>
                <a:gd name="connisteX6" fmla="*/ 0 w 647700"/>
                <a:gd name="connsiteY6" fmla="*/ 409575 h 481965"/>
                <a:gd name="connisteX7" fmla="*/ 220980 w 647700"/>
                <a:gd name="connsiteY7" fmla="*/ 215265 h 481965"/>
                <a:gd name="connisteX8" fmla="*/ 310515 w 647700"/>
                <a:gd name="connsiteY8" fmla="*/ 289560 h 481965"/>
                <a:gd name="connisteX9" fmla="*/ 438150 w 647700"/>
                <a:gd name="connsiteY9" fmla="*/ 163830 h 481965"/>
                <a:gd name="connisteX10" fmla="*/ 356235 w 647700"/>
                <a:gd name="connsiteY10" fmla="*/ 78105 h 481965"/>
                <a:gd name="connisteX11" fmla="*/ 647700 w 647700"/>
                <a:gd name="connsiteY11" fmla="*/ 0 h 48196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</a:cxnLst>
              <a:rect l="l" t="t" r="r" b="b"/>
              <a:pathLst>
                <a:path w="647700" h="481965">
                  <a:moveTo>
                    <a:pt x="647700" y="0"/>
                  </a:moveTo>
                  <a:lnTo>
                    <a:pt x="582930" y="293370"/>
                  </a:lnTo>
                  <a:lnTo>
                    <a:pt x="499110" y="215265"/>
                  </a:lnTo>
                  <a:lnTo>
                    <a:pt x="323850" y="405765"/>
                  </a:lnTo>
                  <a:lnTo>
                    <a:pt x="230505" y="320040"/>
                  </a:lnTo>
                  <a:lnTo>
                    <a:pt x="62865" y="481965"/>
                  </a:lnTo>
                  <a:lnTo>
                    <a:pt x="0" y="409575"/>
                  </a:lnTo>
                  <a:lnTo>
                    <a:pt x="220980" y="215265"/>
                  </a:lnTo>
                  <a:lnTo>
                    <a:pt x="310515" y="289560"/>
                  </a:lnTo>
                  <a:lnTo>
                    <a:pt x="438150" y="163830"/>
                  </a:lnTo>
                  <a:lnTo>
                    <a:pt x="356235" y="78105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A6A6A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258310" y="3081655"/>
            <a:ext cx="1138555" cy="1142365"/>
            <a:chOff x="5622" y="4885"/>
            <a:chExt cx="1862" cy="1868"/>
          </a:xfrm>
          <a:solidFill>
            <a:srgbClr val="E6007A"/>
          </a:solidFill>
        </p:grpSpPr>
        <p:grpSp>
          <p:nvGrpSpPr>
            <p:cNvPr id="47" name="组合 46"/>
            <p:cNvGrpSpPr/>
            <p:nvPr/>
          </p:nvGrpSpPr>
          <p:grpSpPr>
            <a:xfrm>
              <a:off x="6067" y="5018"/>
              <a:ext cx="1303" cy="1311"/>
              <a:chOff x="5913" y="5148"/>
              <a:chExt cx="1303" cy="1311"/>
            </a:xfrm>
            <a:grpFill/>
          </p:grpSpPr>
          <p:sp>
            <p:nvSpPr>
              <p:cNvPr id="160" name="Freeform 160"/>
              <p:cNvSpPr/>
              <p:nvPr/>
            </p:nvSpPr>
            <p:spPr bwMode="auto">
              <a:xfrm rot="16200000">
                <a:off x="5864" y="5940"/>
                <a:ext cx="568" cy="471"/>
              </a:xfrm>
              <a:custGeom>
                <a:avLst/>
                <a:gdLst>
                  <a:gd name="T0" fmla="*/ 87 w 87"/>
                  <a:gd name="T1" fmla="*/ 34 h 72"/>
                  <a:gd name="T2" fmla="*/ 87 w 87"/>
                  <a:gd name="T3" fmla="*/ 18 h 72"/>
                  <a:gd name="T4" fmla="*/ 86 w 87"/>
                  <a:gd name="T5" fmla="*/ 17 h 72"/>
                  <a:gd name="T6" fmla="*/ 37 w 87"/>
                  <a:gd name="T7" fmla="*/ 17 h 72"/>
                  <a:gd name="T8" fmla="*/ 37 w 87"/>
                  <a:gd name="T9" fmla="*/ 1 h 72"/>
                  <a:gd name="T10" fmla="*/ 37 w 87"/>
                  <a:gd name="T11" fmla="*/ 1 h 72"/>
                  <a:gd name="T12" fmla="*/ 36 w 87"/>
                  <a:gd name="T13" fmla="*/ 1 h 72"/>
                  <a:gd name="T14" fmla="*/ 1 w 87"/>
                  <a:gd name="T15" fmla="*/ 35 h 72"/>
                  <a:gd name="T16" fmla="*/ 1 w 87"/>
                  <a:gd name="T17" fmla="*/ 37 h 72"/>
                  <a:gd name="T18" fmla="*/ 36 w 87"/>
                  <a:gd name="T19" fmla="*/ 72 h 72"/>
                  <a:gd name="T20" fmla="*/ 36 w 87"/>
                  <a:gd name="T21" fmla="*/ 72 h 72"/>
                  <a:gd name="T22" fmla="*/ 37 w 87"/>
                  <a:gd name="T23" fmla="*/ 72 h 72"/>
                  <a:gd name="T24" fmla="*/ 37 w 87"/>
                  <a:gd name="T25" fmla="*/ 71 h 72"/>
                  <a:gd name="T26" fmla="*/ 37 w 87"/>
                  <a:gd name="T27" fmla="*/ 55 h 72"/>
                  <a:gd name="T28" fmla="*/ 50 w 87"/>
                  <a:gd name="T29" fmla="*/ 55 h 72"/>
                  <a:gd name="T30" fmla="*/ 87 w 87"/>
                  <a:gd name="T31" fmla="*/ 3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72">
                    <a:moveTo>
                      <a:pt x="87" y="34"/>
                    </a:move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7"/>
                      <a:pt x="86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0"/>
                      <a:pt x="36" y="0"/>
                      <a:pt x="36" y="1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36"/>
                      <a:pt x="0" y="36"/>
                      <a:pt x="1" y="37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72"/>
                      <a:pt x="37" y="72"/>
                      <a:pt x="37" y="72"/>
                    </a:cubicBezTo>
                    <a:cubicBezTo>
                      <a:pt x="37" y="72"/>
                      <a:pt x="37" y="71"/>
                      <a:pt x="37" y="71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50" y="55"/>
                      <a:pt x="50" y="55"/>
                      <a:pt x="50" y="55"/>
                    </a:cubicBezTo>
                    <a:cubicBezTo>
                      <a:pt x="59" y="44"/>
                      <a:pt x="72" y="36"/>
                      <a:pt x="87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" name="Freeform 161"/>
              <p:cNvSpPr/>
              <p:nvPr/>
            </p:nvSpPr>
            <p:spPr bwMode="auto">
              <a:xfrm rot="16200000">
                <a:off x="6698" y="5198"/>
                <a:ext cx="568" cy="468"/>
              </a:xfrm>
              <a:custGeom>
                <a:avLst/>
                <a:gdLst>
                  <a:gd name="T0" fmla="*/ 86 w 87"/>
                  <a:gd name="T1" fmla="*/ 35 h 71"/>
                  <a:gd name="T2" fmla="*/ 52 w 87"/>
                  <a:gd name="T3" fmla="*/ 0 h 71"/>
                  <a:gd name="T4" fmla="*/ 50 w 87"/>
                  <a:gd name="T5" fmla="*/ 0 h 71"/>
                  <a:gd name="T6" fmla="*/ 50 w 87"/>
                  <a:gd name="T7" fmla="*/ 1 h 71"/>
                  <a:gd name="T8" fmla="*/ 50 w 87"/>
                  <a:gd name="T9" fmla="*/ 17 h 71"/>
                  <a:gd name="T10" fmla="*/ 38 w 87"/>
                  <a:gd name="T11" fmla="*/ 17 h 71"/>
                  <a:gd name="T12" fmla="*/ 0 w 87"/>
                  <a:gd name="T13" fmla="*/ 38 h 71"/>
                  <a:gd name="T14" fmla="*/ 0 w 87"/>
                  <a:gd name="T15" fmla="*/ 53 h 71"/>
                  <a:gd name="T16" fmla="*/ 1 w 87"/>
                  <a:gd name="T17" fmla="*/ 54 h 71"/>
                  <a:gd name="T18" fmla="*/ 50 w 87"/>
                  <a:gd name="T19" fmla="*/ 54 h 71"/>
                  <a:gd name="T20" fmla="*/ 50 w 87"/>
                  <a:gd name="T21" fmla="*/ 70 h 71"/>
                  <a:gd name="T22" fmla="*/ 50 w 87"/>
                  <a:gd name="T23" fmla="*/ 71 h 71"/>
                  <a:gd name="T24" fmla="*/ 51 w 87"/>
                  <a:gd name="T25" fmla="*/ 71 h 71"/>
                  <a:gd name="T26" fmla="*/ 52 w 87"/>
                  <a:gd name="T27" fmla="*/ 71 h 71"/>
                  <a:gd name="T28" fmla="*/ 86 w 87"/>
                  <a:gd name="T29" fmla="*/ 36 h 71"/>
                  <a:gd name="T30" fmla="*/ 86 w 87"/>
                  <a:gd name="T31" fmla="*/ 3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71">
                    <a:moveTo>
                      <a:pt x="86" y="35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1" y="0"/>
                      <a:pt x="51" y="0"/>
                      <a:pt x="50" y="0"/>
                    </a:cubicBezTo>
                    <a:cubicBezTo>
                      <a:pt x="50" y="0"/>
                      <a:pt x="50" y="1"/>
                      <a:pt x="50" y="1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28" y="28"/>
                      <a:pt x="15" y="35"/>
                      <a:pt x="0" y="38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0" y="54"/>
                      <a:pt x="1" y="54"/>
                    </a:cubicBezTo>
                    <a:cubicBezTo>
                      <a:pt x="50" y="54"/>
                      <a:pt x="50" y="54"/>
                      <a:pt x="50" y="54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2" y="71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87" y="36"/>
                      <a:pt x="87" y="35"/>
                      <a:pt x="86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" name="Freeform 159"/>
              <p:cNvSpPr>
                <a:spLocks noEditPoints="1"/>
              </p:cNvSpPr>
              <p:nvPr/>
            </p:nvSpPr>
            <p:spPr bwMode="auto">
              <a:xfrm>
                <a:off x="6182" y="5426"/>
                <a:ext cx="742" cy="744"/>
              </a:xfrm>
              <a:custGeom>
                <a:avLst/>
                <a:gdLst>
                  <a:gd name="T0" fmla="*/ 113 w 113"/>
                  <a:gd name="T1" fmla="*/ 56 h 113"/>
                  <a:gd name="T2" fmla="*/ 57 w 113"/>
                  <a:gd name="T3" fmla="*/ 0 h 113"/>
                  <a:gd name="T4" fmla="*/ 0 w 113"/>
                  <a:gd name="T5" fmla="*/ 56 h 113"/>
                  <a:gd name="T6" fmla="*/ 57 w 113"/>
                  <a:gd name="T7" fmla="*/ 113 h 113"/>
                  <a:gd name="T8" fmla="*/ 113 w 113"/>
                  <a:gd name="T9" fmla="*/ 56 h 113"/>
                  <a:gd name="T10" fmla="*/ 60 w 113"/>
                  <a:gd name="T11" fmla="*/ 88 h 113"/>
                  <a:gd name="T12" fmla="*/ 60 w 113"/>
                  <a:gd name="T13" fmla="*/ 99 h 113"/>
                  <a:gd name="T14" fmla="*/ 53 w 113"/>
                  <a:gd name="T15" fmla="*/ 99 h 113"/>
                  <a:gd name="T16" fmla="*/ 53 w 113"/>
                  <a:gd name="T17" fmla="*/ 89 h 113"/>
                  <a:gd name="T18" fmla="*/ 37 w 113"/>
                  <a:gd name="T19" fmla="*/ 84 h 113"/>
                  <a:gd name="T20" fmla="*/ 40 w 113"/>
                  <a:gd name="T21" fmla="*/ 77 h 113"/>
                  <a:gd name="T22" fmla="*/ 55 w 113"/>
                  <a:gd name="T23" fmla="*/ 82 h 113"/>
                  <a:gd name="T24" fmla="*/ 67 w 113"/>
                  <a:gd name="T25" fmla="*/ 71 h 113"/>
                  <a:gd name="T26" fmla="*/ 55 w 113"/>
                  <a:gd name="T27" fmla="*/ 59 h 113"/>
                  <a:gd name="T28" fmla="*/ 38 w 113"/>
                  <a:gd name="T29" fmla="*/ 41 h 113"/>
                  <a:gd name="T30" fmla="*/ 54 w 113"/>
                  <a:gd name="T31" fmla="*/ 24 h 113"/>
                  <a:gd name="T32" fmla="*/ 54 w 113"/>
                  <a:gd name="T33" fmla="*/ 14 h 113"/>
                  <a:gd name="T34" fmla="*/ 60 w 113"/>
                  <a:gd name="T35" fmla="*/ 14 h 113"/>
                  <a:gd name="T36" fmla="*/ 60 w 113"/>
                  <a:gd name="T37" fmla="*/ 24 h 113"/>
                  <a:gd name="T38" fmla="*/ 74 w 113"/>
                  <a:gd name="T39" fmla="*/ 28 h 113"/>
                  <a:gd name="T40" fmla="*/ 71 w 113"/>
                  <a:gd name="T41" fmla="*/ 34 h 113"/>
                  <a:gd name="T42" fmla="*/ 58 w 113"/>
                  <a:gd name="T43" fmla="*/ 31 h 113"/>
                  <a:gd name="T44" fmla="*/ 47 w 113"/>
                  <a:gd name="T45" fmla="*/ 40 h 113"/>
                  <a:gd name="T46" fmla="*/ 60 w 113"/>
                  <a:gd name="T47" fmla="*/ 52 h 113"/>
                  <a:gd name="T48" fmla="*/ 76 w 113"/>
                  <a:gd name="T49" fmla="*/ 71 h 113"/>
                  <a:gd name="T50" fmla="*/ 60 w 113"/>
                  <a:gd name="T51" fmla="*/ 8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3" h="113">
                    <a:moveTo>
                      <a:pt x="113" y="56"/>
                    </a:moveTo>
                    <a:cubicBezTo>
                      <a:pt x="113" y="25"/>
                      <a:pt x="88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88" y="113"/>
                      <a:pt x="113" y="88"/>
                      <a:pt x="113" y="56"/>
                    </a:cubicBezTo>
                    <a:close/>
                    <a:moveTo>
                      <a:pt x="60" y="88"/>
                    </a:moveTo>
                    <a:cubicBezTo>
                      <a:pt x="60" y="99"/>
                      <a:pt x="60" y="99"/>
                      <a:pt x="60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47" y="88"/>
                      <a:pt x="41" y="87"/>
                      <a:pt x="37" y="84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3" y="80"/>
                      <a:pt x="49" y="82"/>
                      <a:pt x="55" y="82"/>
                    </a:cubicBezTo>
                    <a:cubicBezTo>
                      <a:pt x="62" y="82"/>
                      <a:pt x="67" y="77"/>
                      <a:pt x="67" y="71"/>
                    </a:cubicBezTo>
                    <a:cubicBezTo>
                      <a:pt x="67" y="66"/>
                      <a:pt x="63" y="62"/>
                      <a:pt x="55" y="59"/>
                    </a:cubicBezTo>
                    <a:cubicBezTo>
                      <a:pt x="45" y="55"/>
                      <a:pt x="38" y="50"/>
                      <a:pt x="38" y="41"/>
                    </a:cubicBezTo>
                    <a:cubicBezTo>
                      <a:pt x="38" y="32"/>
                      <a:pt x="44" y="26"/>
                      <a:pt x="54" y="2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24"/>
                      <a:pt x="60" y="24"/>
                      <a:pt x="60" y="24"/>
                    </a:cubicBezTo>
                    <a:cubicBezTo>
                      <a:pt x="66" y="24"/>
                      <a:pt x="71" y="26"/>
                      <a:pt x="74" y="28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9" y="33"/>
                      <a:pt x="65" y="31"/>
                      <a:pt x="58" y="31"/>
                    </a:cubicBezTo>
                    <a:cubicBezTo>
                      <a:pt x="50" y="31"/>
                      <a:pt x="47" y="36"/>
                      <a:pt x="47" y="40"/>
                    </a:cubicBezTo>
                    <a:cubicBezTo>
                      <a:pt x="47" y="45"/>
                      <a:pt x="51" y="48"/>
                      <a:pt x="60" y="52"/>
                    </a:cubicBezTo>
                    <a:cubicBezTo>
                      <a:pt x="71" y="56"/>
                      <a:pt x="76" y="61"/>
                      <a:pt x="76" y="71"/>
                    </a:cubicBezTo>
                    <a:cubicBezTo>
                      <a:pt x="76" y="79"/>
                      <a:pt x="70" y="87"/>
                      <a:pt x="60" y="88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89" name="Freeform 89"/>
            <p:cNvSpPr/>
            <p:nvPr/>
          </p:nvSpPr>
          <p:spPr bwMode="auto">
            <a:xfrm>
              <a:off x="5622" y="4885"/>
              <a:ext cx="1862" cy="1869"/>
            </a:xfrm>
            <a:custGeom>
              <a:avLst/>
              <a:gdLst>
                <a:gd name="T0" fmla="*/ 344 w 344"/>
                <a:gd name="T1" fmla="*/ 315 h 345"/>
                <a:gd name="T2" fmla="*/ 314 w 344"/>
                <a:gd name="T3" fmla="*/ 282 h 345"/>
                <a:gd name="T4" fmla="*/ 314 w 344"/>
                <a:gd name="T5" fmla="*/ 307 h 345"/>
                <a:gd name="T6" fmla="*/ 37 w 344"/>
                <a:gd name="T7" fmla="*/ 307 h 345"/>
                <a:gd name="T8" fmla="*/ 37 w 344"/>
                <a:gd name="T9" fmla="*/ 31 h 345"/>
                <a:gd name="T10" fmla="*/ 63 w 344"/>
                <a:gd name="T11" fmla="*/ 31 h 345"/>
                <a:gd name="T12" fmla="*/ 30 w 344"/>
                <a:gd name="T13" fmla="*/ 0 h 345"/>
                <a:gd name="T14" fmla="*/ 0 w 344"/>
                <a:gd name="T15" fmla="*/ 31 h 345"/>
                <a:gd name="T16" fmla="*/ 23 w 344"/>
                <a:gd name="T17" fmla="*/ 31 h 345"/>
                <a:gd name="T18" fmla="*/ 23 w 344"/>
                <a:gd name="T19" fmla="*/ 322 h 345"/>
                <a:gd name="T20" fmla="*/ 314 w 344"/>
                <a:gd name="T21" fmla="*/ 322 h 345"/>
                <a:gd name="T22" fmla="*/ 314 w 344"/>
                <a:gd name="T23" fmla="*/ 345 h 345"/>
                <a:gd name="T24" fmla="*/ 344 w 344"/>
                <a:gd name="T25" fmla="*/ 31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345">
                  <a:moveTo>
                    <a:pt x="344" y="315"/>
                  </a:moveTo>
                  <a:lnTo>
                    <a:pt x="314" y="282"/>
                  </a:lnTo>
                  <a:lnTo>
                    <a:pt x="314" y="307"/>
                  </a:lnTo>
                  <a:lnTo>
                    <a:pt x="37" y="307"/>
                  </a:lnTo>
                  <a:lnTo>
                    <a:pt x="37" y="31"/>
                  </a:lnTo>
                  <a:lnTo>
                    <a:pt x="63" y="31"/>
                  </a:lnTo>
                  <a:lnTo>
                    <a:pt x="30" y="0"/>
                  </a:lnTo>
                  <a:lnTo>
                    <a:pt x="0" y="31"/>
                  </a:lnTo>
                  <a:lnTo>
                    <a:pt x="23" y="31"/>
                  </a:lnTo>
                  <a:lnTo>
                    <a:pt x="23" y="322"/>
                  </a:lnTo>
                  <a:lnTo>
                    <a:pt x="314" y="322"/>
                  </a:lnTo>
                  <a:lnTo>
                    <a:pt x="314" y="345"/>
                  </a:lnTo>
                  <a:lnTo>
                    <a:pt x="344" y="3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171575" y="2451735"/>
            <a:ext cx="4517390" cy="2381885"/>
            <a:chOff x="1470" y="4070"/>
            <a:chExt cx="7114" cy="3751"/>
          </a:xfrm>
        </p:grpSpPr>
        <p:sp>
          <p:nvSpPr>
            <p:cNvPr id="51" name="矩形 50"/>
            <p:cNvSpPr/>
            <p:nvPr/>
          </p:nvSpPr>
          <p:spPr>
            <a:xfrm>
              <a:off x="1470" y="4070"/>
              <a:ext cx="7115" cy="36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470" y="7701"/>
              <a:ext cx="7115" cy="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577965" y="2451735"/>
            <a:ext cx="4517390" cy="2381885"/>
            <a:chOff x="1470" y="4070"/>
            <a:chExt cx="7114" cy="3751"/>
          </a:xfrm>
        </p:grpSpPr>
        <p:sp>
          <p:nvSpPr>
            <p:cNvPr id="54" name="矩形 53"/>
            <p:cNvSpPr/>
            <p:nvPr/>
          </p:nvSpPr>
          <p:spPr>
            <a:xfrm>
              <a:off x="1470" y="4070"/>
              <a:ext cx="7115" cy="36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70" y="7701"/>
              <a:ext cx="7115" cy="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951865" y="1434465"/>
            <a:ext cx="720000" cy="72000"/>
          </a:xfrm>
          <a:prstGeom prst="rect">
            <a:avLst/>
          </a:prstGeom>
          <a:solidFill>
            <a:srgbClr val="E6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881995" y="7249160"/>
            <a:ext cx="1236980" cy="520700"/>
            <a:chOff x="16128" y="472"/>
            <a:chExt cx="1948" cy="820"/>
          </a:xfrm>
        </p:grpSpPr>
        <p:sp>
          <p:nvSpPr>
            <p:cNvPr id="2" name="矩形 1"/>
            <p:cNvSpPr/>
            <p:nvPr/>
          </p:nvSpPr>
          <p:spPr>
            <a:xfrm>
              <a:off x="16128" y="472"/>
              <a:ext cx="820" cy="820"/>
            </a:xfrm>
            <a:prstGeom prst="rect">
              <a:avLst/>
            </a:prstGeom>
            <a:solidFill>
              <a:srgbClr val="E60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7256" y="472"/>
              <a:ext cx="820" cy="820"/>
            </a:xfrm>
            <a:prstGeom prst="rect">
              <a:avLst/>
            </a:prstGeom>
            <a:solidFill>
              <a:srgbClr val="5E7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1374</Words>
  <Application>WPS 演示</Application>
  <PresentationFormat>宽屏</PresentationFormat>
  <Paragraphs>151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Microsoft YaHei UI</vt:lpstr>
      <vt:lpstr>Calibri</vt:lpstr>
      <vt:lpstr>Arial Unicode MS</vt:lpstr>
      <vt:lpstr>等线</vt:lpstr>
      <vt:lpstr>Office 主题</vt:lpstr>
      <vt:lpstr>Nibiru 一个不发行Token的区块链创新项目发行框架</vt:lpstr>
      <vt:lpstr>一个基本的判断</vt:lpstr>
      <vt:lpstr>两个坚定的认可</vt:lpstr>
      <vt:lpstr>Nibiru</vt:lpstr>
      <vt:lpstr>Token思维</vt:lpstr>
      <vt:lpstr>两种链改</vt:lpstr>
      <vt:lpstr>代理铸币权</vt:lpstr>
      <vt:lpstr>合规授权节点</vt:lpstr>
      <vt:lpstr>信用评级</vt:lpstr>
      <vt:lpstr>准备金池和利率</vt:lpstr>
      <vt:lpstr>Nibiru合规铸币流程</vt:lpstr>
      <vt:lpstr>Nibiru合规铸币流程</vt:lpstr>
      <vt:lpstr>谢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Nibiru，一个不发行Token的区块链创新项目发行框架</dc:title>
  <dc:creator>. STARMAN</dc:creator>
  <cp:lastModifiedBy>STARMAN</cp:lastModifiedBy>
  <cp:revision>234</cp:revision>
  <dcterms:created xsi:type="dcterms:W3CDTF">2020-01-06T07:05:00Z</dcterms:created>
  <dcterms:modified xsi:type="dcterms:W3CDTF">2020-01-08T03:36:20Z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