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sldIdLst>
    <p:sldId id="256" r:id="rId2"/>
    <p:sldId id="257" r:id="rId3"/>
    <p:sldId id="258" r:id="rId4"/>
    <p:sldId id="259" r:id="rId5"/>
    <p:sldId id="260" r:id="rId6"/>
    <p:sldId id="261" r:id="rId7"/>
    <p:sldId id="262" r:id="rId8"/>
    <p:sldId id="263" r:id="rId9"/>
    <p:sldId id="278" r:id="rId10"/>
    <p:sldId id="279" r:id="rId11"/>
    <p:sldId id="281" r:id="rId12"/>
    <p:sldId id="283" r:id="rId13"/>
    <p:sldId id="284" r:id="rId14"/>
    <p:sldId id="265" r:id="rId15"/>
    <p:sldId id="268" r:id="rId16"/>
    <p:sldId id="294" r:id="rId17"/>
    <p:sldId id="269" r:id="rId18"/>
    <p:sldId id="293" r:id="rId19"/>
    <p:sldId id="295" r:id="rId20"/>
    <p:sldId id="291" r:id="rId21"/>
    <p:sldId id="270" r:id="rId22"/>
    <p:sldId id="271" r:id="rId23"/>
    <p:sldId id="272" r:id="rId24"/>
    <p:sldId id="285" r:id="rId25"/>
    <p:sldId id="273" r:id="rId26"/>
    <p:sldId id="286" r:id="rId27"/>
    <p:sldId id="274" r:id="rId28"/>
    <p:sldId id="275" r:id="rId29"/>
    <p:sldId id="276" r:id="rId30"/>
    <p:sldId id="277" r:id="rId31"/>
    <p:sldId id="287" r:id="rId32"/>
    <p:sldId id="288" r:id="rId3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918"/>
    <p:restoredTop sz="94679"/>
  </p:normalViewPr>
  <p:slideViewPr>
    <p:cSldViewPr snapToGrid="0" snapToObjects="1">
      <p:cViewPr varScale="1">
        <p:scale>
          <a:sx n="158" d="100"/>
          <a:sy n="158" d="100"/>
        </p:scale>
        <p:origin x="55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12/31/21</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‹N°›</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92426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12/31/21</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1221805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12/31/21</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900108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12/31/21</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372172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12/31/21</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92159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12/31/21</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40672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12/31/21</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1270717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12/31/21</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023373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12/31/21</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976804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12/31/21</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4072429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12/31/21</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627321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12/31/21</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‹N°›</a:t>
            </a:fld>
            <a:endParaRPr lang="en-US"/>
          </a:p>
        </p:txBody>
      </p:sp>
    </p:spTree>
    <p:extLst>
      <p:ext uri="{BB962C8B-B14F-4D97-AF65-F5344CB8AC3E}">
        <p14:creationId xmlns:p14="http://schemas.microsoft.com/office/powerpoint/2010/main" val="890458901"/>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24" r:id="rId6"/>
    <p:sldLayoutId id="2147483719" r:id="rId7"/>
    <p:sldLayoutId id="2147483720" r:id="rId8"/>
    <p:sldLayoutId id="2147483721" r:id="rId9"/>
    <p:sldLayoutId id="2147483723" r:id="rId10"/>
    <p:sldLayoutId id="2147483722"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docker.com/products/docker-desktop"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elie91/DockerKubernetesIPSSI/blob/main/TP0.md"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elie91/DockerKubernetesIPSSI/blob/main/TP1.md"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linkedin.com/in/elie-bismuth/"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3F9B7D2-17D7-414F-9B43-846FAAFB93D9}"/>
              </a:ext>
            </a:extLst>
          </p:cNvPr>
          <p:cNvPicPr>
            <a:picLocks noChangeAspect="1"/>
          </p:cNvPicPr>
          <p:nvPr/>
        </p:nvPicPr>
        <p:blipFill rotWithShape="1">
          <a:blip r:embed="rId2"/>
          <a:srcRect l="3368" r="3097"/>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0E289CD4-C1CF-8D45-8F6D-4557534D35AE}"/>
              </a:ext>
            </a:extLst>
          </p:cNvPr>
          <p:cNvSpPr>
            <a:spLocks noGrp="1"/>
          </p:cNvSpPr>
          <p:nvPr>
            <p:ph type="ctrTitle"/>
          </p:nvPr>
        </p:nvSpPr>
        <p:spPr>
          <a:xfrm>
            <a:off x="477981" y="1122363"/>
            <a:ext cx="4023360" cy="3204134"/>
          </a:xfrm>
        </p:spPr>
        <p:txBody>
          <a:bodyPr anchor="b">
            <a:normAutofit/>
          </a:bodyPr>
          <a:lstStyle/>
          <a:p>
            <a:r>
              <a:rPr lang="fr-FR" sz="4800"/>
              <a:t>Docker &amp; Kubernetes</a:t>
            </a:r>
          </a:p>
        </p:txBody>
      </p:sp>
      <p:sp>
        <p:nvSpPr>
          <p:cNvPr id="3" name="Sous-titre 2">
            <a:extLst>
              <a:ext uri="{FF2B5EF4-FFF2-40B4-BE49-F238E27FC236}">
                <a16:creationId xmlns:a16="http://schemas.microsoft.com/office/drawing/2014/main" id="{AD2DD407-FE6C-EB4B-9A33-B32BFE584A65}"/>
              </a:ext>
            </a:extLst>
          </p:cNvPr>
          <p:cNvSpPr>
            <a:spLocks noGrp="1"/>
          </p:cNvSpPr>
          <p:nvPr>
            <p:ph type="subTitle" idx="1"/>
          </p:nvPr>
        </p:nvSpPr>
        <p:spPr>
          <a:xfrm>
            <a:off x="477980" y="4872922"/>
            <a:ext cx="4023359" cy="1208141"/>
          </a:xfrm>
        </p:spPr>
        <p:txBody>
          <a:bodyPr>
            <a:normAutofit/>
          </a:bodyPr>
          <a:lstStyle/>
          <a:p>
            <a:r>
              <a:rPr lang="fr-FR" sz="2000"/>
              <a:t>Elie Bismuth</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0737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36DDA8EC-12DB-EC4E-86A1-3D32B5B9DC54}"/>
              </a:ext>
            </a:extLst>
          </p:cNvPr>
          <p:cNvSpPr>
            <a:spLocks noGrp="1"/>
          </p:cNvSpPr>
          <p:nvPr>
            <p:ph type="title"/>
          </p:nvPr>
        </p:nvSpPr>
        <p:spPr>
          <a:xfrm>
            <a:off x="621792" y="1161288"/>
            <a:ext cx="3602736" cy="4526280"/>
          </a:xfrm>
        </p:spPr>
        <p:txBody>
          <a:bodyPr>
            <a:normAutofit/>
          </a:bodyPr>
          <a:lstStyle/>
          <a:p>
            <a:r>
              <a:rPr lang="fr-FR" dirty="0"/>
              <a:t>Docker Desktop</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DF3B5CB5-0E20-8840-B76D-225798E79607}"/>
              </a:ext>
            </a:extLst>
          </p:cNvPr>
          <p:cNvSpPr>
            <a:spLocks noGrp="1"/>
          </p:cNvSpPr>
          <p:nvPr>
            <p:ph idx="1"/>
          </p:nvPr>
        </p:nvSpPr>
        <p:spPr>
          <a:xfrm>
            <a:off x="5434149" y="932688"/>
            <a:ext cx="5916603" cy="4992624"/>
          </a:xfrm>
        </p:spPr>
        <p:txBody>
          <a:bodyPr anchor="ctr">
            <a:normAutofit/>
          </a:bodyPr>
          <a:lstStyle/>
          <a:p>
            <a:pPr marL="0" indent="0">
              <a:lnSpc>
                <a:spcPct val="100000"/>
              </a:lnSpc>
              <a:buNone/>
            </a:pPr>
            <a:r>
              <a:rPr lang="fr-FR" sz="1700"/>
              <a:t>Pour utiliser Docker sur notre pc, nous allons avoir besoin d’installer </a:t>
            </a:r>
            <a:r>
              <a:rPr lang="fr-FR" sz="1700">
                <a:hlinkClick r:id="rId2"/>
              </a:rPr>
              <a:t>Docker Desktop</a:t>
            </a:r>
            <a:endParaRPr lang="fr-FR" sz="1700"/>
          </a:p>
          <a:p>
            <a:pPr marL="0" indent="0">
              <a:lnSpc>
                <a:spcPct val="100000"/>
              </a:lnSpc>
              <a:buNone/>
            </a:pPr>
            <a:endParaRPr lang="fr-FR" sz="1700"/>
          </a:p>
          <a:p>
            <a:pPr marL="0" indent="0">
              <a:lnSpc>
                <a:spcPct val="100000"/>
              </a:lnSpc>
              <a:buNone/>
            </a:pPr>
            <a:r>
              <a:rPr lang="fr-FR" sz="1700"/>
              <a:t>Docker Desktop est un logiciel destiné aux développeurs, qui propose un ensemble d’outils améliorant la productivité de l’utilisateur, ainsi qu’un environnement Kubernetes local</a:t>
            </a:r>
          </a:p>
          <a:p>
            <a:pPr marL="0" indent="0">
              <a:lnSpc>
                <a:spcPct val="100000"/>
              </a:lnSpc>
              <a:buNone/>
            </a:pPr>
            <a:endParaRPr lang="fr-FR" sz="1700"/>
          </a:p>
          <a:p>
            <a:pPr marL="0" indent="0">
              <a:lnSpc>
                <a:spcPct val="100000"/>
              </a:lnSpc>
              <a:buNone/>
            </a:pPr>
            <a:r>
              <a:rPr lang="fr-FR" sz="1700"/>
              <a:t>Docker Desktop est composé entre autres de deux éléments importants: </a:t>
            </a:r>
          </a:p>
          <a:p>
            <a:pPr marL="342900" indent="-342900">
              <a:lnSpc>
                <a:spcPct val="100000"/>
              </a:lnSpc>
              <a:buFont typeface="+mj-lt"/>
              <a:buAutoNum type="arabicPeriod"/>
            </a:pPr>
            <a:r>
              <a:rPr lang="fr-FR" sz="1700" b="1"/>
              <a:t>Docker Client (Docker CLI)</a:t>
            </a:r>
            <a:r>
              <a:rPr lang="fr-FR" sz="1700"/>
              <a:t>, outil avec le quelle nous allons interagir en ligne de commande</a:t>
            </a:r>
          </a:p>
          <a:p>
            <a:pPr marL="342900" indent="-342900">
              <a:lnSpc>
                <a:spcPct val="100000"/>
              </a:lnSpc>
              <a:buFont typeface="+mj-lt"/>
              <a:buAutoNum type="arabicPeriod"/>
            </a:pPr>
            <a:r>
              <a:rPr lang="fr-FR" sz="1700" b="1"/>
              <a:t>Docker Server (Docker Daemon), </a:t>
            </a:r>
            <a:r>
              <a:rPr lang="fr-FR" sz="1700"/>
              <a:t>l’outil responsable de créer les images, lancer les containers, etc</a:t>
            </a:r>
          </a:p>
        </p:txBody>
      </p:sp>
    </p:spTree>
    <p:extLst>
      <p:ext uri="{BB962C8B-B14F-4D97-AF65-F5344CB8AC3E}">
        <p14:creationId xmlns:p14="http://schemas.microsoft.com/office/powerpoint/2010/main" val="525301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489FA6-7019-1F40-9DAE-EFFCE20A36A9}"/>
              </a:ext>
            </a:extLst>
          </p:cNvPr>
          <p:cNvSpPr>
            <a:spLocks noGrp="1"/>
          </p:cNvSpPr>
          <p:nvPr>
            <p:ph type="title"/>
          </p:nvPr>
        </p:nvSpPr>
        <p:spPr/>
        <p:txBody>
          <a:bodyPr/>
          <a:lstStyle/>
          <a:p>
            <a:r>
              <a:rPr lang="fr-FR" dirty="0"/>
              <a:t>Installation</a:t>
            </a:r>
          </a:p>
        </p:txBody>
      </p:sp>
      <p:sp>
        <p:nvSpPr>
          <p:cNvPr id="3" name="Espace réservé du contenu 2">
            <a:extLst>
              <a:ext uri="{FF2B5EF4-FFF2-40B4-BE49-F238E27FC236}">
                <a16:creationId xmlns:a16="http://schemas.microsoft.com/office/drawing/2014/main" id="{29953A3D-A4A4-3A41-946A-249E63EA0338}"/>
              </a:ext>
            </a:extLst>
          </p:cNvPr>
          <p:cNvSpPr>
            <a:spLocks noGrp="1"/>
          </p:cNvSpPr>
          <p:nvPr>
            <p:ph idx="1"/>
          </p:nvPr>
        </p:nvSpPr>
        <p:spPr/>
        <p:txBody>
          <a:bodyPr>
            <a:normAutofit/>
          </a:bodyPr>
          <a:lstStyle/>
          <a:p>
            <a:pPr marL="0" indent="0">
              <a:buNone/>
            </a:pPr>
            <a:r>
              <a:rPr lang="fr-FR" sz="1400" dirty="0"/>
              <a:t>Suivre les instructions du TP0 sur </a:t>
            </a:r>
            <a:r>
              <a:rPr lang="fr-FR" sz="1400" dirty="0">
                <a:hlinkClick r:id="rId2"/>
              </a:rPr>
              <a:t>ce lien </a:t>
            </a:r>
            <a:r>
              <a:rPr lang="fr-FR" sz="1400" dirty="0"/>
              <a:t>pour l’installation de Docker</a:t>
            </a:r>
            <a:endParaRPr lang="fr-FR" sz="1400" b="1" dirty="0"/>
          </a:p>
        </p:txBody>
      </p:sp>
    </p:spTree>
    <p:extLst>
      <p:ext uri="{BB962C8B-B14F-4D97-AF65-F5344CB8AC3E}">
        <p14:creationId xmlns:p14="http://schemas.microsoft.com/office/powerpoint/2010/main" val="2686830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221835-B4DC-7E43-B144-398B94768779}"/>
              </a:ext>
            </a:extLst>
          </p:cNvPr>
          <p:cNvSpPr>
            <a:spLocks noGrp="1"/>
          </p:cNvSpPr>
          <p:nvPr>
            <p:ph type="title"/>
          </p:nvPr>
        </p:nvSpPr>
        <p:spPr/>
        <p:txBody>
          <a:bodyPr/>
          <a:lstStyle/>
          <a:p>
            <a:r>
              <a:rPr lang="fr-FR"/>
              <a:t>Utiliser le Docker Client</a:t>
            </a:r>
            <a:endParaRPr lang="fr-FR" dirty="0"/>
          </a:p>
        </p:txBody>
      </p:sp>
      <p:pic>
        <p:nvPicPr>
          <p:cNvPr id="5" name="Espace réservé du contenu 4" descr="Une image contenant texte&#10;&#10;Description générée automatiquement">
            <a:extLst>
              <a:ext uri="{FF2B5EF4-FFF2-40B4-BE49-F238E27FC236}">
                <a16:creationId xmlns:a16="http://schemas.microsoft.com/office/drawing/2014/main" id="{DCF2AAA4-40B0-0545-9491-591339BC4BC2}"/>
              </a:ext>
            </a:extLst>
          </p:cNvPr>
          <p:cNvPicPr>
            <a:picLocks noGrp="1" noChangeAspect="1"/>
          </p:cNvPicPr>
          <p:nvPr>
            <p:ph idx="1"/>
          </p:nvPr>
        </p:nvPicPr>
        <p:blipFill>
          <a:blip r:embed="rId2"/>
          <a:stretch>
            <a:fillRect/>
          </a:stretch>
        </p:blipFill>
        <p:spPr>
          <a:xfrm>
            <a:off x="323019" y="2110154"/>
            <a:ext cx="5647989" cy="3973012"/>
          </a:xfrm>
        </p:spPr>
      </p:pic>
      <p:pic>
        <p:nvPicPr>
          <p:cNvPr id="7" name="Image 6">
            <a:extLst>
              <a:ext uri="{FF2B5EF4-FFF2-40B4-BE49-F238E27FC236}">
                <a16:creationId xmlns:a16="http://schemas.microsoft.com/office/drawing/2014/main" id="{48C643C4-90C9-2145-8839-EF1D0F2C1B96}"/>
              </a:ext>
            </a:extLst>
          </p:cNvPr>
          <p:cNvPicPr>
            <a:picLocks noChangeAspect="1"/>
          </p:cNvPicPr>
          <p:nvPr/>
        </p:nvPicPr>
        <p:blipFill>
          <a:blip r:embed="rId3"/>
          <a:stretch>
            <a:fillRect/>
          </a:stretch>
        </p:blipFill>
        <p:spPr>
          <a:xfrm>
            <a:off x="5971008" y="2492093"/>
            <a:ext cx="6095999" cy="2637692"/>
          </a:xfrm>
          <a:prstGeom prst="rect">
            <a:avLst/>
          </a:prstGeom>
        </p:spPr>
      </p:pic>
    </p:spTree>
    <p:extLst>
      <p:ext uri="{BB962C8B-B14F-4D97-AF65-F5344CB8AC3E}">
        <p14:creationId xmlns:p14="http://schemas.microsoft.com/office/powerpoint/2010/main" val="3629098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999F7B97-B15F-A044-81D0-873CB4062849}"/>
              </a:ext>
            </a:extLst>
          </p:cNvPr>
          <p:cNvSpPr>
            <a:spLocks noGrp="1"/>
          </p:cNvSpPr>
          <p:nvPr>
            <p:ph type="title"/>
          </p:nvPr>
        </p:nvSpPr>
        <p:spPr>
          <a:xfrm>
            <a:off x="371094" y="1161288"/>
            <a:ext cx="3438144" cy="1124712"/>
          </a:xfrm>
        </p:spPr>
        <p:txBody>
          <a:bodyPr anchor="b">
            <a:normAutofit/>
          </a:bodyPr>
          <a:lstStyle/>
          <a:p>
            <a:r>
              <a:rPr lang="fr-FR" sz="2800"/>
              <a:t>Qu’est ce qu’un container </a:t>
            </a:r>
          </a:p>
        </p:txBody>
      </p:sp>
      <p:sp>
        <p:nvSpPr>
          <p:cNvPr id="18" name="Rectangle 17">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73CD94D8-0628-8249-BE2E-24051ABF6F72}"/>
              </a:ext>
            </a:extLst>
          </p:cNvPr>
          <p:cNvSpPr>
            <a:spLocks noGrp="1"/>
          </p:cNvSpPr>
          <p:nvPr>
            <p:ph idx="1"/>
          </p:nvPr>
        </p:nvSpPr>
        <p:spPr>
          <a:xfrm>
            <a:off x="371094" y="2637536"/>
            <a:ext cx="4084578" cy="3287776"/>
          </a:xfrm>
        </p:spPr>
        <p:txBody>
          <a:bodyPr anchor="t">
            <a:normAutofit/>
          </a:bodyPr>
          <a:lstStyle/>
          <a:p>
            <a:r>
              <a:rPr lang="fr-FR" sz="1400" dirty="0"/>
              <a:t>Une image contient une copie des fichiers de base de notre machine, ainsi qu’une commande </a:t>
            </a:r>
          </a:p>
          <a:p>
            <a:r>
              <a:rPr lang="fr-FR" sz="1400" dirty="0"/>
              <a:t>Lorsqu’on crée un container avec une image, le </a:t>
            </a:r>
            <a:r>
              <a:rPr lang="fr-FR" sz="1400" dirty="0" err="1"/>
              <a:t>Kernel</a:t>
            </a:r>
            <a:r>
              <a:rPr lang="fr-FR" sz="1400" dirty="0"/>
              <a:t> sélectionne une partie du disque dur de notre machine pour l’assigner à ce container uniquement</a:t>
            </a:r>
          </a:p>
          <a:p>
            <a:r>
              <a:rPr lang="fr-FR" sz="1400" dirty="0"/>
              <a:t>Ainsi, lorsque le processus du container est en cours, le </a:t>
            </a:r>
            <a:r>
              <a:rPr lang="fr-FR" sz="1400" dirty="0" err="1"/>
              <a:t>Kernel</a:t>
            </a:r>
            <a:r>
              <a:rPr lang="fr-FR" sz="1400" dirty="0"/>
              <a:t> utilise uniquement les ressources assignés au container, contenant dans notre cas le langage Python et rien d’autre</a:t>
            </a:r>
          </a:p>
          <a:p>
            <a:pPr marL="0" indent="0">
              <a:buNone/>
            </a:pPr>
            <a:endParaRPr lang="fr-FR" sz="1400" dirty="0"/>
          </a:p>
          <a:p>
            <a:endParaRPr lang="fr-FR" sz="1400" dirty="0"/>
          </a:p>
        </p:txBody>
      </p:sp>
      <p:pic>
        <p:nvPicPr>
          <p:cNvPr id="7" name="Image 6">
            <a:extLst>
              <a:ext uri="{FF2B5EF4-FFF2-40B4-BE49-F238E27FC236}">
                <a16:creationId xmlns:a16="http://schemas.microsoft.com/office/drawing/2014/main" id="{AE807FD8-BADC-AD44-9455-789F2D8A3C5D}"/>
              </a:ext>
            </a:extLst>
          </p:cNvPr>
          <p:cNvPicPr>
            <a:picLocks noChangeAspect="1"/>
          </p:cNvPicPr>
          <p:nvPr/>
        </p:nvPicPr>
        <p:blipFill>
          <a:blip r:embed="rId2"/>
          <a:stretch>
            <a:fillRect/>
          </a:stretch>
        </p:blipFill>
        <p:spPr>
          <a:xfrm>
            <a:off x="4898967" y="1285905"/>
            <a:ext cx="6921940" cy="4395431"/>
          </a:xfrm>
          <a:prstGeom prst="rect">
            <a:avLst/>
          </a:prstGeom>
        </p:spPr>
      </p:pic>
    </p:spTree>
    <p:extLst>
      <p:ext uri="{BB962C8B-B14F-4D97-AF65-F5344CB8AC3E}">
        <p14:creationId xmlns:p14="http://schemas.microsoft.com/office/powerpoint/2010/main" val="3014659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F18B1E35-7493-7B45-BD59-831A85BA40B6}"/>
              </a:ext>
            </a:extLst>
          </p:cNvPr>
          <p:cNvSpPr>
            <a:spLocks noGrp="1"/>
          </p:cNvSpPr>
          <p:nvPr>
            <p:ph type="title"/>
          </p:nvPr>
        </p:nvSpPr>
        <p:spPr>
          <a:xfrm>
            <a:off x="371094" y="1161288"/>
            <a:ext cx="3438144" cy="1124712"/>
          </a:xfrm>
        </p:spPr>
        <p:txBody>
          <a:bodyPr anchor="b">
            <a:normAutofit/>
          </a:bodyPr>
          <a:lstStyle/>
          <a:p>
            <a:r>
              <a:rPr lang="fr-FR" sz="2800"/>
              <a:t>Comment Docker fonctionne</a:t>
            </a:r>
          </a:p>
        </p:txBody>
      </p:sp>
      <p:sp>
        <p:nvSpPr>
          <p:cNvPr id="18" name="Rectangle 17">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Espace réservé du contenu 3">
            <a:extLst>
              <a:ext uri="{FF2B5EF4-FFF2-40B4-BE49-F238E27FC236}">
                <a16:creationId xmlns:a16="http://schemas.microsoft.com/office/drawing/2014/main" id="{75A8284C-FF29-2D44-B31A-C4742B58BB06}"/>
              </a:ext>
            </a:extLst>
          </p:cNvPr>
          <p:cNvSpPr>
            <a:spLocks noGrp="1"/>
          </p:cNvSpPr>
          <p:nvPr>
            <p:ph idx="1"/>
          </p:nvPr>
        </p:nvSpPr>
        <p:spPr>
          <a:xfrm>
            <a:off x="371094" y="2718054"/>
            <a:ext cx="3438906" cy="3207258"/>
          </a:xfrm>
        </p:spPr>
        <p:txBody>
          <a:bodyPr anchor="t">
            <a:normAutofit/>
          </a:bodyPr>
          <a:lstStyle/>
          <a:p>
            <a:pPr>
              <a:lnSpc>
                <a:spcPct val="100000"/>
              </a:lnSpc>
            </a:pPr>
            <a:r>
              <a:rPr lang="fr-FR" sz="1400" dirty="0"/>
              <a:t>Le fait de pouvoir regrouper des ressources par </a:t>
            </a:r>
            <a:r>
              <a:rPr lang="fr-FR" sz="1400" dirty="0" err="1"/>
              <a:t>namespace</a:t>
            </a:r>
            <a:r>
              <a:rPr lang="fr-FR" sz="1400" dirty="0"/>
              <a:t> n’est possible qu’avec Linux</a:t>
            </a:r>
          </a:p>
          <a:p>
            <a:pPr>
              <a:lnSpc>
                <a:spcPct val="100000"/>
              </a:lnSpc>
            </a:pPr>
            <a:r>
              <a:rPr lang="fr-FR" sz="1400" dirty="0"/>
              <a:t>En réalité, lorsqu’on installe le Docker Client sur Mac/Windows, on installe une machine virtuelle Linux, qui communique avec notre OS pour utiliser les ressources de notre machine</a:t>
            </a:r>
          </a:p>
        </p:txBody>
      </p:sp>
      <p:pic>
        <p:nvPicPr>
          <p:cNvPr id="7" name="Image 6">
            <a:extLst>
              <a:ext uri="{FF2B5EF4-FFF2-40B4-BE49-F238E27FC236}">
                <a16:creationId xmlns:a16="http://schemas.microsoft.com/office/drawing/2014/main" id="{5241FC73-0380-7A4A-BA09-46EDA602322A}"/>
              </a:ext>
            </a:extLst>
          </p:cNvPr>
          <p:cNvPicPr>
            <a:picLocks noChangeAspect="1"/>
          </p:cNvPicPr>
          <p:nvPr/>
        </p:nvPicPr>
        <p:blipFill>
          <a:blip r:embed="rId2"/>
          <a:stretch>
            <a:fillRect/>
          </a:stretch>
        </p:blipFill>
        <p:spPr>
          <a:xfrm>
            <a:off x="4920083" y="843533"/>
            <a:ext cx="6879708" cy="5280175"/>
          </a:xfrm>
          <a:prstGeom prst="rect">
            <a:avLst/>
          </a:prstGeom>
        </p:spPr>
      </p:pic>
    </p:spTree>
    <p:extLst>
      <p:ext uri="{BB962C8B-B14F-4D97-AF65-F5344CB8AC3E}">
        <p14:creationId xmlns:p14="http://schemas.microsoft.com/office/powerpoint/2010/main" val="2855830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3F437F-6EED-C847-BBA9-02BBF8CDA2D8}"/>
              </a:ext>
            </a:extLst>
          </p:cNvPr>
          <p:cNvSpPr>
            <a:spLocks noGrp="1"/>
          </p:cNvSpPr>
          <p:nvPr>
            <p:ph type="title"/>
          </p:nvPr>
        </p:nvSpPr>
        <p:spPr/>
        <p:txBody>
          <a:bodyPr>
            <a:normAutofit/>
          </a:bodyPr>
          <a:lstStyle/>
          <a:p>
            <a:r>
              <a:rPr lang="fr-FR" sz="4400" dirty="0"/>
              <a:t>Manipuler des containers</a:t>
            </a:r>
          </a:p>
        </p:txBody>
      </p:sp>
    </p:spTree>
    <p:extLst>
      <p:ext uri="{BB962C8B-B14F-4D97-AF65-F5344CB8AC3E}">
        <p14:creationId xmlns:p14="http://schemas.microsoft.com/office/powerpoint/2010/main" val="4004872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D7FCA7-9F9B-C048-990C-5F6DCC332AA9}"/>
              </a:ext>
            </a:extLst>
          </p:cNvPr>
          <p:cNvSpPr>
            <a:spLocks noGrp="1"/>
          </p:cNvSpPr>
          <p:nvPr>
            <p:ph type="title"/>
          </p:nvPr>
        </p:nvSpPr>
        <p:spPr/>
        <p:txBody>
          <a:bodyPr/>
          <a:lstStyle/>
          <a:p>
            <a:r>
              <a:rPr lang="fr-FR" dirty="0"/>
              <a:t>TP1</a:t>
            </a:r>
          </a:p>
        </p:txBody>
      </p:sp>
      <p:sp>
        <p:nvSpPr>
          <p:cNvPr id="3" name="Espace réservé du contenu 2">
            <a:extLst>
              <a:ext uri="{FF2B5EF4-FFF2-40B4-BE49-F238E27FC236}">
                <a16:creationId xmlns:a16="http://schemas.microsoft.com/office/drawing/2014/main" id="{CE28CD5B-0BED-D24C-BC48-B04A2EA6EBCE}"/>
              </a:ext>
            </a:extLst>
          </p:cNvPr>
          <p:cNvSpPr>
            <a:spLocks noGrp="1"/>
          </p:cNvSpPr>
          <p:nvPr>
            <p:ph idx="1"/>
          </p:nvPr>
        </p:nvSpPr>
        <p:spPr/>
        <p:txBody>
          <a:bodyPr>
            <a:normAutofit/>
          </a:bodyPr>
          <a:lstStyle/>
          <a:p>
            <a:pPr marL="0" indent="0">
              <a:buNone/>
            </a:pPr>
            <a:r>
              <a:rPr lang="fr-FR" sz="1400" dirty="0"/>
              <a:t>La liste des commandes à connaitre pour manipuler des containers Docker est disponible sur </a:t>
            </a:r>
            <a:r>
              <a:rPr lang="fr-FR" sz="1400" dirty="0">
                <a:hlinkClick r:id="rId2"/>
              </a:rPr>
              <a:t>ce lien</a:t>
            </a:r>
            <a:br>
              <a:rPr lang="fr-FR" sz="1400" dirty="0"/>
            </a:br>
            <a:r>
              <a:rPr lang="fr-FR" sz="1400" dirty="0"/>
              <a:t>Vous pouvez de cette façon tester chaque étape</a:t>
            </a:r>
          </a:p>
          <a:p>
            <a:pPr marL="0" indent="0">
              <a:buNone/>
            </a:pPr>
            <a:endParaRPr lang="fr-FR" sz="1400" dirty="0"/>
          </a:p>
          <a:p>
            <a:pPr marL="0" indent="0">
              <a:buNone/>
            </a:pPr>
            <a:r>
              <a:rPr lang="fr-FR" sz="1400" dirty="0"/>
              <a:t>Je reste disponible en cas de besoin</a:t>
            </a:r>
          </a:p>
        </p:txBody>
      </p:sp>
    </p:spTree>
    <p:extLst>
      <p:ext uri="{BB962C8B-B14F-4D97-AF65-F5344CB8AC3E}">
        <p14:creationId xmlns:p14="http://schemas.microsoft.com/office/powerpoint/2010/main" val="38257711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95B6EF-BEF3-9E47-97BD-0F063DCBA7CB}"/>
              </a:ext>
            </a:extLst>
          </p:cNvPr>
          <p:cNvSpPr>
            <a:spLocks noGrp="1"/>
          </p:cNvSpPr>
          <p:nvPr>
            <p:ph type="title"/>
          </p:nvPr>
        </p:nvSpPr>
        <p:spPr/>
        <p:txBody>
          <a:bodyPr>
            <a:normAutofit/>
          </a:bodyPr>
          <a:lstStyle/>
          <a:p>
            <a:r>
              <a:rPr lang="fr-FR" sz="4400" dirty="0"/>
              <a:t>Créer et manipuler des images</a:t>
            </a:r>
          </a:p>
        </p:txBody>
      </p:sp>
    </p:spTree>
    <p:extLst>
      <p:ext uri="{BB962C8B-B14F-4D97-AF65-F5344CB8AC3E}">
        <p14:creationId xmlns:p14="http://schemas.microsoft.com/office/powerpoint/2010/main" val="129217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ED44C0-5DBB-A344-81C9-8148191DD227}"/>
              </a:ext>
            </a:extLst>
          </p:cNvPr>
          <p:cNvSpPr>
            <a:spLocks noGrp="1"/>
          </p:cNvSpPr>
          <p:nvPr>
            <p:ph type="title"/>
          </p:nvPr>
        </p:nvSpPr>
        <p:spPr/>
        <p:txBody>
          <a:bodyPr>
            <a:normAutofit/>
          </a:bodyPr>
          <a:lstStyle/>
          <a:p>
            <a:r>
              <a:rPr lang="fr-FR" sz="2800" dirty="0"/>
              <a:t>Comment créer ses propres images</a:t>
            </a:r>
          </a:p>
        </p:txBody>
      </p:sp>
      <p:sp>
        <p:nvSpPr>
          <p:cNvPr id="3" name="Espace réservé du contenu 2">
            <a:extLst>
              <a:ext uri="{FF2B5EF4-FFF2-40B4-BE49-F238E27FC236}">
                <a16:creationId xmlns:a16="http://schemas.microsoft.com/office/drawing/2014/main" id="{83D06E9E-DA71-7F45-BD2F-CF9AF5537652}"/>
              </a:ext>
            </a:extLst>
          </p:cNvPr>
          <p:cNvSpPr>
            <a:spLocks noGrp="1"/>
          </p:cNvSpPr>
          <p:nvPr>
            <p:ph idx="1"/>
          </p:nvPr>
        </p:nvSpPr>
        <p:spPr>
          <a:xfrm>
            <a:off x="453155" y="2298138"/>
            <a:ext cx="10830542" cy="3874062"/>
          </a:xfrm>
        </p:spPr>
        <p:txBody>
          <a:bodyPr>
            <a:normAutofit lnSpcReduction="10000"/>
          </a:bodyPr>
          <a:lstStyle/>
          <a:p>
            <a:pPr marL="0" indent="0">
              <a:buNone/>
            </a:pPr>
            <a:r>
              <a:rPr lang="fr-FR" sz="1400" dirty="0"/>
              <a:t>Jusqu’à maintenant, nous avons utilisé des images créées par d’autres personnes. </a:t>
            </a:r>
            <a:br>
              <a:rPr lang="fr-FR" sz="1400" dirty="0"/>
            </a:br>
            <a:r>
              <a:rPr lang="fr-FR" sz="1400" dirty="0"/>
              <a:t>Nous allons maintenant voir comment créer nos propres images Docker.</a:t>
            </a:r>
          </a:p>
          <a:p>
            <a:pPr marL="0" indent="0">
              <a:buNone/>
            </a:pPr>
            <a:endParaRPr lang="fr-FR" sz="1400" dirty="0"/>
          </a:p>
          <a:p>
            <a:pPr marL="0" indent="0">
              <a:buNone/>
            </a:pPr>
            <a:r>
              <a:rPr lang="fr-FR" sz="1400" dirty="0"/>
              <a:t>Pour créer une image Docker, il faut créer un fichier intitulé </a:t>
            </a:r>
            <a:r>
              <a:rPr lang="fr-FR" sz="1400" b="1" dirty="0" err="1"/>
              <a:t>Dockerfile</a:t>
            </a:r>
            <a:r>
              <a:rPr lang="fr-FR" sz="1400" dirty="0"/>
              <a:t>. </a:t>
            </a:r>
            <a:br>
              <a:rPr lang="fr-FR" sz="1400" dirty="0"/>
            </a:br>
            <a:r>
              <a:rPr lang="fr-FR" sz="1400" dirty="0"/>
              <a:t>Ce fichier défini la configuration et le comportement des containers qui seront crées à partir de cette image</a:t>
            </a:r>
          </a:p>
          <a:p>
            <a:pPr marL="0" indent="0">
              <a:buNone/>
            </a:pPr>
            <a:r>
              <a:rPr lang="fr-FR" sz="1400" dirty="0"/>
              <a:t>Ensuite, il faut utiliser le Docker Client pour lancer cette image, qui va être envoyé au Docker Server qui va rendre l’image utilisable.</a:t>
            </a:r>
          </a:p>
          <a:p>
            <a:pPr marL="0" indent="0">
              <a:buNone/>
            </a:pPr>
            <a:endParaRPr lang="fr-FR" sz="1400" dirty="0"/>
          </a:p>
          <a:p>
            <a:pPr marL="0" indent="0">
              <a:buNone/>
            </a:pPr>
            <a:r>
              <a:rPr lang="fr-FR" sz="1400" dirty="0"/>
              <a:t>En général, la structure du </a:t>
            </a:r>
            <a:r>
              <a:rPr lang="fr-FR" sz="1400" b="1" dirty="0" err="1"/>
              <a:t>Dockerfile</a:t>
            </a:r>
            <a:r>
              <a:rPr lang="fr-FR" sz="1400" dirty="0"/>
              <a:t> reste la même et suit les étapes suivantes: </a:t>
            </a:r>
          </a:p>
          <a:p>
            <a:pPr marL="342900" indent="-342900">
              <a:buFont typeface="+mj-lt"/>
              <a:buAutoNum type="arabicPeriod"/>
            </a:pPr>
            <a:r>
              <a:rPr lang="fr-FR" sz="1400" dirty="0"/>
              <a:t>Spécifier une image de base</a:t>
            </a:r>
          </a:p>
          <a:p>
            <a:pPr marL="342900" indent="-342900">
              <a:buFont typeface="+mj-lt"/>
              <a:buAutoNum type="arabicPeriod"/>
            </a:pPr>
            <a:r>
              <a:rPr lang="fr-FR" sz="1400" dirty="0"/>
              <a:t>Lancer des commandes pour installer certains programmes ou effectuer certaines actions</a:t>
            </a:r>
          </a:p>
          <a:p>
            <a:pPr marL="342900" indent="-342900">
              <a:buFont typeface="+mj-lt"/>
              <a:buAutoNum type="arabicPeriod"/>
            </a:pPr>
            <a:r>
              <a:rPr lang="fr-FR" sz="1400" dirty="0"/>
              <a:t>Spécifier une commande à exécuter lors de la création du container</a:t>
            </a:r>
          </a:p>
          <a:p>
            <a:pPr marL="0" indent="0">
              <a:buNone/>
            </a:pPr>
            <a:endParaRPr lang="fr-FR" sz="1400" dirty="0"/>
          </a:p>
        </p:txBody>
      </p:sp>
    </p:spTree>
    <p:extLst>
      <p:ext uri="{BB962C8B-B14F-4D97-AF65-F5344CB8AC3E}">
        <p14:creationId xmlns:p14="http://schemas.microsoft.com/office/powerpoint/2010/main" val="1398567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E9E33B-16F6-794D-A580-67B7DA617296}"/>
              </a:ext>
            </a:extLst>
          </p:cNvPr>
          <p:cNvSpPr>
            <a:spLocks noGrp="1"/>
          </p:cNvSpPr>
          <p:nvPr>
            <p:ph type="title"/>
          </p:nvPr>
        </p:nvSpPr>
        <p:spPr/>
        <p:txBody>
          <a:bodyPr/>
          <a:lstStyle/>
          <a:p>
            <a:r>
              <a:rPr lang="fr-FR" dirty="0" err="1"/>
              <a:t>Dockerfile</a:t>
            </a:r>
            <a:endParaRPr lang="fr-FR" dirty="0"/>
          </a:p>
        </p:txBody>
      </p:sp>
      <p:sp>
        <p:nvSpPr>
          <p:cNvPr id="3" name="Espace réservé du contenu 2">
            <a:extLst>
              <a:ext uri="{FF2B5EF4-FFF2-40B4-BE49-F238E27FC236}">
                <a16:creationId xmlns:a16="http://schemas.microsoft.com/office/drawing/2014/main" id="{CF6BBF52-2850-C246-B961-89A55A85E07E}"/>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655446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68C225-6AE5-974A-9037-468AB31217FF}"/>
              </a:ext>
            </a:extLst>
          </p:cNvPr>
          <p:cNvSpPr>
            <a:spLocks noGrp="1"/>
          </p:cNvSpPr>
          <p:nvPr>
            <p:ph type="title"/>
          </p:nvPr>
        </p:nvSpPr>
        <p:spPr/>
        <p:txBody>
          <a:bodyPr/>
          <a:lstStyle/>
          <a:p>
            <a:r>
              <a:rPr lang="fr-FR" dirty="0"/>
              <a:t>Présentation</a:t>
            </a:r>
          </a:p>
        </p:txBody>
      </p:sp>
      <p:sp>
        <p:nvSpPr>
          <p:cNvPr id="3" name="Espace réservé du contenu 2">
            <a:extLst>
              <a:ext uri="{FF2B5EF4-FFF2-40B4-BE49-F238E27FC236}">
                <a16:creationId xmlns:a16="http://schemas.microsoft.com/office/drawing/2014/main" id="{31EE276D-601A-A84A-9DC1-E9EA9D92D608}"/>
              </a:ext>
            </a:extLst>
          </p:cNvPr>
          <p:cNvSpPr>
            <a:spLocks noGrp="1"/>
          </p:cNvSpPr>
          <p:nvPr>
            <p:ph idx="1"/>
          </p:nvPr>
        </p:nvSpPr>
        <p:spPr/>
        <p:txBody>
          <a:bodyPr>
            <a:normAutofit/>
          </a:bodyPr>
          <a:lstStyle/>
          <a:p>
            <a:pPr marL="0" indent="0">
              <a:buNone/>
            </a:pPr>
            <a:r>
              <a:rPr lang="fr-FR" sz="1400" dirty="0"/>
              <a:t>Elie Bismuth, Développeur Web Full Stack</a:t>
            </a:r>
          </a:p>
          <a:p>
            <a:endParaRPr lang="fr-FR" sz="1400" dirty="0"/>
          </a:p>
          <a:p>
            <a:pPr marL="0" indent="0">
              <a:buNone/>
            </a:pPr>
            <a:r>
              <a:rPr lang="fr-FR" sz="1400" dirty="0">
                <a:hlinkClick r:id="rId2"/>
              </a:rPr>
              <a:t>https://www.linkedin.com/in/elie-bismuth/</a:t>
            </a:r>
            <a:endParaRPr lang="fr-FR" sz="1400" dirty="0"/>
          </a:p>
          <a:p>
            <a:endParaRPr lang="fr-FR" sz="1400" dirty="0"/>
          </a:p>
          <a:p>
            <a:pPr marL="0" indent="0">
              <a:buNone/>
            </a:pPr>
            <a:r>
              <a:rPr lang="fr-FR" sz="1400" dirty="0" err="1"/>
              <a:t>contact@elie-bismuth.com</a:t>
            </a:r>
            <a:endParaRPr lang="fr-FR" sz="1400" dirty="0"/>
          </a:p>
          <a:p>
            <a:pPr marL="0" indent="0">
              <a:buNone/>
            </a:pPr>
            <a:endParaRPr lang="fr-FR" sz="1400" dirty="0"/>
          </a:p>
        </p:txBody>
      </p:sp>
    </p:spTree>
    <p:extLst>
      <p:ext uri="{BB962C8B-B14F-4D97-AF65-F5344CB8AC3E}">
        <p14:creationId xmlns:p14="http://schemas.microsoft.com/office/powerpoint/2010/main" val="17499817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8092F5-D223-1B47-9F39-EA5FD2BD20CC}"/>
              </a:ext>
            </a:extLst>
          </p:cNvPr>
          <p:cNvSpPr>
            <a:spLocks noGrp="1"/>
          </p:cNvSpPr>
          <p:nvPr>
            <p:ph type="title"/>
          </p:nvPr>
        </p:nvSpPr>
        <p:spPr/>
        <p:txBody>
          <a:bodyPr/>
          <a:lstStyle/>
          <a:p>
            <a:r>
              <a:rPr lang="fr-FR" dirty="0"/>
              <a:t>Quiz</a:t>
            </a:r>
          </a:p>
        </p:txBody>
      </p:sp>
    </p:spTree>
    <p:extLst>
      <p:ext uri="{BB962C8B-B14F-4D97-AF65-F5344CB8AC3E}">
        <p14:creationId xmlns:p14="http://schemas.microsoft.com/office/powerpoint/2010/main" val="12412354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A49824-C98C-2A49-93A7-8910A5FD0440}"/>
              </a:ext>
            </a:extLst>
          </p:cNvPr>
          <p:cNvSpPr>
            <a:spLocks noGrp="1"/>
          </p:cNvSpPr>
          <p:nvPr>
            <p:ph type="title"/>
          </p:nvPr>
        </p:nvSpPr>
        <p:spPr/>
        <p:txBody>
          <a:bodyPr/>
          <a:lstStyle/>
          <a:p>
            <a:r>
              <a:rPr lang="fr-FR" dirty="0"/>
              <a:t>Utiliser Docker dans un projet</a:t>
            </a:r>
          </a:p>
        </p:txBody>
      </p:sp>
    </p:spTree>
    <p:extLst>
      <p:ext uri="{BB962C8B-B14F-4D97-AF65-F5344CB8AC3E}">
        <p14:creationId xmlns:p14="http://schemas.microsoft.com/office/powerpoint/2010/main" val="41047995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5CAF97-F55F-3640-AA44-33911C68C1CD}"/>
              </a:ext>
            </a:extLst>
          </p:cNvPr>
          <p:cNvSpPr>
            <a:spLocks noGrp="1"/>
          </p:cNvSpPr>
          <p:nvPr>
            <p:ph type="title"/>
          </p:nvPr>
        </p:nvSpPr>
        <p:spPr/>
        <p:txBody>
          <a:bodyPr/>
          <a:lstStyle/>
          <a:p>
            <a:r>
              <a:rPr lang="fr-FR" dirty="0"/>
              <a:t>Docker Compose</a:t>
            </a:r>
          </a:p>
        </p:txBody>
      </p:sp>
    </p:spTree>
    <p:extLst>
      <p:ext uri="{BB962C8B-B14F-4D97-AF65-F5344CB8AC3E}">
        <p14:creationId xmlns:p14="http://schemas.microsoft.com/office/powerpoint/2010/main" val="671143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368B1A-B008-4E46-97F9-DCE229137AF0}"/>
              </a:ext>
            </a:extLst>
          </p:cNvPr>
          <p:cNvSpPr>
            <a:spLocks noGrp="1"/>
          </p:cNvSpPr>
          <p:nvPr>
            <p:ph type="title"/>
          </p:nvPr>
        </p:nvSpPr>
        <p:spPr/>
        <p:txBody>
          <a:bodyPr/>
          <a:lstStyle/>
          <a:p>
            <a:r>
              <a:rPr lang="fr-FR" dirty="0"/>
              <a:t>App multi containers</a:t>
            </a:r>
          </a:p>
        </p:txBody>
      </p:sp>
    </p:spTree>
    <p:extLst>
      <p:ext uri="{BB962C8B-B14F-4D97-AF65-F5344CB8AC3E}">
        <p14:creationId xmlns:p14="http://schemas.microsoft.com/office/powerpoint/2010/main" val="5290741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2677CB-D558-764A-AB20-72D2F2F17530}"/>
              </a:ext>
            </a:extLst>
          </p:cNvPr>
          <p:cNvSpPr>
            <a:spLocks noGrp="1"/>
          </p:cNvSpPr>
          <p:nvPr>
            <p:ph type="title"/>
          </p:nvPr>
        </p:nvSpPr>
        <p:spPr/>
        <p:txBody>
          <a:bodyPr/>
          <a:lstStyle/>
          <a:p>
            <a:r>
              <a:rPr lang="fr-FR" dirty="0"/>
              <a:t>Production Workflow</a:t>
            </a:r>
          </a:p>
        </p:txBody>
      </p:sp>
    </p:spTree>
    <p:extLst>
      <p:ext uri="{BB962C8B-B14F-4D97-AF65-F5344CB8AC3E}">
        <p14:creationId xmlns:p14="http://schemas.microsoft.com/office/powerpoint/2010/main" val="2081119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BDCA75-1104-164A-BCF5-8F65D188CD59}"/>
              </a:ext>
            </a:extLst>
          </p:cNvPr>
          <p:cNvSpPr>
            <a:spLocks noGrp="1"/>
          </p:cNvSpPr>
          <p:nvPr>
            <p:ph type="title"/>
          </p:nvPr>
        </p:nvSpPr>
        <p:spPr/>
        <p:txBody>
          <a:bodyPr/>
          <a:lstStyle/>
          <a:p>
            <a:r>
              <a:rPr lang="fr-FR" dirty="0"/>
              <a:t>Sommaire deuxième partie</a:t>
            </a:r>
          </a:p>
        </p:txBody>
      </p:sp>
      <p:sp>
        <p:nvSpPr>
          <p:cNvPr id="3" name="Espace réservé du contenu 2">
            <a:extLst>
              <a:ext uri="{FF2B5EF4-FFF2-40B4-BE49-F238E27FC236}">
                <a16:creationId xmlns:a16="http://schemas.microsoft.com/office/drawing/2014/main" id="{313E1D13-E952-8642-972A-021CF734CC27}"/>
              </a:ext>
            </a:extLst>
          </p:cNvPr>
          <p:cNvSpPr>
            <a:spLocks noGrp="1"/>
          </p:cNvSpPr>
          <p:nvPr>
            <p:ph idx="1"/>
          </p:nvPr>
        </p:nvSpPr>
        <p:spPr/>
        <p:txBody>
          <a:bodyPr>
            <a:normAutofit/>
          </a:bodyPr>
          <a:lstStyle/>
          <a:p>
            <a:r>
              <a:rPr lang="fr-FR" sz="1600" dirty="0"/>
              <a:t>Qu’est ce que Kubernetes</a:t>
            </a:r>
          </a:p>
          <a:p>
            <a:r>
              <a:rPr lang="fr-FR" sz="1600" dirty="0"/>
              <a:t>Pourquoi utiliser Kubernetes</a:t>
            </a:r>
          </a:p>
          <a:p>
            <a:r>
              <a:rPr lang="fr-FR" sz="1600" dirty="0"/>
              <a:t>Installer Kubernetes</a:t>
            </a:r>
          </a:p>
          <a:p>
            <a:r>
              <a:rPr lang="fr-FR" sz="1600" dirty="0"/>
              <a:t>Qu’est-ce qu’un </a:t>
            </a:r>
            <a:r>
              <a:rPr lang="fr-FR" sz="1600" dirty="0" err="1"/>
              <a:t>pod</a:t>
            </a:r>
            <a:endParaRPr lang="fr-FR" sz="1600" dirty="0"/>
          </a:p>
          <a:p>
            <a:r>
              <a:rPr lang="fr-FR" sz="1600" dirty="0"/>
              <a:t>Qu’est ce qu’un service</a:t>
            </a:r>
          </a:p>
          <a:p>
            <a:r>
              <a:rPr lang="fr-FR" sz="1600" dirty="0"/>
              <a:t>Qu’est ce qu’un </a:t>
            </a:r>
            <a:r>
              <a:rPr lang="fr-FR" sz="1600" dirty="0" err="1"/>
              <a:t>deployment</a:t>
            </a:r>
            <a:endParaRPr lang="fr-FR" sz="1600" dirty="0"/>
          </a:p>
          <a:p>
            <a:r>
              <a:rPr lang="fr-FR" sz="1600" dirty="0"/>
              <a:t>App multi containers avec Kubernetes</a:t>
            </a:r>
          </a:p>
          <a:p>
            <a:r>
              <a:rPr lang="fr-FR" sz="1600" dirty="0"/>
              <a:t>Gérer le trafic avec </a:t>
            </a:r>
            <a:r>
              <a:rPr lang="fr-FR" sz="1600" dirty="0" err="1"/>
              <a:t>Ingress</a:t>
            </a:r>
            <a:endParaRPr lang="fr-FR" sz="1600" dirty="0"/>
          </a:p>
          <a:p>
            <a:r>
              <a:rPr lang="fr-FR" sz="1600" dirty="0"/>
              <a:t>Déployer une </a:t>
            </a:r>
            <a:r>
              <a:rPr lang="fr-FR" sz="1600" dirty="0" err="1"/>
              <a:t>app</a:t>
            </a:r>
            <a:r>
              <a:rPr lang="fr-FR" sz="1600" dirty="0"/>
              <a:t> Kubernetes</a:t>
            </a:r>
          </a:p>
        </p:txBody>
      </p:sp>
    </p:spTree>
    <p:extLst>
      <p:ext uri="{BB962C8B-B14F-4D97-AF65-F5344CB8AC3E}">
        <p14:creationId xmlns:p14="http://schemas.microsoft.com/office/powerpoint/2010/main" val="38046364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13A1BC-7254-9840-9BF3-C8DF24BE0CD2}"/>
              </a:ext>
            </a:extLst>
          </p:cNvPr>
          <p:cNvSpPr>
            <a:spLocks noGrp="1"/>
          </p:cNvSpPr>
          <p:nvPr>
            <p:ph type="title"/>
          </p:nvPr>
        </p:nvSpPr>
        <p:spPr/>
        <p:txBody>
          <a:bodyPr/>
          <a:lstStyle/>
          <a:p>
            <a:r>
              <a:rPr lang="fr-FR" dirty="0"/>
              <a:t>Kubernetes</a:t>
            </a:r>
          </a:p>
        </p:txBody>
      </p:sp>
    </p:spTree>
    <p:extLst>
      <p:ext uri="{BB962C8B-B14F-4D97-AF65-F5344CB8AC3E}">
        <p14:creationId xmlns:p14="http://schemas.microsoft.com/office/powerpoint/2010/main" val="30100322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9B7B4F-EC42-8148-B1C8-43810A892074}"/>
              </a:ext>
            </a:extLst>
          </p:cNvPr>
          <p:cNvSpPr>
            <a:spLocks noGrp="1"/>
          </p:cNvSpPr>
          <p:nvPr>
            <p:ph type="title"/>
          </p:nvPr>
        </p:nvSpPr>
        <p:spPr/>
        <p:txBody>
          <a:bodyPr>
            <a:normAutofit/>
          </a:bodyPr>
          <a:lstStyle/>
          <a:p>
            <a:r>
              <a:rPr lang="fr-FR" dirty="0"/>
              <a:t>Qu’est ce que Kubernetes</a:t>
            </a:r>
          </a:p>
        </p:txBody>
      </p:sp>
      <p:sp>
        <p:nvSpPr>
          <p:cNvPr id="3" name="Espace réservé du contenu 2">
            <a:extLst>
              <a:ext uri="{FF2B5EF4-FFF2-40B4-BE49-F238E27FC236}">
                <a16:creationId xmlns:a16="http://schemas.microsoft.com/office/drawing/2014/main" id="{FA04DAE1-B727-084E-A859-8FD4ED81BC64}"/>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17733939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DD65D0-03CD-DF49-B1F8-35CE2A6182D4}"/>
              </a:ext>
            </a:extLst>
          </p:cNvPr>
          <p:cNvSpPr>
            <a:spLocks noGrp="1"/>
          </p:cNvSpPr>
          <p:nvPr>
            <p:ph type="title"/>
          </p:nvPr>
        </p:nvSpPr>
        <p:spPr/>
        <p:txBody>
          <a:bodyPr/>
          <a:lstStyle/>
          <a:p>
            <a:r>
              <a:rPr lang="fr-FR" dirty="0"/>
              <a:t>Pourquoi Kubernetes</a:t>
            </a:r>
          </a:p>
        </p:txBody>
      </p:sp>
      <p:sp>
        <p:nvSpPr>
          <p:cNvPr id="3" name="Espace réservé du contenu 2">
            <a:extLst>
              <a:ext uri="{FF2B5EF4-FFF2-40B4-BE49-F238E27FC236}">
                <a16:creationId xmlns:a16="http://schemas.microsoft.com/office/drawing/2014/main" id="{53F6BB81-2BEF-E341-B9E8-B2C06BC9F1FE}"/>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37259483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F3DB66-8D3D-514C-93D2-4A8116A820E1}"/>
              </a:ext>
            </a:extLst>
          </p:cNvPr>
          <p:cNvSpPr>
            <a:spLocks noGrp="1"/>
          </p:cNvSpPr>
          <p:nvPr>
            <p:ph type="title"/>
          </p:nvPr>
        </p:nvSpPr>
        <p:spPr/>
        <p:txBody>
          <a:bodyPr/>
          <a:lstStyle/>
          <a:p>
            <a:r>
              <a:rPr lang="fr-FR" dirty="0"/>
              <a:t>Installation</a:t>
            </a:r>
          </a:p>
        </p:txBody>
      </p:sp>
      <p:sp>
        <p:nvSpPr>
          <p:cNvPr id="3" name="Espace réservé du contenu 2">
            <a:extLst>
              <a:ext uri="{FF2B5EF4-FFF2-40B4-BE49-F238E27FC236}">
                <a16:creationId xmlns:a16="http://schemas.microsoft.com/office/drawing/2014/main" id="{64CB6E40-D37E-3340-94D0-49C94AA5A624}"/>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2461077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AE060D3-1DC9-6042-954B-330A8822AEC8}"/>
              </a:ext>
            </a:extLst>
          </p:cNvPr>
          <p:cNvSpPr>
            <a:spLocks noGrp="1"/>
          </p:cNvSpPr>
          <p:nvPr>
            <p:ph type="title"/>
          </p:nvPr>
        </p:nvSpPr>
        <p:spPr>
          <a:xfrm>
            <a:off x="411480" y="987552"/>
            <a:ext cx="4485861" cy="1088136"/>
          </a:xfrm>
        </p:spPr>
        <p:txBody>
          <a:bodyPr anchor="b">
            <a:normAutofit/>
          </a:bodyPr>
          <a:lstStyle/>
          <a:p>
            <a:r>
              <a:rPr lang="fr-FR" sz="3400"/>
              <a:t>Tour de table</a:t>
            </a:r>
          </a:p>
        </p:txBody>
      </p:sp>
      <p:sp>
        <p:nvSpPr>
          <p:cNvPr id="20" name="Rectangle 19">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E82A53F4-D70E-B841-B33E-606A94708E1A}"/>
              </a:ext>
            </a:extLst>
          </p:cNvPr>
          <p:cNvSpPr>
            <a:spLocks noGrp="1"/>
          </p:cNvSpPr>
          <p:nvPr>
            <p:ph idx="1"/>
          </p:nvPr>
        </p:nvSpPr>
        <p:spPr>
          <a:xfrm>
            <a:off x="411479" y="2688336"/>
            <a:ext cx="4498848" cy="3584448"/>
          </a:xfrm>
        </p:spPr>
        <p:txBody>
          <a:bodyPr anchor="t">
            <a:normAutofit/>
          </a:bodyPr>
          <a:lstStyle/>
          <a:p>
            <a:pPr marL="0" indent="0">
              <a:buNone/>
            </a:pPr>
            <a:r>
              <a:rPr lang="en-US" sz="1700"/>
              <a:t>Nom, prénom, âge</a:t>
            </a:r>
          </a:p>
          <a:p>
            <a:pPr marL="0" indent="0">
              <a:buNone/>
            </a:pPr>
            <a:r>
              <a:rPr lang="en-US" sz="1700"/>
              <a:t>Formations, expériences, futur job</a:t>
            </a:r>
          </a:p>
          <a:p>
            <a:pPr marL="0" indent="0">
              <a:buNone/>
            </a:pPr>
            <a:r>
              <a:rPr lang="en-US" sz="1700"/>
              <a:t>Connaissance Docker &amp; Kubernetes</a:t>
            </a:r>
          </a:p>
          <a:p>
            <a:pPr marL="0" indent="0">
              <a:buNone/>
            </a:pPr>
            <a:endParaRPr lang="fr-FR" sz="1700"/>
          </a:p>
        </p:txBody>
      </p:sp>
      <p:pic>
        <p:nvPicPr>
          <p:cNvPr id="5" name="Picture 4" descr="Arrière-plan de l'espace de travail">
            <a:extLst>
              <a:ext uri="{FF2B5EF4-FFF2-40B4-BE49-F238E27FC236}">
                <a16:creationId xmlns:a16="http://schemas.microsoft.com/office/drawing/2014/main" id="{835F7D1E-FEC3-40E1-B6FE-45B4C368F022}"/>
              </a:ext>
            </a:extLst>
          </p:cNvPr>
          <p:cNvPicPr>
            <a:picLocks noChangeAspect="1"/>
          </p:cNvPicPr>
          <p:nvPr/>
        </p:nvPicPr>
        <p:blipFill rotWithShape="1">
          <a:blip r:embed="rId2"/>
          <a:srcRect l="32998" r="-1" b="-1"/>
          <a:stretch/>
        </p:blipFill>
        <p:spPr>
          <a:xfrm>
            <a:off x="5308052" y="10"/>
            <a:ext cx="6883948"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Tree>
    <p:extLst>
      <p:ext uri="{BB962C8B-B14F-4D97-AF65-F5344CB8AC3E}">
        <p14:creationId xmlns:p14="http://schemas.microsoft.com/office/powerpoint/2010/main" val="37791631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56CBC8-BFB8-0247-8BA8-C7D03B57F189}"/>
              </a:ext>
            </a:extLst>
          </p:cNvPr>
          <p:cNvSpPr>
            <a:spLocks noGrp="1"/>
          </p:cNvSpPr>
          <p:nvPr>
            <p:ph type="title"/>
          </p:nvPr>
        </p:nvSpPr>
        <p:spPr/>
        <p:txBody>
          <a:bodyPr/>
          <a:lstStyle/>
          <a:p>
            <a:r>
              <a:rPr lang="fr-FR" dirty="0" err="1"/>
              <a:t>Pod</a:t>
            </a:r>
            <a:endParaRPr lang="fr-FR" dirty="0"/>
          </a:p>
        </p:txBody>
      </p:sp>
      <p:sp>
        <p:nvSpPr>
          <p:cNvPr id="3" name="Espace réservé du contenu 2">
            <a:extLst>
              <a:ext uri="{FF2B5EF4-FFF2-40B4-BE49-F238E27FC236}">
                <a16:creationId xmlns:a16="http://schemas.microsoft.com/office/drawing/2014/main" id="{638C7C71-D621-CD45-975B-1A9FE0A690C4}"/>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33213957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85F0AD-8C11-1B4E-AACE-96333D865C09}"/>
              </a:ext>
            </a:extLst>
          </p:cNvPr>
          <p:cNvSpPr>
            <a:spLocks noGrp="1"/>
          </p:cNvSpPr>
          <p:nvPr>
            <p:ph type="title"/>
          </p:nvPr>
        </p:nvSpPr>
        <p:spPr/>
        <p:txBody>
          <a:bodyPr/>
          <a:lstStyle/>
          <a:p>
            <a:r>
              <a:rPr lang="fr-FR" dirty="0"/>
              <a:t>Projet Kubernetes</a:t>
            </a:r>
          </a:p>
        </p:txBody>
      </p:sp>
    </p:spTree>
    <p:extLst>
      <p:ext uri="{BB962C8B-B14F-4D97-AF65-F5344CB8AC3E}">
        <p14:creationId xmlns:p14="http://schemas.microsoft.com/office/powerpoint/2010/main" val="3005296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47D0BF-0F96-8F4E-B584-DBFDEA2AA3A4}"/>
              </a:ext>
            </a:extLst>
          </p:cNvPr>
          <p:cNvSpPr>
            <a:spLocks noGrp="1"/>
          </p:cNvSpPr>
          <p:nvPr>
            <p:ph type="title"/>
          </p:nvPr>
        </p:nvSpPr>
        <p:spPr/>
        <p:txBody>
          <a:bodyPr/>
          <a:lstStyle/>
          <a:p>
            <a:r>
              <a:rPr lang="fr-FR" dirty="0"/>
              <a:t>Déploiement</a:t>
            </a:r>
          </a:p>
        </p:txBody>
      </p:sp>
    </p:spTree>
    <p:extLst>
      <p:ext uri="{BB962C8B-B14F-4D97-AF65-F5344CB8AC3E}">
        <p14:creationId xmlns:p14="http://schemas.microsoft.com/office/powerpoint/2010/main" val="3682194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551B91-3990-2543-A7CB-2D0E8E73AD74}"/>
              </a:ext>
            </a:extLst>
          </p:cNvPr>
          <p:cNvSpPr>
            <a:spLocks noGrp="1"/>
          </p:cNvSpPr>
          <p:nvPr>
            <p:ph type="title"/>
          </p:nvPr>
        </p:nvSpPr>
        <p:spPr/>
        <p:txBody>
          <a:bodyPr/>
          <a:lstStyle/>
          <a:p>
            <a:r>
              <a:rPr lang="fr-FR" dirty="0"/>
              <a:t>Objectif du cours</a:t>
            </a:r>
          </a:p>
        </p:txBody>
      </p:sp>
      <p:sp>
        <p:nvSpPr>
          <p:cNvPr id="3" name="Espace réservé du contenu 2">
            <a:extLst>
              <a:ext uri="{FF2B5EF4-FFF2-40B4-BE49-F238E27FC236}">
                <a16:creationId xmlns:a16="http://schemas.microsoft.com/office/drawing/2014/main" id="{0AA8EA1B-18CD-C540-98AA-AB7B360E33B1}"/>
              </a:ext>
            </a:extLst>
          </p:cNvPr>
          <p:cNvSpPr>
            <a:spLocks noGrp="1"/>
          </p:cNvSpPr>
          <p:nvPr>
            <p:ph idx="1"/>
          </p:nvPr>
        </p:nvSpPr>
        <p:spPr/>
        <p:txBody>
          <a:bodyPr>
            <a:normAutofit/>
          </a:bodyPr>
          <a:lstStyle/>
          <a:p>
            <a:pPr marL="0" indent="0">
              <a:buNone/>
            </a:pPr>
            <a:r>
              <a:rPr lang="fr-FR" sz="1600" dirty="0"/>
              <a:t>Comprendre ce qu’est Docker et comment l’utiliser</a:t>
            </a:r>
          </a:p>
          <a:p>
            <a:pPr marL="0" indent="0">
              <a:buNone/>
            </a:pPr>
            <a:r>
              <a:rPr lang="fr-FR" sz="1600" dirty="0"/>
              <a:t>Gérer une application multi containers avec docker-compose</a:t>
            </a:r>
          </a:p>
          <a:p>
            <a:pPr marL="0" indent="0">
              <a:buNone/>
            </a:pPr>
            <a:r>
              <a:rPr lang="fr-FR" sz="1600" dirty="0"/>
              <a:t>Comprendre ce qu’est Kubernetes et comment l’utiliser</a:t>
            </a:r>
          </a:p>
        </p:txBody>
      </p:sp>
    </p:spTree>
    <p:extLst>
      <p:ext uri="{BB962C8B-B14F-4D97-AF65-F5344CB8AC3E}">
        <p14:creationId xmlns:p14="http://schemas.microsoft.com/office/powerpoint/2010/main" val="1339447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BDCA75-1104-164A-BCF5-8F65D188CD59}"/>
              </a:ext>
            </a:extLst>
          </p:cNvPr>
          <p:cNvSpPr>
            <a:spLocks noGrp="1"/>
          </p:cNvSpPr>
          <p:nvPr>
            <p:ph type="title"/>
          </p:nvPr>
        </p:nvSpPr>
        <p:spPr/>
        <p:txBody>
          <a:bodyPr/>
          <a:lstStyle/>
          <a:p>
            <a:r>
              <a:rPr lang="fr-FR" dirty="0"/>
              <a:t>Sommaire première partie</a:t>
            </a:r>
          </a:p>
        </p:txBody>
      </p:sp>
      <p:sp>
        <p:nvSpPr>
          <p:cNvPr id="3" name="Espace réservé du contenu 2">
            <a:extLst>
              <a:ext uri="{FF2B5EF4-FFF2-40B4-BE49-F238E27FC236}">
                <a16:creationId xmlns:a16="http://schemas.microsoft.com/office/drawing/2014/main" id="{313E1D13-E952-8642-972A-021CF734CC27}"/>
              </a:ext>
            </a:extLst>
          </p:cNvPr>
          <p:cNvSpPr>
            <a:spLocks noGrp="1"/>
          </p:cNvSpPr>
          <p:nvPr>
            <p:ph idx="1"/>
          </p:nvPr>
        </p:nvSpPr>
        <p:spPr/>
        <p:txBody>
          <a:bodyPr>
            <a:normAutofit/>
          </a:bodyPr>
          <a:lstStyle/>
          <a:p>
            <a:r>
              <a:rPr lang="fr-FR" sz="1600" dirty="0"/>
              <a:t>Qu’est ce que Docker</a:t>
            </a:r>
          </a:p>
          <a:p>
            <a:r>
              <a:rPr lang="fr-FR" sz="1600" dirty="0"/>
              <a:t>Pourquoi Docker</a:t>
            </a:r>
          </a:p>
          <a:p>
            <a:r>
              <a:rPr lang="fr-FR" sz="1600" dirty="0"/>
              <a:t>Concepts clés</a:t>
            </a:r>
          </a:p>
          <a:p>
            <a:r>
              <a:rPr lang="fr-FR" sz="1600" dirty="0"/>
              <a:t>Docker Desktop</a:t>
            </a:r>
          </a:p>
          <a:p>
            <a:r>
              <a:rPr lang="fr-FR" sz="1600" dirty="0"/>
              <a:t>Installation</a:t>
            </a:r>
          </a:p>
        </p:txBody>
      </p:sp>
    </p:spTree>
    <p:extLst>
      <p:ext uri="{BB962C8B-B14F-4D97-AF65-F5344CB8AC3E}">
        <p14:creationId xmlns:p14="http://schemas.microsoft.com/office/powerpoint/2010/main" val="4099083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6">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8">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Rectangle 10">
            <a:extLst>
              <a:ext uri="{FF2B5EF4-FFF2-40B4-BE49-F238E27FC236}">
                <a16:creationId xmlns:a16="http://schemas.microsoft.com/office/drawing/2014/main" id="{5463EB0A-3D7C-4AA5-BFA5-8EE5B4BA5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4759182-6CB7-D449-BA4B-40FD29D48368}"/>
              </a:ext>
            </a:extLst>
          </p:cNvPr>
          <p:cNvSpPr>
            <a:spLocks noGrp="1"/>
          </p:cNvSpPr>
          <p:nvPr>
            <p:ph type="title"/>
          </p:nvPr>
        </p:nvSpPr>
        <p:spPr>
          <a:xfrm>
            <a:off x="578651" y="1122363"/>
            <a:ext cx="11034695" cy="3174690"/>
          </a:xfrm>
        </p:spPr>
        <p:txBody>
          <a:bodyPr vert="horz" lIns="91440" tIns="45720" rIns="91440" bIns="45720" rtlCol="0" anchor="b">
            <a:normAutofit/>
          </a:bodyPr>
          <a:lstStyle/>
          <a:p>
            <a:r>
              <a:rPr lang="en-US" sz="8000" dirty="0"/>
              <a:t>Docker</a:t>
            </a:r>
          </a:p>
        </p:txBody>
      </p:sp>
      <p:sp>
        <p:nvSpPr>
          <p:cNvPr id="22" name="Rectangle 12">
            <a:extLst>
              <a:ext uri="{FF2B5EF4-FFF2-40B4-BE49-F238E27FC236}">
                <a16:creationId xmlns:a16="http://schemas.microsoft.com/office/drawing/2014/main" id="{7945AD00-F967-454D-A4B2-39ABA5C8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14">
            <a:extLst>
              <a:ext uri="{FF2B5EF4-FFF2-40B4-BE49-F238E27FC236}">
                <a16:creationId xmlns:a16="http://schemas.microsoft.com/office/drawing/2014/main" id="{E9BC5B79-B912-427C-8219-E3E50943F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90656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35BB78-5BA2-294A-B6B8-67BB13DA365E}"/>
              </a:ext>
            </a:extLst>
          </p:cNvPr>
          <p:cNvSpPr>
            <a:spLocks noGrp="1"/>
          </p:cNvSpPr>
          <p:nvPr>
            <p:ph type="title"/>
          </p:nvPr>
        </p:nvSpPr>
        <p:spPr/>
        <p:txBody>
          <a:bodyPr/>
          <a:lstStyle/>
          <a:p>
            <a:r>
              <a:rPr lang="fr-FR"/>
              <a:t>Qu’est-ce que Docker</a:t>
            </a:r>
            <a:endParaRPr lang="fr-FR" dirty="0"/>
          </a:p>
        </p:txBody>
      </p:sp>
      <p:sp>
        <p:nvSpPr>
          <p:cNvPr id="3" name="Espace réservé du contenu 2">
            <a:extLst>
              <a:ext uri="{FF2B5EF4-FFF2-40B4-BE49-F238E27FC236}">
                <a16:creationId xmlns:a16="http://schemas.microsoft.com/office/drawing/2014/main" id="{D6BF80AE-31EC-2A42-9279-7BCEEA9E7532}"/>
              </a:ext>
            </a:extLst>
          </p:cNvPr>
          <p:cNvSpPr>
            <a:spLocks noGrp="1"/>
          </p:cNvSpPr>
          <p:nvPr>
            <p:ph idx="1"/>
          </p:nvPr>
        </p:nvSpPr>
        <p:spPr>
          <a:xfrm>
            <a:off x="546410" y="2163337"/>
            <a:ext cx="10939346" cy="4694663"/>
          </a:xfrm>
        </p:spPr>
        <p:txBody>
          <a:bodyPr>
            <a:normAutofit/>
          </a:bodyPr>
          <a:lstStyle/>
          <a:p>
            <a:pPr marL="0" indent="0">
              <a:buNone/>
            </a:pPr>
            <a:r>
              <a:rPr lang="fr-FR" sz="1600" dirty="0"/>
              <a:t>Docker est une technologie de </a:t>
            </a:r>
            <a:r>
              <a:rPr lang="fr-FR" sz="1600" b="1" dirty="0"/>
              <a:t>conteneurisation</a:t>
            </a:r>
            <a:r>
              <a:rPr lang="fr-FR" sz="1600" dirty="0"/>
              <a:t> qui facilite la gestion de dépendance au sein d’un projet et ce, à tous les niveaux (développement et déploiement). </a:t>
            </a:r>
          </a:p>
          <a:p>
            <a:pPr marL="0" indent="0">
              <a:buNone/>
            </a:pPr>
            <a:r>
              <a:rPr lang="fr-FR" sz="1600" dirty="0"/>
              <a:t>Disponible sur Linux, Windows et Mac OS, le mécanisme de Docker se centre autour des </a:t>
            </a:r>
            <a:r>
              <a:rPr lang="fr-FR" sz="1600" b="1" dirty="0"/>
              <a:t>conteneurs</a:t>
            </a:r>
            <a:r>
              <a:rPr lang="fr-FR" sz="1600" dirty="0"/>
              <a:t> et de leur orchestration, et c’est en cela que la </a:t>
            </a:r>
            <a:r>
              <a:rPr lang="fr-FR" sz="1600" b="1" dirty="0"/>
              <a:t>conteneurisation</a:t>
            </a:r>
            <a:r>
              <a:rPr lang="fr-FR" sz="1600" dirty="0"/>
              <a:t> se différencie de la </a:t>
            </a:r>
            <a:r>
              <a:rPr lang="fr-FR" sz="1600" b="1" dirty="0"/>
              <a:t>virtualisation</a:t>
            </a:r>
            <a:r>
              <a:rPr lang="fr-FR" sz="1600" dirty="0"/>
              <a:t>.</a:t>
            </a:r>
          </a:p>
          <a:p>
            <a:pPr marL="0" indent="0">
              <a:buNone/>
            </a:pPr>
            <a:endParaRPr lang="fr-FR" sz="1600" dirty="0"/>
          </a:p>
          <a:p>
            <a:pPr marL="0" indent="0">
              <a:buNone/>
            </a:pPr>
            <a:r>
              <a:rPr lang="fr-FR" sz="1600" b="1" dirty="0"/>
              <a:t>         Virtualisation : 				                               Conteneurisation : </a:t>
            </a:r>
            <a:endParaRPr lang="fr-FR" sz="1600" dirty="0"/>
          </a:p>
          <a:p>
            <a:pPr marL="0" indent="0">
              <a:buNone/>
            </a:pPr>
            <a:endParaRPr lang="fr-FR" sz="1600" dirty="0"/>
          </a:p>
          <a:p>
            <a:pPr marL="0" indent="0">
              <a:buNone/>
            </a:pPr>
            <a:endParaRPr lang="fr-FR" sz="1600" dirty="0"/>
          </a:p>
        </p:txBody>
      </p:sp>
      <p:pic>
        <p:nvPicPr>
          <p:cNvPr id="5" name="Image 4">
            <a:extLst>
              <a:ext uri="{FF2B5EF4-FFF2-40B4-BE49-F238E27FC236}">
                <a16:creationId xmlns:a16="http://schemas.microsoft.com/office/drawing/2014/main" id="{8D4846A1-1B82-A244-A61D-B3BA3F16D727}"/>
              </a:ext>
            </a:extLst>
          </p:cNvPr>
          <p:cNvPicPr>
            <a:picLocks noChangeAspect="1"/>
          </p:cNvPicPr>
          <p:nvPr/>
        </p:nvPicPr>
        <p:blipFill>
          <a:blip r:embed="rId2"/>
          <a:stretch>
            <a:fillRect/>
          </a:stretch>
        </p:blipFill>
        <p:spPr>
          <a:xfrm>
            <a:off x="1115568" y="4232789"/>
            <a:ext cx="3159976" cy="2625211"/>
          </a:xfrm>
          <a:prstGeom prst="rect">
            <a:avLst/>
          </a:prstGeom>
        </p:spPr>
      </p:pic>
      <p:pic>
        <p:nvPicPr>
          <p:cNvPr id="7" name="Image 6">
            <a:extLst>
              <a:ext uri="{FF2B5EF4-FFF2-40B4-BE49-F238E27FC236}">
                <a16:creationId xmlns:a16="http://schemas.microsoft.com/office/drawing/2014/main" id="{F88D2CCC-F384-9644-BFB4-6FF230E558F5}"/>
              </a:ext>
            </a:extLst>
          </p:cNvPr>
          <p:cNvPicPr>
            <a:picLocks noChangeAspect="1"/>
          </p:cNvPicPr>
          <p:nvPr/>
        </p:nvPicPr>
        <p:blipFill>
          <a:blip r:embed="rId3"/>
          <a:stretch>
            <a:fillRect/>
          </a:stretch>
        </p:blipFill>
        <p:spPr>
          <a:xfrm>
            <a:off x="7590263" y="4232788"/>
            <a:ext cx="3159976" cy="2625211"/>
          </a:xfrm>
          <a:prstGeom prst="rect">
            <a:avLst/>
          </a:prstGeom>
        </p:spPr>
      </p:pic>
    </p:spTree>
    <p:extLst>
      <p:ext uri="{BB962C8B-B14F-4D97-AF65-F5344CB8AC3E}">
        <p14:creationId xmlns:p14="http://schemas.microsoft.com/office/powerpoint/2010/main" val="3114399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8E657FBC-72A4-0A4D-A56B-A9E984D95334}"/>
              </a:ext>
            </a:extLst>
          </p:cNvPr>
          <p:cNvSpPr>
            <a:spLocks noGrp="1"/>
          </p:cNvSpPr>
          <p:nvPr>
            <p:ph type="title"/>
          </p:nvPr>
        </p:nvSpPr>
        <p:spPr>
          <a:xfrm>
            <a:off x="841246" y="978619"/>
            <a:ext cx="5991244" cy="1106424"/>
          </a:xfrm>
        </p:spPr>
        <p:txBody>
          <a:bodyPr>
            <a:normAutofit/>
          </a:bodyPr>
          <a:lstStyle/>
          <a:p>
            <a:r>
              <a:rPr lang="fr-FR" sz="3200"/>
              <a:t>Pourquoi Docker</a:t>
            </a:r>
          </a:p>
        </p:txBody>
      </p:sp>
      <p:sp>
        <p:nvSpPr>
          <p:cNvPr id="14" name="Rectangle 13">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8E6CEDE6-628D-A94F-9E89-842154CCC8BD}"/>
              </a:ext>
            </a:extLst>
          </p:cNvPr>
          <p:cNvSpPr>
            <a:spLocks noGrp="1"/>
          </p:cNvSpPr>
          <p:nvPr>
            <p:ph idx="1"/>
          </p:nvPr>
        </p:nvSpPr>
        <p:spPr>
          <a:xfrm>
            <a:off x="841248" y="2252870"/>
            <a:ext cx="5993892" cy="3560251"/>
          </a:xfrm>
        </p:spPr>
        <p:txBody>
          <a:bodyPr>
            <a:normAutofit/>
          </a:bodyPr>
          <a:lstStyle/>
          <a:p>
            <a:pPr marL="0" indent="0" algn="just">
              <a:buNone/>
            </a:pPr>
            <a:r>
              <a:rPr lang="fr-FR" sz="1600" dirty="0"/>
              <a:t>Un problème fréquent lors de l’installation d’un projet est de passer plusieurs heures à essayer d’installer et de lancer un projet car beaucoup de facteurs problématiques peuvent entrer en jeu, tels que le système d’exploitation, la base de données, ou encore la version du langage de développement.</a:t>
            </a:r>
          </a:p>
          <a:p>
            <a:pPr marL="0" indent="0" algn="just">
              <a:buNone/>
            </a:pPr>
            <a:endParaRPr lang="fr-FR" sz="1600" dirty="0"/>
          </a:p>
          <a:p>
            <a:pPr marL="0" indent="0" algn="just">
              <a:buNone/>
            </a:pPr>
            <a:r>
              <a:rPr lang="fr-FR" sz="1600" dirty="0"/>
              <a:t>Avec Docker, tous ces problèmes de dépendances de versions et de machines n’existent plus</a:t>
            </a:r>
          </a:p>
        </p:txBody>
      </p:sp>
      <p:pic>
        <p:nvPicPr>
          <p:cNvPr id="7" name="Graphic 6" descr="Chronomètre">
            <a:extLst>
              <a:ext uri="{FF2B5EF4-FFF2-40B4-BE49-F238E27FC236}">
                <a16:creationId xmlns:a16="http://schemas.microsoft.com/office/drawing/2014/main" id="{73287BC3-01F2-422C-89AD-1408597012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79814" y="1329879"/>
            <a:ext cx="4097657" cy="4097657"/>
          </a:xfrm>
          <a:prstGeom prst="rect">
            <a:avLst/>
          </a:prstGeom>
        </p:spPr>
      </p:pic>
    </p:spTree>
    <p:extLst>
      <p:ext uri="{BB962C8B-B14F-4D97-AF65-F5344CB8AC3E}">
        <p14:creationId xmlns:p14="http://schemas.microsoft.com/office/powerpoint/2010/main" val="1111959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8EA9055A-ACC4-C944-8D05-D44FCB5875BB}"/>
              </a:ext>
            </a:extLst>
          </p:cNvPr>
          <p:cNvSpPr>
            <a:spLocks noGrp="1"/>
          </p:cNvSpPr>
          <p:nvPr>
            <p:ph type="title"/>
          </p:nvPr>
        </p:nvSpPr>
        <p:spPr>
          <a:xfrm>
            <a:off x="838200" y="253397"/>
            <a:ext cx="10515600" cy="1273233"/>
          </a:xfrm>
        </p:spPr>
        <p:txBody>
          <a:bodyPr>
            <a:normAutofit/>
          </a:bodyPr>
          <a:lstStyle/>
          <a:p>
            <a:r>
              <a:rPr lang="fr-FR" dirty="0"/>
              <a:t>Concepts clés</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27957486-C7EC-2F43-A9F4-565391520061}"/>
              </a:ext>
            </a:extLst>
          </p:cNvPr>
          <p:cNvSpPr>
            <a:spLocks noGrp="1"/>
          </p:cNvSpPr>
          <p:nvPr>
            <p:ph idx="1"/>
          </p:nvPr>
        </p:nvSpPr>
        <p:spPr>
          <a:xfrm>
            <a:off x="838200" y="2478024"/>
            <a:ext cx="10515600" cy="3694176"/>
          </a:xfrm>
        </p:spPr>
        <p:txBody>
          <a:bodyPr>
            <a:normAutofit/>
          </a:bodyPr>
          <a:lstStyle/>
          <a:p>
            <a:pPr marL="0" indent="0">
              <a:lnSpc>
                <a:spcPct val="100000"/>
              </a:lnSpc>
              <a:buNone/>
            </a:pPr>
            <a:r>
              <a:rPr lang="fr-FR" sz="1500"/>
              <a:t>Il existe trois concepts clés dans Docker : </a:t>
            </a:r>
            <a:r>
              <a:rPr lang="fr-FR" sz="1500" b="1"/>
              <a:t>les conteneurs, les images et les fichiers Docker (Dockerfile)</a:t>
            </a:r>
          </a:p>
          <a:p>
            <a:pPr marL="0" indent="0">
              <a:lnSpc>
                <a:spcPct val="100000"/>
              </a:lnSpc>
              <a:buNone/>
            </a:pPr>
            <a:endParaRPr lang="fr-FR" sz="1500" b="1"/>
          </a:p>
          <a:p>
            <a:pPr>
              <a:lnSpc>
                <a:spcPct val="100000"/>
              </a:lnSpc>
            </a:pPr>
            <a:r>
              <a:rPr lang="fr-FR" sz="1500"/>
              <a:t>Un </a:t>
            </a:r>
            <a:r>
              <a:rPr lang="fr-FR" sz="1500" b="1"/>
              <a:t>conteneur</a:t>
            </a:r>
            <a:r>
              <a:rPr lang="fr-FR" sz="1500"/>
              <a:t> est un espace dans lequel une application tourne avec son propre environnement. Les applications qu’un conteneur peut faire tourner sont de tous types : site web, API, db, etc. Chaque conteneur est une instance d’une image. </a:t>
            </a:r>
          </a:p>
          <a:p>
            <a:pPr>
              <a:lnSpc>
                <a:spcPct val="100000"/>
              </a:lnSpc>
            </a:pPr>
            <a:r>
              <a:rPr lang="fr-FR" sz="1500"/>
              <a:t>Les </a:t>
            </a:r>
            <a:r>
              <a:rPr lang="fr-FR" sz="1500" b="1"/>
              <a:t>images</a:t>
            </a:r>
            <a:r>
              <a:rPr lang="fr-FR" sz="1500"/>
              <a:t> représentent le contexte que plusieurs conteneurs peuvent exécuter</a:t>
            </a:r>
            <a:r>
              <a:rPr lang="fr-FR" sz="1500" b="1"/>
              <a:t>.</a:t>
            </a:r>
            <a:r>
              <a:rPr lang="fr-FR" sz="1500"/>
              <a:t> Elles sont aux conteneurs ce que les classes sont aux objets en Programmation Orientée Objet : un moule.</a:t>
            </a:r>
          </a:p>
          <a:p>
            <a:pPr>
              <a:lnSpc>
                <a:spcPct val="100000"/>
              </a:lnSpc>
            </a:pPr>
            <a:r>
              <a:rPr lang="fr-FR" sz="1500"/>
              <a:t>Un </a:t>
            </a:r>
            <a:r>
              <a:rPr lang="fr-FR" sz="1500" b="1"/>
              <a:t>Dockerfile</a:t>
            </a:r>
            <a:r>
              <a:rPr lang="fr-FR" sz="1500"/>
              <a:t> est un fichier qui liste les instructions à exécuter pour build une image. Il est lu de haut en bas au cours du processus de build</a:t>
            </a:r>
            <a:r>
              <a:rPr lang="fr-FR" sz="1500" dirty="0"/>
              <a:t>.</a:t>
            </a:r>
            <a:endParaRPr lang="fr-FR" sz="1500"/>
          </a:p>
          <a:p>
            <a:pPr>
              <a:lnSpc>
                <a:spcPct val="100000"/>
              </a:lnSpc>
            </a:pPr>
            <a:endParaRPr lang="fr-FR" sz="1500"/>
          </a:p>
          <a:p>
            <a:pPr marL="0" indent="0">
              <a:lnSpc>
                <a:spcPct val="100000"/>
              </a:lnSpc>
              <a:buNone/>
            </a:pPr>
            <a:r>
              <a:rPr lang="fr-FR" sz="1500" dirty="0"/>
              <a:t>Nous verrons tous cela en détails dans le cours</a:t>
            </a:r>
            <a:endParaRPr lang="fr-FR" sz="1500"/>
          </a:p>
        </p:txBody>
      </p:sp>
    </p:spTree>
    <p:extLst>
      <p:ext uri="{BB962C8B-B14F-4D97-AF65-F5344CB8AC3E}">
        <p14:creationId xmlns:p14="http://schemas.microsoft.com/office/powerpoint/2010/main" val="1516335490"/>
      </p:ext>
    </p:extLst>
  </p:cSld>
  <p:clrMapOvr>
    <a:masterClrMapping/>
  </p:clrMapOvr>
</p:sld>
</file>

<file path=ppt/theme/theme1.xml><?xml version="1.0" encoding="utf-8"?>
<a:theme xmlns:a="http://schemas.openxmlformats.org/drawingml/2006/main" name="AccentBoxVTI">
  <a:themeElements>
    <a:clrScheme name="AnalogousFromDarkSeedLeftStep">
      <a:dk1>
        <a:srgbClr val="000000"/>
      </a:dk1>
      <a:lt1>
        <a:srgbClr val="FFFFFF"/>
      </a:lt1>
      <a:dk2>
        <a:srgbClr val="3E3423"/>
      </a:dk2>
      <a:lt2>
        <a:srgbClr val="E8E2E6"/>
      </a:lt2>
      <a:accent1>
        <a:srgbClr val="21B94B"/>
      </a:accent1>
      <a:accent2>
        <a:srgbClr val="2BB814"/>
      </a:accent2>
      <a:accent3>
        <a:srgbClr val="70B11F"/>
      </a:accent3>
      <a:accent4>
        <a:srgbClr val="A2A712"/>
      </a:accent4>
      <a:accent5>
        <a:srgbClr val="D69226"/>
      </a:accent5>
      <a:accent6>
        <a:srgbClr val="D53C17"/>
      </a:accent6>
      <a:hlink>
        <a:srgbClr val="968032"/>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1151</TotalTime>
  <Words>831</Words>
  <Application>Microsoft Macintosh PowerPoint</Application>
  <PresentationFormat>Grand écran</PresentationFormat>
  <Paragraphs>97</Paragraphs>
  <Slides>32</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32</vt:i4>
      </vt:variant>
    </vt:vector>
  </HeadingPairs>
  <TitlesOfParts>
    <vt:vector size="36" baseType="lpstr">
      <vt:lpstr>Arial</vt:lpstr>
      <vt:lpstr>Calibri</vt:lpstr>
      <vt:lpstr>Neue Haas Grotesk Text Pro</vt:lpstr>
      <vt:lpstr>AccentBoxVTI</vt:lpstr>
      <vt:lpstr>Docker &amp; Kubernetes</vt:lpstr>
      <vt:lpstr>Présentation</vt:lpstr>
      <vt:lpstr>Tour de table</vt:lpstr>
      <vt:lpstr>Objectif du cours</vt:lpstr>
      <vt:lpstr>Sommaire première partie</vt:lpstr>
      <vt:lpstr>Docker</vt:lpstr>
      <vt:lpstr>Qu’est-ce que Docker</vt:lpstr>
      <vt:lpstr>Pourquoi Docker</vt:lpstr>
      <vt:lpstr>Concepts clés</vt:lpstr>
      <vt:lpstr>Docker Desktop</vt:lpstr>
      <vt:lpstr>Installation</vt:lpstr>
      <vt:lpstr>Utiliser le Docker Client</vt:lpstr>
      <vt:lpstr>Qu’est ce qu’un container </vt:lpstr>
      <vt:lpstr>Comment Docker fonctionne</vt:lpstr>
      <vt:lpstr>Manipuler des containers</vt:lpstr>
      <vt:lpstr>TP1</vt:lpstr>
      <vt:lpstr>Créer et manipuler des images</vt:lpstr>
      <vt:lpstr>Comment créer ses propres images</vt:lpstr>
      <vt:lpstr>Dockerfile</vt:lpstr>
      <vt:lpstr>Quiz</vt:lpstr>
      <vt:lpstr>Utiliser Docker dans un projet</vt:lpstr>
      <vt:lpstr>Docker Compose</vt:lpstr>
      <vt:lpstr>App multi containers</vt:lpstr>
      <vt:lpstr>Production Workflow</vt:lpstr>
      <vt:lpstr>Sommaire deuxième partie</vt:lpstr>
      <vt:lpstr>Kubernetes</vt:lpstr>
      <vt:lpstr>Qu’est ce que Kubernetes</vt:lpstr>
      <vt:lpstr>Pourquoi Kubernetes</vt:lpstr>
      <vt:lpstr>Installation</vt:lpstr>
      <vt:lpstr>Pod</vt:lpstr>
      <vt:lpstr>Projet Kubernetes</vt:lpstr>
      <vt:lpstr>Déploiement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&amp; Kubernetes</dc:title>
  <dc:creator>Elie BISMUTH</dc:creator>
  <cp:lastModifiedBy>Elie BISMUTH</cp:lastModifiedBy>
  <cp:revision>16</cp:revision>
  <dcterms:created xsi:type="dcterms:W3CDTF">2021-12-05T15:43:01Z</dcterms:created>
  <dcterms:modified xsi:type="dcterms:W3CDTF">2021-12-31T12:08:22Z</dcterms:modified>
</cp:coreProperties>
</file>