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1" r:id="rId6"/>
    <p:sldId id="262" r:id="rId7"/>
    <p:sldId id="263" r:id="rId8"/>
    <p:sldId id="278" r:id="rId9"/>
    <p:sldId id="279" r:id="rId10"/>
    <p:sldId id="281" r:id="rId11"/>
    <p:sldId id="283" r:id="rId12"/>
    <p:sldId id="284" r:id="rId13"/>
    <p:sldId id="265" r:id="rId14"/>
    <p:sldId id="268" r:id="rId15"/>
    <p:sldId id="294" r:id="rId16"/>
    <p:sldId id="269" r:id="rId17"/>
    <p:sldId id="293" r:id="rId18"/>
    <p:sldId id="295" r:id="rId19"/>
    <p:sldId id="298" r:id="rId20"/>
    <p:sldId id="302" r:id="rId21"/>
    <p:sldId id="300" r:id="rId22"/>
    <p:sldId id="303" r:id="rId23"/>
    <p:sldId id="271" r:id="rId24"/>
    <p:sldId id="304" r:id="rId25"/>
    <p:sldId id="306" r:id="rId26"/>
    <p:sldId id="308" r:id="rId27"/>
    <p:sldId id="307" r:id="rId28"/>
    <p:sldId id="309" r:id="rId29"/>
    <p:sldId id="286" r:id="rId30"/>
    <p:sldId id="274" r:id="rId31"/>
    <p:sldId id="314" r:id="rId32"/>
    <p:sldId id="313" r:id="rId33"/>
    <p:sldId id="315" r:id="rId34"/>
    <p:sldId id="316" r:id="rId35"/>
    <p:sldId id="317" r:id="rId36"/>
    <p:sldId id="276" r:id="rId37"/>
    <p:sldId id="287" r:id="rId38"/>
    <p:sldId id="288" r:id="rId3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703"/>
    <p:restoredTop sz="94679"/>
  </p:normalViewPr>
  <p:slideViewPr>
    <p:cSldViewPr snapToGrid="0" snapToObjects="1">
      <p:cViewPr varScale="1">
        <p:scale>
          <a:sx n="158" d="100"/>
          <a:sy n="158"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1/4/22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242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1/4/22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2180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1/4/22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00108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1/4/22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372172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1/4/22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215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1/4/22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4067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1/4/22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27071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1/4/22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0233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1/4/22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976804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1/4/22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40724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1/4/22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2732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1/4/22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89045890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elie91/Jedy-DockerKubernetes/blob/main/TP/TP0.m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elie91/Jedy-DockerKubernetes/blob/main/TP/TP1.m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in/elie-bismut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docker.com/engine/reference/builder/#run" TargetMode="External"/><Relationship Id="rId7" Type="http://schemas.openxmlformats.org/officeDocument/2006/relationships/hyperlink" Target="https://docs.docker.com/engine/reference/builder/#copy" TargetMode="External"/><Relationship Id="rId2" Type="http://schemas.openxmlformats.org/officeDocument/2006/relationships/hyperlink" Target="https://docs.docker.com/engine/reference/builder/#from" TargetMode="External"/><Relationship Id="rId1" Type="http://schemas.openxmlformats.org/officeDocument/2006/relationships/slideLayout" Target="../slideLayouts/slideLayout2.xml"/><Relationship Id="rId6" Type="http://schemas.openxmlformats.org/officeDocument/2006/relationships/hyperlink" Target="https://docs.docker.com/engine/reference/builder/#env" TargetMode="External"/><Relationship Id="rId5" Type="http://schemas.openxmlformats.org/officeDocument/2006/relationships/hyperlink" Target="https://docs.docker.com/engine/reference/builder/#expose" TargetMode="External"/><Relationship Id="rId4" Type="http://schemas.openxmlformats.org/officeDocument/2006/relationships/hyperlink" Target="https://docs.docker.com/engine/reference/builder/#cm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elie91/Jedy-DockerKubernetes/blob/main/TP/TP2.m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gw.tnode.com/docker/docker-compose-organized/" TargetMode="External"/><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hub.com/elie91/Jedy-DockerKubernetes-Formation/blob/main/TP/TP3.m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log.wescale.fr/2018/01/11/typhoon-rke-de-nouveaux-outils-pour-installer-un-cluster-kubernetes/" TargetMode="External"/><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kubernetes.io/fr/docs/reference/kubectl/overview/" TargetMode="External"/><Relationship Id="rId2" Type="http://schemas.openxmlformats.org/officeDocument/2006/relationships/hyperlink" Target="https://minikube.sigs.k8s.io/docs/star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nas.tech/blog/2015/12/15/logging-for-rails-apps-in-docker/"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3F9B7D2-17D7-414F-9B43-846FAAFB93D9}"/>
              </a:ext>
            </a:extLst>
          </p:cNvPr>
          <p:cNvPicPr>
            <a:picLocks noChangeAspect="1"/>
          </p:cNvPicPr>
          <p:nvPr/>
        </p:nvPicPr>
        <p:blipFill rotWithShape="1">
          <a:blip r:embed="rId2"/>
          <a:srcRect l="3368" r="3097"/>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E289CD4-C1CF-8D45-8F6D-4557534D35AE}"/>
              </a:ext>
            </a:extLst>
          </p:cNvPr>
          <p:cNvSpPr>
            <a:spLocks noGrp="1"/>
          </p:cNvSpPr>
          <p:nvPr>
            <p:ph type="ctrTitle"/>
          </p:nvPr>
        </p:nvSpPr>
        <p:spPr>
          <a:xfrm>
            <a:off x="477981" y="1122363"/>
            <a:ext cx="4023360" cy="3204134"/>
          </a:xfrm>
        </p:spPr>
        <p:txBody>
          <a:bodyPr anchor="b">
            <a:normAutofit/>
          </a:bodyPr>
          <a:lstStyle/>
          <a:p>
            <a:r>
              <a:rPr lang="fr-FR" sz="4800"/>
              <a:t>Docker &amp; Kubernetes</a:t>
            </a:r>
          </a:p>
        </p:txBody>
      </p:sp>
      <p:sp>
        <p:nvSpPr>
          <p:cNvPr id="3" name="Sous-titre 2">
            <a:extLst>
              <a:ext uri="{FF2B5EF4-FFF2-40B4-BE49-F238E27FC236}">
                <a16:creationId xmlns:a16="http://schemas.microsoft.com/office/drawing/2014/main" id="{AD2DD407-FE6C-EB4B-9A33-B32BFE584A65}"/>
              </a:ext>
            </a:extLst>
          </p:cNvPr>
          <p:cNvSpPr>
            <a:spLocks noGrp="1"/>
          </p:cNvSpPr>
          <p:nvPr>
            <p:ph type="subTitle" idx="1"/>
          </p:nvPr>
        </p:nvSpPr>
        <p:spPr>
          <a:xfrm>
            <a:off x="477980" y="4872922"/>
            <a:ext cx="4023359" cy="1208141"/>
          </a:xfrm>
        </p:spPr>
        <p:txBody>
          <a:bodyPr>
            <a:normAutofit/>
          </a:bodyPr>
          <a:lstStyle/>
          <a:p>
            <a:r>
              <a:rPr lang="fr-FR" sz="2000"/>
              <a:t>Elie Bismuth</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0737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489FA6-7019-1F40-9DAE-EFFCE20A36A9}"/>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29953A3D-A4A4-3A41-946A-249E63EA0338}"/>
              </a:ext>
            </a:extLst>
          </p:cNvPr>
          <p:cNvSpPr>
            <a:spLocks noGrp="1"/>
          </p:cNvSpPr>
          <p:nvPr>
            <p:ph idx="1"/>
          </p:nvPr>
        </p:nvSpPr>
        <p:spPr/>
        <p:txBody>
          <a:bodyPr>
            <a:normAutofit/>
          </a:bodyPr>
          <a:lstStyle/>
          <a:p>
            <a:pPr marL="0" indent="0">
              <a:buNone/>
            </a:pPr>
            <a:r>
              <a:rPr lang="fr-FR" sz="1400" dirty="0"/>
              <a:t>Suivre les instructions du TP0 sur </a:t>
            </a:r>
            <a:r>
              <a:rPr lang="fr-FR" sz="1400" dirty="0">
                <a:hlinkClick r:id="rId2"/>
              </a:rPr>
              <a:t>ce lien </a:t>
            </a:r>
            <a:r>
              <a:rPr lang="fr-FR" sz="1400" dirty="0"/>
              <a:t>pour l’installation de Docker</a:t>
            </a:r>
            <a:endParaRPr lang="fr-FR" sz="1400" b="1" dirty="0"/>
          </a:p>
        </p:txBody>
      </p:sp>
    </p:spTree>
    <p:extLst>
      <p:ext uri="{BB962C8B-B14F-4D97-AF65-F5344CB8AC3E}">
        <p14:creationId xmlns:p14="http://schemas.microsoft.com/office/powerpoint/2010/main" val="268683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221835-B4DC-7E43-B144-398B94768779}"/>
              </a:ext>
            </a:extLst>
          </p:cNvPr>
          <p:cNvSpPr>
            <a:spLocks noGrp="1"/>
          </p:cNvSpPr>
          <p:nvPr>
            <p:ph type="title"/>
          </p:nvPr>
        </p:nvSpPr>
        <p:spPr/>
        <p:txBody>
          <a:bodyPr>
            <a:normAutofit/>
          </a:bodyPr>
          <a:lstStyle/>
          <a:p>
            <a:r>
              <a:rPr lang="fr-FR" sz="2400" dirty="0"/>
              <a:t>Utiliser le Docker Client</a:t>
            </a:r>
          </a:p>
        </p:txBody>
      </p:sp>
      <p:pic>
        <p:nvPicPr>
          <p:cNvPr id="5" name="Espace réservé du contenu 4" descr="Une image contenant texte&#10;&#10;Description générée automatiquement">
            <a:extLst>
              <a:ext uri="{FF2B5EF4-FFF2-40B4-BE49-F238E27FC236}">
                <a16:creationId xmlns:a16="http://schemas.microsoft.com/office/drawing/2014/main" id="{DCF2AAA4-40B0-0545-9491-591339BC4BC2}"/>
              </a:ext>
            </a:extLst>
          </p:cNvPr>
          <p:cNvPicPr>
            <a:picLocks noGrp="1" noChangeAspect="1"/>
          </p:cNvPicPr>
          <p:nvPr>
            <p:ph idx="1"/>
          </p:nvPr>
        </p:nvPicPr>
        <p:blipFill>
          <a:blip r:embed="rId2"/>
          <a:stretch>
            <a:fillRect/>
          </a:stretch>
        </p:blipFill>
        <p:spPr>
          <a:xfrm>
            <a:off x="323019" y="2110154"/>
            <a:ext cx="5647989" cy="3973012"/>
          </a:xfrm>
        </p:spPr>
      </p:pic>
      <p:pic>
        <p:nvPicPr>
          <p:cNvPr id="7" name="Image 6">
            <a:extLst>
              <a:ext uri="{FF2B5EF4-FFF2-40B4-BE49-F238E27FC236}">
                <a16:creationId xmlns:a16="http://schemas.microsoft.com/office/drawing/2014/main" id="{48C643C4-90C9-2145-8839-EF1D0F2C1B96}"/>
              </a:ext>
            </a:extLst>
          </p:cNvPr>
          <p:cNvPicPr>
            <a:picLocks noChangeAspect="1"/>
          </p:cNvPicPr>
          <p:nvPr/>
        </p:nvPicPr>
        <p:blipFill>
          <a:blip r:embed="rId3"/>
          <a:stretch>
            <a:fillRect/>
          </a:stretch>
        </p:blipFill>
        <p:spPr>
          <a:xfrm>
            <a:off x="5971008" y="2492093"/>
            <a:ext cx="6095999" cy="2637692"/>
          </a:xfrm>
          <a:prstGeom prst="rect">
            <a:avLst/>
          </a:prstGeom>
        </p:spPr>
      </p:pic>
    </p:spTree>
    <p:extLst>
      <p:ext uri="{BB962C8B-B14F-4D97-AF65-F5344CB8AC3E}">
        <p14:creationId xmlns:p14="http://schemas.microsoft.com/office/powerpoint/2010/main" val="3629098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99F7B97-B15F-A044-81D0-873CB4062849}"/>
              </a:ext>
            </a:extLst>
          </p:cNvPr>
          <p:cNvSpPr>
            <a:spLocks noGrp="1"/>
          </p:cNvSpPr>
          <p:nvPr>
            <p:ph type="title"/>
          </p:nvPr>
        </p:nvSpPr>
        <p:spPr>
          <a:xfrm>
            <a:off x="371094" y="1161288"/>
            <a:ext cx="3438144" cy="1124712"/>
          </a:xfrm>
        </p:spPr>
        <p:txBody>
          <a:bodyPr anchor="b">
            <a:normAutofit/>
          </a:bodyPr>
          <a:lstStyle/>
          <a:p>
            <a:r>
              <a:rPr lang="fr-FR" sz="2400" dirty="0"/>
              <a:t>Container</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CD94D8-0628-8249-BE2E-24051ABF6F72}"/>
              </a:ext>
            </a:extLst>
          </p:cNvPr>
          <p:cNvSpPr>
            <a:spLocks noGrp="1"/>
          </p:cNvSpPr>
          <p:nvPr>
            <p:ph idx="1"/>
          </p:nvPr>
        </p:nvSpPr>
        <p:spPr>
          <a:xfrm>
            <a:off x="371094" y="2637536"/>
            <a:ext cx="4084578" cy="3287776"/>
          </a:xfrm>
        </p:spPr>
        <p:txBody>
          <a:bodyPr anchor="t">
            <a:normAutofit/>
          </a:bodyPr>
          <a:lstStyle/>
          <a:p>
            <a:pPr algn="just"/>
            <a:r>
              <a:rPr lang="fr-FR" sz="1200" dirty="0"/>
              <a:t>Une image contient une copie des fichiers de base de notre machine, ainsi qu’une commande </a:t>
            </a:r>
          </a:p>
          <a:p>
            <a:pPr algn="just"/>
            <a:endParaRPr lang="fr-FR" sz="1200" dirty="0"/>
          </a:p>
          <a:p>
            <a:pPr algn="just"/>
            <a:r>
              <a:rPr lang="fr-FR" sz="1200" dirty="0"/>
              <a:t>Lorsqu’on crée un container avec une image, le </a:t>
            </a:r>
            <a:r>
              <a:rPr lang="fr-FR" sz="1200" dirty="0" err="1"/>
              <a:t>Kernel</a:t>
            </a:r>
            <a:r>
              <a:rPr lang="fr-FR" sz="1200" dirty="0"/>
              <a:t> sélectionne une partie du disque dur de notre machine pour l’assigner à ce container uniquement</a:t>
            </a:r>
          </a:p>
          <a:p>
            <a:pPr algn="just"/>
            <a:endParaRPr lang="fr-FR" sz="1200" dirty="0"/>
          </a:p>
          <a:p>
            <a:pPr algn="just"/>
            <a:r>
              <a:rPr lang="fr-FR" sz="1200" dirty="0"/>
              <a:t>Ainsi, lorsque le processus du container est en cours, le </a:t>
            </a:r>
            <a:r>
              <a:rPr lang="fr-FR" sz="1200" dirty="0" err="1"/>
              <a:t>Kernel</a:t>
            </a:r>
            <a:r>
              <a:rPr lang="fr-FR" sz="1200" dirty="0"/>
              <a:t> utilise uniquement les ressources assignées au container, contenant dans notre cas le langage Python et rien d’autre</a:t>
            </a:r>
          </a:p>
          <a:p>
            <a:pPr marL="0" indent="0" algn="just">
              <a:buNone/>
            </a:pPr>
            <a:endParaRPr lang="fr-FR" sz="1200" dirty="0"/>
          </a:p>
          <a:p>
            <a:pPr algn="just"/>
            <a:endParaRPr lang="fr-FR" sz="1200" dirty="0"/>
          </a:p>
        </p:txBody>
      </p:sp>
      <p:pic>
        <p:nvPicPr>
          <p:cNvPr id="7" name="Image 6">
            <a:extLst>
              <a:ext uri="{FF2B5EF4-FFF2-40B4-BE49-F238E27FC236}">
                <a16:creationId xmlns:a16="http://schemas.microsoft.com/office/drawing/2014/main" id="{AE807FD8-BADC-AD44-9455-789F2D8A3C5D}"/>
              </a:ext>
            </a:extLst>
          </p:cNvPr>
          <p:cNvPicPr>
            <a:picLocks noChangeAspect="1"/>
          </p:cNvPicPr>
          <p:nvPr/>
        </p:nvPicPr>
        <p:blipFill>
          <a:blip r:embed="rId2"/>
          <a:stretch>
            <a:fillRect/>
          </a:stretch>
        </p:blipFill>
        <p:spPr>
          <a:xfrm>
            <a:off x="4898967" y="1285905"/>
            <a:ext cx="6921940" cy="4395431"/>
          </a:xfrm>
          <a:prstGeom prst="rect">
            <a:avLst/>
          </a:prstGeom>
        </p:spPr>
      </p:pic>
    </p:spTree>
    <p:extLst>
      <p:ext uri="{BB962C8B-B14F-4D97-AF65-F5344CB8AC3E}">
        <p14:creationId xmlns:p14="http://schemas.microsoft.com/office/powerpoint/2010/main" val="3014659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F18B1E35-7493-7B45-BD59-831A85BA40B6}"/>
              </a:ext>
            </a:extLst>
          </p:cNvPr>
          <p:cNvSpPr>
            <a:spLocks noGrp="1"/>
          </p:cNvSpPr>
          <p:nvPr>
            <p:ph type="title"/>
          </p:nvPr>
        </p:nvSpPr>
        <p:spPr>
          <a:xfrm>
            <a:off x="371094" y="1161288"/>
            <a:ext cx="3438144" cy="1124712"/>
          </a:xfrm>
        </p:spPr>
        <p:txBody>
          <a:bodyPr anchor="b">
            <a:normAutofit/>
          </a:bodyPr>
          <a:lstStyle/>
          <a:p>
            <a:r>
              <a:rPr lang="fr-FR" sz="2800" dirty="0"/>
              <a:t>Comment Docker fonctionne</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75A8284C-FF29-2D44-B31A-C4742B58BB06}"/>
              </a:ext>
            </a:extLst>
          </p:cNvPr>
          <p:cNvSpPr>
            <a:spLocks noGrp="1"/>
          </p:cNvSpPr>
          <p:nvPr>
            <p:ph idx="1"/>
          </p:nvPr>
        </p:nvSpPr>
        <p:spPr>
          <a:xfrm>
            <a:off x="371094" y="2718054"/>
            <a:ext cx="3438906" cy="3207258"/>
          </a:xfrm>
        </p:spPr>
        <p:txBody>
          <a:bodyPr anchor="t">
            <a:normAutofit/>
          </a:bodyPr>
          <a:lstStyle/>
          <a:p>
            <a:pPr algn="just">
              <a:lnSpc>
                <a:spcPct val="100000"/>
              </a:lnSpc>
            </a:pPr>
            <a:r>
              <a:rPr lang="fr-FR" sz="1200" dirty="0"/>
              <a:t>Le fait de pouvoir regrouper des ressources par </a:t>
            </a:r>
            <a:r>
              <a:rPr lang="fr-FR" sz="1200" dirty="0" err="1"/>
              <a:t>namespace</a:t>
            </a:r>
            <a:r>
              <a:rPr lang="fr-FR" sz="1200" dirty="0"/>
              <a:t> n’est possible qu’avec Linux</a:t>
            </a:r>
          </a:p>
          <a:p>
            <a:pPr algn="just">
              <a:lnSpc>
                <a:spcPct val="100000"/>
              </a:lnSpc>
            </a:pPr>
            <a:r>
              <a:rPr lang="fr-FR" sz="1200" dirty="0"/>
              <a:t>En réalité, lorsqu’on installe le Docker Client sur Mac/Windows, on installe une machine virtuelle Linux, qui communique avec notre OS pour utiliser les ressources de notre machine</a:t>
            </a:r>
          </a:p>
        </p:txBody>
      </p:sp>
      <p:pic>
        <p:nvPicPr>
          <p:cNvPr id="7" name="Image 6">
            <a:extLst>
              <a:ext uri="{FF2B5EF4-FFF2-40B4-BE49-F238E27FC236}">
                <a16:creationId xmlns:a16="http://schemas.microsoft.com/office/drawing/2014/main" id="{5241FC73-0380-7A4A-BA09-46EDA602322A}"/>
              </a:ext>
            </a:extLst>
          </p:cNvPr>
          <p:cNvPicPr>
            <a:picLocks noChangeAspect="1"/>
          </p:cNvPicPr>
          <p:nvPr/>
        </p:nvPicPr>
        <p:blipFill>
          <a:blip r:embed="rId2"/>
          <a:stretch>
            <a:fillRect/>
          </a:stretch>
        </p:blipFill>
        <p:spPr>
          <a:xfrm>
            <a:off x="4920083" y="843533"/>
            <a:ext cx="6879708" cy="5280175"/>
          </a:xfrm>
          <a:prstGeom prst="rect">
            <a:avLst/>
          </a:prstGeom>
        </p:spPr>
      </p:pic>
    </p:spTree>
    <p:extLst>
      <p:ext uri="{BB962C8B-B14F-4D97-AF65-F5344CB8AC3E}">
        <p14:creationId xmlns:p14="http://schemas.microsoft.com/office/powerpoint/2010/main" val="285583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F437F-6EED-C847-BBA9-02BBF8CDA2D8}"/>
              </a:ext>
            </a:extLst>
          </p:cNvPr>
          <p:cNvSpPr>
            <a:spLocks noGrp="1"/>
          </p:cNvSpPr>
          <p:nvPr>
            <p:ph type="title"/>
          </p:nvPr>
        </p:nvSpPr>
        <p:spPr/>
        <p:txBody>
          <a:bodyPr>
            <a:normAutofit/>
          </a:bodyPr>
          <a:lstStyle/>
          <a:p>
            <a:r>
              <a:rPr lang="fr-FR" sz="2400" dirty="0"/>
              <a:t>Manipuler des containers et des images</a:t>
            </a:r>
          </a:p>
        </p:txBody>
      </p:sp>
    </p:spTree>
    <p:extLst>
      <p:ext uri="{BB962C8B-B14F-4D97-AF65-F5344CB8AC3E}">
        <p14:creationId xmlns:p14="http://schemas.microsoft.com/office/powerpoint/2010/main" val="400487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D7FCA7-9F9B-C048-990C-5F6DCC332AA9}"/>
              </a:ext>
            </a:extLst>
          </p:cNvPr>
          <p:cNvSpPr>
            <a:spLocks noGrp="1"/>
          </p:cNvSpPr>
          <p:nvPr>
            <p:ph type="title"/>
          </p:nvPr>
        </p:nvSpPr>
        <p:spPr/>
        <p:txBody>
          <a:bodyPr>
            <a:normAutofit/>
          </a:bodyPr>
          <a:lstStyle/>
          <a:p>
            <a:r>
              <a:rPr lang="fr-FR" sz="2400" dirty="0"/>
              <a:t>TP1</a:t>
            </a:r>
          </a:p>
        </p:txBody>
      </p:sp>
      <p:sp>
        <p:nvSpPr>
          <p:cNvPr id="3" name="Espace réservé du contenu 2">
            <a:extLst>
              <a:ext uri="{FF2B5EF4-FFF2-40B4-BE49-F238E27FC236}">
                <a16:creationId xmlns:a16="http://schemas.microsoft.com/office/drawing/2014/main" id="{CE28CD5B-0BED-D24C-BC48-B04A2EA6EBCE}"/>
              </a:ext>
            </a:extLst>
          </p:cNvPr>
          <p:cNvSpPr>
            <a:spLocks noGrp="1"/>
          </p:cNvSpPr>
          <p:nvPr>
            <p:ph idx="1"/>
          </p:nvPr>
        </p:nvSpPr>
        <p:spPr/>
        <p:txBody>
          <a:bodyPr>
            <a:normAutofit/>
          </a:bodyPr>
          <a:lstStyle/>
          <a:p>
            <a:pPr marL="0" indent="0">
              <a:buNone/>
            </a:pPr>
            <a:r>
              <a:rPr lang="fr-FR" sz="1400" dirty="0"/>
              <a:t>La liste des commandes à connaitre pour manipuler des containers et images Docker est disponible sur </a:t>
            </a:r>
            <a:r>
              <a:rPr lang="fr-FR" sz="1400" dirty="0">
                <a:hlinkClick r:id="rId2"/>
              </a:rPr>
              <a:t>ce lien</a:t>
            </a:r>
            <a:br>
              <a:rPr lang="fr-FR" sz="1400" dirty="0">
                <a:hlinkClick r:id="rId2"/>
              </a:rPr>
            </a:br>
            <a:r>
              <a:rPr lang="fr-FR" sz="1400" dirty="0"/>
              <a:t>Vous pouvez de cette façon tester chaque commande</a:t>
            </a:r>
          </a:p>
          <a:p>
            <a:pPr marL="0" indent="0">
              <a:buNone/>
            </a:pPr>
            <a:endParaRPr lang="fr-FR" sz="1400" dirty="0"/>
          </a:p>
          <a:p>
            <a:pPr marL="0" indent="0">
              <a:buNone/>
            </a:pPr>
            <a:r>
              <a:rPr lang="fr-FR" sz="1400" dirty="0"/>
              <a:t>Je reste disponible en cas de besoin</a:t>
            </a:r>
          </a:p>
        </p:txBody>
      </p:sp>
    </p:spTree>
    <p:extLst>
      <p:ext uri="{BB962C8B-B14F-4D97-AF65-F5344CB8AC3E}">
        <p14:creationId xmlns:p14="http://schemas.microsoft.com/office/powerpoint/2010/main" val="382577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5B6EF-BEF3-9E47-97BD-0F063DCBA7CB}"/>
              </a:ext>
            </a:extLst>
          </p:cNvPr>
          <p:cNvSpPr>
            <a:spLocks noGrp="1"/>
          </p:cNvSpPr>
          <p:nvPr>
            <p:ph type="title"/>
          </p:nvPr>
        </p:nvSpPr>
        <p:spPr/>
        <p:txBody>
          <a:bodyPr>
            <a:normAutofit/>
          </a:bodyPr>
          <a:lstStyle/>
          <a:p>
            <a:r>
              <a:rPr lang="fr-FR" sz="2400" dirty="0"/>
              <a:t>Créer des images</a:t>
            </a:r>
          </a:p>
        </p:txBody>
      </p:sp>
    </p:spTree>
    <p:extLst>
      <p:ext uri="{BB962C8B-B14F-4D97-AF65-F5344CB8AC3E}">
        <p14:creationId xmlns:p14="http://schemas.microsoft.com/office/powerpoint/2010/main" val="1292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ED44C0-5DBB-A344-81C9-8148191DD227}"/>
              </a:ext>
            </a:extLst>
          </p:cNvPr>
          <p:cNvSpPr>
            <a:spLocks noGrp="1"/>
          </p:cNvSpPr>
          <p:nvPr>
            <p:ph type="title"/>
          </p:nvPr>
        </p:nvSpPr>
        <p:spPr/>
        <p:txBody>
          <a:bodyPr>
            <a:normAutofit/>
          </a:bodyPr>
          <a:lstStyle/>
          <a:p>
            <a:r>
              <a:rPr lang="fr-FR" sz="2400" dirty="0"/>
              <a:t>Comment créer ses propres images</a:t>
            </a:r>
          </a:p>
        </p:txBody>
      </p:sp>
      <p:sp>
        <p:nvSpPr>
          <p:cNvPr id="3" name="Espace réservé du contenu 2">
            <a:extLst>
              <a:ext uri="{FF2B5EF4-FFF2-40B4-BE49-F238E27FC236}">
                <a16:creationId xmlns:a16="http://schemas.microsoft.com/office/drawing/2014/main" id="{83D06E9E-DA71-7F45-BD2F-CF9AF5537652}"/>
              </a:ext>
            </a:extLst>
          </p:cNvPr>
          <p:cNvSpPr>
            <a:spLocks noGrp="1"/>
          </p:cNvSpPr>
          <p:nvPr>
            <p:ph idx="1"/>
          </p:nvPr>
        </p:nvSpPr>
        <p:spPr>
          <a:xfrm>
            <a:off x="453155" y="2298138"/>
            <a:ext cx="10830542" cy="3874062"/>
          </a:xfrm>
        </p:spPr>
        <p:txBody>
          <a:bodyPr>
            <a:normAutofit/>
          </a:bodyPr>
          <a:lstStyle/>
          <a:p>
            <a:pPr marL="0" indent="0">
              <a:buNone/>
            </a:pPr>
            <a:r>
              <a:rPr lang="fr-FR" sz="1200" dirty="0"/>
              <a:t>Jusqu’à maintenant, nous avons utilisé des images créées par d’autres personnes.  </a:t>
            </a:r>
          </a:p>
          <a:p>
            <a:pPr marL="0" indent="0">
              <a:buNone/>
            </a:pPr>
            <a:r>
              <a:rPr lang="fr-FR" sz="1200" dirty="0"/>
              <a:t>Nous allons maintenant voir comment créer nos propres images Docker.</a:t>
            </a:r>
          </a:p>
          <a:p>
            <a:pPr marL="0" indent="0">
              <a:buNone/>
            </a:pPr>
            <a:endParaRPr lang="fr-FR" sz="1200" dirty="0"/>
          </a:p>
          <a:p>
            <a:pPr marL="0" indent="0">
              <a:buNone/>
            </a:pPr>
            <a:r>
              <a:rPr lang="fr-FR" sz="1200" dirty="0"/>
              <a:t>Pour créer une image Docker, il faut créer un fichier intitulé </a:t>
            </a:r>
            <a:r>
              <a:rPr lang="fr-FR" sz="1200" b="1" dirty="0" err="1"/>
              <a:t>Dockerfile</a:t>
            </a:r>
            <a:r>
              <a:rPr lang="fr-FR" sz="1200" dirty="0"/>
              <a:t>. </a:t>
            </a:r>
            <a:br>
              <a:rPr lang="fr-FR" sz="1200" dirty="0"/>
            </a:br>
            <a:r>
              <a:rPr lang="fr-FR" sz="1200" dirty="0"/>
              <a:t>Ce fichier définit la configuration et le comportement des containers qui seront créées à partir de cette image</a:t>
            </a:r>
          </a:p>
          <a:p>
            <a:pPr marL="0" indent="0">
              <a:buNone/>
            </a:pPr>
            <a:r>
              <a:rPr lang="fr-FR" sz="1200" dirty="0"/>
              <a:t>Ensuite, il faut utiliser le Docker Client pour lancer cette image, qui va être envoyée au Docker Server qui va rendre l’image utilisable.</a:t>
            </a:r>
          </a:p>
          <a:p>
            <a:pPr marL="0" indent="0">
              <a:buNone/>
            </a:pPr>
            <a:endParaRPr lang="fr-FR" sz="1200" dirty="0"/>
          </a:p>
          <a:p>
            <a:pPr marL="0" indent="0">
              <a:buNone/>
            </a:pPr>
            <a:r>
              <a:rPr lang="fr-FR" sz="1200" dirty="0"/>
              <a:t>En général, la structure du </a:t>
            </a:r>
            <a:r>
              <a:rPr lang="fr-FR" sz="1200" b="1" dirty="0" err="1"/>
              <a:t>Dockerfile</a:t>
            </a:r>
            <a:r>
              <a:rPr lang="fr-FR" sz="1200" dirty="0"/>
              <a:t> reste la même et suit les étapes suivantes: </a:t>
            </a:r>
          </a:p>
          <a:p>
            <a:pPr marL="342900" indent="-342900">
              <a:buFont typeface="+mj-lt"/>
              <a:buAutoNum type="arabicPeriod"/>
            </a:pPr>
            <a:r>
              <a:rPr lang="fr-FR" sz="1200" dirty="0"/>
              <a:t>Spécifier une image de base</a:t>
            </a:r>
          </a:p>
          <a:p>
            <a:pPr marL="342900" indent="-342900">
              <a:buFont typeface="+mj-lt"/>
              <a:buAutoNum type="arabicPeriod"/>
            </a:pPr>
            <a:r>
              <a:rPr lang="fr-FR" sz="1200" dirty="0"/>
              <a:t>Lancer des commandes pour installer certains programmes ou effectuer certaines actions</a:t>
            </a:r>
          </a:p>
          <a:p>
            <a:pPr marL="342900" indent="-342900">
              <a:buFont typeface="+mj-lt"/>
              <a:buAutoNum type="arabicPeriod"/>
            </a:pPr>
            <a:r>
              <a:rPr lang="fr-FR" sz="1200" dirty="0"/>
              <a:t>Spécifier une commande à exécuter lors de la création du container</a:t>
            </a:r>
          </a:p>
          <a:p>
            <a:pPr marL="0" indent="0">
              <a:buNone/>
            </a:pPr>
            <a:endParaRPr lang="fr-FR" sz="1200" dirty="0"/>
          </a:p>
        </p:txBody>
      </p:sp>
    </p:spTree>
    <p:extLst>
      <p:ext uri="{BB962C8B-B14F-4D97-AF65-F5344CB8AC3E}">
        <p14:creationId xmlns:p14="http://schemas.microsoft.com/office/powerpoint/2010/main" val="139856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7E9E33B-16F6-794D-A580-67B7DA617296}"/>
              </a:ext>
            </a:extLst>
          </p:cNvPr>
          <p:cNvSpPr>
            <a:spLocks noGrp="1"/>
          </p:cNvSpPr>
          <p:nvPr>
            <p:ph type="title"/>
          </p:nvPr>
        </p:nvSpPr>
        <p:spPr>
          <a:xfrm>
            <a:off x="371094" y="1803654"/>
            <a:ext cx="3438144" cy="482346"/>
          </a:xfrm>
        </p:spPr>
        <p:txBody>
          <a:bodyPr anchor="b">
            <a:normAutofit/>
          </a:bodyPr>
          <a:lstStyle/>
          <a:p>
            <a:r>
              <a:rPr lang="fr-FR" sz="2400" dirty="0" err="1"/>
              <a:t>Dockerfile</a:t>
            </a:r>
            <a:endParaRPr lang="fr-FR" sz="2400" dirty="0"/>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CF6BBF52-2850-C246-B961-89A55A85E07E}"/>
              </a:ext>
            </a:extLst>
          </p:cNvPr>
          <p:cNvSpPr>
            <a:spLocks noGrp="1"/>
          </p:cNvSpPr>
          <p:nvPr>
            <p:ph idx="1"/>
          </p:nvPr>
        </p:nvSpPr>
        <p:spPr>
          <a:xfrm>
            <a:off x="371094" y="2718054"/>
            <a:ext cx="3438906" cy="3207258"/>
          </a:xfrm>
        </p:spPr>
        <p:txBody>
          <a:bodyPr anchor="t">
            <a:noAutofit/>
          </a:bodyPr>
          <a:lstStyle/>
          <a:p>
            <a:pPr marL="0" indent="0">
              <a:lnSpc>
                <a:spcPct val="100000"/>
              </a:lnSpc>
              <a:buNone/>
            </a:pPr>
            <a:r>
              <a:rPr lang="fr-FR" sz="1050" dirty="0"/>
              <a:t>Pour créer un container à partir d’un </a:t>
            </a:r>
            <a:r>
              <a:rPr lang="fr-FR" sz="1050" dirty="0" err="1"/>
              <a:t>Dockerfile</a:t>
            </a:r>
            <a:r>
              <a:rPr lang="fr-FR" sz="1050" dirty="0"/>
              <a:t>, il faut lancer la commande: </a:t>
            </a:r>
          </a:p>
          <a:p>
            <a:pPr marL="0" indent="0">
              <a:lnSpc>
                <a:spcPct val="100000"/>
              </a:lnSpc>
              <a:buNone/>
            </a:pPr>
            <a:r>
              <a:rPr lang="fr-FR" sz="1050" b="1" dirty="0"/>
              <a:t>docker </a:t>
            </a:r>
            <a:r>
              <a:rPr lang="fr-FR" sz="1050" b="1" dirty="0" err="1"/>
              <a:t>build</a:t>
            </a:r>
            <a:r>
              <a:rPr lang="fr-FR" sz="1050" b="1" dirty="0"/>
              <a:t> .</a:t>
            </a:r>
          </a:p>
          <a:p>
            <a:pPr marL="0" indent="0">
              <a:lnSpc>
                <a:spcPct val="100000"/>
              </a:lnSpc>
              <a:buNone/>
            </a:pPr>
            <a:endParaRPr lang="fr-FR" sz="1050" dirty="0"/>
          </a:p>
          <a:p>
            <a:pPr marL="0" indent="0">
              <a:lnSpc>
                <a:spcPct val="100000"/>
              </a:lnSpc>
              <a:buNone/>
            </a:pPr>
            <a:r>
              <a:rPr lang="fr-FR" sz="1050" dirty="0"/>
              <a:t>L’argument après l’instruction </a:t>
            </a:r>
            <a:r>
              <a:rPr lang="fr-FR" sz="1050" dirty="0" err="1"/>
              <a:t>build</a:t>
            </a:r>
            <a:r>
              <a:rPr lang="fr-FR" sz="1050" dirty="0"/>
              <a:t> signifie: dans quel dossier se trouve le </a:t>
            </a:r>
            <a:r>
              <a:rPr lang="fr-FR" sz="1050" dirty="0" err="1"/>
              <a:t>Dockerfile</a:t>
            </a:r>
            <a:r>
              <a:rPr lang="fr-FR" sz="1050" dirty="0"/>
              <a:t> (le . signifie le répertoire courant)</a:t>
            </a:r>
          </a:p>
          <a:p>
            <a:pPr marL="0" indent="0">
              <a:lnSpc>
                <a:spcPct val="100000"/>
              </a:lnSpc>
              <a:buNone/>
            </a:pPr>
            <a:endParaRPr lang="fr-FR" sz="1050" dirty="0"/>
          </a:p>
          <a:p>
            <a:pPr marL="0" indent="0">
              <a:lnSpc>
                <a:spcPct val="100000"/>
              </a:lnSpc>
              <a:buNone/>
            </a:pPr>
            <a:r>
              <a:rPr lang="fr-FR" sz="1050" dirty="0"/>
              <a:t>Lorsque Docker crée un container à partir d’une image, il met en cache les étapes de création.</a:t>
            </a:r>
            <a:br>
              <a:rPr lang="fr-FR" sz="1050" dirty="0"/>
            </a:br>
            <a:r>
              <a:rPr lang="fr-FR" sz="1050" dirty="0"/>
              <a:t>Modifier l’ordre de ces étapes à un impact sur le cache lors d’un nouveau </a:t>
            </a:r>
            <a:r>
              <a:rPr lang="fr-FR" sz="1050" dirty="0" err="1"/>
              <a:t>build</a:t>
            </a:r>
            <a:endParaRPr lang="fr-FR" sz="1050" dirty="0"/>
          </a:p>
          <a:p>
            <a:pPr marL="0" indent="0">
              <a:lnSpc>
                <a:spcPct val="100000"/>
              </a:lnSpc>
              <a:buNone/>
            </a:pPr>
            <a:endParaRPr lang="fr-FR" sz="1050" dirty="0"/>
          </a:p>
          <a:p>
            <a:pPr marL="0" indent="0">
              <a:lnSpc>
                <a:spcPct val="100000"/>
              </a:lnSpc>
              <a:buNone/>
            </a:pPr>
            <a:br>
              <a:rPr lang="fr-FR" sz="1050" dirty="0"/>
            </a:br>
            <a:endParaRPr lang="fr-FR" sz="1050" dirty="0"/>
          </a:p>
        </p:txBody>
      </p:sp>
      <p:pic>
        <p:nvPicPr>
          <p:cNvPr id="17" name="Image 16" descr="Une image contenant texte&#10;&#10;Description générée automatiquement">
            <a:extLst>
              <a:ext uri="{FF2B5EF4-FFF2-40B4-BE49-F238E27FC236}">
                <a16:creationId xmlns:a16="http://schemas.microsoft.com/office/drawing/2014/main" id="{0DCAE973-94A7-A84D-AEE3-04CC2EFC5503}"/>
              </a:ext>
            </a:extLst>
          </p:cNvPr>
          <p:cNvPicPr>
            <a:picLocks noChangeAspect="1"/>
          </p:cNvPicPr>
          <p:nvPr/>
        </p:nvPicPr>
        <p:blipFill>
          <a:blip r:embed="rId2"/>
          <a:stretch>
            <a:fillRect/>
          </a:stretch>
        </p:blipFill>
        <p:spPr>
          <a:xfrm>
            <a:off x="4796559" y="1628751"/>
            <a:ext cx="7054553" cy="4912008"/>
          </a:xfrm>
          <a:prstGeom prst="rect">
            <a:avLst/>
          </a:prstGeom>
        </p:spPr>
      </p:pic>
    </p:spTree>
    <p:extLst>
      <p:ext uri="{BB962C8B-B14F-4D97-AF65-F5344CB8AC3E}">
        <p14:creationId xmlns:p14="http://schemas.microsoft.com/office/powerpoint/2010/main" val="65544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958A140D-4676-5E46-B2D2-D3630879502E}"/>
              </a:ext>
            </a:extLst>
          </p:cNvPr>
          <p:cNvSpPr>
            <a:spLocks noGrp="1"/>
          </p:cNvSpPr>
          <p:nvPr>
            <p:ph type="title"/>
          </p:nvPr>
        </p:nvSpPr>
        <p:spPr>
          <a:xfrm>
            <a:off x="1115568" y="548640"/>
            <a:ext cx="10168128" cy="1179576"/>
          </a:xfrm>
        </p:spPr>
        <p:txBody>
          <a:bodyPr>
            <a:normAutofit/>
          </a:bodyPr>
          <a:lstStyle/>
          <a:p>
            <a:r>
              <a:rPr lang="fr-FR" sz="2400" dirty="0"/>
              <a:t>Image de base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1EB4BC2-F8CA-B84A-8112-65BDB4EA3D12}"/>
              </a:ext>
            </a:extLst>
          </p:cNvPr>
          <p:cNvSpPr>
            <a:spLocks noGrp="1"/>
          </p:cNvSpPr>
          <p:nvPr>
            <p:ph idx="1"/>
          </p:nvPr>
        </p:nvSpPr>
        <p:spPr>
          <a:xfrm>
            <a:off x="566928" y="2487168"/>
            <a:ext cx="10168128" cy="3695020"/>
          </a:xfrm>
        </p:spPr>
        <p:txBody>
          <a:bodyPr>
            <a:normAutofit/>
          </a:bodyPr>
          <a:lstStyle/>
          <a:p>
            <a:pPr marL="0" indent="0" algn="just">
              <a:buNone/>
            </a:pPr>
            <a:r>
              <a:rPr lang="fr-FR" sz="1200" dirty="0"/>
              <a:t>L’image de base est importante: elle définit à quoi ressemblera notre container avant que l’on effectue nos propres actions.</a:t>
            </a:r>
          </a:p>
          <a:p>
            <a:pPr marL="0" indent="0" algn="just">
              <a:buNone/>
            </a:pPr>
            <a:endParaRPr lang="fr-FR" sz="1200" dirty="0"/>
          </a:p>
          <a:p>
            <a:pPr marL="0" indent="0" algn="just">
              <a:buNone/>
            </a:pPr>
            <a:r>
              <a:rPr lang="fr-FR" sz="1200" dirty="0"/>
              <a:t>Dans notre exemple, l’image spécifiée étant une image PHP, le container aura </a:t>
            </a:r>
            <a:r>
              <a:rPr lang="fr-FR" sz="1200" dirty="0" err="1"/>
              <a:t>php</a:t>
            </a:r>
            <a:r>
              <a:rPr lang="fr-FR" sz="1200" dirty="0"/>
              <a:t> installé et configuré. Nous pouvons ensuite télécharger les dépendances que l’on souhaite, lancer des commandes, </a:t>
            </a:r>
            <a:r>
              <a:rPr lang="fr-FR" sz="1200" dirty="0" err="1"/>
              <a:t>etc</a:t>
            </a:r>
            <a:r>
              <a:rPr lang="fr-FR" sz="1200" dirty="0"/>
              <a:t> </a:t>
            </a:r>
          </a:p>
          <a:p>
            <a:pPr marL="0" indent="0" algn="just">
              <a:buNone/>
            </a:pPr>
            <a:endParaRPr lang="fr-FR" sz="1200" dirty="0"/>
          </a:p>
          <a:p>
            <a:pPr marL="0" indent="0" algn="just">
              <a:buNone/>
            </a:pPr>
            <a:r>
              <a:rPr lang="fr-FR" sz="1200" dirty="0"/>
              <a:t>Il existe des images de bases pour chaque langage ou technologie (Python, Redis, </a:t>
            </a:r>
            <a:r>
              <a:rPr lang="fr-FR" sz="1200" dirty="0" err="1"/>
              <a:t>Node</a:t>
            </a:r>
            <a:r>
              <a:rPr lang="fr-FR" sz="1200" dirty="0"/>
              <a:t>, MySQL…) </a:t>
            </a:r>
          </a:p>
          <a:p>
            <a:pPr algn="just"/>
            <a:endParaRPr lang="fr-FR" sz="1200" dirty="0"/>
          </a:p>
        </p:txBody>
      </p:sp>
    </p:spTree>
    <p:extLst>
      <p:ext uri="{BB962C8B-B14F-4D97-AF65-F5344CB8AC3E}">
        <p14:creationId xmlns:p14="http://schemas.microsoft.com/office/powerpoint/2010/main" val="198511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68C225-6AE5-974A-9037-468AB31217FF}"/>
              </a:ext>
            </a:extLst>
          </p:cNvPr>
          <p:cNvSpPr>
            <a:spLocks noGrp="1"/>
          </p:cNvSpPr>
          <p:nvPr>
            <p:ph type="title"/>
          </p:nvPr>
        </p:nvSpPr>
        <p:spPr/>
        <p:txBody>
          <a:bodyPr>
            <a:normAutofit/>
          </a:bodyPr>
          <a:lstStyle/>
          <a:p>
            <a:r>
              <a:rPr lang="fr-FR" sz="2400" dirty="0"/>
              <a:t>Présentation</a:t>
            </a:r>
          </a:p>
        </p:txBody>
      </p:sp>
      <p:sp>
        <p:nvSpPr>
          <p:cNvPr id="3" name="Espace réservé du contenu 2">
            <a:extLst>
              <a:ext uri="{FF2B5EF4-FFF2-40B4-BE49-F238E27FC236}">
                <a16:creationId xmlns:a16="http://schemas.microsoft.com/office/drawing/2014/main" id="{31EE276D-601A-A84A-9DC1-E9EA9D92D608}"/>
              </a:ext>
            </a:extLst>
          </p:cNvPr>
          <p:cNvSpPr>
            <a:spLocks noGrp="1"/>
          </p:cNvSpPr>
          <p:nvPr>
            <p:ph idx="1"/>
          </p:nvPr>
        </p:nvSpPr>
        <p:spPr/>
        <p:txBody>
          <a:bodyPr>
            <a:normAutofit/>
          </a:bodyPr>
          <a:lstStyle/>
          <a:p>
            <a:pPr marL="0" indent="0">
              <a:buNone/>
            </a:pPr>
            <a:r>
              <a:rPr lang="fr-FR" sz="1400" dirty="0"/>
              <a:t>Elie Bismuth, Développeur Web Full Stack</a:t>
            </a:r>
          </a:p>
          <a:p>
            <a:endParaRPr lang="fr-FR" sz="1400" dirty="0"/>
          </a:p>
          <a:p>
            <a:pPr marL="0" indent="0">
              <a:buNone/>
            </a:pPr>
            <a:r>
              <a:rPr lang="fr-FR" sz="1400" dirty="0">
                <a:hlinkClick r:id="rId2"/>
              </a:rPr>
              <a:t>https://www.linkedin.com/in/elie-bismuth/</a:t>
            </a:r>
            <a:endParaRPr lang="fr-FR" sz="1400" dirty="0"/>
          </a:p>
          <a:p>
            <a:endParaRPr lang="fr-FR" sz="1400" dirty="0"/>
          </a:p>
          <a:p>
            <a:pPr marL="0" indent="0">
              <a:buNone/>
            </a:pPr>
            <a:r>
              <a:rPr lang="fr-FR" sz="1400" dirty="0" err="1"/>
              <a:t>contact@elie-bismuth.com</a:t>
            </a:r>
            <a:endParaRPr lang="fr-FR" sz="1400" dirty="0"/>
          </a:p>
          <a:p>
            <a:pPr marL="0" indent="0">
              <a:buNone/>
            </a:pPr>
            <a:endParaRPr lang="fr-FR" sz="1400" dirty="0"/>
          </a:p>
        </p:txBody>
      </p:sp>
    </p:spTree>
    <p:extLst>
      <p:ext uri="{BB962C8B-B14F-4D97-AF65-F5344CB8AC3E}">
        <p14:creationId xmlns:p14="http://schemas.microsoft.com/office/powerpoint/2010/main" val="1749981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1367CE-1537-FF4A-867D-10A1CEEACAA9}"/>
              </a:ext>
            </a:extLst>
          </p:cNvPr>
          <p:cNvSpPr>
            <a:spLocks noGrp="1"/>
          </p:cNvSpPr>
          <p:nvPr>
            <p:ph type="title"/>
          </p:nvPr>
        </p:nvSpPr>
        <p:spPr/>
        <p:txBody>
          <a:bodyPr>
            <a:normAutofit/>
          </a:bodyPr>
          <a:lstStyle/>
          <a:p>
            <a:r>
              <a:rPr lang="fr-FR" sz="2400" dirty="0"/>
              <a:t>Commandes </a:t>
            </a:r>
            <a:r>
              <a:rPr lang="fr-FR" sz="2400" dirty="0" err="1"/>
              <a:t>Dockerfile</a:t>
            </a:r>
            <a:endParaRPr lang="fr-FR" sz="2400" dirty="0"/>
          </a:p>
        </p:txBody>
      </p:sp>
      <p:sp>
        <p:nvSpPr>
          <p:cNvPr id="3" name="Espace réservé du contenu 2">
            <a:extLst>
              <a:ext uri="{FF2B5EF4-FFF2-40B4-BE49-F238E27FC236}">
                <a16:creationId xmlns:a16="http://schemas.microsoft.com/office/drawing/2014/main" id="{5AD2B497-B332-A741-BA92-D3BD9A8852CC}"/>
              </a:ext>
            </a:extLst>
          </p:cNvPr>
          <p:cNvSpPr>
            <a:spLocks noGrp="1"/>
          </p:cNvSpPr>
          <p:nvPr>
            <p:ph idx="1"/>
          </p:nvPr>
        </p:nvSpPr>
        <p:spPr>
          <a:xfrm>
            <a:off x="525982" y="2314322"/>
            <a:ext cx="10757714" cy="3857878"/>
          </a:xfrm>
        </p:spPr>
        <p:txBody>
          <a:bodyPr>
            <a:normAutofit/>
          </a:bodyPr>
          <a:lstStyle/>
          <a:p>
            <a:pPr marL="0" indent="0">
              <a:buNone/>
            </a:pPr>
            <a:r>
              <a:rPr lang="fr-FR" sz="1200" dirty="0"/>
              <a:t>Voici la liste des principales commandes pour un </a:t>
            </a:r>
            <a:r>
              <a:rPr lang="fr-FR" sz="1200" dirty="0" err="1"/>
              <a:t>Dockerfile</a:t>
            </a:r>
            <a:r>
              <a:rPr lang="fr-FR" sz="1200" dirty="0"/>
              <a:t>:</a:t>
            </a:r>
          </a:p>
          <a:p>
            <a:pPr marL="0" indent="0">
              <a:buNone/>
            </a:pPr>
            <a:endParaRPr lang="fr-FR" sz="1200" dirty="0">
              <a:hlinkClick r:id="rId2">
                <a:extLst>
                  <a:ext uri="{A12FA001-AC4F-418D-AE19-62706E023703}">
                    <ahyp:hlinkClr xmlns:ahyp="http://schemas.microsoft.com/office/drawing/2018/hyperlinkcolor" val="tx"/>
                  </a:ext>
                </a:extLst>
              </a:hlinkClick>
            </a:endParaRPr>
          </a:p>
          <a:p>
            <a:r>
              <a:rPr lang="fr-FR" sz="1200" b="1" dirty="0">
                <a:hlinkClick r:id="rId2">
                  <a:extLst>
                    <a:ext uri="{A12FA001-AC4F-418D-AE19-62706E023703}">
                      <ahyp:hlinkClr xmlns:ahyp="http://schemas.microsoft.com/office/drawing/2018/hyperlinkcolor" val="tx"/>
                    </a:ext>
                  </a:extLst>
                </a:hlinkClick>
              </a:rPr>
              <a:t>FROM</a:t>
            </a:r>
            <a:r>
              <a:rPr lang="fr-FR" sz="1200" dirty="0"/>
              <a:t>: Définit l'image de base pour les instructions suivantes.</a:t>
            </a:r>
          </a:p>
          <a:p>
            <a:r>
              <a:rPr lang="fr-FR" sz="1200" b="1" dirty="0">
                <a:hlinkClick r:id="rId3">
                  <a:extLst>
                    <a:ext uri="{A12FA001-AC4F-418D-AE19-62706E023703}">
                      <ahyp:hlinkClr xmlns:ahyp="http://schemas.microsoft.com/office/drawing/2018/hyperlinkcolor" val="tx"/>
                    </a:ext>
                  </a:extLst>
                </a:hlinkClick>
              </a:rPr>
              <a:t>RUN</a:t>
            </a:r>
            <a:r>
              <a:rPr lang="fr-FR" sz="1200" dirty="0"/>
              <a:t>:  Exécute une commande dans une nouvelle couche au-dessus de l'image actuelle et validera les résultats. L'image validée résultante sera utilisée pour la prochaine étape dans le </a:t>
            </a:r>
            <a:r>
              <a:rPr lang="fr-FR" sz="1200" dirty="0" err="1"/>
              <a:t>Dockerfile</a:t>
            </a:r>
            <a:r>
              <a:rPr lang="fr-FR" sz="1200" dirty="0"/>
              <a:t>. Un </a:t>
            </a:r>
            <a:r>
              <a:rPr lang="fr-FR" sz="1200" dirty="0" err="1"/>
              <a:t>Dockerfile</a:t>
            </a:r>
            <a:r>
              <a:rPr lang="fr-FR" sz="1200" dirty="0"/>
              <a:t> peut contenir plusieurs instructions RUN</a:t>
            </a:r>
          </a:p>
          <a:p>
            <a:r>
              <a:rPr lang="fr-FR" sz="1200" b="1" dirty="0">
                <a:hlinkClick r:id="rId4">
                  <a:extLst>
                    <a:ext uri="{A12FA001-AC4F-418D-AE19-62706E023703}">
                      <ahyp:hlinkClr xmlns:ahyp="http://schemas.microsoft.com/office/drawing/2018/hyperlinkcolor" val="tx"/>
                    </a:ext>
                  </a:extLst>
                </a:hlinkClick>
              </a:rPr>
              <a:t>CMD</a:t>
            </a:r>
            <a:r>
              <a:rPr lang="fr-FR" sz="1200" dirty="0"/>
              <a:t>: Fournit une commande par défaut au lancement du container. Il ne peut y avoir qu'une seule instruction CMD dans un </a:t>
            </a:r>
            <a:r>
              <a:rPr lang="fr-FR" sz="1200" dirty="0" err="1"/>
              <a:t>Dockerfile</a:t>
            </a:r>
            <a:endParaRPr lang="fr-FR" sz="1200" dirty="0"/>
          </a:p>
          <a:p>
            <a:r>
              <a:rPr lang="fr-FR" sz="1200" b="1" dirty="0">
                <a:hlinkClick r:id="rId5">
                  <a:extLst>
                    <a:ext uri="{A12FA001-AC4F-418D-AE19-62706E023703}">
                      <ahyp:hlinkClr xmlns:ahyp="http://schemas.microsoft.com/office/drawing/2018/hyperlinkcolor" val="tx"/>
                    </a:ext>
                  </a:extLst>
                </a:hlinkClick>
              </a:rPr>
              <a:t>EXPOSE</a:t>
            </a:r>
            <a:r>
              <a:rPr lang="fr-FR" sz="1200" dirty="0"/>
              <a:t>:  Informe Docker que le conteneur écoute sur les ports réseaux spécifiés lors de l'exécution</a:t>
            </a:r>
          </a:p>
          <a:p>
            <a:r>
              <a:rPr lang="fr-FR" sz="1200" b="1" dirty="0">
                <a:hlinkClick r:id="rId6">
                  <a:extLst>
                    <a:ext uri="{A12FA001-AC4F-418D-AE19-62706E023703}">
                      <ahyp:hlinkClr xmlns:ahyp="http://schemas.microsoft.com/office/drawing/2018/hyperlinkcolor" val="tx"/>
                    </a:ext>
                  </a:extLst>
                </a:hlinkClick>
              </a:rPr>
              <a:t>ENV</a:t>
            </a:r>
            <a:r>
              <a:rPr lang="fr-FR" sz="1200" dirty="0"/>
              <a:t>: Définit une variable d'environnement</a:t>
            </a:r>
          </a:p>
          <a:p>
            <a:r>
              <a:rPr lang="fr-FR" sz="1200" b="1" dirty="0">
                <a:hlinkClick r:id="rId7">
                  <a:extLst>
                    <a:ext uri="{A12FA001-AC4F-418D-AE19-62706E023703}">
                      <ahyp:hlinkClr xmlns:ahyp="http://schemas.microsoft.com/office/drawing/2018/hyperlinkcolor" val="tx"/>
                    </a:ext>
                  </a:extLst>
                </a:hlinkClick>
              </a:rPr>
              <a:t>COPY</a:t>
            </a:r>
            <a:r>
              <a:rPr lang="fr-FR" sz="1200" dirty="0"/>
              <a:t>: Copie les nouveaux fichiers ou répertoires de la source vers la destination</a:t>
            </a:r>
          </a:p>
          <a:p>
            <a:endParaRPr lang="fr-FR" sz="1200" dirty="0"/>
          </a:p>
        </p:txBody>
      </p:sp>
    </p:spTree>
    <p:extLst>
      <p:ext uri="{BB962C8B-B14F-4D97-AF65-F5344CB8AC3E}">
        <p14:creationId xmlns:p14="http://schemas.microsoft.com/office/powerpoint/2010/main" val="247653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0D6994-6EF4-5F48-B5C8-6D9EFF63B28C}"/>
              </a:ext>
            </a:extLst>
          </p:cNvPr>
          <p:cNvSpPr>
            <a:spLocks noGrp="1"/>
          </p:cNvSpPr>
          <p:nvPr>
            <p:ph type="title"/>
          </p:nvPr>
        </p:nvSpPr>
        <p:spPr/>
        <p:txBody>
          <a:bodyPr>
            <a:normAutofit/>
          </a:bodyPr>
          <a:lstStyle/>
          <a:p>
            <a:r>
              <a:rPr lang="fr-FR" sz="2400"/>
              <a:t>Tagger une image</a:t>
            </a:r>
            <a:endParaRPr lang="fr-FR" sz="2400" dirty="0"/>
          </a:p>
        </p:txBody>
      </p:sp>
      <p:sp>
        <p:nvSpPr>
          <p:cNvPr id="3" name="Espace réservé du contenu 2">
            <a:extLst>
              <a:ext uri="{FF2B5EF4-FFF2-40B4-BE49-F238E27FC236}">
                <a16:creationId xmlns:a16="http://schemas.microsoft.com/office/drawing/2014/main" id="{EC71024D-0ACF-1E49-A021-EB83E1B4748F}"/>
              </a:ext>
            </a:extLst>
          </p:cNvPr>
          <p:cNvSpPr>
            <a:spLocks noGrp="1"/>
          </p:cNvSpPr>
          <p:nvPr>
            <p:ph idx="1"/>
          </p:nvPr>
        </p:nvSpPr>
        <p:spPr>
          <a:xfrm>
            <a:off x="581891" y="2348345"/>
            <a:ext cx="10701805" cy="3823855"/>
          </a:xfrm>
        </p:spPr>
        <p:txBody>
          <a:bodyPr>
            <a:normAutofit/>
          </a:bodyPr>
          <a:lstStyle/>
          <a:p>
            <a:pPr marL="0" indent="0" algn="just">
              <a:buNone/>
            </a:pPr>
            <a:r>
              <a:rPr lang="fr-FR" sz="1200" dirty="0"/>
              <a:t>Actuellement, lorsque l’on crée notre image à partir du </a:t>
            </a:r>
            <a:r>
              <a:rPr lang="fr-FR" sz="1200" dirty="0" err="1"/>
              <a:t>Dockerfile</a:t>
            </a:r>
            <a:r>
              <a:rPr lang="fr-FR" sz="1200" dirty="0"/>
              <a:t>, il faut récupérer l’id de l’image manuellement pour lancer le container</a:t>
            </a:r>
          </a:p>
          <a:p>
            <a:pPr marL="0" indent="0" algn="just">
              <a:buNone/>
            </a:pPr>
            <a:r>
              <a:rPr lang="fr-FR" sz="1200" dirty="0"/>
              <a:t>Cela signifie aussi que plusieurs images sont créées à chaque </a:t>
            </a:r>
            <a:r>
              <a:rPr lang="fr-FR" sz="1200" dirty="0" err="1"/>
              <a:t>build</a:t>
            </a:r>
            <a:r>
              <a:rPr lang="fr-FR" sz="1200" dirty="0"/>
              <a:t> avec des id différents</a:t>
            </a:r>
          </a:p>
          <a:p>
            <a:pPr marL="0" indent="0" algn="just">
              <a:buNone/>
            </a:pPr>
            <a:endParaRPr lang="fr-FR" sz="1200" dirty="0"/>
          </a:p>
          <a:p>
            <a:pPr marL="0" indent="0" algn="just">
              <a:buNone/>
            </a:pPr>
            <a:r>
              <a:rPr lang="fr-FR" sz="1200" dirty="0"/>
              <a:t>On peut tagger une image, pour utiliser le tag de l’image au lieu de son ID, comme nous l’avons fait avec les images externes (docker </a:t>
            </a:r>
            <a:r>
              <a:rPr lang="fr-FR" sz="1200" dirty="0" err="1"/>
              <a:t>run</a:t>
            </a:r>
            <a:r>
              <a:rPr lang="fr-FR" sz="1200" dirty="0"/>
              <a:t> redis)</a:t>
            </a:r>
          </a:p>
          <a:p>
            <a:pPr marL="0" indent="0" algn="just">
              <a:buNone/>
            </a:pPr>
            <a:r>
              <a:rPr lang="fr-FR" sz="1200" dirty="0"/>
              <a:t>Pour tagger une image, on peut ajouter l’option </a:t>
            </a:r>
            <a:r>
              <a:rPr lang="fr-FR" sz="1200" b="1" dirty="0"/>
              <a:t>–</a:t>
            </a:r>
            <a:r>
              <a:rPr lang="fr-FR" sz="1200" b="1" dirty="0" err="1"/>
              <a:t>t</a:t>
            </a:r>
            <a:r>
              <a:rPr lang="fr-FR" sz="1200" b="1" dirty="0"/>
              <a:t> </a:t>
            </a:r>
            <a:r>
              <a:rPr lang="fr-FR" sz="1200" dirty="0"/>
              <a:t>à la commande docker </a:t>
            </a:r>
            <a:r>
              <a:rPr lang="fr-FR" sz="1200" dirty="0" err="1"/>
              <a:t>build</a:t>
            </a:r>
            <a:r>
              <a:rPr lang="fr-FR" sz="1200" dirty="0"/>
              <a:t>:</a:t>
            </a:r>
          </a:p>
          <a:p>
            <a:pPr marL="0" indent="0">
              <a:buNone/>
            </a:pPr>
            <a:endParaRPr lang="fr-FR" sz="1200" dirty="0"/>
          </a:p>
          <a:p>
            <a:pPr marL="0" indent="0">
              <a:buNone/>
            </a:pPr>
            <a:endParaRPr lang="fr-FR" sz="1200" dirty="0"/>
          </a:p>
          <a:p>
            <a:pPr marL="0" indent="0">
              <a:buNone/>
            </a:pPr>
            <a:endParaRPr lang="fr-FR" sz="1200" dirty="0"/>
          </a:p>
          <a:p>
            <a:endParaRPr lang="fr-FR" sz="1200" dirty="0"/>
          </a:p>
        </p:txBody>
      </p:sp>
      <p:pic>
        <p:nvPicPr>
          <p:cNvPr id="5" name="Image 4">
            <a:extLst>
              <a:ext uri="{FF2B5EF4-FFF2-40B4-BE49-F238E27FC236}">
                <a16:creationId xmlns:a16="http://schemas.microsoft.com/office/drawing/2014/main" id="{1A084615-4034-174B-9401-0B138750F06C}"/>
              </a:ext>
            </a:extLst>
          </p:cNvPr>
          <p:cNvPicPr>
            <a:picLocks noChangeAspect="1"/>
          </p:cNvPicPr>
          <p:nvPr/>
        </p:nvPicPr>
        <p:blipFill>
          <a:blip r:embed="rId2"/>
          <a:stretch>
            <a:fillRect/>
          </a:stretch>
        </p:blipFill>
        <p:spPr>
          <a:xfrm>
            <a:off x="2527301" y="4227117"/>
            <a:ext cx="6989233" cy="2082243"/>
          </a:xfrm>
          <a:prstGeom prst="rect">
            <a:avLst/>
          </a:prstGeom>
        </p:spPr>
      </p:pic>
    </p:spTree>
    <p:extLst>
      <p:ext uri="{BB962C8B-B14F-4D97-AF65-F5344CB8AC3E}">
        <p14:creationId xmlns:p14="http://schemas.microsoft.com/office/powerpoint/2010/main" val="318514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D1515-3365-5E44-8717-CA0B06DAE180}"/>
              </a:ext>
            </a:extLst>
          </p:cNvPr>
          <p:cNvSpPr>
            <a:spLocks noGrp="1"/>
          </p:cNvSpPr>
          <p:nvPr>
            <p:ph type="title"/>
          </p:nvPr>
        </p:nvSpPr>
        <p:spPr/>
        <p:txBody>
          <a:bodyPr>
            <a:normAutofit/>
          </a:bodyPr>
          <a:lstStyle/>
          <a:p>
            <a:r>
              <a:rPr lang="fr-FR" sz="2400" dirty="0"/>
              <a:t>TP2</a:t>
            </a:r>
          </a:p>
        </p:txBody>
      </p:sp>
      <p:sp>
        <p:nvSpPr>
          <p:cNvPr id="3" name="Espace réservé du contenu 2">
            <a:extLst>
              <a:ext uri="{FF2B5EF4-FFF2-40B4-BE49-F238E27FC236}">
                <a16:creationId xmlns:a16="http://schemas.microsoft.com/office/drawing/2014/main" id="{52FCEE57-F106-2642-8B26-EF4C216831EF}"/>
              </a:ext>
            </a:extLst>
          </p:cNvPr>
          <p:cNvSpPr>
            <a:spLocks noGrp="1"/>
          </p:cNvSpPr>
          <p:nvPr>
            <p:ph idx="1"/>
          </p:nvPr>
        </p:nvSpPr>
        <p:spPr>
          <a:xfrm>
            <a:off x="558350" y="2379058"/>
            <a:ext cx="10725346" cy="3793142"/>
          </a:xfrm>
        </p:spPr>
        <p:txBody>
          <a:bodyPr>
            <a:normAutofit/>
          </a:bodyPr>
          <a:lstStyle/>
          <a:p>
            <a:pPr marL="0" indent="0">
              <a:buNone/>
            </a:pPr>
            <a:r>
              <a:rPr lang="fr-FR" sz="1400" dirty="0"/>
              <a:t>Dans ce TP, vous utiliserez Docker pour créer une image permettant de lancer une application </a:t>
            </a:r>
            <a:r>
              <a:rPr lang="fr-FR" sz="1400" dirty="0" err="1"/>
              <a:t>NodeJS</a:t>
            </a:r>
            <a:endParaRPr lang="fr-FR" sz="1400" dirty="0"/>
          </a:p>
          <a:p>
            <a:pPr marL="0" indent="0">
              <a:buNone/>
            </a:pPr>
            <a:endParaRPr lang="fr-FR" sz="1400" dirty="0"/>
          </a:p>
          <a:p>
            <a:pPr marL="0" indent="0">
              <a:buNone/>
            </a:pPr>
            <a:r>
              <a:rPr lang="fr-FR" sz="1400" dirty="0"/>
              <a:t>Vous trouverez le TP sur </a:t>
            </a:r>
            <a:r>
              <a:rPr lang="fr-FR" sz="1400" dirty="0">
                <a:hlinkClick r:id="rId2"/>
              </a:rPr>
              <a:t>ce lien</a:t>
            </a:r>
            <a:endParaRPr lang="fr-FR" sz="1400" dirty="0"/>
          </a:p>
        </p:txBody>
      </p:sp>
    </p:spTree>
    <p:extLst>
      <p:ext uri="{BB962C8B-B14F-4D97-AF65-F5344CB8AC3E}">
        <p14:creationId xmlns:p14="http://schemas.microsoft.com/office/powerpoint/2010/main" val="129486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A5CAF97-F55F-3640-AA44-33911C68C1CD}"/>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Docker Compose</a:t>
            </a: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25CCCCA6-2003-9647-9B40-46559211375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849546" y="625684"/>
            <a:ext cx="5538456" cy="5455380"/>
          </a:xfrm>
          <a:prstGeom prst="rect">
            <a:avLst/>
          </a:prstGeom>
        </p:spPr>
      </p:pic>
    </p:spTree>
    <p:extLst>
      <p:ext uri="{BB962C8B-B14F-4D97-AF65-F5344CB8AC3E}">
        <p14:creationId xmlns:p14="http://schemas.microsoft.com/office/powerpoint/2010/main" val="67114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5D6FE2-C944-1642-BA8B-2D7C5C98CEC9}"/>
              </a:ext>
            </a:extLst>
          </p:cNvPr>
          <p:cNvSpPr>
            <a:spLocks noGrp="1"/>
          </p:cNvSpPr>
          <p:nvPr>
            <p:ph type="title"/>
          </p:nvPr>
        </p:nvSpPr>
        <p:spPr/>
        <p:txBody>
          <a:bodyPr>
            <a:normAutofit/>
          </a:bodyPr>
          <a:lstStyle/>
          <a:p>
            <a:r>
              <a:rPr lang="fr-FR" sz="2400" dirty="0"/>
              <a:t>Qu’est ce que Docker Compose</a:t>
            </a:r>
          </a:p>
        </p:txBody>
      </p:sp>
      <p:sp>
        <p:nvSpPr>
          <p:cNvPr id="3" name="Espace réservé du contenu 2">
            <a:extLst>
              <a:ext uri="{FF2B5EF4-FFF2-40B4-BE49-F238E27FC236}">
                <a16:creationId xmlns:a16="http://schemas.microsoft.com/office/drawing/2014/main" id="{0DB013C7-2CB4-B444-91DB-DAB931B22B52}"/>
              </a:ext>
            </a:extLst>
          </p:cNvPr>
          <p:cNvSpPr>
            <a:spLocks noGrp="1"/>
          </p:cNvSpPr>
          <p:nvPr>
            <p:ph idx="1"/>
          </p:nvPr>
        </p:nvSpPr>
        <p:spPr>
          <a:xfrm>
            <a:off x="574535" y="2435703"/>
            <a:ext cx="10709161" cy="3736497"/>
          </a:xfrm>
        </p:spPr>
        <p:txBody>
          <a:bodyPr>
            <a:normAutofit/>
          </a:bodyPr>
          <a:lstStyle/>
          <a:p>
            <a:r>
              <a:rPr lang="fr-FR" sz="1200" dirty="0"/>
              <a:t>Docker Compose est un outil en ligne de commande qui est installé avec que Docker</a:t>
            </a:r>
          </a:p>
          <a:p>
            <a:r>
              <a:rPr lang="fr-FR" sz="1200" dirty="0"/>
              <a:t>Il est utilisé pour gérer et démarrer plusieurs containers docker en même temps</a:t>
            </a:r>
          </a:p>
          <a:p>
            <a:r>
              <a:rPr lang="fr-FR" sz="1200" dirty="0"/>
              <a:t>Docker compose automatise certaines options que l’on doit passer manuellement à la commande docker </a:t>
            </a:r>
            <a:r>
              <a:rPr lang="fr-FR" sz="1200" dirty="0" err="1"/>
              <a:t>run</a:t>
            </a:r>
            <a:r>
              <a:rPr lang="fr-FR" sz="1200" dirty="0"/>
              <a:t>, notamment pour les ports, les variables d’environnement, et le networking (communication entre les containers)</a:t>
            </a:r>
          </a:p>
        </p:txBody>
      </p:sp>
    </p:spTree>
    <p:extLst>
      <p:ext uri="{BB962C8B-B14F-4D97-AF65-F5344CB8AC3E}">
        <p14:creationId xmlns:p14="http://schemas.microsoft.com/office/powerpoint/2010/main" val="161640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64E000A-CE97-2C4C-896C-F8A5295EE641}"/>
              </a:ext>
            </a:extLst>
          </p:cNvPr>
          <p:cNvSpPr>
            <a:spLocks noGrp="1"/>
          </p:cNvSpPr>
          <p:nvPr>
            <p:ph type="title"/>
          </p:nvPr>
        </p:nvSpPr>
        <p:spPr>
          <a:xfrm>
            <a:off x="363109" y="1032819"/>
            <a:ext cx="4485861" cy="1088136"/>
          </a:xfrm>
        </p:spPr>
        <p:txBody>
          <a:bodyPr vert="horz" lIns="91440" tIns="45720" rIns="91440" bIns="45720" rtlCol="0" anchor="b">
            <a:normAutofit/>
          </a:bodyPr>
          <a:lstStyle/>
          <a:p>
            <a:r>
              <a:rPr lang="en-US" sz="2800" dirty="0"/>
              <a:t>docker-</a:t>
            </a:r>
            <a:r>
              <a:rPr lang="en-US" sz="2800" dirty="0" err="1"/>
              <a:t>compose.yml</a:t>
            </a:r>
            <a:endParaRPr lang="en-US" sz="2800" dirty="0"/>
          </a:p>
        </p:txBody>
      </p:sp>
      <p:sp>
        <p:nvSpPr>
          <p:cNvPr id="34" name="Rectangle 26">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8">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Espace réservé du contenu 6" descr="Une image contenant texte&#10;&#10;Description générée automatiquement">
            <a:extLst>
              <a:ext uri="{FF2B5EF4-FFF2-40B4-BE49-F238E27FC236}">
                <a16:creationId xmlns:a16="http://schemas.microsoft.com/office/drawing/2014/main" id="{877AB2A5-F46A-E94B-9EDF-D5A89805BB8D}"/>
              </a:ext>
            </a:extLst>
          </p:cNvPr>
          <p:cNvPicPr>
            <a:picLocks noChangeAspect="1"/>
          </p:cNvPicPr>
          <p:nvPr/>
        </p:nvPicPr>
        <p:blipFill rotWithShape="1">
          <a:blip r:embed="rId2"/>
          <a:srcRect t="5595" b="3997"/>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1413016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B43B775-282C-2C4D-BA77-07029F43DE99}"/>
              </a:ext>
            </a:extLst>
          </p:cNvPr>
          <p:cNvSpPr>
            <a:spLocks noGrp="1"/>
          </p:cNvSpPr>
          <p:nvPr>
            <p:ph type="title"/>
          </p:nvPr>
        </p:nvSpPr>
        <p:spPr>
          <a:xfrm>
            <a:off x="411480" y="987552"/>
            <a:ext cx="4485861" cy="1088136"/>
          </a:xfrm>
        </p:spPr>
        <p:txBody>
          <a:bodyPr anchor="b">
            <a:normAutofit/>
          </a:bodyPr>
          <a:lstStyle/>
          <a:p>
            <a:r>
              <a:rPr lang="fr-FR" sz="2400" dirty="0"/>
              <a:t>Redémarrage automatique</a:t>
            </a: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11C877E5-16B4-414E-B9A1-AC36579A262D}"/>
              </a:ext>
            </a:extLst>
          </p:cNvPr>
          <p:cNvSpPr>
            <a:spLocks noGrp="1"/>
          </p:cNvSpPr>
          <p:nvPr>
            <p:ph idx="1"/>
          </p:nvPr>
        </p:nvSpPr>
        <p:spPr>
          <a:xfrm>
            <a:off x="411479" y="2688336"/>
            <a:ext cx="4498848" cy="3584448"/>
          </a:xfrm>
        </p:spPr>
        <p:txBody>
          <a:bodyPr anchor="t">
            <a:normAutofit/>
          </a:bodyPr>
          <a:lstStyle/>
          <a:p>
            <a:r>
              <a:rPr lang="fr-FR" sz="1200" dirty="0"/>
              <a:t>Avec Docker Compose, on peut également spécifier le comportement que le container doit adopter dans le cas où il plante à cause d’une erreur ou s’il s’arrête pour une raison ou pour un autre</a:t>
            </a:r>
          </a:p>
          <a:p>
            <a:r>
              <a:rPr lang="fr-FR" sz="1200" dirty="0"/>
              <a:t>Ce comportement est défini grâce à l’option restart</a:t>
            </a:r>
          </a:p>
          <a:p>
            <a:r>
              <a:rPr lang="fr-FR" sz="1200" dirty="0"/>
              <a:t>Cette option peut prendre quatre valeurs: </a:t>
            </a:r>
          </a:p>
          <a:p>
            <a:endParaRPr lang="fr-FR" sz="1200" dirty="0"/>
          </a:p>
        </p:txBody>
      </p:sp>
      <p:pic>
        <p:nvPicPr>
          <p:cNvPr id="5" name="Image 4" descr="Une image contenant texte&#10;&#10;Description générée automatiquement">
            <a:extLst>
              <a:ext uri="{FF2B5EF4-FFF2-40B4-BE49-F238E27FC236}">
                <a16:creationId xmlns:a16="http://schemas.microsoft.com/office/drawing/2014/main" id="{C8C9A6AE-2EA4-934B-8E65-A2112CC4E38D}"/>
              </a:ext>
            </a:extLst>
          </p:cNvPr>
          <p:cNvPicPr>
            <a:picLocks noChangeAspect="1"/>
          </p:cNvPicPr>
          <p:nvPr/>
        </p:nvPicPr>
        <p:blipFill rotWithShape="1">
          <a:blip r:embed="rId2"/>
          <a:srcRect r="9407"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171868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84EA8B8-6396-E147-A7AF-C5FB73A072D5}"/>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400" dirty="0" err="1"/>
              <a:t>Commandes</a:t>
            </a:r>
            <a:endParaRPr lang="en-US" sz="24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Espace réservé du contenu 8" descr="Une image contenant texte&#10;&#10;Description générée automatiquement">
            <a:extLst>
              <a:ext uri="{FF2B5EF4-FFF2-40B4-BE49-F238E27FC236}">
                <a16:creationId xmlns:a16="http://schemas.microsoft.com/office/drawing/2014/main" id="{D42945C5-8D25-AE40-9702-3A0DF3656FFB}"/>
              </a:ext>
            </a:extLst>
          </p:cNvPr>
          <p:cNvPicPr>
            <a:picLocks noGrp="1" noChangeAspect="1"/>
          </p:cNvPicPr>
          <p:nvPr>
            <p:ph idx="1"/>
          </p:nvPr>
        </p:nvPicPr>
        <p:blipFill>
          <a:blip r:embed="rId2"/>
          <a:stretch>
            <a:fillRect/>
          </a:stretch>
        </p:blipFill>
        <p:spPr>
          <a:xfrm>
            <a:off x="4864608" y="708966"/>
            <a:ext cx="7133444" cy="5510584"/>
          </a:xfrm>
          <a:prstGeom prst="rect">
            <a:avLst/>
          </a:prstGeom>
        </p:spPr>
      </p:pic>
    </p:spTree>
    <p:extLst>
      <p:ext uri="{BB962C8B-B14F-4D97-AF65-F5344CB8AC3E}">
        <p14:creationId xmlns:p14="http://schemas.microsoft.com/office/powerpoint/2010/main" val="2410024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345BE8-7315-0447-AC66-A7FC26708C13}"/>
              </a:ext>
            </a:extLst>
          </p:cNvPr>
          <p:cNvSpPr>
            <a:spLocks noGrp="1"/>
          </p:cNvSpPr>
          <p:nvPr>
            <p:ph type="title"/>
          </p:nvPr>
        </p:nvSpPr>
        <p:spPr/>
        <p:txBody>
          <a:bodyPr/>
          <a:lstStyle/>
          <a:p>
            <a:r>
              <a:rPr lang="fr-FR" dirty="0"/>
              <a:t>TP3</a:t>
            </a:r>
          </a:p>
        </p:txBody>
      </p:sp>
      <p:sp>
        <p:nvSpPr>
          <p:cNvPr id="3" name="Espace réservé du contenu 2">
            <a:extLst>
              <a:ext uri="{FF2B5EF4-FFF2-40B4-BE49-F238E27FC236}">
                <a16:creationId xmlns:a16="http://schemas.microsoft.com/office/drawing/2014/main" id="{26D51A03-7A00-4948-9110-23BFCB37BA58}"/>
              </a:ext>
            </a:extLst>
          </p:cNvPr>
          <p:cNvSpPr>
            <a:spLocks noGrp="1"/>
          </p:cNvSpPr>
          <p:nvPr>
            <p:ph idx="1"/>
          </p:nvPr>
        </p:nvSpPr>
        <p:spPr>
          <a:xfrm>
            <a:off x="655455" y="2403335"/>
            <a:ext cx="10628241" cy="3768865"/>
          </a:xfrm>
        </p:spPr>
        <p:txBody>
          <a:bodyPr>
            <a:normAutofit/>
          </a:bodyPr>
          <a:lstStyle/>
          <a:p>
            <a:pPr marL="0" indent="0">
              <a:buNone/>
            </a:pPr>
            <a:r>
              <a:rPr lang="fr-FR" sz="1200" dirty="0"/>
              <a:t>Dans ce TP, nous allons voir comment utiliser docker-compose pour faire fonctionner une </a:t>
            </a:r>
            <a:r>
              <a:rPr lang="fr-FR" sz="1200" dirty="0" err="1"/>
              <a:t>app</a:t>
            </a:r>
            <a:r>
              <a:rPr lang="fr-FR" sz="1200" dirty="0"/>
              <a:t> </a:t>
            </a:r>
            <a:r>
              <a:rPr lang="fr-FR" sz="1200" dirty="0" err="1"/>
              <a:t>NodeJS</a:t>
            </a:r>
            <a:r>
              <a:rPr lang="fr-FR" sz="1200" dirty="0"/>
              <a:t>, </a:t>
            </a:r>
            <a:r>
              <a:rPr lang="fr-FR" sz="1200" dirty="0" err="1"/>
              <a:t>Postgres</a:t>
            </a:r>
            <a:r>
              <a:rPr lang="fr-FR" sz="1200" dirty="0"/>
              <a:t>, et React</a:t>
            </a:r>
          </a:p>
          <a:p>
            <a:pPr marL="0" indent="0">
              <a:buNone/>
            </a:pPr>
            <a:r>
              <a:rPr lang="fr-FR" sz="1200" dirty="0"/>
              <a:t>Il s’agit d’un cas que vous rencontrerez souvent dans la vie réelle en tant que développeur</a:t>
            </a:r>
          </a:p>
          <a:p>
            <a:pPr marL="0" indent="0">
              <a:buNone/>
            </a:pPr>
            <a:r>
              <a:rPr lang="fr-FR" sz="1200" dirty="0"/>
              <a:t>Nous allons également voir comment mettre en place un workflow de développement et un workflow de production avec docker et docker-compose</a:t>
            </a:r>
          </a:p>
          <a:p>
            <a:pPr marL="0" indent="0">
              <a:buNone/>
            </a:pPr>
            <a:endParaRPr lang="fr-FR" sz="1200" dirty="0"/>
          </a:p>
          <a:p>
            <a:pPr marL="0" indent="0">
              <a:buNone/>
            </a:pPr>
            <a:r>
              <a:rPr lang="fr-FR" sz="1200" dirty="0"/>
              <a:t>Le TP est disponible sur </a:t>
            </a:r>
            <a:r>
              <a:rPr lang="fr-FR" sz="1200" dirty="0">
                <a:hlinkClick r:id="rId2"/>
              </a:rPr>
              <a:t>ce lien</a:t>
            </a:r>
            <a:endParaRPr lang="fr-FR" sz="1200" dirty="0"/>
          </a:p>
        </p:txBody>
      </p:sp>
    </p:spTree>
    <p:extLst>
      <p:ext uri="{BB962C8B-B14F-4D97-AF65-F5344CB8AC3E}">
        <p14:creationId xmlns:p14="http://schemas.microsoft.com/office/powerpoint/2010/main" val="4041811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B13A1BC-7254-9840-9BF3-C8DF24BE0CD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Kubernetes</a:t>
            </a:r>
          </a:p>
        </p:txBody>
      </p:sp>
      <p:sp>
        <p:nvSpPr>
          <p:cNvPr id="19" name="Rectangle 1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 6">
            <a:extLst>
              <a:ext uri="{FF2B5EF4-FFF2-40B4-BE49-F238E27FC236}">
                <a16:creationId xmlns:a16="http://schemas.microsoft.com/office/drawing/2014/main" id="{5008B51A-12C7-E54A-8AFA-B97A98C4A81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230821" y="1949526"/>
            <a:ext cx="2569963" cy="2569963"/>
          </a:xfrm>
          <a:prstGeom prst="rect">
            <a:avLst/>
          </a:prstGeom>
        </p:spPr>
      </p:pic>
    </p:spTree>
    <p:extLst>
      <p:ext uri="{BB962C8B-B14F-4D97-AF65-F5344CB8AC3E}">
        <p14:creationId xmlns:p14="http://schemas.microsoft.com/office/powerpoint/2010/main" val="301003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AE060D3-1DC9-6042-954B-330A8822AEC8}"/>
              </a:ext>
            </a:extLst>
          </p:cNvPr>
          <p:cNvSpPr>
            <a:spLocks noGrp="1"/>
          </p:cNvSpPr>
          <p:nvPr>
            <p:ph type="title"/>
          </p:nvPr>
        </p:nvSpPr>
        <p:spPr>
          <a:xfrm>
            <a:off x="411480" y="987552"/>
            <a:ext cx="4485861" cy="1088136"/>
          </a:xfrm>
        </p:spPr>
        <p:txBody>
          <a:bodyPr anchor="b">
            <a:normAutofit/>
          </a:bodyPr>
          <a:lstStyle/>
          <a:p>
            <a:r>
              <a:rPr lang="fr-FR" sz="3400"/>
              <a:t>Tour de table</a:t>
            </a:r>
          </a:p>
        </p:txBody>
      </p:sp>
      <p:sp>
        <p:nvSpPr>
          <p:cNvPr id="20" name="Rectangle 19">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E82A53F4-D70E-B841-B33E-606A94708E1A}"/>
              </a:ext>
            </a:extLst>
          </p:cNvPr>
          <p:cNvSpPr>
            <a:spLocks noGrp="1"/>
          </p:cNvSpPr>
          <p:nvPr>
            <p:ph idx="1"/>
          </p:nvPr>
        </p:nvSpPr>
        <p:spPr>
          <a:xfrm>
            <a:off x="411479" y="2688336"/>
            <a:ext cx="4498848" cy="3584448"/>
          </a:xfrm>
        </p:spPr>
        <p:txBody>
          <a:bodyPr anchor="t">
            <a:normAutofit/>
          </a:bodyPr>
          <a:lstStyle/>
          <a:p>
            <a:pPr marL="0" indent="0">
              <a:buNone/>
            </a:pPr>
            <a:r>
              <a:rPr lang="en-US" sz="1700"/>
              <a:t>Nom, prénom, âge</a:t>
            </a:r>
          </a:p>
          <a:p>
            <a:pPr marL="0" indent="0">
              <a:buNone/>
            </a:pPr>
            <a:r>
              <a:rPr lang="en-US" sz="1700"/>
              <a:t>Formations, expériences, futur job</a:t>
            </a:r>
          </a:p>
          <a:p>
            <a:pPr marL="0" indent="0">
              <a:buNone/>
            </a:pPr>
            <a:r>
              <a:rPr lang="en-US" sz="1700"/>
              <a:t>Connaissance Docker &amp; Kubernetes</a:t>
            </a:r>
          </a:p>
          <a:p>
            <a:pPr marL="0" indent="0">
              <a:buNone/>
            </a:pPr>
            <a:endParaRPr lang="fr-FR" sz="1700"/>
          </a:p>
        </p:txBody>
      </p:sp>
      <p:pic>
        <p:nvPicPr>
          <p:cNvPr id="5" name="Picture 4" descr="Arrière-plan de l'espace de travail">
            <a:extLst>
              <a:ext uri="{FF2B5EF4-FFF2-40B4-BE49-F238E27FC236}">
                <a16:creationId xmlns:a16="http://schemas.microsoft.com/office/drawing/2014/main" id="{835F7D1E-FEC3-40E1-B6FE-45B4C368F022}"/>
              </a:ext>
            </a:extLst>
          </p:cNvPr>
          <p:cNvPicPr>
            <a:picLocks noChangeAspect="1"/>
          </p:cNvPicPr>
          <p:nvPr/>
        </p:nvPicPr>
        <p:blipFill rotWithShape="1">
          <a:blip r:embed="rId2"/>
          <a:srcRect l="32998" r="-1"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77916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sz="2400" dirty="0"/>
              <a:t>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a:xfrm>
            <a:off x="552261" y="2308634"/>
            <a:ext cx="10731435" cy="3863566"/>
          </a:xfrm>
        </p:spPr>
        <p:txBody>
          <a:bodyPr>
            <a:normAutofit/>
          </a:bodyPr>
          <a:lstStyle/>
          <a:p>
            <a:r>
              <a:rPr lang="fr-FR" sz="1200" dirty="0"/>
              <a:t>D’anciens développeurs de Borg écrivent K8s en Go </a:t>
            </a:r>
          </a:p>
          <a:p>
            <a:r>
              <a:rPr lang="fr-FR" sz="1200" dirty="0"/>
              <a:t>Directement pensé pour utiliser Docker (</a:t>
            </a:r>
            <a:r>
              <a:rPr lang="fr-FR" sz="1200" dirty="0" err="1"/>
              <a:t>engine</a:t>
            </a:r>
            <a:r>
              <a:rPr lang="fr-FR" sz="1200" dirty="0"/>
              <a:t>) </a:t>
            </a:r>
          </a:p>
          <a:p>
            <a:r>
              <a:rPr lang="fr-FR" sz="1200" dirty="0"/>
              <a:t>Directement dans l’optique d’en faire un projet </a:t>
            </a:r>
            <a:r>
              <a:rPr lang="fr-FR" sz="1200" dirty="0" err="1"/>
              <a:t>OpenSource</a:t>
            </a:r>
            <a:r>
              <a:rPr lang="fr-FR" sz="1200" dirty="0"/>
              <a:t> </a:t>
            </a:r>
          </a:p>
          <a:p>
            <a:r>
              <a:rPr lang="fr-FR" sz="1200" dirty="0"/>
              <a:t>Version 1.0 en Juin 2015</a:t>
            </a:r>
          </a:p>
          <a:p>
            <a:endParaRPr lang="fr-FR" sz="1200" dirty="0"/>
          </a:p>
          <a:p>
            <a:pPr marL="0" indent="0">
              <a:buNone/>
            </a:pPr>
            <a:r>
              <a:rPr lang="fr-FR" sz="1200" dirty="0"/>
              <a:t>Kubernetes permet d'éliminer de nombreux processus manuels associés au déploiement et à la mise à l'échelle des applications conteneurisées</a:t>
            </a:r>
          </a:p>
          <a:p>
            <a:pPr marL="0" indent="0">
              <a:buNone/>
            </a:pPr>
            <a:endParaRPr lang="fr-FR" sz="1200" dirty="0"/>
          </a:p>
          <a:p>
            <a:pPr marL="0" indent="0">
              <a:buNone/>
            </a:pPr>
            <a:r>
              <a:rPr lang="fr-FR" sz="1200" dirty="0"/>
              <a:t>Kubernetes vous aide à gérer facilement et efficacement des clusters au sein desquels vous aurez rassemblé des groupes d'hôtes exécutant des conteneurs Linux.</a:t>
            </a:r>
          </a:p>
          <a:p>
            <a:pPr marL="0" indent="0">
              <a:buNone/>
            </a:pPr>
            <a:endParaRPr lang="fr-FR" sz="1200" dirty="0"/>
          </a:p>
          <a:p>
            <a:pPr marL="0" indent="0">
              <a:buNone/>
            </a:pPr>
            <a:r>
              <a:rPr lang="fr-FR" sz="1200" dirty="0"/>
              <a:t>Concrètement, Kubernetes aide à optimiser l'utilisation des ressources et les coûts en faisant évoluer automatiquement les ressources en fonction de la demande</a:t>
            </a:r>
          </a:p>
          <a:p>
            <a:pPr marL="0" indent="0">
              <a:buNone/>
            </a:pPr>
            <a:endParaRPr lang="fr-FR" sz="1200" dirty="0"/>
          </a:p>
        </p:txBody>
      </p:sp>
    </p:spTree>
    <p:extLst>
      <p:ext uri="{BB962C8B-B14F-4D97-AF65-F5344CB8AC3E}">
        <p14:creationId xmlns:p14="http://schemas.microsoft.com/office/powerpoint/2010/main" val="177339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sz="2400" dirty="0"/>
              <a:t>Pourquoi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a:xfrm>
            <a:off x="552261" y="2308634"/>
            <a:ext cx="10731435" cy="3863566"/>
          </a:xfrm>
        </p:spPr>
        <p:txBody>
          <a:bodyPr>
            <a:normAutofit lnSpcReduction="10000"/>
          </a:bodyPr>
          <a:lstStyle/>
          <a:p>
            <a:r>
              <a:rPr lang="fr-FR" sz="1200" dirty="0"/>
              <a:t>Définir et déployer des applications multi-conteneurs </a:t>
            </a:r>
          </a:p>
          <a:p>
            <a:r>
              <a:rPr lang="fr-FR" sz="1200" dirty="0"/>
              <a:t>Répartir les conteneurs sur une flotte d’hôtes (nœuds) </a:t>
            </a:r>
          </a:p>
          <a:p>
            <a:r>
              <a:rPr lang="fr-FR" sz="1200" dirty="0"/>
              <a:t>Optimiser et adapter le placement des conteneurs </a:t>
            </a:r>
          </a:p>
          <a:p>
            <a:r>
              <a:rPr lang="fr-FR" sz="1200" dirty="0"/>
              <a:t>Surveiller la santé des conteneurs </a:t>
            </a:r>
          </a:p>
          <a:p>
            <a:r>
              <a:rPr lang="fr-FR" sz="1200" dirty="0"/>
              <a:t>Définir et appliquer des contraintes de niveaux de services </a:t>
            </a:r>
          </a:p>
          <a:p>
            <a:r>
              <a:rPr lang="fr-FR" sz="1200" dirty="0"/>
              <a:t>Gérer la disponibilité et la </a:t>
            </a:r>
            <a:r>
              <a:rPr lang="fr-FR" sz="1200" dirty="0" err="1"/>
              <a:t>scalabilité</a:t>
            </a:r>
            <a:r>
              <a:rPr lang="fr-FR" sz="1200" dirty="0"/>
              <a:t> des conteneurs </a:t>
            </a:r>
          </a:p>
          <a:p>
            <a:r>
              <a:rPr lang="fr-FR" sz="1200" dirty="0"/>
              <a:t>Gérer le provisionnement et l’accès au stockage </a:t>
            </a:r>
          </a:p>
          <a:p>
            <a:r>
              <a:rPr lang="fr-FR" sz="1200" dirty="0"/>
              <a:t>Isoler les conteneurs </a:t>
            </a:r>
          </a:p>
          <a:p>
            <a:r>
              <a:rPr lang="fr-FR" sz="1200" dirty="0"/>
              <a:t>Limitation de ressources </a:t>
            </a:r>
          </a:p>
          <a:p>
            <a:r>
              <a:rPr lang="fr-FR" sz="1200" dirty="0"/>
              <a:t>Sécurité (vision multi-tenant)</a:t>
            </a:r>
          </a:p>
          <a:p>
            <a:endParaRPr lang="fr-FR" sz="1200" dirty="0"/>
          </a:p>
          <a:p>
            <a:pPr marL="0" indent="0">
              <a:buNone/>
            </a:pPr>
            <a:r>
              <a:rPr lang="fr-FR" sz="1200" dirty="0"/>
              <a:t>T</a:t>
            </a:r>
            <a:r>
              <a:rPr lang="fr-FR" sz="1200" b="1" dirty="0"/>
              <a:t>out ça de manière dynamique et pour des milliers de conteneurs !</a:t>
            </a:r>
          </a:p>
        </p:txBody>
      </p:sp>
    </p:spTree>
    <p:extLst>
      <p:ext uri="{BB962C8B-B14F-4D97-AF65-F5344CB8AC3E}">
        <p14:creationId xmlns:p14="http://schemas.microsoft.com/office/powerpoint/2010/main" val="35512278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p:txBody>
          <a:bodyPr>
            <a:normAutofit/>
          </a:bodyPr>
          <a:lstStyle/>
          <a:p>
            <a:r>
              <a:rPr lang="fr-FR" sz="2400" dirty="0"/>
              <a:t>Qu’est ce que Kubernetes</a:t>
            </a:r>
          </a:p>
        </p:txBody>
      </p:sp>
      <p:sp>
        <p:nvSpPr>
          <p:cNvPr id="3" name="Espace réservé du contenu 2">
            <a:extLst>
              <a:ext uri="{FF2B5EF4-FFF2-40B4-BE49-F238E27FC236}">
                <a16:creationId xmlns:a16="http://schemas.microsoft.com/office/drawing/2014/main" id="{FA04DAE1-B727-084E-A859-8FD4ED81BC64}"/>
              </a:ext>
            </a:extLst>
          </p:cNvPr>
          <p:cNvSpPr>
            <a:spLocks noGrp="1"/>
          </p:cNvSpPr>
          <p:nvPr>
            <p:ph idx="1"/>
          </p:nvPr>
        </p:nvSpPr>
        <p:spPr>
          <a:xfrm>
            <a:off x="552261" y="2308634"/>
            <a:ext cx="10731435" cy="3863566"/>
          </a:xfrm>
        </p:spPr>
        <p:txBody>
          <a:bodyPr>
            <a:normAutofit/>
          </a:bodyPr>
          <a:lstStyle/>
          <a:p>
            <a:pPr marL="0" indent="0">
              <a:buNone/>
            </a:pPr>
            <a:r>
              <a:rPr lang="fr-FR" sz="1200" dirty="0"/>
              <a:t>Kubernetes permet d'éliminer de nombreux processus manuels associés au déploiement et à la mise à l'échelle des applications conteneurisées</a:t>
            </a:r>
          </a:p>
          <a:p>
            <a:pPr marL="0" indent="0">
              <a:buNone/>
            </a:pPr>
            <a:endParaRPr lang="fr-FR" sz="1200" dirty="0"/>
          </a:p>
          <a:p>
            <a:pPr marL="0" indent="0">
              <a:buNone/>
            </a:pPr>
            <a:r>
              <a:rPr lang="fr-FR" sz="1200" dirty="0"/>
              <a:t>Kubernetes vous aide à gérer facilement et efficacement des clusters au sein desquels vous aurez rassemblé des groupes d'hôtes exécutant des conteneurs Linux.</a:t>
            </a:r>
          </a:p>
          <a:p>
            <a:pPr marL="0" indent="0">
              <a:buNone/>
            </a:pPr>
            <a:endParaRPr lang="fr-FR" sz="1200" dirty="0"/>
          </a:p>
          <a:p>
            <a:pPr marL="0" indent="0">
              <a:buNone/>
            </a:pPr>
            <a:r>
              <a:rPr lang="fr-FR" sz="1200" dirty="0"/>
              <a:t>Concrètement, Kubernetes aide à optimiser l'utilisation des ressources et les coûts en faisant évoluer automatiquement les ressources en fonction de la demande</a:t>
            </a:r>
          </a:p>
          <a:p>
            <a:pPr marL="0" indent="0">
              <a:buNone/>
            </a:pPr>
            <a:endParaRPr lang="fr-FR" sz="1200" dirty="0"/>
          </a:p>
          <a:p>
            <a:pPr marL="0" indent="0">
              <a:buNone/>
            </a:pPr>
            <a:endParaRPr lang="fr-FR" sz="1200" dirty="0"/>
          </a:p>
          <a:p>
            <a:pPr marL="0" indent="0">
              <a:buNone/>
            </a:pPr>
            <a:endParaRPr lang="fr-FR" sz="1200" dirty="0"/>
          </a:p>
          <a:p>
            <a:pPr marL="0" indent="0">
              <a:buNone/>
            </a:pPr>
            <a:endParaRPr lang="fr-FR" sz="1200" dirty="0"/>
          </a:p>
        </p:txBody>
      </p:sp>
    </p:spTree>
    <p:extLst>
      <p:ext uri="{BB962C8B-B14F-4D97-AF65-F5344CB8AC3E}">
        <p14:creationId xmlns:p14="http://schemas.microsoft.com/office/powerpoint/2010/main" val="1883478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1">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3">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15">
            <a:extLst>
              <a:ext uri="{FF2B5EF4-FFF2-40B4-BE49-F238E27FC236}">
                <a16:creationId xmlns:a16="http://schemas.microsoft.com/office/drawing/2014/main" id="{D7D03296-BABA-47AD-A5D5-ED1567270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89B7B4F-EC42-8148-B1C8-43810A892074}"/>
              </a:ext>
            </a:extLst>
          </p:cNvPr>
          <p:cNvSpPr>
            <a:spLocks noGrp="1"/>
          </p:cNvSpPr>
          <p:nvPr>
            <p:ph type="title"/>
          </p:nvPr>
        </p:nvSpPr>
        <p:spPr>
          <a:xfrm>
            <a:off x="838200" y="226061"/>
            <a:ext cx="10515600" cy="1092050"/>
          </a:xfrm>
        </p:spPr>
        <p:txBody>
          <a:bodyPr vert="horz" lIns="91440" tIns="45720" rIns="91440" bIns="45720" rtlCol="0" anchor="b">
            <a:normAutofit/>
          </a:bodyPr>
          <a:lstStyle/>
          <a:p>
            <a:pPr algn="ctr"/>
            <a:r>
              <a:rPr lang="en-US" sz="2400" dirty="0"/>
              <a:t>Example de Scaling</a:t>
            </a:r>
          </a:p>
        </p:txBody>
      </p:sp>
      <p:sp useBgFill="1">
        <p:nvSpPr>
          <p:cNvPr id="25" name="Rectangle 17">
            <a:extLst>
              <a:ext uri="{FF2B5EF4-FFF2-40B4-BE49-F238E27FC236}">
                <a16:creationId xmlns:a16="http://schemas.microsoft.com/office/drawing/2014/main" id="{284A8429-F65A-490D-96E4-1158D3E8A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396083"/>
            <a:ext cx="10515599"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19">
            <a:extLst>
              <a:ext uri="{FF2B5EF4-FFF2-40B4-BE49-F238E27FC236}">
                <a16:creationId xmlns:a16="http://schemas.microsoft.com/office/drawing/2014/main" id="{0F022291-A82B-4D23-A1E0-5F9BD68466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41136" y="1859832"/>
            <a:ext cx="109728"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Espace réservé du contenu 4">
            <a:extLst>
              <a:ext uri="{FF2B5EF4-FFF2-40B4-BE49-F238E27FC236}">
                <a16:creationId xmlns:a16="http://schemas.microsoft.com/office/drawing/2014/main" id="{915735B2-FE72-9C45-93C5-2C9DD5FDAED0}"/>
              </a:ext>
            </a:extLst>
          </p:cNvPr>
          <p:cNvPicPr>
            <a:picLocks noGrp="1" noChangeAspect="1"/>
          </p:cNvPicPr>
          <p:nvPr>
            <p:ph idx="1"/>
          </p:nvPr>
        </p:nvPicPr>
        <p:blipFill>
          <a:blip r:embed="rId2"/>
          <a:stretch>
            <a:fillRect/>
          </a:stretch>
        </p:blipFill>
        <p:spPr>
          <a:xfrm>
            <a:off x="-3" y="2479255"/>
            <a:ext cx="6228787" cy="3659412"/>
          </a:xfrm>
          <a:prstGeom prst="rect">
            <a:avLst/>
          </a:prstGeom>
        </p:spPr>
      </p:pic>
      <p:pic>
        <p:nvPicPr>
          <p:cNvPr id="7" name="Image 6">
            <a:extLst>
              <a:ext uri="{FF2B5EF4-FFF2-40B4-BE49-F238E27FC236}">
                <a16:creationId xmlns:a16="http://schemas.microsoft.com/office/drawing/2014/main" id="{1F7A5EAC-7ABC-5340-B0DE-D56E1272EC73}"/>
              </a:ext>
            </a:extLst>
          </p:cNvPr>
          <p:cNvPicPr>
            <a:picLocks noChangeAspect="1"/>
          </p:cNvPicPr>
          <p:nvPr/>
        </p:nvPicPr>
        <p:blipFill>
          <a:blip r:embed="rId3"/>
          <a:stretch>
            <a:fillRect/>
          </a:stretch>
        </p:blipFill>
        <p:spPr>
          <a:xfrm>
            <a:off x="6303987" y="2431672"/>
            <a:ext cx="5812810" cy="3691134"/>
          </a:xfrm>
          <a:prstGeom prst="rect">
            <a:avLst/>
          </a:prstGeom>
        </p:spPr>
      </p:pic>
    </p:spTree>
    <p:extLst>
      <p:ext uri="{BB962C8B-B14F-4D97-AF65-F5344CB8AC3E}">
        <p14:creationId xmlns:p14="http://schemas.microsoft.com/office/powerpoint/2010/main" val="779627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77301E-757B-E342-A305-526845206B1E}"/>
              </a:ext>
            </a:extLst>
          </p:cNvPr>
          <p:cNvSpPr>
            <a:spLocks noGrp="1"/>
          </p:cNvSpPr>
          <p:nvPr>
            <p:ph type="title"/>
          </p:nvPr>
        </p:nvSpPr>
        <p:spPr/>
        <p:txBody>
          <a:bodyPr>
            <a:normAutofit/>
          </a:bodyPr>
          <a:lstStyle/>
          <a:p>
            <a:r>
              <a:rPr lang="fr-FR" sz="2400" dirty="0"/>
              <a:t>Cluster</a:t>
            </a:r>
          </a:p>
        </p:txBody>
      </p:sp>
      <p:pic>
        <p:nvPicPr>
          <p:cNvPr id="5" name="Espace réservé du contenu 4">
            <a:extLst>
              <a:ext uri="{FF2B5EF4-FFF2-40B4-BE49-F238E27FC236}">
                <a16:creationId xmlns:a16="http://schemas.microsoft.com/office/drawing/2014/main" id="{3907A002-29D2-6F44-8773-BA7784F2BAD7}"/>
              </a:ext>
            </a:extLst>
          </p:cNvPr>
          <p:cNvPicPr>
            <a:picLocks noGrp="1" noChangeAspect="1"/>
          </p:cNvPicPr>
          <p:nvPr>
            <p:ph idx="1"/>
          </p:nvPr>
        </p:nvPicPr>
        <p:blipFill>
          <a:blip r:embed="rId2"/>
          <a:stretch>
            <a:fillRect/>
          </a:stretch>
        </p:blipFill>
        <p:spPr>
          <a:xfrm>
            <a:off x="3469284" y="2478088"/>
            <a:ext cx="5461394" cy="3694112"/>
          </a:xfrm>
        </p:spPr>
      </p:pic>
    </p:spTree>
    <p:extLst>
      <p:ext uri="{BB962C8B-B14F-4D97-AF65-F5344CB8AC3E}">
        <p14:creationId xmlns:p14="http://schemas.microsoft.com/office/powerpoint/2010/main" val="26193978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CF1DC-57F0-AD47-8D3E-073309B0A475}"/>
              </a:ext>
            </a:extLst>
          </p:cNvPr>
          <p:cNvSpPr>
            <a:spLocks noGrp="1"/>
          </p:cNvSpPr>
          <p:nvPr>
            <p:ph type="title"/>
          </p:nvPr>
        </p:nvSpPr>
        <p:spPr/>
        <p:txBody>
          <a:bodyPr>
            <a:normAutofit/>
          </a:bodyPr>
          <a:lstStyle/>
          <a:p>
            <a:r>
              <a:rPr lang="fr-FR" sz="2400" dirty="0"/>
              <a:t>Développement et production</a:t>
            </a:r>
          </a:p>
        </p:txBody>
      </p:sp>
      <p:sp>
        <p:nvSpPr>
          <p:cNvPr id="3" name="Espace réservé du contenu 2">
            <a:extLst>
              <a:ext uri="{FF2B5EF4-FFF2-40B4-BE49-F238E27FC236}">
                <a16:creationId xmlns:a16="http://schemas.microsoft.com/office/drawing/2014/main" id="{068778A1-D8A5-3844-9AE0-172130E7F8C4}"/>
              </a:ext>
            </a:extLst>
          </p:cNvPr>
          <p:cNvSpPr>
            <a:spLocks noGrp="1"/>
          </p:cNvSpPr>
          <p:nvPr>
            <p:ph idx="1"/>
          </p:nvPr>
        </p:nvSpPr>
        <p:spPr>
          <a:xfrm>
            <a:off x="639271" y="2370966"/>
            <a:ext cx="10644425" cy="3801234"/>
          </a:xfrm>
        </p:spPr>
        <p:txBody>
          <a:bodyPr>
            <a:normAutofit/>
          </a:bodyPr>
          <a:lstStyle/>
          <a:p>
            <a:r>
              <a:rPr lang="fr-FR" sz="1200" dirty="0"/>
              <a:t>Pour utiliser Kubernetes lors de la phase de développement, il faut utiliser le logiciel </a:t>
            </a:r>
            <a:r>
              <a:rPr lang="fr-FR" sz="1200" dirty="0">
                <a:hlinkClick r:id="rId2">
                  <a:extLst>
                    <a:ext uri="{A12FA001-AC4F-418D-AE19-62706E023703}">
                      <ahyp:hlinkClr xmlns:ahyp="http://schemas.microsoft.com/office/drawing/2018/hyperlinkcolor" val="tx"/>
                    </a:ext>
                  </a:extLst>
                </a:hlinkClick>
              </a:rPr>
              <a:t>Minikube</a:t>
            </a:r>
            <a:endParaRPr lang="fr-FR" sz="1200" dirty="0"/>
          </a:p>
          <a:p>
            <a:endParaRPr lang="fr-FR" sz="1200" dirty="0"/>
          </a:p>
          <a:p>
            <a:r>
              <a:rPr lang="fr-FR" sz="1200" dirty="0"/>
              <a:t>Pour déployer un cluster Kubernetes, plusieurs solutions existent, les plus connues étant </a:t>
            </a:r>
            <a:r>
              <a:rPr lang="fr-FR" sz="1200" dirty="0" err="1"/>
              <a:t>Elastic</a:t>
            </a:r>
            <a:r>
              <a:rPr lang="fr-FR" sz="1200" dirty="0"/>
              <a:t> Container Service (</a:t>
            </a:r>
            <a:r>
              <a:rPr lang="fr-FR" sz="1200" b="1" dirty="0"/>
              <a:t>EKS</a:t>
            </a:r>
            <a:r>
              <a:rPr lang="fr-FR" sz="1200" dirty="0"/>
              <a:t>) d’Amazon, et Google Cloud Kubernetes Engine (</a:t>
            </a:r>
            <a:r>
              <a:rPr lang="fr-FR" sz="1200" b="1" dirty="0"/>
              <a:t>GKE</a:t>
            </a:r>
            <a:r>
              <a:rPr lang="fr-FR" sz="1200" dirty="0"/>
              <a:t>) de Google</a:t>
            </a:r>
          </a:p>
          <a:p>
            <a:endParaRPr lang="fr-FR" sz="1200" dirty="0"/>
          </a:p>
          <a:p>
            <a:r>
              <a:rPr lang="fr-FR" sz="1200" dirty="0" err="1"/>
              <a:t>Minikube</a:t>
            </a:r>
            <a:r>
              <a:rPr lang="fr-FR" sz="1200" dirty="0"/>
              <a:t> s’occupe de gérer la machine virtuelle contenant le cluster, et utilise un autre programme appelé </a:t>
            </a:r>
            <a:r>
              <a:rPr lang="fr-FR" sz="1200" b="1" dirty="0">
                <a:hlinkClick r:id="rId3">
                  <a:extLst>
                    <a:ext uri="{A12FA001-AC4F-418D-AE19-62706E023703}">
                      <ahyp:hlinkClr xmlns:ahyp="http://schemas.microsoft.com/office/drawing/2018/hyperlinkcolor" val="tx"/>
                    </a:ext>
                  </a:extLst>
                </a:hlinkClick>
              </a:rPr>
              <a:t>kubectl</a:t>
            </a:r>
            <a:r>
              <a:rPr lang="fr-FR" sz="1200" b="1" dirty="0"/>
              <a:t> </a:t>
            </a:r>
            <a:r>
              <a:rPr lang="fr-FR" sz="1200" dirty="0"/>
              <a:t>pour gérer les containers au sein d’un nœud.</a:t>
            </a:r>
            <a:r>
              <a:rPr lang="fr-FR" sz="1200" b="1" dirty="0"/>
              <a:t>  </a:t>
            </a:r>
            <a:endParaRPr lang="fr-FR" sz="1200" dirty="0"/>
          </a:p>
          <a:p>
            <a:endParaRPr lang="fr-FR" sz="1200" dirty="0"/>
          </a:p>
          <a:p>
            <a:r>
              <a:rPr lang="fr-FR" sz="1200" dirty="0" err="1"/>
              <a:t>Minikube</a:t>
            </a:r>
            <a:r>
              <a:rPr lang="fr-FR" sz="1200" dirty="0"/>
              <a:t> n’est utilisé qu’en phase de développement, mais le programme </a:t>
            </a:r>
            <a:r>
              <a:rPr lang="fr-FR" sz="1200" dirty="0" err="1"/>
              <a:t>kubectl</a:t>
            </a:r>
            <a:r>
              <a:rPr lang="fr-FR" sz="1200" dirty="0"/>
              <a:t> est également utilisé en production par les solutions citées plus haut pour gérer les containers</a:t>
            </a:r>
          </a:p>
        </p:txBody>
      </p:sp>
    </p:spTree>
    <p:extLst>
      <p:ext uri="{BB962C8B-B14F-4D97-AF65-F5344CB8AC3E}">
        <p14:creationId xmlns:p14="http://schemas.microsoft.com/office/powerpoint/2010/main" val="15473324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F3DB66-8D3D-514C-93D2-4A8116A820E1}"/>
              </a:ext>
            </a:extLst>
          </p:cNvPr>
          <p:cNvSpPr>
            <a:spLocks noGrp="1"/>
          </p:cNvSpPr>
          <p:nvPr>
            <p:ph type="title"/>
          </p:nvPr>
        </p:nvSpPr>
        <p:spPr/>
        <p:txBody>
          <a:bodyPr>
            <a:normAutofit/>
          </a:bodyPr>
          <a:lstStyle/>
          <a:p>
            <a:r>
              <a:rPr lang="fr-FR" sz="2400" dirty="0"/>
              <a:t>Installation</a:t>
            </a:r>
          </a:p>
        </p:txBody>
      </p:sp>
      <p:sp>
        <p:nvSpPr>
          <p:cNvPr id="3" name="Espace réservé du contenu 2">
            <a:extLst>
              <a:ext uri="{FF2B5EF4-FFF2-40B4-BE49-F238E27FC236}">
                <a16:creationId xmlns:a16="http://schemas.microsoft.com/office/drawing/2014/main" id="{64CB6E40-D37E-3340-94D0-49C94AA5A624}"/>
              </a:ext>
            </a:extLst>
          </p:cNvPr>
          <p:cNvSpPr>
            <a:spLocks noGrp="1"/>
          </p:cNvSpPr>
          <p:nvPr>
            <p:ph idx="1"/>
          </p:nvPr>
        </p:nvSpPr>
        <p:spPr/>
        <p:txBody>
          <a:bodyPr>
            <a:normAutofit/>
          </a:bodyPr>
          <a:lstStyle/>
          <a:p>
            <a:pPr marL="0" indent="0">
              <a:buNone/>
            </a:pPr>
            <a:r>
              <a:rPr lang="fr-FR" sz="1200" dirty="0"/>
              <a:t>Voici le lien du TP4 </a:t>
            </a:r>
          </a:p>
          <a:p>
            <a:pPr marL="0" indent="0">
              <a:buNone/>
            </a:pPr>
            <a:r>
              <a:rPr lang="fr-FR" sz="1200" dirty="0"/>
              <a:t>Durant ce TP,  vous allez </a:t>
            </a:r>
            <a:r>
              <a:rPr lang="fr-FR" sz="1200"/>
              <a:t>installer Kubernetes </a:t>
            </a:r>
            <a:r>
              <a:rPr lang="fr-FR" sz="1200" dirty="0"/>
              <a:t>pour créer et utiliser un cluster sur votre machine</a:t>
            </a:r>
            <a:endParaRPr lang="fr-FR" sz="1200" b="1" dirty="0"/>
          </a:p>
        </p:txBody>
      </p:sp>
    </p:spTree>
    <p:extLst>
      <p:ext uri="{BB962C8B-B14F-4D97-AF65-F5344CB8AC3E}">
        <p14:creationId xmlns:p14="http://schemas.microsoft.com/office/powerpoint/2010/main" val="2461077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85F0AD-8C11-1B4E-AACE-96333D865C09}"/>
              </a:ext>
            </a:extLst>
          </p:cNvPr>
          <p:cNvSpPr>
            <a:spLocks noGrp="1"/>
          </p:cNvSpPr>
          <p:nvPr>
            <p:ph type="title"/>
          </p:nvPr>
        </p:nvSpPr>
        <p:spPr/>
        <p:txBody>
          <a:bodyPr>
            <a:normAutofit/>
          </a:bodyPr>
          <a:lstStyle/>
          <a:p>
            <a:r>
              <a:rPr lang="fr-FR" sz="2400" dirty="0"/>
              <a:t>Projet Kubernetes</a:t>
            </a:r>
          </a:p>
        </p:txBody>
      </p:sp>
    </p:spTree>
    <p:extLst>
      <p:ext uri="{BB962C8B-B14F-4D97-AF65-F5344CB8AC3E}">
        <p14:creationId xmlns:p14="http://schemas.microsoft.com/office/powerpoint/2010/main" val="3005296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7D0BF-0F96-8F4E-B584-DBFDEA2AA3A4}"/>
              </a:ext>
            </a:extLst>
          </p:cNvPr>
          <p:cNvSpPr>
            <a:spLocks noGrp="1"/>
          </p:cNvSpPr>
          <p:nvPr>
            <p:ph type="title"/>
          </p:nvPr>
        </p:nvSpPr>
        <p:spPr/>
        <p:txBody>
          <a:bodyPr/>
          <a:lstStyle/>
          <a:p>
            <a:r>
              <a:rPr lang="fr-FR" dirty="0"/>
              <a:t>Déploiement</a:t>
            </a:r>
          </a:p>
        </p:txBody>
      </p:sp>
    </p:spTree>
    <p:extLst>
      <p:ext uri="{BB962C8B-B14F-4D97-AF65-F5344CB8AC3E}">
        <p14:creationId xmlns:p14="http://schemas.microsoft.com/office/powerpoint/2010/main" val="368219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51B91-3990-2543-A7CB-2D0E8E73AD74}"/>
              </a:ext>
            </a:extLst>
          </p:cNvPr>
          <p:cNvSpPr>
            <a:spLocks noGrp="1"/>
          </p:cNvSpPr>
          <p:nvPr>
            <p:ph type="title"/>
          </p:nvPr>
        </p:nvSpPr>
        <p:spPr/>
        <p:txBody>
          <a:bodyPr>
            <a:normAutofit/>
          </a:bodyPr>
          <a:lstStyle/>
          <a:p>
            <a:r>
              <a:rPr lang="fr-FR" sz="2400" dirty="0"/>
              <a:t>Objectif du cours</a:t>
            </a:r>
          </a:p>
        </p:txBody>
      </p:sp>
      <p:sp>
        <p:nvSpPr>
          <p:cNvPr id="3" name="Espace réservé du contenu 2">
            <a:extLst>
              <a:ext uri="{FF2B5EF4-FFF2-40B4-BE49-F238E27FC236}">
                <a16:creationId xmlns:a16="http://schemas.microsoft.com/office/drawing/2014/main" id="{0AA8EA1B-18CD-C540-98AA-AB7B360E33B1}"/>
              </a:ext>
            </a:extLst>
          </p:cNvPr>
          <p:cNvSpPr>
            <a:spLocks noGrp="1"/>
          </p:cNvSpPr>
          <p:nvPr>
            <p:ph idx="1"/>
          </p:nvPr>
        </p:nvSpPr>
        <p:spPr/>
        <p:txBody>
          <a:bodyPr>
            <a:normAutofit/>
          </a:bodyPr>
          <a:lstStyle/>
          <a:p>
            <a:pPr marL="0" indent="0">
              <a:buNone/>
            </a:pPr>
            <a:r>
              <a:rPr lang="fr-FR" sz="1600" dirty="0"/>
              <a:t>Comprendre ce qu’est Docker et comment l’utiliser</a:t>
            </a:r>
          </a:p>
          <a:p>
            <a:pPr marL="0" indent="0">
              <a:buNone/>
            </a:pPr>
            <a:r>
              <a:rPr lang="fr-FR" sz="1600" dirty="0"/>
              <a:t>Gérer une application multi containers avec docker-compose</a:t>
            </a:r>
          </a:p>
          <a:p>
            <a:pPr marL="0" indent="0">
              <a:buNone/>
            </a:pPr>
            <a:r>
              <a:rPr lang="fr-FR" sz="1600" dirty="0"/>
              <a:t>Comprendre ce qu’est Kubernetes et comment l’utiliser</a:t>
            </a:r>
          </a:p>
        </p:txBody>
      </p:sp>
    </p:spTree>
    <p:extLst>
      <p:ext uri="{BB962C8B-B14F-4D97-AF65-F5344CB8AC3E}">
        <p14:creationId xmlns:p14="http://schemas.microsoft.com/office/powerpoint/2010/main" val="133944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2" name="Rectangle 31">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4759182-6CB7-D449-BA4B-40FD29D4836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Docker</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 3">
            <a:extLst>
              <a:ext uri="{FF2B5EF4-FFF2-40B4-BE49-F238E27FC236}">
                <a16:creationId xmlns:a16="http://schemas.microsoft.com/office/drawing/2014/main" id="{950B5D30-5B61-294B-A03B-6536F4721B5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64608" y="1385044"/>
            <a:ext cx="6846363" cy="3936657"/>
          </a:xfrm>
          <a:prstGeom prst="rect">
            <a:avLst/>
          </a:prstGeom>
        </p:spPr>
      </p:pic>
    </p:spTree>
    <p:extLst>
      <p:ext uri="{BB962C8B-B14F-4D97-AF65-F5344CB8AC3E}">
        <p14:creationId xmlns:p14="http://schemas.microsoft.com/office/powerpoint/2010/main" val="239065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5BB78-5BA2-294A-B6B8-67BB13DA365E}"/>
              </a:ext>
            </a:extLst>
          </p:cNvPr>
          <p:cNvSpPr>
            <a:spLocks noGrp="1"/>
          </p:cNvSpPr>
          <p:nvPr>
            <p:ph type="title"/>
          </p:nvPr>
        </p:nvSpPr>
        <p:spPr/>
        <p:txBody>
          <a:bodyPr>
            <a:normAutofit/>
          </a:bodyPr>
          <a:lstStyle/>
          <a:p>
            <a:r>
              <a:rPr lang="fr-FR" sz="2400" dirty="0"/>
              <a:t>Qu’est-ce que Docker</a:t>
            </a:r>
          </a:p>
        </p:txBody>
      </p:sp>
      <p:sp>
        <p:nvSpPr>
          <p:cNvPr id="3" name="Espace réservé du contenu 2">
            <a:extLst>
              <a:ext uri="{FF2B5EF4-FFF2-40B4-BE49-F238E27FC236}">
                <a16:creationId xmlns:a16="http://schemas.microsoft.com/office/drawing/2014/main" id="{D6BF80AE-31EC-2A42-9279-7BCEEA9E7532}"/>
              </a:ext>
            </a:extLst>
          </p:cNvPr>
          <p:cNvSpPr>
            <a:spLocks noGrp="1"/>
          </p:cNvSpPr>
          <p:nvPr>
            <p:ph idx="1"/>
          </p:nvPr>
        </p:nvSpPr>
        <p:spPr>
          <a:xfrm>
            <a:off x="546410" y="2163337"/>
            <a:ext cx="10939346" cy="4694663"/>
          </a:xfrm>
        </p:spPr>
        <p:txBody>
          <a:bodyPr>
            <a:normAutofit/>
          </a:bodyPr>
          <a:lstStyle/>
          <a:p>
            <a:pPr marL="0" indent="0">
              <a:buNone/>
            </a:pPr>
            <a:r>
              <a:rPr lang="fr-FR" sz="1200" dirty="0"/>
              <a:t>Docker est une technologie de </a:t>
            </a:r>
            <a:r>
              <a:rPr lang="fr-FR" sz="1200" b="1" dirty="0"/>
              <a:t>conteneurisation</a:t>
            </a:r>
            <a:r>
              <a:rPr lang="fr-FR" sz="1200" dirty="0"/>
              <a:t> qui facilite la gestion de dépendance au sein d’un projet et ce, à tous les niveaux (développement et déploiement). </a:t>
            </a:r>
          </a:p>
          <a:p>
            <a:pPr marL="0" indent="0">
              <a:buNone/>
            </a:pPr>
            <a:r>
              <a:rPr lang="fr-FR" sz="1200" dirty="0"/>
              <a:t>Disponible sur Linux, Windows et Mac OS, le mécanisme de Docker se centre autour des </a:t>
            </a:r>
            <a:r>
              <a:rPr lang="fr-FR" sz="1200" b="1" dirty="0"/>
              <a:t>conteneurs</a:t>
            </a:r>
            <a:r>
              <a:rPr lang="fr-FR" sz="1200" dirty="0"/>
              <a:t> et de leur orchestration, et c’est en cela que la </a:t>
            </a:r>
            <a:r>
              <a:rPr lang="fr-FR" sz="1200" b="1" dirty="0"/>
              <a:t>conteneurisation</a:t>
            </a:r>
            <a:r>
              <a:rPr lang="fr-FR" sz="1200" dirty="0"/>
              <a:t> se différencie de la </a:t>
            </a:r>
            <a:r>
              <a:rPr lang="fr-FR" sz="1200" b="1" dirty="0"/>
              <a:t>virtualisation</a:t>
            </a:r>
            <a:r>
              <a:rPr lang="fr-FR" sz="1200" dirty="0"/>
              <a:t>.</a:t>
            </a:r>
          </a:p>
          <a:p>
            <a:pPr marL="0" indent="0">
              <a:buNone/>
            </a:pPr>
            <a:endParaRPr lang="fr-FR" sz="1600" dirty="0"/>
          </a:p>
          <a:p>
            <a:pPr marL="0" indent="0">
              <a:buNone/>
            </a:pPr>
            <a:r>
              <a:rPr lang="fr-FR" sz="1600" b="1" dirty="0"/>
              <a:t>         Virtualisation : 				                               Conteneurisation : </a:t>
            </a:r>
            <a:endParaRPr lang="fr-FR" sz="1600" dirty="0"/>
          </a:p>
          <a:p>
            <a:pPr marL="0" indent="0">
              <a:buNone/>
            </a:pPr>
            <a:endParaRPr lang="fr-FR" sz="1600" dirty="0"/>
          </a:p>
          <a:p>
            <a:pPr marL="0" indent="0">
              <a:buNone/>
            </a:pPr>
            <a:endParaRPr lang="fr-FR" sz="1600" dirty="0"/>
          </a:p>
        </p:txBody>
      </p:sp>
      <p:pic>
        <p:nvPicPr>
          <p:cNvPr id="5" name="Image 4">
            <a:extLst>
              <a:ext uri="{FF2B5EF4-FFF2-40B4-BE49-F238E27FC236}">
                <a16:creationId xmlns:a16="http://schemas.microsoft.com/office/drawing/2014/main" id="{8D4846A1-1B82-A244-A61D-B3BA3F16D727}"/>
              </a:ext>
            </a:extLst>
          </p:cNvPr>
          <p:cNvPicPr>
            <a:picLocks noChangeAspect="1"/>
          </p:cNvPicPr>
          <p:nvPr/>
        </p:nvPicPr>
        <p:blipFill>
          <a:blip r:embed="rId2"/>
          <a:stretch>
            <a:fillRect/>
          </a:stretch>
        </p:blipFill>
        <p:spPr>
          <a:xfrm>
            <a:off x="1058924" y="4030488"/>
            <a:ext cx="3159976" cy="2625211"/>
          </a:xfrm>
          <a:prstGeom prst="rect">
            <a:avLst/>
          </a:prstGeom>
        </p:spPr>
      </p:pic>
      <p:pic>
        <p:nvPicPr>
          <p:cNvPr id="7" name="Image 6">
            <a:extLst>
              <a:ext uri="{FF2B5EF4-FFF2-40B4-BE49-F238E27FC236}">
                <a16:creationId xmlns:a16="http://schemas.microsoft.com/office/drawing/2014/main" id="{F88D2CCC-F384-9644-BFB4-6FF230E558F5}"/>
              </a:ext>
            </a:extLst>
          </p:cNvPr>
          <p:cNvPicPr>
            <a:picLocks noChangeAspect="1"/>
          </p:cNvPicPr>
          <p:nvPr/>
        </p:nvPicPr>
        <p:blipFill>
          <a:blip r:embed="rId3"/>
          <a:stretch>
            <a:fillRect/>
          </a:stretch>
        </p:blipFill>
        <p:spPr>
          <a:xfrm>
            <a:off x="7565987" y="4030488"/>
            <a:ext cx="3159976" cy="2625211"/>
          </a:xfrm>
          <a:prstGeom prst="rect">
            <a:avLst/>
          </a:prstGeom>
        </p:spPr>
      </p:pic>
    </p:spTree>
    <p:extLst>
      <p:ext uri="{BB962C8B-B14F-4D97-AF65-F5344CB8AC3E}">
        <p14:creationId xmlns:p14="http://schemas.microsoft.com/office/powerpoint/2010/main" val="311439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657FBC-72A4-0A4D-A56B-A9E984D95334}"/>
              </a:ext>
            </a:extLst>
          </p:cNvPr>
          <p:cNvSpPr>
            <a:spLocks noGrp="1"/>
          </p:cNvSpPr>
          <p:nvPr>
            <p:ph type="title"/>
          </p:nvPr>
        </p:nvSpPr>
        <p:spPr>
          <a:xfrm>
            <a:off x="841246" y="978619"/>
            <a:ext cx="5991244" cy="1106424"/>
          </a:xfrm>
        </p:spPr>
        <p:txBody>
          <a:bodyPr>
            <a:normAutofit/>
          </a:bodyPr>
          <a:lstStyle/>
          <a:p>
            <a:r>
              <a:rPr lang="fr-FR" sz="2400" dirty="0"/>
              <a:t>Pourquoi Docker</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8E6CEDE6-628D-A94F-9E89-842154CCC8BD}"/>
              </a:ext>
            </a:extLst>
          </p:cNvPr>
          <p:cNvSpPr>
            <a:spLocks noGrp="1"/>
          </p:cNvSpPr>
          <p:nvPr>
            <p:ph idx="1"/>
          </p:nvPr>
        </p:nvSpPr>
        <p:spPr>
          <a:xfrm>
            <a:off x="841248" y="2252870"/>
            <a:ext cx="5993892" cy="3560251"/>
          </a:xfrm>
        </p:spPr>
        <p:txBody>
          <a:bodyPr>
            <a:normAutofit/>
          </a:bodyPr>
          <a:lstStyle/>
          <a:p>
            <a:pPr marL="0" indent="0" algn="just">
              <a:buNone/>
            </a:pPr>
            <a:r>
              <a:rPr lang="fr-FR" sz="1200" dirty="0"/>
              <a:t>Un problème fréquent lors de l’installation d’un projet est de passer plusieurs heures à essayer d’installer et de lancer un projet car beaucoup de facteurs problématiques peuvent entrer en jeu, tels que le système d’exploitation, la base de données, ou encore la version du langage de développement.</a:t>
            </a:r>
          </a:p>
          <a:p>
            <a:pPr marL="0" indent="0" algn="just">
              <a:buNone/>
            </a:pPr>
            <a:endParaRPr lang="fr-FR" sz="1200" dirty="0"/>
          </a:p>
          <a:p>
            <a:pPr marL="0" indent="0" algn="just">
              <a:buNone/>
            </a:pPr>
            <a:r>
              <a:rPr lang="fr-FR" sz="1200" dirty="0"/>
              <a:t>Avec Docker, tous ces problèmes de dépendances de versions et de machines n’existent plus</a:t>
            </a:r>
          </a:p>
        </p:txBody>
      </p:sp>
      <p:pic>
        <p:nvPicPr>
          <p:cNvPr id="7" name="Graphic 6" descr="Chronomètre">
            <a:extLst>
              <a:ext uri="{FF2B5EF4-FFF2-40B4-BE49-F238E27FC236}">
                <a16:creationId xmlns:a16="http://schemas.microsoft.com/office/drawing/2014/main" id="{73287BC3-01F2-422C-89AD-1408597012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9814" y="1329879"/>
            <a:ext cx="4097657" cy="4097657"/>
          </a:xfrm>
          <a:prstGeom prst="rect">
            <a:avLst/>
          </a:prstGeom>
        </p:spPr>
      </p:pic>
    </p:spTree>
    <p:extLst>
      <p:ext uri="{BB962C8B-B14F-4D97-AF65-F5344CB8AC3E}">
        <p14:creationId xmlns:p14="http://schemas.microsoft.com/office/powerpoint/2010/main" val="111195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8EA9055A-ACC4-C944-8D05-D44FCB5875BB}"/>
              </a:ext>
            </a:extLst>
          </p:cNvPr>
          <p:cNvSpPr>
            <a:spLocks noGrp="1"/>
          </p:cNvSpPr>
          <p:nvPr>
            <p:ph type="title"/>
          </p:nvPr>
        </p:nvSpPr>
        <p:spPr>
          <a:xfrm>
            <a:off x="838200" y="253397"/>
            <a:ext cx="10515600" cy="1273233"/>
          </a:xfrm>
        </p:spPr>
        <p:txBody>
          <a:bodyPr>
            <a:normAutofit/>
          </a:bodyPr>
          <a:lstStyle/>
          <a:p>
            <a:r>
              <a:rPr lang="fr-FR" sz="2400" dirty="0"/>
              <a:t>Concepts clés</a:t>
            </a:r>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27957486-C7EC-2F43-A9F4-565391520061}"/>
              </a:ext>
            </a:extLst>
          </p:cNvPr>
          <p:cNvSpPr>
            <a:spLocks noGrp="1"/>
          </p:cNvSpPr>
          <p:nvPr>
            <p:ph idx="1"/>
          </p:nvPr>
        </p:nvSpPr>
        <p:spPr>
          <a:xfrm>
            <a:off x="838200" y="2478024"/>
            <a:ext cx="10515600" cy="3694176"/>
          </a:xfrm>
        </p:spPr>
        <p:txBody>
          <a:bodyPr>
            <a:normAutofit/>
          </a:bodyPr>
          <a:lstStyle/>
          <a:p>
            <a:pPr marL="0" indent="0">
              <a:lnSpc>
                <a:spcPct val="100000"/>
              </a:lnSpc>
              <a:buNone/>
            </a:pPr>
            <a:r>
              <a:rPr lang="fr-FR" sz="1200" dirty="0"/>
              <a:t>Il existe trois concepts clés dans Docker : </a:t>
            </a:r>
            <a:r>
              <a:rPr lang="fr-FR" sz="1200" b="1" dirty="0"/>
              <a:t>les conteneurs, les images et les fichiers Docker (</a:t>
            </a:r>
            <a:r>
              <a:rPr lang="fr-FR" sz="1200" b="1" dirty="0" err="1"/>
              <a:t>Dockerfile</a:t>
            </a:r>
            <a:r>
              <a:rPr lang="fr-FR" sz="1200" b="1" dirty="0"/>
              <a:t>)</a:t>
            </a:r>
          </a:p>
          <a:p>
            <a:pPr marL="0" indent="0">
              <a:lnSpc>
                <a:spcPct val="100000"/>
              </a:lnSpc>
              <a:buNone/>
            </a:pPr>
            <a:endParaRPr lang="fr-FR" sz="1200" b="1" dirty="0"/>
          </a:p>
          <a:p>
            <a:pPr>
              <a:lnSpc>
                <a:spcPct val="100000"/>
              </a:lnSpc>
            </a:pPr>
            <a:r>
              <a:rPr lang="fr-FR" sz="1200" dirty="0"/>
              <a:t>Un </a:t>
            </a:r>
            <a:r>
              <a:rPr lang="fr-FR" sz="1200" b="1" dirty="0"/>
              <a:t>conteneur</a:t>
            </a:r>
            <a:r>
              <a:rPr lang="fr-FR" sz="1200" dirty="0"/>
              <a:t> est un espace dans lequel une application tourne avec son propre environnement. Les applications qu’un conteneur peut faire tourner sont de tous types : site web, API, </a:t>
            </a:r>
            <a:r>
              <a:rPr lang="fr-FR" sz="1200" dirty="0" err="1"/>
              <a:t>db</a:t>
            </a:r>
            <a:r>
              <a:rPr lang="fr-FR" sz="1200" dirty="0"/>
              <a:t>, etc. Chaque conteneur est une instance d’une image. </a:t>
            </a:r>
          </a:p>
          <a:p>
            <a:pPr>
              <a:lnSpc>
                <a:spcPct val="100000"/>
              </a:lnSpc>
            </a:pPr>
            <a:r>
              <a:rPr lang="fr-FR" sz="1200" dirty="0"/>
              <a:t>Les </a:t>
            </a:r>
            <a:r>
              <a:rPr lang="fr-FR" sz="1200" b="1" dirty="0"/>
              <a:t>images</a:t>
            </a:r>
            <a:r>
              <a:rPr lang="fr-FR" sz="1200" dirty="0"/>
              <a:t> représentent le contexte que plusieurs conteneurs peuvent exécuter</a:t>
            </a:r>
            <a:r>
              <a:rPr lang="fr-FR" sz="1200" b="1" dirty="0"/>
              <a:t>.</a:t>
            </a:r>
            <a:r>
              <a:rPr lang="fr-FR" sz="1200" dirty="0"/>
              <a:t> Elles sont aux conteneurs ce que les classes sont aux objets en Programmation Orientée Objet : un moule.</a:t>
            </a:r>
          </a:p>
          <a:p>
            <a:pPr>
              <a:lnSpc>
                <a:spcPct val="100000"/>
              </a:lnSpc>
            </a:pPr>
            <a:r>
              <a:rPr lang="fr-FR" sz="1200" dirty="0"/>
              <a:t>Un </a:t>
            </a:r>
            <a:r>
              <a:rPr lang="fr-FR" sz="1200" b="1" dirty="0" err="1"/>
              <a:t>Dockerfile</a:t>
            </a:r>
            <a:r>
              <a:rPr lang="fr-FR" sz="1200" dirty="0"/>
              <a:t> est un fichier qui liste les instructions à exécuter pour </a:t>
            </a:r>
            <a:r>
              <a:rPr lang="fr-FR" sz="1200" dirty="0" err="1"/>
              <a:t>build</a:t>
            </a:r>
            <a:r>
              <a:rPr lang="fr-FR" sz="1200" dirty="0"/>
              <a:t> une image. Il est lu de haut en bas au cours du processus de </a:t>
            </a:r>
            <a:r>
              <a:rPr lang="fr-FR" sz="1200" dirty="0" err="1"/>
              <a:t>build</a:t>
            </a:r>
            <a:r>
              <a:rPr lang="fr-FR" sz="1200" dirty="0"/>
              <a:t>.</a:t>
            </a:r>
          </a:p>
          <a:p>
            <a:pPr>
              <a:lnSpc>
                <a:spcPct val="100000"/>
              </a:lnSpc>
            </a:pPr>
            <a:endParaRPr lang="fr-FR" sz="1200" dirty="0"/>
          </a:p>
          <a:p>
            <a:pPr marL="0" indent="0">
              <a:lnSpc>
                <a:spcPct val="100000"/>
              </a:lnSpc>
              <a:buNone/>
            </a:pPr>
            <a:r>
              <a:rPr lang="fr-FR" sz="1200" dirty="0"/>
              <a:t>Nous verrons tous cela en détails dans le cours</a:t>
            </a:r>
          </a:p>
        </p:txBody>
      </p:sp>
    </p:spTree>
    <p:extLst>
      <p:ext uri="{BB962C8B-B14F-4D97-AF65-F5344CB8AC3E}">
        <p14:creationId xmlns:p14="http://schemas.microsoft.com/office/powerpoint/2010/main" val="1516335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6DDA8EC-12DB-EC4E-86A1-3D32B5B9DC54}"/>
              </a:ext>
            </a:extLst>
          </p:cNvPr>
          <p:cNvSpPr>
            <a:spLocks noGrp="1"/>
          </p:cNvSpPr>
          <p:nvPr>
            <p:ph type="title"/>
          </p:nvPr>
        </p:nvSpPr>
        <p:spPr>
          <a:xfrm>
            <a:off x="621792" y="1161288"/>
            <a:ext cx="3602736" cy="4526280"/>
          </a:xfrm>
        </p:spPr>
        <p:txBody>
          <a:bodyPr>
            <a:normAutofit/>
          </a:bodyPr>
          <a:lstStyle/>
          <a:p>
            <a:r>
              <a:rPr lang="fr-FR" sz="2400" dirty="0"/>
              <a:t>Docker Desktop</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DF3B5CB5-0E20-8840-B76D-225798E79607}"/>
              </a:ext>
            </a:extLst>
          </p:cNvPr>
          <p:cNvSpPr>
            <a:spLocks noGrp="1"/>
          </p:cNvSpPr>
          <p:nvPr>
            <p:ph idx="1"/>
          </p:nvPr>
        </p:nvSpPr>
        <p:spPr>
          <a:xfrm>
            <a:off x="5434149" y="932688"/>
            <a:ext cx="5916603" cy="4992624"/>
          </a:xfrm>
        </p:spPr>
        <p:txBody>
          <a:bodyPr anchor="ctr">
            <a:normAutofit/>
          </a:bodyPr>
          <a:lstStyle/>
          <a:p>
            <a:pPr marL="0" indent="0">
              <a:lnSpc>
                <a:spcPct val="100000"/>
              </a:lnSpc>
              <a:buNone/>
            </a:pPr>
            <a:r>
              <a:rPr lang="fr-FR" sz="1200" dirty="0"/>
              <a:t>Pour utiliser Docker sur notre pc, nous allons avoir besoin d’installer </a:t>
            </a:r>
            <a:r>
              <a:rPr lang="fr-FR" sz="1200" dirty="0">
                <a:hlinkClick r:id="rId2"/>
              </a:rPr>
              <a:t>Docker Desktop</a:t>
            </a:r>
            <a:endParaRPr lang="fr-FR" sz="1200" dirty="0"/>
          </a:p>
          <a:p>
            <a:pPr marL="0" indent="0">
              <a:lnSpc>
                <a:spcPct val="100000"/>
              </a:lnSpc>
              <a:buNone/>
            </a:pPr>
            <a:endParaRPr lang="fr-FR" sz="1200" dirty="0"/>
          </a:p>
          <a:p>
            <a:pPr marL="0" indent="0">
              <a:lnSpc>
                <a:spcPct val="100000"/>
              </a:lnSpc>
              <a:buNone/>
            </a:pPr>
            <a:r>
              <a:rPr lang="fr-FR" sz="1200" dirty="0"/>
              <a:t>Docker Desktop est un logiciel destiné aux développeurs, qui propose un ensemble d’outils améliorant la productivité de l’utilisateur, ainsi qu’un environnement Kubernetes local</a:t>
            </a:r>
          </a:p>
          <a:p>
            <a:pPr marL="0" indent="0">
              <a:lnSpc>
                <a:spcPct val="100000"/>
              </a:lnSpc>
              <a:buNone/>
            </a:pPr>
            <a:endParaRPr lang="fr-FR" sz="1200" dirty="0"/>
          </a:p>
          <a:p>
            <a:pPr marL="0" indent="0">
              <a:lnSpc>
                <a:spcPct val="100000"/>
              </a:lnSpc>
              <a:buNone/>
            </a:pPr>
            <a:r>
              <a:rPr lang="fr-FR" sz="1200" dirty="0"/>
              <a:t>Docker Desktop est composé entre autres de deux éléments importants: </a:t>
            </a:r>
          </a:p>
          <a:p>
            <a:pPr marL="342900" indent="-342900">
              <a:lnSpc>
                <a:spcPct val="100000"/>
              </a:lnSpc>
              <a:buFont typeface="+mj-lt"/>
              <a:buAutoNum type="arabicPeriod"/>
            </a:pPr>
            <a:r>
              <a:rPr lang="fr-FR" sz="1200" b="1" dirty="0"/>
              <a:t>Docker Client (Docker CLI)</a:t>
            </a:r>
            <a:r>
              <a:rPr lang="fr-FR" sz="1200" dirty="0"/>
              <a:t>, outil avec le quelle nous allons interagir en ligne de commande</a:t>
            </a:r>
          </a:p>
          <a:p>
            <a:pPr marL="342900" indent="-342900">
              <a:lnSpc>
                <a:spcPct val="100000"/>
              </a:lnSpc>
              <a:buFont typeface="+mj-lt"/>
              <a:buAutoNum type="arabicPeriod"/>
            </a:pPr>
            <a:r>
              <a:rPr lang="fr-FR" sz="1200" b="1" dirty="0"/>
              <a:t>Docker Server (Docker Daemon), </a:t>
            </a:r>
            <a:r>
              <a:rPr lang="fr-FR" sz="1200" dirty="0"/>
              <a:t>l’outil responsable de créer les images, lancer les containers, </a:t>
            </a:r>
            <a:r>
              <a:rPr lang="fr-FR" sz="1200" dirty="0" err="1"/>
              <a:t>etc</a:t>
            </a:r>
            <a:endParaRPr lang="fr-FR" sz="1200" dirty="0"/>
          </a:p>
        </p:txBody>
      </p:sp>
    </p:spTree>
    <p:extLst>
      <p:ext uri="{BB962C8B-B14F-4D97-AF65-F5344CB8AC3E}">
        <p14:creationId xmlns:p14="http://schemas.microsoft.com/office/powerpoint/2010/main" val="52530140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3E3423"/>
      </a:dk2>
      <a:lt2>
        <a:srgbClr val="E8E2E6"/>
      </a:lt2>
      <a:accent1>
        <a:srgbClr val="21B94B"/>
      </a:accent1>
      <a:accent2>
        <a:srgbClr val="2BB814"/>
      </a:accent2>
      <a:accent3>
        <a:srgbClr val="70B11F"/>
      </a:accent3>
      <a:accent4>
        <a:srgbClr val="A2A712"/>
      </a:accent4>
      <a:accent5>
        <a:srgbClr val="D69226"/>
      </a:accent5>
      <a:accent6>
        <a:srgbClr val="D53C17"/>
      </a:accent6>
      <a:hlink>
        <a:srgbClr val="968032"/>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1712</TotalTime>
  <Words>1712</Words>
  <Application>Microsoft Macintosh PowerPoint</Application>
  <PresentationFormat>Grand écran</PresentationFormat>
  <Paragraphs>172</Paragraphs>
  <Slides>38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38</vt:i4>
      </vt:variant>
    </vt:vector>
  </HeadingPairs>
  <TitlesOfParts>
    <vt:vector size="42" baseType="lpstr">
      <vt:lpstr>Arial</vt:lpstr>
      <vt:lpstr>Calibri</vt:lpstr>
      <vt:lpstr>Neue Haas Grotesk Text Pro</vt:lpstr>
      <vt:lpstr>AccentBoxVTI</vt:lpstr>
      <vt:lpstr>Docker &amp; Kubernetes</vt:lpstr>
      <vt:lpstr>Présentation</vt:lpstr>
      <vt:lpstr>Tour de table</vt:lpstr>
      <vt:lpstr>Objectif du cours</vt:lpstr>
      <vt:lpstr>Docker</vt:lpstr>
      <vt:lpstr>Qu’est-ce que Docker</vt:lpstr>
      <vt:lpstr>Pourquoi Docker</vt:lpstr>
      <vt:lpstr>Concepts clés</vt:lpstr>
      <vt:lpstr>Docker Desktop</vt:lpstr>
      <vt:lpstr>Installation</vt:lpstr>
      <vt:lpstr>Utiliser le Docker Client</vt:lpstr>
      <vt:lpstr>Container</vt:lpstr>
      <vt:lpstr>Comment Docker fonctionne</vt:lpstr>
      <vt:lpstr>Manipuler des containers et des images</vt:lpstr>
      <vt:lpstr>TP1</vt:lpstr>
      <vt:lpstr>Créer des images</vt:lpstr>
      <vt:lpstr>Comment créer ses propres images</vt:lpstr>
      <vt:lpstr>Dockerfile</vt:lpstr>
      <vt:lpstr>Image de base</vt:lpstr>
      <vt:lpstr>Commandes Dockerfile</vt:lpstr>
      <vt:lpstr>Tagger une image</vt:lpstr>
      <vt:lpstr>TP2</vt:lpstr>
      <vt:lpstr>Docker Compose</vt:lpstr>
      <vt:lpstr>Qu’est ce que Docker Compose</vt:lpstr>
      <vt:lpstr>docker-compose.yml</vt:lpstr>
      <vt:lpstr>Redémarrage automatique</vt:lpstr>
      <vt:lpstr>Commandes</vt:lpstr>
      <vt:lpstr>TP3</vt:lpstr>
      <vt:lpstr>Kubernetes</vt:lpstr>
      <vt:lpstr>Kubernetes</vt:lpstr>
      <vt:lpstr>Pourquoi Kubernetes</vt:lpstr>
      <vt:lpstr>Qu’est ce que Kubernetes</vt:lpstr>
      <vt:lpstr>Example de Scaling</vt:lpstr>
      <vt:lpstr>Cluster</vt:lpstr>
      <vt:lpstr>Développement et production</vt:lpstr>
      <vt:lpstr>Installation</vt:lpstr>
      <vt:lpstr>Projet Kubernetes</vt:lpstr>
      <vt:lpstr>Déploiement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&amp; Kubernetes</dc:title>
  <dc:creator>Elie BISMUTH</dc:creator>
  <cp:lastModifiedBy>Elie BISMUTH</cp:lastModifiedBy>
  <cp:revision>41</cp:revision>
  <dcterms:created xsi:type="dcterms:W3CDTF">2021-12-05T15:43:01Z</dcterms:created>
  <dcterms:modified xsi:type="dcterms:W3CDTF">2022-01-04T20:34:45Z</dcterms:modified>
</cp:coreProperties>
</file>