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5" r:id="rId1"/>
  </p:sldMasterIdLst>
  <p:sldIdLst>
    <p:sldId id="256" r:id="rId2"/>
    <p:sldId id="257" r:id="rId3"/>
    <p:sldId id="258" r:id="rId4"/>
    <p:sldId id="259" r:id="rId5"/>
    <p:sldId id="260" r:id="rId6"/>
    <p:sldId id="261" r:id="rId7"/>
    <p:sldId id="262" r:id="rId8"/>
    <p:sldId id="263" r:id="rId9"/>
    <p:sldId id="278" r:id="rId10"/>
    <p:sldId id="279" r:id="rId11"/>
    <p:sldId id="281" r:id="rId12"/>
    <p:sldId id="283" r:id="rId13"/>
    <p:sldId id="284" r:id="rId14"/>
    <p:sldId id="265" r:id="rId15"/>
    <p:sldId id="268" r:id="rId16"/>
    <p:sldId id="294" r:id="rId17"/>
    <p:sldId id="269" r:id="rId18"/>
    <p:sldId id="293" r:id="rId19"/>
    <p:sldId id="295" r:id="rId20"/>
    <p:sldId id="302" r:id="rId21"/>
    <p:sldId id="298" r:id="rId22"/>
    <p:sldId id="301" r:id="rId23"/>
    <p:sldId id="300" r:id="rId24"/>
    <p:sldId id="303" r:id="rId25"/>
    <p:sldId id="299" r:id="rId26"/>
    <p:sldId id="271" r:id="rId27"/>
    <p:sldId id="272" r:id="rId28"/>
    <p:sldId id="273" r:id="rId29"/>
    <p:sldId id="286" r:id="rId30"/>
    <p:sldId id="274" r:id="rId31"/>
    <p:sldId id="275" r:id="rId32"/>
    <p:sldId id="276" r:id="rId33"/>
    <p:sldId id="277" r:id="rId34"/>
    <p:sldId id="287" r:id="rId35"/>
    <p:sldId id="288" r:id="rId36"/>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323"/>
    <p:restoredTop sz="94679"/>
  </p:normalViewPr>
  <p:slideViewPr>
    <p:cSldViewPr snapToGrid="0" snapToObjects="1">
      <p:cViewPr varScale="1">
        <p:scale>
          <a:sx n="158" d="100"/>
          <a:sy n="158" d="100"/>
        </p:scale>
        <p:origin x="672"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12/31/21</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‹N°›</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924269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12/31/21</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1221805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12/31/21</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9001085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12/31/21</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3372172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12/31/21</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921596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12/31/21</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3406729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12/31/21</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12707172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12/31/21</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30233730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12/31/21</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9768041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12/31/21</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40724290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12/31/21</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6273216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12/31/21</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‹N°›</a:t>
            </a:fld>
            <a:endParaRPr lang="en-US"/>
          </a:p>
        </p:txBody>
      </p:sp>
    </p:spTree>
    <p:extLst>
      <p:ext uri="{BB962C8B-B14F-4D97-AF65-F5344CB8AC3E}">
        <p14:creationId xmlns:p14="http://schemas.microsoft.com/office/powerpoint/2010/main" val="890458901"/>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24" r:id="rId6"/>
    <p:sldLayoutId id="2147483719" r:id="rId7"/>
    <p:sldLayoutId id="2147483720" r:id="rId8"/>
    <p:sldLayoutId id="2147483721" r:id="rId9"/>
    <p:sldLayoutId id="2147483723" r:id="rId10"/>
    <p:sldLayoutId id="2147483722" r:id="rId11"/>
  </p:sldLayoutIdLst>
  <p:txStyles>
    <p:title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docker.com/products/docker-desktop"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elie91/DockerKubernetesIPSSI/blob/main/TP0.md"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hyperlink" Target="https://github.com/elie91/DockerKubernetesIPSSI/blob/main/TP1.md"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linkedin.com/in/elie-bismuth/"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03F9B7D2-17D7-414F-9B43-846FAAFB93D9}"/>
              </a:ext>
            </a:extLst>
          </p:cNvPr>
          <p:cNvPicPr>
            <a:picLocks noChangeAspect="1"/>
          </p:cNvPicPr>
          <p:nvPr/>
        </p:nvPicPr>
        <p:blipFill rotWithShape="1">
          <a:blip r:embed="rId2"/>
          <a:srcRect l="3368" r="3097"/>
          <a:stretch/>
        </p:blipFill>
        <p:spPr>
          <a:xfrm>
            <a:off x="3523488" y="10"/>
            <a:ext cx="8668512" cy="6857990"/>
          </a:xfrm>
          <a:prstGeom prst="rect">
            <a:avLst/>
          </a:prstGeom>
        </p:spPr>
      </p:pic>
      <p:sp>
        <p:nvSpPr>
          <p:cNvPr id="11" name="Rectangle 10">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re 1">
            <a:extLst>
              <a:ext uri="{FF2B5EF4-FFF2-40B4-BE49-F238E27FC236}">
                <a16:creationId xmlns:a16="http://schemas.microsoft.com/office/drawing/2014/main" id="{0E289CD4-C1CF-8D45-8F6D-4557534D35AE}"/>
              </a:ext>
            </a:extLst>
          </p:cNvPr>
          <p:cNvSpPr>
            <a:spLocks noGrp="1"/>
          </p:cNvSpPr>
          <p:nvPr>
            <p:ph type="ctrTitle"/>
          </p:nvPr>
        </p:nvSpPr>
        <p:spPr>
          <a:xfrm>
            <a:off x="477981" y="1122363"/>
            <a:ext cx="4023360" cy="3204134"/>
          </a:xfrm>
        </p:spPr>
        <p:txBody>
          <a:bodyPr anchor="b">
            <a:normAutofit/>
          </a:bodyPr>
          <a:lstStyle/>
          <a:p>
            <a:r>
              <a:rPr lang="fr-FR" sz="4800"/>
              <a:t>Docker &amp; Kubernetes</a:t>
            </a:r>
          </a:p>
        </p:txBody>
      </p:sp>
      <p:sp>
        <p:nvSpPr>
          <p:cNvPr id="3" name="Sous-titre 2">
            <a:extLst>
              <a:ext uri="{FF2B5EF4-FFF2-40B4-BE49-F238E27FC236}">
                <a16:creationId xmlns:a16="http://schemas.microsoft.com/office/drawing/2014/main" id="{AD2DD407-FE6C-EB4B-9A33-B32BFE584A65}"/>
              </a:ext>
            </a:extLst>
          </p:cNvPr>
          <p:cNvSpPr>
            <a:spLocks noGrp="1"/>
          </p:cNvSpPr>
          <p:nvPr>
            <p:ph type="subTitle" idx="1"/>
          </p:nvPr>
        </p:nvSpPr>
        <p:spPr>
          <a:xfrm>
            <a:off x="477980" y="4872922"/>
            <a:ext cx="4023359" cy="1208141"/>
          </a:xfrm>
        </p:spPr>
        <p:txBody>
          <a:bodyPr>
            <a:normAutofit/>
          </a:bodyPr>
          <a:lstStyle/>
          <a:p>
            <a:r>
              <a:rPr lang="fr-FR" sz="2000"/>
              <a:t>Elie Bismuth</a:t>
            </a:r>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707376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36DDA8EC-12DB-EC4E-86A1-3D32B5B9DC54}"/>
              </a:ext>
            </a:extLst>
          </p:cNvPr>
          <p:cNvSpPr>
            <a:spLocks noGrp="1"/>
          </p:cNvSpPr>
          <p:nvPr>
            <p:ph type="title"/>
          </p:nvPr>
        </p:nvSpPr>
        <p:spPr>
          <a:xfrm>
            <a:off x="621792" y="1161288"/>
            <a:ext cx="3602736" cy="4526280"/>
          </a:xfrm>
        </p:spPr>
        <p:txBody>
          <a:bodyPr>
            <a:normAutofit/>
          </a:bodyPr>
          <a:lstStyle/>
          <a:p>
            <a:r>
              <a:rPr lang="fr-FR" sz="2400" dirty="0"/>
              <a:t>Docker Desktop</a:t>
            </a:r>
          </a:p>
        </p:txBody>
      </p:sp>
      <p:sp>
        <p:nvSpPr>
          <p:cNvPr id="14" name="Rectangle 13">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Espace réservé du contenu 2">
            <a:extLst>
              <a:ext uri="{FF2B5EF4-FFF2-40B4-BE49-F238E27FC236}">
                <a16:creationId xmlns:a16="http://schemas.microsoft.com/office/drawing/2014/main" id="{DF3B5CB5-0E20-8840-B76D-225798E79607}"/>
              </a:ext>
            </a:extLst>
          </p:cNvPr>
          <p:cNvSpPr>
            <a:spLocks noGrp="1"/>
          </p:cNvSpPr>
          <p:nvPr>
            <p:ph idx="1"/>
          </p:nvPr>
        </p:nvSpPr>
        <p:spPr>
          <a:xfrm>
            <a:off x="5434149" y="932688"/>
            <a:ext cx="5916603" cy="4992624"/>
          </a:xfrm>
        </p:spPr>
        <p:txBody>
          <a:bodyPr anchor="ctr">
            <a:normAutofit/>
          </a:bodyPr>
          <a:lstStyle/>
          <a:p>
            <a:pPr marL="0" indent="0">
              <a:lnSpc>
                <a:spcPct val="100000"/>
              </a:lnSpc>
              <a:buNone/>
            </a:pPr>
            <a:r>
              <a:rPr lang="fr-FR" sz="1200" dirty="0"/>
              <a:t>Pour utiliser Docker sur notre pc, nous allons avoir besoin d’installer </a:t>
            </a:r>
            <a:r>
              <a:rPr lang="fr-FR" sz="1200" dirty="0">
                <a:hlinkClick r:id="rId2"/>
              </a:rPr>
              <a:t>Docker Desktop</a:t>
            </a:r>
            <a:endParaRPr lang="fr-FR" sz="1200" dirty="0"/>
          </a:p>
          <a:p>
            <a:pPr marL="0" indent="0">
              <a:lnSpc>
                <a:spcPct val="100000"/>
              </a:lnSpc>
              <a:buNone/>
            </a:pPr>
            <a:endParaRPr lang="fr-FR" sz="1200" dirty="0"/>
          </a:p>
          <a:p>
            <a:pPr marL="0" indent="0">
              <a:lnSpc>
                <a:spcPct val="100000"/>
              </a:lnSpc>
              <a:buNone/>
            </a:pPr>
            <a:r>
              <a:rPr lang="fr-FR" sz="1200" dirty="0"/>
              <a:t>Docker Desktop est un logiciel destiné aux développeurs, qui propose un ensemble d’outils améliorant la productivité de l’utilisateur, ainsi qu’un environnement Kubernetes local</a:t>
            </a:r>
          </a:p>
          <a:p>
            <a:pPr marL="0" indent="0">
              <a:lnSpc>
                <a:spcPct val="100000"/>
              </a:lnSpc>
              <a:buNone/>
            </a:pPr>
            <a:endParaRPr lang="fr-FR" sz="1200" dirty="0"/>
          </a:p>
          <a:p>
            <a:pPr marL="0" indent="0">
              <a:lnSpc>
                <a:spcPct val="100000"/>
              </a:lnSpc>
              <a:buNone/>
            </a:pPr>
            <a:r>
              <a:rPr lang="fr-FR" sz="1200" dirty="0"/>
              <a:t>Docker Desktop est composé entre autres de deux éléments importants: </a:t>
            </a:r>
          </a:p>
          <a:p>
            <a:pPr marL="342900" indent="-342900">
              <a:lnSpc>
                <a:spcPct val="100000"/>
              </a:lnSpc>
              <a:buFont typeface="+mj-lt"/>
              <a:buAutoNum type="arabicPeriod"/>
            </a:pPr>
            <a:r>
              <a:rPr lang="fr-FR" sz="1200" b="1" dirty="0"/>
              <a:t>Docker Client (Docker CLI)</a:t>
            </a:r>
            <a:r>
              <a:rPr lang="fr-FR" sz="1200" dirty="0"/>
              <a:t>, outil avec le quelle nous allons interagir en ligne de commande</a:t>
            </a:r>
          </a:p>
          <a:p>
            <a:pPr marL="342900" indent="-342900">
              <a:lnSpc>
                <a:spcPct val="100000"/>
              </a:lnSpc>
              <a:buFont typeface="+mj-lt"/>
              <a:buAutoNum type="arabicPeriod"/>
            </a:pPr>
            <a:r>
              <a:rPr lang="fr-FR" sz="1200" b="1" dirty="0"/>
              <a:t>Docker Server (Docker Daemon), </a:t>
            </a:r>
            <a:r>
              <a:rPr lang="fr-FR" sz="1200" dirty="0"/>
              <a:t>l’outil responsable de créer les images, lancer les containers, </a:t>
            </a:r>
            <a:r>
              <a:rPr lang="fr-FR" sz="1200" dirty="0" err="1"/>
              <a:t>etc</a:t>
            </a:r>
            <a:endParaRPr lang="fr-FR" sz="1200" dirty="0"/>
          </a:p>
        </p:txBody>
      </p:sp>
    </p:spTree>
    <p:extLst>
      <p:ext uri="{BB962C8B-B14F-4D97-AF65-F5344CB8AC3E}">
        <p14:creationId xmlns:p14="http://schemas.microsoft.com/office/powerpoint/2010/main" val="5253014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3489FA6-7019-1F40-9DAE-EFFCE20A36A9}"/>
              </a:ext>
            </a:extLst>
          </p:cNvPr>
          <p:cNvSpPr>
            <a:spLocks noGrp="1"/>
          </p:cNvSpPr>
          <p:nvPr>
            <p:ph type="title"/>
          </p:nvPr>
        </p:nvSpPr>
        <p:spPr/>
        <p:txBody>
          <a:bodyPr>
            <a:normAutofit/>
          </a:bodyPr>
          <a:lstStyle/>
          <a:p>
            <a:r>
              <a:rPr lang="fr-FR" sz="2400" dirty="0"/>
              <a:t>Installation</a:t>
            </a:r>
          </a:p>
        </p:txBody>
      </p:sp>
      <p:sp>
        <p:nvSpPr>
          <p:cNvPr id="3" name="Espace réservé du contenu 2">
            <a:extLst>
              <a:ext uri="{FF2B5EF4-FFF2-40B4-BE49-F238E27FC236}">
                <a16:creationId xmlns:a16="http://schemas.microsoft.com/office/drawing/2014/main" id="{29953A3D-A4A4-3A41-946A-249E63EA0338}"/>
              </a:ext>
            </a:extLst>
          </p:cNvPr>
          <p:cNvSpPr>
            <a:spLocks noGrp="1"/>
          </p:cNvSpPr>
          <p:nvPr>
            <p:ph idx="1"/>
          </p:nvPr>
        </p:nvSpPr>
        <p:spPr/>
        <p:txBody>
          <a:bodyPr>
            <a:normAutofit/>
          </a:bodyPr>
          <a:lstStyle/>
          <a:p>
            <a:pPr marL="0" indent="0">
              <a:buNone/>
            </a:pPr>
            <a:r>
              <a:rPr lang="fr-FR" sz="1400" dirty="0"/>
              <a:t>Suivre les instructions du TP0 sur </a:t>
            </a:r>
            <a:r>
              <a:rPr lang="fr-FR" sz="1400" dirty="0">
                <a:hlinkClick r:id="rId2"/>
              </a:rPr>
              <a:t>ce lien </a:t>
            </a:r>
            <a:r>
              <a:rPr lang="fr-FR" sz="1400" dirty="0"/>
              <a:t>pour l’installation de Docker</a:t>
            </a:r>
            <a:endParaRPr lang="fr-FR" sz="1400" b="1" dirty="0"/>
          </a:p>
        </p:txBody>
      </p:sp>
    </p:spTree>
    <p:extLst>
      <p:ext uri="{BB962C8B-B14F-4D97-AF65-F5344CB8AC3E}">
        <p14:creationId xmlns:p14="http://schemas.microsoft.com/office/powerpoint/2010/main" val="26868302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4221835-B4DC-7E43-B144-398B94768779}"/>
              </a:ext>
            </a:extLst>
          </p:cNvPr>
          <p:cNvSpPr>
            <a:spLocks noGrp="1"/>
          </p:cNvSpPr>
          <p:nvPr>
            <p:ph type="title"/>
          </p:nvPr>
        </p:nvSpPr>
        <p:spPr/>
        <p:txBody>
          <a:bodyPr>
            <a:normAutofit/>
          </a:bodyPr>
          <a:lstStyle/>
          <a:p>
            <a:r>
              <a:rPr lang="fr-FR" sz="2400" dirty="0"/>
              <a:t>Utiliser le Docker Client</a:t>
            </a:r>
          </a:p>
        </p:txBody>
      </p:sp>
      <p:pic>
        <p:nvPicPr>
          <p:cNvPr id="5" name="Espace réservé du contenu 4" descr="Une image contenant texte&#10;&#10;Description générée automatiquement">
            <a:extLst>
              <a:ext uri="{FF2B5EF4-FFF2-40B4-BE49-F238E27FC236}">
                <a16:creationId xmlns:a16="http://schemas.microsoft.com/office/drawing/2014/main" id="{DCF2AAA4-40B0-0545-9491-591339BC4BC2}"/>
              </a:ext>
            </a:extLst>
          </p:cNvPr>
          <p:cNvPicPr>
            <a:picLocks noGrp="1" noChangeAspect="1"/>
          </p:cNvPicPr>
          <p:nvPr>
            <p:ph idx="1"/>
          </p:nvPr>
        </p:nvPicPr>
        <p:blipFill>
          <a:blip r:embed="rId2"/>
          <a:stretch>
            <a:fillRect/>
          </a:stretch>
        </p:blipFill>
        <p:spPr>
          <a:xfrm>
            <a:off x="323019" y="2110154"/>
            <a:ext cx="5647989" cy="3973012"/>
          </a:xfrm>
        </p:spPr>
      </p:pic>
      <p:pic>
        <p:nvPicPr>
          <p:cNvPr id="7" name="Image 6">
            <a:extLst>
              <a:ext uri="{FF2B5EF4-FFF2-40B4-BE49-F238E27FC236}">
                <a16:creationId xmlns:a16="http://schemas.microsoft.com/office/drawing/2014/main" id="{48C643C4-90C9-2145-8839-EF1D0F2C1B96}"/>
              </a:ext>
            </a:extLst>
          </p:cNvPr>
          <p:cNvPicPr>
            <a:picLocks noChangeAspect="1"/>
          </p:cNvPicPr>
          <p:nvPr/>
        </p:nvPicPr>
        <p:blipFill>
          <a:blip r:embed="rId3"/>
          <a:stretch>
            <a:fillRect/>
          </a:stretch>
        </p:blipFill>
        <p:spPr>
          <a:xfrm>
            <a:off x="5971008" y="2492093"/>
            <a:ext cx="6095999" cy="2637692"/>
          </a:xfrm>
          <a:prstGeom prst="rect">
            <a:avLst/>
          </a:prstGeom>
        </p:spPr>
      </p:pic>
    </p:spTree>
    <p:extLst>
      <p:ext uri="{BB962C8B-B14F-4D97-AF65-F5344CB8AC3E}">
        <p14:creationId xmlns:p14="http://schemas.microsoft.com/office/powerpoint/2010/main" val="36290981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C9B446A-6343-4E56-90BA-061E4DDF0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Freeform: Shape 13">
            <a:extLst>
              <a:ext uri="{FF2B5EF4-FFF2-40B4-BE49-F238E27FC236}">
                <a16:creationId xmlns:a16="http://schemas.microsoft.com/office/drawing/2014/main" id="{3EC72A1B-03D3-499C-B4BF-AC68EEC22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6" name="Freeform: Shape 15">
            <a:extLst>
              <a:ext uri="{FF2B5EF4-FFF2-40B4-BE49-F238E27FC236}">
                <a16:creationId xmlns:a16="http://schemas.microsoft.com/office/drawing/2014/main" id="{216322C2-3CF0-4D33-BF90-3F384CF6D2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999F7B97-B15F-A044-81D0-873CB4062849}"/>
              </a:ext>
            </a:extLst>
          </p:cNvPr>
          <p:cNvSpPr>
            <a:spLocks noGrp="1"/>
          </p:cNvSpPr>
          <p:nvPr>
            <p:ph type="title"/>
          </p:nvPr>
        </p:nvSpPr>
        <p:spPr>
          <a:xfrm>
            <a:off x="371094" y="1161288"/>
            <a:ext cx="3438144" cy="1124712"/>
          </a:xfrm>
        </p:spPr>
        <p:txBody>
          <a:bodyPr anchor="b">
            <a:normAutofit/>
          </a:bodyPr>
          <a:lstStyle/>
          <a:p>
            <a:r>
              <a:rPr lang="fr-FR" sz="2400" dirty="0"/>
              <a:t>Container</a:t>
            </a:r>
          </a:p>
        </p:txBody>
      </p:sp>
      <p:sp>
        <p:nvSpPr>
          <p:cNvPr id="18" name="Rectangle 17">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375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Espace réservé du contenu 2">
            <a:extLst>
              <a:ext uri="{FF2B5EF4-FFF2-40B4-BE49-F238E27FC236}">
                <a16:creationId xmlns:a16="http://schemas.microsoft.com/office/drawing/2014/main" id="{73CD94D8-0628-8249-BE2E-24051ABF6F72}"/>
              </a:ext>
            </a:extLst>
          </p:cNvPr>
          <p:cNvSpPr>
            <a:spLocks noGrp="1"/>
          </p:cNvSpPr>
          <p:nvPr>
            <p:ph idx="1"/>
          </p:nvPr>
        </p:nvSpPr>
        <p:spPr>
          <a:xfrm>
            <a:off x="371094" y="2637536"/>
            <a:ext cx="4084578" cy="3287776"/>
          </a:xfrm>
        </p:spPr>
        <p:txBody>
          <a:bodyPr anchor="t">
            <a:normAutofit/>
          </a:bodyPr>
          <a:lstStyle/>
          <a:p>
            <a:pPr algn="just"/>
            <a:r>
              <a:rPr lang="fr-FR" sz="1200" dirty="0"/>
              <a:t>Une image contient une copie des fichiers de base de notre machine, ainsi qu’une commande </a:t>
            </a:r>
          </a:p>
          <a:p>
            <a:pPr algn="just"/>
            <a:endParaRPr lang="fr-FR" sz="1200" dirty="0"/>
          </a:p>
          <a:p>
            <a:pPr algn="just"/>
            <a:r>
              <a:rPr lang="fr-FR" sz="1200" dirty="0"/>
              <a:t>Lorsqu’on crée un container avec une image, le </a:t>
            </a:r>
            <a:r>
              <a:rPr lang="fr-FR" sz="1200" dirty="0" err="1"/>
              <a:t>Kernel</a:t>
            </a:r>
            <a:r>
              <a:rPr lang="fr-FR" sz="1200" dirty="0"/>
              <a:t> sélectionne une partie du disque dur de notre machine pour l’assigner à ce container uniquement</a:t>
            </a:r>
          </a:p>
          <a:p>
            <a:pPr algn="just"/>
            <a:endParaRPr lang="fr-FR" sz="1200" dirty="0"/>
          </a:p>
          <a:p>
            <a:pPr algn="just"/>
            <a:r>
              <a:rPr lang="fr-FR" sz="1200" dirty="0"/>
              <a:t>Ainsi, lorsque le processus du container est en cours, le </a:t>
            </a:r>
            <a:r>
              <a:rPr lang="fr-FR" sz="1200" dirty="0" err="1"/>
              <a:t>Kernel</a:t>
            </a:r>
            <a:r>
              <a:rPr lang="fr-FR" sz="1200" dirty="0"/>
              <a:t> utilise uniquement les ressources assignés au container, contenant dans notre cas le langage Python et rien d’autre</a:t>
            </a:r>
          </a:p>
          <a:p>
            <a:pPr marL="0" indent="0" algn="just">
              <a:buNone/>
            </a:pPr>
            <a:endParaRPr lang="fr-FR" sz="1200" dirty="0"/>
          </a:p>
          <a:p>
            <a:pPr algn="just"/>
            <a:endParaRPr lang="fr-FR" sz="1200" dirty="0"/>
          </a:p>
        </p:txBody>
      </p:sp>
      <p:pic>
        <p:nvPicPr>
          <p:cNvPr id="7" name="Image 6">
            <a:extLst>
              <a:ext uri="{FF2B5EF4-FFF2-40B4-BE49-F238E27FC236}">
                <a16:creationId xmlns:a16="http://schemas.microsoft.com/office/drawing/2014/main" id="{AE807FD8-BADC-AD44-9455-789F2D8A3C5D}"/>
              </a:ext>
            </a:extLst>
          </p:cNvPr>
          <p:cNvPicPr>
            <a:picLocks noChangeAspect="1"/>
          </p:cNvPicPr>
          <p:nvPr/>
        </p:nvPicPr>
        <p:blipFill>
          <a:blip r:embed="rId2"/>
          <a:stretch>
            <a:fillRect/>
          </a:stretch>
        </p:blipFill>
        <p:spPr>
          <a:xfrm>
            <a:off x="4898967" y="1285905"/>
            <a:ext cx="6921940" cy="4395431"/>
          </a:xfrm>
          <a:prstGeom prst="rect">
            <a:avLst/>
          </a:prstGeom>
        </p:spPr>
      </p:pic>
    </p:spTree>
    <p:extLst>
      <p:ext uri="{BB962C8B-B14F-4D97-AF65-F5344CB8AC3E}">
        <p14:creationId xmlns:p14="http://schemas.microsoft.com/office/powerpoint/2010/main" val="30146592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C9B446A-6343-4E56-90BA-061E4DDF0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Freeform: Shape 13">
            <a:extLst>
              <a:ext uri="{FF2B5EF4-FFF2-40B4-BE49-F238E27FC236}">
                <a16:creationId xmlns:a16="http://schemas.microsoft.com/office/drawing/2014/main" id="{3EC72A1B-03D3-499C-B4BF-AC68EEC22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6" name="Freeform: Shape 15">
            <a:extLst>
              <a:ext uri="{FF2B5EF4-FFF2-40B4-BE49-F238E27FC236}">
                <a16:creationId xmlns:a16="http://schemas.microsoft.com/office/drawing/2014/main" id="{216322C2-3CF0-4D33-BF90-3F384CF6D2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F18B1E35-7493-7B45-BD59-831A85BA40B6}"/>
              </a:ext>
            </a:extLst>
          </p:cNvPr>
          <p:cNvSpPr>
            <a:spLocks noGrp="1"/>
          </p:cNvSpPr>
          <p:nvPr>
            <p:ph type="title"/>
          </p:nvPr>
        </p:nvSpPr>
        <p:spPr>
          <a:xfrm>
            <a:off x="371094" y="1161288"/>
            <a:ext cx="3438144" cy="1124712"/>
          </a:xfrm>
        </p:spPr>
        <p:txBody>
          <a:bodyPr anchor="b">
            <a:normAutofit/>
          </a:bodyPr>
          <a:lstStyle/>
          <a:p>
            <a:r>
              <a:rPr lang="fr-FR" sz="2800" dirty="0"/>
              <a:t>Comment Docker fonctionne</a:t>
            </a:r>
          </a:p>
        </p:txBody>
      </p:sp>
      <p:sp>
        <p:nvSpPr>
          <p:cNvPr id="18" name="Rectangle 17">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375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Espace réservé du contenu 3">
            <a:extLst>
              <a:ext uri="{FF2B5EF4-FFF2-40B4-BE49-F238E27FC236}">
                <a16:creationId xmlns:a16="http://schemas.microsoft.com/office/drawing/2014/main" id="{75A8284C-FF29-2D44-B31A-C4742B58BB06}"/>
              </a:ext>
            </a:extLst>
          </p:cNvPr>
          <p:cNvSpPr>
            <a:spLocks noGrp="1"/>
          </p:cNvSpPr>
          <p:nvPr>
            <p:ph idx="1"/>
          </p:nvPr>
        </p:nvSpPr>
        <p:spPr>
          <a:xfrm>
            <a:off x="371094" y="2718054"/>
            <a:ext cx="3438906" cy="3207258"/>
          </a:xfrm>
        </p:spPr>
        <p:txBody>
          <a:bodyPr anchor="t">
            <a:normAutofit/>
          </a:bodyPr>
          <a:lstStyle/>
          <a:p>
            <a:pPr algn="just">
              <a:lnSpc>
                <a:spcPct val="100000"/>
              </a:lnSpc>
            </a:pPr>
            <a:r>
              <a:rPr lang="fr-FR" sz="1200" dirty="0"/>
              <a:t>Le fait de pouvoir regrouper des ressources par </a:t>
            </a:r>
            <a:r>
              <a:rPr lang="fr-FR" sz="1200" dirty="0" err="1"/>
              <a:t>namespace</a:t>
            </a:r>
            <a:r>
              <a:rPr lang="fr-FR" sz="1200" dirty="0"/>
              <a:t> n’est possible qu’avec Linux</a:t>
            </a:r>
          </a:p>
          <a:p>
            <a:pPr algn="just">
              <a:lnSpc>
                <a:spcPct val="100000"/>
              </a:lnSpc>
            </a:pPr>
            <a:r>
              <a:rPr lang="fr-FR" sz="1200" dirty="0"/>
              <a:t>En réalité, lorsqu’on installe le Docker Client sur Mac/Windows, on installe une machine virtuelle Linux, qui communique avec notre OS pour utiliser les ressources de notre machine</a:t>
            </a:r>
          </a:p>
        </p:txBody>
      </p:sp>
      <p:pic>
        <p:nvPicPr>
          <p:cNvPr id="7" name="Image 6">
            <a:extLst>
              <a:ext uri="{FF2B5EF4-FFF2-40B4-BE49-F238E27FC236}">
                <a16:creationId xmlns:a16="http://schemas.microsoft.com/office/drawing/2014/main" id="{5241FC73-0380-7A4A-BA09-46EDA602322A}"/>
              </a:ext>
            </a:extLst>
          </p:cNvPr>
          <p:cNvPicPr>
            <a:picLocks noChangeAspect="1"/>
          </p:cNvPicPr>
          <p:nvPr/>
        </p:nvPicPr>
        <p:blipFill>
          <a:blip r:embed="rId2"/>
          <a:stretch>
            <a:fillRect/>
          </a:stretch>
        </p:blipFill>
        <p:spPr>
          <a:xfrm>
            <a:off x="4920083" y="843533"/>
            <a:ext cx="6879708" cy="5280175"/>
          </a:xfrm>
          <a:prstGeom prst="rect">
            <a:avLst/>
          </a:prstGeom>
        </p:spPr>
      </p:pic>
    </p:spTree>
    <p:extLst>
      <p:ext uri="{BB962C8B-B14F-4D97-AF65-F5344CB8AC3E}">
        <p14:creationId xmlns:p14="http://schemas.microsoft.com/office/powerpoint/2010/main" val="28558307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93F437F-6EED-C847-BBA9-02BBF8CDA2D8}"/>
              </a:ext>
            </a:extLst>
          </p:cNvPr>
          <p:cNvSpPr>
            <a:spLocks noGrp="1"/>
          </p:cNvSpPr>
          <p:nvPr>
            <p:ph type="title"/>
          </p:nvPr>
        </p:nvSpPr>
        <p:spPr/>
        <p:txBody>
          <a:bodyPr>
            <a:normAutofit/>
          </a:bodyPr>
          <a:lstStyle/>
          <a:p>
            <a:r>
              <a:rPr lang="fr-FR" sz="2400" dirty="0"/>
              <a:t>Manipuler des containers</a:t>
            </a:r>
          </a:p>
        </p:txBody>
      </p:sp>
    </p:spTree>
    <p:extLst>
      <p:ext uri="{BB962C8B-B14F-4D97-AF65-F5344CB8AC3E}">
        <p14:creationId xmlns:p14="http://schemas.microsoft.com/office/powerpoint/2010/main" val="40048723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7D7FCA7-9F9B-C048-990C-5F6DCC332AA9}"/>
              </a:ext>
            </a:extLst>
          </p:cNvPr>
          <p:cNvSpPr>
            <a:spLocks noGrp="1"/>
          </p:cNvSpPr>
          <p:nvPr>
            <p:ph type="title"/>
          </p:nvPr>
        </p:nvSpPr>
        <p:spPr/>
        <p:txBody>
          <a:bodyPr>
            <a:normAutofit/>
          </a:bodyPr>
          <a:lstStyle/>
          <a:p>
            <a:r>
              <a:rPr lang="fr-FR" sz="2400" dirty="0"/>
              <a:t>TP1</a:t>
            </a:r>
          </a:p>
        </p:txBody>
      </p:sp>
      <p:sp>
        <p:nvSpPr>
          <p:cNvPr id="3" name="Espace réservé du contenu 2">
            <a:extLst>
              <a:ext uri="{FF2B5EF4-FFF2-40B4-BE49-F238E27FC236}">
                <a16:creationId xmlns:a16="http://schemas.microsoft.com/office/drawing/2014/main" id="{CE28CD5B-0BED-D24C-BC48-B04A2EA6EBCE}"/>
              </a:ext>
            </a:extLst>
          </p:cNvPr>
          <p:cNvSpPr>
            <a:spLocks noGrp="1"/>
          </p:cNvSpPr>
          <p:nvPr>
            <p:ph idx="1"/>
          </p:nvPr>
        </p:nvSpPr>
        <p:spPr/>
        <p:txBody>
          <a:bodyPr>
            <a:normAutofit/>
          </a:bodyPr>
          <a:lstStyle/>
          <a:p>
            <a:pPr marL="0" indent="0">
              <a:buNone/>
            </a:pPr>
            <a:r>
              <a:rPr lang="fr-FR" sz="1400" dirty="0"/>
              <a:t>La liste des commandes à connaitre pour manipuler des containers Docker est disponible sur </a:t>
            </a:r>
            <a:r>
              <a:rPr lang="fr-FR" sz="1400" dirty="0">
                <a:hlinkClick r:id="rId2"/>
              </a:rPr>
              <a:t>ce lien</a:t>
            </a:r>
            <a:br>
              <a:rPr lang="fr-FR" sz="1400" dirty="0"/>
            </a:br>
            <a:r>
              <a:rPr lang="fr-FR" sz="1400" dirty="0"/>
              <a:t>Vous pouvez de cette façon tester chaque étape</a:t>
            </a:r>
          </a:p>
          <a:p>
            <a:pPr marL="0" indent="0">
              <a:buNone/>
            </a:pPr>
            <a:endParaRPr lang="fr-FR" sz="1400" dirty="0"/>
          </a:p>
          <a:p>
            <a:pPr marL="0" indent="0">
              <a:buNone/>
            </a:pPr>
            <a:r>
              <a:rPr lang="fr-FR" sz="1400" dirty="0"/>
              <a:t>Je reste disponible en cas de besoin</a:t>
            </a:r>
          </a:p>
        </p:txBody>
      </p:sp>
    </p:spTree>
    <p:extLst>
      <p:ext uri="{BB962C8B-B14F-4D97-AF65-F5344CB8AC3E}">
        <p14:creationId xmlns:p14="http://schemas.microsoft.com/office/powerpoint/2010/main" val="38257711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A95B6EF-BEF3-9E47-97BD-0F063DCBA7CB}"/>
              </a:ext>
            </a:extLst>
          </p:cNvPr>
          <p:cNvSpPr>
            <a:spLocks noGrp="1"/>
          </p:cNvSpPr>
          <p:nvPr>
            <p:ph type="title"/>
          </p:nvPr>
        </p:nvSpPr>
        <p:spPr/>
        <p:txBody>
          <a:bodyPr>
            <a:normAutofit/>
          </a:bodyPr>
          <a:lstStyle/>
          <a:p>
            <a:r>
              <a:rPr lang="fr-FR" sz="2400" dirty="0"/>
              <a:t>Créer et manipuler des images</a:t>
            </a:r>
          </a:p>
        </p:txBody>
      </p:sp>
    </p:spTree>
    <p:extLst>
      <p:ext uri="{BB962C8B-B14F-4D97-AF65-F5344CB8AC3E}">
        <p14:creationId xmlns:p14="http://schemas.microsoft.com/office/powerpoint/2010/main" val="1292173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0ED44C0-5DBB-A344-81C9-8148191DD227}"/>
              </a:ext>
            </a:extLst>
          </p:cNvPr>
          <p:cNvSpPr>
            <a:spLocks noGrp="1"/>
          </p:cNvSpPr>
          <p:nvPr>
            <p:ph type="title"/>
          </p:nvPr>
        </p:nvSpPr>
        <p:spPr/>
        <p:txBody>
          <a:bodyPr>
            <a:normAutofit/>
          </a:bodyPr>
          <a:lstStyle/>
          <a:p>
            <a:r>
              <a:rPr lang="fr-FR" sz="2400" dirty="0"/>
              <a:t>Comment créer ses propres images</a:t>
            </a:r>
          </a:p>
        </p:txBody>
      </p:sp>
      <p:sp>
        <p:nvSpPr>
          <p:cNvPr id="3" name="Espace réservé du contenu 2">
            <a:extLst>
              <a:ext uri="{FF2B5EF4-FFF2-40B4-BE49-F238E27FC236}">
                <a16:creationId xmlns:a16="http://schemas.microsoft.com/office/drawing/2014/main" id="{83D06E9E-DA71-7F45-BD2F-CF9AF5537652}"/>
              </a:ext>
            </a:extLst>
          </p:cNvPr>
          <p:cNvSpPr>
            <a:spLocks noGrp="1"/>
          </p:cNvSpPr>
          <p:nvPr>
            <p:ph idx="1"/>
          </p:nvPr>
        </p:nvSpPr>
        <p:spPr>
          <a:xfrm>
            <a:off x="453155" y="2298138"/>
            <a:ext cx="10830542" cy="3874062"/>
          </a:xfrm>
        </p:spPr>
        <p:txBody>
          <a:bodyPr>
            <a:normAutofit/>
          </a:bodyPr>
          <a:lstStyle/>
          <a:p>
            <a:pPr marL="0" indent="0">
              <a:buNone/>
            </a:pPr>
            <a:r>
              <a:rPr lang="fr-FR" sz="1200" dirty="0"/>
              <a:t>Jusqu’à maintenant, nous avons utilisé des images créées par d’autres personnes. </a:t>
            </a:r>
            <a:br>
              <a:rPr lang="fr-FR" sz="1200" dirty="0"/>
            </a:br>
            <a:r>
              <a:rPr lang="fr-FR" sz="1200" dirty="0"/>
              <a:t>Nous allons maintenant voir comment créer nos propres images Docker.</a:t>
            </a:r>
          </a:p>
          <a:p>
            <a:pPr marL="0" indent="0">
              <a:buNone/>
            </a:pPr>
            <a:endParaRPr lang="fr-FR" sz="1200" dirty="0"/>
          </a:p>
          <a:p>
            <a:pPr marL="0" indent="0">
              <a:buNone/>
            </a:pPr>
            <a:r>
              <a:rPr lang="fr-FR" sz="1200" dirty="0"/>
              <a:t>Pour créer une image Docker, il faut créer un fichier intitulé </a:t>
            </a:r>
            <a:r>
              <a:rPr lang="fr-FR" sz="1200" b="1" dirty="0" err="1"/>
              <a:t>Dockerfile</a:t>
            </a:r>
            <a:r>
              <a:rPr lang="fr-FR" sz="1200" dirty="0"/>
              <a:t>. </a:t>
            </a:r>
            <a:br>
              <a:rPr lang="fr-FR" sz="1200" dirty="0"/>
            </a:br>
            <a:r>
              <a:rPr lang="fr-FR" sz="1200" dirty="0"/>
              <a:t>Ce fichier défini la configuration et le comportement des containers qui seront crées à partir de cette image</a:t>
            </a:r>
          </a:p>
          <a:p>
            <a:pPr marL="0" indent="0">
              <a:buNone/>
            </a:pPr>
            <a:r>
              <a:rPr lang="fr-FR" sz="1200" dirty="0"/>
              <a:t>Ensuite, il faut utiliser le Docker Client pour lancer cette image, qui va être envoyé au Docker Server qui va rendre l’image utilisable.</a:t>
            </a:r>
          </a:p>
          <a:p>
            <a:pPr marL="0" indent="0">
              <a:buNone/>
            </a:pPr>
            <a:endParaRPr lang="fr-FR" sz="1200" dirty="0"/>
          </a:p>
          <a:p>
            <a:pPr marL="0" indent="0">
              <a:buNone/>
            </a:pPr>
            <a:r>
              <a:rPr lang="fr-FR" sz="1200" dirty="0"/>
              <a:t>En général, la structure du </a:t>
            </a:r>
            <a:r>
              <a:rPr lang="fr-FR" sz="1200" b="1" dirty="0" err="1"/>
              <a:t>Dockerfile</a:t>
            </a:r>
            <a:r>
              <a:rPr lang="fr-FR" sz="1200" dirty="0"/>
              <a:t> reste la même et suit les étapes suivantes: </a:t>
            </a:r>
          </a:p>
          <a:p>
            <a:pPr marL="342900" indent="-342900">
              <a:buFont typeface="+mj-lt"/>
              <a:buAutoNum type="arabicPeriod"/>
            </a:pPr>
            <a:r>
              <a:rPr lang="fr-FR" sz="1200" dirty="0"/>
              <a:t>Spécifier une image de base</a:t>
            </a:r>
          </a:p>
          <a:p>
            <a:pPr marL="342900" indent="-342900">
              <a:buFont typeface="+mj-lt"/>
              <a:buAutoNum type="arabicPeriod"/>
            </a:pPr>
            <a:r>
              <a:rPr lang="fr-FR" sz="1200" dirty="0"/>
              <a:t>Lancer des commandes pour installer certains programmes ou effectuer certaines actions</a:t>
            </a:r>
          </a:p>
          <a:p>
            <a:pPr marL="342900" indent="-342900">
              <a:buFont typeface="+mj-lt"/>
              <a:buAutoNum type="arabicPeriod"/>
            </a:pPr>
            <a:r>
              <a:rPr lang="fr-FR" sz="1200" dirty="0"/>
              <a:t>Spécifier une commande à exécuter lors de la création du container</a:t>
            </a:r>
          </a:p>
          <a:p>
            <a:pPr marL="0" indent="0">
              <a:buNone/>
            </a:pPr>
            <a:endParaRPr lang="fr-FR" sz="1200" dirty="0"/>
          </a:p>
        </p:txBody>
      </p:sp>
    </p:spTree>
    <p:extLst>
      <p:ext uri="{BB962C8B-B14F-4D97-AF65-F5344CB8AC3E}">
        <p14:creationId xmlns:p14="http://schemas.microsoft.com/office/powerpoint/2010/main" val="13985672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5C9B446A-6343-4E56-90BA-061E4DDF0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8" name="Freeform: Shape 37">
            <a:extLst>
              <a:ext uri="{FF2B5EF4-FFF2-40B4-BE49-F238E27FC236}">
                <a16:creationId xmlns:a16="http://schemas.microsoft.com/office/drawing/2014/main" id="{3EC72A1B-03D3-499C-B4BF-AC68EEC22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0" name="Freeform: Shape 39">
            <a:extLst>
              <a:ext uri="{FF2B5EF4-FFF2-40B4-BE49-F238E27FC236}">
                <a16:creationId xmlns:a16="http://schemas.microsoft.com/office/drawing/2014/main" id="{216322C2-3CF0-4D33-BF90-3F384CF6D2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37E9E33B-16F6-794D-A580-67B7DA617296}"/>
              </a:ext>
            </a:extLst>
          </p:cNvPr>
          <p:cNvSpPr>
            <a:spLocks noGrp="1"/>
          </p:cNvSpPr>
          <p:nvPr>
            <p:ph type="title"/>
          </p:nvPr>
        </p:nvSpPr>
        <p:spPr>
          <a:xfrm>
            <a:off x="371094" y="1803654"/>
            <a:ext cx="3438144" cy="482346"/>
          </a:xfrm>
        </p:spPr>
        <p:txBody>
          <a:bodyPr anchor="b">
            <a:normAutofit/>
          </a:bodyPr>
          <a:lstStyle/>
          <a:p>
            <a:r>
              <a:rPr lang="fr-FR" sz="2400" dirty="0" err="1"/>
              <a:t>Dockerfile</a:t>
            </a:r>
            <a:endParaRPr lang="fr-FR" sz="2400" dirty="0"/>
          </a:p>
        </p:txBody>
      </p:sp>
      <p:sp>
        <p:nvSpPr>
          <p:cNvPr id="42" name="Rectangle 41">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4" name="Rectangle 43">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375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Espace réservé du contenu 2">
            <a:extLst>
              <a:ext uri="{FF2B5EF4-FFF2-40B4-BE49-F238E27FC236}">
                <a16:creationId xmlns:a16="http://schemas.microsoft.com/office/drawing/2014/main" id="{CF6BBF52-2850-C246-B961-89A55A85E07E}"/>
              </a:ext>
            </a:extLst>
          </p:cNvPr>
          <p:cNvSpPr>
            <a:spLocks noGrp="1"/>
          </p:cNvSpPr>
          <p:nvPr>
            <p:ph idx="1"/>
          </p:nvPr>
        </p:nvSpPr>
        <p:spPr>
          <a:xfrm>
            <a:off x="371094" y="2718054"/>
            <a:ext cx="3438906" cy="3207258"/>
          </a:xfrm>
        </p:spPr>
        <p:txBody>
          <a:bodyPr anchor="t">
            <a:noAutofit/>
          </a:bodyPr>
          <a:lstStyle/>
          <a:p>
            <a:pPr marL="0" indent="0">
              <a:lnSpc>
                <a:spcPct val="100000"/>
              </a:lnSpc>
              <a:buNone/>
            </a:pPr>
            <a:r>
              <a:rPr lang="fr-FR" sz="1050" dirty="0"/>
              <a:t>Dans ce premier exemple, nous avons un ficher </a:t>
            </a:r>
            <a:r>
              <a:rPr lang="fr-FR" sz="1050" dirty="0" err="1"/>
              <a:t>index.php</a:t>
            </a:r>
            <a:r>
              <a:rPr lang="fr-FR" sz="1050" dirty="0"/>
              <a:t> qui lance la commande: </a:t>
            </a:r>
          </a:p>
          <a:p>
            <a:pPr marL="0" indent="0">
              <a:lnSpc>
                <a:spcPct val="100000"/>
              </a:lnSpc>
              <a:buNone/>
            </a:pPr>
            <a:r>
              <a:rPr lang="fr-FR" sz="1050" dirty="0" err="1"/>
              <a:t>echo</a:t>
            </a:r>
            <a:r>
              <a:rPr lang="fr-FR" sz="1050" dirty="0"/>
              <a:t> hello </a:t>
            </a:r>
            <a:r>
              <a:rPr lang="fr-FR" sz="1050" dirty="0" err="1"/>
              <a:t>from</a:t>
            </a:r>
            <a:r>
              <a:rPr lang="fr-FR" sz="1050" dirty="0"/>
              <a:t> Docker.</a:t>
            </a:r>
          </a:p>
          <a:p>
            <a:pPr marL="0" indent="0">
              <a:lnSpc>
                <a:spcPct val="100000"/>
              </a:lnSpc>
              <a:buNone/>
            </a:pPr>
            <a:endParaRPr lang="fr-FR" sz="1050" dirty="0"/>
          </a:p>
          <a:p>
            <a:pPr marL="0" indent="0">
              <a:lnSpc>
                <a:spcPct val="100000"/>
              </a:lnSpc>
              <a:buNone/>
            </a:pPr>
            <a:r>
              <a:rPr lang="fr-FR" sz="1050" dirty="0"/>
              <a:t>Imaginons que nous n’avons pas PHP installé sur notre machine, et que nous voulons créer notre propre image.</a:t>
            </a:r>
          </a:p>
          <a:p>
            <a:pPr marL="0" indent="0">
              <a:lnSpc>
                <a:spcPct val="100000"/>
              </a:lnSpc>
              <a:buNone/>
            </a:pPr>
            <a:endParaRPr lang="fr-FR" sz="1050" dirty="0"/>
          </a:p>
          <a:p>
            <a:pPr marL="0" indent="0">
              <a:lnSpc>
                <a:spcPct val="100000"/>
              </a:lnSpc>
              <a:buNone/>
            </a:pPr>
            <a:r>
              <a:rPr lang="fr-FR" sz="1050" dirty="0"/>
              <a:t>Pour créer un container à partir d’un </a:t>
            </a:r>
            <a:r>
              <a:rPr lang="fr-FR" sz="1050" dirty="0" err="1"/>
              <a:t>Dockerfile</a:t>
            </a:r>
            <a:r>
              <a:rPr lang="fr-FR" sz="1050" dirty="0"/>
              <a:t>, il faut lancer la commande: </a:t>
            </a:r>
          </a:p>
          <a:p>
            <a:pPr marL="0" indent="0">
              <a:lnSpc>
                <a:spcPct val="100000"/>
              </a:lnSpc>
              <a:buNone/>
            </a:pPr>
            <a:r>
              <a:rPr lang="fr-FR" sz="1050" b="1" dirty="0"/>
              <a:t>docker </a:t>
            </a:r>
            <a:r>
              <a:rPr lang="fr-FR" sz="1050" b="1" dirty="0" err="1"/>
              <a:t>build</a:t>
            </a:r>
            <a:r>
              <a:rPr lang="fr-FR" sz="1050" b="1" dirty="0"/>
              <a:t> .</a:t>
            </a:r>
          </a:p>
          <a:p>
            <a:pPr marL="0" indent="0">
              <a:lnSpc>
                <a:spcPct val="100000"/>
              </a:lnSpc>
              <a:buNone/>
            </a:pPr>
            <a:endParaRPr lang="fr-FR" sz="1050" dirty="0"/>
          </a:p>
          <a:p>
            <a:pPr marL="0" indent="0">
              <a:lnSpc>
                <a:spcPct val="100000"/>
              </a:lnSpc>
              <a:buNone/>
            </a:pPr>
            <a:r>
              <a:rPr lang="fr-FR" sz="1050" dirty="0"/>
              <a:t>L’argument après l’instruction </a:t>
            </a:r>
            <a:r>
              <a:rPr lang="fr-FR" sz="1050" dirty="0" err="1"/>
              <a:t>build</a:t>
            </a:r>
            <a:r>
              <a:rPr lang="fr-FR" sz="1050" dirty="0"/>
              <a:t> signifie: dans quel dossier se trouve le </a:t>
            </a:r>
            <a:r>
              <a:rPr lang="fr-FR" sz="1050" dirty="0" err="1"/>
              <a:t>Dockerfile</a:t>
            </a:r>
            <a:r>
              <a:rPr lang="fr-FR" sz="1050" dirty="0"/>
              <a:t> (le . signifie le répertoire courant)</a:t>
            </a:r>
          </a:p>
          <a:p>
            <a:pPr marL="0" indent="0">
              <a:lnSpc>
                <a:spcPct val="100000"/>
              </a:lnSpc>
              <a:buNone/>
            </a:pPr>
            <a:endParaRPr lang="fr-FR" sz="1050" dirty="0"/>
          </a:p>
          <a:p>
            <a:pPr marL="0" indent="0">
              <a:lnSpc>
                <a:spcPct val="100000"/>
              </a:lnSpc>
              <a:buNone/>
            </a:pPr>
            <a:br>
              <a:rPr lang="fr-FR" sz="1050" dirty="0"/>
            </a:br>
            <a:endParaRPr lang="fr-FR" sz="1050" dirty="0"/>
          </a:p>
        </p:txBody>
      </p:sp>
      <p:pic>
        <p:nvPicPr>
          <p:cNvPr id="17" name="Image 16" descr="Une image contenant texte&#10;&#10;Description générée automatiquement">
            <a:extLst>
              <a:ext uri="{FF2B5EF4-FFF2-40B4-BE49-F238E27FC236}">
                <a16:creationId xmlns:a16="http://schemas.microsoft.com/office/drawing/2014/main" id="{0DCAE973-94A7-A84D-AEE3-04CC2EFC5503}"/>
              </a:ext>
            </a:extLst>
          </p:cNvPr>
          <p:cNvPicPr>
            <a:picLocks noChangeAspect="1"/>
          </p:cNvPicPr>
          <p:nvPr/>
        </p:nvPicPr>
        <p:blipFill>
          <a:blip r:embed="rId2"/>
          <a:stretch>
            <a:fillRect/>
          </a:stretch>
        </p:blipFill>
        <p:spPr>
          <a:xfrm>
            <a:off x="4796559" y="1628751"/>
            <a:ext cx="7054553" cy="4912008"/>
          </a:xfrm>
          <a:prstGeom prst="rect">
            <a:avLst/>
          </a:prstGeom>
        </p:spPr>
      </p:pic>
    </p:spTree>
    <p:extLst>
      <p:ext uri="{BB962C8B-B14F-4D97-AF65-F5344CB8AC3E}">
        <p14:creationId xmlns:p14="http://schemas.microsoft.com/office/powerpoint/2010/main" val="6554467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E68C225-6AE5-974A-9037-468AB31217FF}"/>
              </a:ext>
            </a:extLst>
          </p:cNvPr>
          <p:cNvSpPr>
            <a:spLocks noGrp="1"/>
          </p:cNvSpPr>
          <p:nvPr>
            <p:ph type="title"/>
          </p:nvPr>
        </p:nvSpPr>
        <p:spPr/>
        <p:txBody>
          <a:bodyPr>
            <a:normAutofit/>
          </a:bodyPr>
          <a:lstStyle/>
          <a:p>
            <a:r>
              <a:rPr lang="fr-FR" sz="2400" dirty="0"/>
              <a:t>Présentation</a:t>
            </a:r>
          </a:p>
        </p:txBody>
      </p:sp>
      <p:sp>
        <p:nvSpPr>
          <p:cNvPr id="3" name="Espace réservé du contenu 2">
            <a:extLst>
              <a:ext uri="{FF2B5EF4-FFF2-40B4-BE49-F238E27FC236}">
                <a16:creationId xmlns:a16="http://schemas.microsoft.com/office/drawing/2014/main" id="{31EE276D-601A-A84A-9DC1-E9EA9D92D608}"/>
              </a:ext>
            </a:extLst>
          </p:cNvPr>
          <p:cNvSpPr>
            <a:spLocks noGrp="1"/>
          </p:cNvSpPr>
          <p:nvPr>
            <p:ph idx="1"/>
          </p:nvPr>
        </p:nvSpPr>
        <p:spPr/>
        <p:txBody>
          <a:bodyPr>
            <a:normAutofit/>
          </a:bodyPr>
          <a:lstStyle/>
          <a:p>
            <a:pPr marL="0" indent="0">
              <a:buNone/>
            </a:pPr>
            <a:r>
              <a:rPr lang="fr-FR" sz="1400" dirty="0"/>
              <a:t>Elie Bismuth, Développeur Web Full Stack</a:t>
            </a:r>
          </a:p>
          <a:p>
            <a:endParaRPr lang="fr-FR" sz="1400" dirty="0"/>
          </a:p>
          <a:p>
            <a:pPr marL="0" indent="0">
              <a:buNone/>
            </a:pPr>
            <a:r>
              <a:rPr lang="fr-FR" sz="1400" dirty="0">
                <a:hlinkClick r:id="rId2"/>
              </a:rPr>
              <a:t>https://www.linkedin.com/in/elie-bismuth/</a:t>
            </a:r>
            <a:endParaRPr lang="fr-FR" sz="1400" dirty="0"/>
          </a:p>
          <a:p>
            <a:endParaRPr lang="fr-FR" sz="1400" dirty="0"/>
          </a:p>
          <a:p>
            <a:pPr marL="0" indent="0">
              <a:buNone/>
            </a:pPr>
            <a:r>
              <a:rPr lang="fr-FR" sz="1400" dirty="0" err="1"/>
              <a:t>contact@elie-bismuth.com</a:t>
            </a:r>
            <a:endParaRPr lang="fr-FR" sz="1400" dirty="0"/>
          </a:p>
          <a:p>
            <a:pPr marL="0" indent="0">
              <a:buNone/>
            </a:pPr>
            <a:endParaRPr lang="fr-FR" sz="1400" dirty="0"/>
          </a:p>
        </p:txBody>
      </p:sp>
    </p:spTree>
    <p:extLst>
      <p:ext uri="{BB962C8B-B14F-4D97-AF65-F5344CB8AC3E}">
        <p14:creationId xmlns:p14="http://schemas.microsoft.com/office/powerpoint/2010/main" val="17499817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C1367CE-1537-FF4A-867D-10A1CEEACAA9}"/>
              </a:ext>
            </a:extLst>
          </p:cNvPr>
          <p:cNvSpPr>
            <a:spLocks noGrp="1"/>
          </p:cNvSpPr>
          <p:nvPr>
            <p:ph type="title"/>
          </p:nvPr>
        </p:nvSpPr>
        <p:spPr/>
        <p:txBody>
          <a:bodyPr>
            <a:normAutofit/>
          </a:bodyPr>
          <a:lstStyle/>
          <a:p>
            <a:r>
              <a:rPr lang="fr-FR" sz="2400" dirty="0"/>
              <a:t>Commandes </a:t>
            </a:r>
            <a:r>
              <a:rPr lang="fr-FR" sz="2400" dirty="0" err="1"/>
              <a:t>Dockerfile</a:t>
            </a:r>
            <a:endParaRPr lang="fr-FR" sz="2400" dirty="0"/>
          </a:p>
        </p:txBody>
      </p:sp>
      <p:sp>
        <p:nvSpPr>
          <p:cNvPr id="3" name="Espace réservé du contenu 2">
            <a:extLst>
              <a:ext uri="{FF2B5EF4-FFF2-40B4-BE49-F238E27FC236}">
                <a16:creationId xmlns:a16="http://schemas.microsoft.com/office/drawing/2014/main" id="{5AD2B497-B332-A741-BA92-D3BD9A8852CC}"/>
              </a:ext>
            </a:extLst>
          </p:cNvPr>
          <p:cNvSpPr>
            <a:spLocks noGrp="1"/>
          </p:cNvSpPr>
          <p:nvPr>
            <p:ph idx="1"/>
          </p:nvPr>
        </p:nvSpPr>
        <p:spPr/>
        <p:txBody>
          <a:bodyPr/>
          <a:lstStyle/>
          <a:p>
            <a:r>
              <a:rPr lang="fr-FR" dirty="0"/>
              <a:t>https://</a:t>
            </a:r>
            <a:r>
              <a:rPr lang="fr-FR" dirty="0" err="1"/>
              <a:t>docs.docker.com</a:t>
            </a:r>
            <a:r>
              <a:rPr lang="fr-FR" dirty="0"/>
              <a:t>/</a:t>
            </a:r>
            <a:r>
              <a:rPr lang="fr-FR" dirty="0" err="1"/>
              <a:t>engine</a:t>
            </a:r>
            <a:r>
              <a:rPr lang="fr-FR" dirty="0"/>
              <a:t>/</a:t>
            </a:r>
            <a:r>
              <a:rPr lang="fr-FR" dirty="0" err="1"/>
              <a:t>reference</a:t>
            </a:r>
            <a:r>
              <a:rPr lang="fr-FR" dirty="0"/>
              <a:t>/</a:t>
            </a:r>
            <a:r>
              <a:rPr lang="fr-FR" dirty="0" err="1"/>
              <a:t>builder</a:t>
            </a:r>
            <a:r>
              <a:rPr lang="fr-FR" dirty="0"/>
              <a:t>/#</a:t>
            </a:r>
            <a:r>
              <a:rPr lang="fr-FR" dirty="0" err="1"/>
              <a:t>from</a:t>
            </a:r>
            <a:endParaRPr lang="fr-FR" dirty="0"/>
          </a:p>
        </p:txBody>
      </p:sp>
    </p:spTree>
    <p:extLst>
      <p:ext uri="{BB962C8B-B14F-4D97-AF65-F5344CB8AC3E}">
        <p14:creationId xmlns:p14="http://schemas.microsoft.com/office/powerpoint/2010/main" val="24765345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958A140D-4676-5E46-B2D2-D3630879502E}"/>
              </a:ext>
            </a:extLst>
          </p:cNvPr>
          <p:cNvSpPr>
            <a:spLocks noGrp="1"/>
          </p:cNvSpPr>
          <p:nvPr>
            <p:ph type="title"/>
          </p:nvPr>
        </p:nvSpPr>
        <p:spPr>
          <a:xfrm>
            <a:off x="1115568" y="548640"/>
            <a:ext cx="10168128" cy="1179576"/>
          </a:xfrm>
        </p:spPr>
        <p:txBody>
          <a:bodyPr>
            <a:normAutofit/>
          </a:bodyPr>
          <a:lstStyle/>
          <a:p>
            <a:r>
              <a:rPr lang="fr-FR" sz="2400" dirty="0"/>
              <a:t>Image de base</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Espace réservé du contenu 2">
            <a:extLst>
              <a:ext uri="{FF2B5EF4-FFF2-40B4-BE49-F238E27FC236}">
                <a16:creationId xmlns:a16="http://schemas.microsoft.com/office/drawing/2014/main" id="{81EB4BC2-F8CA-B84A-8112-65BDB4EA3D12}"/>
              </a:ext>
            </a:extLst>
          </p:cNvPr>
          <p:cNvSpPr>
            <a:spLocks noGrp="1"/>
          </p:cNvSpPr>
          <p:nvPr>
            <p:ph idx="1"/>
          </p:nvPr>
        </p:nvSpPr>
        <p:spPr>
          <a:xfrm>
            <a:off x="566928" y="2487168"/>
            <a:ext cx="10168128" cy="3695020"/>
          </a:xfrm>
        </p:spPr>
        <p:txBody>
          <a:bodyPr>
            <a:normAutofit/>
          </a:bodyPr>
          <a:lstStyle/>
          <a:p>
            <a:pPr marL="0" indent="0" algn="just">
              <a:buNone/>
            </a:pPr>
            <a:r>
              <a:rPr lang="fr-FR" sz="1200" dirty="0"/>
              <a:t>L’image de base est importante: elle définit à quoi ressemblera notre container avant que l’on effectue nos propre actions</a:t>
            </a:r>
          </a:p>
          <a:p>
            <a:pPr marL="0" indent="0" algn="just">
              <a:buNone/>
            </a:pPr>
            <a:endParaRPr lang="fr-FR" sz="1200" dirty="0"/>
          </a:p>
          <a:p>
            <a:pPr marL="0" indent="0" algn="just">
              <a:buNone/>
            </a:pPr>
            <a:r>
              <a:rPr lang="fr-FR" sz="1200" dirty="0"/>
              <a:t>Dans notre exemple, l’image spécifiée étant une image PHP, le container aura </a:t>
            </a:r>
            <a:r>
              <a:rPr lang="fr-FR" sz="1200" dirty="0" err="1"/>
              <a:t>php</a:t>
            </a:r>
            <a:r>
              <a:rPr lang="fr-FR" sz="1200" dirty="0"/>
              <a:t> installé et configuré. Nous pouvons ensuite télécharger les dépendances que l’on souhaite, lancer des commandes, </a:t>
            </a:r>
            <a:r>
              <a:rPr lang="fr-FR" sz="1200" dirty="0" err="1"/>
              <a:t>etc</a:t>
            </a:r>
            <a:r>
              <a:rPr lang="fr-FR" sz="1200" dirty="0"/>
              <a:t> </a:t>
            </a:r>
          </a:p>
          <a:p>
            <a:pPr marL="0" indent="0" algn="just">
              <a:buNone/>
            </a:pPr>
            <a:endParaRPr lang="fr-FR" sz="1200" dirty="0"/>
          </a:p>
          <a:p>
            <a:pPr marL="0" indent="0" algn="just">
              <a:buNone/>
            </a:pPr>
            <a:r>
              <a:rPr lang="fr-FR" sz="1200" dirty="0"/>
              <a:t>Il existe des images de bases pour chaque situation ou langage (Python, Redis, </a:t>
            </a:r>
            <a:r>
              <a:rPr lang="fr-FR" sz="1200" dirty="0" err="1"/>
              <a:t>Node</a:t>
            </a:r>
            <a:r>
              <a:rPr lang="fr-FR" sz="1200" dirty="0"/>
              <a:t>, MySQL…) </a:t>
            </a:r>
          </a:p>
          <a:p>
            <a:pPr algn="just"/>
            <a:endParaRPr lang="fr-FR" sz="1200" dirty="0"/>
          </a:p>
        </p:txBody>
      </p:sp>
    </p:spTree>
    <p:extLst>
      <p:ext uri="{BB962C8B-B14F-4D97-AF65-F5344CB8AC3E}">
        <p14:creationId xmlns:p14="http://schemas.microsoft.com/office/powerpoint/2010/main" val="19851151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489D3BA-593A-D948-ACD8-43F05A0E8FD5}"/>
              </a:ext>
            </a:extLst>
          </p:cNvPr>
          <p:cNvSpPr>
            <a:spLocks noGrp="1"/>
          </p:cNvSpPr>
          <p:nvPr>
            <p:ph type="title"/>
          </p:nvPr>
        </p:nvSpPr>
        <p:spPr/>
        <p:txBody>
          <a:bodyPr>
            <a:normAutofit/>
          </a:bodyPr>
          <a:lstStyle/>
          <a:p>
            <a:r>
              <a:rPr lang="fr-FR" sz="2400" dirty="0"/>
              <a:t>Mise en cache</a:t>
            </a:r>
          </a:p>
        </p:txBody>
      </p:sp>
      <p:sp>
        <p:nvSpPr>
          <p:cNvPr id="3" name="Espace réservé du contenu 2">
            <a:extLst>
              <a:ext uri="{FF2B5EF4-FFF2-40B4-BE49-F238E27FC236}">
                <a16:creationId xmlns:a16="http://schemas.microsoft.com/office/drawing/2014/main" id="{283FAF19-9060-5D4A-B47C-7DDF5FE0AEDA}"/>
              </a:ext>
            </a:extLst>
          </p:cNvPr>
          <p:cNvSpPr>
            <a:spLocks noGrp="1"/>
          </p:cNvSpPr>
          <p:nvPr>
            <p:ph idx="1"/>
          </p:nvPr>
        </p:nvSpPr>
        <p:spPr>
          <a:xfrm>
            <a:off x="550506" y="2435290"/>
            <a:ext cx="10733190" cy="3736910"/>
          </a:xfrm>
        </p:spPr>
        <p:txBody>
          <a:bodyPr/>
          <a:lstStyle/>
          <a:p>
            <a:endParaRPr lang="fr-FR" dirty="0"/>
          </a:p>
        </p:txBody>
      </p:sp>
    </p:spTree>
    <p:extLst>
      <p:ext uri="{BB962C8B-B14F-4D97-AF65-F5344CB8AC3E}">
        <p14:creationId xmlns:p14="http://schemas.microsoft.com/office/powerpoint/2010/main" val="37789256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70D6994-6EF4-5F48-B5C8-6D9EFF63B28C}"/>
              </a:ext>
            </a:extLst>
          </p:cNvPr>
          <p:cNvSpPr>
            <a:spLocks noGrp="1"/>
          </p:cNvSpPr>
          <p:nvPr>
            <p:ph type="title"/>
          </p:nvPr>
        </p:nvSpPr>
        <p:spPr/>
        <p:txBody>
          <a:bodyPr>
            <a:normAutofit/>
          </a:bodyPr>
          <a:lstStyle/>
          <a:p>
            <a:r>
              <a:rPr lang="fr-FR" sz="2400" dirty="0"/>
              <a:t>Tagger une image</a:t>
            </a:r>
          </a:p>
        </p:txBody>
      </p:sp>
      <p:sp>
        <p:nvSpPr>
          <p:cNvPr id="3" name="Espace réservé du contenu 2">
            <a:extLst>
              <a:ext uri="{FF2B5EF4-FFF2-40B4-BE49-F238E27FC236}">
                <a16:creationId xmlns:a16="http://schemas.microsoft.com/office/drawing/2014/main" id="{EC71024D-0ACF-1E49-A021-EB83E1B4748F}"/>
              </a:ext>
            </a:extLst>
          </p:cNvPr>
          <p:cNvSpPr>
            <a:spLocks noGrp="1"/>
          </p:cNvSpPr>
          <p:nvPr>
            <p:ph idx="1"/>
          </p:nvPr>
        </p:nvSpPr>
        <p:spPr/>
        <p:txBody>
          <a:bodyPr/>
          <a:lstStyle/>
          <a:p>
            <a:endParaRPr lang="fr-FR"/>
          </a:p>
        </p:txBody>
      </p:sp>
    </p:spTree>
    <p:extLst>
      <p:ext uri="{BB962C8B-B14F-4D97-AF65-F5344CB8AC3E}">
        <p14:creationId xmlns:p14="http://schemas.microsoft.com/office/powerpoint/2010/main" val="31851417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CDD1515-3365-5E44-8717-CA0B06DAE180}"/>
              </a:ext>
            </a:extLst>
          </p:cNvPr>
          <p:cNvSpPr>
            <a:spLocks noGrp="1"/>
          </p:cNvSpPr>
          <p:nvPr>
            <p:ph type="title"/>
          </p:nvPr>
        </p:nvSpPr>
        <p:spPr/>
        <p:txBody>
          <a:bodyPr>
            <a:normAutofit/>
          </a:bodyPr>
          <a:lstStyle/>
          <a:p>
            <a:r>
              <a:rPr lang="fr-FR" sz="2400" dirty="0"/>
              <a:t>TP2</a:t>
            </a:r>
          </a:p>
        </p:txBody>
      </p:sp>
      <p:sp>
        <p:nvSpPr>
          <p:cNvPr id="3" name="Espace réservé du contenu 2">
            <a:extLst>
              <a:ext uri="{FF2B5EF4-FFF2-40B4-BE49-F238E27FC236}">
                <a16:creationId xmlns:a16="http://schemas.microsoft.com/office/drawing/2014/main" id="{52FCEE57-F106-2642-8B26-EF4C216831EF}"/>
              </a:ext>
            </a:extLst>
          </p:cNvPr>
          <p:cNvSpPr>
            <a:spLocks noGrp="1"/>
          </p:cNvSpPr>
          <p:nvPr>
            <p:ph idx="1"/>
          </p:nvPr>
        </p:nvSpPr>
        <p:spPr>
          <a:xfrm>
            <a:off x="558350" y="2379058"/>
            <a:ext cx="10725346" cy="3793142"/>
          </a:xfrm>
        </p:spPr>
        <p:txBody>
          <a:bodyPr>
            <a:normAutofit/>
          </a:bodyPr>
          <a:lstStyle/>
          <a:p>
            <a:pPr marL="0" indent="0">
              <a:buNone/>
            </a:pPr>
            <a:r>
              <a:rPr lang="fr-FR" sz="1400" dirty="0"/>
              <a:t>Dans ce TP, vous allez utiliser Docker pour créer une image NodeJs permettant de lancer une application </a:t>
            </a:r>
            <a:r>
              <a:rPr lang="fr-FR" sz="1400" dirty="0" err="1"/>
              <a:t>NodeJS</a:t>
            </a:r>
            <a:endParaRPr lang="fr-FR" sz="1400" dirty="0"/>
          </a:p>
          <a:p>
            <a:pPr marL="0" indent="0">
              <a:buNone/>
            </a:pPr>
            <a:endParaRPr lang="fr-FR" sz="1400" dirty="0"/>
          </a:p>
          <a:p>
            <a:pPr marL="0" indent="0">
              <a:buNone/>
            </a:pPr>
            <a:r>
              <a:rPr lang="fr-FR" sz="1400" dirty="0"/>
              <a:t>Vous trouverez le TP sur ce lien</a:t>
            </a:r>
          </a:p>
        </p:txBody>
      </p:sp>
    </p:spTree>
    <p:extLst>
      <p:ext uri="{BB962C8B-B14F-4D97-AF65-F5344CB8AC3E}">
        <p14:creationId xmlns:p14="http://schemas.microsoft.com/office/powerpoint/2010/main" val="12948633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3720B2E-8412-CB43-B222-94CF7309251C}"/>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C5271768-5885-2449-A0DA-6B54EA0760B6}"/>
              </a:ext>
            </a:extLst>
          </p:cNvPr>
          <p:cNvSpPr>
            <a:spLocks noGrp="1"/>
          </p:cNvSpPr>
          <p:nvPr>
            <p:ph idx="1"/>
          </p:nvPr>
        </p:nvSpPr>
        <p:spPr/>
        <p:txBody>
          <a:bodyPr/>
          <a:lstStyle/>
          <a:p>
            <a:r>
              <a:rPr lang="fr-FR" dirty="0"/>
              <a:t>Exo (créer une image NodeJs pour lancer un projet express)</a:t>
            </a:r>
          </a:p>
          <a:p>
            <a:r>
              <a:rPr lang="fr-FR" dirty="0"/>
              <a:t>Refourguer le projet </a:t>
            </a:r>
            <a:r>
              <a:rPr lang="fr-FR" dirty="0" err="1"/>
              <a:t>star_wars</a:t>
            </a:r>
            <a:endParaRPr lang="fr-FR" dirty="0"/>
          </a:p>
          <a:p>
            <a:r>
              <a:rPr lang="fr-FR" dirty="0" err="1"/>
              <a:t>Dockeriser</a:t>
            </a:r>
            <a:r>
              <a:rPr lang="fr-FR" dirty="0"/>
              <a:t> le projet avec docker-compose (modifier la connexion à la DB pour utiliser les </a:t>
            </a:r>
            <a:r>
              <a:rPr lang="fr-FR" dirty="0" err="1"/>
              <a:t>env</a:t>
            </a:r>
            <a:r>
              <a:rPr lang="fr-FR" dirty="0"/>
              <a:t> du docker-compose)</a:t>
            </a:r>
          </a:p>
          <a:p>
            <a:r>
              <a:rPr lang="fr-FR" dirty="0"/>
              <a:t>Transformer le projet en cluster </a:t>
            </a:r>
            <a:r>
              <a:rPr lang="fr-FR" dirty="0" err="1"/>
              <a:t>kubernetes</a:t>
            </a:r>
            <a:endParaRPr lang="fr-FR" dirty="0"/>
          </a:p>
        </p:txBody>
      </p:sp>
    </p:spTree>
    <p:extLst>
      <p:ext uri="{BB962C8B-B14F-4D97-AF65-F5344CB8AC3E}">
        <p14:creationId xmlns:p14="http://schemas.microsoft.com/office/powerpoint/2010/main" val="21269543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A5CAF97-F55F-3640-AA44-33911C68C1CD}"/>
              </a:ext>
            </a:extLst>
          </p:cNvPr>
          <p:cNvSpPr>
            <a:spLocks noGrp="1"/>
          </p:cNvSpPr>
          <p:nvPr>
            <p:ph type="title"/>
          </p:nvPr>
        </p:nvSpPr>
        <p:spPr/>
        <p:txBody>
          <a:bodyPr>
            <a:normAutofit/>
          </a:bodyPr>
          <a:lstStyle/>
          <a:p>
            <a:r>
              <a:rPr lang="fr-FR" sz="2400" dirty="0"/>
              <a:t>Docker Compose</a:t>
            </a:r>
          </a:p>
        </p:txBody>
      </p:sp>
    </p:spTree>
    <p:extLst>
      <p:ext uri="{BB962C8B-B14F-4D97-AF65-F5344CB8AC3E}">
        <p14:creationId xmlns:p14="http://schemas.microsoft.com/office/powerpoint/2010/main" val="671143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4368B1A-B008-4E46-97F9-DCE229137AF0}"/>
              </a:ext>
            </a:extLst>
          </p:cNvPr>
          <p:cNvSpPr>
            <a:spLocks noGrp="1"/>
          </p:cNvSpPr>
          <p:nvPr>
            <p:ph type="title"/>
          </p:nvPr>
        </p:nvSpPr>
        <p:spPr/>
        <p:txBody>
          <a:bodyPr/>
          <a:lstStyle/>
          <a:p>
            <a:r>
              <a:rPr lang="fr-FR" dirty="0"/>
              <a:t>App multi containers</a:t>
            </a:r>
          </a:p>
        </p:txBody>
      </p:sp>
    </p:spTree>
    <p:extLst>
      <p:ext uri="{BB962C8B-B14F-4D97-AF65-F5344CB8AC3E}">
        <p14:creationId xmlns:p14="http://schemas.microsoft.com/office/powerpoint/2010/main" val="5290741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2BDCA75-1104-164A-BCF5-8F65D188CD59}"/>
              </a:ext>
            </a:extLst>
          </p:cNvPr>
          <p:cNvSpPr>
            <a:spLocks noGrp="1"/>
          </p:cNvSpPr>
          <p:nvPr>
            <p:ph type="title"/>
          </p:nvPr>
        </p:nvSpPr>
        <p:spPr/>
        <p:txBody>
          <a:bodyPr/>
          <a:lstStyle/>
          <a:p>
            <a:r>
              <a:rPr lang="fr-FR" dirty="0"/>
              <a:t>Sommaire deuxième partie</a:t>
            </a:r>
          </a:p>
        </p:txBody>
      </p:sp>
      <p:sp>
        <p:nvSpPr>
          <p:cNvPr id="3" name="Espace réservé du contenu 2">
            <a:extLst>
              <a:ext uri="{FF2B5EF4-FFF2-40B4-BE49-F238E27FC236}">
                <a16:creationId xmlns:a16="http://schemas.microsoft.com/office/drawing/2014/main" id="{313E1D13-E952-8642-972A-021CF734CC27}"/>
              </a:ext>
            </a:extLst>
          </p:cNvPr>
          <p:cNvSpPr>
            <a:spLocks noGrp="1"/>
          </p:cNvSpPr>
          <p:nvPr>
            <p:ph idx="1"/>
          </p:nvPr>
        </p:nvSpPr>
        <p:spPr/>
        <p:txBody>
          <a:bodyPr>
            <a:normAutofit/>
          </a:bodyPr>
          <a:lstStyle/>
          <a:p>
            <a:r>
              <a:rPr lang="fr-FR" sz="1600" dirty="0"/>
              <a:t>Qu’est ce que Kubernetes</a:t>
            </a:r>
          </a:p>
          <a:p>
            <a:r>
              <a:rPr lang="fr-FR" sz="1600" dirty="0"/>
              <a:t>Pourquoi utiliser Kubernetes</a:t>
            </a:r>
          </a:p>
          <a:p>
            <a:r>
              <a:rPr lang="fr-FR" sz="1600" dirty="0"/>
              <a:t>Installer Kubernetes</a:t>
            </a:r>
          </a:p>
          <a:p>
            <a:r>
              <a:rPr lang="fr-FR" sz="1600" dirty="0"/>
              <a:t>Qu’est-ce qu’un </a:t>
            </a:r>
            <a:r>
              <a:rPr lang="fr-FR" sz="1600" dirty="0" err="1"/>
              <a:t>pod</a:t>
            </a:r>
            <a:endParaRPr lang="fr-FR" sz="1600" dirty="0"/>
          </a:p>
          <a:p>
            <a:r>
              <a:rPr lang="fr-FR" sz="1600" dirty="0"/>
              <a:t>Qu’est ce qu’un service</a:t>
            </a:r>
          </a:p>
          <a:p>
            <a:r>
              <a:rPr lang="fr-FR" sz="1600" dirty="0"/>
              <a:t>Qu’est ce qu’un </a:t>
            </a:r>
            <a:r>
              <a:rPr lang="fr-FR" sz="1600" dirty="0" err="1"/>
              <a:t>deployment</a:t>
            </a:r>
            <a:endParaRPr lang="fr-FR" sz="1600" dirty="0"/>
          </a:p>
          <a:p>
            <a:r>
              <a:rPr lang="fr-FR" sz="1600" dirty="0"/>
              <a:t>App multi containers avec Kubernetes</a:t>
            </a:r>
          </a:p>
          <a:p>
            <a:r>
              <a:rPr lang="fr-FR" sz="1600" dirty="0"/>
              <a:t>Gérer le trafic avec </a:t>
            </a:r>
            <a:r>
              <a:rPr lang="fr-FR" sz="1600" dirty="0" err="1"/>
              <a:t>Ingress</a:t>
            </a:r>
            <a:endParaRPr lang="fr-FR" sz="1600" dirty="0"/>
          </a:p>
          <a:p>
            <a:r>
              <a:rPr lang="fr-FR" sz="1600" dirty="0"/>
              <a:t>Déployer une </a:t>
            </a:r>
            <a:r>
              <a:rPr lang="fr-FR" sz="1600" dirty="0" err="1"/>
              <a:t>app</a:t>
            </a:r>
            <a:r>
              <a:rPr lang="fr-FR" sz="1600" dirty="0"/>
              <a:t> Kubernetes</a:t>
            </a:r>
          </a:p>
        </p:txBody>
      </p:sp>
    </p:spTree>
    <p:extLst>
      <p:ext uri="{BB962C8B-B14F-4D97-AF65-F5344CB8AC3E}">
        <p14:creationId xmlns:p14="http://schemas.microsoft.com/office/powerpoint/2010/main" val="38046364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B13A1BC-7254-9840-9BF3-C8DF24BE0CD2}"/>
              </a:ext>
            </a:extLst>
          </p:cNvPr>
          <p:cNvSpPr>
            <a:spLocks noGrp="1"/>
          </p:cNvSpPr>
          <p:nvPr>
            <p:ph type="title"/>
          </p:nvPr>
        </p:nvSpPr>
        <p:spPr/>
        <p:txBody>
          <a:bodyPr/>
          <a:lstStyle/>
          <a:p>
            <a:r>
              <a:rPr lang="fr-FR" dirty="0"/>
              <a:t>Kubernetes</a:t>
            </a:r>
          </a:p>
        </p:txBody>
      </p:sp>
    </p:spTree>
    <p:extLst>
      <p:ext uri="{BB962C8B-B14F-4D97-AF65-F5344CB8AC3E}">
        <p14:creationId xmlns:p14="http://schemas.microsoft.com/office/powerpoint/2010/main" val="30100322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F94AA2BD-2E3F-4B1D-8127-5744B81153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6AE060D3-1DC9-6042-954B-330A8822AEC8}"/>
              </a:ext>
            </a:extLst>
          </p:cNvPr>
          <p:cNvSpPr>
            <a:spLocks noGrp="1"/>
          </p:cNvSpPr>
          <p:nvPr>
            <p:ph type="title"/>
          </p:nvPr>
        </p:nvSpPr>
        <p:spPr>
          <a:xfrm>
            <a:off x="411480" y="987552"/>
            <a:ext cx="4485861" cy="1088136"/>
          </a:xfrm>
        </p:spPr>
        <p:txBody>
          <a:bodyPr anchor="b">
            <a:normAutofit/>
          </a:bodyPr>
          <a:lstStyle/>
          <a:p>
            <a:r>
              <a:rPr lang="fr-FR" sz="3400"/>
              <a:t>Tour de table</a:t>
            </a:r>
          </a:p>
        </p:txBody>
      </p:sp>
      <p:sp>
        <p:nvSpPr>
          <p:cNvPr id="20" name="Rectangle 19">
            <a:extLst>
              <a:ext uri="{FF2B5EF4-FFF2-40B4-BE49-F238E27FC236}">
                <a16:creationId xmlns:a16="http://schemas.microsoft.com/office/drawing/2014/main" id="{4BD02261-2DC8-4AA8-9E16-7751AE8924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Rectangle 21">
            <a:extLst>
              <a:ext uri="{FF2B5EF4-FFF2-40B4-BE49-F238E27FC236}">
                <a16:creationId xmlns:a16="http://schemas.microsoft.com/office/drawing/2014/main" id="{3D752CF2-2291-40B5-B462-C17B174C1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6000"/>
            <a:ext cx="43891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Espace réservé du contenu 2">
            <a:extLst>
              <a:ext uri="{FF2B5EF4-FFF2-40B4-BE49-F238E27FC236}">
                <a16:creationId xmlns:a16="http://schemas.microsoft.com/office/drawing/2014/main" id="{E82A53F4-D70E-B841-B33E-606A94708E1A}"/>
              </a:ext>
            </a:extLst>
          </p:cNvPr>
          <p:cNvSpPr>
            <a:spLocks noGrp="1"/>
          </p:cNvSpPr>
          <p:nvPr>
            <p:ph idx="1"/>
          </p:nvPr>
        </p:nvSpPr>
        <p:spPr>
          <a:xfrm>
            <a:off x="411479" y="2688336"/>
            <a:ext cx="4498848" cy="3584448"/>
          </a:xfrm>
        </p:spPr>
        <p:txBody>
          <a:bodyPr anchor="t">
            <a:normAutofit/>
          </a:bodyPr>
          <a:lstStyle/>
          <a:p>
            <a:pPr marL="0" indent="0">
              <a:buNone/>
            </a:pPr>
            <a:r>
              <a:rPr lang="en-US" sz="1700"/>
              <a:t>Nom, prénom, âge</a:t>
            </a:r>
          </a:p>
          <a:p>
            <a:pPr marL="0" indent="0">
              <a:buNone/>
            </a:pPr>
            <a:r>
              <a:rPr lang="en-US" sz="1700"/>
              <a:t>Formations, expériences, futur job</a:t>
            </a:r>
          </a:p>
          <a:p>
            <a:pPr marL="0" indent="0">
              <a:buNone/>
            </a:pPr>
            <a:r>
              <a:rPr lang="en-US" sz="1700"/>
              <a:t>Connaissance Docker &amp; Kubernetes</a:t>
            </a:r>
          </a:p>
          <a:p>
            <a:pPr marL="0" indent="0">
              <a:buNone/>
            </a:pPr>
            <a:endParaRPr lang="fr-FR" sz="1700"/>
          </a:p>
        </p:txBody>
      </p:sp>
      <p:pic>
        <p:nvPicPr>
          <p:cNvPr id="5" name="Picture 4" descr="Arrière-plan de l'espace de travail">
            <a:extLst>
              <a:ext uri="{FF2B5EF4-FFF2-40B4-BE49-F238E27FC236}">
                <a16:creationId xmlns:a16="http://schemas.microsoft.com/office/drawing/2014/main" id="{835F7D1E-FEC3-40E1-B6FE-45B4C368F022}"/>
              </a:ext>
            </a:extLst>
          </p:cNvPr>
          <p:cNvPicPr>
            <a:picLocks noChangeAspect="1"/>
          </p:cNvPicPr>
          <p:nvPr/>
        </p:nvPicPr>
        <p:blipFill rotWithShape="1">
          <a:blip r:embed="rId2"/>
          <a:srcRect l="32998" r="-1" b="-1"/>
          <a:stretch/>
        </p:blipFill>
        <p:spPr>
          <a:xfrm>
            <a:off x="5308052" y="10"/>
            <a:ext cx="6883948" cy="6857990"/>
          </a:xfrm>
          <a:custGeom>
            <a:avLst/>
            <a:gdLst/>
            <a:ahLst/>
            <a:cxnLst/>
            <a:rect l="l" t="t" r="r" b="b"/>
            <a:pathLst>
              <a:path w="6883948" h="6858000">
                <a:moveTo>
                  <a:pt x="365648" y="0"/>
                </a:moveTo>
                <a:lnTo>
                  <a:pt x="6883948" y="0"/>
                </a:lnTo>
                <a:lnTo>
                  <a:pt x="6883948" y="6858000"/>
                </a:lnTo>
                <a:lnTo>
                  <a:pt x="365648" y="6858000"/>
                </a:lnTo>
                <a:lnTo>
                  <a:pt x="360213" y="6835050"/>
                </a:lnTo>
                <a:cubicBezTo>
                  <a:pt x="128263" y="5788167"/>
                  <a:pt x="0" y="4637179"/>
                  <a:pt x="0" y="3429001"/>
                </a:cubicBezTo>
                <a:cubicBezTo>
                  <a:pt x="0" y="2220824"/>
                  <a:pt x="128263" y="1069835"/>
                  <a:pt x="360213" y="22952"/>
                </a:cubicBezTo>
                <a:close/>
              </a:path>
            </a:pathLst>
          </a:custGeom>
          <a:effectLst>
            <a:outerShdw blurRad="50800" dist="38100" dir="10800000" algn="r" rotWithShape="0">
              <a:schemeClr val="bg1">
                <a:lumMod val="85000"/>
                <a:alpha val="30000"/>
              </a:schemeClr>
            </a:outerShdw>
          </a:effectLst>
        </p:spPr>
      </p:pic>
    </p:spTree>
    <p:extLst>
      <p:ext uri="{BB962C8B-B14F-4D97-AF65-F5344CB8AC3E}">
        <p14:creationId xmlns:p14="http://schemas.microsoft.com/office/powerpoint/2010/main" val="37791631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89B7B4F-EC42-8148-B1C8-43810A892074}"/>
              </a:ext>
            </a:extLst>
          </p:cNvPr>
          <p:cNvSpPr>
            <a:spLocks noGrp="1"/>
          </p:cNvSpPr>
          <p:nvPr>
            <p:ph type="title"/>
          </p:nvPr>
        </p:nvSpPr>
        <p:spPr/>
        <p:txBody>
          <a:bodyPr>
            <a:normAutofit/>
          </a:bodyPr>
          <a:lstStyle/>
          <a:p>
            <a:r>
              <a:rPr lang="fr-FR" dirty="0"/>
              <a:t>Qu’est ce que Kubernetes</a:t>
            </a:r>
          </a:p>
        </p:txBody>
      </p:sp>
      <p:sp>
        <p:nvSpPr>
          <p:cNvPr id="3" name="Espace réservé du contenu 2">
            <a:extLst>
              <a:ext uri="{FF2B5EF4-FFF2-40B4-BE49-F238E27FC236}">
                <a16:creationId xmlns:a16="http://schemas.microsoft.com/office/drawing/2014/main" id="{FA04DAE1-B727-084E-A859-8FD4ED81BC64}"/>
              </a:ext>
            </a:extLst>
          </p:cNvPr>
          <p:cNvSpPr>
            <a:spLocks noGrp="1"/>
          </p:cNvSpPr>
          <p:nvPr>
            <p:ph idx="1"/>
          </p:nvPr>
        </p:nvSpPr>
        <p:spPr/>
        <p:txBody>
          <a:bodyPr/>
          <a:lstStyle/>
          <a:p>
            <a:endParaRPr lang="fr-FR"/>
          </a:p>
        </p:txBody>
      </p:sp>
    </p:spTree>
    <p:extLst>
      <p:ext uri="{BB962C8B-B14F-4D97-AF65-F5344CB8AC3E}">
        <p14:creationId xmlns:p14="http://schemas.microsoft.com/office/powerpoint/2010/main" val="17733939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8DD65D0-03CD-DF49-B1F8-35CE2A6182D4}"/>
              </a:ext>
            </a:extLst>
          </p:cNvPr>
          <p:cNvSpPr>
            <a:spLocks noGrp="1"/>
          </p:cNvSpPr>
          <p:nvPr>
            <p:ph type="title"/>
          </p:nvPr>
        </p:nvSpPr>
        <p:spPr/>
        <p:txBody>
          <a:bodyPr/>
          <a:lstStyle/>
          <a:p>
            <a:r>
              <a:rPr lang="fr-FR" dirty="0"/>
              <a:t>Pourquoi Kubernetes</a:t>
            </a:r>
          </a:p>
        </p:txBody>
      </p:sp>
      <p:sp>
        <p:nvSpPr>
          <p:cNvPr id="3" name="Espace réservé du contenu 2">
            <a:extLst>
              <a:ext uri="{FF2B5EF4-FFF2-40B4-BE49-F238E27FC236}">
                <a16:creationId xmlns:a16="http://schemas.microsoft.com/office/drawing/2014/main" id="{53F6BB81-2BEF-E341-B9E8-B2C06BC9F1FE}"/>
              </a:ext>
            </a:extLst>
          </p:cNvPr>
          <p:cNvSpPr>
            <a:spLocks noGrp="1"/>
          </p:cNvSpPr>
          <p:nvPr>
            <p:ph idx="1"/>
          </p:nvPr>
        </p:nvSpPr>
        <p:spPr/>
        <p:txBody>
          <a:bodyPr/>
          <a:lstStyle/>
          <a:p>
            <a:endParaRPr lang="fr-FR"/>
          </a:p>
        </p:txBody>
      </p:sp>
    </p:spTree>
    <p:extLst>
      <p:ext uri="{BB962C8B-B14F-4D97-AF65-F5344CB8AC3E}">
        <p14:creationId xmlns:p14="http://schemas.microsoft.com/office/powerpoint/2010/main" val="37259483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7F3DB66-8D3D-514C-93D2-4A8116A820E1}"/>
              </a:ext>
            </a:extLst>
          </p:cNvPr>
          <p:cNvSpPr>
            <a:spLocks noGrp="1"/>
          </p:cNvSpPr>
          <p:nvPr>
            <p:ph type="title"/>
          </p:nvPr>
        </p:nvSpPr>
        <p:spPr/>
        <p:txBody>
          <a:bodyPr/>
          <a:lstStyle/>
          <a:p>
            <a:r>
              <a:rPr lang="fr-FR" dirty="0"/>
              <a:t>Installation</a:t>
            </a:r>
          </a:p>
        </p:txBody>
      </p:sp>
      <p:sp>
        <p:nvSpPr>
          <p:cNvPr id="3" name="Espace réservé du contenu 2">
            <a:extLst>
              <a:ext uri="{FF2B5EF4-FFF2-40B4-BE49-F238E27FC236}">
                <a16:creationId xmlns:a16="http://schemas.microsoft.com/office/drawing/2014/main" id="{64CB6E40-D37E-3340-94D0-49C94AA5A624}"/>
              </a:ext>
            </a:extLst>
          </p:cNvPr>
          <p:cNvSpPr>
            <a:spLocks noGrp="1"/>
          </p:cNvSpPr>
          <p:nvPr>
            <p:ph idx="1"/>
          </p:nvPr>
        </p:nvSpPr>
        <p:spPr/>
        <p:txBody>
          <a:bodyPr/>
          <a:lstStyle/>
          <a:p>
            <a:endParaRPr lang="fr-FR"/>
          </a:p>
        </p:txBody>
      </p:sp>
    </p:spTree>
    <p:extLst>
      <p:ext uri="{BB962C8B-B14F-4D97-AF65-F5344CB8AC3E}">
        <p14:creationId xmlns:p14="http://schemas.microsoft.com/office/powerpoint/2010/main" val="24610776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356CBC8-BFB8-0247-8BA8-C7D03B57F189}"/>
              </a:ext>
            </a:extLst>
          </p:cNvPr>
          <p:cNvSpPr>
            <a:spLocks noGrp="1"/>
          </p:cNvSpPr>
          <p:nvPr>
            <p:ph type="title"/>
          </p:nvPr>
        </p:nvSpPr>
        <p:spPr/>
        <p:txBody>
          <a:bodyPr/>
          <a:lstStyle/>
          <a:p>
            <a:r>
              <a:rPr lang="fr-FR" dirty="0" err="1"/>
              <a:t>Pod</a:t>
            </a:r>
            <a:endParaRPr lang="fr-FR" dirty="0"/>
          </a:p>
        </p:txBody>
      </p:sp>
      <p:sp>
        <p:nvSpPr>
          <p:cNvPr id="3" name="Espace réservé du contenu 2">
            <a:extLst>
              <a:ext uri="{FF2B5EF4-FFF2-40B4-BE49-F238E27FC236}">
                <a16:creationId xmlns:a16="http://schemas.microsoft.com/office/drawing/2014/main" id="{638C7C71-D621-CD45-975B-1A9FE0A690C4}"/>
              </a:ext>
            </a:extLst>
          </p:cNvPr>
          <p:cNvSpPr>
            <a:spLocks noGrp="1"/>
          </p:cNvSpPr>
          <p:nvPr>
            <p:ph idx="1"/>
          </p:nvPr>
        </p:nvSpPr>
        <p:spPr/>
        <p:txBody>
          <a:bodyPr/>
          <a:lstStyle/>
          <a:p>
            <a:endParaRPr lang="fr-FR"/>
          </a:p>
        </p:txBody>
      </p:sp>
    </p:spTree>
    <p:extLst>
      <p:ext uri="{BB962C8B-B14F-4D97-AF65-F5344CB8AC3E}">
        <p14:creationId xmlns:p14="http://schemas.microsoft.com/office/powerpoint/2010/main" val="33213957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185F0AD-8C11-1B4E-AACE-96333D865C09}"/>
              </a:ext>
            </a:extLst>
          </p:cNvPr>
          <p:cNvSpPr>
            <a:spLocks noGrp="1"/>
          </p:cNvSpPr>
          <p:nvPr>
            <p:ph type="title"/>
          </p:nvPr>
        </p:nvSpPr>
        <p:spPr/>
        <p:txBody>
          <a:bodyPr/>
          <a:lstStyle/>
          <a:p>
            <a:r>
              <a:rPr lang="fr-FR" dirty="0"/>
              <a:t>Projet Kubernetes</a:t>
            </a:r>
          </a:p>
        </p:txBody>
      </p:sp>
    </p:spTree>
    <p:extLst>
      <p:ext uri="{BB962C8B-B14F-4D97-AF65-F5344CB8AC3E}">
        <p14:creationId xmlns:p14="http://schemas.microsoft.com/office/powerpoint/2010/main" val="3005296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047D0BF-0F96-8F4E-B584-DBFDEA2AA3A4}"/>
              </a:ext>
            </a:extLst>
          </p:cNvPr>
          <p:cNvSpPr>
            <a:spLocks noGrp="1"/>
          </p:cNvSpPr>
          <p:nvPr>
            <p:ph type="title"/>
          </p:nvPr>
        </p:nvSpPr>
        <p:spPr/>
        <p:txBody>
          <a:bodyPr/>
          <a:lstStyle/>
          <a:p>
            <a:r>
              <a:rPr lang="fr-FR" dirty="0"/>
              <a:t>Déploiement</a:t>
            </a:r>
          </a:p>
        </p:txBody>
      </p:sp>
    </p:spTree>
    <p:extLst>
      <p:ext uri="{BB962C8B-B14F-4D97-AF65-F5344CB8AC3E}">
        <p14:creationId xmlns:p14="http://schemas.microsoft.com/office/powerpoint/2010/main" val="36821940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3551B91-3990-2543-A7CB-2D0E8E73AD74}"/>
              </a:ext>
            </a:extLst>
          </p:cNvPr>
          <p:cNvSpPr>
            <a:spLocks noGrp="1"/>
          </p:cNvSpPr>
          <p:nvPr>
            <p:ph type="title"/>
          </p:nvPr>
        </p:nvSpPr>
        <p:spPr/>
        <p:txBody>
          <a:bodyPr>
            <a:normAutofit/>
          </a:bodyPr>
          <a:lstStyle/>
          <a:p>
            <a:r>
              <a:rPr lang="fr-FR" sz="2400" dirty="0"/>
              <a:t>Objectif du cours</a:t>
            </a:r>
          </a:p>
        </p:txBody>
      </p:sp>
      <p:sp>
        <p:nvSpPr>
          <p:cNvPr id="3" name="Espace réservé du contenu 2">
            <a:extLst>
              <a:ext uri="{FF2B5EF4-FFF2-40B4-BE49-F238E27FC236}">
                <a16:creationId xmlns:a16="http://schemas.microsoft.com/office/drawing/2014/main" id="{0AA8EA1B-18CD-C540-98AA-AB7B360E33B1}"/>
              </a:ext>
            </a:extLst>
          </p:cNvPr>
          <p:cNvSpPr>
            <a:spLocks noGrp="1"/>
          </p:cNvSpPr>
          <p:nvPr>
            <p:ph idx="1"/>
          </p:nvPr>
        </p:nvSpPr>
        <p:spPr/>
        <p:txBody>
          <a:bodyPr>
            <a:normAutofit/>
          </a:bodyPr>
          <a:lstStyle/>
          <a:p>
            <a:pPr marL="0" indent="0">
              <a:buNone/>
            </a:pPr>
            <a:r>
              <a:rPr lang="fr-FR" sz="1600" dirty="0"/>
              <a:t>Comprendre ce qu’est Docker et comment l’utiliser</a:t>
            </a:r>
          </a:p>
          <a:p>
            <a:pPr marL="0" indent="0">
              <a:buNone/>
            </a:pPr>
            <a:r>
              <a:rPr lang="fr-FR" sz="1600" dirty="0"/>
              <a:t>Gérer une application multi containers avec docker-compose</a:t>
            </a:r>
          </a:p>
          <a:p>
            <a:pPr marL="0" indent="0">
              <a:buNone/>
            </a:pPr>
            <a:r>
              <a:rPr lang="fr-FR" sz="1600" dirty="0"/>
              <a:t>Comprendre ce qu’est Kubernetes et comment l’utiliser</a:t>
            </a:r>
          </a:p>
        </p:txBody>
      </p:sp>
    </p:spTree>
    <p:extLst>
      <p:ext uri="{BB962C8B-B14F-4D97-AF65-F5344CB8AC3E}">
        <p14:creationId xmlns:p14="http://schemas.microsoft.com/office/powerpoint/2010/main" val="13394472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2BDCA75-1104-164A-BCF5-8F65D188CD59}"/>
              </a:ext>
            </a:extLst>
          </p:cNvPr>
          <p:cNvSpPr>
            <a:spLocks noGrp="1"/>
          </p:cNvSpPr>
          <p:nvPr>
            <p:ph type="title"/>
          </p:nvPr>
        </p:nvSpPr>
        <p:spPr/>
        <p:txBody>
          <a:bodyPr>
            <a:normAutofit/>
          </a:bodyPr>
          <a:lstStyle/>
          <a:p>
            <a:r>
              <a:rPr lang="fr-FR" sz="2400" dirty="0"/>
              <a:t>Sommaire première partie</a:t>
            </a:r>
          </a:p>
        </p:txBody>
      </p:sp>
      <p:sp>
        <p:nvSpPr>
          <p:cNvPr id="3" name="Espace réservé du contenu 2">
            <a:extLst>
              <a:ext uri="{FF2B5EF4-FFF2-40B4-BE49-F238E27FC236}">
                <a16:creationId xmlns:a16="http://schemas.microsoft.com/office/drawing/2014/main" id="{313E1D13-E952-8642-972A-021CF734CC27}"/>
              </a:ext>
            </a:extLst>
          </p:cNvPr>
          <p:cNvSpPr>
            <a:spLocks noGrp="1"/>
          </p:cNvSpPr>
          <p:nvPr>
            <p:ph idx="1"/>
          </p:nvPr>
        </p:nvSpPr>
        <p:spPr/>
        <p:txBody>
          <a:bodyPr>
            <a:normAutofit/>
          </a:bodyPr>
          <a:lstStyle/>
          <a:p>
            <a:r>
              <a:rPr lang="fr-FR" sz="1600" dirty="0"/>
              <a:t>Qu’est ce que Docker</a:t>
            </a:r>
          </a:p>
          <a:p>
            <a:r>
              <a:rPr lang="fr-FR" sz="1600" dirty="0"/>
              <a:t>Pourquoi Docker</a:t>
            </a:r>
          </a:p>
          <a:p>
            <a:r>
              <a:rPr lang="fr-FR" sz="1600" dirty="0"/>
              <a:t>Concepts clés</a:t>
            </a:r>
          </a:p>
          <a:p>
            <a:r>
              <a:rPr lang="fr-FR" sz="1600" dirty="0"/>
              <a:t>Docker Desktop</a:t>
            </a:r>
          </a:p>
          <a:p>
            <a:r>
              <a:rPr lang="fr-FR" sz="1600" dirty="0"/>
              <a:t>Installation</a:t>
            </a:r>
          </a:p>
        </p:txBody>
      </p:sp>
    </p:spTree>
    <p:extLst>
      <p:ext uri="{BB962C8B-B14F-4D97-AF65-F5344CB8AC3E}">
        <p14:creationId xmlns:p14="http://schemas.microsoft.com/office/powerpoint/2010/main" val="40990834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6">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Rectangle 8">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1" name="Rectangle 10">
            <a:extLst>
              <a:ext uri="{FF2B5EF4-FFF2-40B4-BE49-F238E27FC236}">
                <a16:creationId xmlns:a16="http://schemas.microsoft.com/office/drawing/2014/main" id="{5463EB0A-3D7C-4AA5-BFA5-8EE5B4BA56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B4759182-6CB7-D449-BA4B-40FD29D48368}"/>
              </a:ext>
            </a:extLst>
          </p:cNvPr>
          <p:cNvSpPr>
            <a:spLocks noGrp="1"/>
          </p:cNvSpPr>
          <p:nvPr>
            <p:ph type="title"/>
          </p:nvPr>
        </p:nvSpPr>
        <p:spPr>
          <a:xfrm>
            <a:off x="578651" y="1122363"/>
            <a:ext cx="11034695" cy="3174690"/>
          </a:xfrm>
        </p:spPr>
        <p:txBody>
          <a:bodyPr vert="horz" lIns="91440" tIns="45720" rIns="91440" bIns="45720" rtlCol="0" anchor="b">
            <a:normAutofit/>
          </a:bodyPr>
          <a:lstStyle/>
          <a:p>
            <a:r>
              <a:rPr lang="en-US" sz="8000" dirty="0"/>
              <a:t>Docker</a:t>
            </a:r>
          </a:p>
        </p:txBody>
      </p:sp>
      <p:sp>
        <p:nvSpPr>
          <p:cNvPr id="22" name="Rectangle 12">
            <a:extLst>
              <a:ext uri="{FF2B5EF4-FFF2-40B4-BE49-F238E27FC236}">
                <a16:creationId xmlns:a16="http://schemas.microsoft.com/office/drawing/2014/main" id="{7945AD00-F967-454D-A4B2-39ABA5C88C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14">
            <a:extLst>
              <a:ext uri="{FF2B5EF4-FFF2-40B4-BE49-F238E27FC236}">
                <a16:creationId xmlns:a16="http://schemas.microsoft.com/office/drawing/2014/main" id="{E9BC5B79-B912-427C-8219-E3E50943F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906562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535BB78-5BA2-294A-B6B8-67BB13DA365E}"/>
              </a:ext>
            </a:extLst>
          </p:cNvPr>
          <p:cNvSpPr>
            <a:spLocks noGrp="1"/>
          </p:cNvSpPr>
          <p:nvPr>
            <p:ph type="title"/>
          </p:nvPr>
        </p:nvSpPr>
        <p:spPr/>
        <p:txBody>
          <a:bodyPr>
            <a:normAutofit/>
          </a:bodyPr>
          <a:lstStyle/>
          <a:p>
            <a:r>
              <a:rPr lang="fr-FR" sz="2400" dirty="0"/>
              <a:t>Qu’est-ce que Docker</a:t>
            </a:r>
          </a:p>
        </p:txBody>
      </p:sp>
      <p:sp>
        <p:nvSpPr>
          <p:cNvPr id="3" name="Espace réservé du contenu 2">
            <a:extLst>
              <a:ext uri="{FF2B5EF4-FFF2-40B4-BE49-F238E27FC236}">
                <a16:creationId xmlns:a16="http://schemas.microsoft.com/office/drawing/2014/main" id="{D6BF80AE-31EC-2A42-9279-7BCEEA9E7532}"/>
              </a:ext>
            </a:extLst>
          </p:cNvPr>
          <p:cNvSpPr>
            <a:spLocks noGrp="1"/>
          </p:cNvSpPr>
          <p:nvPr>
            <p:ph idx="1"/>
          </p:nvPr>
        </p:nvSpPr>
        <p:spPr>
          <a:xfrm>
            <a:off x="546410" y="2163337"/>
            <a:ext cx="10939346" cy="4694663"/>
          </a:xfrm>
        </p:spPr>
        <p:txBody>
          <a:bodyPr>
            <a:normAutofit/>
          </a:bodyPr>
          <a:lstStyle/>
          <a:p>
            <a:pPr marL="0" indent="0">
              <a:buNone/>
            </a:pPr>
            <a:r>
              <a:rPr lang="fr-FR" sz="1200" dirty="0"/>
              <a:t>Docker est une technologie de </a:t>
            </a:r>
            <a:r>
              <a:rPr lang="fr-FR" sz="1200" b="1" dirty="0"/>
              <a:t>conteneurisation</a:t>
            </a:r>
            <a:r>
              <a:rPr lang="fr-FR" sz="1200" dirty="0"/>
              <a:t> qui facilite la gestion de dépendance au sein d’un projet et ce, à tous les niveaux (développement et déploiement). </a:t>
            </a:r>
          </a:p>
          <a:p>
            <a:pPr marL="0" indent="0">
              <a:buNone/>
            </a:pPr>
            <a:r>
              <a:rPr lang="fr-FR" sz="1200" dirty="0"/>
              <a:t>Disponible sur Linux, Windows et Mac OS, le mécanisme de Docker se centre autour des </a:t>
            </a:r>
            <a:r>
              <a:rPr lang="fr-FR" sz="1200" b="1" dirty="0"/>
              <a:t>conteneurs</a:t>
            </a:r>
            <a:r>
              <a:rPr lang="fr-FR" sz="1200" dirty="0"/>
              <a:t> et de leur orchestration, et c’est en cela que la </a:t>
            </a:r>
            <a:r>
              <a:rPr lang="fr-FR" sz="1200" b="1" dirty="0"/>
              <a:t>conteneurisation</a:t>
            </a:r>
            <a:r>
              <a:rPr lang="fr-FR" sz="1200" dirty="0"/>
              <a:t> se différencie de la </a:t>
            </a:r>
            <a:r>
              <a:rPr lang="fr-FR" sz="1200" b="1" dirty="0"/>
              <a:t>virtualisation</a:t>
            </a:r>
            <a:r>
              <a:rPr lang="fr-FR" sz="1200" dirty="0"/>
              <a:t>.</a:t>
            </a:r>
          </a:p>
          <a:p>
            <a:pPr marL="0" indent="0">
              <a:buNone/>
            </a:pPr>
            <a:endParaRPr lang="fr-FR" sz="1600" dirty="0"/>
          </a:p>
          <a:p>
            <a:pPr marL="0" indent="0">
              <a:buNone/>
            </a:pPr>
            <a:r>
              <a:rPr lang="fr-FR" sz="1600" b="1" dirty="0"/>
              <a:t>         Virtualisation : 				                               Conteneurisation : </a:t>
            </a:r>
            <a:endParaRPr lang="fr-FR" sz="1600" dirty="0"/>
          </a:p>
          <a:p>
            <a:pPr marL="0" indent="0">
              <a:buNone/>
            </a:pPr>
            <a:endParaRPr lang="fr-FR" sz="1600" dirty="0"/>
          </a:p>
          <a:p>
            <a:pPr marL="0" indent="0">
              <a:buNone/>
            </a:pPr>
            <a:endParaRPr lang="fr-FR" sz="1600" dirty="0"/>
          </a:p>
        </p:txBody>
      </p:sp>
      <p:pic>
        <p:nvPicPr>
          <p:cNvPr id="5" name="Image 4">
            <a:extLst>
              <a:ext uri="{FF2B5EF4-FFF2-40B4-BE49-F238E27FC236}">
                <a16:creationId xmlns:a16="http://schemas.microsoft.com/office/drawing/2014/main" id="{8D4846A1-1B82-A244-A61D-B3BA3F16D727}"/>
              </a:ext>
            </a:extLst>
          </p:cNvPr>
          <p:cNvPicPr>
            <a:picLocks noChangeAspect="1"/>
          </p:cNvPicPr>
          <p:nvPr/>
        </p:nvPicPr>
        <p:blipFill>
          <a:blip r:embed="rId2"/>
          <a:stretch>
            <a:fillRect/>
          </a:stretch>
        </p:blipFill>
        <p:spPr>
          <a:xfrm>
            <a:off x="1058924" y="4030488"/>
            <a:ext cx="3159976" cy="2625211"/>
          </a:xfrm>
          <a:prstGeom prst="rect">
            <a:avLst/>
          </a:prstGeom>
        </p:spPr>
      </p:pic>
      <p:pic>
        <p:nvPicPr>
          <p:cNvPr id="7" name="Image 6">
            <a:extLst>
              <a:ext uri="{FF2B5EF4-FFF2-40B4-BE49-F238E27FC236}">
                <a16:creationId xmlns:a16="http://schemas.microsoft.com/office/drawing/2014/main" id="{F88D2CCC-F384-9644-BFB4-6FF230E558F5}"/>
              </a:ext>
            </a:extLst>
          </p:cNvPr>
          <p:cNvPicPr>
            <a:picLocks noChangeAspect="1"/>
          </p:cNvPicPr>
          <p:nvPr/>
        </p:nvPicPr>
        <p:blipFill>
          <a:blip r:embed="rId3"/>
          <a:stretch>
            <a:fillRect/>
          </a:stretch>
        </p:blipFill>
        <p:spPr>
          <a:xfrm>
            <a:off x="7565987" y="4030488"/>
            <a:ext cx="3159976" cy="2625211"/>
          </a:xfrm>
          <a:prstGeom prst="rect">
            <a:avLst/>
          </a:prstGeom>
        </p:spPr>
      </p:pic>
    </p:spTree>
    <p:extLst>
      <p:ext uri="{BB962C8B-B14F-4D97-AF65-F5344CB8AC3E}">
        <p14:creationId xmlns:p14="http://schemas.microsoft.com/office/powerpoint/2010/main" val="31143999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6838569"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8E657FBC-72A4-0A4D-A56B-A9E984D95334}"/>
              </a:ext>
            </a:extLst>
          </p:cNvPr>
          <p:cNvSpPr>
            <a:spLocks noGrp="1"/>
          </p:cNvSpPr>
          <p:nvPr>
            <p:ph type="title"/>
          </p:nvPr>
        </p:nvSpPr>
        <p:spPr>
          <a:xfrm>
            <a:off x="841246" y="978619"/>
            <a:ext cx="5991244" cy="1106424"/>
          </a:xfrm>
        </p:spPr>
        <p:txBody>
          <a:bodyPr>
            <a:normAutofit/>
          </a:bodyPr>
          <a:lstStyle/>
          <a:p>
            <a:r>
              <a:rPr lang="fr-FR" sz="2400" dirty="0"/>
              <a:t>Pourquoi Docker</a:t>
            </a:r>
          </a:p>
        </p:txBody>
      </p:sp>
      <p:sp>
        <p:nvSpPr>
          <p:cNvPr id="14" name="Rectangle 13">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8" y="2093976"/>
            <a:ext cx="5846683"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Espace réservé du contenu 2">
            <a:extLst>
              <a:ext uri="{FF2B5EF4-FFF2-40B4-BE49-F238E27FC236}">
                <a16:creationId xmlns:a16="http://schemas.microsoft.com/office/drawing/2014/main" id="{8E6CEDE6-628D-A94F-9E89-842154CCC8BD}"/>
              </a:ext>
            </a:extLst>
          </p:cNvPr>
          <p:cNvSpPr>
            <a:spLocks noGrp="1"/>
          </p:cNvSpPr>
          <p:nvPr>
            <p:ph idx="1"/>
          </p:nvPr>
        </p:nvSpPr>
        <p:spPr>
          <a:xfrm>
            <a:off x="841248" y="2252870"/>
            <a:ext cx="5993892" cy="3560251"/>
          </a:xfrm>
        </p:spPr>
        <p:txBody>
          <a:bodyPr>
            <a:normAutofit/>
          </a:bodyPr>
          <a:lstStyle/>
          <a:p>
            <a:pPr marL="0" indent="0" algn="just">
              <a:buNone/>
            </a:pPr>
            <a:r>
              <a:rPr lang="fr-FR" sz="1200" dirty="0"/>
              <a:t>Un problème fréquent lors de l’installation d’un projet est de passer plusieurs heures à essayer d’installer et de lancer un projet car beaucoup de facteurs problématiques peuvent entrer en jeu, tels que le système d’exploitation, la base de données, ou encore la version du langage de développement.</a:t>
            </a:r>
          </a:p>
          <a:p>
            <a:pPr marL="0" indent="0" algn="just">
              <a:buNone/>
            </a:pPr>
            <a:endParaRPr lang="fr-FR" sz="1200" dirty="0"/>
          </a:p>
          <a:p>
            <a:pPr marL="0" indent="0" algn="just">
              <a:buNone/>
            </a:pPr>
            <a:r>
              <a:rPr lang="fr-FR" sz="1200" dirty="0"/>
              <a:t>Avec Docker, tous ces problèmes de dépendances de versions et de machines n’existent plus</a:t>
            </a:r>
          </a:p>
        </p:txBody>
      </p:sp>
      <p:pic>
        <p:nvPicPr>
          <p:cNvPr id="7" name="Graphic 6" descr="Chronomètre">
            <a:extLst>
              <a:ext uri="{FF2B5EF4-FFF2-40B4-BE49-F238E27FC236}">
                <a16:creationId xmlns:a16="http://schemas.microsoft.com/office/drawing/2014/main" id="{73287BC3-01F2-422C-89AD-14085970124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79814" y="1329879"/>
            <a:ext cx="4097657" cy="4097657"/>
          </a:xfrm>
          <a:prstGeom prst="rect">
            <a:avLst/>
          </a:prstGeom>
        </p:spPr>
      </p:pic>
    </p:spTree>
    <p:extLst>
      <p:ext uri="{BB962C8B-B14F-4D97-AF65-F5344CB8AC3E}">
        <p14:creationId xmlns:p14="http://schemas.microsoft.com/office/powerpoint/2010/main" val="11119592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8EA9055A-ACC4-C944-8D05-D44FCB5875BB}"/>
              </a:ext>
            </a:extLst>
          </p:cNvPr>
          <p:cNvSpPr>
            <a:spLocks noGrp="1"/>
          </p:cNvSpPr>
          <p:nvPr>
            <p:ph type="title"/>
          </p:nvPr>
        </p:nvSpPr>
        <p:spPr>
          <a:xfrm>
            <a:off x="838200" y="253397"/>
            <a:ext cx="10515600" cy="1273233"/>
          </a:xfrm>
        </p:spPr>
        <p:txBody>
          <a:bodyPr>
            <a:normAutofit/>
          </a:bodyPr>
          <a:lstStyle/>
          <a:p>
            <a:r>
              <a:rPr lang="fr-FR" sz="2400" dirty="0"/>
              <a:t>Concepts clés</a:t>
            </a:r>
          </a:p>
        </p:txBody>
      </p:sp>
      <p:sp>
        <p:nvSpPr>
          <p:cNvPr id="14" name="Rectangle 13">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Espace réservé du contenu 2">
            <a:extLst>
              <a:ext uri="{FF2B5EF4-FFF2-40B4-BE49-F238E27FC236}">
                <a16:creationId xmlns:a16="http://schemas.microsoft.com/office/drawing/2014/main" id="{27957486-C7EC-2F43-A9F4-565391520061}"/>
              </a:ext>
            </a:extLst>
          </p:cNvPr>
          <p:cNvSpPr>
            <a:spLocks noGrp="1"/>
          </p:cNvSpPr>
          <p:nvPr>
            <p:ph idx="1"/>
          </p:nvPr>
        </p:nvSpPr>
        <p:spPr>
          <a:xfrm>
            <a:off x="838200" y="2478024"/>
            <a:ext cx="10515600" cy="3694176"/>
          </a:xfrm>
        </p:spPr>
        <p:txBody>
          <a:bodyPr>
            <a:normAutofit/>
          </a:bodyPr>
          <a:lstStyle/>
          <a:p>
            <a:pPr marL="0" indent="0">
              <a:lnSpc>
                <a:spcPct val="100000"/>
              </a:lnSpc>
              <a:buNone/>
            </a:pPr>
            <a:r>
              <a:rPr lang="fr-FR" sz="1200" dirty="0"/>
              <a:t>Il existe trois concepts clés dans Docker : </a:t>
            </a:r>
            <a:r>
              <a:rPr lang="fr-FR" sz="1200" b="1" dirty="0"/>
              <a:t>les conteneurs, les images et les fichiers Docker (</a:t>
            </a:r>
            <a:r>
              <a:rPr lang="fr-FR" sz="1200" b="1" dirty="0" err="1"/>
              <a:t>Dockerfile</a:t>
            </a:r>
            <a:r>
              <a:rPr lang="fr-FR" sz="1200" b="1" dirty="0"/>
              <a:t>)</a:t>
            </a:r>
          </a:p>
          <a:p>
            <a:pPr marL="0" indent="0">
              <a:lnSpc>
                <a:spcPct val="100000"/>
              </a:lnSpc>
              <a:buNone/>
            </a:pPr>
            <a:endParaRPr lang="fr-FR" sz="1200" b="1" dirty="0"/>
          </a:p>
          <a:p>
            <a:pPr>
              <a:lnSpc>
                <a:spcPct val="100000"/>
              </a:lnSpc>
            </a:pPr>
            <a:r>
              <a:rPr lang="fr-FR" sz="1200" dirty="0"/>
              <a:t>Un </a:t>
            </a:r>
            <a:r>
              <a:rPr lang="fr-FR" sz="1200" b="1" dirty="0"/>
              <a:t>conteneur</a:t>
            </a:r>
            <a:r>
              <a:rPr lang="fr-FR" sz="1200" dirty="0"/>
              <a:t> est un espace dans lequel une application tourne avec son propre environnement. Les applications qu’un conteneur peut faire tourner sont de tous types : site web, API, </a:t>
            </a:r>
            <a:r>
              <a:rPr lang="fr-FR" sz="1200" dirty="0" err="1"/>
              <a:t>db</a:t>
            </a:r>
            <a:r>
              <a:rPr lang="fr-FR" sz="1200" dirty="0"/>
              <a:t>, etc. Chaque conteneur est une instance d’une image. </a:t>
            </a:r>
          </a:p>
          <a:p>
            <a:pPr>
              <a:lnSpc>
                <a:spcPct val="100000"/>
              </a:lnSpc>
            </a:pPr>
            <a:r>
              <a:rPr lang="fr-FR" sz="1200" dirty="0"/>
              <a:t>Les </a:t>
            </a:r>
            <a:r>
              <a:rPr lang="fr-FR" sz="1200" b="1" dirty="0"/>
              <a:t>images</a:t>
            </a:r>
            <a:r>
              <a:rPr lang="fr-FR" sz="1200" dirty="0"/>
              <a:t> représentent le contexte que plusieurs conteneurs peuvent exécuter</a:t>
            </a:r>
            <a:r>
              <a:rPr lang="fr-FR" sz="1200" b="1" dirty="0"/>
              <a:t>.</a:t>
            </a:r>
            <a:r>
              <a:rPr lang="fr-FR" sz="1200" dirty="0"/>
              <a:t> Elles sont aux conteneurs ce que les classes sont aux objets en Programmation Orientée Objet : un moule.</a:t>
            </a:r>
          </a:p>
          <a:p>
            <a:pPr>
              <a:lnSpc>
                <a:spcPct val="100000"/>
              </a:lnSpc>
            </a:pPr>
            <a:r>
              <a:rPr lang="fr-FR" sz="1200" dirty="0"/>
              <a:t>Un </a:t>
            </a:r>
            <a:r>
              <a:rPr lang="fr-FR" sz="1200" b="1" dirty="0" err="1"/>
              <a:t>Dockerfile</a:t>
            </a:r>
            <a:r>
              <a:rPr lang="fr-FR" sz="1200" dirty="0"/>
              <a:t> est un fichier qui liste les instructions à exécuter pour </a:t>
            </a:r>
            <a:r>
              <a:rPr lang="fr-FR" sz="1200" dirty="0" err="1"/>
              <a:t>build</a:t>
            </a:r>
            <a:r>
              <a:rPr lang="fr-FR" sz="1200" dirty="0"/>
              <a:t> une image. Il est lu de haut en bas au cours du processus de </a:t>
            </a:r>
            <a:r>
              <a:rPr lang="fr-FR" sz="1200" dirty="0" err="1"/>
              <a:t>build</a:t>
            </a:r>
            <a:r>
              <a:rPr lang="fr-FR" sz="1200" dirty="0"/>
              <a:t>.</a:t>
            </a:r>
          </a:p>
          <a:p>
            <a:pPr>
              <a:lnSpc>
                <a:spcPct val="100000"/>
              </a:lnSpc>
            </a:pPr>
            <a:endParaRPr lang="fr-FR" sz="1200" dirty="0"/>
          </a:p>
          <a:p>
            <a:pPr marL="0" indent="0">
              <a:lnSpc>
                <a:spcPct val="100000"/>
              </a:lnSpc>
              <a:buNone/>
            </a:pPr>
            <a:r>
              <a:rPr lang="fr-FR" sz="1200" dirty="0"/>
              <a:t>Nous verrons tous cela en détails dans le cours</a:t>
            </a:r>
          </a:p>
        </p:txBody>
      </p:sp>
    </p:spTree>
    <p:extLst>
      <p:ext uri="{BB962C8B-B14F-4D97-AF65-F5344CB8AC3E}">
        <p14:creationId xmlns:p14="http://schemas.microsoft.com/office/powerpoint/2010/main" val="1516335490"/>
      </p:ext>
    </p:extLst>
  </p:cSld>
  <p:clrMapOvr>
    <a:masterClrMapping/>
  </p:clrMapOvr>
</p:sld>
</file>

<file path=ppt/theme/theme1.xml><?xml version="1.0" encoding="utf-8"?>
<a:theme xmlns:a="http://schemas.openxmlformats.org/drawingml/2006/main" name="AccentBoxVTI">
  <a:themeElements>
    <a:clrScheme name="AnalogousFromDarkSeedLeftStep">
      <a:dk1>
        <a:srgbClr val="000000"/>
      </a:dk1>
      <a:lt1>
        <a:srgbClr val="FFFFFF"/>
      </a:lt1>
      <a:dk2>
        <a:srgbClr val="3E3423"/>
      </a:dk2>
      <a:lt2>
        <a:srgbClr val="E8E2E6"/>
      </a:lt2>
      <a:accent1>
        <a:srgbClr val="21B94B"/>
      </a:accent1>
      <a:accent2>
        <a:srgbClr val="2BB814"/>
      </a:accent2>
      <a:accent3>
        <a:srgbClr val="70B11F"/>
      </a:accent3>
      <a:accent4>
        <a:srgbClr val="A2A712"/>
      </a:accent4>
      <a:accent5>
        <a:srgbClr val="D69226"/>
      </a:accent5>
      <a:accent6>
        <a:srgbClr val="D53C17"/>
      </a:accent6>
      <a:hlink>
        <a:srgbClr val="968032"/>
      </a:hlink>
      <a:folHlink>
        <a:srgbClr val="7F7F7F"/>
      </a:folHlink>
    </a:clrScheme>
    <a:fontScheme name="Avenir">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otalTime>1219</TotalTime>
  <Words>1072</Words>
  <Application>Microsoft Macintosh PowerPoint</Application>
  <PresentationFormat>Grand écran</PresentationFormat>
  <Paragraphs>125</Paragraphs>
  <Slides>35</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35</vt:i4>
      </vt:variant>
    </vt:vector>
  </HeadingPairs>
  <TitlesOfParts>
    <vt:vector size="39" baseType="lpstr">
      <vt:lpstr>Arial</vt:lpstr>
      <vt:lpstr>Calibri</vt:lpstr>
      <vt:lpstr>Neue Haas Grotesk Text Pro</vt:lpstr>
      <vt:lpstr>AccentBoxVTI</vt:lpstr>
      <vt:lpstr>Docker &amp; Kubernetes</vt:lpstr>
      <vt:lpstr>Présentation</vt:lpstr>
      <vt:lpstr>Tour de table</vt:lpstr>
      <vt:lpstr>Objectif du cours</vt:lpstr>
      <vt:lpstr>Sommaire première partie</vt:lpstr>
      <vt:lpstr>Docker</vt:lpstr>
      <vt:lpstr>Qu’est-ce que Docker</vt:lpstr>
      <vt:lpstr>Pourquoi Docker</vt:lpstr>
      <vt:lpstr>Concepts clés</vt:lpstr>
      <vt:lpstr>Docker Desktop</vt:lpstr>
      <vt:lpstr>Installation</vt:lpstr>
      <vt:lpstr>Utiliser le Docker Client</vt:lpstr>
      <vt:lpstr>Container</vt:lpstr>
      <vt:lpstr>Comment Docker fonctionne</vt:lpstr>
      <vt:lpstr>Manipuler des containers</vt:lpstr>
      <vt:lpstr>TP1</vt:lpstr>
      <vt:lpstr>Créer et manipuler des images</vt:lpstr>
      <vt:lpstr>Comment créer ses propres images</vt:lpstr>
      <vt:lpstr>Dockerfile</vt:lpstr>
      <vt:lpstr>Commandes Dockerfile</vt:lpstr>
      <vt:lpstr>Image de base</vt:lpstr>
      <vt:lpstr>Mise en cache</vt:lpstr>
      <vt:lpstr>Tagger une image</vt:lpstr>
      <vt:lpstr>TP2</vt:lpstr>
      <vt:lpstr>Présentation PowerPoint</vt:lpstr>
      <vt:lpstr>Docker Compose</vt:lpstr>
      <vt:lpstr>App multi containers</vt:lpstr>
      <vt:lpstr>Sommaire deuxième partie</vt:lpstr>
      <vt:lpstr>Kubernetes</vt:lpstr>
      <vt:lpstr>Qu’est ce que Kubernetes</vt:lpstr>
      <vt:lpstr>Pourquoi Kubernetes</vt:lpstr>
      <vt:lpstr>Installation</vt:lpstr>
      <vt:lpstr>Pod</vt:lpstr>
      <vt:lpstr>Projet Kubernetes</vt:lpstr>
      <vt:lpstr>Déploiement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Docker &amp; Kubernetes</dc:title>
  <dc:creator>Elie BISMUTH</dc:creator>
  <cp:lastModifiedBy>Elie BISMUTH</cp:lastModifiedBy>
  <cp:revision>20</cp:revision>
  <dcterms:created xsi:type="dcterms:W3CDTF">2021-12-05T15:43:01Z</dcterms:created>
  <dcterms:modified xsi:type="dcterms:W3CDTF">2021-12-31T13:37:46Z</dcterms:modified>
</cp:coreProperties>
</file>