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2" r:id="rId7"/>
    <p:sldId id="263" r:id="rId8"/>
    <p:sldId id="278" r:id="rId9"/>
    <p:sldId id="279" r:id="rId10"/>
    <p:sldId id="281" r:id="rId11"/>
    <p:sldId id="283" r:id="rId12"/>
    <p:sldId id="284" r:id="rId13"/>
    <p:sldId id="265" r:id="rId14"/>
    <p:sldId id="268" r:id="rId15"/>
    <p:sldId id="294" r:id="rId16"/>
    <p:sldId id="269" r:id="rId17"/>
    <p:sldId id="293" r:id="rId18"/>
    <p:sldId id="295" r:id="rId19"/>
    <p:sldId id="298" r:id="rId20"/>
    <p:sldId id="302" r:id="rId21"/>
    <p:sldId id="300" r:id="rId22"/>
    <p:sldId id="303" r:id="rId23"/>
    <p:sldId id="271" r:id="rId24"/>
    <p:sldId id="304" r:id="rId25"/>
    <p:sldId id="306" r:id="rId26"/>
    <p:sldId id="308" r:id="rId27"/>
    <p:sldId id="307" r:id="rId28"/>
    <p:sldId id="309" r:id="rId29"/>
    <p:sldId id="286" r:id="rId30"/>
    <p:sldId id="274" r:id="rId31"/>
    <p:sldId id="314" r:id="rId32"/>
    <p:sldId id="317" r:id="rId33"/>
    <p:sldId id="315" r:id="rId34"/>
    <p:sldId id="276" r:id="rId35"/>
    <p:sldId id="316" r:id="rId36"/>
    <p:sldId id="318" r:id="rId37"/>
    <p:sldId id="319" r:id="rId38"/>
    <p:sldId id="287" r:id="rId39"/>
    <p:sldId id="288"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1"/>
    <p:restoredTop sz="94679"/>
  </p:normalViewPr>
  <p:slideViewPr>
    <p:cSldViewPr snapToGrid="0" snapToObjects="1">
      <p:cViewPr varScale="1">
        <p:scale>
          <a:sx n="158" d="100"/>
          <a:sy n="158"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1/6/22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1/6/22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1/6/22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1/6/22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1/6/22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1/6/22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1/6/22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1/6/22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1/6/22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1/6/22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1/6/22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1/6/22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lie91/Jedy-DockerKubernetes/blob/main/TP/TP0.m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lie91/Jedy-DockerKubernetes/blob/main/TP/TP1.m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builder/#run" TargetMode="External"/><Relationship Id="rId7" Type="http://schemas.openxmlformats.org/officeDocument/2006/relationships/hyperlink" Target="https://docs.docker.com/engine/reference/builder/#copy" TargetMode="External"/><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env" TargetMode="External"/><Relationship Id="rId5" Type="http://schemas.openxmlformats.org/officeDocument/2006/relationships/hyperlink" Target="https://docs.docker.com/engine/reference/builder/#expose" TargetMode="External"/><Relationship Id="rId4" Type="http://schemas.openxmlformats.org/officeDocument/2006/relationships/hyperlink" Target="https://docs.docker.com/engine/reference/builder/#cm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lie91/Jedy-DockerKubernetes/blob/main/TP/TP2.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w.tnode.com/docker/docker-compose-organized/"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elie91/Jedy-DockerKubernetes-Formation/blob/main/TP/TP3.m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wescale.fr/2018/01/11/typhoon-rke-de-nouveaux-outils-pour-installer-un-cluster-kubernetes/"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kubernetes.io/fr/docs/reference/kubectl/overview/" TargetMode="External"/><Relationship Id="rId2" Type="http://schemas.openxmlformats.org/officeDocument/2006/relationships/hyperlink" Target="https://minikube.sigs.k8s.io/docs/star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nas.tech/blog/2015/12/15/logging-for-rails-apps-in-docker/"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assignées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 et des images</a:t>
            </a:r>
          </a:p>
        </p:txBody>
      </p:sp>
    </p:spTree>
    <p:extLst>
      <p:ext uri="{BB962C8B-B14F-4D97-AF65-F5344CB8AC3E}">
        <p14:creationId xmlns:p14="http://schemas.microsoft.com/office/powerpoint/2010/main" val="400487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et images Docker est disponible sur </a:t>
            </a:r>
            <a:r>
              <a:rPr lang="fr-FR" sz="1400" dirty="0">
                <a:hlinkClick r:id="rId2"/>
              </a:rPr>
              <a:t>ce lien</a:t>
            </a:r>
            <a:br>
              <a:rPr lang="fr-FR" sz="1400" dirty="0">
                <a:hlinkClick r:id="rId2"/>
              </a:rPr>
            </a:br>
            <a:r>
              <a:rPr lang="fr-FR" sz="1400" dirty="0"/>
              <a:t>Vous pouvez de cette façon tester chaque commande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des images</a:t>
            </a:r>
          </a:p>
        </p:txBody>
      </p:sp>
    </p:spTree>
    <p:extLst>
      <p:ext uri="{BB962C8B-B14F-4D97-AF65-F5344CB8AC3E}">
        <p14:creationId xmlns:p14="http://schemas.microsoft.com/office/powerpoint/2010/main" val="1292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p>
          <a:p>
            <a:pPr marL="0" indent="0">
              <a:buNone/>
            </a:pP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définit la configuration et le comportement des containers qui seront créées à partir de cette image</a:t>
            </a:r>
          </a:p>
          <a:p>
            <a:pPr marL="0" indent="0">
              <a:buNone/>
            </a:pPr>
            <a:r>
              <a:rPr lang="fr-FR" sz="1200" dirty="0"/>
              <a:t>Ensuite, il faut utiliser le Docker Client pour lancer cette image, qui va être envoyée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r>
              <a:rPr lang="fr-FR" sz="1050" dirty="0"/>
              <a:t>Lorsque Docker crée un container à partir d’une image, il met en cache les étapes de création.</a:t>
            </a:r>
            <a:br>
              <a:rPr lang="fr-FR" sz="1050" dirty="0"/>
            </a:br>
            <a:r>
              <a:rPr lang="fr-FR" sz="1050" dirty="0"/>
              <a:t>Modifier l’ordre de ces étapes à un impact sur le cache lors d’un nouveau </a:t>
            </a:r>
            <a:r>
              <a:rPr lang="fr-FR" sz="1050" dirty="0" err="1"/>
              <a:t>build</a:t>
            </a:r>
            <a:endParaRPr lang="fr-FR" sz="1050" dirty="0"/>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propres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langage ou technologie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a:xfrm>
            <a:off x="525982" y="2314322"/>
            <a:ext cx="10757714" cy="3857878"/>
          </a:xfrm>
        </p:spPr>
        <p:txBody>
          <a:bodyPr>
            <a:normAutofit/>
          </a:bodyPr>
          <a:lstStyle/>
          <a:p>
            <a:pPr marL="0" indent="0">
              <a:buNone/>
            </a:pPr>
            <a:r>
              <a:rPr lang="fr-FR" sz="1200" dirty="0"/>
              <a:t>Voici la liste des principales commandes pour un </a:t>
            </a:r>
            <a:r>
              <a:rPr lang="fr-FR" sz="1200" dirty="0" err="1"/>
              <a:t>Dockerfile</a:t>
            </a:r>
            <a:r>
              <a:rPr lang="fr-FR" sz="1200" dirty="0"/>
              <a:t>:</a:t>
            </a:r>
          </a:p>
          <a:p>
            <a:pPr marL="0" indent="0">
              <a:buNone/>
            </a:pPr>
            <a:endParaRPr lang="fr-FR" sz="1200" dirty="0">
              <a:hlinkClick r:id="rId2">
                <a:extLst>
                  <a:ext uri="{A12FA001-AC4F-418D-AE19-62706E023703}">
                    <ahyp:hlinkClr xmlns:ahyp="http://schemas.microsoft.com/office/drawing/2018/hyperlinkcolor" val="tx"/>
                  </a:ext>
                </a:extLst>
              </a:hlinkClick>
            </a:endParaRPr>
          </a:p>
          <a:p>
            <a:r>
              <a:rPr lang="fr-FR" sz="1200" b="1" dirty="0">
                <a:hlinkClick r:id="rId2">
                  <a:extLst>
                    <a:ext uri="{A12FA001-AC4F-418D-AE19-62706E023703}">
                      <ahyp:hlinkClr xmlns:ahyp="http://schemas.microsoft.com/office/drawing/2018/hyperlinkcolor" val="tx"/>
                    </a:ext>
                  </a:extLst>
                </a:hlinkClick>
              </a:rPr>
              <a:t>FROM</a:t>
            </a:r>
            <a:r>
              <a:rPr lang="fr-FR" sz="1200" dirty="0"/>
              <a:t>: Définit l'image de base pour les instructions suivantes.</a:t>
            </a:r>
          </a:p>
          <a:p>
            <a:r>
              <a:rPr lang="fr-FR" sz="1200" b="1" dirty="0">
                <a:hlinkClick r:id="rId3">
                  <a:extLst>
                    <a:ext uri="{A12FA001-AC4F-418D-AE19-62706E023703}">
                      <ahyp:hlinkClr xmlns:ahyp="http://schemas.microsoft.com/office/drawing/2018/hyperlinkcolor" val="tx"/>
                    </a:ext>
                  </a:extLst>
                </a:hlinkClick>
              </a:rPr>
              <a:t>RUN</a:t>
            </a:r>
            <a:r>
              <a:rPr lang="fr-FR" sz="1200" dirty="0"/>
              <a:t>:  Exécute une commande dans une nouvelle couche au-dessus de l'image actuelle et validera les résultats. L'image validée résultante sera utilisée pour la prochaine étape dans le </a:t>
            </a:r>
            <a:r>
              <a:rPr lang="fr-FR" sz="1200" dirty="0" err="1"/>
              <a:t>Dockerfile</a:t>
            </a:r>
            <a:r>
              <a:rPr lang="fr-FR" sz="1200" dirty="0"/>
              <a:t>. Un </a:t>
            </a:r>
            <a:r>
              <a:rPr lang="fr-FR" sz="1200" dirty="0" err="1"/>
              <a:t>Dockerfile</a:t>
            </a:r>
            <a:r>
              <a:rPr lang="fr-FR" sz="1200" dirty="0"/>
              <a:t> peut contenir plusieurs instructions RUN</a:t>
            </a:r>
          </a:p>
          <a:p>
            <a:r>
              <a:rPr lang="fr-FR" sz="1200" b="1" dirty="0">
                <a:hlinkClick r:id="rId4">
                  <a:extLst>
                    <a:ext uri="{A12FA001-AC4F-418D-AE19-62706E023703}">
                      <ahyp:hlinkClr xmlns:ahyp="http://schemas.microsoft.com/office/drawing/2018/hyperlinkcolor" val="tx"/>
                    </a:ext>
                  </a:extLst>
                </a:hlinkClick>
              </a:rPr>
              <a:t>CMD</a:t>
            </a:r>
            <a:r>
              <a:rPr lang="fr-FR" sz="1200" dirty="0"/>
              <a:t>: Fournit une commande par défaut au lancement du container. Il ne peut y avoir qu'une seule instruction CMD dans un </a:t>
            </a:r>
            <a:r>
              <a:rPr lang="fr-FR" sz="1200" dirty="0" err="1"/>
              <a:t>Dockerfile</a:t>
            </a:r>
            <a:endParaRPr lang="fr-FR" sz="1200" dirty="0"/>
          </a:p>
          <a:p>
            <a:r>
              <a:rPr lang="fr-FR" sz="1200" b="1" dirty="0">
                <a:hlinkClick r:id="rId5">
                  <a:extLst>
                    <a:ext uri="{A12FA001-AC4F-418D-AE19-62706E023703}">
                      <ahyp:hlinkClr xmlns:ahyp="http://schemas.microsoft.com/office/drawing/2018/hyperlinkcolor" val="tx"/>
                    </a:ext>
                  </a:extLst>
                </a:hlinkClick>
              </a:rPr>
              <a:t>EXPOSE</a:t>
            </a:r>
            <a:r>
              <a:rPr lang="fr-FR" sz="1200" dirty="0"/>
              <a:t>:  Informe Docker que le conteneur écoute sur les ports réseaux spécifiés lors de l'exécution</a:t>
            </a:r>
          </a:p>
          <a:p>
            <a:r>
              <a:rPr lang="fr-FR" sz="1200" b="1" dirty="0">
                <a:hlinkClick r:id="rId6">
                  <a:extLst>
                    <a:ext uri="{A12FA001-AC4F-418D-AE19-62706E023703}">
                      <ahyp:hlinkClr xmlns:ahyp="http://schemas.microsoft.com/office/drawing/2018/hyperlinkcolor" val="tx"/>
                    </a:ext>
                  </a:extLst>
                </a:hlinkClick>
              </a:rPr>
              <a:t>ENV</a:t>
            </a:r>
            <a:r>
              <a:rPr lang="fr-FR" sz="1200" dirty="0"/>
              <a:t>: Définit une variable d'environnement</a:t>
            </a:r>
          </a:p>
          <a:p>
            <a:r>
              <a:rPr lang="fr-FR" sz="1200" b="1" dirty="0">
                <a:hlinkClick r:id="rId7">
                  <a:extLst>
                    <a:ext uri="{A12FA001-AC4F-418D-AE19-62706E023703}">
                      <ahyp:hlinkClr xmlns:ahyp="http://schemas.microsoft.com/office/drawing/2018/hyperlinkcolor" val="tx"/>
                    </a:ext>
                  </a:extLst>
                </a:hlinkClick>
              </a:rPr>
              <a:t>COPY</a:t>
            </a:r>
            <a:r>
              <a:rPr lang="fr-FR" sz="1200" dirty="0"/>
              <a:t>: Copie les nouveaux fichiers ou répertoires de la source vers la destination</a:t>
            </a:r>
          </a:p>
          <a:p>
            <a:endParaRPr lang="fr-FR" sz="1200" dirty="0"/>
          </a:p>
        </p:txBody>
      </p:sp>
    </p:spTree>
    <p:extLst>
      <p:ext uri="{BB962C8B-B14F-4D97-AF65-F5344CB8AC3E}">
        <p14:creationId xmlns:p14="http://schemas.microsoft.com/office/powerpoint/2010/main" val="2476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a:t>Tagger une image</a:t>
            </a:r>
            <a:endParaRPr lang="fr-FR" sz="2400" dirty="0"/>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a:xfrm>
            <a:off x="581891" y="2348345"/>
            <a:ext cx="10701805" cy="3823855"/>
          </a:xfrm>
        </p:spPr>
        <p:txBody>
          <a:bodyPr>
            <a:normAutofit/>
          </a:bodyPr>
          <a:lstStyle/>
          <a:p>
            <a:pPr marL="0" indent="0" algn="just">
              <a:buNone/>
            </a:pPr>
            <a:r>
              <a:rPr lang="fr-FR" sz="1200" dirty="0"/>
              <a:t>Actuellement, lorsque l’on crée notre image à partir du </a:t>
            </a:r>
            <a:r>
              <a:rPr lang="fr-FR" sz="1200" dirty="0" err="1"/>
              <a:t>Dockerfile</a:t>
            </a:r>
            <a:r>
              <a:rPr lang="fr-FR" sz="1200" dirty="0"/>
              <a:t>, il faut récupérer l’id de l’image manuellement pour lancer le container</a:t>
            </a:r>
          </a:p>
          <a:p>
            <a:pPr marL="0" indent="0" algn="just">
              <a:buNone/>
            </a:pPr>
            <a:r>
              <a:rPr lang="fr-FR" sz="1200" dirty="0"/>
              <a:t>Cela signifie aussi que plusieurs images sont créées à chaque </a:t>
            </a:r>
            <a:r>
              <a:rPr lang="fr-FR" sz="1200" dirty="0" err="1"/>
              <a:t>build</a:t>
            </a:r>
            <a:r>
              <a:rPr lang="fr-FR" sz="1200" dirty="0"/>
              <a:t> avec des id différents</a:t>
            </a:r>
          </a:p>
          <a:p>
            <a:pPr marL="0" indent="0" algn="just">
              <a:buNone/>
            </a:pPr>
            <a:endParaRPr lang="fr-FR" sz="1200" dirty="0"/>
          </a:p>
          <a:p>
            <a:pPr marL="0" indent="0" algn="just">
              <a:buNone/>
            </a:pPr>
            <a:r>
              <a:rPr lang="fr-FR" sz="1200" dirty="0"/>
              <a:t>On peut tagger une image, pour utiliser le tag de l’image au lieu de son ID, comme nous l’avons fait avec les images externes (docker </a:t>
            </a:r>
            <a:r>
              <a:rPr lang="fr-FR" sz="1200" dirty="0" err="1"/>
              <a:t>run</a:t>
            </a:r>
            <a:r>
              <a:rPr lang="fr-FR" sz="1200" dirty="0"/>
              <a:t> redis)</a:t>
            </a:r>
          </a:p>
          <a:p>
            <a:pPr marL="0" indent="0" algn="just">
              <a:buNone/>
            </a:pPr>
            <a:r>
              <a:rPr lang="fr-FR" sz="1200" dirty="0"/>
              <a:t>Pour tagger une image, on peut ajouter l’option </a:t>
            </a:r>
            <a:r>
              <a:rPr lang="fr-FR" sz="1200" b="1" dirty="0"/>
              <a:t>–</a:t>
            </a:r>
            <a:r>
              <a:rPr lang="fr-FR" sz="1200" b="1" dirty="0" err="1"/>
              <a:t>t</a:t>
            </a:r>
            <a:r>
              <a:rPr lang="fr-FR" sz="1200" b="1" dirty="0"/>
              <a:t> </a:t>
            </a:r>
            <a:r>
              <a:rPr lang="fr-FR" sz="1200" dirty="0"/>
              <a:t>à la commande docker </a:t>
            </a:r>
            <a:r>
              <a:rPr lang="fr-FR" sz="1200" dirty="0" err="1"/>
              <a:t>build</a:t>
            </a:r>
            <a:r>
              <a:rPr lang="fr-FR" sz="1200" dirty="0"/>
              <a:t>:</a:t>
            </a:r>
          </a:p>
          <a:p>
            <a:pPr marL="0" indent="0">
              <a:buNone/>
            </a:pPr>
            <a:endParaRPr lang="fr-FR" sz="1200" dirty="0"/>
          </a:p>
          <a:p>
            <a:pPr marL="0" indent="0">
              <a:buNone/>
            </a:pPr>
            <a:endParaRPr lang="fr-FR" sz="1200" dirty="0"/>
          </a:p>
          <a:p>
            <a:pPr marL="0" indent="0">
              <a:buNone/>
            </a:pPr>
            <a:endParaRPr lang="fr-FR" sz="1200" dirty="0"/>
          </a:p>
          <a:p>
            <a:endParaRPr lang="fr-FR" sz="1200" dirty="0"/>
          </a:p>
        </p:txBody>
      </p:sp>
      <p:pic>
        <p:nvPicPr>
          <p:cNvPr id="5" name="Image 4">
            <a:extLst>
              <a:ext uri="{FF2B5EF4-FFF2-40B4-BE49-F238E27FC236}">
                <a16:creationId xmlns:a16="http://schemas.microsoft.com/office/drawing/2014/main" id="{1A084615-4034-174B-9401-0B138750F06C}"/>
              </a:ext>
            </a:extLst>
          </p:cNvPr>
          <p:cNvPicPr>
            <a:picLocks noChangeAspect="1"/>
          </p:cNvPicPr>
          <p:nvPr/>
        </p:nvPicPr>
        <p:blipFill>
          <a:blip r:embed="rId2"/>
          <a:stretch>
            <a:fillRect/>
          </a:stretch>
        </p:blipFill>
        <p:spPr>
          <a:xfrm>
            <a:off x="2527301" y="4227117"/>
            <a:ext cx="6989233" cy="2082243"/>
          </a:xfrm>
          <a:prstGeom prst="rect">
            <a:avLst/>
          </a:prstGeom>
        </p:spPr>
      </p:pic>
    </p:spTree>
    <p:extLst>
      <p:ext uri="{BB962C8B-B14F-4D97-AF65-F5344CB8AC3E}">
        <p14:creationId xmlns:p14="http://schemas.microsoft.com/office/powerpoint/2010/main" val="318514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utiliserez Docker pour créer une image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a:t>
            </a:r>
            <a:r>
              <a:rPr lang="fr-FR" sz="1400" dirty="0">
                <a:hlinkClick r:id="rId2"/>
              </a:rPr>
              <a:t>ce lien</a:t>
            </a:r>
            <a:endParaRPr lang="fr-FR" sz="1400" dirty="0"/>
          </a:p>
        </p:txBody>
      </p:sp>
    </p:spTree>
    <p:extLst>
      <p:ext uri="{BB962C8B-B14F-4D97-AF65-F5344CB8AC3E}">
        <p14:creationId xmlns:p14="http://schemas.microsoft.com/office/powerpoint/2010/main" val="129486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 Compose</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25CCCCA6-2003-9647-9B40-46559211375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49546" y="625684"/>
            <a:ext cx="5538456" cy="5455380"/>
          </a:xfrm>
          <a:prstGeom prst="rect">
            <a:avLst/>
          </a:prstGeom>
        </p:spPr>
      </p:pic>
    </p:spTree>
    <p:extLst>
      <p:ext uri="{BB962C8B-B14F-4D97-AF65-F5344CB8AC3E}">
        <p14:creationId xmlns:p14="http://schemas.microsoft.com/office/powerpoint/2010/main" val="6711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D6FE2-C944-1642-BA8B-2D7C5C98CEC9}"/>
              </a:ext>
            </a:extLst>
          </p:cNvPr>
          <p:cNvSpPr>
            <a:spLocks noGrp="1"/>
          </p:cNvSpPr>
          <p:nvPr>
            <p:ph type="title"/>
          </p:nvPr>
        </p:nvSpPr>
        <p:spPr/>
        <p:txBody>
          <a:bodyPr>
            <a:normAutofit/>
          </a:bodyPr>
          <a:lstStyle/>
          <a:p>
            <a:r>
              <a:rPr lang="fr-FR" sz="2400" dirty="0"/>
              <a:t>Qu’est ce que Docker Compose</a:t>
            </a:r>
          </a:p>
        </p:txBody>
      </p:sp>
      <p:sp>
        <p:nvSpPr>
          <p:cNvPr id="3" name="Espace réservé du contenu 2">
            <a:extLst>
              <a:ext uri="{FF2B5EF4-FFF2-40B4-BE49-F238E27FC236}">
                <a16:creationId xmlns:a16="http://schemas.microsoft.com/office/drawing/2014/main" id="{0DB013C7-2CB4-B444-91DB-DAB931B22B52}"/>
              </a:ext>
            </a:extLst>
          </p:cNvPr>
          <p:cNvSpPr>
            <a:spLocks noGrp="1"/>
          </p:cNvSpPr>
          <p:nvPr>
            <p:ph idx="1"/>
          </p:nvPr>
        </p:nvSpPr>
        <p:spPr>
          <a:xfrm>
            <a:off x="574535" y="2435703"/>
            <a:ext cx="10709161" cy="3736497"/>
          </a:xfrm>
        </p:spPr>
        <p:txBody>
          <a:bodyPr>
            <a:normAutofit/>
          </a:bodyPr>
          <a:lstStyle/>
          <a:p>
            <a:r>
              <a:rPr lang="fr-FR" sz="1200" dirty="0"/>
              <a:t>Docker Compose est un outil en ligne de commande qui est installé avec que Docker</a:t>
            </a:r>
          </a:p>
          <a:p>
            <a:r>
              <a:rPr lang="fr-FR" sz="1200" dirty="0"/>
              <a:t>Il est utilisé pour gérer et démarrer plusieurs containers docker en même temps</a:t>
            </a:r>
          </a:p>
          <a:p>
            <a:r>
              <a:rPr lang="fr-FR" sz="1200" dirty="0"/>
              <a:t>Docker compose automatise certaines options que l’on doit passer manuellement à la commande docker </a:t>
            </a:r>
            <a:r>
              <a:rPr lang="fr-FR" sz="1200" dirty="0" err="1"/>
              <a:t>run</a:t>
            </a:r>
            <a:r>
              <a:rPr lang="fr-FR" sz="1200" dirty="0"/>
              <a:t>, notamment pour les ports, les variables d’environnement, et le networking (communication entre les containers)</a:t>
            </a:r>
          </a:p>
        </p:txBody>
      </p:sp>
    </p:spTree>
    <p:extLst>
      <p:ext uri="{BB962C8B-B14F-4D97-AF65-F5344CB8AC3E}">
        <p14:creationId xmlns:p14="http://schemas.microsoft.com/office/powerpoint/2010/main" val="161640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4E000A-CE97-2C4C-896C-F8A5295EE641}"/>
              </a:ext>
            </a:extLst>
          </p:cNvPr>
          <p:cNvSpPr>
            <a:spLocks noGrp="1"/>
          </p:cNvSpPr>
          <p:nvPr>
            <p:ph type="title"/>
          </p:nvPr>
        </p:nvSpPr>
        <p:spPr>
          <a:xfrm>
            <a:off x="363109" y="1032819"/>
            <a:ext cx="4485861" cy="1088136"/>
          </a:xfrm>
        </p:spPr>
        <p:txBody>
          <a:bodyPr vert="horz" lIns="91440" tIns="45720" rIns="91440" bIns="45720" rtlCol="0" anchor="b">
            <a:normAutofit/>
          </a:bodyPr>
          <a:lstStyle/>
          <a:p>
            <a:r>
              <a:rPr lang="en-US" sz="2800" dirty="0"/>
              <a:t>docker-</a:t>
            </a:r>
            <a:r>
              <a:rPr lang="en-US" sz="2800" dirty="0" err="1"/>
              <a:t>compose.yml</a:t>
            </a:r>
            <a:endParaRPr lang="en-US" sz="2800" dirty="0"/>
          </a:p>
        </p:txBody>
      </p:sp>
      <p:sp>
        <p:nvSpPr>
          <p:cNvPr id="34" name="Rectangle 26">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8">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Espace réservé du contenu 6" descr="Une image contenant texte&#10;&#10;Description générée automatiquement">
            <a:extLst>
              <a:ext uri="{FF2B5EF4-FFF2-40B4-BE49-F238E27FC236}">
                <a16:creationId xmlns:a16="http://schemas.microsoft.com/office/drawing/2014/main" id="{877AB2A5-F46A-E94B-9EDF-D5A89805BB8D}"/>
              </a:ext>
            </a:extLst>
          </p:cNvPr>
          <p:cNvPicPr>
            <a:picLocks noChangeAspect="1"/>
          </p:cNvPicPr>
          <p:nvPr/>
        </p:nvPicPr>
        <p:blipFill rotWithShape="1">
          <a:blip r:embed="rId2"/>
          <a:srcRect t="5595" b="399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41301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43B775-282C-2C4D-BA77-07029F43DE99}"/>
              </a:ext>
            </a:extLst>
          </p:cNvPr>
          <p:cNvSpPr>
            <a:spLocks noGrp="1"/>
          </p:cNvSpPr>
          <p:nvPr>
            <p:ph type="title"/>
          </p:nvPr>
        </p:nvSpPr>
        <p:spPr>
          <a:xfrm>
            <a:off x="411480" y="987552"/>
            <a:ext cx="4485861" cy="1088136"/>
          </a:xfrm>
        </p:spPr>
        <p:txBody>
          <a:bodyPr anchor="b">
            <a:normAutofit/>
          </a:bodyPr>
          <a:lstStyle/>
          <a:p>
            <a:r>
              <a:rPr lang="fr-FR" sz="2400" dirty="0"/>
              <a:t>Redémarrage automatique</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1C877E5-16B4-414E-B9A1-AC36579A262D}"/>
              </a:ext>
            </a:extLst>
          </p:cNvPr>
          <p:cNvSpPr>
            <a:spLocks noGrp="1"/>
          </p:cNvSpPr>
          <p:nvPr>
            <p:ph idx="1"/>
          </p:nvPr>
        </p:nvSpPr>
        <p:spPr>
          <a:xfrm>
            <a:off x="411479" y="2688336"/>
            <a:ext cx="4498848" cy="3584448"/>
          </a:xfrm>
        </p:spPr>
        <p:txBody>
          <a:bodyPr anchor="t">
            <a:normAutofit/>
          </a:bodyPr>
          <a:lstStyle/>
          <a:p>
            <a:r>
              <a:rPr lang="fr-FR" sz="1200" dirty="0"/>
              <a:t>Avec Docker Compose, on peut également spécifier le comportement que le container doit adopter dans le cas où il plante à cause d’une erreur ou s’il s’arrête pour une raison ou pour un autre</a:t>
            </a:r>
          </a:p>
          <a:p>
            <a:r>
              <a:rPr lang="fr-FR" sz="1200" dirty="0"/>
              <a:t>Ce comportement est défini grâce à l’option restart</a:t>
            </a:r>
          </a:p>
          <a:p>
            <a:r>
              <a:rPr lang="fr-FR" sz="1200" dirty="0"/>
              <a:t>Cette option peut prendre quatre valeurs: </a:t>
            </a:r>
          </a:p>
          <a:p>
            <a:endParaRPr lang="fr-FR" sz="1200" dirty="0"/>
          </a:p>
        </p:txBody>
      </p:sp>
      <p:pic>
        <p:nvPicPr>
          <p:cNvPr id="5" name="Image 4" descr="Une image contenant texte&#10;&#10;Description générée automatiquement">
            <a:extLst>
              <a:ext uri="{FF2B5EF4-FFF2-40B4-BE49-F238E27FC236}">
                <a16:creationId xmlns:a16="http://schemas.microsoft.com/office/drawing/2014/main" id="{C8C9A6AE-2EA4-934B-8E65-A2112CC4E38D}"/>
              </a:ext>
            </a:extLst>
          </p:cNvPr>
          <p:cNvPicPr>
            <a:picLocks noChangeAspect="1"/>
          </p:cNvPicPr>
          <p:nvPr/>
        </p:nvPicPr>
        <p:blipFill rotWithShape="1">
          <a:blip r:embed="rId2"/>
          <a:srcRect r="940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17186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84EA8B8-6396-E147-A7AF-C5FB73A072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400" dirty="0" err="1"/>
              <a:t>Commandes</a:t>
            </a:r>
            <a:endParaRPr lang="en-US" sz="24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Espace réservé du contenu 8" descr="Une image contenant texte&#10;&#10;Description générée automatiquement">
            <a:extLst>
              <a:ext uri="{FF2B5EF4-FFF2-40B4-BE49-F238E27FC236}">
                <a16:creationId xmlns:a16="http://schemas.microsoft.com/office/drawing/2014/main" id="{D42945C5-8D25-AE40-9702-3A0DF3656FFB}"/>
              </a:ext>
            </a:extLst>
          </p:cNvPr>
          <p:cNvPicPr>
            <a:picLocks noGrp="1" noChangeAspect="1"/>
          </p:cNvPicPr>
          <p:nvPr>
            <p:ph idx="1"/>
          </p:nvPr>
        </p:nvPicPr>
        <p:blipFill>
          <a:blip r:embed="rId2"/>
          <a:stretch>
            <a:fillRect/>
          </a:stretch>
        </p:blipFill>
        <p:spPr>
          <a:xfrm>
            <a:off x="4864608" y="708966"/>
            <a:ext cx="7133444" cy="5510584"/>
          </a:xfrm>
          <a:prstGeom prst="rect">
            <a:avLst/>
          </a:prstGeom>
        </p:spPr>
      </p:pic>
    </p:spTree>
    <p:extLst>
      <p:ext uri="{BB962C8B-B14F-4D97-AF65-F5344CB8AC3E}">
        <p14:creationId xmlns:p14="http://schemas.microsoft.com/office/powerpoint/2010/main" val="241002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45BE8-7315-0447-AC66-A7FC26708C13}"/>
              </a:ext>
            </a:extLst>
          </p:cNvPr>
          <p:cNvSpPr>
            <a:spLocks noGrp="1"/>
          </p:cNvSpPr>
          <p:nvPr>
            <p:ph type="title"/>
          </p:nvPr>
        </p:nvSpPr>
        <p:spPr/>
        <p:txBody>
          <a:bodyPr/>
          <a:lstStyle/>
          <a:p>
            <a:r>
              <a:rPr lang="fr-FR" dirty="0"/>
              <a:t>TP3</a:t>
            </a:r>
          </a:p>
        </p:txBody>
      </p:sp>
      <p:sp>
        <p:nvSpPr>
          <p:cNvPr id="3" name="Espace réservé du contenu 2">
            <a:extLst>
              <a:ext uri="{FF2B5EF4-FFF2-40B4-BE49-F238E27FC236}">
                <a16:creationId xmlns:a16="http://schemas.microsoft.com/office/drawing/2014/main" id="{26D51A03-7A00-4948-9110-23BFCB37BA58}"/>
              </a:ext>
            </a:extLst>
          </p:cNvPr>
          <p:cNvSpPr>
            <a:spLocks noGrp="1"/>
          </p:cNvSpPr>
          <p:nvPr>
            <p:ph idx="1"/>
          </p:nvPr>
        </p:nvSpPr>
        <p:spPr>
          <a:xfrm>
            <a:off x="655455" y="2403335"/>
            <a:ext cx="10628241" cy="3768865"/>
          </a:xfrm>
        </p:spPr>
        <p:txBody>
          <a:bodyPr>
            <a:normAutofit/>
          </a:bodyPr>
          <a:lstStyle/>
          <a:p>
            <a:pPr marL="0" indent="0">
              <a:buNone/>
            </a:pPr>
            <a:r>
              <a:rPr lang="fr-FR" sz="1200" dirty="0"/>
              <a:t>Dans ce TP, nous allons voir comment utiliser docker-compose pour faire fonctionner une </a:t>
            </a:r>
            <a:r>
              <a:rPr lang="fr-FR" sz="1200" dirty="0" err="1"/>
              <a:t>app</a:t>
            </a:r>
            <a:r>
              <a:rPr lang="fr-FR" sz="1200" dirty="0"/>
              <a:t> </a:t>
            </a:r>
            <a:r>
              <a:rPr lang="fr-FR" sz="1200" dirty="0" err="1"/>
              <a:t>NodeJS</a:t>
            </a:r>
            <a:r>
              <a:rPr lang="fr-FR" sz="1200" dirty="0"/>
              <a:t>, </a:t>
            </a:r>
            <a:r>
              <a:rPr lang="fr-FR" sz="1200" dirty="0" err="1"/>
              <a:t>Postgres</a:t>
            </a:r>
            <a:r>
              <a:rPr lang="fr-FR" sz="1200" dirty="0"/>
              <a:t>, et React</a:t>
            </a:r>
          </a:p>
          <a:p>
            <a:pPr marL="0" indent="0">
              <a:buNone/>
            </a:pPr>
            <a:r>
              <a:rPr lang="fr-FR" sz="1200" dirty="0"/>
              <a:t>Il s’agit d’un cas que vous rencontrerez souvent dans la vie réelle en tant que développeur</a:t>
            </a:r>
          </a:p>
          <a:p>
            <a:pPr marL="0" indent="0">
              <a:buNone/>
            </a:pPr>
            <a:r>
              <a:rPr lang="fr-FR" sz="1200" dirty="0"/>
              <a:t>Nous allons également voir comment mettre en place un workflow de développement et un workflow de production avec docker et docker-compose</a:t>
            </a:r>
          </a:p>
          <a:p>
            <a:pPr marL="0" indent="0">
              <a:buNone/>
            </a:pPr>
            <a:endParaRPr lang="fr-FR" sz="1200" dirty="0"/>
          </a:p>
          <a:p>
            <a:pPr marL="0" indent="0">
              <a:buNone/>
            </a:pPr>
            <a:r>
              <a:rPr lang="fr-FR" sz="1200" dirty="0"/>
              <a:t>Le TP est disponible sur </a:t>
            </a:r>
            <a:r>
              <a:rPr lang="fr-FR" sz="1200" dirty="0">
                <a:hlinkClick r:id="rId2"/>
              </a:rPr>
              <a:t>ce lien</a:t>
            </a:r>
            <a:endParaRPr lang="fr-FR" sz="1200" dirty="0"/>
          </a:p>
        </p:txBody>
      </p:sp>
    </p:spTree>
    <p:extLst>
      <p:ext uri="{BB962C8B-B14F-4D97-AF65-F5344CB8AC3E}">
        <p14:creationId xmlns:p14="http://schemas.microsoft.com/office/powerpoint/2010/main" val="404181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Kubernetes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5008B51A-12C7-E54A-8AFA-B97A98C4A81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30821" y="1949526"/>
            <a:ext cx="2569963" cy="2569963"/>
          </a:xfrm>
          <a:prstGeom prst="rect">
            <a:avLst/>
          </a:prstGeom>
        </p:spPr>
      </p:pic>
    </p:spTree>
    <p:extLst>
      <p:ext uri="{BB962C8B-B14F-4D97-AF65-F5344CB8AC3E}">
        <p14:creationId xmlns:p14="http://schemas.microsoft.com/office/powerpoint/2010/main" val="301003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a:bodyPr>
          <a:lstStyle/>
          <a:p>
            <a:r>
              <a:rPr lang="fr-FR" sz="1200" dirty="0"/>
              <a:t>D’anciens développeurs de Borg écrivent K8s en Go </a:t>
            </a:r>
          </a:p>
          <a:p>
            <a:r>
              <a:rPr lang="fr-FR" sz="1200" dirty="0"/>
              <a:t>Directement pensé pour utiliser Docker (</a:t>
            </a:r>
            <a:r>
              <a:rPr lang="fr-FR" sz="1200" dirty="0" err="1"/>
              <a:t>engine</a:t>
            </a:r>
            <a:r>
              <a:rPr lang="fr-FR" sz="1200" dirty="0"/>
              <a:t>) </a:t>
            </a:r>
          </a:p>
          <a:p>
            <a:r>
              <a:rPr lang="fr-FR" sz="1200" dirty="0"/>
              <a:t>Directement dans l’optique d’en faire un projet </a:t>
            </a:r>
            <a:r>
              <a:rPr lang="fr-FR" sz="1200" dirty="0" err="1"/>
              <a:t>OpenSource</a:t>
            </a:r>
            <a:r>
              <a:rPr lang="fr-FR" sz="1200" dirty="0"/>
              <a:t> </a:t>
            </a:r>
          </a:p>
          <a:p>
            <a:r>
              <a:rPr lang="fr-FR" sz="1200" dirty="0"/>
              <a:t>Version 1.0 en Juin 2015</a:t>
            </a:r>
          </a:p>
          <a:p>
            <a:endParaRPr lang="fr-FR" sz="1200" dirty="0"/>
          </a:p>
          <a:p>
            <a:pPr marL="0" indent="0">
              <a:buNone/>
            </a:pPr>
            <a:r>
              <a:rPr lang="fr-FR" sz="1200" dirty="0"/>
              <a:t>Kubernetes permet d'éliminer de nombreux processus manuels associés au déploiement et à la mise à l'échelle des applications conteneurisées</a:t>
            </a:r>
          </a:p>
          <a:p>
            <a:pPr marL="0" indent="0">
              <a:buNone/>
            </a:pPr>
            <a:endParaRPr lang="fr-FR" sz="1200" dirty="0"/>
          </a:p>
          <a:p>
            <a:pPr marL="0" indent="0">
              <a:buNone/>
            </a:pPr>
            <a:r>
              <a:rPr lang="fr-FR" sz="1200" dirty="0"/>
              <a:t>Kubernetes vous aide à gérer facilement et efficacement des clusters au sein desquels vous aurez rassemblé des groupes d'hôtes exécutant des conteneurs Linux.</a:t>
            </a:r>
          </a:p>
          <a:p>
            <a:pPr marL="0" indent="0">
              <a:buNone/>
            </a:pPr>
            <a:endParaRPr lang="fr-FR" sz="1200" dirty="0"/>
          </a:p>
          <a:p>
            <a:pPr marL="0" indent="0">
              <a:buNone/>
            </a:pPr>
            <a:r>
              <a:rPr lang="fr-FR" sz="1200" dirty="0"/>
              <a:t>Concrètement, Kubernetes aide à optimiser l'utilisation des ressources et les coûts en faisant évoluer automatiquement les ressources en fonction de la demande</a:t>
            </a:r>
          </a:p>
          <a:p>
            <a:pPr marL="0" indent="0">
              <a:buNone/>
            </a:pPr>
            <a:endParaRPr lang="fr-FR" sz="1200" dirty="0"/>
          </a:p>
        </p:txBody>
      </p:sp>
    </p:spTree>
    <p:extLst>
      <p:ext uri="{BB962C8B-B14F-4D97-AF65-F5344CB8AC3E}">
        <p14:creationId xmlns:p14="http://schemas.microsoft.com/office/powerpoint/2010/main" val="177339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Pourquoi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lnSpcReduction="10000"/>
          </a:bodyPr>
          <a:lstStyle/>
          <a:p>
            <a:r>
              <a:rPr lang="fr-FR" sz="1200" dirty="0"/>
              <a:t>Définir et déployer des applications multi-conteneurs </a:t>
            </a:r>
          </a:p>
          <a:p>
            <a:r>
              <a:rPr lang="fr-FR" sz="1200" dirty="0"/>
              <a:t>Répartir les conteneurs sur une flotte d’hôtes (nœuds) </a:t>
            </a:r>
          </a:p>
          <a:p>
            <a:r>
              <a:rPr lang="fr-FR" sz="1200" dirty="0"/>
              <a:t>Optimiser et adapter le placement des conteneurs </a:t>
            </a:r>
          </a:p>
          <a:p>
            <a:r>
              <a:rPr lang="fr-FR" sz="1200" dirty="0"/>
              <a:t>Surveiller la santé des conteneurs </a:t>
            </a:r>
          </a:p>
          <a:p>
            <a:r>
              <a:rPr lang="fr-FR" sz="1200" dirty="0"/>
              <a:t>Définir et appliquer des contraintes de niveaux de services </a:t>
            </a:r>
          </a:p>
          <a:p>
            <a:r>
              <a:rPr lang="fr-FR" sz="1200" dirty="0"/>
              <a:t>Gérer la disponibilité et la </a:t>
            </a:r>
            <a:r>
              <a:rPr lang="fr-FR" sz="1200" dirty="0" err="1"/>
              <a:t>scalabilité</a:t>
            </a:r>
            <a:r>
              <a:rPr lang="fr-FR" sz="1200" dirty="0"/>
              <a:t> des conteneurs </a:t>
            </a:r>
          </a:p>
          <a:p>
            <a:r>
              <a:rPr lang="fr-FR" sz="1200" dirty="0"/>
              <a:t>Gérer le provisionnement et l’accès au stockage </a:t>
            </a:r>
          </a:p>
          <a:p>
            <a:r>
              <a:rPr lang="fr-FR" sz="1200" dirty="0"/>
              <a:t>Isoler les conteneurs </a:t>
            </a:r>
          </a:p>
          <a:p>
            <a:r>
              <a:rPr lang="fr-FR" sz="1200" dirty="0"/>
              <a:t>Limitation de ressources </a:t>
            </a:r>
          </a:p>
          <a:p>
            <a:r>
              <a:rPr lang="fr-FR" sz="1200" dirty="0"/>
              <a:t>Sécurité (vision multi-tenant)</a:t>
            </a:r>
          </a:p>
          <a:p>
            <a:endParaRPr lang="fr-FR" sz="1200" dirty="0"/>
          </a:p>
          <a:p>
            <a:pPr marL="0" indent="0">
              <a:buNone/>
            </a:pPr>
            <a:r>
              <a:rPr lang="fr-FR" sz="1200" dirty="0"/>
              <a:t>T</a:t>
            </a:r>
            <a:r>
              <a:rPr lang="fr-FR" sz="1200" b="1" dirty="0"/>
              <a:t>out ça de manière dynamique et pour des milliers de conteneurs !</a:t>
            </a:r>
          </a:p>
        </p:txBody>
      </p:sp>
    </p:spTree>
    <p:extLst>
      <p:ext uri="{BB962C8B-B14F-4D97-AF65-F5344CB8AC3E}">
        <p14:creationId xmlns:p14="http://schemas.microsoft.com/office/powerpoint/2010/main" val="3551227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CF1DC-57F0-AD47-8D3E-073309B0A475}"/>
              </a:ext>
            </a:extLst>
          </p:cNvPr>
          <p:cNvSpPr>
            <a:spLocks noGrp="1"/>
          </p:cNvSpPr>
          <p:nvPr>
            <p:ph type="title"/>
          </p:nvPr>
        </p:nvSpPr>
        <p:spPr/>
        <p:txBody>
          <a:bodyPr>
            <a:normAutofit/>
          </a:bodyPr>
          <a:lstStyle/>
          <a:p>
            <a:r>
              <a:rPr lang="fr-FR" sz="2400" dirty="0"/>
              <a:t>Développement et production</a:t>
            </a:r>
          </a:p>
        </p:txBody>
      </p:sp>
      <p:sp>
        <p:nvSpPr>
          <p:cNvPr id="3" name="Espace réservé du contenu 2">
            <a:extLst>
              <a:ext uri="{FF2B5EF4-FFF2-40B4-BE49-F238E27FC236}">
                <a16:creationId xmlns:a16="http://schemas.microsoft.com/office/drawing/2014/main" id="{068778A1-D8A5-3844-9AE0-172130E7F8C4}"/>
              </a:ext>
            </a:extLst>
          </p:cNvPr>
          <p:cNvSpPr>
            <a:spLocks noGrp="1"/>
          </p:cNvSpPr>
          <p:nvPr>
            <p:ph idx="1"/>
          </p:nvPr>
        </p:nvSpPr>
        <p:spPr>
          <a:xfrm>
            <a:off x="639271" y="2370966"/>
            <a:ext cx="10644425" cy="3801234"/>
          </a:xfrm>
        </p:spPr>
        <p:txBody>
          <a:bodyPr>
            <a:normAutofit/>
          </a:bodyPr>
          <a:lstStyle/>
          <a:p>
            <a:r>
              <a:rPr lang="fr-FR" sz="1200" dirty="0"/>
              <a:t>Pour utiliser Kubernetes lors de la phase de développement, il faut soit utiliser le programme </a:t>
            </a:r>
            <a:r>
              <a:rPr lang="fr-FR" sz="1200" dirty="0">
                <a:hlinkClick r:id="rId2">
                  <a:extLst>
                    <a:ext uri="{A12FA001-AC4F-418D-AE19-62706E023703}">
                      <ahyp:hlinkClr xmlns:ahyp="http://schemas.microsoft.com/office/drawing/2018/hyperlinkcolor" val="tx"/>
                    </a:ext>
                  </a:extLst>
                </a:hlinkClick>
              </a:rPr>
              <a:t>Minikube</a:t>
            </a:r>
            <a:r>
              <a:rPr lang="fr-FR" sz="1200" dirty="0"/>
              <a:t> qui permet de créer une VM contenant un Cluster, soit utiliser directement la solution Kubernetes intégrée à Docker Desktop</a:t>
            </a:r>
          </a:p>
          <a:p>
            <a:endParaRPr lang="fr-FR" sz="1200" dirty="0"/>
          </a:p>
          <a:p>
            <a:r>
              <a:rPr lang="fr-FR" sz="1200" dirty="0" err="1"/>
              <a:t>Minikube</a:t>
            </a:r>
            <a:r>
              <a:rPr lang="fr-FR" sz="1200" dirty="0"/>
              <a:t> ou Kubernetes Docker Desktop installent un programme appelé </a:t>
            </a:r>
            <a:r>
              <a:rPr lang="fr-FR" sz="1200" b="1" dirty="0">
                <a:hlinkClick r:id="rId3">
                  <a:extLst>
                    <a:ext uri="{A12FA001-AC4F-418D-AE19-62706E023703}">
                      <ahyp:hlinkClr xmlns:ahyp="http://schemas.microsoft.com/office/drawing/2018/hyperlinkcolor" val="tx"/>
                    </a:ext>
                  </a:extLst>
                </a:hlinkClick>
              </a:rPr>
              <a:t>kubectl</a:t>
            </a:r>
            <a:r>
              <a:rPr lang="fr-FR" sz="1200" b="1" dirty="0"/>
              <a:t>. </a:t>
            </a:r>
          </a:p>
          <a:p>
            <a:endParaRPr lang="fr-FR" sz="1200" b="1" dirty="0"/>
          </a:p>
          <a:p>
            <a:r>
              <a:rPr lang="fr-FR" sz="1200" dirty="0"/>
              <a:t>Ce programme permet de gérer les containers au sein d’un cluster. </a:t>
            </a:r>
            <a:r>
              <a:rPr lang="fr-FR" sz="1200" dirty="0" err="1"/>
              <a:t>Minikube</a:t>
            </a:r>
            <a:r>
              <a:rPr lang="fr-FR" sz="1200" dirty="0"/>
              <a:t> ou Kubernetes Docker Desktop s’occupent juste de gérer la VM en elle-même, et </a:t>
            </a:r>
            <a:r>
              <a:rPr lang="fr-FR" sz="1200" dirty="0" err="1"/>
              <a:t>kubectl</a:t>
            </a:r>
            <a:r>
              <a:rPr lang="fr-FR" sz="1200" dirty="0"/>
              <a:t> est le programme principal qui va nous permettre de gérer notre cluster</a:t>
            </a:r>
          </a:p>
          <a:p>
            <a:endParaRPr lang="fr-FR" sz="1200" dirty="0"/>
          </a:p>
          <a:p>
            <a:r>
              <a:rPr lang="fr-FR" sz="1200" dirty="0"/>
              <a:t>Pour déployer un cluster Kubernetes, plusieurs solutions existent, les plus connues étant </a:t>
            </a:r>
            <a:r>
              <a:rPr lang="fr-FR" sz="1200" dirty="0" err="1"/>
              <a:t>Elastic</a:t>
            </a:r>
            <a:r>
              <a:rPr lang="fr-FR" sz="1200" dirty="0"/>
              <a:t> Container Service (</a:t>
            </a:r>
            <a:r>
              <a:rPr lang="fr-FR" sz="1200" b="1" dirty="0"/>
              <a:t>EKS</a:t>
            </a:r>
            <a:r>
              <a:rPr lang="fr-FR" sz="1200" dirty="0"/>
              <a:t>) d’Amazon, et Google Cloud Kubernetes Engine (</a:t>
            </a:r>
            <a:r>
              <a:rPr lang="fr-FR" sz="1200" b="1" dirty="0"/>
              <a:t>GKE</a:t>
            </a:r>
            <a:r>
              <a:rPr lang="fr-FR" sz="1200" dirty="0"/>
              <a:t>) de Google</a:t>
            </a:r>
          </a:p>
          <a:p>
            <a:pPr marL="0" indent="0">
              <a:buNone/>
            </a:pPr>
            <a:endParaRPr lang="fr-FR" sz="1200" dirty="0"/>
          </a:p>
          <a:p>
            <a:r>
              <a:rPr lang="fr-FR" sz="1200" dirty="0" err="1"/>
              <a:t>Minikube</a:t>
            </a:r>
            <a:r>
              <a:rPr lang="fr-FR" sz="1200" dirty="0"/>
              <a:t> n’est utilisé qu’en phase de développement, mais le programme </a:t>
            </a:r>
            <a:r>
              <a:rPr lang="fr-FR" sz="1200" dirty="0" err="1"/>
              <a:t>kubectl</a:t>
            </a:r>
            <a:r>
              <a:rPr lang="fr-FR" sz="1200" dirty="0"/>
              <a:t> est également utilisé en production par les solutions citées plus haut pour la gestion </a:t>
            </a:r>
            <a:r>
              <a:rPr lang="fr-FR" sz="1200"/>
              <a:t>du cluster</a:t>
            </a:r>
            <a:endParaRPr lang="fr-FR" sz="1200" dirty="0"/>
          </a:p>
        </p:txBody>
      </p:sp>
    </p:spTree>
    <p:extLst>
      <p:ext uri="{BB962C8B-B14F-4D97-AF65-F5344CB8AC3E}">
        <p14:creationId xmlns:p14="http://schemas.microsoft.com/office/powerpoint/2010/main" val="1547332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5">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2400" dirty="0"/>
              <a:t>Example de Scaling</a:t>
            </a:r>
          </a:p>
        </p:txBody>
      </p:sp>
      <p:sp useBgFill="1">
        <p:nvSpPr>
          <p:cNvPr id="25" name="Rectangle 17">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9">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Espace réservé du contenu 4">
            <a:extLst>
              <a:ext uri="{FF2B5EF4-FFF2-40B4-BE49-F238E27FC236}">
                <a16:creationId xmlns:a16="http://schemas.microsoft.com/office/drawing/2014/main" id="{915735B2-FE72-9C45-93C5-2C9DD5FDAED0}"/>
              </a:ext>
            </a:extLst>
          </p:cNvPr>
          <p:cNvPicPr>
            <a:picLocks noGrp="1" noChangeAspect="1"/>
          </p:cNvPicPr>
          <p:nvPr>
            <p:ph idx="1"/>
          </p:nvPr>
        </p:nvPicPr>
        <p:blipFill>
          <a:blip r:embed="rId2"/>
          <a:stretch>
            <a:fillRect/>
          </a:stretch>
        </p:blipFill>
        <p:spPr>
          <a:xfrm>
            <a:off x="-3" y="2479255"/>
            <a:ext cx="6228787" cy="3659412"/>
          </a:xfrm>
          <a:prstGeom prst="rect">
            <a:avLst/>
          </a:prstGeom>
        </p:spPr>
      </p:pic>
      <p:pic>
        <p:nvPicPr>
          <p:cNvPr id="7" name="Image 6">
            <a:extLst>
              <a:ext uri="{FF2B5EF4-FFF2-40B4-BE49-F238E27FC236}">
                <a16:creationId xmlns:a16="http://schemas.microsoft.com/office/drawing/2014/main" id="{1F7A5EAC-7ABC-5340-B0DE-D56E1272EC73}"/>
              </a:ext>
            </a:extLst>
          </p:cNvPr>
          <p:cNvPicPr>
            <a:picLocks noChangeAspect="1"/>
          </p:cNvPicPr>
          <p:nvPr/>
        </p:nvPicPr>
        <p:blipFill>
          <a:blip r:embed="rId3"/>
          <a:stretch>
            <a:fillRect/>
          </a:stretch>
        </p:blipFill>
        <p:spPr>
          <a:xfrm>
            <a:off x="6303987" y="2431672"/>
            <a:ext cx="5812810" cy="3691134"/>
          </a:xfrm>
          <a:prstGeom prst="rect">
            <a:avLst/>
          </a:prstGeom>
        </p:spPr>
      </p:pic>
    </p:spTree>
    <p:extLst>
      <p:ext uri="{BB962C8B-B14F-4D97-AF65-F5344CB8AC3E}">
        <p14:creationId xmlns:p14="http://schemas.microsoft.com/office/powerpoint/2010/main" val="779627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normAutofit/>
          </a:bodyPr>
          <a:lstStyle/>
          <a:p>
            <a:pPr marL="0" indent="0">
              <a:buNone/>
            </a:pPr>
            <a:r>
              <a:rPr lang="fr-FR" sz="1200" dirty="0"/>
              <a:t>Voici le lien du TP4 </a:t>
            </a:r>
          </a:p>
          <a:p>
            <a:pPr marL="0" indent="0">
              <a:buNone/>
            </a:pPr>
            <a:r>
              <a:rPr lang="fr-FR" sz="1200" dirty="0"/>
              <a:t>Durant ce TP,  vous allez </a:t>
            </a:r>
            <a:r>
              <a:rPr lang="fr-FR" sz="1200"/>
              <a:t>installer Kubernetes </a:t>
            </a:r>
            <a:r>
              <a:rPr lang="fr-FR" sz="1200" dirty="0"/>
              <a:t>pour créer et utiliser un cluster sur votre machine</a:t>
            </a:r>
            <a:endParaRPr lang="fr-FR" sz="1200" b="1" dirty="0"/>
          </a:p>
        </p:txBody>
      </p:sp>
    </p:spTree>
    <p:extLst>
      <p:ext uri="{BB962C8B-B14F-4D97-AF65-F5344CB8AC3E}">
        <p14:creationId xmlns:p14="http://schemas.microsoft.com/office/powerpoint/2010/main" val="2461077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7301E-757B-E342-A305-526845206B1E}"/>
              </a:ext>
            </a:extLst>
          </p:cNvPr>
          <p:cNvSpPr>
            <a:spLocks noGrp="1"/>
          </p:cNvSpPr>
          <p:nvPr>
            <p:ph type="title"/>
          </p:nvPr>
        </p:nvSpPr>
        <p:spPr/>
        <p:txBody>
          <a:bodyPr>
            <a:normAutofit/>
          </a:bodyPr>
          <a:lstStyle/>
          <a:p>
            <a:r>
              <a:rPr lang="fr-FR" sz="2400" dirty="0"/>
              <a:t>Cluster</a:t>
            </a:r>
          </a:p>
        </p:txBody>
      </p:sp>
      <p:pic>
        <p:nvPicPr>
          <p:cNvPr id="5" name="Espace réservé du contenu 4">
            <a:extLst>
              <a:ext uri="{FF2B5EF4-FFF2-40B4-BE49-F238E27FC236}">
                <a16:creationId xmlns:a16="http://schemas.microsoft.com/office/drawing/2014/main" id="{3907A002-29D2-6F44-8773-BA7784F2BAD7}"/>
              </a:ext>
            </a:extLst>
          </p:cNvPr>
          <p:cNvPicPr>
            <a:picLocks noGrp="1" noChangeAspect="1"/>
          </p:cNvPicPr>
          <p:nvPr>
            <p:ph idx="1"/>
          </p:nvPr>
        </p:nvPicPr>
        <p:blipFill>
          <a:blip r:embed="rId2"/>
          <a:stretch>
            <a:fillRect/>
          </a:stretch>
        </p:blipFill>
        <p:spPr>
          <a:xfrm>
            <a:off x="-1" y="2324338"/>
            <a:ext cx="5891475" cy="3985021"/>
          </a:xfrm>
        </p:spPr>
      </p:pic>
      <p:pic>
        <p:nvPicPr>
          <p:cNvPr id="4" name="Image 3" descr="Une image contenant table&#10;&#10;Description générée automatiquement">
            <a:extLst>
              <a:ext uri="{FF2B5EF4-FFF2-40B4-BE49-F238E27FC236}">
                <a16:creationId xmlns:a16="http://schemas.microsoft.com/office/drawing/2014/main" id="{9C28A3EE-7921-9348-BBF9-B83D4DAA2EFD}"/>
              </a:ext>
            </a:extLst>
          </p:cNvPr>
          <p:cNvPicPr>
            <a:picLocks noChangeAspect="1"/>
          </p:cNvPicPr>
          <p:nvPr/>
        </p:nvPicPr>
        <p:blipFill>
          <a:blip r:embed="rId3"/>
          <a:stretch>
            <a:fillRect/>
          </a:stretch>
        </p:blipFill>
        <p:spPr>
          <a:xfrm>
            <a:off x="6096000" y="2224750"/>
            <a:ext cx="5929833" cy="4011581"/>
          </a:xfrm>
          <a:prstGeom prst="rect">
            <a:avLst/>
          </a:prstGeom>
        </p:spPr>
      </p:pic>
    </p:spTree>
    <p:extLst>
      <p:ext uri="{BB962C8B-B14F-4D97-AF65-F5344CB8AC3E}">
        <p14:creationId xmlns:p14="http://schemas.microsoft.com/office/powerpoint/2010/main" val="2619397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5546A6-7B6C-684F-9E9B-5B30F1C40276}"/>
              </a:ext>
            </a:extLst>
          </p:cNvPr>
          <p:cNvSpPr>
            <a:spLocks noGrp="1"/>
          </p:cNvSpPr>
          <p:nvPr>
            <p:ph type="title"/>
          </p:nvPr>
        </p:nvSpPr>
        <p:spPr/>
        <p:txBody>
          <a:bodyPr>
            <a:normAutofit/>
          </a:bodyPr>
          <a:lstStyle/>
          <a:p>
            <a:r>
              <a:rPr lang="fr-FR" sz="2400"/>
              <a:t>Notre premier cluster</a:t>
            </a:r>
            <a:endParaRPr lang="fr-FR" sz="2400" dirty="0"/>
          </a:p>
        </p:txBody>
      </p:sp>
      <p:sp>
        <p:nvSpPr>
          <p:cNvPr id="3" name="Espace réservé du contenu 2">
            <a:extLst>
              <a:ext uri="{FF2B5EF4-FFF2-40B4-BE49-F238E27FC236}">
                <a16:creationId xmlns:a16="http://schemas.microsoft.com/office/drawing/2014/main" id="{A058A4E7-3CC3-4D4B-83BA-CB5420B351B0}"/>
              </a:ext>
            </a:extLst>
          </p:cNvPr>
          <p:cNvSpPr>
            <a:spLocks noGrp="1"/>
          </p:cNvSpPr>
          <p:nvPr>
            <p:ph idx="1"/>
          </p:nvPr>
        </p:nvSpPr>
        <p:spPr>
          <a:xfrm>
            <a:off x="590719" y="2395242"/>
            <a:ext cx="10692977" cy="3776958"/>
          </a:xfrm>
        </p:spPr>
        <p:txBody>
          <a:bodyPr/>
          <a:lstStyle/>
          <a:p>
            <a:pPr marL="0" indent="0">
              <a:buNone/>
            </a:pPr>
            <a:r>
              <a:rPr lang="fr-FR" sz="1200"/>
              <a:t>Nous allons voir comment créer notre premier cluster pour utiliser notre image react du projet Star Wars</a:t>
            </a:r>
          </a:p>
          <a:p>
            <a:endParaRPr lang="fr-FR"/>
          </a:p>
          <a:p>
            <a:endParaRPr lang="fr-FR" dirty="0"/>
          </a:p>
        </p:txBody>
      </p:sp>
      <p:pic>
        <p:nvPicPr>
          <p:cNvPr id="7" name="Image 6">
            <a:extLst>
              <a:ext uri="{FF2B5EF4-FFF2-40B4-BE49-F238E27FC236}">
                <a16:creationId xmlns:a16="http://schemas.microsoft.com/office/drawing/2014/main" id="{8526152B-A144-7A40-ADC2-676F12C6F6D7}"/>
              </a:ext>
            </a:extLst>
          </p:cNvPr>
          <p:cNvPicPr>
            <a:picLocks noChangeAspect="1"/>
          </p:cNvPicPr>
          <p:nvPr/>
        </p:nvPicPr>
        <p:blipFill>
          <a:blip r:embed="rId2"/>
          <a:stretch>
            <a:fillRect/>
          </a:stretch>
        </p:blipFill>
        <p:spPr>
          <a:xfrm>
            <a:off x="1471912" y="2908213"/>
            <a:ext cx="9248175" cy="3785702"/>
          </a:xfrm>
          <a:prstGeom prst="rect">
            <a:avLst/>
          </a:prstGeom>
        </p:spPr>
      </p:pic>
    </p:spTree>
    <p:extLst>
      <p:ext uri="{BB962C8B-B14F-4D97-AF65-F5344CB8AC3E}">
        <p14:creationId xmlns:p14="http://schemas.microsoft.com/office/powerpoint/2010/main" val="1221779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E02BA3-6149-EE42-9ADD-5EF57287AF15}"/>
              </a:ext>
            </a:extLst>
          </p:cNvPr>
          <p:cNvSpPr>
            <a:spLocks noGrp="1"/>
          </p:cNvSpPr>
          <p:nvPr>
            <p:ph type="title"/>
          </p:nvPr>
        </p:nvSpPr>
        <p:spPr/>
        <p:txBody>
          <a:bodyPr>
            <a:normAutofit/>
          </a:bodyPr>
          <a:lstStyle/>
          <a:p>
            <a:r>
              <a:rPr lang="fr-FR" sz="2400" dirty="0"/>
              <a:t>Notre premier </a:t>
            </a:r>
            <a:r>
              <a:rPr lang="fr-FR" sz="2400" dirty="0" err="1"/>
              <a:t>pod</a:t>
            </a:r>
            <a:endParaRPr lang="fr-FR" sz="2400" dirty="0"/>
          </a:p>
        </p:txBody>
      </p:sp>
      <p:sp>
        <p:nvSpPr>
          <p:cNvPr id="3" name="Espace réservé du contenu 2">
            <a:extLst>
              <a:ext uri="{FF2B5EF4-FFF2-40B4-BE49-F238E27FC236}">
                <a16:creationId xmlns:a16="http://schemas.microsoft.com/office/drawing/2014/main" id="{57C74293-5616-8A44-BFB3-D932B4012978}"/>
              </a:ext>
            </a:extLst>
          </p:cNvPr>
          <p:cNvSpPr>
            <a:spLocks noGrp="1"/>
          </p:cNvSpPr>
          <p:nvPr>
            <p:ph idx="1"/>
          </p:nvPr>
        </p:nvSpPr>
        <p:spPr/>
        <p:txBody>
          <a:bodyPr/>
          <a:lstStyle/>
          <a:p>
            <a:endParaRPr lang="fr-FR" dirty="0"/>
          </a:p>
        </p:txBody>
      </p:sp>
    </p:spTree>
    <p:extLst>
      <p:ext uri="{BB962C8B-B14F-4D97-AF65-F5344CB8AC3E}">
        <p14:creationId xmlns:p14="http://schemas.microsoft.com/office/powerpoint/2010/main" val="3221065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normAutofit/>
          </a:bodyPr>
          <a:lstStyle/>
          <a:p>
            <a:r>
              <a:rPr lang="fr-FR" sz="2400"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950B5D30-5B61-294B-A03B-6536F4721B5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64608" y="1385044"/>
            <a:ext cx="6846363" cy="3936657"/>
          </a:xfrm>
          <a:prstGeom prst="rect">
            <a:avLst/>
          </a:prstGeom>
        </p:spPr>
      </p:pic>
    </p:spTree>
    <p:extLst>
      <p:ext uri="{BB962C8B-B14F-4D97-AF65-F5344CB8AC3E}">
        <p14:creationId xmlns:p14="http://schemas.microsoft.com/office/powerpoint/2010/main" val="239065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2068</TotalTime>
  <Words>1711</Words>
  <Application>Microsoft Macintosh PowerPoint</Application>
  <PresentationFormat>Grand écran</PresentationFormat>
  <Paragraphs>169</Paragraphs>
  <Slides>39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39</vt:i4>
      </vt:variant>
    </vt:vector>
  </HeadingPairs>
  <TitlesOfParts>
    <vt:vector size="43" baseType="lpstr">
      <vt:lpstr>Arial</vt:lpstr>
      <vt:lpstr>Calibri</vt:lpstr>
      <vt:lpstr>Neue Haas Grotesk Text Pro</vt:lpstr>
      <vt:lpstr>AccentBoxVTI</vt:lpstr>
      <vt:lpstr>Docker &amp; Kubernetes</vt:lpstr>
      <vt:lpstr>Présentation</vt:lpstr>
      <vt:lpstr>Tour de table</vt:lpstr>
      <vt:lpstr>Objectif du cours</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 et des images</vt:lpstr>
      <vt:lpstr>TP1</vt:lpstr>
      <vt:lpstr>Créer des images</vt:lpstr>
      <vt:lpstr>Comment créer ses propres images</vt:lpstr>
      <vt:lpstr>Dockerfile</vt:lpstr>
      <vt:lpstr>Image de base</vt:lpstr>
      <vt:lpstr>Commandes Dockerfile</vt:lpstr>
      <vt:lpstr>Tagger une image</vt:lpstr>
      <vt:lpstr>TP2</vt:lpstr>
      <vt:lpstr>Docker Compose</vt:lpstr>
      <vt:lpstr>Qu’est ce que Docker Compose</vt:lpstr>
      <vt:lpstr>docker-compose.yml</vt:lpstr>
      <vt:lpstr>Redémarrage automatique</vt:lpstr>
      <vt:lpstr>Commandes</vt:lpstr>
      <vt:lpstr>TP3</vt:lpstr>
      <vt:lpstr>Kubernetes</vt:lpstr>
      <vt:lpstr>Kubernetes</vt:lpstr>
      <vt:lpstr>Pourquoi Kubernetes</vt:lpstr>
      <vt:lpstr>Développement et production</vt:lpstr>
      <vt:lpstr>Example de Scaling</vt:lpstr>
      <vt:lpstr>Installation</vt:lpstr>
      <vt:lpstr>Cluster</vt:lpstr>
      <vt:lpstr>Notre premier cluster</vt:lpstr>
      <vt:lpstr>Notre premier pod</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46</cp:revision>
  <dcterms:created xsi:type="dcterms:W3CDTF">2021-12-05T15:43:01Z</dcterms:created>
  <dcterms:modified xsi:type="dcterms:W3CDTF">2022-01-06T08:28:32Z</dcterms:modified>
</cp:coreProperties>
</file>