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88" r:id="rId3"/>
    <p:sldId id="2889" r:id="rId4"/>
    <p:sldId id="28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1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2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58"/>
      </p:cViewPr>
      <p:guideLst>
        <p:guide orient="horz" pos="3888"/>
        <p:guide pos="1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6BCB-F164-64BD-60CE-186F37341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A56C-F063-3C50-73D4-58679B9CD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4FD2-4F23-122D-BCCC-235CAD41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BB0-694F-4560-BEF3-697D05BAFD6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6372-A96D-751E-FBF6-5F16EB99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95D9-B7F8-0D10-7085-151F56AD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3B08-AF0F-41B4-AF99-05DCF5F3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E374-EDC0-4C6C-6CAD-B4EA208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D73DE-7CB8-A047-B4CF-D98D842BB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C1173-06DF-8DBB-B0B7-963C1CC0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BB0-694F-4560-BEF3-697D05BAFD6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4E66F-2E54-4BE1-148F-66AFAD5B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0A50-390A-7BA2-A094-ABA19183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3B08-AF0F-41B4-AF99-05DCF5F3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A1DF4-C6C5-4945-8D6E-22B2027DF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D981A-3CD3-0FD9-36E5-D8E01312E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1879-7034-D81A-99CA-BE302F5A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BB0-694F-4560-BEF3-697D05BAFD6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AB714-C9B4-79FF-7DDB-E49011FC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C1DF-8632-F39E-0640-88C610D3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3B08-AF0F-41B4-AF99-05DCF5F3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9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rama de flujo: retraso 13">
            <a:extLst>
              <a:ext uri="{FF2B5EF4-FFF2-40B4-BE49-F238E27FC236}">
                <a16:creationId xmlns:a16="http://schemas.microsoft.com/office/drawing/2014/main" id="{C666BF90-4A57-4C28-9F6E-4B0A355036B1}"/>
              </a:ext>
            </a:extLst>
          </p:cNvPr>
          <p:cNvSpPr/>
          <p:nvPr userDrawn="1"/>
        </p:nvSpPr>
        <p:spPr>
          <a:xfrm>
            <a:off x="1" y="399427"/>
            <a:ext cx="881743" cy="989330"/>
          </a:xfrm>
          <a:prstGeom prst="flowChartDelay">
            <a:avLst/>
          </a:prstGeom>
          <a:solidFill>
            <a:srgbClr val="626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691080" y="6492877"/>
            <a:ext cx="500921" cy="365125"/>
          </a:xfrm>
          <a:solidFill>
            <a:srgbClr val="51576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28354-33BF-4C71-AFF7-34C7B654517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1932" y="244854"/>
            <a:ext cx="1006342" cy="954361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7908506" y="6475813"/>
            <a:ext cx="336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800">
                <a:solidFill>
                  <a:srgbClr val="898989"/>
                </a:solidFill>
                <a:latin typeface="Exo 2 Semi Bold" panose="00000700000000000000" pitchFamily="50" charset="0"/>
              </a:rPr>
              <a:t>¡Conectando a los no conectados!</a:t>
            </a:r>
            <a:endParaRPr lang="en-US" sz="1800">
              <a:solidFill>
                <a:srgbClr val="898989"/>
              </a:solidFill>
              <a:latin typeface="Exo 2 Semi Bold" panose="00000700000000000000" pitchFamily="50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701" y="6707546"/>
            <a:ext cx="6879805" cy="6025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5982902"/>
            <a:ext cx="881743" cy="875098"/>
          </a:xfrm>
          <a:prstGeom prst="rect">
            <a:avLst/>
          </a:prstGeom>
        </p:spPr>
      </p:pic>
      <p:sp>
        <p:nvSpPr>
          <p:cNvPr id="19" name="Marcador de posición de imagen 18"/>
          <p:cNvSpPr>
            <a:spLocks noGrp="1"/>
          </p:cNvSpPr>
          <p:nvPr>
            <p:ph type="pic" sz="quarter" idx="13"/>
          </p:nvPr>
        </p:nvSpPr>
        <p:spPr>
          <a:xfrm>
            <a:off x="6980349" y="1918902"/>
            <a:ext cx="4443212" cy="4064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3309914-BF42-4BFB-B1A6-94DAE09E33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15565" y="1918902"/>
            <a:ext cx="5830962" cy="40640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 baseline="0">
                <a:latin typeface="Exo 2 Light" panose="00000400000000000000" pitchFamily="50" charset="0"/>
              </a:defRPr>
            </a:lvl1pPr>
          </a:lstStyle>
          <a:p>
            <a:r>
              <a:rPr lang="es-PE" sz="1600" err="1">
                <a:solidFill>
                  <a:schemeClr val="accent3">
                    <a:lumMod val="75000"/>
                  </a:schemeClr>
                </a:solidFill>
                <a:latin typeface="Exo 2 Light" panose="00000400000000000000" pitchFamily="50" charset="0"/>
              </a:rPr>
              <a:t>Lorem</a:t>
            </a:r>
            <a:r>
              <a:rPr lang="es-PE" sz="1600">
                <a:solidFill>
                  <a:schemeClr val="accent3">
                    <a:lumMod val="75000"/>
                  </a:schemeClr>
                </a:solidFill>
                <a:latin typeface="Exo 2 Light" panose="00000400000000000000" pitchFamily="50" charset="0"/>
              </a:rPr>
              <a:t> </a:t>
            </a:r>
            <a:r>
              <a:rPr lang="es-PE" sz="1600" err="1">
                <a:solidFill>
                  <a:schemeClr val="accent3">
                    <a:lumMod val="75000"/>
                  </a:schemeClr>
                </a:solidFill>
                <a:latin typeface="Exo 2 Light" panose="00000400000000000000" pitchFamily="50" charset="0"/>
              </a:rPr>
              <a:t>ipsum</a:t>
            </a:r>
            <a:r>
              <a:rPr lang="es-PE" sz="1600">
                <a:solidFill>
                  <a:schemeClr val="accent3">
                    <a:lumMod val="75000"/>
                  </a:schemeClr>
                </a:solidFill>
                <a:latin typeface="Exo 2 Light" panose="00000400000000000000" pitchFamily="50" charset="0"/>
              </a:rPr>
              <a:t> dolor </a:t>
            </a:r>
            <a:r>
              <a:rPr lang="es-PE" sz="1600" err="1">
                <a:solidFill>
                  <a:schemeClr val="accent3">
                    <a:lumMod val="75000"/>
                  </a:schemeClr>
                </a:solidFill>
                <a:latin typeface="Exo 2 Light" panose="00000400000000000000" pitchFamily="50" charset="0"/>
              </a:rPr>
              <a:t>asimet</a:t>
            </a:r>
            <a:r>
              <a:rPr lang="es-PE" sz="1600">
                <a:solidFill>
                  <a:schemeClr val="accent3">
                    <a:lumMod val="75000"/>
                  </a:schemeClr>
                </a:solidFill>
                <a:latin typeface="Exo 2 Light" panose="00000400000000000000" pitchFamily="50" charset="0"/>
              </a:rPr>
              <a:t> </a:t>
            </a:r>
            <a:r>
              <a:rPr lang="es-PE" sz="1600" err="1">
                <a:solidFill>
                  <a:schemeClr val="accent3">
                    <a:lumMod val="75000"/>
                  </a:schemeClr>
                </a:solidFill>
                <a:latin typeface="Exo 2 Light" panose="00000400000000000000" pitchFamily="50" charset="0"/>
              </a:rPr>
              <a:t>consectetur</a:t>
            </a:r>
            <a:r>
              <a:rPr lang="es-PE" sz="1600">
                <a:solidFill>
                  <a:schemeClr val="accent3">
                    <a:lumMod val="75000"/>
                  </a:schemeClr>
                </a:solidFill>
                <a:latin typeface="Exo 2 Light" panose="00000400000000000000" pitchFamily="50" charset="0"/>
              </a:rPr>
              <a:t>…</a:t>
            </a:r>
            <a:endParaRPr lang="es-PE" sz="2400">
              <a:solidFill>
                <a:schemeClr val="accent3">
                  <a:lumMod val="75000"/>
                </a:schemeClr>
              </a:solidFill>
              <a:latin typeface="Exo 2 Light" panose="00000400000000000000" pitchFamily="50" charset="0"/>
            </a:endParaRPr>
          </a:p>
        </p:txBody>
      </p:sp>
      <p:sp>
        <p:nvSpPr>
          <p:cNvPr id="15" name="Marcador de texto 29"/>
          <p:cNvSpPr>
            <a:spLocks noGrp="1"/>
          </p:cNvSpPr>
          <p:nvPr>
            <p:ph type="body" sz="quarter" idx="11"/>
          </p:nvPr>
        </p:nvSpPr>
        <p:spPr>
          <a:xfrm>
            <a:off x="1173432" y="399429"/>
            <a:ext cx="7081926" cy="501267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es-ES"/>
          </a:p>
        </p:txBody>
      </p:sp>
      <p:sp>
        <p:nvSpPr>
          <p:cNvPr id="18" name="Marcador de texto 29"/>
          <p:cNvSpPr>
            <a:spLocks noGrp="1"/>
          </p:cNvSpPr>
          <p:nvPr>
            <p:ph type="body" sz="quarter" idx="15"/>
          </p:nvPr>
        </p:nvSpPr>
        <p:spPr>
          <a:xfrm>
            <a:off x="1173432" y="939981"/>
            <a:ext cx="2954807" cy="38489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1FD4CD"/>
                </a:solidFill>
              </a:defRPr>
            </a:lvl1pPr>
          </a:lstStyle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43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" t="3772" r="-106" b="11561"/>
          <a:stretch/>
        </p:blipFill>
        <p:spPr>
          <a:xfrm>
            <a:off x="0" y="-25759"/>
            <a:ext cx="12192000" cy="688507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42418" y="1597304"/>
            <a:ext cx="1488596" cy="1436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ángulo 10"/>
          <p:cNvSpPr/>
          <p:nvPr userDrawn="1"/>
        </p:nvSpPr>
        <p:spPr>
          <a:xfrm>
            <a:off x="11870028" y="3166726"/>
            <a:ext cx="321972" cy="861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Marcador de texto 18"/>
          <p:cNvSpPr>
            <a:spLocks noGrp="1"/>
          </p:cNvSpPr>
          <p:nvPr>
            <p:ph type="body" sz="quarter" idx="10"/>
          </p:nvPr>
        </p:nvSpPr>
        <p:spPr>
          <a:xfrm>
            <a:off x="6731358" y="3178127"/>
            <a:ext cx="5138670" cy="523220"/>
          </a:xfrm>
          <a:solidFill>
            <a:srgbClr val="515761"/>
          </a:solidFill>
        </p:spPr>
        <p:txBody>
          <a:bodyPr/>
          <a:lstStyle>
            <a:lvl2pPr marL="457230" indent="0" algn="r">
              <a:buNone/>
              <a:defRPr>
                <a:solidFill>
                  <a:schemeClr val="bg1"/>
                </a:solidFill>
                <a:latin typeface="Exo 2 Semi Bold" panose="00000700000000000000" pitchFamily="50" charset="0"/>
              </a:defRPr>
            </a:lvl2pPr>
          </a:lstStyle>
          <a:p>
            <a:pPr lvl="1"/>
            <a:endParaRPr lang="en-US" dirty="0"/>
          </a:p>
        </p:txBody>
      </p:sp>
      <p:sp>
        <p:nvSpPr>
          <p:cNvPr id="13" name="Marcador de texto 18"/>
          <p:cNvSpPr>
            <a:spLocks noGrp="1"/>
          </p:cNvSpPr>
          <p:nvPr>
            <p:ph type="body" sz="quarter" idx="11"/>
          </p:nvPr>
        </p:nvSpPr>
        <p:spPr>
          <a:xfrm>
            <a:off x="7813184" y="3712748"/>
            <a:ext cx="4056845" cy="328508"/>
          </a:xfrm>
          <a:solidFill>
            <a:srgbClr val="1FD4CD"/>
          </a:solidFill>
        </p:spPr>
        <p:txBody>
          <a:bodyPr>
            <a:normAutofit/>
          </a:bodyPr>
          <a:lstStyle>
            <a:lvl2pPr marL="457230" indent="0" algn="r">
              <a:buNone/>
              <a:defRPr sz="1400">
                <a:solidFill>
                  <a:srgbClr val="000000"/>
                </a:solidFill>
                <a:latin typeface="Exo 2 Light" panose="00000400000000000000" pitchFamily="50" charset="0"/>
              </a:defRPr>
            </a:lvl2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9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53D5-5459-78CE-4F3A-902B6BDA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F97F-3FBB-D9C1-AE61-3B495192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E6A9-8763-7180-43DE-80CAFF6D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BB0-694F-4560-BEF3-697D05BAFD6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60EB-E001-936B-3B4F-1C0A2381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505CE-555B-5D36-6D5A-37697929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3B08-AF0F-41B4-AF99-05DCF5F3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7CD8-B425-2F13-CF64-D399E813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D80F-55A1-118E-02D3-E638EF24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F25DA-3615-7031-46FD-2BF17BF8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BB0-694F-4560-BEF3-697D05BAFD6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D1238-F1E9-EDB3-A09B-2D9CF856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9F82-C614-4BF3-9D61-57C58612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3B08-AF0F-41B4-AF99-05DCF5F3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15B0-E3B4-2DCF-4D87-DA9BC7FA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AD17-002B-8FCF-D0C8-EB45636C1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FC39-DC5D-7386-FF69-0489376C0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D2295-E691-A6ED-77B8-E5703D0C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BB0-694F-4560-BEF3-697D05BAFD6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F9788-433C-CAB6-A5EE-F9C02145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F65D3-EC0F-2689-E94C-D4FD5A01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3B08-AF0F-41B4-AF99-05DCF5F3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0D0D-54FE-6DF9-7FD8-BB07F324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283F1-B84F-51B4-5B11-C8C140969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F24AA-C7F2-07FE-DD9E-D70ED64A2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34239-BC94-8F49-5623-7AC285C50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1CDC2-B0BB-5C0E-A018-71684C62E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2DB63-742F-46FF-A175-735C052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BB0-694F-4560-BEF3-697D05BAFD6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E296E-0D24-3F02-830F-790786EC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59875-516B-3F63-21E0-E6373F33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3B08-AF0F-41B4-AF99-05DCF5F3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048B-C61A-76AB-DBF8-6AC7CFFF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8EF0E-F05B-B7ED-0402-3E9FD2E5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BB0-694F-4560-BEF3-697D05BAFD6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91B48-6A9C-C03D-E523-90F8F209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D1B0F-DE46-2554-C8B1-094B2705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3B08-AF0F-41B4-AF99-05DCF5F3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C8C6A-E55B-CE56-1B93-AFFC9EB5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BB0-694F-4560-BEF3-697D05BAFD6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9E2DF-6250-F01E-57E1-0D795FBB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8E97C-64FE-D7A9-EDE9-ADA8B34F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3B08-AF0F-41B4-AF99-05DCF5F3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3320-9D14-90BC-4066-71532344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9CA0-5197-9A2D-E087-1503EBFFD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B0ECD-DF46-89B8-A786-B56CD6202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E2C09-FA7D-92C7-058B-58250F24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BB0-694F-4560-BEF3-697D05BAFD6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05D24-8FE2-F9AC-47C5-394F5941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C9CBD-D421-CB26-754C-112528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3B08-AF0F-41B4-AF99-05DCF5F3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C478-387C-561D-7DDC-4CAFA4A6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950F2-3C0A-9A50-1E3B-2F2AC0BC2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43E51-F1D0-69C5-95F2-B117C74E8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C65E6-B294-DCD1-05A7-AC859399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BB0-694F-4560-BEF3-697D05BAFD6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86B89-1B34-EF9C-3402-67877F48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00015-4AFA-E4E6-FBC6-C5B93FB7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3B08-AF0F-41B4-AF99-05DCF5F3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35C8D-6BF2-CB7F-2469-CF0E4367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BB674-AF10-6978-2770-292EE1F5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222E-A8E8-8F5F-4ACC-EB6E6A72D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7BB0-694F-4560-BEF3-697D05BAFD6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5D916-93A2-57E5-8DF6-C304C73BA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08A73-9EC0-2BFE-F9DD-7EAA97BD5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3B08-AF0F-41B4-AF99-05DCF5F3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0C4B557-5196-46A1-87E4-FCC716350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43268" y="3165428"/>
            <a:ext cx="6731560" cy="523220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Optimización alto </a:t>
            </a:r>
            <a:r>
              <a:rPr lang="es-PE" dirty="0" err="1">
                <a:solidFill>
                  <a:schemeClr val="bg1"/>
                </a:solidFill>
              </a:rPr>
              <a:t>delay</a:t>
            </a:r>
            <a:r>
              <a:rPr lang="es-PE" dirty="0">
                <a:solidFill>
                  <a:schemeClr val="bg1"/>
                </a:solidFill>
              </a:rPr>
              <a:t> SMS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1B877B-C198-4014-80D6-580139F5E0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7984" y="3688647"/>
            <a:ext cx="4056845" cy="3626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/>
              <a:t>Ingeniería</a:t>
            </a:r>
          </a:p>
        </p:txBody>
      </p:sp>
    </p:spTree>
    <p:extLst>
      <p:ext uri="{BB962C8B-B14F-4D97-AF65-F5344CB8AC3E}">
        <p14:creationId xmlns:p14="http://schemas.microsoft.com/office/powerpoint/2010/main" val="113615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1234D32-3768-4A1B-984A-CBFA02C7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354-33BF-4C71-AFF7-34C7B654517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FFDC0B-7DD5-4D24-84FF-817E3E02F7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5083" y="448516"/>
            <a:ext cx="9657769" cy="501267"/>
          </a:xfrm>
        </p:spPr>
        <p:txBody>
          <a:bodyPr>
            <a:normAutofit/>
          </a:bodyPr>
          <a:lstStyle/>
          <a:p>
            <a:r>
              <a:rPr lang="en-US" sz="2400" dirty="0"/>
              <a:t>Optimización alto delay SMS</a:t>
            </a:r>
            <a:endParaRPr lang="es-PE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C30F22-E654-B026-FB90-21529350CB00}"/>
              </a:ext>
            </a:extLst>
          </p:cNvPr>
          <p:cNvSpPr txBox="1"/>
          <p:nvPr/>
        </p:nvSpPr>
        <p:spPr>
          <a:xfrm>
            <a:off x="1179150" y="844392"/>
            <a:ext cx="761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Actual: </a:t>
            </a:r>
            <a:r>
              <a:rPr lang="en-US" dirty="0"/>
              <a:t>La BCCH esta </a:t>
            </a:r>
            <a:r>
              <a:rPr lang="en-US" dirty="0" err="1"/>
              <a:t>configurada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modo </a:t>
            </a:r>
            <a:r>
              <a:rPr lang="en-US" dirty="0" err="1"/>
              <a:t>Combinado</a:t>
            </a:r>
            <a:r>
              <a:rPr lang="en-US" dirty="0"/>
              <a:t> (BCCH+CBCH)</a:t>
            </a:r>
          </a:p>
          <a:p>
            <a:endParaRPr lang="en-US" u="sn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E7016B-AE7E-2475-9482-5D74B15BF309}"/>
              </a:ext>
            </a:extLst>
          </p:cNvPr>
          <p:cNvSpPr txBox="1"/>
          <p:nvPr/>
        </p:nvSpPr>
        <p:spPr>
          <a:xfrm>
            <a:off x="1179149" y="3679970"/>
            <a:ext cx="10733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Recomendado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La BCCH esta </a:t>
            </a:r>
            <a:r>
              <a:rPr lang="en-US" dirty="0" err="1"/>
              <a:t>configurada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modo no-</a:t>
            </a:r>
            <a:r>
              <a:rPr lang="en-US" dirty="0" err="1"/>
              <a:t>Combinado</a:t>
            </a:r>
            <a:r>
              <a:rPr lang="en-US" dirty="0"/>
              <a:t> (Main BCCH), se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canal CBCH </a:t>
            </a:r>
            <a:r>
              <a:rPr lang="en-US" dirty="0" err="1"/>
              <a:t>en</a:t>
            </a:r>
            <a:r>
              <a:rPr lang="en-US" dirty="0"/>
              <a:t> otro timeslot</a:t>
            </a:r>
          </a:p>
          <a:p>
            <a:endParaRPr lang="en-US" u="sn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14F3BC-7E0A-F8FD-E65B-281571F0161A}"/>
              </a:ext>
            </a:extLst>
          </p:cNvPr>
          <p:cNvSpPr txBox="1"/>
          <p:nvPr/>
        </p:nvSpPr>
        <p:spPr>
          <a:xfrm>
            <a:off x="5957" y="2277252"/>
            <a:ext cx="14699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Signaling channel structure(Downlink)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63ADB-EF16-531E-C388-C2B6FD5E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83" y="1268347"/>
            <a:ext cx="7363378" cy="756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2D6C22-24B2-2DA3-561C-75992BFB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83" y="4341324"/>
            <a:ext cx="6788486" cy="6930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DA0724-F0CB-9375-5266-33FB87C5B69E}"/>
              </a:ext>
            </a:extLst>
          </p:cNvPr>
          <p:cNvSpPr/>
          <p:nvPr/>
        </p:nvSpPr>
        <p:spPr>
          <a:xfrm>
            <a:off x="2639683" y="4457602"/>
            <a:ext cx="673100" cy="182870"/>
          </a:xfrm>
          <a:prstGeom prst="rect">
            <a:avLst/>
          </a:prstGeom>
          <a:solidFill>
            <a:srgbClr val="4472C4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099CF-073E-30E8-FB47-6F4E8D0B263F}"/>
              </a:ext>
            </a:extLst>
          </p:cNvPr>
          <p:cNvSpPr/>
          <p:nvPr/>
        </p:nvSpPr>
        <p:spPr>
          <a:xfrm>
            <a:off x="2753983" y="1397838"/>
            <a:ext cx="730250" cy="198186"/>
          </a:xfrm>
          <a:prstGeom prst="rect">
            <a:avLst/>
          </a:prstGeom>
          <a:solidFill>
            <a:srgbClr val="4472C4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203FD-0F42-F2B6-D1AE-57443685D10D}"/>
              </a:ext>
            </a:extLst>
          </p:cNvPr>
          <p:cNvSpPr/>
          <p:nvPr/>
        </p:nvSpPr>
        <p:spPr>
          <a:xfrm>
            <a:off x="3312783" y="4457603"/>
            <a:ext cx="673100" cy="182869"/>
          </a:xfrm>
          <a:prstGeom prst="rect">
            <a:avLst/>
          </a:prstGeom>
          <a:solidFill>
            <a:srgbClr val="4472C4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8D5F15-7BC9-768B-D976-FFA5F8508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083" y="2092188"/>
            <a:ext cx="4357716" cy="94304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9C8F1A-F19E-E5BA-0DC7-FA759142B719}"/>
              </a:ext>
            </a:extLst>
          </p:cNvPr>
          <p:cNvCxnSpPr>
            <a:cxnSpLocks/>
          </p:cNvCxnSpPr>
          <p:nvPr/>
        </p:nvCxnSpPr>
        <p:spPr>
          <a:xfrm flipH="1" flipV="1">
            <a:off x="3684909" y="2861744"/>
            <a:ext cx="379504" cy="433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CC85AC-F55A-71D0-5A47-ED0F3220D88C}"/>
              </a:ext>
            </a:extLst>
          </p:cNvPr>
          <p:cNvSpPr txBox="1"/>
          <p:nvPr/>
        </p:nvSpPr>
        <p:spPr>
          <a:xfrm>
            <a:off x="3989166" y="3190380"/>
            <a:ext cx="139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25000"/>
                  </a:schemeClr>
                </a:solidFill>
              </a:rPr>
              <a:t>Ocupado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</a:rPr>
              <a:t>por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</a:rPr>
              <a:t>el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CBCH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193CFF-2935-9BE6-6F0A-50097876FF13}"/>
              </a:ext>
            </a:extLst>
          </p:cNvPr>
          <p:cNvSpPr txBox="1"/>
          <p:nvPr/>
        </p:nvSpPr>
        <p:spPr>
          <a:xfrm>
            <a:off x="2064163" y="3190380"/>
            <a:ext cx="1604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2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</a:rPr>
              <a:t>Reservado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</a:rPr>
              <a:t>el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AGCH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875DDC-C2D1-B28E-67CD-1C5BFC406F9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2751459" y="2841958"/>
            <a:ext cx="115035" cy="348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144B49-6ABA-DCC2-53C5-8E43EB16BF86}"/>
              </a:ext>
            </a:extLst>
          </p:cNvPr>
          <p:cNvSpPr txBox="1"/>
          <p:nvPr/>
        </p:nvSpPr>
        <p:spPr>
          <a:xfrm>
            <a:off x="1478467" y="3198075"/>
            <a:ext cx="43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PCH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9562FF-3E51-2D4C-E86C-7F94062E548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695251" y="2800735"/>
            <a:ext cx="368912" cy="397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3247B7-5435-0CC8-6AB9-9C62170B1E65}"/>
              </a:ext>
            </a:extLst>
          </p:cNvPr>
          <p:cNvCxnSpPr/>
          <p:nvPr/>
        </p:nvCxnSpPr>
        <p:spPr>
          <a:xfrm flipV="1">
            <a:off x="1478467" y="1596024"/>
            <a:ext cx="1272992" cy="102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23A4C0-DA74-5D74-17A1-D0FC1FF48275}"/>
              </a:ext>
            </a:extLst>
          </p:cNvPr>
          <p:cNvCxnSpPr>
            <a:cxnSpLocks/>
          </p:cNvCxnSpPr>
          <p:nvPr/>
        </p:nvCxnSpPr>
        <p:spPr>
          <a:xfrm flipH="1" flipV="1">
            <a:off x="3484233" y="1608900"/>
            <a:ext cx="1899393" cy="10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F94283A-C804-060C-A79D-9FBF816F27CE}"/>
              </a:ext>
            </a:extLst>
          </p:cNvPr>
          <p:cNvSpPr txBox="1"/>
          <p:nvPr/>
        </p:nvSpPr>
        <p:spPr>
          <a:xfrm>
            <a:off x="5710687" y="2205309"/>
            <a:ext cx="2920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Esta configuracion solo </a:t>
            </a:r>
            <a:r>
              <a:rPr lang="en-US" sz="1100" dirty="0" err="1"/>
              <a:t>nos</a:t>
            </a:r>
            <a:r>
              <a:rPr lang="en-US" sz="1100" dirty="0"/>
              <a:t> </a:t>
            </a:r>
            <a:r>
              <a:rPr lang="en-US" sz="1100" dirty="0" err="1"/>
              <a:t>permite</a:t>
            </a:r>
            <a:r>
              <a:rPr lang="en-US" sz="1100" dirty="0"/>
              <a:t> </a:t>
            </a:r>
            <a:r>
              <a:rPr lang="en-US" sz="1100" dirty="0" err="1"/>
              <a:t>tener</a:t>
            </a:r>
            <a:r>
              <a:rPr lang="en-US" sz="1100" dirty="0"/>
              <a:t> 3 </a:t>
            </a:r>
            <a:r>
              <a:rPr lang="en-US" sz="1100" dirty="0" err="1"/>
              <a:t>bloques</a:t>
            </a:r>
            <a:r>
              <a:rPr lang="en-US" sz="1100" dirty="0"/>
              <a:t> de  CCCH de los cuales 2 se </a:t>
            </a:r>
            <a:r>
              <a:rPr lang="en-US" sz="1100" dirty="0" err="1"/>
              <a:t>reservan</a:t>
            </a:r>
            <a:r>
              <a:rPr lang="en-US" sz="1100" dirty="0"/>
              <a:t> para </a:t>
            </a:r>
            <a:r>
              <a:rPr lang="en-US" sz="1100" dirty="0" err="1"/>
              <a:t>el</a:t>
            </a:r>
            <a:r>
              <a:rPr lang="en-US" sz="1100" dirty="0"/>
              <a:t> AGCH </a:t>
            </a:r>
            <a:r>
              <a:rPr lang="en-US" sz="1100" dirty="0" err="1"/>
              <a:t>quedando</a:t>
            </a:r>
            <a:r>
              <a:rPr lang="en-US" sz="1100" dirty="0"/>
              <a:t> solo 1 </a:t>
            </a:r>
            <a:r>
              <a:rPr lang="en-US" sz="1100" dirty="0" err="1"/>
              <a:t>bloques</a:t>
            </a:r>
            <a:r>
              <a:rPr lang="en-US" sz="1100" dirty="0"/>
              <a:t> para paging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6AAA3E-4F8F-56AD-051D-5E1FA1310195}"/>
              </a:ext>
            </a:extLst>
          </p:cNvPr>
          <p:cNvSpPr txBox="1"/>
          <p:nvPr/>
        </p:nvSpPr>
        <p:spPr>
          <a:xfrm>
            <a:off x="5703967" y="2960840"/>
            <a:ext cx="254552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Paging capability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 (3-2)/0.2354 x 2.87 x 80% x 3600 = </a:t>
            </a:r>
            <a:r>
              <a:rPr lang="en-US" sz="1050" b="1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35,112 paging </a:t>
            </a:r>
            <a:r>
              <a:rPr lang="en-US" sz="1050" b="1" i="0" dirty="0" err="1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por</a:t>
            </a:r>
            <a:r>
              <a:rPr lang="en-US" sz="1050" b="1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hora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DEE175-A438-4B03-25D4-15A05F65BED3}"/>
              </a:ext>
            </a:extLst>
          </p:cNvPr>
          <p:cNvSpPr txBox="1"/>
          <p:nvPr/>
        </p:nvSpPr>
        <p:spPr>
          <a:xfrm>
            <a:off x="5625799" y="5387322"/>
            <a:ext cx="29207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Esta configuracion </a:t>
            </a:r>
            <a:r>
              <a:rPr lang="en-US" sz="1100" dirty="0" err="1"/>
              <a:t>nos</a:t>
            </a:r>
            <a:r>
              <a:rPr lang="en-US" sz="1100" dirty="0"/>
              <a:t> </a:t>
            </a:r>
            <a:r>
              <a:rPr lang="en-US" sz="1100" dirty="0" err="1"/>
              <a:t>permite</a:t>
            </a:r>
            <a:r>
              <a:rPr lang="en-US" sz="1100" dirty="0"/>
              <a:t> </a:t>
            </a:r>
            <a:r>
              <a:rPr lang="en-US" sz="1100" dirty="0" err="1"/>
              <a:t>tener</a:t>
            </a:r>
            <a:r>
              <a:rPr lang="en-US" sz="1100" dirty="0"/>
              <a:t> 9 </a:t>
            </a:r>
            <a:r>
              <a:rPr lang="en-US" sz="1100" dirty="0" err="1"/>
              <a:t>bloques</a:t>
            </a:r>
            <a:r>
              <a:rPr lang="en-US" sz="1100" dirty="0"/>
              <a:t> de  CCCH de los cuales 2 se </a:t>
            </a:r>
            <a:r>
              <a:rPr lang="en-US" sz="1100" dirty="0" err="1"/>
              <a:t>reservan</a:t>
            </a:r>
            <a:r>
              <a:rPr lang="en-US" sz="1100" dirty="0"/>
              <a:t> para </a:t>
            </a:r>
            <a:r>
              <a:rPr lang="en-US" sz="1100" dirty="0" err="1"/>
              <a:t>el</a:t>
            </a:r>
            <a:r>
              <a:rPr lang="en-US" sz="1100" dirty="0"/>
              <a:t> AGCH </a:t>
            </a:r>
            <a:r>
              <a:rPr lang="en-US" sz="1100" dirty="0" err="1"/>
              <a:t>quedando</a:t>
            </a:r>
            <a:r>
              <a:rPr lang="en-US" sz="1100" dirty="0"/>
              <a:t> 7 </a:t>
            </a:r>
            <a:r>
              <a:rPr lang="en-US" sz="1100" dirty="0" err="1"/>
              <a:t>bloques</a:t>
            </a:r>
            <a:r>
              <a:rPr lang="en-US" sz="1100" dirty="0"/>
              <a:t> para paging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8E8D9D-297C-D4C3-4163-77C04AD56970}"/>
              </a:ext>
            </a:extLst>
          </p:cNvPr>
          <p:cNvSpPr txBox="1"/>
          <p:nvPr/>
        </p:nvSpPr>
        <p:spPr>
          <a:xfrm>
            <a:off x="5710687" y="6063618"/>
            <a:ext cx="254552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Paging capability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 (9-2)/0.2354 x 2.87 x 80% x 3600 = </a:t>
            </a:r>
            <a:r>
              <a:rPr lang="en-US" sz="1050" b="1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245,791</a:t>
            </a:r>
            <a:r>
              <a:rPr lang="en-US" sz="1050" b="0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050" b="1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paging </a:t>
            </a:r>
            <a:r>
              <a:rPr lang="en-US" sz="1050" b="1" i="0" dirty="0" err="1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por</a:t>
            </a:r>
            <a:r>
              <a:rPr lang="en-US" sz="1050" b="1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hora</a:t>
            </a:r>
            <a:endParaRPr lang="en-US" sz="1050" b="1" dirty="0">
              <a:solidFill>
                <a:srgbClr val="C0000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FB03ADA-530C-483C-E5E2-D512568E9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083" y="5387322"/>
            <a:ext cx="4357716" cy="87400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21378C9-1215-5321-20C1-3E6BEB94A1E9}"/>
              </a:ext>
            </a:extLst>
          </p:cNvPr>
          <p:cNvSpPr txBox="1"/>
          <p:nvPr/>
        </p:nvSpPr>
        <p:spPr>
          <a:xfrm>
            <a:off x="2323179" y="6229049"/>
            <a:ext cx="1662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2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</a:rPr>
              <a:t>Reservado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</a:rPr>
              <a:t>el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AGCH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38C9B29-9941-C264-8D48-524C9C6741B2}"/>
              </a:ext>
            </a:extLst>
          </p:cNvPr>
          <p:cNvCxnSpPr>
            <a:cxnSpLocks/>
          </p:cNvCxnSpPr>
          <p:nvPr/>
        </p:nvCxnSpPr>
        <p:spPr>
          <a:xfrm flipH="1" flipV="1">
            <a:off x="2619038" y="6077087"/>
            <a:ext cx="241415" cy="207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8499D5-F06D-23D7-3DE6-A918A25A8593}"/>
              </a:ext>
            </a:extLst>
          </p:cNvPr>
          <p:cNvCxnSpPr/>
          <p:nvPr/>
        </p:nvCxnSpPr>
        <p:spPr>
          <a:xfrm flipH="1">
            <a:off x="1478467" y="4640472"/>
            <a:ext cx="1161216" cy="123411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B74F13-A682-F4AC-B006-01E25725A7B2}"/>
              </a:ext>
            </a:extLst>
          </p:cNvPr>
          <p:cNvCxnSpPr>
            <a:cxnSpLocks/>
          </p:cNvCxnSpPr>
          <p:nvPr/>
        </p:nvCxnSpPr>
        <p:spPr>
          <a:xfrm>
            <a:off x="3312783" y="4640472"/>
            <a:ext cx="2070843" cy="1245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D05F2-85A0-1F4D-F597-7672FB8B3A7E}"/>
              </a:ext>
            </a:extLst>
          </p:cNvPr>
          <p:cNvSpPr txBox="1"/>
          <p:nvPr/>
        </p:nvSpPr>
        <p:spPr>
          <a:xfrm>
            <a:off x="13907" y="5646200"/>
            <a:ext cx="14699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Signaling channel structure(Downlink)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B9D8DEF-C315-08A8-20AB-E21C5CF59A88}"/>
              </a:ext>
            </a:extLst>
          </p:cNvPr>
          <p:cNvCxnSpPr/>
          <p:nvPr/>
        </p:nvCxnSpPr>
        <p:spPr>
          <a:xfrm flipH="1">
            <a:off x="3985883" y="4549037"/>
            <a:ext cx="4645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F1CADA2-B8E7-54A3-0337-1D7D2298CF42}"/>
              </a:ext>
            </a:extLst>
          </p:cNvPr>
          <p:cNvSpPr txBox="1"/>
          <p:nvPr/>
        </p:nvSpPr>
        <p:spPr>
          <a:xfrm>
            <a:off x="8695426" y="4457602"/>
            <a:ext cx="10351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 Canal de broadcast se </a:t>
            </a:r>
            <a:r>
              <a:rPr lang="en-US" sz="1100" dirty="0" err="1"/>
              <a:t>configura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otro timeslot junto al SDCCH</a:t>
            </a:r>
          </a:p>
        </p:txBody>
      </p:sp>
    </p:spTree>
    <p:extLst>
      <p:ext uri="{BB962C8B-B14F-4D97-AF65-F5344CB8AC3E}">
        <p14:creationId xmlns:p14="http://schemas.microsoft.com/office/powerpoint/2010/main" val="407542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531370F-AF88-71E5-DDDF-18F78C1C5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49" y="3824043"/>
            <a:ext cx="5210454" cy="2165791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1234D32-3768-4A1B-984A-CBFA02C7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354-33BF-4C71-AFF7-34C7B654517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FFDC0B-7DD5-4D24-84FF-817E3E02F7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5083" y="448516"/>
            <a:ext cx="9657769" cy="501267"/>
          </a:xfrm>
        </p:spPr>
        <p:txBody>
          <a:bodyPr>
            <a:normAutofit/>
          </a:bodyPr>
          <a:lstStyle/>
          <a:p>
            <a:r>
              <a:rPr lang="en-US" sz="2400" dirty="0"/>
              <a:t>Optimización alto delay SMS</a:t>
            </a:r>
            <a:endParaRPr lang="es-PE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32C73-D87C-34DC-96EF-C88BBA741E7C}"/>
              </a:ext>
            </a:extLst>
          </p:cNvPr>
          <p:cNvSpPr txBox="1"/>
          <p:nvPr/>
        </p:nvSpPr>
        <p:spPr>
          <a:xfrm>
            <a:off x="1036319" y="1083458"/>
            <a:ext cx="796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Ejecución</a:t>
            </a:r>
            <a:r>
              <a:rPr lang="en-US" dirty="0"/>
              <a:t> del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 Sitios: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E29B3-4FC4-0E2D-8664-8A019B9A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83" y="1586465"/>
            <a:ext cx="5312723" cy="2237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C4C60-5207-8462-EE8D-35C89BC6C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242" y="1586465"/>
            <a:ext cx="5234769" cy="2170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CF336C-EAD6-80DB-AECA-DADC96009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83" y="3824043"/>
            <a:ext cx="5220917" cy="2165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C32BE4-D4CA-8755-DEB5-719952A5C9E8}"/>
              </a:ext>
            </a:extLst>
          </p:cNvPr>
          <p:cNvSpPr txBox="1"/>
          <p:nvPr/>
        </p:nvSpPr>
        <p:spPr>
          <a:xfrm>
            <a:off x="5214915" y="4359586"/>
            <a:ext cx="793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Reducción</a:t>
            </a:r>
            <a:r>
              <a:rPr lang="en-US" sz="800" dirty="0">
                <a:solidFill>
                  <a:srgbClr val="C00000"/>
                </a:solidFill>
              </a:rPr>
              <a:t> del PCH Load al </a:t>
            </a:r>
            <a:r>
              <a:rPr lang="en-US" sz="800" dirty="0" err="1">
                <a:solidFill>
                  <a:srgbClr val="C00000"/>
                </a:solidFill>
              </a:rPr>
              <a:t>tener</a:t>
            </a:r>
            <a:r>
              <a:rPr lang="en-US" sz="800" dirty="0">
                <a:solidFill>
                  <a:srgbClr val="C00000"/>
                </a:solidFill>
              </a:rPr>
              <a:t> mas capacidad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FAB9F8-80DA-BC84-DE2F-1A200FB8089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828091" y="4651974"/>
            <a:ext cx="386824" cy="2151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32DA38-C3DF-B03D-E6E7-75C2D1E2DCE9}"/>
              </a:ext>
            </a:extLst>
          </p:cNvPr>
          <p:cNvSpPr txBox="1"/>
          <p:nvPr/>
        </p:nvSpPr>
        <p:spPr>
          <a:xfrm>
            <a:off x="5156870" y="2299566"/>
            <a:ext cx="793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Reducción</a:t>
            </a:r>
            <a:r>
              <a:rPr lang="en-US" sz="800" dirty="0">
                <a:solidFill>
                  <a:srgbClr val="C00000"/>
                </a:solidFill>
              </a:rPr>
              <a:t> del PCH Load al </a:t>
            </a:r>
            <a:r>
              <a:rPr lang="en-US" sz="800" dirty="0" err="1">
                <a:solidFill>
                  <a:srgbClr val="C00000"/>
                </a:solidFill>
              </a:rPr>
              <a:t>tener</a:t>
            </a:r>
            <a:r>
              <a:rPr lang="en-US" sz="800" dirty="0">
                <a:solidFill>
                  <a:srgbClr val="C00000"/>
                </a:solidFill>
              </a:rPr>
              <a:t> mas capacidad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4FC567-A8B8-CD4E-3137-A44DAA61C196}"/>
              </a:ext>
            </a:extLst>
          </p:cNvPr>
          <p:cNvCxnSpPr/>
          <p:nvPr/>
        </p:nvCxnSpPr>
        <p:spPr>
          <a:xfrm flipH="1">
            <a:off x="4804913" y="2428515"/>
            <a:ext cx="414068" cy="408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40E86F-8117-4CB0-E353-EA4B62A6778F}"/>
              </a:ext>
            </a:extLst>
          </p:cNvPr>
          <p:cNvSpPr txBox="1"/>
          <p:nvPr/>
        </p:nvSpPr>
        <p:spPr>
          <a:xfrm>
            <a:off x="10803148" y="2162752"/>
            <a:ext cx="1245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Reducción</a:t>
            </a:r>
            <a:r>
              <a:rPr lang="en-US" sz="800" dirty="0">
                <a:solidFill>
                  <a:srgbClr val="C00000"/>
                </a:solidFill>
              </a:rPr>
              <a:t> de la </a:t>
            </a:r>
            <a:r>
              <a:rPr lang="en-US" sz="800" dirty="0" err="1">
                <a:solidFill>
                  <a:srgbClr val="C00000"/>
                </a:solidFill>
              </a:rPr>
              <a:t>congestión</a:t>
            </a:r>
            <a:r>
              <a:rPr lang="en-US" sz="800" dirty="0">
                <a:solidFill>
                  <a:srgbClr val="C00000"/>
                </a:solidFill>
              </a:rPr>
              <a:t> PCH (pasamos de estar congestionado </a:t>
            </a:r>
            <a:r>
              <a:rPr lang="en-US" sz="800" dirty="0" err="1">
                <a:solidFill>
                  <a:srgbClr val="C00000"/>
                </a:solidFill>
              </a:rPr>
              <a:t>todo</a:t>
            </a:r>
            <a:r>
              <a:rPr lang="en-US" sz="800" dirty="0">
                <a:solidFill>
                  <a:srgbClr val="C00000"/>
                </a:solidFill>
              </a:rPr>
              <a:t> </a:t>
            </a:r>
            <a:r>
              <a:rPr lang="en-US" sz="800" dirty="0" err="1">
                <a:solidFill>
                  <a:srgbClr val="C00000"/>
                </a:solidFill>
              </a:rPr>
              <a:t>el</a:t>
            </a:r>
            <a:r>
              <a:rPr lang="en-US" sz="800" dirty="0">
                <a:solidFill>
                  <a:srgbClr val="C00000"/>
                </a:solidFill>
              </a:rPr>
              <a:t> día a cero)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8ED72F-7B13-C4E1-A379-5DE9838A2277}"/>
              </a:ext>
            </a:extLst>
          </p:cNvPr>
          <p:cNvCxnSpPr/>
          <p:nvPr/>
        </p:nvCxnSpPr>
        <p:spPr>
          <a:xfrm flipH="1">
            <a:off x="10445440" y="2373007"/>
            <a:ext cx="414068" cy="408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FC3618-0F84-11C8-8B32-42BD60750726}"/>
              </a:ext>
            </a:extLst>
          </p:cNvPr>
          <p:cNvCxnSpPr/>
          <p:nvPr/>
        </p:nvCxnSpPr>
        <p:spPr>
          <a:xfrm flipH="1">
            <a:off x="10309405" y="4498103"/>
            <a:ext cx="414068" cy="408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816DD4-6A65-EED0-07AA-B512B5A54123}"/>
              </a:ext>
            </a:extLst>
          </p:cNvPr>
          <p:cNvSpPr txBox="1"/>
          <p:nvPr/>
        </p:nvSpPr>
        <p:spPr>
          <a:xfrm>
            <a:off x="10803148" y="4274918"/>
            <a:ext cx="793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Reducción</a:t>
            </a:r>
            <a:r>
              <a:rPr lang="en-US" sz="800" dirty="0">
                <a:solidFill>
                  <a:srgbClr val="C00000"/>
                </a:solidFill>
              </a:rPr>
              <a:t> de la </a:t>
            </a:r>
            <a:r>
              <a:rPr lang="en-US" sz="800" dirty="0" err="1">
                <a:solidFill>
                  <a:srgbClr val="C00000"/>
                </a:solidFill>
              </a:rPr>
              <a:t>congestión</a:t>
            </a:r>
            <a:r>
              <a:rPr lang="en-US" sz="800" dirty="0">
                <a:solidFill>
                  <a:srgbClr val="C00000"/>
                </a:solidFill>
              </a:rPr>
              <a:t> PCH (pasamos de estar congestionado </a:t>
            </a:r>
            <a:r>
              <a:rPr lang="en-US" sz="800" dirty="0" err="1">
                <a:solidFill>
                  <a:srgbClr val="C00000"/>
                </a:solidFill>
              </a:rPr>
              <a:t>todo</a:t>
            </a:r>
            <a:r>
              <a:rPr lang="en-US" sz="800" dirty="0">
                <a:solidFill>
                  <a:srgbClr val="C00000"/>
                </a:solidFill>
              </a:rPr>
              <a:t> </a:t>
            </a:r>
            <a:r>
              <a:rPr lang="en-US" sz="800" dirty="0" err="1">
                <a:solidFill>
                  <a:srgbClr val="C00000"/>
                </a:solidFill>
              </a:rPr>
              <a:t>el</a:t>
            </a:r>
            <a:r>
              <a:rPr lang="en-US" sz="800" dirty="0">
                <a:solidFill>
                  <a:srgbClr val="C00000"/>
                </a:solidFill>
              </a:rPr>
              <a:t> día a cero)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41B4C1-0352-331D-1289-D71D59F136D9}"/>
              </a:ext>
            </a:extLst>
          </p:cNvPr>
          <p:cNvSpPr txBox="1"/>
          <p:nvPr/>
        </p:nvSpPr>
        <p:spPr>
          <a:xfrm>
            <a:off x="1070824" y="1618723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C_ORELLANA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66D28-2129-2BCF-E33D-ED4BEFA7F514}"/>
              </a:ext>
            </a:extLst>
          </p:cNvPr>
          <p:cNvSpPr txBox="1"/>
          <p:nvPr/>
        </p:nvSpPr>
        <p:spPr>
          <a:xfrm>
            <a:off x="6273857" y="1551659"/>
            <a:ext cx="218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SANPABLO_LORETO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1A924A-46B8-768E-4A84-B63EC3775D1B}"/>
              </a:ext>
            </a:extLst>
          </p:cNvPr>
          <p:cNvSpPr txBox="1"/>
          <p:nvPr/>
        </p:nvSpPr>
        <p:spPr>
          <a:xfrm>
            <a:off x="6334242" y="3805310"/>
            <a:ext cx="218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SANPABLO_LORETO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E8C09-270D-D432-AB8A-D9BB19DE633C}"/>
              </a:ext>
            </a:extLst>
          </p:cNvPr>
          <p:cNvSpPr txBox="1"/>
          <p:nvPr/>
        </p:nvSpPr>
        <p:spPr>
          <a:xfrm>
            <a:off x="3727346" y="1892735"/>
            <a:ext cx="15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Combined BCCH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53D38B-DD7B-BAC0-F75B-0CA7B75639BE}"/>
              </a:ext>
            </a:extLst>
          </p:cNvPr>
          <p:cNvSpPr txBox="1"/>
          <p:nvPr/>
        </p:nvSpPr>
        <p:spPr>
          <a:xfrm>
            <a:off x="4758332" y="1892735"/>
            <a:ext cx="15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Non-Combined BCCH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24C11C-810B-DBB0-2523-CC90A4473458}"/>
              </a:ext>
            </a:extLst>
          </p:cNvPr>
          <p:cNvSpPr txBox="1"/>
          <p:nvPr/>
        </p:nvSpPr>
        <p:spPr>
          <a:xfrm>
            <a:off x="9195506" y="1852778"/>
            <a:ext cx="15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Combined BCCH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B36910-8037-AE3A-7BFC-6F7AE409ED6B}"/>
              </a:ext>
            </a:extLst>
          </p:cNvPr>
          <p:cNvSpPr txBox="1"/>
          <p:nvPr/>
        </p:nvSpPr>
        <p:spPr>
          <a:xfrm>
            <a:off x="10226492" y="1852778"/>
            <a:ext cx="15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Non-Combined BCCH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345A5C-AB0C-59E2-E5BF-82C959FBB194}"/>
              </a:ext>
            </a:extLst>
          </p:cNvPr>
          <p:cNvSpPr txBox="1"/>
          <p:nvPr/>
        </p:nvSpPr>
        <p:spPr>
          <a:xfrm>
            <a:off x="9195507" y="4076456"/>
            <a:ext cx="15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Combined BCCH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B0C1DC-F81B-7199-FC94-DC6D27419B0F}"/>
              </a:ext>
            </a:extLst>
          </p:cNvPr>
          <p:cNvSpPr txBox="1"/>
          <p:nvPr/>
        </p:nvSpPr>
        <p:spPr>
          <a:xfrm>
            <a:off x="10226493" y="4076456"/>
            <a:ext cx="15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Non-Combined BCCH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5A005E-A2A4-583F-F836-1CF0C102A0EF}"/>
              </a:ext>
            </a:extLst>
          </p:cNvPr>
          <p:cNvSpPr txBox="1"/>
          <p:nvPr/>
        </p:nvSpPr>
        <p:spPr>
          <a:xfrm>
            <a:off x="3711473" y="4078897"/>
            <a:ext cx="15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Combined BCCH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732851-9DEF-D3D4-7D86-2C02D2439F01}"/>
              </a:ext>
            </a:extLst>
          </p:cNvPr>
          <p:cNvSpPr txBox="1"/>
          <p:nvPr/>
        </p:nvSpPr>
        <p:spPr>
          <a:xfrm>
            <a:off x="4742459" y="4078897"/>
            <a:ext cx="15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Non-Combined BCCH</a:t>
            </a:r>
          </a:p>
        </p:txBody>
      </p:sp>
    </p:spTree>
    <p:extLst>
      <p:ext uri="{BB962C8B-B14F-4D97-AF65-F5344CB8AC3E}">
        <p14:creationId xmlns:p14="http://schemas.microsoft.com/office/powerpoint/2010/main" val="240632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1234D32-3768-4A1B-984A-CBFA02C7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354-33BF-4C71-AFF7-34C7B65451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FFDC0B-7DD5-4D24-84FF-817E3E02F7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5083" y="448516"/>
            <a:ext cx="9657769" cy="501267"/>
          </a:xfrm>
        </p:spPr>
        <p:txBody>
          <a:bodyPr>
            <a:normAutofit/>
          </a:bodyPr>
          <a:lstStyle/>
          <a:p>
            <a:r>
              <a:rPr lang="en-US" sz="2400" dirty="0"/>
              <a:t>Optimización alto delay SMS</a:t>
            </a:r>
            <a:endParaRPr lang="es-PE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32C73-D87C-34DC-96EF-C88BBA741E7C}"/>
              </a:ext>
            </a:extLst>
          </p:cNvPr>
          <p:cNvSpPr txBox="1"/>
          <p:nvPr/>
        </p:nvSpPr>
        <p:spPr>
          <a:xfrm>
            <a:off x="1036319" y="949783"/>
            <a:ext cx="796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Resultados: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FCBE3F9-E709-9C53-048A-E06042359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55" y="1596947"/>
            <a:ext cx="8150813" cy="2407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B444B-5E45-BD73-0C94-A7332367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55" y="4381922"/>
            <a:ext cx="5545636" cy="22935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63009-28FE-C29E-8415-11D9D8184FBB}"/>
              </a:ext>
            </a:extLst>
          </p:cNvPr>
          <p:cNvSpPr txBox="1"/>
          <p:nvPr/>
        </p:nvSpPr>
        <p:spPr>
          <a:xfrm>
            <a:off x="1036319" y="4057534"/>
            <a:ext cx="90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C_ORELLANA: </a:t>
            </a:r>
            <a:r>
              <a:rPr lang="en-US" dirty="0"/>
              <a:t>11 Segundos </a:t>
            </a:r>
            <a:r>
              <a:rPr lang="en-US" dirty="0" err="1"/>
              <a:t>en</a:t>
            </a:r>
            <a:r>
              <a:rPr lang="en-US" dirty="0"/>
              <a:t> promedio para </a:t>
            </a:r>
            <a:r>
              <a:rPr lang="en-US" dirty="0" err="1"/>
              <a:t>el</a:t>
            </a:r>
            <a:r>
              <a:rPr lang="en-US" dirty="0"/>
              <a:t> procedimiento de </a:t>
            </a:r>
            <a:r>
              <a:rPr lang="en-US" dirty="0" err="1"/>
              <a:t>envio+recepción</a:t>
            </a:r>
            <a:r>
              <a:rPr lang="en-US" dirty="0"/>
              <a:t> del SMS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BCEF97-AE8F-5627-CDC3-FEDEFD952982}"/>
              </a:ext>
            </a:extLst>
          </p:cNvPr>
          <p:cNvSpPr txBox="1"/>
          <p:nvPr/>
        </p:nvSpPr>
        <p:spPr>
          <a:xfrm>
            <a:off x="1036319" y="1302836"/>
            <a:ext cx="995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C_SANPABLO_LORETO_LO01: </a:t>
            </a:r>
            <a:r>
              <a:rPr lang="en-US" dirty="0"/>
              <a:t>11 Segundos </a:t>
            </a:r>
            <a:r>
              <a:rPr lang="en-US" dirty="0" err="1"/>
              <a:t>en</a:t>
            </a:r>
            <a:r>
              <a:rPr lang="en-US" dirty="0"/>
              <a:t> promedio para </a:t>
            </a:r>
            <a:r>
              <a:rPr lang="en-US" dirty="0" err="1"/>
              <a:t>el</a:t>
            </a:r>
            <a:r>
              <a:rPr lang="en-US" dirty="0"/>
              <a:t> procedimiento de </a:t>
            </a:r>
            <a:r>
              <a:rPr lang="en-US" dirty="0" err="1"/>
              <a:t>envio+recepción</a:t>
            </a:r>
            <a:r>
              <a:rPr lang="en-US" dirty="0"/>
              <a:t> del SMS</a:t>
            </a:r>
          </a:p>
        </p:txBody>
      </p:sp>
    </p:spTree>
    <p:extLst>
      <p:ext uri="{BB962C8B-B14F-4D97-AF65-F5344CB8AC3E}">
        <p14:creationId xmlns:p14="http://schemas.microsoft.com/office/powerpoint/2010/main" val="362832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1BD1EC8C01B14C8B6A367DDCE8C3E4" ma:contentTypeVersion="19" ma:contentTypeDescription="Create a new document." ma:contentTypeScope="" ma:versionID="1d89cd06b762712d2004c94209786277">
  <xsd:schema xmlns:xsd="http://www.w3.org/2001/XMLSchema" xmlns:xs="http://www.w3.org/2001/XMLSchema" xmlns:p="http://schemas.microsoft.com/office/2006/metadata/properties" xmlns:ns1="http://schemas.microsoft.com/sharepoint/v3" xmlns:ns2="b05613fa-647f-4b76-9716-c5e5a377e33a" xmlns:ns3="8c3b08bb-1487-4d9e-8af0-557d34e24f58" targetNamespace="http://schemas.microsoft.com/office/2006/metadata/properties" ma:root="true" ma:fieldsID="ebcca5077ec1e5a0176742b815e572c4" ns1:_="" ns2:_="" ns3:_="">
    <xsd:import namespace="http://schemas.microsoft.com/sharepoint/v3"/>
    <xsd:import namespace="b05613fa-647f-4b76-9716-c5e5a377e33a"/>
    <xsd:import namespace="8c3b08bb-1487-4d9e-8af0-557d34e24f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date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613fa-647f-4b76-9716-c5e5a377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date" ma:index="20" nillable="true" ma:displayName="date" ma:format="DateOnly" ma:internalName="date">
      <xsd:simpleType>
        <xsd:restriction base="dms:DateTime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75f7ce5b-710d-4a83-b8fd-aec45f6a4a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3b08bb-1487-4d9e-8af0-557d34e24f5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cf716fef-2ebf-4049-b78b-8d91ece9081c}" ma:internalName="TaxCatchAll" ma:showField="CatchAllData" ma:web="8c3b08bb-1487-4d9e-8af0-557d34e24f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date xmlns="b05613fa-647f-4b76-9716-c5e5a377e33a" xsi:nil="true"/>
    <_ip_UnifiedCompliancePolicyProperties xmlns="http://schemas.microsoft.com/sharepoint/v3" xsi:nil="true"/>
    <TaxCatchAll xmlns="8c3b08bb-1487-4d9e-8af0-557d34e24f58" xsi:nil="true"/>
    <lcf76f155ced4ddcb4097134ff3c332f xmlns="b05613fa-647f-4b76-9716-c5e5a377e33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616CFFA-445D-4358-AEC5-54729AE18F20}"/>
</file>

<file path=customXml/itemProps2.xml><?xml version="1.0" encoding="utf-8"?>
<ds:datastoreItem xmlns:ds="http://schemas.openxmlformats.org/officeDocument/2006/customXml" ds:itemID="{A1DFD395-530F-478A-950E-33C30AECC628}"/>
</file>

<file path=customXml/itemProps3.xml><?xml version="1.0" encoding="utf-8"?>
<ds:datastoreItem xmlns:ds="http://schemas.openxmlformats.org/officeDocument/2006/customXml" ds:itemID="{14C08294-0BC9-4CDF-934F-77BF810DF90A}"/>
</file>

<file path=docProps/app.xml><?xml version="1.0" encoding="utf-8"?>
<Properties xmlns="http://schemas.openxmlformats.org/officeDocument/2006/extended-properties" xmlns:vt="http://schemas.openxmlformats.org/officeDocument/2006/docPropsVTypes">
  <TotalTime>7572</TotalTime>
  <Words>300</Words>
  <Application>Microsoft Office PowerPoint</Application>
  <PresentationFormat>Panorámica</PresentationFormat>
  <Paragraphs>40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Microsoft Yahei</vt:lpstr>
      <vt:lpstr>Arial</vt:lpstr>
      <vt:lpstr>Calibri</vt:lpstr>
      <vt:lpstr>Calibri Light</vt:lpstr>
      <vt:lpstr>Exo 2 Light</vt:lpstr>
      <vt:lpstr>Exo 2 Semi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Jesús Alfonso Saravia Jiménez</dc:creator>
  <cp:lastModifiedBy>Joel Aragon Valladares</cp:lastModifiedBy>
  <cp:revision>44</cp:revision>
  <dcterms:created xsi:type="dcterms:W3CDTF">2022-11-21T17:39:53Z</dcterms:created>
  <dcterms:modified xsi:type="dcterms:W3CDTF">2023-06-26T02:06:05Z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0x010100CA1BD1EC8C01B14C8B6A367DDCE8C3E4</vt:lpwstr>
  </property>
</Properties>
</file>