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CD"/>
    <a:srgbClr val="C8001F"/>
    <a:srgbClr val="A3539F"/>
    <a:srgbClr val="00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EF8C-817B-BB49-A123-D8025BA91A9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6130-DE57-C249-9716-F29703A4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6130-DE57-C249-9716-F29703A49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406-2231-7054-4C61-6BD63F95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F619-5B5B-359D-8CF7-61A2F130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DBB9-B2AC-86B7-4610-BDD1673F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DA83-CD41-F2F3-81EF-6F020D5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FCF-29DB-6B5D-E039-39BC90FA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294A-32B1-E8E8-A76D-6FAB78D2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0FA2-6BD8-10A7-D352-9097A00E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3EB2-A13D-3DF3-E3B8-E180D78E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AB39-00EE-F741-BA2C-40EC1CA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D360-9737-596A-0625-586E8E4B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8E02-2F50-F143-AD53-19F436835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265-D860-8B28-B0FB-1E2FA42FC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0845-D3C3-346F-8132-63230259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B293-3C40-2DD8-4313-5BAE9A1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1247-100D-A054-E8D9-2178CD3C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C7C9-1CFD-4796-DCFA-F6F6D304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30E4-B0FC-91F9-95C2-607D1914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3EEB-AFC3-28C2-BB7F-C931189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F64E-53D7-B53B-0052-34E2FDF9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813F-41EB-4894-A607-3826B57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F5B-F8E4-7096-A508-BFEF5B8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0F1C-5D74-290B-8FB2-5B063B53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3100-E773-EADF-6216-24067EC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F67A-D127-9292-925B-11FF50C6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9897-9212-1756-D712-96C478B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03A-A0B2-60BB-2F02-AEDE1485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3551-C115-13FB-ADD3-171187AB0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EDAA-598C-4743-E422-5B803AEF4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5C48-A986-C3A3-17D9-9DA91E1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8F4F-B19E-D010-D0DB-7015803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0266-CFF8-C7E5-B3B2-DF1FC4E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4D5-87D1-B514-0928-48973A8B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2727-4753-620F-D7DF-40B27CE3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1E58-BAB5-4269-0EA0-A7E3FBE6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F1D4C-12C0-1D7E-AB07-87F8B315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57576-0507-8385-6A8A-529EE215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4E3D4-1423-491E-AB7C-15977A0E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AC55A-3E02-6B70-8ACB-BC6C3882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D8A5C-F25F-0F12-B492-2BB03D8B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ACC5-3391-CD73-5B70-7F50C5D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5F86-8061-8869-8B96-F096E346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3502-6A45-76C4-FFFA-676B6FBB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F6BCD-7726-526D-AC5E-CEF5D4CD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4AA6C-743C-8675-C1A1-20A2078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6558E-3CB4-A041-48CF-3022B8E5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08E9-AB0D-2C5D-0B31-D090FF7E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F31-61A7-1780-6035-BA2F8CD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47A7-8D4D-5F19-AC1D-EED7231A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2596-FAB7-2B6F-9AF2-99B18FB85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DDAD-44B2-5973-D61E-A4715A65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FB18-9A61-52CA-F66B-614573E9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F2F3-07CB-9F4B-35E2-7A8B6983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CE9F-2B8D-A224-103F-34C9D828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BBACB-3F39-2269-EABC-F721881A7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BC77D-4929-3519-A6F6-C5802729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1E6D-D26B-C9BA-6781-663485A9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F4B8-157D-4121-8414-7B0E28FC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A241-3EAD-50FF-C61D-FDC3663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0AAA8-79EB-20FA-2CF8-233790A4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EB6D-1DB9-2522-52F2-5D2245E3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28D6-ACDC-DF86-FA86-7049EF98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0E93-2696-5C49-9233-A1284B8A832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49B9-E9D6-ABA9-D72B-9818D1CB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D33-BEAE-C6FE-302C-299DF88C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BE903-1CA2-C7B2-35BC-29872304AAB9}"/>
              </a:ext>
            </a:extLst>
          </p:cNvPr>
          <p:cNvSpPr txBox="1"/>
          <p:nvPr/>
        </p:nvSpPr>
        <p:spPr>
          <a:xfrm>
            <a:off x="1250730" y="746233"/>
            <a:ext cx="137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RITO SANS NORM REGULAR NORM" panose="02000503040000020004" pitchFamily="2" charset="77"/>
              </a:rPr>
              <a:t>Unmet Need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2BDD01-96B8-304C-EEBF-AE20E04480CC}"/>
              </a:ext>
            </a:extLst>
          </p:cNvPr>
          <p:cNvSpPr/>
          <p:nvPr/>
        </p:nvSpPr>
        <p:spPr>
          <a:xfrm>
            <a:off x="1797268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0EA201-339A-92EF-25D2-444567BC413E}"/>
              </a:ext>
            </a:extLst>
          </p:cNvPr>
          <p:cNvSpPr/>
          <p:nvPr/>
        </p:nvSpPr>
        <p:spPr>
          <a:xfrm>
            <a:off x="4740165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6306C-11DC-A316-2070-FE57DA72BB75}"/>
              </a:ext>
            </a:extLst>
          </p:cNvPr>
          <p:cNvSpPr txBox="1"/>
          <p:nvPr/>
        </p:nvSpPr>
        <p:spPr>
          <a:xfrm>
            <a:off x="9795641" y="746233"/>
            <a:ext cx="1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BRITO SANS NORM REGULAR NORM" panose="02000503040000020004" pitchFamily="2" charset="77"/>
              </a:rPr>
              <a:t>Reasons for Non-use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85F46-43E2-9A2F-BB6A-E15ECC36D76E}"/>
              </a:ext>
            </a:extLst>
          </p:cNvPr>
          <p:cNvSpPr txBox="1"/>
          <p:nvPr/>
        </p:nvSpPr>
        <p:spPr>
          <a:xfrm>
            <a:off x="2543503" y="1710142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Currently pregnant &amp; pregnancy was mistimed or unwanted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1EF8-ACD2-CB8B-0DF0-947EF814FE17}"/>
              </a:ext>
            </a:extLst>
          </p:cNvPr>
          <p:cNvSpPr txBox="1"/>
          <p:nvPr/>
        </p:nvSpPr>
        <p:spPr>
          <a:xfrm>
            <a:off x="8208577" y="1702014"/>
            <a:ext cx="153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Used emergency contraception in the past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AC610-DE48-8BDD-9DD2-7892FF4BF027}"/>
              </a:ext>
            </a:extLst>
          </p:cNvPr>
          <p:cNvSpPr txBox="1"/>
          <p:nvPr/>
        </p:nvSpPr>
        <p:spPr>
          <a:xfrm>
            <a:off x="8295296" y="2811797"/>
            <a:ext cx="18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Infecund or menopausal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53B0E-EF15-47CF-D4B1-56B782179151}"/>
              </a:ext>
            </a:extLst>
          </p:cNvPr>
          <p:cNvSpPr txBox="1"/>
          <p:nvPr/>
        </p:nvSpPr>
        <p:spPr>
          <a:xfrm>
            <a:off x="8561992" y="3505733"/>
            <a:ext cx="160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Not sexually 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4656-3D36-95D5-D3F1-F67812AC7795}"/>
              </a:ext>
            </a:extLst>
          </p:cNvPr>
          <p:cNvSpPr txBox="1"/>
          <p:nvPr/>
        </p:nvSpPr>
        <p:spPr>
          <a:xfrm>
            <a:off x="8008878" y="4221980"/>
            <a:ext cx="180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PPA following a planned birth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423B-610D-8CD0-EB18-4EEA3FCC7367}"/>
              </a:ext>
            </a:extLst>
          </p:cNvPr>
          <p:cNvSpPr txBox="1"/>
          <p:nvPr/>
        </p:nvSpPr>
        <p:spPr>
          <a:xfrm>
            <a:off x="2205856" y="2811797"/>
            <a:ext cx="199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Undecided about whether or when to become pregnant in the next two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E8B1C-9FC0-1C95-ADB2-E53B1D9B7879}"/>
              </a:ext>
            </a:extLst>
          </p:cNvPr>
          <p:cNvSpPr txBox="1"/>
          <p:nvPr/>
        </p:nvSpPr>
        <p:spPr>
          <a:xfrm>
            <a:off x="2438400" y="4098118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No response given when asked about reasons for non-use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25006-A57A-ADAB-8563-DCE0BCA1EB4F}"/>
              </a:ext>
            </a:extLst>
          </p:cNvPr>
          <p:cNvSpPr txBox="1"/>
          <p:nvPr/>
        </p:nvSpPr>
        <p:spPr>
          <a:xfrm>
            <a:off x="5252550" y="2872405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BRITO SANS NORM REGULAR NORM" panose="02000503040000020004" pitchFamily="2" charset="77"/>
              </a:rPr>
              <a:t>Want to avoid becoming pregnant within the next two years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0428C4-5863-E847-FBA1-131641714FA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39917" y="2033308"/>
            <a:ext cx="1103586" cy="0"/>
          </a:xfrm>
          <a:prstGeom prst="straightConnector1">
            <a:avLst/>
          </a:prstGeom>
          <a:ln w="19050">
            <a:solidFill>
              <a:srgbClr val="00B1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58A23103-3B74-5A0C-335B-1B07D5CAC843}"/>
              </a:ext>
            </a:extLst>
          </p:cNvPr>
          <p:cNvSpPr/>
          <p:nvPr/>
        </p:nvSpPr>
        <p:spPr>
          <a:xfrm>
            <a:off x="1333504" y="2875033"/>
            <a:ext cx="409904" cy="18694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F07505-D9EF-5FC6-1F28-FB8981C73101}"/>
              </a:ext>
            </a:extLst>
          </p:cNvPr>
          <p:cNvSpPr/>
          <p:nvPr/>
        </p:nvSpPr>
        <p:spPr>
          <a:xfrm rot="10800000">
            <a:off x="10586560" y="1702013"/>
            <a:ext cx="409904" cy="3042435"/>
          </a:xfrm>
          <a:prstGeom prst="leftBrace">
            <a:avLst/>
          </a:prstGeom>
          <a:ln w="19050">
            <a:solidFill>
              <a:srgbClr val="A35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D3BFA-5B66-E37C-AA24-B9053B92AA90}"/>
              </a:ext>
            </a:extLst>
          </p:cNvPr>
          <p:cNvSpPr txBox="1"/>
          <p:nvPr/>
        </p:nvSpPr>
        <p:spPr>
          <a:xfrm>
            <a:off x="354730" y="1702012"/>
            <a:ext cx="11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Method</a:t>
            </a:r>
          </a:p>
          <a:p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Barrier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99931-EAEF-CA0D-B550-409F3FAC459E}"/>
              </a:ext>
            </a:extLst>
          </p:cNvPr>
          <p:cNvSpPr txBox="1"/>
          <p:nvPr/>
        </p:nvSpPr>
        <p:spPr>
          <a:xfrm>
            <a:off x="94593" y="3459566"/>
            <a:ext cx="118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RITO SANS NORM REGULAR NORM" panose="02000503040000020004" pitchFamily="2" charset="77"/>
              </a:rPr>
              <a:t>Other / Unknown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DC1CD-6E21-D318-DA64-A941CF3D2732}"/>
              </a:ext>
            </a:extLst>
          </p:cNvPr>
          <p:cNvSpPr txBox="1"/>
          <p:nvPr/>
        </p:nvSpPr>
        <p:spPr>
          <a:xfrm>
            <a:off x="10825657" y="2909555"/>
            <a:ext cx="13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A3539F"/>
                </a:solidFill>
                <a:latin typeface="CABRITO SANS NORM REGULAR NORM" panose="02000503040000020004" pitchFamily="2" charset="77"/>
              </a:rPr>
              <a:t>Drop from Analysis</a:t>
            </a:r>
          </a:p>
        </p:txBody>
      </p:sp>
    </p:spTree>
    <p:extLst>
      <p:ext uri="{BB962C8B-B14F-4D97-AF65-F5344CB8AC3E}">
        <p14:creationId xmlns:p14="http://schemas.microsoft.com/office/powerpoint/2010/main" val="9657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CABRITO SANS NORM REGULAR NORM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Gunther</dc:creator>
  <cp:lastModifiedBy>Matt Gunther</cp:lastModifiedBy>
  <cp:revision>4</cp:revision>
  <dcterms:created xsi:type="dcterms:W3CDTF">2022-10-11T14:32:38Z</dcterms:created>
  <dcterms:modified xsi:type="dcterms:W3CDTF">2022-10-20T19:27:18Z</dcterms:modified>
</cp:coreProperties>
</file>