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CD"/>
    <a:srgbClr val="C8001F"/>
    <a:srgbClr val="A3539F"/>
    <a:srgbClr val="002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851"/>
    <p:restoredTop sz="94664"/>
  </p:normalViewPr>
  <p:slideViewPr>
    <p:cSldViewPr snapToGrid="0">
      <p:cViewPr varScale="1">
        <p:scale>
          <a:sx n="151" d="100"/>
          <a:sy n="151" d="100"/>
        </p:scale>
        <p:origin x="1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3EF8C-817B-BB49-A123-D8025BA91A9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6130-DE57-C249-9716-F29703A4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5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6130-DE57-C249-9716-F29703A49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56130-DE57-C249-9716-F29703A490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2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9406-2231-7054-4C61-6BD63F95D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DF619-5B5B-359D-8CF7-61A2F1308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5DBB9-B2AC-86B7-4610-BDD1673F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0E93-2696-5C49-9233-A1284B8A832D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4DA83-CD41-F2F3-81EF-6F020D56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8AFCF-29DB-6B5D-E039-39BC90FA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D46C-F269-2D40-9EB1-E4A9EC1F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294A-32B1-E8E8-A76D-6FAB78D2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B0FA2-6BD8-10A7-D352-9097A00E2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13EB2-A13D-3DF3-E3B8-E180D78E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0E93-2696-5C49-9233-A1284B8A832D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3AB39-00EE-F741-BA2C-40EC1CA7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CD360-9737-596A-0625-586E8E4B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D46C-F269-2D40-9EB1-E4A9EC1F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3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78E02-2F50-F143-AD53-19F436835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E9265-D860-8B28-B0FB-1E2FA42FC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D0845-D3C3-346F-8132-63230259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0E93-2696-5C49-9233-A1284B8A832D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EB293-3C40-2DD8-4313-5BAE9A1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81247-100D-A054-E8D9-2178CD3C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D46C-F269-2D40-9EB1-E4A9EC1F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4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C7C9-1CFD-4796-DCFA-F6F6D304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30E4-B0FC-91F9-95C2-607D19143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D3EEB-AFC3-28C2-BB7F-C9311895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0E93-2696-5C49-9233-A1284B8A832D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7F64E-53D7-B53B-0052-34E2FDF9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0813F-41EB-4894-A607-3826B57A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D46C-F269-2D40-9EB1-E4A9EC1F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7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0F5B-F8E4-7096-A508-BFEF5B8F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F0F1C-5D74-290B-8FB2-5B063B537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93100-E773-EADF-6216-24067ECC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0E93-2696-5C49-9233-A1284B8A832D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9F67A-D127-9292-925B-11FF50C6E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89897-9212-1756-D712-96C478B3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D46C-F269-2D40-9EB1-E4A9EC1F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7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B03A-A0B2-60BB-2F02-AEDE1485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F3551-C115-13FB-ADD3-171187AB0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2EDAA-598C-4743-E422-5B803AEF4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E5C48-A986-C3A3-17D9-9DA91E13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0E93-2696-5C49-9233-A1284B8A832D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08F4F-B19E-D010-D0DB-70158032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00266-CFF8-C7E5-B3B2-DF1FC4E0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D46C-F269-2D40-9EB1-E4A9EC1F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34D5-87D1-B514-0928-48973A8BA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62727-4753-620F-D7DF-40B27CE30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D1E58-BAB5-4269-0EA0-A7E3FBE6D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F1D4C-12C0-1D7E-AB07-87F8B3158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57576-0507-8385-6A8A-529EE215E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4E3D4-1423-491E-AB7C-15977A0EE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0E93-2696-5C49-9233-A1284B8A832D}" type="datetimeFigureOut">
              <a:rPr lang="en-US" smtClean="0"/>
              <a:t>11/8/22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AC55A-3E02-6B70-8ACB-BC6C3882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D8A5C-F25F-0F12-B492-2BB03D8B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D46C-F269-2D40-9EB1-E4A9EC1F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2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ACC5-3391-CD73-5B70-7F50C5D0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E5F86-8061-8869-8B96-F096E346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0E93-2696-5C49-9233-A1284B8A832D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33502-6A45-76C4-FFFA-676B6FBB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F6BCD-7726-526D-AC5E-CEF5D4CD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D46C-F269-2D40-9EB1-E4A9EC1F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8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4AA6C-743C-8675-C1A1-20A20786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0E93-2696-5C49-9233-A1284B8A832D}" type="datetimeFigureOut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6558E-3CB4-A041-48CF-3022B8E5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208E9-AB0D-2C5D-0B31-D090FF7E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D46C-F269-2D40-9EB1-E4A9EC1F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9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9F31-61A7-1780-6035-BA2F8CDA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147A7-8D4D-5F19-AC1D-EED7231A5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02596-FAB7-2B6F-9AF2-99B18FB85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BDDAD-44B2-5973-D61E-A4715A65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0E93-2696-5C49-9233-A1284B8A832D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9FB18-9A61-52CA-F66B-614573E9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6F2F3-07CB-9F4B-35E2-7A8B6983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D46C-F269-2D40-9EB1-E4A9EC1F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0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CE9F-2B8D-A224-103F-34C9D828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BBACB-3F39-2269-EABC-F721881A7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BC77D-4929-3519-A6F6-C5802729D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91E6D-D26B-C9BA-6781-663485A9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0E93-2696-5C49-9233-A1284B8A832D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BF4B8-157D-4121-8414-7B0E28FC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EA241-3EAD-50FF-C61D-FDC36630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D46C-F269-2D40-9EB1-E4A9EC1F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4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0AAA8-79EB-20FA-2CF8-233790A4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1EB6D-1DB9-2522-52F2-5D2245E35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928D6-ACDC-DF86-FA86-7049EF981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C0E93-2696-5C49-9233-A1284B8A832D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F49B9-E9D6-ABA9-D72B-9818D1CB7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CAD33-BEAE-C6FE-302C-299DF88C2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D46C-F269-2D40-9EB1-E4A9EC1F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2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8BE903-1CA2-C7B2-35BC-29872304AAB9}"/>
              </a:ext>
            </a:extLst>
          </p:cNvPr>
          <p:cNvSpPr txBox="1"/>
          <p:nvPr/>
        </p:nvSpPr>
        <p:spPr>
          <a:xfrm>
            <a:off x="1250730" y="746233"/>
            <a:ext cx="137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BRITO SANS NORM REGULAR NORM" panose="02000503040000020004" pitchFamily="2" charset="77"/>
              </a:rPr>
              <a:t>Unmet Need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2BDD01-96B8-304C-EEBF-AE20E04480CC}"/>
              </a:ext>
            </a:extLst>
          </p:cNvPr>
          <p:cNvSpPr/>
          <p:nvPr/>
        </p:nvSpPr>
        <p:spPr>
          <a:xfrm>
            <a:off x="1797268" y="486103"/>
            <a:ext cx="5885794" cy="5885794"/>
          </a:xfrm>
          <a:prstGeom prst="ellipse">
            <a:avLst/>
          </a:prstGeom>
          <a:noFill/>
          <a:ln>
            <a:solidFill>
              <a:srgbClr val="0025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0EA201-339A-92EF-25D2-444567BC413E}"/>
              </a:ext>
            </a:extLst>
          </p:cNvPr>
          <p:cNvSpPr/>
          <p:nvPr/>
        </p:nvSpPr>
        <p:spPr>
          <a:xfrm>
            <a:off x="4740165" y="486103"/>
            <a:ext cx="5885794" cy="5885794"/>
          </a:xfrm>
          <a:prstGeom prst="ellipse">
            <a:avLst/>
          </a:prstGeom>
          <a:noFill/>
          <a:ln>
            <a:solidFill>
              <a:srgbClr val="0025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6306C-11DC-A316-2070-FE57DA72BB75}"/>
              </a:ext>
            </a:extLst>
          </p:cNvPr>
          <p:cNvSpPr txBox="1"/>
          <p:nvPr/>
        </p:nvSpPr>
        <p:spPr>
          <a:xfrm>
            <a:off x="9795641" y="746233"/>
            <a:ext cx="1487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BRITO SANS NORM REGULAR NORM" panose="02000503040000020004" pitchFamily="2" charset="77"/>
              </a:rPr>
              <a:t>Reasons for Non-use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985F46-43E2-9A2F-BB6A-E15ECC36D76E}"/>
              </a:ext>
            </a:extLst>
          </p:cNvPr>
          <p:cNvSpPr txBox="1"/>
          <p:nvPr/>
        </p:nvSpPr>
        <p:spPr>
          <a:xfrm>
            <a:off x="2543503" y="1710142"/>
            <a:ext cx="199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BRITO SANS NORM REGULAR NORM" panose="02000503040000020004" pitchFamily="2" charset="77"/>
              </a:rPr>
              <a:t>Currently pregnant &amp; pregnancy was mistimed or unwanted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21EF8-ACD2-CB8B-0DF0-947EF814FE17}"/>
              </a:ext>
            </a:extLst>
          </p:cNvPr>
          <p:cNvSpPr txBox="1"/>
          <p:nvPr/>
        </p:nvSpPr>
        <p:spPr>
          <a:xfrm>
            <a:off x="8208577" y="1702014"/>
            <a:ext cx="153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BRITO SANS NORM REGULAR NORM" panose="02000503040000020004" pitchFamily="2" charset="77"/>
              </a:rPr>
              <a:t>Used emergency contraception in the past 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AC610-DE48-8BDD-9DD2-7892FF4BF027}"/>
              </a:ext>
            </a:extLst>
          </p:cNvPr>
          <p:cNvSpPr txBox="1"/>
          <p:nvPr/>
        </p:nvSpPr>
        <p:spPr>
          <a:xfrm>
            <a:off x="8295296" y="2811797"/>
            <a:ext cx="188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BRITO SANS NORM REGULAR NORM" panose="02000503040000020004" pitchFamily="2" charset="77"/>
              </a:rPr>
              <a:t>Infecund or menopausal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B53B0E-EF15-47CF-D4B1-56B782179151}"/>
              </a:ext>
            </a:extLst>
          </p:cNvPr>
          <p:cNvSpPr txBox="1"/>
          <p:nvPr/>
        </p:nvSpPr>
        <p:spPr>
          <a:xfrm>
            <a:off x="8561992" y="3505733"/>
            <a:ext cx="1600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BRITO SANS NORM REGULAR NORM" panose="02000503040000020004" pitchFamily="2" charset="77"/>
              </a:rPr>
              <a:t>Not sexually active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8F4656-3D36-95D5-D3F1-F67812AC7795}"/>
              </a:ext>
            </a:extLst>
          </p:cNvPr>
          <p:cNvSpPr txBox="1"/>
          <p:nvPr/>
        </p:nvSpPr>
        <p:spPr>
          <a:xfrm>
            <a:off x="8008878" y="4221980"/>
            <a:ext cx="1807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BRITO SANS NORM REGULAR NORM" panose="02000503040000020004" pitchFamily="2" charset="77"/>
              </a:rPr>
              <a:t>PPA following a planned birth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00423B-610D-8CD0-EB18-4EEA3FCC7367}"/>
              </a:ext>
            </a:extLst>
          </p:cNvPr>
          <p:cNvSpPr txBox="1"/>
          <p:nvPr/>
        </p:nvSpPr>
        <p:spPr>
          <a:xfrm>
            <a:off x="2205856" y="2811797"/>
            <a:ext cx="1996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BRITO SANS NORM REGULAR NORM" panose="02000503040000020004" pitchFamily="2" charset="77"/>
              </a:rPr>
              <a:t>Undecided about whether or when to become pregnant in the next two years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E8B1C-9FC0-1C95-ADB2-E53B1D9B7879}"/>
              </a:ext>
            </a:extLst>
          </p:cNvPr>
          <p:cNvSpPr txBox="1"/>
          <p:nvPr/>
        </p:nvSpPr>
        <p:spPr>
          <a:xfrm>
            <a:off x="2438400" y="4098118"/>
            <a:ext cx="199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BRITO SANS NORM REGULAR NORM" panose="02000503040000020004" pitchFamily="2" charset="77"/>
              </a:rPr>
              <a:t>No response given when asked about reasons for non-use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F25006-A57A-ADAB-8563-DCE0BCA1EB4F}"/>
              </a:ext>
            </a:extLst>
          </p:cNvPr>
          <p:cNvSpPr txBox="1"/>
          <p:nvPr/>
        </p:nvSpPr>
        <p:spPr>
          <a:xfrm>
            <a:off x="5252550" y="2872405"/>
            <a:ext cx="199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BRITO SANS NORM REGULAR NORM" panose="02000503040000020004" pitchFamily="2" charset="77"/>
              </a:rPr>
              <a:t>Want to avoid becoming pregnant within the next two years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0428C4-5863-E847-FBA1-131641714FA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439917" y="2033308"/>
            <a:ext cx="1103586" cy="0"/>
          </a:xfrm>
          <a:prstGeom prst="straightConnector1">
            <a:avLst/>
          </a:prstGeom>
          <a:ln w="19050">
            <a:solidFill>
              <a:srgbClr val="00B1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58A23103-3B74-5A0C-335B-1B07D5CAC843}"/>
              </a:ext>
            </a:extLst>
          </p:cNvPr>
          <p:cNvSpPr/>
          <p:nvPr/>
        </p:nvSpPr>
        <p:spPr>
          <a:xfrm>
            <a:off x="1333504" y="2875033"/>
            <a:ext cx="409904" cy="186941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26F07505-D9EF-5FC6-1F28-FB8981C73101}"/>
              </a:ext>
            </a:extLst>
          </p:cNvPr>
          <p:cNvSpPr/>
          <p:nvPr/>
        </p:nvSpPr>
        <p:spPr>
          <a:xfrm rot="10800000">
            <a:off x="10586560" y="1702013"/>
            <a:ext cx="409904" cy="3042435"/>
          </a:xfrm>
          <a:prstGeom prst="leftBrace">
            <a:avLst/>
          </a:prstGeom>
          <a:ln w="19050">
            <a:solidFill>
              <a:srgbClr val="A35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ED3BFA-5B66-E37C-AA24-B9053B92AA90}"/>
              </a:ext>
            </a:extLst>
          </p:cNvPr>
          <p:cNvSpPr txBox="1"/>
          <p:nvPr/>
        </p:nvSpPr>
        <p:spPr>
          <a:xfrm>
            <a:off x="354730" y="1702012"/>
            <a:ext cx="116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1CD"/>
                </a:solidFill>
                <a:latin typeface="CABRITO SANS NORM REGULAR NORM" panose="02000503040000020004" pitchFamily="2" charset="77"/>
              </a:rPr>
              <a:t>Method</a:t>
            </a:r>
          </a:p>
          <a:p>
            <a:r>
              <a:rPr lang="en-US" dirty="0">
                <a:solidFill>
                  <a:srgbClr val="00B1CD"/>
                </a:solidFill>
                <a:latin typeface="CABRITO SANS NORM REGULAR NORM" panose="02000503040000020004" pitchFamily="2" charset="77"/>
              </a:rPr>
              <a:t>Barrier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699931-EAEF-CA0D-B550-409F3FAC459E}"/>
              </a:ext>
            </a:extLst>
          </p:cNvPr>
          <p:cNvSpPr txBox="1"/>
          <p:nvPr/>
        </p:nvSpPr>
        <p:spPr>
          <a:xfrm>
            <a:off x="94593" y="3459566"/>
            <a:ext cx="1185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BRITO SANS NORM REGULAR NORM" panose="02000503040000020004" pitchFamily="2" charset="77"/>
              </a:rPr>
              <a:t>Other / Unknown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ADC1CD-6E21-D318-DA64-A941CF3D2732}"/>
              </a:ext>
            </a:extLst>
          </p:cNvPr>
          <p:cNvSpPr txBox="1"/>
          <p:nvPr/>
        </p:nvSpPr>
        <p:spPr>
          <a:xfrm>
            <a:off x="10825657" y="2909555"/>
            <a:ext cx="1353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A3539F"/>
                </a:solidFill>
                <a:latin typeface="CABRITO SANS NORM REGULAR NORM" panose="02000503040000020004" pitchFamily="2" charset="77"/>
              </a:rPr>
              <a:t>Drop from Analysis</a:t>
            </a:r>
          </a:p>
        </p:txBody>
      </p:sp>
    </p:spTree>
    <p:extLst>
      <p:ext uri="{BB962C8B-B14F-4D97-AF65-F5344CB8AC3E}">
        <p14:creationId xmlns:p14="http://schemas.microsoft.com/office/powerpoint/2010/main" val="9657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8BE903-1CA2-C7B2-35BC-29872304AAB9}"/>
              </a:ext>
            </a:extLst>
          </p:cNvPr>
          <p:cNvSpPr txBox="1"/>
          <p:nvPr/>
        </p:nvSpPr>
        <p:spPr>
          <a:xfrm>
            <a:off x="1250730" y="746233"/>
            <a:ext cx="137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CABRITO SANS NORM REGULAR NORM" panose="02000503040000020004" pitchFamily="2" charset="77"/>
                <a:ea typeface="DengXian" panose="02010600030101010101" pitchFamily="2" charset="-122"/>
                <a:cs typeface="Times New Roman" panose="02020603050405020304" pitchFamily="18" charset="0"/>
              </a:rPr>
              <a:t>Besoin non satisfait</a:t>
            </a:r>
            <a:r>
              <a:rPr lang="en-US" dirty="0">
                <a:effectLst/>
                <a:latin typeface="CABRITO SANS NORM REGULAR NORM" panose="02000503040000020004" pitchFamily="2" charset="77"/>
              </a:rPr>
              <a:t> </a:t>
            </a:r>
            <a:endParaRPr lang="en-US" dirty="0">
              <a:latin typeface="CABRITO SANS NORM REGULAR NORM" panose="02000503040000020004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2BDD01-96B8-304C-EEBF-AE20E04480CC}"/>
              </a:ext>
            </a:extLst>
          </p:cNvPr>
          <p:cNvSpPr/>
          <p:nvPr/>
        </p:nvSpPr>
        <p:spPr>
          <a:xfrm>
            <a:off x="1797268" y="486103"/>
            <a:ext cx="5885794" cy="5885794"/>
          </a:xfrm>
          <a:prstGeom prst="ellipse">
            <a:avLst/>
          </a:prstGeom>
          <a:noFill/>
          <a:ln>
            <a:solidFill>
              <a:srgbClr val="0025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0EA201-339A-92EF-25D2-444567BC413E}"/>
              </a:ext>
            </a:extLst>
          </p:cNvPr>
          <p:cNvSpPr/>
          <p:nvPr/>
        </p:nvSpPr>
        <p:spPr>
          <a:xfrm>
            <a:off x="4740165" y="486103"/>
            <a:ext cx="5885794" cy="5885794"/>
          </a:xfrm>
          <a:prstGeom prst="ellipse">
            <a:avLst/>
          </a:prstGeom>
          <a:noFill/>
          <a:ln>
            <a:solidFill>
              <a:srgbClr val="0025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6306C-11DC-A316-2070-FE57DA72BB75}"/>
              </a:ext>
            </a:extLst>
          </p:cNvPr>
          <p:cNvSpPr txBox="1"/>
          <p:nvPr/>
        </p:nvSpPr>
        <p:spPr>
          <a:xfrm>
            <a:off x="9795641" y="746233"/>
            <a:ext cx="188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800" dirty="0">
                <a:effectLst/>
                <a:latin typeface="CABRITO SANS NORM REGULAR NORM" panose="02000503040000020004" pitchFamily="2" charset="77"/>
                <a:ea typeface="DengXian" panose="02010600030101010101" pitchFamily="2" charset="-122"/>
                <a:cs typeface="Times New Roman" panose="02020603050405020304" pitchFamily="18" charset="0"/>
              </a:rPr>
              <a:t>Raisons de </a:t>
            </a:r>
          </a:p>
          <a:p>
            <a:pPr algn="r"/>
            <a:r>
              <a:rPr lang="fr-FR" sz="1800" dirty="0">
                <a:effectLst/>
                <a:latin typeface="CABRITO SANS NORM REGULAR NORM" panose="02000503040000020004" pitchFamily="2" charset="77"/>
                <a:ea typeface="DengXian" panose="02010600030101010101" pitchFamily="2" charset="-122"/>
                <a:cs typeface="Times New Roman" panose="02020603050405020304" pitchFamily="18" charset="0"/>
              </a:rPr>
              <a:t>non-utilisation</a:t>
            </a:r>
            <a:r>
              <a:rPr lang="en-US" dirty="0">
                <a:effectLst/>
                <a:latin typeface="CABRITO SANS NORM REGULAR NORM" panose="02000503040000020004" pitchFamily="2" charset="77"/>
              </a:rPr>
              <a:t> </a:t>
            </a:r>
            <a:endParaRPr lang="en-US" dirty="0">
              <a:latin typeface="CABRITO SANS NORM REGULAR NORM" panose="02000503040000020004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985F46-43E2-9A2F-BB6A-E15ECC36D76E}"/>
              </a:ext>
            </a:extLst>
          </p:cNvPr>
          <p:cNvSpPr txBox="1"/>
          <p:nvPr/>
        </p:nvSpPr>
        <p:spPr>
          <a:xfrm>
            <a:off x="2627586" y="1602953"/>
            <a:ext cx="1996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BRITO SANS NORM REGULAR NORM" panose="02000503040000020004" pitchFamily="2" charset="77"/>
              </a:rPr>
              <a:t>Actuellement</a:t>
            </a:r>
            <a:r>
              <a:rPr lang="en-US" sz="1200" dirty="0">
                <a:latin typeface="CABRITO SANS NORM REGULAR NORM" panose="02000503040000020004" pitchFamily="2" charset="77"/>
              </a:rPr>
              <a:t> enceinte &amp; </a:t>
            </a:r>
            <a:r>
              <a:rPr lang="en-US" sz="1200" dirty="0" err="1">
                <a:latin typeface="CABRITO SANS NORM REGULAR NORM" panose="02000503040000020004" pitchFamily="2" charset="77"/>
              </a:rPr>
              <a:t>grossesse</a:t>
            </a:r>
            <a:r>
              <a:rPr lang="en-US" sz="1200" dirty="0">
                <a:latin typeface="CABRITO SANS NORM REGULAR NORM" panose="02000503040000020004" pitchFamily="2" charset="77"/>
              </a:rPr>
              <a:t> </a:t>
            </a:r>
            <a:r>
              <a:rPr lang="en-US" sz="1200" dirty="0" err="1">
                <a:latin typeface="CABRITO SANS NORM REGULAR NORM" panose="02000503040000020004" pitchFamily="2" charset="77"/>
              </a:rPr>
              <a:t>était</a:t>
            </a:r>
            <a:r>
              <a:rPr lang="en-US" sz="1200" dirty="0">
                <a:latin typeface="CABRITO SANS NORM REGULAR NORM" panose="02000503040000020004" pitchFamily="2" charset="77"/>
              </a:rPr>
              <a:t> inopportune </a:t>
            </a:r>
            <a:r>
              <a:rPr lang="en-US" sz="1200" dirty="0" err="1">
                <a:latin typeface="CABRITO SANS NORM REGULAR NORM" panose="02000503040000020004" pitchFamily="2" charset="77"/>
              </a:rPr>
              <a:t>ou</a:t>
            </a:r>
            <a:r>
              <a:rPr lang="en-US" sz="1200" dirty="0">
                <a:latin typeface="CABRITO SANS NORM REGULAR NORM" panose="02000503040000020004" pitchFamily="2" charset="77"/>
              </a:rPr>
              <a:t> non </a:t>
            </a:r>
            <a:r>
              <a:rPr lang="en-US" sz="1200" dirty="0" err="1">
                <a:latin typeface="CABRITO SANS NORM REGULAR NORM" panose="02000503040000020004" pitchFamily="2" charset="77"/>
              </a:rPr>
              <a:t>désirée</a:t>
            </a:r>
            <a:endParaRPr lang="en-US" sz="1200" dirty="0">
              <a:latin typeface="CABRITO SANS NORM REGULAR NORM" panose="02000503040000020004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21EF8-ACD2-CB8B-0DF0-947EF814FE17}"/>
              </a:ext>
            </a:extLst>
          </p:cNvPr>
          <p:cNvSpPr txBox="1"/>
          <p:nvPr/>
        </p:nvSpPr>
        <p:spPr>
          <a:xfrm>
            <a:off x="8208577" y="1702014"/>
            <a:ext cx="1530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BRITO SANS NORM REGULAR NORM" panose="02000503040000020004" pitchFamily="2" charset="77"/>
              </a:rPr>
              <a:t>A </a:t>
            </a:r>
            <a:r>
              <a:rPr lang="en-US" sz="1200" dirty="0" err="1">
                <a:latin typeface="CABRITO SANS NORM REGULAR NORM" panose="02000503040000020004" pitchFamily="2" charset="77"/>
              </a:rPr>
              <a:t>utilisé</a:t>
            </a:r>
            <a:r>
              <a:rPr lang="en-US" sz="1200" dirty="0">
                <a:latin typeface="CABRITO SANS NORM REGULAR NORM" panose="02000503040000020004" pitchFamily="2" charset="77"/>
              </a:rPr>
              <a:t> la contraception </a:t>
            </a:r>
            <a:r>
              <a:rPr lang="en-US" sz="1200" dirty="0" err="1">
                <a:latin typeface="CABRITO SANS NORM REGULAR NORM" panose="02000503040000020004" pitchFamily="2" charset="77"/>
              </a:rPr>
              <a:t>d'urgence</a:t>
            </a:r>
            <a:r>
              <a:rPr lang="en-US" sz="1200" dirty="0">
                <a:latin typeface="CABRITO SANS NORM REGULAR NORM" panose="02000503040000020004" pitchFamily="2" charset="77"/>
              </a:rPr>
              <a:t> dans les 12 </a:t>
            </a:r>
            <a:r>
              <a:rPr lang="en-US" sz="1200" dirty="0" err="1">
                <a:latin typeface="CABRITO SANS NORM REGULAR NORM" panose="02000503040000020004" pitchFamily="2" charset="77"/>
              </a:rPr>
              <a:t>derniers</a:t>
            </a:r>
            <a:r>
              <a:rPr lang="en-US" sz="1200" dirty="0">
                <a:latin typeface="CABRITO SANS NORM REGULAR NORM" panose="02000503040000020004" pitchFamily="2" charset="77"/>
              </a:rPr>
              <a:t> </a:t>
            </a:r>
            <a:r>
              <a:rPr lang="en-US" sz="1200" dirty="0" err="1">
                <a:latin typeface="CABRITO SANS NORM REGULAR NORM" panose="02000503040000020004" pitchFamily="2" charset="77"/>
              </a:rPr>
              <a:t>mois</a:t>
            </a:r>
            <a:endParaRPr lang="en-US" sz="1200" dirty="0">
              <a:latin typeface="CABRITO SANS NORM REGULAR NORM" panose="02000503040000020004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AC610-DE48-8BDD-9DD2-7892FF4BF027}"/>
              </a:ext>
            </a:extLst>
          </p:cNvPr>
          <p:cNvSpPr txBox="1"/>
          <p:nvPr/>
        </p:nvSpPr>
        <p:spPr>
          <a:xfrm>
            <a:off x="8295296" y="2811797"/>
            <a:ext cx="1883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latin typeface="CABRITO SANS NORM REGULAR NORM" panose="02000503040000020004" pitchFamily="2" charset="77"/>
              </a:rPr>
              <a:t>Inféconde</a:t>
            </a:r>
            <a:r>
              <a:rPr lang="en-US" sz="1200" dirty="0">
                <a:latin typeface="CABRITO SANS NORM REGULAR NORM" panose="02000503040000020004" pitchFamily="2" charset="77"/>
              </a:rPr>
              <a:t> </a:t>
            </a:r>
            <a:r>
              <a:rPr lang="en-US" sz="1200" dirty="0" err="1">
                <a:latin typeface="CABRITO SANS NORM REGULAR NORM" panose="02000503040000020004" pitchFamily="2" charset="77"/>
              </a:rPr>
              <a:t>ou</a:t>
            </a:r>
            <a:r>
              <a:rPr lang="en-US" sz="1200" dirty="0">
                <a:latin typeface="CABRITO SANS NORM REGULAR NORM" panose="02000503040000020004" pitchFamily="2" charset="77"/>
              </a:rPr>
              <a:t> </a:t>
            </a:r>
            <a:r>
              <a:rPr lang="en-US" sz="1200" dirty="0" err="1">
                <a:latin typeface="CABRITO SANS NORM REGULAR NORM" panose="02000503040000020004" pitchFamily="2" charset="77"/>
              </a:rPr>
              <a:t>ménopausée</a:t>
            </a:r>
            <a:endParaRPr lang="en-US" sz="1200" dirty="0">
              <a:latin typeface="CABRITO SANS NORM REGULAR NORM" panose="02000503040000020004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B53B0E-EF15-47CF-D4B1-56B782179151}"/>
              </a:ext>
            </a:extLst>
          </p:cNvPr>
          <p:cNvSpPr txBox="1"/>
          <p:nvPr/>
        </p:nvSpPr>
        <p:spPr>
          <a:xfrm>
            <a:off x="8561992" y="3505733"/>
            <a:ext cx="1600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ABRITO SANS NORM REGULAR NORM" panose="02000503040000020004" pitchFamily="2" charset="77"/>
              </a:rPr>
              <a:t>Pas </a:t>
            </a:r>
            <a:r>
              <a:rPr lang="en-US" sz="1200" dirty="0" err="1">
                <a:latin typeface="CABRITO SANS NORM REGULAR NORM" panose="02000503040000020004" pitchFamily="2" charset="77"/>
              </a:rPr>
              <a:t>sexuellement</a:t>
            </a:r>
            <a:r>
              <a:rPr lang="en-US" sz="1200" dirty="0">
                <a:latin typeface="CABRITO SANS NORM REGULAR NORM" panose="02000503040000020004" pitchFamily="2" charset="77"/>
              </a:rPr>
              <a:t> active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8F4656-3D36-95D5-D3F1-F67812AC7795}"/>
              </a:ext>
            </a:extLst>
          </p:cNvPr>
          <p:cNvSpPr txBox="1"/>
          <p:nvPr/>
        </p:nvSpPr>
        <p:spPr>
          <a:xfrm>
            <a:off x="8008878" y="4221980"/>
            <a:ext cx="1807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>
                <a:latin typeface="CABRITO SANS NORM REGULAR NORM" panose="02000503040000020004" pitchFamily="2" charset="77"/>
              </a:rPr>
              <a:t>Aménorrhée</a:t>
            </a:r>
            <a:r>
              <a:rPr lang="en-US" sz="1200" dirty="0">
                <a:latin typeface="CABRITO SANS NORM REGULAR NORM" panose="02000503040000020004" pitchFamily="2" charset="77"/>
              </a:rPr>
              <a:t> post-partum suite </a:t>
            </a:r>
            <a:r>
              <a:rPr lang="en-US" sz="1200" dirty="0" err="1">
                <a:latin typeface="CABRITO SANS NORM REGULAR NORM" panose="02000503040000020004" pitchFamily="2" charset="77"/>
              </a:rPr>
              <a:t>à</a:t>
            </a:r>
            <a:r>
              <a:rPr lang="en-US" sz="1200" dirty="0">
                <a:latin typeface="CABRITO SANS NORM REGULAR NORM" panose="02000503040000020004" pitchFamily="2" charset="77"/>
              </a:rPr>
              <a:t> </a:t>
            </a:r>
            <a:r>
              <a:rPr lang="en-US" sz="1200" dirty="0" err="1">
                <a:latin typeface="CABRITO SANS NORM REGULAR NORM" panose="02000503040000020004" pitchFamily="2" charset="77"/>
              </a:rPr>
              <a:t>une</a:t>
            </a:r>
            <a:r>
              <a:rPr lang="en-US" sz="1200" dirty="0">
                <a:latin typeface="CABRITO SANS NORM REGULAR NORM" panose="02000503040000020004" pitchFamily="2" charset="77"/>
              </a:rPr>
              <a:t> naissance </a:t>
            </a:r>
            <a:r>
              <a:rPr lang="en-US" sz="1200" dirty="0" err="1">
                <a:latin typeface="CABRITO SANS NORM REGULAR NORM" panose="02000503040000020004" pitchFamily="2" charset="77"/>
              </a:rPr>
              <a:t>planifiée</a:t>
            </a:r>
            <a:endParaRPr lang="en-US" sz="1200" dirty="0">
              <a:latin typeface="CABRITO SANS NORM REGULAR NORM" panose="02000503040000020004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00423B-610D-8CD0-EB18-4EEA3FCC7367}"/>
              </a:ext>
            </a:extLst>
          </p:cNvPr>
          <p:cNvSpPr txBox="1"/>
          <p:nvPr/>
        </p:nvSpPr>
        <p:spPr>
          <a:xfrm>
            <a:off x="2209302" y="2919592"/>
            <a:ext cx="199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BRITO SANS NORM REGULAR NORM" panose="02000503040000020004" pitchFamily="2" charset="77"/>
              </a:rPr>
              <a:t>Indécise</a:t>
            </a:r>
            <a:r>
              <a:rPr lang="en-US" sz="1200" dirty="0">
                <a:latin typeface="CABRITO SANS NORM REGULAR NORM" panose="02000503040000020004" pitchFamily="2" charset="77"/>
              </a:rPr>
              <a:t> quant </a:t>
            </a:r>
            <a:r>
              <a:rPr lang="en-US" sz="1200" dirty="0" err="1">
                <a:latin typeface="CABRITO SANS NORM REGULAR NORM" panose="02000503040000020004" pitchFamily="2" charset="77"/>
              </a:rPr>
              <a:t>à</a:t>
            </a:r>
            <a:r>
              <a:rPr lang="en-US" sz="1200" dirty="0">
                <a:latin typeface="CABRITO SANS NORM REGULAR NORM" panose="02000503040000020004" pitchFamily="2" charset="77"/>
              </a:rPr>
              <a:t> </a:t>
            </a:r>
            <a:r>
              <a:rPr lang="en-US" sz="1200" dirty="0" err="1">
                <a:latin typeface="CABRITO SANS NORM REGULAR NORM" panose="02000503040000020004" pitchFamily="2" charset="77"/>
              </a:rPr>
              <a:t>si</a:t>
            </a:r>
            <a:r>
              <a:rPr lang="en-US" sz="1200" dirty="0">
                <a:latin typeface="CABRITO SANS NORM REGULAR NORM" panose="02000503040000020004" pitchFamily="2" charset="77"/>
              </a:rPr>
              <a:t> </a:t>
            </a:r>
            <a:r>
              <a:rPr lang="en-US" sz="1200" dirty="0" err="1">
                <a:latin typeface="CABRITO SANS NORM REGULAR NORM" panose="02000503040000020004" pitchFamily="2" charset="77"/>
              </a:rPr>
              <a:t>ou</a:t>
            </a:r>
            <a:r>
              <a:rPr lang="en-US" sz="1200" dirty="0">
                <a:latin typeface="CABRITO SANS NORM REGULAR NORM" panose="02000503040000020004" pitchFamily="2" charset="77"/>
              </a:rPr>
              <a:t> </a:t>
            </a:r>
            <a:r>
              <a:rPr lang="en-US" sz="1200" dirty="0" err="1">
                <a:latin typeface="CABRITO SANS NORM REGULAR NORM" panose="02000503040000020004" pitchFamily="2" charset="77"/>
              </a:rPr>
              <a:t>quand</a:t>
            </a:r>
            <a:r>
              <a:rPr lang="en-US" sz="1200" dirty="0">
                <a:latin typeface="CABRITO SANS NORM REGULAR NORM" panose="02000503040000020004" pitchFamily="2" charset="77"/>
              </a:rPr>
              <a:t> </a:t>
            </a:r>
            <a:r>
              <a:rPr lang="en-US" sz="1200" dirty="0" err="1">
                <a:latin typeface="CABRITO SANS NORM REGULAR NORM" panose="02000503040000020004" pitchFamily="2" charset="77"/>
              </a:rPr>
              <a:t>devenir</a:t>
            </a:r>
            <a:r>
              <a:rPr lang="en-US" sz="1200" dirty="0">
                <a:latin typeface="CABRITO SANS NORM REGULAR NORM" panose="02000503040000020004" pitchFamily="2" charset="77"/>
              </a:rPr>
              <a:t> enceinte dans 2 </a:t>
            </a:r>
            <a:r>
              <a:rPr lang="en-US" sz="1200" dirty="0" err="1">
                <a:latin typeface="CABRITO SANS NORM REGULAR NORM" panose="02000503040000020004" pitchFamily="2" charset="77"/>
              </a:rPr>
              <a:t>prochaines</a:t>
            </a:r>
            <a:r>
              <a:rPr lang="en-US" sz="1200" dirty="0">
                <a:latin typeface="CABRITO SANS NORM REGULAR NORM" panose="02000503040000020004" pitchFamily="2" charset="77"/>
              </a:rPr>
              <a:t> </a:t>
            </a:r>
            <a:r>
              <a:rPr lang="en-US" sz="1200" dirty="0" err="1">
                <a:latin typeface="CABRITO SANS NORM REGULAR NORM" panose="02000503040000020004" pitchFamily="2" charset="77"/>
              </a:rPr>
              <a:t>années</a:t>
            </a:r>
            <a:endParaRPr lang="en-US" sz="1200" dirty="0">
              <a:latin typeface="CABRITO SANS NORM REGULAR NORM" panose="02000503040000020004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E8B1C-9FC0-1C95-ADB2-E53B1D9B7879}"/>
              </a:ext>
            </a:extLst>
          </p:cNvPr>
          <p:cNvSpPr txBox="1"/>
          <p:nvPr/>
        </p:nvSpPr>
        <p:spPr>
          <a:xfrm>
            <a:off x="2419946" y="3999413"/>
            <a:ext cx="199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BRITO SANS NORM REGULAR NORM" panose="02000503040000020004" pitchFamily="2" charset="77"/>
              </a:rPr>
              <a:t>Aucune</a:t>
            </a:r>
            <a:r>
              <a:rPr lang="en-US" sz="1200" dirty="0">
                <a:latin typeface="CABRITO SANS NORM REGULAR NORM" panose="02000503040000020004" pitchFamily="2" charset="77"/>
              </a:rPr>
              <a:t> </a:t>
            </a:r>
            <a:r>
              <a:rPr lang="en-US" sz="1200" dirty="0" err="1">
                <a:latin typeface="CABRITO SANS NORM REGULAR NORM" panose="02000503040000020004" pitchFamily="2" charset="77"/>
              </a:rPr>
              <a:t>réponse</a:t>
            </a:r>
            <a:r>
              <a:rPr lang="en-US" sz="1200" dirty="0">
                <a:latin typeface="CABRITO SANS NORM REGULAR NORM" panose="02000503040000020004" pitchFamily="2" charset="77"/>
              </a:rPr>
              <a:t> </a:t>
            </a:r>
            <a:r>
              <a:rPr lang="en-US" sz="1200" dirty="0" err="1">
                <a:latin typeface="CABRITO SANS NORM REGULAR NORM" panose="02000503040000020004" pitchFamily="2" charset="77"/>
              </a:rPr>
              <a:t>donnée</a:t>
            </a:r>
            <a:r>
              <a:rPr lang="en-US" sz="1200" dirty="0">
                <a:latin typeface="CABRITO SANS NORM REGULAR NORM" panose="02000503040000020004" pitchFamily="2" charset="77"/>
              </a:rPr>
              <a:t> </a:t>
            </a:r>
            <a:r>
              <a:rPr lang="en-US" sz="1200" dirty="0" err="1">
                <a:latin typeface="CABRITO SANS NORM REGULAR NORM" panose="02000503040000020004" pitchFamily="2" charset="77"/>
              </a:rPr>
              <a:t>quand</a:t>
            </a:r>
            <a:r>
              <a:rPr lang="en-US" sz="1200" dirty="0">
                <a:latin typeface="CABRITO SANS NORM REGULAR NORM" panose="02000503040000020004" pitchFamily="2" charset="77"/>
              </a:rPr>
              <a:t> </a:t>
            </a:r>
            <a:r>
              <a:rPr lang="en-US" sz="1200" dirty="0" err="1">
                <a:latin typeface="CABRITO SANS NORM REGULAR NORM" panose="02000503040000020004" pitchFamily="2" charset="77"/>
              </a:rPr>
              <a:t>demandé</a:t>
            </a:r>
            <a:r>
              <a:rPr lang="en-US" sz="1200" dirty="0">
                <a:latin typeface="CABRITO SANS NORM REGULAR NORM" panose="02000503040000020004" pitchFamily="2" charset="77"/>
              </a:rPr>
              <a:t> raisons de non-</a:t>
            </a:r>
            <a:r>
              <a:rPr lang="en-US" sz="1200" dirty="0" err="1">
                <a:latin typeface="CABRITO SANS NORM REGULAR NORM" panose="02000503040000020004" pitchFamily="2" charset="77"/>
              </a:rPr>
              <a:t>utilisation</a:t>
            </a:r>
            <a:endParaRPr lang="en-US" sz="1200" dirty="0">
              <a:latin typeface="CABRITO SANS NORM REGULAR NORM" panose="02000503040000020004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F25006-A57A-ADAB-8563-DCE0BCA1EB4F}"/>
              </a:ext>
            </a:extLst>
          </p:cNvPr>
          <p:cNvSpPr txBox="1"/>
          <p:nvPr/>
        </p:nvSpPr>
        <p:spPr>
          <a:xfrm>
            <a:off x="5252550" y="2872405"/>
            <a:ext cx="199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CABRITO SANS NORM REGULAR NORM" panose="02000503040000020004" pitchFamily="2" charset="77"/>
              </a:rPr>
              <a:t>Veut</a:t>
            </a:r>
            <a:r>
              <a:rPr lang="en-US" sz="1200" dirty="0">
                <a:latin typeface="CABRITO SANS NORM REGULAR NORM" panose="02000503040000020004" pitchFamily="2" charset="77"/>
              </a:rPr>
              <a:t> </a:t>
            </a:r>
            <a:r>
              <a:rPr lang="en-US" sz="1200" dirty="0" err="1">
                <a:latin typeface="CABRITO SANS NORM REGULAR NORM" panose="02000503040000020004" pitchFamily="2" charset="77"/>
              </a:rPr>
              <a:t>éviter</a:t>
            </a:r>
            <a:r>
              <a:rPr lang="en-US" sz="1200" dirty="0">
                <a:latin typeface="CABRITO SANS NORM REGULAR NORM" panose="02000503040000020004" pitchFamily="2" charset="77"/>
              </a:rPr>
              <a:t> </a:t>
            </a:r>
            <a:r>
              <a:rPr lang="en-US" sz="1200" dirty="0" err="1">
                <a:latin typeface="CABRITO SANS NORM REGULAR NORM" panose="02000503040000020004" pitchFamily="2" charset="77"/>
              </a:rPr>
              <a:t>une</a:t>
            </a:r>
            <a:r>
              <a:rPr lang="en-US" sz="1200" dirty="0">
                <a:latin typeface="CABRITO SANS NORM REGULAR NORM" panose="02000503040000020004" pitchFamily="2" charset="77"/>
              </a:rPr>
              <a:t> </a:t>
            </a:r>
            <a:r>
              <a:rPr lang="en-US" sz="1200" dirty="0" err="1">
                <a:latin typeface="CABRITO SANS NORM REGULAR NORM" panose="02000503040000020004" pitchFamily="2" charset="77"/>
              </a:rPr>
              <a:t>grossesse</a:t>
            </a:r>
            <a:r>
              <a:rPr lang="en-US" sz="1200" dirty="0">
                <a:latin typeface="CABRITO SANS NORM REGULAR NORM" panose="02000503040000020004" pitchFamily="2" charset="77"/>
              </a:rPr>
              <a:t> dans les 2 </a:t>
            </a:r>
            <a:r>
              <a:rPr lang="en-US" sz="1200" dirty="0" err="1">
                <a:latin typeface="CABRITO SANS NORM REGULAR NORM" panose="02000503040000020004" pitchFamily="2" charset="77"/>
              </a:rPr>
              <a:t>prochaines</a:t>
            </a:r>
            <a:r>
              <a:rPr lang="en-US" sz="1200" dirty="0">
                <a:latin typeface="CABRITO SANS NORM REGULAR NORM" panose="02000503040000020004" pitchFamily="2" charset="77"/>
              </a:rPr>
              <a:t> </a:t>
            </a:r>
            <a:r>
              <a:rPr lang="en-US" sz="1200" dirty="0" err="1">
                <a:latin typeface="CABRITO SANS NORM REGULAR NORM" panose="02000503040000020004" pitchFamily="2" charset="77"/>
              </a:rPr>
              <a:t>années</a:t>
            </a:r>
            <a:endParaRPr lang="en-US" sz="1200" dirty="0">
              <a:latin typeface="CABRITO SANS NORM REGULAR NORM" panose="02000503040000020004" pitchFamily="2" charset="77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0428C4-5863-E847-FBA1-131641714FA5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455760" y="2018452"/>
            <a:ext cx="1171826" cy="6726"/>
          </a:xfrm>
          <a:prstGeom prst="straightConnector1">
            <a:avLst/>
          </a:prstGeom>
          <a:ln w="19050">
            <a:solidFill>
              <a:srgbClr val="00B1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58A23103-3B74-5A0C-335B-1B07D5CAC843}"/>
              </a:ext>
            </a:extLst>
          </p:cNvPr>
          <p:cNvSpPr/>
          <p:nvPr/>
        </p:nvSpPr>
        <p:spPr>
          <a:xfrm>
            <a:off x="1333504" y="2875033"/>
            <a:ext cx="409904" cy="186941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26F07505-D9EF-5FC6-1F28-FB8981C73101}"/>
              </a:ext>
            </a:extLst>
          </p:cNvPr>
          <p:cNvSpPr/>
          <p:nvPr/>
        </p:nvSpPr>
        <p:spPr>
          <a:xfrm rot="10800000">
            <a:off x="10586560" y="1702013"/>
            <a:ext cx="409904" cy="3042435"/>
          </a:xfrm>
          <a:prstGeom prst="leftBrace">
            <a:avLst/>
          </a:prstGeom>
          <a:ln w="19050">
            <a:solidFill>
              <a:srgbClr val="A35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ED3BFA-5B66-E37C-AA24-B9053B92AA90}"/>
              </a:ext>
            </a:extLst>
          </p:cNvPr>
          <p:cNvSpPr txBox="1"/>
          <p:nvPr/>
        </p:nvSpPr>
        <p:spPr>
          <a:xfrm>
            <a:off x="78904" y="1702012"/>
            <a:ext cx="137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1CD"/>
                </a:solidFill>
                <a:latin typeface="CABRITO SANS NORM REGULAR NORM" panose="02000503040000020004" pitchFamily="2" charset="77"/>
              </a:rPr>
              <a:t>Obstacle </a:t>
            </a:r>
            <a:r>
              <a:rPr lang="en-US" dirty="0" err="1">
                <a:solidFill>
                  <a:srgbClr val="00B1CD"/>
                </a:solidFill>
                <a:latin typeface="CABRITO SANS NORM REGULAR NORM" panose="02000503040000020004" pitchFamily="2" charset="77"/>
              </a:rPr>
              <a:t>à</a:t>
            </a:r>
            <a:r>
              <a:rPr lang="en-US" dirty="0">
                <a:solidFill>
                  <a:srgbClr val="00B1CD"/>
                </a:solidFill>
                <a:latin typeface="CABRITO SANS NORM REGULAR NORM" panose="02000503040000020004" pitchFamily="2" charset="77"/>
              </a:rPr>
              <a:t> la </a:t>
            </a:r>
            <a:r>
              <a:rPr lang="en-US" dirty="0" err="1">
                <a:solidFill>
                  <a:srgbClr val="00B1CD"/>
                </a:solidFill>
                <a:latin typeface="CABRITO SANS NORM REGULAR NORM" panose="02000503040000020004" pitchFamily="2" charset="77"/>
              </a:rPr>
              <a:t>méthode</a:t>
            </a:r>
            <a:endParaRPr lang="en-US" dirty="0">
              <a:solidFill>
                <a:srgbClr val="00B1CD"/>
              </a:solidFill>
              <a:latin typeface="CABRITO SANS NORM REGULAR NORM" panose="02000503040000020004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699931-EAEF-CA0D-B550-409F3FAC459E}"/>
              </a:ext>
            </a:extLst>
          </p:cNvPr>
          <p:cNvSpPr txBox="1"/>
          <p:nvPr/>
        </p:nvSpPr>
        <p:spPr>
          <a:xfrm>
            <a:off x="94593" y="3459566"/>
            <a:ext cx="1185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BRITO SANS NORM REGULAR NORM" panose="02000503040000020004" pitchFamily="2" charset="77"/>
              </a:rPr>
              <a:t>Autre</a:t>
            </a:r>
            <a:r>
              <a:rPr lang="en-US" dirty="0">
                <a:latin typeface="CABRITO SANS NORM REGULAR NORM" panose="02000503040000020004" pitchFamily="2" charset="77"/>
              </a:rPr>
              <a:t> /</a:t>
            </a:r>
          </a:p>
          <a:p>
            <a:r>
              <a:rPr lang="en-US" dirty="0">
                <a:latin typeface="CABRITO SANS NORM REGULAR NORM" panose="02000503040000020004" pitchFamily="2" charset="77"/>
              </a:rPr>
              <a:t>inconnue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ADC1CD-6E21-D318-DA64-A941CF3D2732}"/>
              </a:ext>
            </a:extLst>
          </p:cNvPr>
          <p:cNvSpPr txBox="1"/>
          <p:nvPr/>
        </p:nvSpPr>
        <p:spPr>
          <a:xfrm>
            <a:off x="10825657" y="2895907"/>
            <a:ext cx="1353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A3539F"/>
                </a:solidFill>
                <a:latin typeface="CABRITO SANS NORM REGULAR NORM" panose="02000503040000020004" pitchFamily="2" charset="77"/>
              </a:rPr>
              <a:t>Excluez</a:t>
            </a:r>
            <a:r>
              <a:rPr lang="en-US" dirty="0">
                <a:solidFill>
                  <a:srgbClr val="A3539F"/>
                </a:solidFill>
                <a:latin typeface="CABRITO SANS NORM REGULAR NORM" panose="02000503040000020004" pitchFamily="2" charset="77"/>
              </a:rPr>
              <a:t> de </a:t>
            </a:r>
            <a:r>
              <a:rPr lang="en-US" dirty="0" err="1">
                <a:solidFill>
                  <a:srgbClr val="A3539F"/>
                </a:solidFill>
                <a:latin typeface="CABRITO SANS NORM REGULAR NORM" panose="02000503040000020004" pitchFamily="2" charset="77"/>
              </a:rPr>
              <a:t>l'analyse</a:t>
            </a:r>
            <a:endParaRPr lang="en-US" dirty="0">
              <a:solidFill>
                <a:srgbClr val="A3539F"/>
              </a:solidFill>
              <a:latin typeface="CABRITO SANS NORM REGULAR NORM" panose="0200050304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942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150</Words>
  <Application>Microsoft Macintosh PowerPoint</Application>
  <PresentationFormat>Widescreen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CABRITO SANS NORM REGULAR NORM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Gunther</dc:creator>
  <cp:lastModifiedBy>Matt Gunther</cp:lastModifiedBy>
  <cp:revision>5</cp:revision>
  <dcterms:created xsi:type="dcterms:W3CDTF">2022-10-11T14:32:38Z</dcterms:created>
  <dcterms:modified xsi:type="dcterms:W3CDTF">2022-11-08T18:25:16Z</dcterms:modified>
</cp:coreProperties>
</file>