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84" r:id="rId2"/>
    <p:sldId id="285" r:id="rId3"/>
    <p:sldId id="286" r:id="rId4"/>
    <p:sldId id="287" r:id="rId5"/>
    <p:sldId id="288" r:id="rId6"/>
    <p:sldId id="292" r:id="rId7"/>
    <p:sldId id="298" r:id="rId8"/>
    <p:sldId id="299" r:id="rId9"/>
    <p:sldId id="297" r:id="rId10"/>
    <p:sldId id="289" r:id="rId11"/>
    <p:sldId id="290" r:id="rId12"/>
    <p:sldId id="293" r:id="rId13"/>
    <p:sldId id="295" r:id="rId14"/>
    <p:sldId id="300" r:id="rId15"/>
    <p:sldId id="301" r:id="rId16"/>
    <p:sldId id="29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741"/>
  </p:normalViewPr>
  <p:slideViewPr>
    <p:cSldViewPr snapToGrid="0" snapToObjects="1">
      <p:cViewPr varScale="1">
        <p:scale>
          <a:sx n="110" d="100"/>
          <a:sy n="110" d="100"/>
        </p:scale>
        <p:origin x="6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CA"/>
              <a:t>Modifier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a:t>Modifier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027146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CA"/>
              <a:t>Modifier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CA"/>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3/27/22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065100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CA"/>
              <a:t>Modifier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smtClean="0"/>
              <a:t>3/27/22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703442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CA"/>
              <a:t>Modifier le style du titre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3/27/22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6585416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fr-CA"/>
              <a:t>Modifier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smtClean="0"/>
              <a:t>3/27/22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071453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CA"/>
              <a:t>Modifier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3/27/22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199661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CA"/>
              <a:t>Modifier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CA"/>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CA"/>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CA"/>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3/27/22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144552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Modifier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6896820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CA"/>
              <a:t>Modifier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577971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Modifier le style du titre</a:t>
            </a:r>
            <a:endParaRPr lang="en-US" dirty="0"/>
          </a:p>
        </p:txBody>
      </p:sp>
      <p:sp>
        <p:nvSpPr>
          <p:cNvPr id="3" name="Content Placeholder 2"/>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3/27/22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18576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CA"/>
              <a:t>Modifier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smtClean="0"/>
              <a:t>3/27/22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971799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Modifier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3/27/22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447966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CA"/>
              <a:t>Modifier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3/27/22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8789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Modifier le style du titre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3/27/22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162394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3/27/22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740475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fr-CA"/>
              <a:t>Modifier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Cliquez pour modifier les styles du texte du masque</a:t>
            </a:r>
          </a:p>
        </p:txBody>
      </p:sp>
      <p:sp>
        <p:nvSpPr>
          <p:cNvPr id="7" name="Date Placeholder 4"/>
          <p:cNvSpPr>
            <a:spLocks noGrp="1"/>
          </p:cNvSpPr>
          <p:nvPr>
            <p:ph type="dt" sz="half" idx="10"/>
          </p:nvPr>
        </p:nvSpPr>
        <p:spPr/>
        <p:txBody>
          <a:bodyPr/>
          <a:lstStyle/>
          <a:p>
            <a:fld id="{4509A250-FF31-4206-8172-F9D3106AACB1}" type="datetimeFigureOut">
              <a:rPr lang="en-US" smtClean="0"/>
              <a:t>3/27/22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585069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CA"/>
              <a:t>Modifier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CA"/>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3/27/22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312285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CA"/>
              <a:t>Modifier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3/27/22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‹n°›</a:t>
            </a:fld>
            <a:endParaRPr lang="en-US" dirty="0"/>
          </a:p>
        </p:txBody>
      </p:sp>
    </p:spTree>
    <p:extLst>
      <p:ext uri="{BB962C8B-B14F-4D97-AF65-F5344CB8AC3E}">
        <p14:creationId xmlns:p14="http://schemas.microsoft.com/office/powerpoint/2010/main" val="272767811"/>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77D698-13F9-0148-B218-B0EF83CFF2B6}"/>
              </a:ext>
            </a:extLst>
          </p:cNvPr>
          <p:cNvSpPr>
            <a:spLocks noGrp="1"/>
          </p:cNvSpPr>
          <p:nvPr>
            <p:ph type="ctrTitle"/>
          </p:nvPr>
        </p:nvSpPr>
        <p:spPr/>
        <p:txBody>
          <a:bodyPr/>
          <a:lstStyle/>
          <a:p>
            <a:r>
              <a:rPr lang="fr-FR" dirty="0"/>
              <a:t>Introduction et conclusion</a:t>
            </a:r>
          </a:p>
        </p:txBody>
      </p:sp>
      <p:sp>
        <p:nvSpPr>
          <p:cNvPr id="3" name="Sous-titre 2">
            <a:extLst>
              <a:ext uri="{FF2B5EF4-FFF2-40B4-BE49-F238E27FC236}">
                <a16:creationId xmlns:a16="http://schemas.microsoft.com/office/drawing/2014/main" id="{184199E9-042E-6142-9EEF-E79FAB4D8C6C}"/>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3316357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171A0C-99A8-498E-9F1F-86C734DB8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4"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70BDA80-627C-422A-AFFD-B7F1DC0F7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re 1">
            <a:extLst>
              <a:ext uri="{FF2B5EF4-FFF2-40B4-BE49-F238E27FC236}">
                <a16:creationId xmlns:a16="http://schemas.microsoft.com/office/drawing/2014/main" id="{CFA83E8E-1EDF-144D-9AE9-849FC1AEDCF1}"/>
              </a:ext>
            </a:extLst>
          </p:cNvPr>
          <p:cNvSpPr>
            <a:spLocks noGrp="1"/>
          </p:cNvSpPr>
          <p:nvPr>
            <p:ph type="title"/>
          </p:nvPr>
        </p:nvSpPr>
        <p:spPr>
          <a:xfrm>
            <a:off x="646111" y="690879"/>
            <a:ext cx="3682049" cy="5557519"/>
          </a:xfrm>
        </p:spPr>
        <p:txBody>
          <a:bodyPr anchor="ctr">
            <a:normAutofit/>
          </a:bodyPr>
          <a:lstStyle/>
          <a:p>
            <a:pPr algn="r"/>
            <a:r>
              <a:rPr lang="fr-FR">
                <a:solidFill>
                  <a:srgbClr val="FFFFFF"/>
                </a:solidFill>
              </a:rPr>
              <a:t>Conclusion</a:t>
            </a:r>
          </a:p>
        </p:txBody>
      </p:sp>
      <p:sp>
        <p:nvSpPr>
          <p:cNvPr id="3" name="Espace réservé du contenu 2">
            <a:extLst>
              <a:ext uri="{FF2B5EF4-FFF2-40B4-BE49-F238E27FC236}">
                <a16:creationId xmlns:a16="http://schemas.microsoft.com/office/drawing/2014/main" id="{B5DB5BE9-9214-AE49-89DB-E5F58802F4D8}"/>
              </a:ext>
            </a:extLst>
          </p:cNvPr>
          <p:cNvSpPr>
            <a:spLocks noGrp="1"/>
          </p:cNvSpPr>
          <p:nvPr>
            <p:ph idx="1"/>
          </p:nvPr>
        </p:nvSpPr>
        <p:spPr>
          <a:xfrm>
            <a:off x="5101999" y="690880"/>
            <a:ext cx="4947854" cy="5557519"/>
          </a:xfrm>
        </p:spPr>
        <p:txBody>
          <a:bodyPr anchor="ctr">
            <a:normAutofit/>
          </a:bodyPr>
          <a:lstStyle/>
          <a:p>
            <a:r>
              <a:rPr lang="fr-FR" dirty="0"/>
              <a:t>Les deux parties</a:t>
            </a:r>
          </a:p>
          <a:p>
            <a:pPr lvl="1"/>
            <a:r>
              <a:rPr lang="fr-FR" dirty="0"/>
              <a:t>Synthèse</a:t>
            </a:r>
          </a:p>
          <a:p>
            <a:pPr lvl="1"/>
            <a:r>
              <a:rPr lang="fr-FR" dirty="0"/>
              <a:t>Ouverture</a:t>
            </a:r>
          </a:p>
        </p:txBody>
      </p:sp>
    </p:spTree>
    <p:extLst>
      <p:ext uri="{BB962C8B-B14F-4D97-AF65-F5344CB8AC3E}">
        <p14:creationId xmlns:p14="http://schemas.microsoft.com/office/powerpoint/2010/main" val="1327026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8807BB00-3F60-5542-AC22-65DD274B8784}"/>
              </a:ext>
            </a:extLst>
          </p:cNvPr>
          <p:cNvSpPr>
            <a:spLocks noGrp="1"/>
          </p:cNvSpPr>
          <p:nvPr>
            <p:ph type="title"/>
          </p:nvPr>
        </p:nvSpPr>
        <p:spPr>
          <a:xfrm>
            <a:off x="653143" y="1645920"/>
            <a:ext cx="3522879" cy="4470821"/>
          </a:xfrm>
        </p:spPr>
        <p:txBody>
          <a:bodyPr>
            <a:normAutofit/>
          </a:bodyPr>
          <a:lstStyle/>
          <a:p>
            <a:pPr algn="r"/>
            <a:r>
              <a:rPr lang="fr-FR">
                <a:solidFill>
                  <a:srgbClr val="FFFFFF"/>
                </a:solidFill>
              </a:rPr>
              <a:t>Synthèse</a:t>
            </a:r>
          </a:p>
        </p:txBody>
      </p:sp>
      <p:sp>
        <p:nvSpPr>
          <p:cNvPr id="3" name="Espace réservé du contenu 2">
            <a:extLst>
              <a:ext uri="{FF2B5EF4-FFF2-40B4-BE49-F238E27FC236}">
                <a16:creationId xmlns:a16="http://schemas.microsoft.com/office/drawing/2014/main" id="{4AA2AB75-CACD-8C48-8BD9-636FC804152B}"/>
              </a:ext>
            </a:extLst>
          </p:cNvPr>
          <p:cNvSpPr>
            <a:spLocks noGrp="1"/>
          </p:cNvSpPr>
          <p:nvPr>
            <p:ph idx="1"/>
          </p:nvPr>
        </p:nvSpPr>
        <p:spPr>
          <a:xfrm>
            <a:off x="5204109" y="1645920"/>
            <a:ext cx="5919503" cy="4470821"/>
          </a:xfrm>
        </p:spPr>
        <p:txBody>
          <a:bodyPr>
            <a:normAutofit/>
          </a:bodyPr>
          <a:lstStyle/>
          <a:p>
            <a:pPr lvl="1"/>
            <a:r>
              <a:rPr lang="fr-FR" dirty="0"/>
              <a:t>Rappelez le cœur de l’énoncé, ainsi que le point de vue critique ;</a:t>
            </a:r>
          </a:p>
          <a:p>
            <a:pPr lvl="1"/>
            <a:r>
              <a:rPr lang="fr-FR" dirty="0"/>
              <a:t>Il s’agit de faire un rappel du sujet d’analyse et des arguments du développement. Le but de la synthèse est de rappeler ce qui a été fait tout en évitant de répéter mot pour mot le développement. Il faut donc montrer très brièvement les grandes lignes de l’argumentation (on ne parle pas des idées secondaires) ;</a:t>
            </a:r>
          </a:p>
          <a:p>
            <a:pPr lvl="1"/>
            <a:r>
              <a:rPr lang="fr-FR" dirty="0"/>
              <a:t>Le choix des mots est important, car il faut éviter la répétition. Essayez de trouver des synonymes.</a:t>
            </a:r>
          </a:p>
          <a:p>
            <a:endParaRPr lang="fr-FR" dirty="0"/>
          </a:p>
        </p:txBody>
      </p:sp>
    </p:spTree>
    <p:extLst>
      <p:ext uri="{BB962C8B-B14F-4D97-AF65-F5344CB8AC3E}">
        <p14:creationId xmlns:p14="http://schemas.microsoft.com/office/powerpoint/2010/main" val="404700525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882FF532-8BEF-7146-8632-EC10F072C4DF}"/>
              </a:ext>
            </a:extLst>
          </p:cNvPr>
          <p:cNvSpPr>
            <a:spLocks noGrp="1"/>
          </p:cNvSpPr>
          <p:nvPr>
            <p:ph type="title"/>
          </p:nvPr>
        </p:nvSpPr>
        <p:spPr>
          <a:xfrm>
            <a:off x="653143" y="1645920"/>
            <a:ext cx="3522879" cy="4470821"/>
          </a:xfrm>
        </p:spPr>
        <p:txBody>
          <a:bodyPr>
            <a:normAutofit/>
          </a:bodyPr>
          <a:lstStyle/>
          <a:p>
            <a:pPr algn="r"/>
            <a:r>
              <a:rPr lang="fr-FR">
                <a:solidFill>
                  <a:srgbClr val="FFFFFF"/>
                </a:solidFill>
              </a:rPr>
              <a:t>Ouverture</a:t>
            </a:r>
          </a:p>
        </p:txBody>
      </p:sp>
      <p:sp>
        <p:nvSpPr>
          <p:cNvPr id="3" name="Espace réservé du contenu 2">
            <a:extLst>
              <a:ext uri="{FF2B5EF4-FFF2-40B4-BE49-F238E27FC236}">
                <a16:creationId xmlns:a16="http://schemas.microsoft.com/office/drawing/2014/main" id="{775AB369-50F8-F74F-AF2D-1A654B315F1C}"/>
              </a:ext>
            </a:extLst>
          </p:cNvPr>
          <p:cNvSpPr>
            <a:spLocks noGrp="1"/>
          </p:cNvSpPr>
          <p:nvPr>
            <p:ph idx="1"/>
          </p:nvPr>
        </p:nvSpPr>
        <p:spPr>
          <a:xfrm>
            <a:off x="5204109" y="1645920"/>
            <a:ext cx="5919503" cy="4470821"/>
          </a:xfrm>
        </p:spPr>
        <p:txBody>
          <a:bodyPr>
            <a:normAutofit/>
          </a:bodyPr>
          <a:lstStyle/>
          <a:p>
            <a:r>
              <a:rPr lang="fr-FR" dirty="0"/>
              <a:t>Il s’agit de proposer un nouvel objet d’étude lié par un certain aspect à celui de votre analyse et pouvant mener à une analyse complémentaire : </a:t>
            </a:r>
          </a:p>
          <a:p>
            <a:pPr lvl="1"/>
            <a:r>
              <a:rPr lang="fr-FR" dirty="0"/>
              <a:t>un autre angle d’approche ; </a:t>
            </a:r>
          </a:p>
          <a:p>
            <a:pPr lvl="1"/>
            <a:r>
              <a:rPr lang="fr-FR" dirty="0"/>
              <a:t>la présence d’un même thème dans d’autres œuvres ; </a:t>
            </a:r>
          </a:p>
          <a:p>
            <a:pPr lvl="1"/>
            <a:r>
              <a:rPr lang="fr-FR" dirty="0"/>
              <a:t>l’importance des auteurs ou des œuvres dans un courant littéraire ou dans un contexte historique, etc.</a:t>
            </a:r>
          </a:p>
          <a:p>
            <a:r>
              <a:rPr lang="fr-FR" dirty="0"/>
              <a:t>Si vous ne connaissez pas les auteurs, essayez d’inclure une connaissance culturelle en lien avec l’énoncé.</a:t>
            </a:r>
          </a:p>
        </p:txBody>
      </p:sp>
    </p:spTree>
    <p:extLst>
      <p:ext uri="{BB962C8B-B14F-4D97-AF65-F5344CB8AC3E}">
        <p14:creationId xmlns:p14="http://schemas.microsoft.com/office/powerpoint/2010/main" val="31353313"/>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re 1">
            <a:extLst>
              <a:ext uri="{FF2B5EF4-FFF2-40B4-BE49-F238E27FC236}">
                <a16:creationId xmlns:a16="http://schemas.microsoft.com/office/drawing/2014/main" id="{96A6C20D-8D04-FE4D-A9A5-A41A6464CA02}"/>
              </a:ext>
            </a:extLst>
          </p:cNvPr>
          <p:cNvSpPr>
            <a:spLocks noGrp="1"/>
          </p:cNvSpPr>
          <p:nvPr>
            <p:ph type="title"/>
          </p:nvPr>
        </p:nvSpPr>
        <p:spPr>
          <a:xfrm>
            <a:off x="806195" y="804672"/>
            <a:ext cx="3521359" cy="5248656"/>
          </a:xfrm>
        </p:spPr>
        <p:txBody>
          <a:bodyPr anchor="ctr">
            <a:normAutofit/>
          </a:bodyPr>
          <a:lstStyle/>
          <a:p>
            <a:pPr algn="ctr"/>
            <a:r>
              <a:rPr lang="fr-FR" dirty="0"/>
              <a:t>À éviter</a:t>
            </a:r>
          </a:p>
        </p:txBody>
      </p:sp>
      <p:sp>
        <p:nvSpPr>
          <p:cNvPr id="3" name="Espace réservé du contenu 2">
            <a:extLst>
              <a:ext uri="{FF2B5EF4-FFF2-40B4-BE49-F238E27FC236}">
                <a16:creationId xmlns:a16="http://schemas.microsoft.com/office/drawing/2014/main" id="{84D6F602-5CC2-7042-9E2D-A4804012B61D}"/>
              </a:ext>
            </a:extLst>
          </p:cNvPr>
          <p:cNvSpPr>
            <a:spLocks noGrp="1"/>
          </p:cNvSpPr>
          <p:nvPr>
            <p:ph idx="1"/>
          </p:nvPr>
        </p:nvSpPr>
        <p:spPr>
          <a:xfrm>
            <a:off x="4975861" y="804671"/>
            <a:ext cx="6399930" cy="5248657"/>
          </a:xfrm>
        </p:spPr>
        <p:txBody>
          <a:bodyPr anchor="ctr">
            <a:normAutofit/>
          </a:bodyPr>
          <a:lstStyle/>
          <a:p>
            <a:pPr>
              <a:lnSpc>
                <a:spcPct val="90000"/>
              </a:lnSpc>
            </a:pPr>
            <a:r>
              <a:rPr lang="fr-FR" sz="1800" dirty="0"/>
              <a:t>Les ouvertures prophétiques :</a:t>
            </a:r>
          </a:p>
          <a:p>
            <a:pPr lvl="1">
              <a:lnSpc>
                <a:spcPct val="90000"/>
              </a:lnSpc>
            </a:pPr>
            <a:r>
              <a:rPr lang="fr-FR" dirty="0"/>
              <a:t>« Il serait intéressant de voir si Tremblay écrirait la même chose aujourd’hui. »</a:t>
            </a:r>
          </a:p>
          <a:p>
            <a:pPr lvl="1">
              <a:lnSpc>
                <a:spcPct val="90000"/>
              </a:lnSpc>
            </a:pPr>
            <a:r>
              <a:rPr lang="fr-FR" dirty="0"/>
              <a:t>« À notre époque, les antihéros sont encore très présents. Est-ce qu’il en sera de même pour les générations futures?»</a:t>
            </a:r>
          </a:p>
        </p:txBody>
      </p:sp>
    </p:spTree>
    <p:extLst>
      <p:ext uri="{BB962C8B-B14F-4D97-AF65-F5344CB8AC3E}">
        <p14:creationId xmlns:p14="http://schemas.microsoft.com/office/powerpoint/2010/main" val="3019325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re 1">
            <a:extLst>
              <a:ext uri="{FF2B5EF4-FFF2-40B4-BE49-F238E27FC236}">
                <a16:creationId xmlns:a16="http://schemas.microsoft.com/office/drawing/2014/main" id="{E9AD16AC-CCC3-8B40-BC1D-18858DEBC8D4}"/>
              </a:ext>
            </a:extLst>
          </p:cNvPr>
          <p:cNvSpPr>
            <a:spLocks noGrp="1"/>
          </p:cNvSpPr>
          <p:nvPr>
            <p:ph type="title"/>
          </p:nvPr>
        </p:nvSpPr>
        <p:spPr>
          <a:xfrm>
            <a:off x="806195" y="804672"/>
            <a:ext cx="3521359" cy="5248656"/>
          </a:xfrm>
        </p:spPr>
        <p:txBody>
          <a:bodyPr anchor="ctr">
            <a:normAutofit/>
          </a:bodyPr>
          <a:lstStyle/>
          <a:p>
            <a:pPr algn="ctr"/>
            <a:r>
              <a:rPr lang="fr-FR" dirty="0"/>
              <a:t>À éviter</a:t>
            </a:r>
          </a:p>
        </p:txBody>
      </p:sp>
      <p:sp>
        <p:nvSpPr>
          <p:cNvPr id="3" name="Espace réservé du contenu 2">
            <a:extLst>
              <a:ext uri="{FF2B5EF4-FFF2-40B4-BE49-F238E27FC236}">
                <a16:creationId xmlns:a16="http://schemas.microsoft.com/office/drawing/2014/main" id="{4E09A6D5-92E6-0F47-A260-4DA4B0949059}"/>
              </a:ext>
            </a:extLst>
          </p:cNvPr>
          <p:cNvSpPr>
            <a:spLocks noGrp="1"/>
          </p:cNvSpPr>
          <p:nvPr>
            <p:ph idx="1"/>
          </p:nvPr>
        </p:nvSpPr>
        <p:spPr>
          <a:xfrm>
            <a:off x="4975861" y="804671"/>
            <a:ext cx="6399930" cy="5248657"/>
          </a:xfrm>
        </p:spPr>
        <p:txBody>
          <a:bodyPr anchor="ctr">
            <a:normAutofit/>
          </a:bodyPr>
          <a:lstStyle/>
          <a:p>
            <a:pPr>
              <a:lnSpc>
                <a:spcPct val="90000"/>
              </a:lnSpc>
            </a:pPr>
            <a:r>
              <a:rPr lang="fr-FR" sz="1800" dirty="0"/>
              <a:t>Les ouvertures philosophiques :</a:t>
            </a:r>
          </a:p>
          <a:p>
            <a:pPr lvl="1">
              <a:lnSpc>
                <a:spcPct val="90000"/>
              </a:lnSpc>
            </a:pPr>
            <a:r>
              <a:rPr lang="fr-FR" dirty="0"/>
              <a:t>« Dans toutes les sociétés, l’homme a toujours eu besoin de croire en la force suprême. Que ce soit Dieu, la Raison ou la Beauté, il a besoin de donner un sens à sa vie. Quel est notre ’’Dieu’’ en ce 21</a:t>
            </a:r>
            <a:r>
              <a:rPr lang="fr-FR" baseline="30000" dirty="0"/>
              <a:t>e</a:t>
            </a:r>
            <a:r>
              <a:rPr lang="fr-FR" dirty="0"/>
              <a:t> siècle ? » </a:t>
            </a:r>
          </a:p>
        </p:txBody>
      </p:sp>
    </p:spTree>
    <p:extLst>
      <p:ext uri="{BB962C8B-B14F-4D97-AF65-F5344CB8AC3E}">
        <p14:creationId xmlns:p14="http://schemas.microsoft.com/office/powerpoint/2010/main" val="3733772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re 1">
            <a:extLst>
              <a:ext uri="{FF2B5EF4-FFF2-40B4-BE49-F238E27FC236}">
                <a16:creationId xmlns:a16="http://schemas.microsoft.com/office/drawing/2014/main" id="{4B2ED6FA-C048-5543-8F7D-E09082A25088}"/>
              </a:ext>
            </a:extLst>
          </p:cNvPr>
          <p:cNvSpPr>
            <a:spLocks noGrp="1"/>
          </p:cNvSpPr>
          <p:nvPr>
            <p:ph type="title"/>
          </p:nvPr>
        </p:nvSpPr>
        <p:spPr>
          <a:xfrm>
            <a:off x="806195" y="804672"/>
            <a:ext cx="3521359" cy="5248656"/>
          </a:xfrm>
        </p:spPr>
        <p:txBody>
          <a:bodyPr anchor="ctr">
            <a:normAutofit/>
          </a:bodyPr>
          <a:lstStyle/>
          <a:p>
            <a:pPr algn="ctr"/>
            <a:r>
              <a:rPr lang="fr-FR" dirty="0"/>
              <a:t>À éviter</a:t>
            </a:r>
          </a:p>
        </p:txBody>
      </p:sp>
      <p:sp>
        <p:nvSpPr>
          <p:cNvPr id="3" name="Espace réservé du contenu 2">
            <a:extLst>
              <a:ext uri="{FF2B5EF4-FFF2-40B4-BE49-F238E27FC236}">
                <a16:creationId xmlns:a16="http://schemas.microsoft.com/office/drawing/2014/main" id="{7C9BB025-610A-3B4A-B7CF-9D2BF395AE42}"/>
              </a:ext>
            </a:extLst>
          </p:cNvPr>
          <p:cNvSpPr>
            <a:spLocks noGrp="1"/>
          </p:cNvSpPr>
          <p:nvPr>
            <p:ph idx="1"/>
          </p:nvPr>
        </p:nvSpPr>
        <p:spPr>
          <a:xfrm>
            <a:off x="4975861" y="804671"/>
            <a:ext cx="6399930" cy="5248657"/>
          </a:xfrm>
        </p:spPr>
        <p:txBody>
          <a:bodyPr anchor="ctr">
            <a:normAutofit/>
          </a:bodyPr>
          <a:lstStyle/>
          <a:p>
            <a:pPr>
              <a:lnSpc>
                <a:spcPct val="90000"/>
              </a:lnSpc>
            </a:pPr>
            <a:r>
              <a:rPr lang="fr-FR" sz="1800" dirty="0"/>
              <a:t>Les ouvertures vides :</a:t>
            </a:r>
          </a:p>
          <a:p>
            <a:pPr lvl="1">
              <a:lnSpc>
                <a:spcPct val="90000"/>
              </a:lnSpc>
            </a:pPr>
            <a:r>
              <a:rPr lang="fr-FR" dirty="0"/>
              <a:t>« Il serait intéressant de voir comment ce thème est traité dans d’autres poèmes. » (Quel poète ? Comment celui-ci traite-t-il le thème ?)</a:t>
            </a:r>
          </a:p>
          <a:p>
            <a:pPr lvl="1">
              <a:lnSpc>
                <a:spcPct val="90000"/>
              </a:lnSpc>
            </a:pPr>
            <a:r>
              <a:rPr lang="fr-FR" dirty="0"/>
              <a:t>« Il faudrait voir si d’autres pièces de Michel Tremblay nuancent cette image de la femme. » (Quelle pièce ? La nuance-t-il ? Si oui, que propose-t-il d’autre ?)</a:t>
            </a:r>
          </a:p>
        </p:txBody>
      </p:sp>
    </p:spTree>
    <p:extLst>
      <p:ext uri="{BB962C8B-B14F-4D97-AF65-F5344CB8AC3E}">
        <p14:creationId xmlns:p14="http://schemas.microsoft.com/office/powerpoint/2010/main" val="2071843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2A0254-0ADA-F041-9E6F-917164DFEB4F}"/>
              </a:ext>
            </a:extLst>
          </p:cNvPr>
          <p:cNvSpPr>
            <a:spLocks noGrp="1"/>
          </p:cNvSpPr>
          <p:nvPr>
            <p:ph type="title"/>
          </p:nvPr>
        </p:nvSpPr>
        <p:spPr>
          <a:xfrm>
            <a:off x="646111" y="452718"/>
            <a:ext cx="9404723" cy="1400530"/>
          </a:xfrm>
        </p:spPr>
        <p:txBody>
          <a:bodyPr>
            <a:normAutofit/>
          </a:bodyPr>
          <a:lstStyle/>
          <a:p>
            <a:r>
              <a:rPr lang="fr-FR"/>
              <a:t>Un exemple</a:t>
            </a:r>
            <a:endParaRPr lang="fr-FR" dirty="0"/>
          </a:p>
        </p:txBody>
      </p:sp>
      <p:sp>
        <p:nvSpPr>
          <p:cNvPr id="3" name="Espace réservé du contenu 2">
            <a:extLst>
              <a:ext uri="{FF2B5EF4-FFF2-40B4-BE49-F238E27FC236}">
                <a16:creationId xmlns:a16="http://schemas.microsoft.com/office/drawing/2014/main" id="{55D538AF-EF96-9448-BE91-922A5BE80AD7}"/>
              </a:ext>
            </a:extLst>
          </p:cNvPr>
          <p:cNvSpPr>
            <a:spLocks noGrp="1"/>
          </p:cNvSpPr>
          <p:nvPr>
            <p:ph idx="1"/>
          </p:nvPr>
        </p:nvSpPr>
        <p:spPr>
          <a:xfrm>
            <a:off x="1103312" y="1414464"/>
            <a:ext cx="8946541" cy="4833936"/>
          </a:xfrm>
        </p:spPr>
        <p:txBody>
          <a:bodyPr>
            <a:normAutofit fontScale="92500"/>
          </a:bodyPr>
          <a:lstStyle/>
          <a:p>
            <a:pPr marL="0" indent="0">
              <a:buNone/>
            </a:pPr>
            <a:r>
              <a:rPr lang="fr-CA" b="1" dirty="0"/>
              <a:t>Est-il exact de dire que, tant par le contenu que par la forme de son poème, Gaston Miron réussit mieux que Roland </a:t>
            </a:r>
            <a:r>
              <a:rPr lang="fr-CA" b="1" dirty="0" err="1"/>
              <a:t>Giguère</a:t>
            </a:r>
            <a:r>
              <a:rPr lang="fr-CA" b="1" dirty="0"/>
              <a:t> à traiter le thème de la délivrance?</a:t>
            </a:r>
            <a:endParaRPr lang="fr-CA" dirty="0"/>
          </a:p>
          <a:p>
            <a:pPr marL="0" indent="0">
              <a:buNone/>
            </a:pPr>
            <a:endParaRPr lang="fr-CA" i="1" dirty="0"/>
          </a:p>
          <a:p>
            <a:pPr marL="0" indent="0">
              <a:buNone/>
            </a:pPr>
            <a:r>
              <a:rPr lang="fr-CA" i="1" dirty="0"/>
              <a:t>Sans aucun doute, Roland </a:t>
            </a:r>
            <a:r>
              <a:rPr lang="fr-CA" i="1" dirty="0" err="1"/>
              <a:t>Giguère</a:t>
            </a:r>
            <a:r>
              <a:rPr lang="fr-CA" i="1" dirty="0"/>
              <a:t> et Gaston Miron abordent le thème de la délivrance avec une sensibilité égale dans leur poème.  La métamorphose du personnage de </a:t>
            </a:r>
            <a:r>
              <a:rPr lang="fr-CA" i="1" dirty="0" err="1"/>
              <a:t>Giguère</a:t>
            </a:r>
            <a:r>
              <a:rPr lang="fr-CA" i="1" dirty="0"/>
              <a:t> prouve qu’il a réellement triomphé de sa douleur de vivre.  Il est devenu lui-même une nature, tranquille et prometteuse. Quant au personnage de Miron, sa liberté exceptionnelle permet au lecteur de croire qu’il est au-dessus des contraintes sociales, délivré de l’obscurité opprimante.   Ces deux poètes présentent donc certaines similarités: fiers représentants de leur époque, ils  lient le sort de leur parole à la liberté, thématique suprême de la littérature québécoise au temps de la Révolution tranquille.</a:t>
            </a:r>
            <a:r>
              <a:rPr lang="fr-CA" dirty="0"/>
              <a:t> </a:t>
            </a:r>
          </a:p>
          <a:p>
            <a:pPr marL="0" indent="0">
              <a:buNone/>
            </a:pPr>
            <a:r>
              <a:rPr lang="fr-CA" dirty="0"/>
              <a:t>(103 mots)</a:t>
            </a:r>
            <a:endParaRPr lang="fr-FR" dirty="0"/>
          </a:p>
        </p:txBody>
      </p:sp>
    </p:spTree>
    <p:extLst>
      <p:ext uri="{BB962C8B-B14F-4D97-AF65-F5344CB8AC3E}">
        <p14:creationId xmlns:p14="http://schemas.microsoft.com/office/powerpoint/2010/main" val="2256969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4171A0C-99A8-498E-9F1F-86C734DB8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4"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70BDA80-627C-422A-AFFD-B7F1DC0F7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re 1">
            <a:extLst>
              <a:ext uri="{FF2B5EF4-FFF2-40B4-BE49-F238E27FC236}">
                <a16:creationId xmlns:a16="http://schemas.microsoft.com/office/drawing/2014/main" id="{BFFD9482-4C99-CF48-BC31-36E535577B5D}"/>
              </a:ext>
            </a:extLst>
          </p:cNvPr>
          <p:cNvSpPr>
            <a:spLocks noGrp="1"/>
          </p:cNvSpPr>
          <p:nvPr>
            <p:ph type="title"/>
          </p:nvPr>
        </p:nvSpPr>
        <p:spPr>
          <a:xfrm>
            <a:off x="646111" y="690879"/>
            <a:ext cx="3682049" cy="5557519"/>
          </a:xfrm>
        </p:spPr>
        <p:txBody>
          <a:bodyPr anchor="ctr">
            <a:normAutofit/>
          </a:bodyPr>
          <a:lstStyle/>
          <a:p>
            <a:pPr algn="r"/>
            <a:r>
              <a:rPr lang="fr-FR" dirty="0">
                <a:solidFill>
                  <a:srgbClr val="FFFFFF"/>
                </a:solidFill>
              </a:rPr>
              <a:t>Introduction</a:t>
            </a:r>
          </a:p>
        </p:txBody>
      </p:sp>
      <p:sp>
        <p:nvSpPr>
          <p:cNvPr id="3" name="Espace réservé du contenu 2">
            <a:extLst>
              <a:ext uri="{FF2B5EF4-FFF2-40B4-BE49-F238E27FC236}">
                <a16:creationId xmlns:a16="http://schemas.microsoft.com/office/drawing/2014/main" id="{5D47D99C-EC8A-AD4E-AC23-38DEC7D1E999}"/>
              </a:ext>
            </a:extLst>
          </p:cNvPr>
          <p:cNvSpPr>
            <a:spLocks noGrp="1"/>
          </p:cNvSpPr>
          <p:nvPr>
            <p:ph idx="1"/>
          </p:nvPr>
        </p:nvSpPr>
        <p:spPr>
          <a:xfrm>
            <a:off x="5101999" y="690880"/>
            <a:ext cx="4947854" cy="5557519"/>
          </a:xfrm>
        </p:spPr>
        <p:txBody>
          <a:bodyPr anchor="ctr">
            <a:normAutofit/>
          </a:bodyPr>
          <a:lstStyle/>
          <a:p>
            <a:r>
              <a:rPr lang="fr-FR" dirty="0"/>
              <a:t>Les trois parties</a:t>
            </a:r>
          </a:p>
          <a:p>
            <a:pPr lvl="1"/>
            <a:r>
              <a:rPr lang="fr-FR" dirty="0"/>
              <a:t>Sujet amené</a:t>
            </a:r>
          </a:p>
          <a:p>
            <a:pPr lvl="1"/>
            <a:r>
              <a:rPr lang="fr-FR" dirty="0"/>
              <a:t>Sujet posé</a:t>
            </a:r>
          </a:p>
          <a:p>
            <a:pPr lvl="1"/>
            <a:r>
              <a:rPr lang="fr-FR" dirty="0"/>
              <a:t>Sujet divisé</a:t>
            </a:r>
          </a:p>
        </p:txBody>
      </p:sp>
    </p:spTree>
    <p:extLst>
      <p:ext uri="{BB962C8B-B14F-4D97-AF65-F5344CB8AC3E}">
        <p14:creationId xmlns:p14="http://schemas.microsoft.com/office/powerpoint/2010/main" val="312743859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3" name="Freeform: Shape 12">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AD153A04-C2EF-7C4F-970F-296B45FD3435}"/>
              </a:ext>
            </a:extLst>
          </p:cNvPr>
          <p:cNvSpPr>
            <a:spLocks noGrp="1"/>
          </p:cNvSpPr>
          <p:nvPr>
            <p:ph type="title"/>
          </p:nvPr>
        </p:nvSpPr>
        <p:spPr>
          <a:xfrm>
            <a:off x="653143" y="1645920"/>
            <a:ext cx="3522879" cy="4470821"/>
          </a:xfrm>
        </p:spPr>
        <p:txBody>
          <a:bodyPr>
            <a:normAutofit/>
          </a:bodyPr>
          <a:lstStyle/>
          <a:p>
            <a:pPr algn="r"/>
            <a:r>
              <a:rPr lang="fr-FR">
                <a:solidFill>
                  <a:srgbClr val="FFFFFF"/>
                </a:solidFill>
              </a:rPr>
              <a:t>Sujet amené</a:t>
            </a:r>
          </a:p>
        </p:txBody>
      </p:sp>
      <p:sp>
        <p:nvSpPr>
          <p:cNvPr id="4" name="Espace réservé du contenu 2">
            <a:extLst>
              <a:ext uri="{FF2B5EF4-FFF2-40B4-BE49-F238E27FC236}">
                <a16:creationId xmlns:a16="http://schemas.microsoft.com/office/drawing/2014/main" id="{C2FD6D38-E4C5-EA43-B13B-9DA9BFABF2A9}"/>
              </a:ext>
            </a:extLst>
          </p:cNvPr>
          <p:cNvSpPr>
            <a:spLocks noGrp="1"/>
          </p:cNvSpPr>
          <p:nvPr>
            <p:ph idx="1"/>
          </p:nvPr>
        </p:nvSpPr>
        <p:spPr>
          <a:xfrm>
            <a:off x="5204109" y="1226916"/>
            <a:ext cx="5919503" cy="4889825"/>
          </a:xfrm>
        </p:spPr>
        <p:txBody>
          <a:bodyPr>
            <a:normAutofit lnSpcReduction="10000"/>
          </a:bodyPr>
          <a:lstStyle/>
          <a:p>
            <a:pPr marL="0" indent="0">
              <a:lnSpc>
                <a:spcPct val="90000"/>
              </a:lnSpc>
              <a:buNone/>
            </a:pPr>
            <a:r>
              <a:rPr lang="fr-FR" sz="1600" dirty="0"/>
              <a:t>Il s’agit d’introduire le sujet de manière implicite, à partir d’un élément qui lui est associé. Cet élément est donc choisi en fonction de sa capacité à situer, dans un contexte plus large, la problématique soulevée par le sujet.</a:t>
            </a:r>
          </a:p>
          <a:p>
            <a:pPr marL="0" indent="0">
              <a:lnSpc>
                <a:spcPct val="90000"/>
              </a:lnSpc>
              <a:buNone/>
            </a:pPr>
            <a:endParaRPr lang="fr-FR" sz="1600" dirty="0"/>
          </a:p>
          <a:p>
            <a:pPr marL="0" indent="0">
              <a:lnSpc>
                <a:spcPct val="90000"/>
              </a:lnSpc>
              <a:buNone/>
            </a:pPr>
            <a:r>
              <a:rPr lang="fr-FR" sz="1600" dirty="0"/>
              <a:t>Ce peut être :</a:t>
            </a:r>
          </a:p>
          <a:p>
            <a:pPr>
              <a:lnSpc>
                <a:spcPct val="90000"/>
              </a:lnSpc>
            </a:pPr>
            <a:r>
              <a:rPr lang="fr-FR" sz="1600" dirty="0"/>
              <a:t>Une particularité du thème ;</a:t>
            </a:r>
          </a:p>
          <a:p>
            <a:pPr>
              <a:lnSpc>
                <a:spcPct val="90000"/>
              </a:lnSpc>
            </a:pPr>
            <a:r>
              <a:rPr lang="fr-FR" sz="1600" dirty="0"/>
              <a:t>Une donnée sociohistorique de l’époque en lien avec le sujet ;</a:t>
            </a:r>
          </a:p>
          <a:p>
            <a:pPr>
              <a:lnSpc>
                <a:spcPct val="90000"/>
              </a:lnSpc>
            </a:pPr>
            <a:r>
              <a:rPr lang="fr-FR" sz="1600" dirty="0"/>
              <a:t>Le courant ou le genre littéraire des textes à l’étude ;</a:t>
            </a:r>
          </a:p>
          <a:p>
            <a:pPr>
              <a:lnSpc>
                <a:spcPct val="90000"/>
              </a:lnSpc>
            </a:pPr>
            <a:r>
              <a:rPr lang="fr-FR" sz="1600" dirty="0"/>
              <a:t>Une particularité des auteurs ou des </a:t>
            </a:r>
            <a:r>
              <a:rPr lang="fr-FR" sz="1600" dirty="0" err="1"/>
              <a:t>oeuvres</a:t>
            </a:r>
            <a:r>
              <a:rPr lang="fr-FR" sz="1600" dirty="0"/>
              <a:t>.</a:t>
            </a:r>
          </a:p>
          <a:p>
            <a:pPr marL="0" indent="0">
              <a:lnSpc>
                <a:spcPct val="90000"/>
              </a:lnSpc>
              <a:buNone/>
            </a:pPr>
            <a:endParaRPr lang="fr-FR" sz="1600" dirty="0"/>
          </a:p>
          <a:p>
            <a:pPr marL="0" indent="0">
              <a:lnSpc>
                <a:spcPct val="90000"/>
              </a:lnSpc>
              <a:buNone/>
            </a:pPr>
            <a:r>
              <a:rPr lang="fr-FR" sz="1600" b="1" dirty="0"/>
              <a:t>Important : </a:t>
            </a:r>
            <a:r>
              <a:rPr lang="fr-FR" sz="1600" dirty="0"/>
              <a:t>c’est bien le sujet qu’il faut amener et non pas l’</a:t>
            </a:r>
            <a:r>
              <a:rPr lang="fr-FR" sz="1600" dirty="0" err="1"/>
              <a:t>oeuvre</a:t>
            </a:r>
            <a:r>
              <a:rPr lang="fr-FR" sz="1600" dirty="0"/>
              <a:t> étudiée ou son auteur. Le sujet amené doit être lié au sujet posé, sinon il semblera plaqué. Par exemple, donner un détail sur la vie de l’auteur sans lien avec le sujet d’analyse n’est pas une bonne façon d’amener un sujet.</a:t>
            </a:r>
          </a:p>
          <a:p>
            <a:pPr marL="0" indent="0">
              <a:lnSpc>
                <a:spcPct val="90000"/>
              </a:lnSpc>
              <a:buNone/>
            </a:pPr>
            <a:endParaRPr lang="fr-FR" sz="1600" dirty="0"/>
          </a:p>
          <a:p>
            <a:pPr marL="0" indent="0">
              <a:lnSpc>
                <a:spcPct val="90000"/>
              </a:lnSpc>
              <a:buNone/>
            </a:pPr>
            <a:endParaRPr lang="fr-FR" sz="1600" dirty="0"/>
          </a:p>
        </p:txBody>
      </p:sp>
    </p:spTree>
    <p:extLst>
      <p:ext uri="{BB962C8B-B14F-4D97-AF65-F5344CB8AC3E}">
        <p14:creationId xmlns:p14="http://schemas.microsoft.com/office/powerpoint/2010/main" val="406852072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3" name="Freeform: Shape 12">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14E5BDE4-E2BC-1244-BA32-D7C27AAB3651}"/>
              </a:ext>
            </a:extLst>
          </p:cNvPr>
          <p:cNvSpPr>
            <a:spLocks noGrp="1"/>
          </p:cNvSpPr>
          <p:nvPr>
            <p:ph type="title"/>
          </p:nvPr>
        </p:nvSpPr>
        <p:spPr>
          <a:xfrm>
            <a:off x="653143" y="1645920"/>
            <a:ext cx="3522879" cy="4470821"/>
          </a:xfrm>
        </p:spPr>
        <p:txBody>
          <a:bodyPr>
            <a:normAutofit/>
          </a:bodyPr>
          <a:lstStyle/>
          <a:p>
            <a:pPr algn="r"/>
            <a:r>
              <a:rPr lang="fr-FR">
                <a:solidFill>
                  <a:srgbClr val="FFFFFF"/>
                </a:solidFill>
              </a:rPr>
              <a:t>Sujet posé</a:t>
            </a:r>
          </a:p>
        </p:txBody>
      </p:sp>
      <p:sp>
        <p:nvSpPr>
          <p:cNvPr id="4" name="Espace réservé du contenu 2">
            <a:extLst>
              <a:ext uri="{FF2B5EF4-FFF2-40B4-BE49-F238E27FC236}">
                <a16:creationId xmlns:a16="http://schemas.microsoft.com/office/drawing/2014/main" id="{14438B72-8CEB-3848-A472-72F3A8AE2BB3}"/>
              </a:ext>
            </a:extLst>
          </p:cNvPr>
          <p:cNvSpPr>
            <a:spLocks noGrp="1"/>
          </p:cNvSpPr>
          <p:nvPr>
            <p:ph idx="1"/>
          </p:nvPr>
        </p:nvSpPr>
        <p:spPr>
          <a:xfrm>
            <a:off x="5204109" y="1645920"/>
            <a:ext cx="5919503" cy="4470821"/>
          </a:xfrm>
        </p:spPr>
        <p:txBody>
          <a:bodyPr>
            <a:normAutofit/>
          </a:bodyPr>
          <a:lstStyle/>
          <a:p>
            <a:r>
              <a:rPr lang="fr-FR" dirty="0"/>
              <a:t>Il s’agit de présenter clairement le sujet de votre analyse en le reformulant dans vos propres mots ;</a:t>
            </a:r>
          </a:p>
          <a:p>
            <a:r>
              <a:rPr lang="fr-FR" dirty="0"/>
              <a:t>Vous y présentez votre point de vue critique.</a:t>
            </a:r>
          </a:p>
          <a:p>
            <a:endParaRPr lang="fr-FR" dirty="0"/>
          </a:p>
          <a:p>
            <a:endParaRPr lang="fr-FR" dirty="0"/>
          </a:p>
          <a:p>
            <a:r>
              <a:rPr lang="fr-FR" b="1" dirty="0"/>
              <a:t>Important : </a:t>
            </a:r>
            <a:r>
              <a:rPr lang="fr-FR" dirty="0"/>
              <a:t>Le titre de l’</a:t>
            </a:r>
            <a:r>
              <a:rPr lang="fr-FR" dirty="0" err="1"/>
              <a:t>oeuvre</a:t>
            </a:r>
            <a:r>
              <a:rPr lang="fr-FR" dirty="0"/>
              <a:t> à l’étude, sa date de parution (entre parenthèses après le titre), son genre et le nom de son auteur doivent être précisés dans le sujet amené ou le sujet posé.</a:t>
            </a:r>
          </a:p>
        </p:txBody>
      </p:sp>
    </p:spTree>
    <p:extLst>
      <p:ext uri="{BB962C8B-B14F-4D97-AF65-F5344CB8AC3E}">
        <p14:creationId xmlns:p14="http://schemas.microsoft.com/office/powerpoint/2010/main" val="179933778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3" name="Freeform: Shape 12">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FF903A21-9BAC-8547-B3DC-176663DFE39C}"/>
              </a:ext>
            </a:extLst>
          </p:cNvPr>
          <p:cNvSpPr>
            <a:spLocks noGrp="1"/>
          </p:cNvSpPr>
          <p:nvPr>
            <p:ph type="title"/>
          </p:nvPr>
        </p:nvSpPr>
        <p:spPr>
          <a:xfrm>
            <a:off x="653143" y="1645920"/>
            <a:ext cx="3522879" cy="4470821"/>
          </a:xfrm>
        </p:spPr>
        <p:txBody>
          <a:bodyPr>
            <a:normAutofit/>
          </a:bodyPr>
          <a:lstStyle/>
          <a:p>
            <a:pPr algn="r"/>
            <a:r>
              <a:rPr lang="fr-FR">
                <a:solidFill>
                  <a:srgbClr val="FFFFFF"/>
                </a:solidFill>
              </a:rPr>
              <a:t>Sujet divisé</a:t>
            </a:r>
          </a:p>
        </p:txBody>
      </p:sp>
      <p:sp>
        <p:nvSpPr>
          <p:cNvPr id="4" name="Espace réservé du contenu 2">
            <a:extLst>
              <a:ext uri="{FF2B5EF4-FFF2-40B4-BE49-F238E27FC236}">
                <a16:creationId xmlns:a16="http://schemas.microsoft.com/office/drawing/2014/main" id="{766A9D92-7789-2643-B6EC-106ED3B9C1E4}"/>
              </a:ext>
            </a:extLst>
          </p:cNvPr>
          <p:cNvSpPr>
            <a:spLocks noGrp="1"/>
          </p:cNvSpPr>
          <p:nvPr>
            <p:ph idx="1"/>
          </p:nvPr>
        </p:nvSpPr>
        <p:spPr>
          <a:xfrm>
            <a:off x="5204109" y="1645920"/>
            <a:ext cx="5919503" cy="4470821"/>
          </a:xfrm>
        </p:spPr>
        <p:txBody>
          <a:bodyPr>
            <a:normAutofit/>
          </a:bodyPr>
          <a:lstStyle/>
          <a:p>
            <a:pPr>
              <a:lnSpc>
                <a:spcPct val="90000"/>
              </a:lnSpc>
            </a:pPr>
            <a:r>
              <a:rPr lang="fr-FR" dirty="0"/>
              <a:t>Il s’agit de présenter vos arguments (idées principales) sans les sous-arguments (idées secondaires) qui composent votre plan de développement. Vous y exposez l’organisation de votre argumentation.</a:t>
            </a:r>
            <a:endParaRPr lang="fr-FR"/>
          </a:p>
          <a:p>
            <a:pPr>
              <a:lnSpc>
                <a:spcPct val="90000"/>
              </a:lnSpc>
            </a:pPr>
            <a:r>
              <a:rPr lang="fr-FR" dirty="0"/>
              <a:t>Afin d’éviter la redondance entre l’introduction et les paragraphes, il est suggéré de ne conserver que les mots-clés de chaque idée. Il est préférable de ne pas tout dire, vous devez donner un aperçu.</a:t>
            </a:r>
            <a:endParaRPr lang="fr-FR"/>
          </a:p>
          <a:p>
            <a:pPr>
              <a:lnSpc>
                <a:spcPct val="90000"/>
              </a:lnSpc>
            </a:pPr>
            <a:endParaRPr lang="fr-FR"/>
          </a:p>
          <a:p>
            <a:pPr>
              <a:lnSpc>
                <a:spcPct val="90000"/>
              </a:lnSpc>
            </a:pPr>
            <a:r>
              <a:rPr lang="fr-FR" b="1" dirty="0"/>
              <a:t>Important</a:t>
            </a:r>
            <a:r>
              <a:rPr lang="fr-FR" dirty="0"/>
              <a:t> : les éléments du sujet divisé doivent respecter l’ordre du développement.</a:t>
            </a:r>
            <a:endParaRPr lang="fr-FR"/>
          </a:p>
        </p:txBody>
      </p:sp>
    </p:spTree>
    <p:extLst>
      <p:ext uri="{BB962C8B-B14F-4D97-AF65-F5344CB8AC3E}">
        <p14:creationId xmlns:p14="http://schemas.microsoft.com/office/powerpoint/2010/main" val="14003869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re 1">
            <a:extLst>
              <a:ext uri="{FF2B5EF4-FFF2-40B4-BE49-F238E27FC236}">
                <a16:creationId xmlns:a16="http://schemas.microsoft.com/office/drawing/2014/main" id="{7A149520-5403-0549-84A4-B14F78109E1E}"/>
              </a:ext>
            </a:extLst>
          </p:cNvPr>
          <p:cNvSpPr>
            <a:spLocks noGrp="1"/>
          </p:cNvSpPr>
          <p:nvPr>
            <p:ph type="title"/>
          </p:nvPr>
        </p:nvSpPr>
        <p:spPr>
          <a:xfrm>
            <a:off x="806195" y="804672"/>
            <a:ext cx="3521359" cy="5248656"/>
          </a:xfrm>
        </p:spPr>
        <p:txBody>
          <a:bodyPr anchor="ctr">
            <a:normAutofit/>
          </a:bodyPr>
          <a:lstStyle/>
          <a:p>
            <a:pPr algn="ctr"/>
            <a:r>
              <a:rPr lang="fr-FR" dirty="0"/>
              <a:t>À éviter</a:t>
            </a:r>
          </a:p>
        </p:txBody>
      </p:sp>
      <p:sp>
        <p:nvSpPr>
          <p:cNvPr id="3" name="Espace réservé du contenu 2">
            <a:extLst>
              <a:ext uri="{FF2B5EF4-FFF2-40B4-BE49-F238E27FC236}">
                <a16:creationId xmlns:a16="http://schemas.microsoft.com/office/drawing/2014/main" id="{86EDD6A3-4C1D-B44F-ADBA-49CA38194A27}"/>
              </a:ext>
            </a:extLst>
          </p:cNvPr>
          <p:cNvSpPr>
            <a:spLocks noGrp="1"/>
          </p:cNvSpPr>
          <p:nvPr>
            <p:ph idx="1"/>
          </p:nvPr>
        </p:nvSpPr>
        <p:spPr>
          <a:xfrm>
            <a:off x="4975861" y="804671"/>
            <a:ext cx="6399930" cy="5248657"/>
          </a:xfrm>
        </p:spPr>
        <p:txBody>
          <a:bodyPr anchor="ctr">
            <a:normAutofit/>
          </a:bodyPr>
          <a:lstStyle/>
          <a:p>
            <a:pPr>
              <a:lnSpc>
                <a:spcPct val="90000"/>
              </a:lnSpc>
            </a:pPr>
            <a:r>
              <a:rPr lang="fr-FR" dirty="0"/>
              <a:t>Il ne faut pas remonter à la préhistoire pour amener notre sujet. Évitez les formulations trop vagues :</a:t>
            </a:r>
          </a:p>
          <a:p>
            <a:pPr lvl="1">
              <a:lnSpc>
                <a:spcPct val="90000"/>
              </a:lnSpc>
            </a:pPr>
            <a:r>
              <a:rPr lang="fr-FR" sz="2000" dirty="0"/>
              <a:t>Depuis que l’homme est homme...</a:t>
            </a:r>
          </a:p>
          <a:p>
            <a:pPr lvl="1">
              <a:lnSpc>
                <a:spcPct val="90000"/>
              </a:lnSpc>
            </a:pPr>
            <a:r>
              <a:rPr lang="fr-FR" sz="2000" dirty="0"/>
              <a:t>Depuis la nuit des temps...</a:t>
            </a:r>
          </a:p>
          <a:p>
            <a:pPr lvl="1">
              <a:lnSpc>
                <a:spcPct val="90000"/>
              </a:lnSpc>
            </a:pPr>
            <a:r>
              <a:rPr lang="fr-FR" sz="2000" dirty="0"/>
              <a:t>Depuis le </a:t>
            </a:r>
            <a:r>
              <a:rPr lang="fr-FR" sz="2000" dirty="0" err="1"/>
              <a:t>Big</a:t>
            </a:r>
            <a:r>
              <a:rPr lang="fr-FR" sz="2000" dirty="0"/>
              <a:t> Bang...</a:t>
            </a:r>
          </a:p>
          <a:p>
            <a:pPr marL="0" indent="0">
              <a:lnSpc>
                <a:spcPct val="90000"/>
              </a:lnSpc>
              <a:buNone/>
            </a:pPr>
            <a:endParaRPr lang="fr-FR" dirty="0"/>
          </a:p>
          <a:p>
            <a:pPr lvl="1">
              <a:lnSpc>
                <a:spcPct val="90000"/>
              </a:lnSpc>
            </a:pPr>
            <a:endParaRPr lang="fr-FR" sz="2000" dirty="0"/>
          </a:p>
        </p:txBody>
      </p:sp>
    </p:spTree>
    <p:extLst>
      <p:ext uri="{BB962C8B-B14F-4D97-AF65-F5344CB8AC3E}">
        <p14:creationId xmlns:p14="http://schemas.microsoft.com/office/powerpoint/2010/main" val="858404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re 1">
            <a:extLst>
              <a:ext uri="{FF2B5EF4-FFF2-40B4-BE49-F238E27FC236}">
                <a16:creationId xmlns:a16="http://schemas.microsoft.com/office/drawing/2014/main" id="{56A70C66-649F-1842-8D0A-569D2AF82F96}"/>
              </a:ext>
            </a:extLst>
          </p:cNvPr>
          <p:cNvSpPr>
            <a:spLocks noGrp="1"/>
          </p:cNvSpPr>
          <p:nvPr>
            <p:ph type="title"/>
          </p:nvPr>
        </p:nvSpPr>
        <p:spPr>
          <a:xfrm>
            <a:off x="806195" y="804672"/>
            <a:ext cx="3521359" cy="5248656"/>
          </a:xfrm>
        </p:spPr>
        <p:txBody>
          <a:bodyPr anchor="ctr">
            <a:normAutofit/>
          </a:bodyPr>
          <a:lstStyle/>
          <a:p>
            <a:pPr algn="ctr"/>
            <a:r>
              <a:rPr lang="fr-FR" dirty="0"/>
              <a:t>À éviter</a:t>
            </a:r>
          </a:p>
        </p:txBody>
      </p:sp>
      <p:sp>
        <p:nvSpPr>
          <p:cNvPr id="3" name="Espace réservé du contenu 2">
            <a:extLst>
              <a:ext uri="{FF2B5EF4-FFF2-40B4-BE49-F238E27FC236}">
                <a16:creationId xmlns:a16="http://schemas.microsoft.com/office/drawing/2014/main" id="{9DA4C769-2E29-6646-BDDC-C6BFAF2F0926}"/>
              </a:ext>
            </a:extLst>
          </p:cNvPr>
          <p:cNvSpPr>
            <a:spLocks noGrp="1"/>
          </p:cNvSpPr>
          <p:nvPr>
            <p:ph idx="1"/>
          </p:nvPr>
        </p:nvSpPr>
        <p:spPr>
          <a:xfrm>
            <a:off x="4975861" y="804671"/>
            <a:ext cx="6399930" cy="5248657"/>
          </a:xfrm>
        </p:spPr>
        <p:txBody>
          <a:bodyPr anchor="ctr">
            <a:normAutofit/>
          </a:bodyPr>
          <a:lstStyle/>
          <a:p>
            <a:pPr>
              <a:lnSpc>
                <a:spcPct val="90000"/>
              </a:lnSpc>
            </a:pPr>
            <a:r>
              <a:rPr lang="fr-FR" sz="1800" dirty="0"/>
              <a:t>Il est important de maintenir un ton neutre dans une dissertation critique. Le « je » et l’adresse au lecteur est donc à proscrire :</a:t>
            </a:r>
          </a:p>
          <a:p>
            <a:pPr lvl="1">
              <a:lnSpc>
                <a:spcPct val="90000"/>
              </a:lnSpc>
            </a:pPr>
            <a:r>
              <a:rPr lang="fr-FR" dirty="0"/>
              <a:t>Je vais démontrer...</a:t>
            </a:r>
          </a:p>
          <a:p>
            <a:pPr lvl="1">
              <a:lnSpc>
                <a:spcPct val="90000"/>
              </a:lnSpc>
            </a:pPr>
            <a:r>
              <a:rPr lang="fr-FR" dirty="0"/>
              <a:t>Je crois que...</a:t>
            </a:r>
          </a:p>
          <a:p>
            <a:pPr lvl="1">
              <a:lnSpc>
                <a:spcPct val="90000"/>
              </a:lnSpc>
            </a:pPr>
            <a:r>
              <a:rPr lang="fr-FR" dirty="0"/>
              <a:t>Vous allez constater...</a:t>
            </a:r>
          </a:p>
          <a:p>
            <a:pPr lvl="1">
              <a:lnSpc>
                <a:spcPct val="90000"/>
              </a:lnSpc>
            </a:pPr>
            <a:r>
              <a:rPr lang="fr-FR" dirty="0"/>
              <a:t>Je vais vous faire comprendre... </a:t>
            </a:r>
          </a:p>
          <a:p>
            <a:pPr marL="0" indent="0">
              <a:buNone/>
            </a:pPr>
            <a:endParaRPr lang="fr-FR" sz="3200" dirty="0"/>
          </a:p>
        </p:txBody>
      </p:sp>
    </p:spTree>
    <p:extLst>
      <p:ext uri="{BB962C8B-B14F-4D97-AF65-F5344CB8AC3E}">
        <p14:creationId xmlns:p14="http://schemas.microsoft.com/office/powerpoint/2010/main" val="4292266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re 1">
            <a:extLst>
              <a:ext uri="{FF2B5EF4-FFF2-40B4-BE49-F238E27FC236}">
                <a16:creationId xmlns:a16="http://schemas.microsoft.com/office/drawing/2014/main" id="{886F3C1D-D9C7-DD42-B80E-7886D7590CB7}"/>
              </a:ext>
            </a:extLst>
          </p:cNvPr>
          <p:cNvSpPr>
            <a:spLocks noGrp="1"/>
          </p:cNvSpPr>
          <p:nvPr>
            <p:ph type="title"/>
          </p:nvPr>
        </p:nvSpPr>
        <p:spPr>
          <a:xfrm>
            <a:off x="806195" y="804672"/>
            <a:ext cx="3521359" cy="5248656"/>
          </a:xfrm>
        </p:spPr>
        <p:txBody>
          <a:bodyPr anchor="ctr">
            <a:normAutofit/>
          </a:bodyPr>
          <a:lstStyle/>
          <a:p>
            <a:pPr algn="ctr"/>
            <a:r>
              <a:rPr lang="fr-FR" dirty="0"/>
              <a:t>À éviter</a:t>
            </a:r>
          </a:p>
        </p:txBody>
      </p:sp>
      <p:sp>
        <p:nvSpPr>
          <p:cNvPr id="3" name="Espace réservé du contenu 2">
            <a:extLst>
              <a:ext uri="{FF2B5EF4-FFF2-40B4-BE49-F238E27FC236}">
                <a16:creationId xmlns:a16="http://schemas.microsoft.com/office/drawing/2014/main" id="{0B12D45F-A22B-974E-946E-5041B853B708}"/>
              </a:ext>
            </a:extLst>
          </p:cNvPr>
          <p:cNvSpPr>
            <a:spLocks noGrp="1"/>
          </p:cNvSpPr>
          <p:nvPr>
            <p:ph idx="1"/>
          </p:nvPr>
        </p:nvSpPr>
        <p:spPr>
          <a:xfrm>
            <a:off x="4975861" y="804671"/>
            <a:ext cx="6399930" cy="5248657"/>
          </a:xfrm>
        </p:spPr>
        <p:txBody>
          <a:bodyPr anchor="ctr">
            <a:normAutofit/>
          </a:bodyPr>
          <a:lstStyle/>
          <a:p>
            <a:pPr>
              <a:lnSpc>
                <a:spcPct val="90000"/>
              </a:lnSpc>
            </a:pPr>
            <a:r>
              <a:rPr lang="fr-FR" sz="1800" dirty="0"/>
              <a:t>Évitez des formulations pléonastiques (c’est-à-dire des phrases qui décrivent le processus de votre argumentation):</a:t>
            </a:r>
          </a:p>
          <a:p>
            <a:pPr lvl="1">
              <a:lnSpc>
                <a:spcPct val="90000"/>
              </a:lnSpc>
            </a:pPr>
            <a:r>
              <a:rPr lang="fr-FR" dirty="0"/>
              <a:t>Dans cette dissertation, il sera question...</a:t>
            </a:r>
          </a:p>
          <a:p>
            <a:pPr lvl="1">
              <a:lnSpc>
                <a:spcPct val="90000"/>
              </a:lnSpc>
            </a:pPr>
            <a:r>
              <a:rPr lang="fr-FR" dirty="0"/>
              <a:t>Dans ce texte, nous allons analyser...</a:t>
            </a:r>
          </a:p>
          <a:p>
            <a:pPr lvl="1">
              <a:lnSpc>
                <a:spcPct val="90000"/>
              </a:lnSpc>
            </a:pPr>
            <a:r>
              <a:rPr lang="fr-FR" dirty="0"/>
              <a:t>Le sujet de la dissertation est...</a:t>
            </a:r>
          </a:p>
          <a:p>
            <a:endParaRPr lang="fr-FR" sz="3200" dirty="0"/>
          </a:p>
        </p:txBody>
      </p:sp>
    </p:spTree>
    <p:extLst>
      <p:ext uri="{BB962C8B-B14F-4D97-AF65-F5344CB8AC3E}">
        <p14:creationId xmlns:p14="http://schemas.microsoft.com/office/powerpoint/2010/main" val="3795688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4AE00A-98C2-3642-89B2-6D33A4EA0E86}"/>
              </a:ext>
            </a:extLst>
          </p:cNvPr>
          <p:cNvSpPr>
            <a:spLocks noGrp="1"/>
          </p:cNvSpPr>
          <p:nvPr>
            <p:ph type="title"/>
          </p:nvPr>
        </p:nvSpPr>
        <p:spPr>
          <a:xfrm>
            <a:off x="646111" y="452718"/>
            <a:ext cx="9404723" cy="1400530"/>
          </a:xfrm>
        </p:spPr>
        <p:txBody>
          <a:bodyPr>
            <a:normAutofit/>
          </a:bodyPr>
          <a:lstStyle/>
          <a:p>
            <a:r>
              <a:rPr lang="fr-FR" dirty="0"/>
              <a:t>Un exemple</a:t>
            </a:r>
          </a:p>
        </p:txBody>
      </p:sp>
      <p:sp>
        <p:nvSpPr>
          <p:cNvPr id="3" name="Espace réservé du contenu 2">
            <a:extLst>
              <a:ext uri="{FF2B5EF4-FFF2-40B4-BE49-F238E27FC236}">
                <a16:creationId xmlns:a16="http://schemas.microsoft.com/office/drawing/2014/main" id="{FF4174B1-CB54-494C-9A1E-BB6A79C3EFB4}"/>
              </a:ext>
            </a:extLst>
          </p:cNvPr>
          <p:cNvSpPr>
            <a:spLocks noGrp="1"/>
          </p:cNvSpPr>
          <p:nvPr>
            <p:ph idx="1"/>
          </p:nvPr>
        </p:nvSpPr>
        <p:spPr>
          <a:xfrm>
            <a:off x="1103312" y="1514476"/>
            <a:ext cx="8946541" cy="4733924"/>
          </a:xfrm>
        </p:spPr>
        <p:txBody>
          <a:bodyPr>
            <a:normAutofit lnSpcReduction="10000"/>
          </a:bodyPr>
          <a:lstStyle/>
          <a:p>
            <a:pPr marL="0" indent="0">
              <a:buNone/>
            </a:pPr>
            <a:r>
              <a:rPr lang="fr-CA" b="1" dirty="0"/>
              <a:t>Est-il exact de dire que, tant par le fond que par la forme de son poème, Gaston Miron réussit mieux que Roland </a:t>
            </a:r>
            <a:r>
              <a:rPr lang="fr-CA" b="1" dirty="0" err="1"/>
              <a:t>Giguère</a:t>
            </a:r>
            <a:r>
              <a:rPr lang="fr-CA" b="1" dirty="0"/>
              <a:t> à traiter le thème de la délivrance?</a:t>
            </a:r>
            <a:endParaRPr lang="fr-CA" dirty="0"/>
          </a:p>
          <a:p>
            <a:pPr marL="0" indent="0">
              <a:buNone/>
            </a:pPr>
            <a:endParaRPr lang="fr-CA" i="1" dirty="0"/>
          </a:p>
          <a:p>
            <a:pPr marL="0" indent="0">
              <a:buNone/>
            </a:pPr>
            <a:r>
              <a:rPr lang="fr-CA" i="1" dirty="0"/>
              <a:t>Le thème de la délivrance a longtemps imprégné l’esprit des poètes de la Révolution tranquille au Québec.  Il importait pour eux d’amener leurs lecteurs à prendre conscience de leur aliénation sociale pour pouvoir ensuite la dépasser, la vaincre. Roland </a:t>
            </a:r>
            <a:r>
              <a:rPr lang="fr-CA" i="1" dirty="0" err="1"/>
              <a:t>Giguère</a:t>
            </a:r>
            <a:r>
              <a:rPr lang="fr-CA" i="1" dirty="0"/>
              <a:t> dans «L’Homme à la paille» et Gaston Miron dans «Foyer naturel», par exemple, ont abordé ce thème avec conviction. En fait, ces deux poètes réussissent aussi bien l’un que l’autre à traiter du thème de la délivrance:  </a:t>
            </a:r>
            <a:r>
              <a:rPr lang="fr-CA" i="1" dirty="0" err="1"/>
              <a:t>Giguère</a:t>
            </a:r>
            <a:r>
              <a:rPr lang="fr-CA" i="1" dirty="0"/>
              <a:t> fait état d’une douleur qui est vaincue par son personnage et Miron présente un personnage libéré de tout cadre.</a:t>
            </a:r>
          </a:p>
          <a:p>
            <a:pPr marL="0" indent="0">
              <a:buNone/>
            </a:pPr>
            <a:r>
              <a:rPr lang="fr-CA" i="1" dirty="0"/>
              <a:t>(97 mots)</a:t>
            </a:r>
          </a:p>
          <a:p>
            <a:pPr marL="0" indent="0">
              <a:buNone/>
            </a:pPr>
            <a:endParaRPr lang="fr-FR" dirty="0"/>
          </a:p>
        </p:txBody>
      </p:sp>
    </p:spTree>
    <p:extLst>
      <p:ext uri="{BB962C8B-B14F-4D97-AF65-F5344CB8AC3E}">
        <p14:creationId xmlns:p14="http://schemas.microsoft.com/office/powerpoint/2010/main" val="249274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otalTime>472</TotalTime>
  <Words>1082</Words>
  <Application>Microsoft Macintosh PowerPoint</Application>
  <PresentationFormat>Grand écran</PresentationFormat>
  <Paragraphs>78</Paragraphs>
  <Slides>16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16</vt:i4>
      </vt:variant>
    </vt:vector>
  </HeadingPairs>
  <TitlesOfParts>
    <vt:vector size="20" baseType="lpstr">
      <vt:lpstr>Arial</vt:lpstr>
      <vt:lpstr>Century Gothic</vt:lpstr>
      <vt:lpstr>Wingdings 3</vt:lpstr>
      <vt:lpstr>Ion</vt:lpstr>
      <vt:lpstr>Introduction et conclusion</vt:lpstr>
      <vt:lpstr>Introduction</vt:lpstr>
      <vt:lpstr>Sujet amené</vt:lpstr>
      <vt:lpstr>Sujet posé</vt:lpstr>
      <vt:lpstr>Sujet divisé</vt:lpstr>
      <vt:lpstr>À éviter</vt:lpstr>
      <vt:lpstr>À éviter</vt:lpstr>
      <vt:lpstr>À éviter</vt:lpstr>
      <vt:lpstr>Un exemple</vt:lpstr>
      <vt:lpstr>Conclusion</vt:lpstr>
      <vt:lpstr>Synthèse</vt:lpstr>
      <vt:lpstr>Ouverture</vt:lpstr>
      <vt:lpstr>À éviter</vt:lpstr>
      <vt:lpstr>À éviter</vt:lpstr>
      <vt:lpstr>À éviter</vt:lpstr>
      <vt:lpstr>Un exemple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L’ÂGE D’OR DU ROMAN QUÉBÉCOIS</dc:title>
  <dc:creator>Dominic Auclair</dc:creator>
  <cp:lastModifiedBy>Auclair Dominic</cp:lastModifiedBy>
  <cp:revision>15</cp:revision>
  <dcterms:created xsi:type="dcterms:W3CDTF">2020-11-19T20:20:12Z</dcterms:created>
  <dcterms:modified xsi:type="dcterms:W3CDTF">2022-03-27T22:38:24Z</dcterms:modified>
</cp:coreProperties>
</file>