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3" r:id="rId47"/>
    <p:sldId id="302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A5A1A9B-069F-46ED-8741-F8E7C5214629}">
          <p14:sldIdLst>
            <p14:sldId id="256"/>
            <p14:sldId id="257"/>
            <p14:sldId id="259"/>
          </p14:sldIdLst>
        </p14:section>
        <p14:section name="Alignement des paragraphes" id="{4F05D559-2381-4785-AE9C-6A2CBE10BBB6}">
          <p14:sldIdLst>
            <p14:sldId id="258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spacement des lignes et paragraphes" id="{3E95FFC2-074B-4D3B-AE14-7FB12E24AAD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Indentation" id="{78A99A10-0376-4BA4-A9AB-233373F58D4E}">
          <p14:sldIdLst>
            <p14:sldId id="280"/>
            <p14:sldId id="281"/>
            <p14:sldId id="282"/>
            <p14:sldId id="283"/>
            <p14:sldId id="284"/>
          </p14:sldIdLst>
        </p14:section>
        <p14:section name="Couleur de fond, bordures et lettrines" id="{D55B52D0-6FC9-4486-8C73-8A4E552BC75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Listes à puces et listes numérotées" id="{4B43F159-0BC9-462D-9D0C-4C38C27F2442}">
          <p14:sldIdLst>
            <p14:sldId id="293"/>
            <p14:sldId id="294"/>
            <p14:sldId id="295"/>
            <p14:sldId id="296"/>
            <p14:sldId id="297"/>
            <p14:sldId id="298"/>
            <p14:sldId id="300"/>
            <p14:sldId id="299"/>
            <p14:sldId id="301"/>
            <p14:sldId id="303"/>
            <p14:sldId id="302"/>
            <p14:sldId id="304"/>
          </p14:sldIdLst>
        </p14:section>
        <p14:section name="Exercice - Créer une lettre de présentation" id="{63446D34-BA94-4A8C-BBC1-46A93D24199F}">
          <p14:sldIdLst>
            <p14:sldId id="305"/>
            <p14:sldId id="306"/>
          </p14:sldIdLst>
        </p14:section>
        <p14:section name="Les styles offerts par Word et leur utilisation dans l’organisation" id="{9F0AC6D8-3A15-4D47-9300-829AE892EBDF}">
          <p14:sldIdLst/>
        </p14:section>
        <p14:section name="Modifier les styles" id="{9DDA29A8-CB2E-4E47-ACFF-663F02AD3BB0}">
          <p14:sldIdLst/>
        </p14:section>
        <p14:section name="Créer un nouveau style" id="{A5543412-F7C6-4E6C-A621-A17481101489}">
          <p14:sldIdLst/>
        </p14:section>
        <p14:section name="Exercice - Créer un document de présentation pour la LNT" id="{F66FC401-8605-4855-9DB1-3BB97F9C26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850FC-CFC9-49A7-B472-06AA8C518B63}" v="107" dt="2021-08-30T15:13:07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722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10D44-EF1E-48D4-A418-893348EA6B15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C4FC9-8720-4B34-B5E9-87C60210C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35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A" dirty="0"/>
              <a:t>Règles :</a:t>
            </a:r>
          </a:p>
          <a:p>
            <a:pPr marL="628650" lvl="1" indent="-171450">
              <a:buFontTx/>
              <a:buChar char="-"/>
            </a:pPr>
            <a:r>
              <a:rPr lang="fr-CA" dirty="0"/>
              <a:t>Permettent de voir la position des objets lors de l’impression dans le document</a:t>
            </a:r>
          </a:p>
          <a:p>
            <a:pPr marL="628650" lvl="1" indent="-171450">
              <a:buFontTx/>
              <a:buChar char="-"/>
            </a:pPr>
            <a:r>
              <a:rPr lang="fr-CA" dirty="0"/>
              <a:t>Deux règles : horizontale et verticale</a:t>
            </a:r>
          </a:p>
          <a:p>
            <a:pPr marL="628650" lvl="1" indent="-171450">
              <a:buFontTx/>
              <a:buChar char="-"/>
            </a:pPr>
            <a:r>
              <a:rPr lang="fr-CA" dirty="0"/>
              <a:t>Utile lorsqu’il faut placer des éléments comme une lettre</a:t>
            </a:r>
          </a:p>
          <a:p>
            <a:pPr marL="628650" lvl="1" indent="-171450">
              <a:buFontTx/>
              <a:buChar char="-"/>
            </a:pPr>
            <a:r>
              <a:rPr lang="fr-CA" dirty="0"/>
              <a:t>L’affichage des règles se fait dans l’onglet </a:t>
            </a:r>
            <a:r>
              <a:rPr lang="fr-CA" b="1" dirty="0"/>
              <a:t>Afficher</a:t>
            </a:r>
            <a:r>
              <a:rPr lang="fr-CA" b="0" dirty="0"/>
              <a:t>. Dans le groupe </a:t>
            </a:r>
            <a:r>
              <a:rPr lang="fr-CA" b="1" dirty="0"/>
              <a:t>Afficher</a:t>
            </a:r>
            <a:r>
              <a:rPr lang="fr-CA" b="0" dirty="0"/>
              <a:t>, on clique sur </a:t>
            </a:r>
            <a:r>
              <a:rPr lang="fr-CA" b="1" dirty="0"/>
              <a:t>Règle</a:t>
            </a:r>
            <a:r>
              <a:rPr lang="fr-CA" b="0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fr-CA" b="0" dirty="0"/>
              <a:t>Tabulation :</a:t>
            </a:r>
          </a:p>
          <a:p>
            <a:pPr marL="628650" lvl="1" indent="-171450">
              <a:buFontTx/>
              <a:buChar char="-"/>
            </a:pPr>
            <a:r>
              <a:rPr lang="fr-CA" b="0" dirty="0"/>
              <a:t>Génère un espace uniforme de quelques espaces blancs. </a:t>
            </a:r>
          </a:p>
          <a:p>
            <a:pPr marL="628650" lvl="1" indent="-171450">
              <a:buFontTx/>
              <a:buChar char="-"/>
            </a:pPr>
            <a:r>
              <a:rPr lang="fr-CA" b="0" dirty="0"/>
              <a:t>Lorsqu’un caractère apparait dans la tabulation, ce caractère remplace l’espaces et la tabulation reste</a:t>
            </a:r>
          </a:p>
          <a:p>
            <a:pPr marL="628650" lvl="1" indent="-171450">
              <a:buFontTx/>
              <a:buChar char="-"/>
            </a:pPr>
            <a:r>
              <a:rPr lang="fr-CA" dirty="0"/>
              <a:t>On peut ajuster la tabulation avec la règles</a:t>
            </a:r>
          </a:p>
          <a:p>
            <a:pPr marL="628650" lvl="1" indent="-171450">
              <a:buFontTx/>
              <a:buChar char="-"/>
            </a:pPr>
            <a:r>
              <a:rPr lang="fr-CA" dirty="0"/>
              <a:t>Il est possible de modifier la tabulation avec la boite de dialogue (accessible avec un double-clique sur la règle)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C4FC9-8720-4B34-B5E9-87C60210C9B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87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Qu’est-ce que ça veut dire flottant ?</a:t>
            </a:r>
          </a:p>
          <a:p>
            <a:r>
              <a:rPr lang="fr-CA" dirty="0"/>
              <a:t>Comment peut-on décrire une marge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C4FC9-8720-4B34-B5E9-87C60210C9B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6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2022-08-22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4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5.tmp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5.tmp"/><Relationship Id="rId5" Type="http://schemas.openxmlformats.org/officeDocument/2006/relationships/tags" Target="../tags/tag81.xml"/><Relationship Id="rId10" Type="http://schemas.openxmlformats.org/officeDocument/2006/relationships/image" Target="../media/image6.tmp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1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1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9" Type="http://schemas.openxmlformats.org/officeDocument/2006/relationships/image" Target="../media/image12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9" Type="http://schemas.openxmlformats.org/officeDocument/2006/relationships/image" Target="../media/image13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9" Type="http://schemas.openxmlformats.org/officeDocument/2006/relationships/image" Target="../media/image1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14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../media/image15.tmp"/><Relationship Id="rId5" Type="http://schemas.openxmlformats.org/officeDocument/2006/relationships/tags" Target="../tags/tag139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image" Target="../media/image17.tmp"/><Relationship Id="rId4" Type="http://schemas.openxmlformats.org/officeDocument/2006/relationships/tags" Target="../tags/tag147.xml"/><Relationship Id="rId9" Type="http://schemas.openxmlformats.org/officeDocument/2006/relationships/image" Target="../media/image16.tm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5.tmp"/><Relationship Id="rId5" Type="http://schemas.openxmlformats.org/officeDocument/2006/relationships/tags" Target="../tags/tag15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image" Target="../media/image19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3" Type="http://schemas.openxmlformats.org/officeDocument/2006/relationships/tags" Target="../tags/tag170.xml"/><Relationship Id="rId21" Type="http://schemas.openxmlformats.org/officeDocument/2006/relationships/image" Target="../media/image18.tmp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image" Target="../media/image20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5" Type="http://schemas.openxmlformats.org/officeDocument/2006/relationships/tags" Target="../tags/tag201.xml"/><Relationship Id="rId10" Type="http://schemas.openxmlformats.org/officeDocument/2006/relationships/tags" Target="../tags/tag196.xml"/><Relationship Id="rId19" Type="http://schemas.openxmlformats.org/officeDocument/2006/relationships/image" Target="../media/image21.tmp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image" Target="../media/image22.jpe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hyperlink" Target="https://fr.wikipedia.org/wiki/Lettrine#/media/Fichier:Lettrine_et_petites_capitales.JPG" TargetMode="Externa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9" Type="http://schemas.openxmlformats.org/officeDocument/2006/relationships/image" Target="../media/image23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4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25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10" Type="http://schemas.openxmlformats.org/officeDocument/2006/relationships/image" Target="../media/image27.tmp"/><Relationship Id="rId4" Type="http://schemas.openxmlformats.org/officeDocument/2006/relationships/tags" Target="../tags/tag230.xml"/><Relationship Id="rId9" Type="http://schemas.openxmlformats.org/officeDocument/2006/relationships/image" Target="../media/image2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10" Type="http://schemas.openxmlformats.org/officeDocument/2006/relationships/image" Target="../media/image26.tmp"/><Relationship Id="rId4" Type="http://schemas.openxmlformats.org/officeDocument/2006/relationships/tags" Target="../tags/tag237.xml"/><Relationship Id="rId9" Type="http://schemas.openxmlformats.org/officeDocument/2006/relationships/image" Target="../media/image28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image" Target="../media/image30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10" Type="http://schemas.openxmlformats.org/officeDocument/2006/relationships/image" Target="../media/image32.tmp"/><Relationship Id="rId4" Type="http://schemas.openxmlformats.org/officeDocument/2006/relationships/tags" Target="../tags/tag252.xml"/><Relationship Id="rId9" Type="http://schemas.openxmlformats.org/officeDocument/2006/relationships/image" Target="../media/image31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5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13" Type="http://schemas.openxmlformats.org/officeDocument/2006/relationships/tags" Target="../tags/tag27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" Type="http://schemas.openxmlformats.org/officeDocument/2006/relationships/tags" Target="../tags/tag261.xml"/><Relationship Id="rId16" Type="http://schemas.openxmlformats.org/officeDocument/2006/relationships/tags" Target="../tags/tag275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tags" Target="../tags/tag270.xml"/><Relationship Id="rId5" Type="http://schemas.openxmlformats.org/officeDocument/2006/relationships/tags" Target="../tags/tag264.xml"/><Relationship Id="rId15" Type="http://schemas.openxmlformats.org/officeDocument/2006/relationships/tags" Target="../tags/tag274.xml"/><Relationship Id="rId10" Type="http://schemas.openxmlformats.org/officeDocument/2006/relationships/tags" Target="../tags/tag269.xml"/><Relationship Id="rId19" Type="http://schemas.openxmlformats.org/officeDocument/2006/relationships/image" Target="../media/image33.tmp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tags" Target="../tags/tag27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34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8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3" Type="http://schemas.openxmlformats.org/officeDocument/2006/relationships/tags" Target="../tags/tag283.xml"/><Relationship Id="rId21" Type="http://schemas.openxmlformats.org/officeDocument/2006/relationships/image" Target="../media/image36.tmp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0" Type="http://schemas.openxmlformats.org/officeDocument/2006/relationships/image" Target="../media/image35.tmp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10" Type="http://schemas.openxmlformats.org/officeDocument/2006/relationships/tags" Target="../tags/tag29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image" Target="../media/image37.tmp"/><Relationship Id="rId5" Type="http://schemas.openxmlformats.org/officeDocument/2006/relationships/tags" Target="../tags/tag303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02.xml"/><Relationship Id="rId9" Type="http://schemas.openxmlformats.org/officeDocument/2006/relationships/tags" Target="../tags/tag30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tags" Target="../tags/tag1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4.xml"/><Relationship Id="rId4" Type="http://schemas.openxmlformats.org/officeDocument/2006/relationships/tags" Target="../tags/tag3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3.tmp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3.tmp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3.tmp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3.tmp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88EFF-B359-4EF1-9B71-72DA39C46C71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Word et les fonctions avancées</a:t>
            </a:r>
            <a:br>
              <a:rPr lang="fr-CA" dirty="0"/>
            </a:br>
            <a:r>
              <a:rPr lang="fr-CA" dirty="0"/>
              <a:t>Partie 1 – Paragraphes et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E4F04-A912-46DD-A70D-7EEF6C392E39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10001" y="5280846"/>
            <a:ext cx="10572000" cy="1272353"/>
          </a:xfrm>
        </p:spPr>
        <p:txBody>
          <a:bodyPr>
            <a:normAutofit/>
          </a:bodyPr>
          <a:lstStyle/>
          <a:p>
            <a:r>
              <a:rPr lang="fr-CA" dirty="0"/>
              <a:t>Module 2</a:t>
            </a:r>
          </a:p>
          <a:p>
            <a:r>
              <a:rPr lang="fr-CA" dirty="0"/>
              <a:t>Outils de gestion et de soutien</a:t>
            </a:r>
          </a:p>
          <a:p>
            <a:r>
              <a:rPr lang="fr-CA" dirty="0"/>
              <a:t>Godefroy Borduas – Automne 2021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95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E0B9A-E130-4628-96E2-C1F1E2C0F2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raccourcis clavier pour l’alignement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FBAF1C3-C5D0-4819-ADDD-01B2EB793A2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474946"/>
              </p:ext>
            </p:extLst>
          </p:nvPr>
        </p:nvGraphicFramePr>
        <p:xfrm>
          <a:off x="828298" y="3276600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180226927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42563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Raccourci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Alignement 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7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Ctrl + Maj +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Gauche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7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Ctrl +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Centre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Ctrl + Maj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Droite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Ctrl +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Justifier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Espacement des lignes et paragraphes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Primo, des paragraphes avec du style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47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A8747-8A41-426A-B472-C6160497D4E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L’espace entre les lignes ou des paragraphes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C8C06-EDEB-400D-A43A-CE25EFD1BDA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Pourquoi voudrions avoir de l’espace entre les lignes ou les paragraphes ?</a:t>
            </a:r>
          </a:p>
          <a:p>
            <a:pPr lvl="1"/>
            <a:r>
              <a:rPr lang="fr-CA" dirty="0"/>
              <a:t>Faciliter la lecture</a:t>
            </a:r>
          </a:p>
          <a:p>
            <a:pPr lvl="1"/>
            <a:r>
              <a:rPr lang="fr-CA" dirty="0"/>
              <a:t>Réduire l’espace</a:t>
            </a:r>
          </a:p>
          <a:p>
            <a:pPr lvl="1"/>
            <a:r>
              <a:rPr lang="fr-CA" dirty="0"/>
              <a:t>Adapter le document au support (taille du papier, style de publication, etc.)</a:t>
            </a:r>
          </a:p>
        </p:txBody>
      </p:sp>
    </p:spTree>
    <p:extLst>
      <p:ext uri="{BB962C8B-B14F-4D97-AF65-F5344CB8AC3E}">
        <p14:creationId xmlns:p14="http://schemas.microsoft.com/office/powerpoint/2010/main" val="36495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6E595-096D-42CE-AE9C-CE0050380A9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Où est l’option des espacements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963874-766E-4504-9475-F4B260E5E70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Autant pour les lignes que les paragraphes</a:t>
            </a:r>
          </a:p>
          <a:p>
            <a:r>
              <a:rPr lang="fr-CA" dirty="0"/>
              <a:t>Tout se déroule dans le menu déroulant</a:t>
            </a:r>
          </a:p>
        </p:txBody>
      </p:sp>
      <p:pic>
        <p:nvPicPr>
          <p:cNvPr id="4" name="Espace réservé du contenu 1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D359E7F2-C01A-4AC3-BDB0-B003AFC32D2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80415" y="3180668"/>
            <a:ext cx="3901583" cy="192078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E14D28-C4DF-4F48-A154-75EB7248EE3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777280" y="3679922"/>
            <a:ext cx="687519" cy="5619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77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E6857-779D-4F4B-9A52-22C41ECDF08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Espacement des lignes (choix rapide)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0BDFE0-E83C-4063-B654-B6B976EA443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2347" y="2076722"/>
            <a:ext cx="5565913" cy="4647825"/>
          </a:xfr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94B1040-FD96-43C3-A21D-FE4098F83D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98993" y="2944426"/>
            <a:ext cx="3392068" cy="239288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810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132728-36D7-400F-9460-5B71016A975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Différence entre les choix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96FBF5-5FBD-4085-A9F0-A902464A58DC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91030" y="489739"/>
            <a:ext cx="7103953" cy="58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5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2C91-A8BC-4E4C-ADEA-DFC66AD0EBD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Choisir un espacement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EAF29-4B93-4E78-A276-BB41EA80B718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18712" y="2222288"/>
            <a:ext cx="5185873" cy="1624156"/>
          </a:xfrm>
        </p:spPr>
        <p:txBody>
          <a:bodyPr/>
          <a:lstStyle/>
          <a:p>
            <a:r>
              <a:rPr lang="fr-CA" dirty="0"/>
              <a:t>Suffit de sélectionner la ligne ou les lignes</a:t>
            </a:r>
          </a:p>
          <a:p>
            <a:pPr lvl="1"/>
            <a:r>
              <a:rPr lang="fr-CA" dirty="0"/>
              <a:t>Pour une ligne, on peut placer simplement le point d’insertion</a:t>
            </a:r>
          </a:p>
          <a:p>
            <a:r>
              <a:rPr lang="fr-CA" dirty="0"/>
              <a:t>Après on choisit le niveau souhaité</a:t>
            </a:r>
          </a:p>
        </p:txBody>
      </p:sp>
      <p:pic>
        <p:nvPicPr>
          <p:cNvPr id="6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EA3A6E-D47E-4E0B-BA03-80532282430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64439" y="2122897"/>
            <a:ext cx="5449711" cy="45096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E2323DF-FDB1-4727-8CD6-D98A56AE13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614487" y="3945834"/>
            <a:ext cx="3113350" cy="25998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73C0A120-DBC0-47F7-BAD0-4CC8FC1EFDB3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3130826" y="2222288"/>
            <a:ext cx="3528391" cy="2300016"/>
          </a:xfrm>
          <a:prstGeom prst="bentConnector3">
            <a:avLst>
              <a:gd name="adj1" fmla="val 798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8F78D337-33B2-4602-8421-37909EEBF65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3091070" y="2912166"/>
            <a:ext cx="3568147" cy="2067338"/>
          </a:xfrm>
          <a:prstGeom prst="bentConnector3">
            <a:avLst>
              <a:gd name="adj1" fmla="val 8454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2E5253CA-789E-4B2D-917B-EDD305EF4AF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3063559" y="3824444"/>
            <a:ext cx="3595658" cy="1403119"/>
          </a:xfrm>
          <a:prstGeom prst="bentConnector3">
            <a:avLst>
              <a:gd name="adj1" fmla="val 88975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B26B4AD7-C575-485C-9F98-1BB48799818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3049804" y="5078894"/>
            <a:ext cx="3609413" cy="590488"/>
          </a:xfrm>
          <a:prstGeom prst="bentConnector3">
            <a:avLst>
              <a:gd name="adj1" fmla="val 9350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91A12-618D-41BB-8F85-E0D2BD21BC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Ajouter un espace avant ou après les paragraphes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590F63-2C4D-4545-BEB7-64DB5D439616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Ajouter le point d’insertion au paragraphe souhaité</a:t>
            </a:r>
          </a:p>
          <a:p>
            <a:pPr lvl="1"/>
            <a:r>
              <a:rPr lang="fr-CA" dirty="0"/>
              <a:t>Ou sélectionnez le paragraphe ou les paragraphes</a:t>
            </a:r>
          </a:p>
          <a:p>
            <a:r>
              <a:rPr lang="fr-CA" dirty="0"/>
              <a:t>Cliquer sur Ajouter un espace</a:t>
            </a:r>
          </a:p>
          <a:p>
            <a:pPr lvl="1"/>
            <a:r>
              <a:rPr lang="fr-CA" dirty="0"/>
              <a:t>À vous de choisir l’option pour avant le paragraphe ou après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7271AA5-4839-4EBE-B1FA-3CABCC04E814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57271" y="2222287"/>
            <a:ext cx="3916017" cy="4334524"/>
          </a:xfr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3B7C65-6802-4BB7-A49A-EF56E931FDF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40976" y="5595730"/>
            <a:ext cx="3710120" cy="96108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844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30C4F0C-CB61-4287-837D-35A66E2B742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Exemple d’espace avant et après le paragraphe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8EE382-9C82-4B6A-A128-77C003C895B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27288" y="2714503"/>
            <a:ext cx="6906589" cy="3229426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85CB45A-AD31-42CA-B8AB-8551DA8B7D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6896" y="6061431"/>
            <a:ext cx="40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Espace </a:t>
            </a:r>
            <a:r>
              <a:rPr lang="fr-CA" b="1" dirty="0"/>
              <a:t>après </a:t>
            </a:r>
            <a:r>
              <a:rPr lang="fr-CA" dirty="0"/>
              <a:t>le paragraphe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E75B6-A4E2-46A0-999F-80FE644B5F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8357" y="2293387"/>
            <a:ext cx="40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Espace </a:t>
            </a:r>
            <a:r>
              <a:rPr lang="fr-CA" b="1" dirty="0"/>
              <a:t>avant </a:t>
            </a:r>
            <a:r>
              <a:rPr lang="fr-CA" dirty="0"/>
              <a:t>le paragraphe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79F9D9C9-A876-456B-BBB6-179347D328B6}"/>
              </a:ext>
            </a:extLst>
          </p:cNvPr>
          <p:cNvCxnSpPr>
            <a:stCxn id="10" idx="2"/>
          </p:cNvCxnSpPr>
          <p:nvPr>
            <p:custDataLst>
              <p:tags r:id="rId5"/>
            </p:custDataLst>
          </p:nvPr>
        </p:nvCxnSpPr>
        <p:spPr>
          <a:xfrm rot="16200000" flipH="1">
            <a:off x="2621146" y="2342482"/>
            <a:ext cx="885183" cy="15256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4A7637CC-3AA5-4CBC-919F-B0279340A2D9}"/>
              </a:ext>
            </a:extLst>
          </p:cNvPr>
          <p:cNvCxnSpPr>
            <a:cxnSpLocks/>
            <a:stCxn id="9" idx="0"/>
          </p:cNvCxnSpPr>
          <p:nvPr>
            <p:custDataLst>
              <p:tags r:id="rId6"/>
            </p:custDataLst>
          </p:nvPr>
        </p:nvCxnSpPr>
        <p:spPr>
          <a:xfrm rot="5400000" flipH="1" flipV="1">
            <a:off x="2542652" y="4926605"/>
            <a:ext cx="1131622" cy="11380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7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D96221-A538-4BA4-ABA6-71729D50B3B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Plus d’option pour les espacements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9E5F95EC-7FF2-4001-B54F-35DEBACAEB7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accéder</a:t>
            </a:r>
          </a:p>
        </p:txBody>
      </p:sp>
      <p:pic>
        <p:nvPicPr>
          <p:cNvPr id="8" name="Espace réservé du contenu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56805604-AD19-4469-9832-3334D9ABAB1E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3656" y="3091070"/>
            <a:ext cx="4506138" cy="227606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6D496D1-CC19-41A0-92B8-552CC05901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Boîte de dialogue pour l’espacement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38D35ED8-E9D0-42D6-9851-E1E312222936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26965" y="2751137"/>
            <a:ext cx="3538331" cy="4018847"/>
          </a:xfr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F54E14-1732-4989-B25A-1B9FCEA7D4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59627" y="4909930"/>
            <a:ext cx="456094" cy="4572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25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A582D-815C-4EA9-84E0-DF7FB122008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Mettre du style avec du style pour 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F62CF-CDDA-4E3F-95E1-D7C0244EE79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430183"/>
          </a:xfrm>
        </p:spPr>
        <p:txBody>
          <a:bodyPr>
            <a:normAutofit/>
          </a:bodyPr>
          <a:lstStyle/>
          <a:p>
            <a:r>
              <a:rPr lang="fr-CA" dirty="0"/>
              <a:t>Primo, des paragraphes avec du style</a:t>
            </a:r>
          </a:p>
          <a:p>
            <a:pPr lvl="1"/>
            <a:r>
              <a:rPr lang="fr-CA" dirty="0"/>
              <a:t>Alignement</a:t>
            </a:r>
          </a:p>
          <a:p>
            <a:pPr lvl="1"/>
            <a:r>
              <a:rPr lang="fr-CA" dirty="0"/>
              <a:t>Espacement des lignes et paragraphes</a:t>
            </a:r>
          </a:p>
          <a:p>
            <a:pPr lvl="1"/>
            <a:r>
              <a:rPr lang="fr-CA" dirty="0"/>
              <a:t>Indentation (et non indexation comme je risque de dire…)</a:t>
            </a:r>
          </a:p>
          <a:p>
            <a:pPr lvl="1"/>
            <a:r>
              <a:rPr lang="fr-CA" dirty="0"/>
              <a:t>Couleur de fond, bordures et lettrines</a:t>
            </a:r>
          </a:p>
          <a:p>
            <a:pPr lvl="1"/>
            <a:r>
              <a:rPr lang="fr-CA" dirty="0"/>
              <a:t>Listes à puces et listes numérotées</a:t>
            </a:r>
          </a:p>
          <a:p>
            <a:r>
              <a:rPr lang="fr-CA" dirty="0"/>
              <a:t>Exercice : Créer une lettre de présentation (le truc long à faire, mais tellement utile)</a:t>
            </a:r>
          </a:p>
          <a:p>
            <a:r>
              <a:rPr lang="fr-CA" dirty="0"/>
              <a:t>Secundo, le style d’avoir du style</a:t>
            </a:r>
          </a:p>
          <a:p>
            <a:pPr lvl="1"/>
            <a:r>
              <a:rPr lang="fr-CA" dirty="0"/>
              <a:t>Les styles offerts par Word et leur utilisation dans l’organisation</a:t>
            </a:r>
          </a:p>
          <a:p>
            <a:pPr lvl="1"/>
            <a:r>
              <a:rPr lang="fr-CA" dirty="0"/>
              <a:t>Modifier les styles</a:t>
            </a:r>
          </a:p>
          <a:p>
            <a:pPr lvl="1"/>
            <a:r>
              <a:rPr lang="fr-CA" dirty="0"/>
              <a:t>Créer un nouveau style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3276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E59B430-A976-479C-A83A-57BEDD2658B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Options d’espace entre les lignes (interlignes)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B7B40CA-531F-43F5-97EA-CC37A89E5DBC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À droite dans la section </a:t>
            </a:r>
            <a:r>
              <a:rPr lang="fr-CA" b="1" dirty="0"/>
              <a:t>Espacement</a:t>
            </a:r>
            <a:endParaRPr lang="fr-CA" dirty="0"/>
          </a:p>
          <a:p>
            <a:r>
              <a:rPr lang="fr-CA" dirty="0"/>
              <a:t>Permets de choisir entre les options de base (simplement appelé différemment)</a:t>
            </a:r>
          </a:p>
          <a:p>
            <a:pPr lvl="1"/>
            <a:r>
              <a:rPr lang="fr-CA" b="1" dirty="0"/>
              <a:t>Simple</a:t>
            </a:r>
            <a:r>
              <a:rPr lang="fr-CA" dirty="0"/>
              <a:t> équivaut à </a:t>
            </a:r>
            <a:r>
              <a:rPr lang="fr-CA" b="1" dirty="0"/>
              <a:t>1,0</a:t>
            </a:r>
          </a:p>
          <a:p>
            <a:pPr lvl="1"/>
            <a:r>
              <a:rPr lang="fr-CA" b="1" dirty="0"/>
              <a:t>1,5 ligne</a:t>
            </a:r>
            <a:r>
              <a:rPr lang="fr-CA" dirty="0"/>
              <a:t> équivaut à </a:t>
            </a:r>
            <a:r>
              <a:rPr lang="fr-CA" b="1" dirty="0"/>
              <a:t>1,5</a:t>
            </a:r>
            <a:endParaRPr lang="fr-CA" dirty="0"/>
          </a:p>
          <a:p>
            <a:pPr lvl="1"/>
            <a:r>
              <a:rPr lang="fr-CA" b="1" dirty="0"/>
              <a:t>Double</a:t>
            </a:r>
            <a:r>
              <a:rPr lang="fr-CA" dirty="0"/>
              <a:t> équivaut à </a:t>
            </a:r>
            <a:r>
              <a:rPr lang="fr-CA" b="1" dirty="0"/>
              <a:t>2,0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AE41F49-BFF2-4A0C-AAC3-59236BCFA985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04708" y="2005130"/>
            <a:ext cx="4086143" cy="4703412"/>
          </a:xfr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27D2A34-4CEB-4CC9-B6DB-A35D9F919FC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452113" y="4512364"/>
            <a:ext cx="1759225" cy="118275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2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787B9-112F-4139-B053-36DFF3AADA7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L’option multiple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8D7B3-8B00-4B35-A2F9-D414ED0E9820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Permets de spécifier un nombre d’interlignes précis</a:t>
            </a:r>
          </a:p>
          <a:p>
            <a:r>
              <a:rPr lang="fr-CA" dirty="0"/>
              <a:t>Corresponds à un multiple de l’interligne simple</a:t>
            </a:r>
          </a:p>
          <a:p>
            <a:pPr lvl="1"/>
            <a:r>
              <a:rPr lang="fr-CA" dirty="0"/>
              <a:t>3 : Triple interlignes (3 fois simple)</a:t>
            </a:r>
          </a:p>
          <a:p>
            <a:pPr lvl="1"/>
            <a:r>
              <a:rPr lang="fr-CA" dirty="0"/>
              <a:t>5 : 5 fois l’interligne simple</a:t>
            </a:r>
          </a:p>
          <a:p>
            <a:r>
              <a:rPr lang="fr-CA" dirty="0"/>
              <a:t>Pour spécifier le nombre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Sélectionnez l’option </a:t>
            </a:r>
            <a:r>
              <a:rPr lang="fr-CA" b="1" dirty="0"/>
              <a:t>Multiple</a:t>
            </a:r>
            <a:endParaRPr lang="fr-CA" dirty="0"/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Indiquez le nombre d’interlignes simples dans la boîte de droite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6C9E85C-85C5-41C9-AA7A-9D478177E678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8122" y="2222500"/>
            <a:ext cx="3866321" cy="4506552"/>
          </a:xfr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216B193-CF98-4438-AE38-AB68D519459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06820" y="5524500"/>
            <a:ext cx="1073012" cy="25872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4180C3A-F3E5-42CC-8C75-32DF5D73D9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072689" y="4819650"/>
            <a:ext cx="571499" cy="2587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5477297-31C5-4495-B565-EB78EC0AA9E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5532120" y="4960620"/>
            <a:ext cx="4472940" cy="40386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471EEDD-D4C8-46BA-BC31-93BDD6E6BA4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819187" y="4983480"/>
            <a:ext cx="4187633" cy="716280"/>
          </a:xfrm>
          <a:prstGeom prst="bent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8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BFA8349-A760-41E0-9748-28AF8B397FD9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30124" y="2089150"/>
            <a:ext cx="3953391" cy="456817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A787B9-112F-4139-B053-36DFF3AADA7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L’option exactement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8D7B3-8B00-4B35-A2F9-D414ED0E9820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Permets de spécifier un nombre de points spécifique</a:t>
            </a:r>
          </a:p>
          <a:p>
            <a:r>
              <a:rPr lang="fr-CA" dirty="0"/>
              <a:t>Les points sont une unité de mesure de la hauteur des lettres</a:t>
            </a:r>
          </a:p>
          <a:p>
            <a:pPr lvl="1"/>
            <a:r>
              <a:rPr lang="fr-CA" dirty="0"/>
              <a:t>À peu de chose près, 72 pt = 1 pouce = 2,54 cm</a:t>
            </a:r>
          </a:p>
          <a:p>
            <a:r>
              <a:rPr lang="fr-CA" dirty="0"/>
              <a:t>Pour spécifier le nombre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Sélectionnez l’option </a:t>
            </a:r>
            <a:r>
              <a:rPr lang="fr-CA" b="1" dirty="0"/>
              <a:t>Exactement</a:t>
            </a:r>
            <a:endParaRPr lang="fr-CA" dirty="0"/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Indiquez le nombre de points souhaité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216B193-CF98-4438-AE38-AB68D519459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78064" y="5324475"/>
            <a:ext cx="1073012" cy="23050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4180C3A-F3E5-42CC-8C75-32DF5D73D9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351076" y="4701893"/>
            <a:ext cx="571499" cy="2587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5477297-31C5-4495-B565-EB78EC0AA9EA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5514975" y="4831256"/>
            <a:ext cx="4804873" cy="57894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471EEDD-D4C8-46BA-BC31-93BDD6E6BA43}"/>
              </a:ext>
            </a:extLst>
          </p:cNvPr>
          <p:cNvCxnSpPr>
            <a:cxnSpLocks/>
            <a:endCxn id="11" idx="1"/>
          </p:cNvCxnSpPr>
          <p:nvPr>
            <p:custDataLst>
              <p:tags r:id="rId7"/>
            </p:custDataLst>
          </p:nvPr>
        </p:nvCxnSpPr>
        <p:spPr>
          <a:xfrm>
            <a:off x="5133975" y="5078377"/>
            <a:ext cx="4144089" cy="361350"/>
          </a:xfrm>
          <a:prstGeom prst="bent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9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8150B-F27F-4EF0-8CB5-DE6FBF1A3F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Espacement plus précis entre les paragraphes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1FB51-9E8B-4F29-95E7-83312B862424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Permets de spécifier l’espace </a:t>
            </a:r>
            <a:r>
              <a:rPr lang="fr-CA" b="1" dirty="0"/>
              <a:t>avant</a:t>
            </a:r>
            <a:r>
              <a:rPr lang="fr-CA" dirty="0"/>
              <a:t> le paragraphe</a:t>
            </a:r>
          </a:p>
          <a:p>
            <a:r>
              <a:rPr lang="fr-CA" dirty="0"/>
              <a:t>Permets de spécifier l’espace </a:t>
            </a:r>
            <a:r>
              <a:rPr lang="fr-CA" b="1" dirty="0"/>
              <a:t>après</a:t>
            </a:r>
            <a:r>
              <a:rPr lang="fr-CA" dirty="0"/>
              <a:t> le paragraphe</a:t>
            </a:r>
          </a:p>
          <a:p>
            <a:r>
              <a:rPr lang="fr-CA" dirty="0"/>
              <a:t>Toujours en unité de point</a:t>
            </a:r>
          </a:p>
          <a:p>
            <a:pPr lvl="1"/>
            <a:r>
              <a:rPr lang="fr-CA" dirty="0"/>
              <a:t>72 pt = 1 pouce = 2,54 cm</a:t>
            </a:r>
          </a:p>
          <a:p>
            <a:pPr lvl="1"/>
            <a:r>
              <a:rPr lang="fr-CA" dirty="0"/>
              <a:t>Texte normal : 12 points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434EC2B-A986-4785-8223-ED647333EF5A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53250" y="1961013"/>
            <a:ext cx="4191000" cy="4760150"/>
          </a:xfr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E92A594-93FF-4097-AF6D-77B289D4C5C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60201" y="4505323"/>
            <a:ext cx="1666298" cy="16510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F9600F5-8209-4FD4-823A-C91C28F8BFC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160201" y="4708525"/>
            <a:ext cx="1666299" cy="16510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1862B4F9-9FAC-4CB0-88C0-7426EE60DC70}"/>
              </a:ext>
            </a:extLst>
          </p:cNvPr>
          <p:cNvCxnSpPr>
            <a:cxnSpLocks/>
            <a:endCxn id="8" idx="1"/>
          </p:cNvCxnSpPr>
          <p:nvPr>
            <p:custDataLst>
              <p:tags r:id="rId6"/>
            </p:custDataLst>
          </p:nvPr>
        </p:nvCxnSpPr>
        <p:spPr>
          <a:xfrm>
            <a:off x="5493902" y="3676073"/>
            <a:ext cx="1666299" cy="1115003"/>
          </a:xfrm>
          <a:prstGeom prst="bentConnector3">
            <a:avLst>
              <a:gd name="adj1" fmla="val 350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48018239-2460-4391-AA41-9DE481F35E9C}"/>
              </a:ext>
            </a:extLst>
          </p:cNvPr>
          <p:cNvCxnSpPr>
            <a:cxnSpLocks/>
            <a:endCxn id="7" idx="1"/>
          </p:cNvCxnSpPr>
          <p:nvPr>
            <p:custDataLst>
              <p:tags r:id="rId7"/>
            </p:custDataLst>
          </p:nvPr>
        </p:nvCxnSpPr>
        <p:spPr>
          <a:xfrm>
            <a:off x="5493902" y="3011055"/>
            <a:ext cx="1666299" cy="1576819"/>
          </a:xfrm>
          <a:prstGeom prst="bent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0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Indentation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Primo, des paragraphes avec du style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000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CADE0-E187-4040-8522-27675AAABF7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l’indentation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D3E0A-C82E-4759-98D3-B60A604C8CC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6144063" cy="4492838"/>
          </a:xfrm>
        </p:spPr>
        <p:txBody>
          <a:bodyPr>
            <a:normAutofit/>
          </a:bodyPr>
          <a:lstStyle/>
          <a:p>
            <a:r>
              <a:rPr lang="fr-CA" dirty="0"/>
              <a:t>Il s’agit d’un </a:t>
            </a:r>
            <a:r>
              <a:rPr lang="fr-CA" b="1" dirty="0"/>
              <a:t>décalage horizontal</a:t>
            </a:r>
            <a:endParaRPr lang="fr-CA" dirty="0"/>
          </a:p>
          <a:p>
            <a:r>
              <a:rPr lang="fr-CA" dirty="0"/>
              <a:t>Peut-être sur la première ligne uniquement</a:t>
            </a:r>
          </a:p>
          <a:p>
            <a:pPr lvl="1"/>
            <a:r>
              <a:rPr lang="fr-CA" dirty="0"/>
              <a:t>Permets de différencier le début d’un nouveau paragraphe</a:t>
            </a:r>
          </a:p>
          <a:p>
            <a:pPr lvl="1"/>
            <a:r>
              <a:rPr lang="fr-CA" dirty="0"/>
              <a:t>Très utilisé dans les livres</a:t>
            </a:r>
          </a:p>
          <a:p>
            <a:r>
              <a:rPr lang="fr-CA" dirty="0"/>
              <a:t>Peut-être sur l’ensemble du paragraphe</a:t>
            </a:r>
          </a:p>
          <a:p>
            <a:pPr lvl="1"/>
            <a:r>
              <a:rPr lang="fr-CA" dirty="0"/>
              <a:t>Ajoute un repère visuel sur l’importance du paragraphe</a:t>
            </a:r>
          </a:p>
          <a:p>
            <a:pPr lvl="1"/>
            <a:r>
              <a:rPr lang="fr-CA" dirty="0"/>
              <a:t>Très utilisé dans les manuels techniques</a:t>
            </a:r>
          </a:p>
          <a:p>
            <a:pPr lvl="1"/>
            <a:r>
              <a:rPr lang="fr-CA" dirty="0"/>
              <a:t>Exemple, les petits points de cette diapositive sont indentés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A975F2-1741-4A31-AD40-C00E90EEE3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 l="25419" t="29861" r="24231" b="24167"/>
          <a:stretch/>
        </p:blipFill>
        <p:spPr>
          <a:xfrm>
            <a:off x="6810375" y="2743200"/>
            <a:ext cx="5248275" cy="3152776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3D33E7-6840-43DA-B8D1-C376061336D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10374" y="3564516"/>
            <a:ext cx="561976" cy="17404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81AF574-3847-41EA-A43D-B9FACBC09BC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810376" y="4352925"/>
            <a:ext cx="1409700" cy="7239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8EB9515F-0B08-4C74-949B-298230AAFB69}"/>
              </a:ext>
            </a:extLst>
          </p:cNvPr>
          <p:cNvCxnSpPr>
            <a:cxnSpLocks/>
            <a:endCxn id="7" idx="1"/>
          </p:cNvCxnSpPr>
          <p:nvPr>
            <p:custDataLst>
              <p:tags r:id="rId6"/>
            </p:custDataLst>
          </p:nvPr>
        </p:nvCxnSpPr>
        <p:spPr>
          <a:xfrm>
            <a:off x="5810250" y="4600575"/>
            <a:ext cx="1000126" cy="1143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D9439717-1E27-419A-9860-359547DEF831}"/>
              </a:ext>
            </a:extLst>
          </p:cNvPr>
          <p:cNvCxnSpPr>
            <a:cxnSpLocks/>
            <a:endCxn id="6" idx="1"/>
          </p:cNvCxnSpPr>
          <p:nvPr>
            <p:custDataLst>
              <p:tags r:id="rId7"/>
            </p:custDataLst>
          </p:nvPr>
        </p:nvCxnSpPr>
        <p:spPr>
          <a:xfrm>
            <a:off x="6144201" y="3202566"/>
            <a:ext cx="666173" cy="448974"/>
          </a:xfrm>
          <a:prstGeom prst="bent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FCD51-EE25-4E00-9D42-E3835E6E901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produire une indentation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19BAA-C5A9-49F0-8F21-373584545D20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la première ligne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8DF8A0-2D1D-44C1-9B87-FB341D6DC461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Dans la section retrait, on utilise l’option </a:t>
            </a:r>
            <a:r>
              <a:rPr lang="fr-CA" b="1" dirty="0"/>
              <a:t>Première ligne</a:t>
            </a:r>
            <a:r>
              <a:rPr lang="fr-CA" dirty="0"/>
              <a:t> de la case </a:t>
            </a:r>
            <a:r>
              <a:rPr lang="fr-CA" b="1" dirty="0"/>
              <a:t>Spécial</a:t>
            </a:r>
            <a:endParaRPr lang="fr-CA" dirty="0"/>
          </a:p>
          <a:p>
            <a:r>
              <a:rPr lang="fr-CA" dirty="0"/>
              <a:t>On entre la valeur du décalage souhaité en cm</a:t>
            </a:r>
          </a:p>
          <a:p>
            <a:pPr lvl="1"/>
            <a:r>
              <a:rPr lang="fr-CA" dirty="0"/>
              <a:t>Disponible à gauche de </a:t>
            </a:r>
            <a:r>
              <a:rPr lang="fr-CA" b="1" dirty="0"/>
              <a:t>Spécial</a:t>
            </a:r>
            <a:endParaRPr lang="fr-CA" dirty="0"/>
          </a:p>
          <a:p>
            <a:r>
              <a:rPr lang="fr-CA" dirty="0"/>
              <a:t>On peut aussi utiliser la touche de tabulation </a:t>
            </a:r>
            <a:r>
              <a:rPr lang="fr-CA" b="1" dirty="0"/>
              <a:t>Tab</a:t>
            </a:r>
            <a:r>
              <a:rPr lang="fr-CA" dirty="0"/>
              <a:t> sur le clavier</a:t>
            </a:r>
          </a:p>
          <a:p>
            <a:pPr lvl="1"/>
            <a:r>
              <a:rPr lang="fr-CA" dirty="0"/>
              <a:t>La touche juste au-dessus du Caps lock</a:t>
            </a:r>
          </a:p>
          <a:p>
            <a:pPr lvl="1"/>
            <a:r>
              <a:rPr lang="fr-CA" dirty="0"/>
              <a:t>La valeur par défaut est 1,25 cm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D6BF1B9-24C5-48D0-9A4F-CE07856BB39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Dans la boîte de dialogue </a:t>
            </a:r>
            <a:r>
              <a:rPr lang="fr-CA" b="1" dirty="0"/>
              <a:t>Paragraphe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EDF071D-C0E8-4A6A-B510-64CFA54C7F05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97912" y="2751137"/>
            <a:ext cx="3379937" cy="3938425"/>
          </a:xfr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F5D6E-C68A-4DE2-BFA2-2FD8F81E7B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59335" y="4065562"/>
            <a:ext cx="932378" cy="65169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10170D-A66A-4F6F-AE8B-B52C3E6CC79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917906" y="4031455"/>
            <a:ext cx="481013" cy="41910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CE696DC-8ED2-42EC-9A8D-4FA75DE30B6A}"/>
              </a:ext>
            </a:extLst>
          </p:cNvPr>
          <p:cNvCxnSpPr>
            <a:cxnSpLocks/>
            <a:endCxn id="11" idx="2"/>
          </p:cNvCxnSpPr>
          <p:nvPr>
            <p:custDataLst>
              <p:tags r:id="rId8"/>
            </p:custDataLst>
          </p:nvPr>
        </p:nvCxnSpPr>
        <p:spPr>
          <a:xfrm>
            <a:off x="5928360" y="3642360"/>
            <a:ext cx="4230053" cy="808196"/>
          </a:xfrm>
          <a:prstGeom prst="bentConnector4">
            <a:avLst>
              <a:gd name="adj1" fmla="val 27522"/>
              <a:gd name="adj2" fmla="val 161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EB05604-4A8E-4F9B-A33E-44810636F26B}"/>
              </a:ext>
            </a:extLst>
          </p:cNvPr>
          <p:cNvCxnSpPr>
            <a:cxnSpLocks/>
            <a:endCxn id="10" idx="1"/>
          </p:cNvCxnSpPr>
          <p:nvPr>
            <p:custDataLst>
              <p:tags r:id="rId9"/>
            </p:custDataLst>
          </p:nvPr>
        </p:nvCxnSpPr>
        <p:spPr>
          <a:xfrm>
            <a:off x="5759453" y="2959103"/>
            <a:ext cx="3199882" cy="143230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3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>
            <a:extLst>
              <a:ext uri="{FF2B5EF4-FFF2-40B4-BE49-F238E27FC236}">
                <a16:creationId xmlns:a16="http://schemas.microsoft.com/office/drawing/2014/main" id="{D7A7394D-D440-4721-8A79-89674436D1F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61348" y="2751137"/>
            <a:ext cx="3496615" cy="3971465"/>
          </a:xfrm>
        </p:spPr>
      </p:pic>
      <p:pic>
        <p:nvPicPr>
          <p:cNvPr id="31" name="Espace réservé du contenu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1943CD-A2E1-4D0E-82FB-310D08816A6A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72243" y="3508374"/>
            <a:ext cx="6224925" cy="1881348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1FCD51-EE25-4E00-9D42-E3835E6E901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L’effet de l’option négatif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19BAA-C5A9-49F0-8F21-373584545D20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14728" y="2174875"/>
            <a:ext cx="11082440" cy="5762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/>
              <a:t>Permets d’ajouter un espace à toutes les lignes </a:t>
            </a:r>
            <a:r>
              <a:rPr lang="fr-CA" b="1" dirty="0"/>
              <a:t>sauf</a:t>
            </a:r>
            <a:r>
              <a:rPr lang="fr-CA" dirty="0"/>
              <a:t> la première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F5D6E-C68A-4DE2-BFA2-2FD8F81E7B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19420" y="4044949"/>
            <a:ext cx="1433593" cy="41751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10170D-A66A-4F6F-AE8B-B52C3E6CC79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672243" y="4449048"/>
            <a:ext cx="804757" cy="83923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F43BB7BE-403C-41AB-941E-729492C61DCD}"/>
              </a:ext>
            </a:extLst>
          </p:cNvPr>
          <p:cNvCxnSpPr>
            <a:stCxn id="10" idx="3"/>
            <a:endCxn id="11" idx="1"/>
          </p:cNvCxnSpPr>
          <p:nvPr>
            <p:custDataLst>
              <p:tags r:id="rId7"/>
            </p:custDataLst>
          </p:nvPr>
        </p:nvCxnSpPr>
        <p:spPr>
          <a:xfrm>
            <a:off x="5053013" y="4253706"/>
            <a:ext cx="619230" cy="6149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5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FCD51-EE25-4E00-9D42-E3835E6E901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produire une indentation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19BAA-C5A9-49F0-8F21-373584545D20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la première ligne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8DF8A0-2D1D-44C1-9B87-FB341D6DC461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Dans la section retrait, on utilise l’option </a:t>
            </a:r>
            <a:r>
              <a:rPr lang="fr-CA" b="1" dirty="0"/>
              <a:t>Première ligne</a:t>
            </a:r>
            <a:r>
              <a:rPr lang="fr-CA" dirty="0"/>
              <a:t> de la case </a:t>
            </a:r>
            <a:r>
              <a:rPr lang="fr-CA" b="1" dirty="0"/>
              <a:t>Spécial</a:t>
            </a:r>
            <a:endParaRPr lang="fr-CA" dirty="0"/>
          </a:p>
          <a:p>
            <a:r>
              <a:rPr lang="fr-CA" dirty="0"/>
              <a:t>On entre la valeur du décalage souhaité en cm</a:t>
            </a:r>
          </a:p>
          <a:p>
            <a:pPr lvl="1"/>
            <a:r>
              <a:rPr lang="fr-CA" dirty="0"/>
              <a:t>Disponible à gauche de </a:t>
            </a:r>
            <a:r>
              <a:rPr lang="fr-CA" b="1" dirty="0"/>
              <a:t>Spécial</a:t>
            </a:r>
            <a:endParaRPr lang="fr-CA" dirty="0"/>
          </a:p>
          <a:p>
            <a:r>
              <a:rPr lang="fr-CA" dirty="0"/>
              <a:t>On peut aussi utiliser la touche de tabulation </a:t>
            </a:r>
            <a:r>
              <a:rPr lang="fr-CA" b="1" dirty="0"/>
              <a:t>Tab</a:t>
            </a:r>
            <a:r>
              <a:rPr lang="fr-CA" dirty="0"/>
              <a:t> sur le clavier</a:t>
            </a:r>
          </a:p>
          <a:p>
            <a:pPr lvl="1"/>
            <a:r>
              <a:rPr lang="fr-CA" dirty="0"/>
              <a:t>La touche juste au-dessus du Caps lock</a:t>
            </a:r>
          </a:p>
          <a:p>
            <a:pPr lvl="1"/>
            <a:r>
              <a:rPr lang="fr-CA" dirty="0"/>
              <a:t>La valeur par défaut est 1,25 cm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D6BF1B9-24C5-48D0-9A4F-CE07856BB39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Dans la boîte de dialogue </a:t>
            </a:r>
            <a:r>
              <a:rPr lang="fr-CA" b="1" dirty="0"/>
              <a:t>Paragraphe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EDF071D-C0E8-4A6A-B510-64CFA54C7F05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97912" y="2751137"/>
            <a:ext cx="3379937" cy="3938425"/>
          </a:xfr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F5D6E-C68A-4DE2-BFA2-2FD8F81E7B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59335" y="4065562"/>
            <a:ext cx="932378" cy="65169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10170D-A66A-4F6F-AE8B-B52C3E6CC79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917906" y="4031455"/>
            <a:ext cx="481013" cy="41910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CE696DC-8ED2-42EC-9A8D-4FA75DE30B6A}"/>
              </a:ext>
            </a:extLst>
          </p:cNvPr>
          <p:cNvCxnSpPr>
            <a:cxnSpLocks/>
            <a:endCxn id="11" idx="2"/>
          </p:cNvCxnSpPr>
          <p:nvPr>
            <p:custDataLst>
              <p:tags r:id="rId8"/>
            </p:custDataLst>
          </p:nvPr>
        </p:nvCxnSpPr>
        <p:spPr>
          <a:xfrm>
            <a:off x="5928360" y="3642360"/>
            <a:ext cx="4230053" cy="808196"/>
          </a:xfrm>
          <a:prstGeom prst="bentConnector4">
            <a:avLst>
              <a:gd name="adj1" fmla="val 27522"/>
              <a:gd name="adj2" fmla="val 161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EB05604-4A8E-4F9B-A33E-44810636F26B}"/>
              </a:ext>
            </a:extLst>
          </p:cNvPr>
          <p:cNvCxnSpPr>
            <a:cxnSpLocks/>
            <a:endCxn id="10" idx="1"/>
          </p:cNvCxnSpPr>
          <p:nvPr>
            <p:custDataLst>
              <p:tags r:id="rId9"/>
            </p:custDataLst>
          </p:nvPr>
        </p:nvCxnSpPr>
        <p:spPr>
          <a:xfrm>
            <a:off x="5759453" y="2959103"/>
            <a:ext cx="3199882" cy="143230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54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Couleur de fond, bordures et lettrines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Primo, des paragraphes avec du style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45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D1399ED9-35A5-4976-A4F5-6F26407E75C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0" y="2336006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D15BD43-076C-455C-B900-F15110AA5C2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10001" y="2799445"/>
            <a:ext cx="10571998" cy="12591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/>
              <a:t>Qu’avez-vous découvert sur les règles et les tabulations ?</a:t>
            </a:r>
          </a:p>
        </p:txBody>
      </p:sp>
    </p:spTree>
    <p:extLst>
      <p:ext uri="{BB962C8B-B14F-4D97-AF65-F5344CB8AC3E}">
        <p14:creationId xmlns:p14="http://schemas.microsoft.com/office/powerpoint/2010/main" val="2668375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ADADD-9F18-40F8-B9F7-9A138A9F213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sert l’option </a:t>
            </a:r>
            <a:r>
              <a:rPr lang="fr-CA" i="1" dirty="0"/>
              <a:t>Trame de fond </a:t>
            </a:r>
            <a:r>
              <a:rPr lang="fr-CA" dirty="0"/>
              <a:t>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224A9-6709-46BD-86C7-DA853749290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14728" y="2371725"/>
            <a:ext cx="10567270" cy="8556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/>
              <a:t>À ajouter une couleur </a:t>
            </a:r>
            <a:r>
              <a:rPr lang="fr-CA" b="1" dirty="0"/>
              <a:t>d’arrière-plan au paragraphe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/>
              <a:t>Fonctionne exactement comme le </a:t>
            </a:r>
            <a:r>
              <a:rPr lang="fr-CA" b="1" dirty="0"/>
              <a:t>bouton couleur </a:t>
            </a:r>
            <a:r>
              <a:rPr lang="fr-CA" dirty="0"/>
              <a:t>pour le texte</a:t>
            </a:r>
          </a:p>
        </p:txBody>
      </p:sp>
      <p:pic>
        <p:nvPicPr>
          <p:cNvPr id="9" name="Espace réservé du contenu 8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3B29BC8C-992F-4D1E-978D-B7D72022BEFE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32619" y="3882164"/>
            <a:ext cx="3340564" cy="1804261"/>
          </a:xfrm>
        </p:spPr>
      </p:pic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8998F1-CF1E-4A83-A10D-3EE9F50CDAA0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88075" y="3983221"/>
            <a:ext cx="5194300" cy="1598245"/>
          </a:xfr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619AC50-9F1A-424A-BB67-2072F812DC0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09751" y="4847327"/>
            <a:ext cx="619124" cy="4295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4A2FCCB-2DE4-48B0-87A9-0523442E8DA5}"/>
              </a:ext>
            </a:extLst>
          </p:cNvPr>
          <p:cNvCxnSpPr>
            <a:stCxn id="10" idx="3"/>
          </p:cNvCxnSpPr>
          <p:nvPr>
            <p:custDataLst>
              <p:tags r:id="rId6"/>
            </p:custDataLst>
          </p:nvPr>
        </p:nvCxnSpPr>
        <p:spPr>
          <a:xfrm>
            <a:off x="2428875" y="5062089"/>
            <a:ext cx="383857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7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ADADD-9F18-40F8-B9F7-9A138A9F213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sert l’option </a:t>
            </a:r>
            <a:r>
              <a:rPr lang="fr-CA" i="1" dirty="0"/>
              <a:t>Bordure </a:t>
            </a:r>
            <a:r>
              <a:rPr lang="fr-CA" dirty="0"/>
              <a:t>?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10B3786-8418-4841-BA48-150DC5936E28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07637" y="2600325"/>
            <a:ext cx="5189857" cy="741000"/>
          </a:xfrm>
        </p:spPr>
        <p:txBody>
          <a:bodyPr/>
          <a:lstStyle/>
          <a:p>
            <a:r>
              <a:rPr lang="fr-CA" dirty="0"/>
              <a:t>Pour y accéder dans le groupe </a:t>
            </a:r>
            <a:r>
              <a:rPr lang="fr-CA" b="1" dirty="0"/>
              <a:t>Paragraphe</a:t>
            </a:r>
            <a:endParaRPr lang="fr-CA" dirty="0"/>
          </a:p>
        </p:txBody>
      </p:sp>
      <p:pic>
        <p:nvPicPr>
          <p:cNvPr id="9" name="Espace réservé du contenu 8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3B29BC8C-992F-4D1E-978D-B7D72022BEFE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862494" y="3899741"/>
            <a:ext cx="3080142" cy="1663605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844F235-7E2A-4D89-9D94-1DAEC6F0E4A7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4508" y="2600324"/>
            <a:ext cx="1496826" cy="923925"/>
          </a:xfrm>
        </p:spPr>
        <p:txBody>
          <a:bodyPr/>
          <a:lstStyle/>
          <a:p>
            <a:r>
              <a:rPr lang="fr-CA" dirty="0"/>
              <a:t>Liste des options de bordure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BC1688F2-1264-4835-80AA-7DC2BCEA8C01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8347" y="2600324"/>
            <a:ext cx="2019301" cy="4202774"/>
          </a:xfr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619AC50-9F1A-424A-BB67-2072F812DC0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47951" y="4731543"/>
            <a:ext cx="619124" cy="4295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8BABFB8E-9749-4DB6-BB77-D789D1B18C5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07637" y="2158638"/>
            <a:ext cx="10567270" cy="4416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/>
              <a:t>Permets d’ajouter une ligne de démarcation sur l’un ou les côtés du paragraphe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20A53BF-2F66-48C5-A227-B73A1380589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4000" y="5282989"/>
            <a:ext cx="2019301" cy="11278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Cliquez sur la petite flèche pour les options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E3FD605-F737-47C1-AF4E-8FA349EC3AD6}"/>
              </a:ext>
            </a:extLst>
          </p:cNvPr>
          <p:cNvCxnSpPr>
            <a:stCxn id="16" idx="3"/>
            <a:endCxn id="10" idx="2"/>
          </p:cNvCxnSpPr>
          <p:nvPr>
            <p:custDataLst>
              <p:tags r:id="rId9"/>
            </p:custDataLst>
          </p:nvPr>
        </p:nvCxnSpPr>
        <p:spPr>
          <a:xfrm flipV="1">
            <a:off x="2253301" y="5161067"/>
            <a:ext cx="704212" cy="6858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ACC7452-DD0F-45BB-9D55-206D2D9C2E2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115400" y="2924404"/>
            <a:ext cx="1600099" cy="28413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6AAD181-11E6-402F-BBBC-9EF9829B8F0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337286" y="3573888"/>
            <a:ext cx="2019301" cy="1127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d’afficher la bordure mentionnée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21A89F4-9018-4A11-9B96-F55096CA2E09}"/>
              </a:ext>
            </a:extLst>
          </p:cNvPr>
          <p:cNvCxnSpPr>
            <a:cxnSpLocks/>
            <a:stCxn id="22" idx="3"/>
            <a:endCxn id="21" idx="1"/>
          </p:cNvCxnSpPr>
          <p:nvPr>
            <p:custDataLst>
              <p:tags r:id="rId12"/>
            </p:custDataLst>
          </p:nvPr>
        </p:nvCxnSpPr>
        <p:spPr>
          <a:xfrm>
            <a:off x="7356587" y="4137800"/>
            <a:ext cx="758813" cy="2073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0853293-22B4-4A6A-8F4A-348A88FF234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967393" y="2729793"/>
            <a:ext cx="2019301" cy="11278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La bordure est une ligne </a:t>
            </a:r>
            <a:r>
              <a:rPr lang="fr-CA" sz="1400" b="1" dirty="0"/>
              <a:t>solide </a:t>
            </a:r>
            <a:r>
              <a:rPr lang="fr-CA" sz="1400" dirty="0"/>
              <a:t>de </a:t>
            </a:r>
            <a:r>
              <a:rPr lang="fr-CA" sz="1400" b="1" dirty="0"/>
              <a:t>½ pt </a:t>
            </a:r>
            <a:r>
              <a:rPr lang="fr-CA" sz="1400" dirty="0"/>
              <a:t>d’épaisseur </a:t>
            </a:r>
            <a:r>
              <a:rPr lang="fr-CA" sz="1400" b="1" dirty="0"/>
              <a:t>par défaut</a:t>
            </a:r>
            <a:endParaRPr lang="fr-CA" sz="140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3C90034-34BC-4B4E-AF0D-B4534A92A42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115400" y="5765800"/>
            <a:ext cx="1644550" cy="254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CB0E162-614F-4CAF-B7C9-B31E4EAFA74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134701" y="4139457"/>
            <a:ext cx="1944418" cy="8716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Ajoute une ligne horizontale dans le document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6836D132-ED56-4B28-B9A0-DFA6D46D2A61}"/>
              </a:ext>
            </a:extLst>
          </p:cNvPr>
          <p:cNvCxnSpPr>
            <a:cxnSpLocks/>
            <a:stCxn id="32" idx="2"/>
            <a:endCxn id="31" idx="3"/>
          </p:cNvCxnSpPr>
          <p:nvPr>
            <p:custDataLst>
              <p:tags r:id="rId16"/>
            </p:custDataLst>
          </p:nvPr>
        </p:nvCxnSpPr>
        <p:spPr>
          <a:xfrm rot="5400000">
            <a:off x="9992563" y="4778453"/>
            <a:ext cx="881734" cy="13469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5FAA655-AF96-461A-9FF1-3AEC3229223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115400" y="6464300"/>
            <a:ext cx="1600098" cy="2540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6FD4C90-EC87-4BAE-92DF-1C4FC59E12E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374259" y="5111363"/>
            <a:ext cx="2019301" cy="112782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d’accéder à toutes les options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EF2089C5-6686-4FBA-A627-35C305F35D71}"/>
              </a:ext>
            </a:extLst>
          </p:cNvPr>
          <p:cNvCxnSpPr>
            <a:cxnSpLocks/>
            <a:stCxn id="45" idx="3"/>
            <a:endCxn id="44" idx="1"/>
          </p:cNvCxnSpPr>
          <p:nvPr>
            <p:custDataLst>
              <p:tags r:id="rId19"/>
            </p:custDataLst>
          </p:nvPr>
        </p:nvCxnSpPr>
        <p:spPr>
          <a:xfrm>
            <a:off x="7393560" y="5675275"/>
            <a:ext cx="721840" cy="9160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3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238D709-51C6-4DB2-B9EB-CB734082467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ressemblent des options de bordure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00BA1269-DD6A-4017-9293-84300C84C8A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36869" y="1983130"/>
            <a:ext cx="5718262" cy="4427682"/>
          </a:xfr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D7FFFB9-3209-46B6-A597-AA6546D1F3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94018" y="2647314"/>
            <a:ext cx="1398055" cy="249734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3BD72F1-11B0-4044-AC0E-42176AE4B1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2966" y="4649026"/>
            <a:ext cx="1764324" cy="99125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Type de base utilisé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F9EC8F0E-ACAC-469E-AB7C-50AEE9FB143D}"/>
              </a:ext>
            </a:extLst>
          </p:cNvPr>
          <p:cNvCxnSpPr>
            <a:cxnSpLocks/>
            <a:stCxn id="14" idx="3"/>
            <a:endCxn id="13" idx="1"/>
          </p:cNvCxnSpPr>
          <p:nvPr>
            <p:custDataLst>
              <p:tags r:id="rId5"/>
            </p:custDataLst>
          </p:nvPr>
        </p:nvCxnSpPr>
        <p:spPr>
          <a:xfrm flipV="1">
            <a:off x="2197290" y="3895985"/>
            <a:ext cx="1096728" cy="12486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08D7815-32D9-4478-8C16-563F078EF49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92074" y="2583810"/>
            <a:ext cx="1657248" cy="187913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93EDE0A-DF7D-4DD4-A7CE-A71EAFDCBDF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35031" y="2168974"/>
            <a:ext cx="2019301" cy="11278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Style de la ligne (solide, pointillée, etc.)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BBDF70A3-B0F2-4F2D-80F1-E8707AFAEC95}"/>
              </a:ext>
            </a:extLst>
          </p:cNvPr>
          <p:cNvCxnSpPr>
            <a:cxnSpLocks/>
            <a:stCxn id="17" idx="1"/>
            <a:endCxn id="16" idx="3"/>
          </p:cNvCxnSpPr>
          <p:nvPr>
            <p:custDataLst>
              <p:tags r:id="rId8"/>
            </p:custDataLst>
          </p:nvPr>
        </p:nvCxnSpPr>
        <p:spPr>
          <a:xfrm rot="10800000" flipV="1">
            <a:off x="6349323" y="2732885"/>
            <a:ext cx="2885709" cy="7904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0AA63E1-691F-46DA-A9F4-0EB7F067857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724666" y="4462943"/>
            <a:ext cx="1657248" cy="94795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FCA1DBE-51A2-4475-ACD6-10AAFD35E97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619959" y="5314263"/>
            <a:ext cx="2258851" cy="13130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Couleur (comme pour la trame) et épaisseur de la ligne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28E5E0B0-7A44-4102-897D-46BE327F4725}"/>
              </a:ext>
            </a:extLst>
          </p:cNvPr>
          <p:cNvCxnSpPr>
            <a:cxnSpLocks/>
            <a:stCxn id="28" idx="1"/>
            <a:endCxn id="27" idx="3"/>
          </p:cNvCxnSpPr>
          <p:nvPr>
            <p:custDataLst>
              <p:tags r:id="rId11"/>
            </p:custDataLst>
          </p:nvPr>
        </p:nvCxnSpPr>
        <p:spPr>
          <a:xfrm rot="10800000">
            <a:off x="6381915" y="4936921"/>
            <a:ext cx="3238045" cy="10338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2C2D71F-DD4F-4571-AA67-20F58432E32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833884" y="3449197"/>
            <a:ext cx="1657248" cy="13894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307544D-BCF0-4259-A4BE-EB9BD305CDB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739733" y="3809098"/>
            <a:ext cx="2019301" cy="11278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Zone d’ajout manuelle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EF9A822F-DF84-4F57-A1B4-E3A6EA9665D9}"/>
              </a:ext>
            </a:extLst>
          </p:cNvPr>
          <p:cNvCxnSpPr>
            <a:cxnSpLocks/>
            <a:stCxn id="36" idx="1"/>
            <a:endCxn id="35" idx="3"/>
          </p:cNvCxnSpPr>
          <p:nvPr>
            <p:custDataLst>
              <p:tags r:id="rId14"/>
            </p:custDataLst>
          </p:nvPr>
        </p:nvCxnSpPr>
        <p:spPr>
          <a:xfrm rot="10800000">
            <a:off x="8491133" y="4143910"/>
            <a:ext cx="1248601" cy="2291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88ECFE86-A826-4300-BFC2-8068C021136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51268" y="2357205"/>
            <a:ext cx="1097107" cy="2266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58D839C-A42E-4752-BCCD-3ED6B78C168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04648" y="2666309"/>
            <a:ext cx="1764324" cy="99125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Permets d’accéder aux options de la couleur de fond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E6CD428-2AD0-48CF-B664-73739D13AE37}"/>
              </a:ext>
            </a:extLst>
          </p:cNvPr>
          <p:cNvCxnSpPr>
            <a:cxnSpLocks/>
            <a:stCxn id="44" idx="3"/>
            <a:endCxn id="43" idx="1"/>
          </p:cNvCxnSpPr>
          <p:nvPr>
            <p:custDataLst>
              <p:tags r:id="rId17"/>
            </p:custDataLst>
          </p:nvPr>
        </p:nvCxnSpPr>
        <p:spPr>
          <a:xfrm flipV="1">
            <a:off x="2068972" y="2470508"/>
            <a:ext cx="2882296" cy="6914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63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856A3-5AFE-44F5-A1A5-B4BB5B9F47E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sert une lettrine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07359B-7608-42AD-88D5-4F58DCFDF18F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Ancien style qui permet de décorer le premier mot d’un texte</a:t>
            </a:r>
          </a:p>
          <a:p>
            <a:r>
              <a:rPr lang="fr-CA" dirty="0"/>
              <a:t>La lettrine a toujours une taille très grande par rapport aux autres lettres</a:t>
            </a:r>
          </a:p>
          <a:p>
            <a:r>
              <a:rPr lang="fr-CA" dirty="0"/>
              <a:t>Sert à mettre en valeur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2116EE-0C0D-4654-A465-039F64CF570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87417" y="5494788"/>
            <a:ext cx="5194583" cy="1221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Lettrine sur deux lignes suivies de petites capitales.</a:t>
            </a:r>
          </a:p>
          <a:p>
            <a:pPr marL="0" indent="0">
              <a:buNone/>
            </a:pPr>
            <a:r>
              <a:rPr lang="fr-CA" dirty="0">
                <a:hlinkClick r:id="rId6"/>
              </a:rPr>
              <a:t>https://fr.wikipedia.org/wiki/Lettrine#/media/Fichier:Lettrine_et_petites_capitales.JPG</a:t>
            </a:r>
            <a:endParaRPr lang="fr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AF9BA6-D8B5-4EFD-BC2F-749C4FC52DB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36" y="2054699"/>
            <a:ext cx="2581409" cy="344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9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FF513-F2DB-434E-AA69-A3F54683E9C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Étape 1 : Choisir la police d’écriture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A0D95-89D8-412D-91A6-05B7B16D555A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Sélectionner la lettre désirée</a:t>
            </a:r>
          </a:p>
          <a:p>
            <a:r>
              <a:rPr lang="fr-CA" dirty="0"/>
              <a:t>Choisissez, dans le groupe </a:t>
            </a:r>
            <a:r>
              <a:rPr lang="fr-CA" b="1" dirty="0"/>
              <a:t>Police</a:t>
            </a:r>
            <a:r>
              <a:rPr lang="fr-CA" dirty="0"/>
              <a:t>, la police d’écriture pour la lettrine</a:t>
            </a:r>
          </a:p>
          <a:p>
            <a:pPr lvl="1"/>
            <a:r>
              <a:rPr lang="fr-CA" dirty="0"/>
              <a:t>Exemple : Harrington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CD750EC-A9D7-4B8C-8917-335327D96B88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227670" y="2427062"/>
            <a:ext cx="3115110" cy="3229426"/>
          </a:xfr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8FE96F-42FA-4AD9-9DB0-242B797D41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404399" y="4889609"/>
            <a:ext cx="954510" cy="32584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1D3A13-EC41-4F9B-B78E-158B1D9E208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102273" y="4742391"/>
            <a:ext cx="240507" cy="32584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E9E47E8-0C97-4443-889B-F3638FF2DA2B}"/>
              </a:ext>
            </a:extLst>
          </p:cNvPr>
          <p:cNvCxnSpPr>
            <a:cxnSpLocks/>
            <a:endCxn id="8" idx="0"/>
          </p:cNvCxnSpPr>
          <p:nvPr>
            <p:custDataLst>
              <p:tags r:id="rId6"/>
            </p:custDataLst>
          </p:nvPr>
        </p:nvCxnSpPr>
        <p:spPr>
          <a:xfrm>
            <a:off x="4516582" y="3519055"/>
            <a:ext cx="5705945" cy="12233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AC526F39-75E3-4044-83C3-C2142AE447FC}"/>
              </a:ext>
            </a:extLst>
          </p:cNvPr>
          <p:cNvCxnSpPr>
            <a:cxnSpLocks/>
            <a:endCxn id="7" idx="1"/>
          </p:cNvCxnSpPr>
          <p:nvPr>
            <p:custDataLst>
              <p:tags r:id="rId7"/>
            </p:custDataLst>
          </p:nvPr>
        </p:nvCxnSpPr>
        <p:spPr>
          <a:xfrm>
            <a:off x="5329382" y="3962400"/>
            <a:ext cx="2075017" cy="109013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4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AE686-9A07-4C73-BEFC-EEFB20DA9EA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Étape 2 : Appliquer un effet lettrine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1CAE1-AB2D-475A-9FB6-5336EFFD9E11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18712" y="2222287"/>
            <a:ext cx="5185873" cy="4547629"/>
          </a:xfrm>
        </p:spPr>
        <p:txBody>
          <a:bodyPr/>
          <a:lstStyle/>
          <a:p>
            <a:r>
              <a:rPr lang="fr-CA" dirty="0"/>
              <a:t>Allez dans l’onglet </a:t>
            </a:r>
            <a:r>
              <a:rPr lang="fr-CA" b="1" dirty="0"/>
              <a:t>Insertion</a:t>
            </a:r>
            <a:endParaRPr lang="fr-CA" dirty="0"/>
          </a:p>
          <a:p>
            <a:r>
              <a:rPr lang="fr-CA" dirty="0"/>
              <a:t>Dans le groupe </a:t>
            </a:r>
            <a:r>
              <a:rPr lang="fr-CA" b="1" dirty="0"/>
              <a:t>Texte</a:t>
            </a:r>
            <a:r>
              <a:rPr lang="fr-CA" dirty="0"/>
              <a:t>, choisissez l’option </a:t>
            </a:r>
            <a:r>
              <a:rPr lang="fr-CA" b="1" dirty="0"/>
              <a:t>Lettrine</a:t>
            </a:r>
          </a:p>
          <a:p>
            <a:r>
              <a:rPr lang="fr-CA" dirty="0"/>
              <a:t>Faites votre choix parmi les deux options</a:t>
            </a:r>
          </a:p>
          <a:p>
            <a:pPr lvl="1"/>
            <a:r>
              <a:rPr lang="fr-CA" b="1" dirty="0"/>
              <a:t>Dans le texte</a:t>
            </a:r>
            <a:r>
              <a:rPr lang="fr-CA" dirty="0"/>
              <a:t> : la lettrine sera alignée sur le texte</a:t>
            </a:r>
          </a:p>
          <a:p>
            <a:pPr lvl="1"/>
            <a:r>
              <a:rPr lang="fr-CA" b="1" dirty="0"/>
              <a:t>Dans la marge</a:t>
            </a:r>
            <a:r>
              <a:rPr lang="fr-CA" dirty="0"/>
              <a:t> : la lettrine sera alignée dans la marge</a:t>
            </a:r>
          </a:p>
          <a:p>
            <a:r>
              <a:rPr lang="fr-CA" dirty="0"/>
              <a:t>Il existe aussi une boîte de dialogue qui contrôle les options précédentes (incluant l’étape 1)</a:t>
            </a:r>
          </a:p>
          <a:p>
            <a:pPr lvl="1"/>
            <a:r>
              <a:rPr lang="fr-CA" dirty="0"/>
              <a:t>Sélectionnez le champ </a:t>
            </a:r>
            <a:r>
              <a:rPr lang="fr-CA" b="1" dirty="0"/>
              <a:t>Options de lettrine</a:t>
            </a:r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DC861DF-7909-4210-98A2-D4FC3C5C085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17879" y="2717615"/>
            <a:ext cx="5134692" cy="2648320"/>
          </a:xfr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D68315D-EFED-4EC0-B097-D353D2A45BD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35670" y="3356373"/>
            <a:ext cx="1831965" cy="213926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0304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A91AD-A0B6-4756-8D72-8B060CF76DC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Résultat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943CD3-2D6A-4D42-870C-B58633876DA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28363" y="2497716"/>
            <a:ext cx="7335274" cy="3086531"/>
          </a:xfr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E155F78-1180-4C27-8D61-540BC9182B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8476" y="3891151"/>
            <a:ext cx="2019301" cy="29965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Dans le texte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5F7D8E-0B00-4BD4-9C89-FE7191316F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8475" y="4866111"/>
            <a:ext cx="2019301" cy="29965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Dans la marge</a:t>
            </a:r>
          </a:p>
        </p:txBody>
      </p:sp>
    </p:spTree>
    <p:extLst>
      <p:ext uri="{BB962C8B-B14F-4D97-AF65-F5344CB8AC3E}">
        <p14:creationId xmlns:p14="http://schemas.microsoft.com/office/powerpoint/2010/main" val="3007058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Listes à puces et listes numérotées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Primo, des paragraphes avec du style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39158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91AC2AE-8F37-4C94-84F6-EB9C7F7253A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sert une liste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DC57CE1-2ADB-411F-A0A7-DFFC9901F33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À présenter une énumération d’information</a:t>
            </a:r>
          </a:p>
          <a:p>
            <a:r>
              <a:rPr lang="fr-CA" dirty="0"/>
              <a:t>Facilite la lecture et améliore la présentation de l’information</a:t>
            </a:r>
          </a:p>
          <a:p>
            <a:r>
              <a:rPr lang="fr-CA" dirty="0"/>
              <a:t>Deux types de liste :</a:t>
            </a:r>
          </a:p>
          <a:p>
            <a:pPr lvl="1"/>
            <a:r>
              <a:rPr lang="fr-CA" b="1" dirty="0"/>
              <a:t>Non ordonnée (à puce) </a:t>
            </a:r>
            <a:r>
              <a:rPr lang="fr-CA" dirty="0"/>
              <a:t>: présente une liste d’information sans ordre (rien n’est plus important que l’autre)</a:t>
            </a:r>
          </a:p>
          <a:p>
            <a:pPr lvl="1"/>
            <a:r>
              <a:rPr lang="fr-CA" b="1" dirty="0"/>
              <a:t>Ordonnée (numéroté)</a:t>
            </a:r>
            <a:r>
              <a:rPr lang="fr-CA" dirty="0"/>
              <a:t> : présente une liste d’information ou l’ordre à son importance (exemple un top 10 ou une série d’étapes)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39733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DE4C010-F5A2-440E-AAED-7A0A081B279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Pour créer une liste à puce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260164-BD61-45BC-A7CA-E853B19C5740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14728" y="2367821"/>
            <a:ext cx="10567270" cy="5762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/>
              <a:t>Rendez dans le groupe </a:t>
            </a:r>
            <a:r>
              <a:rPr lang="fr-CA" b="1" dirty="0"/>
              <a:t>Paragraphe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1600" dirty="0"/>
              <a:t>N’oubliez pas de sélectionner votre liste (si elle est déjà écrite)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B65B428-FDB8-40EF-B47C-409CB6F23045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47035" y="3635186"/>
            <a:ext cx="3748965" cy="1449796"/>
          </a:xfrm>
        </p:spPr>
      </p:pic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D906D8-2F60-49C2-A68E-25509E0524CC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36332" y="3626556"/>
            <a:ext cx="2133898" cy="1467055"/>
          </a:xfr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F1CC06A-2D6F-4DB6-9E42-6A7F25995ED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76565" y="3776129"/>
            <a:ext cx="651065" cy="41751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3FE2AB-F4DE-4EA6-86C2-C62B7BB9A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93468" y="3635186"/>
            <a:ext cx="2076762" cy="139401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9094405-54D5-475A-952A-F2170A7BAC2F}"/>
              </a:ext>
            </a:extLst>
          </p:cNvPr>
          <p:cNvCxnSpPr>
            <a:cxnSpLocks/>
            <a:stCxn id="15" idx="3"/>
            <a:endCxn id="16" idx="1"/>
          </p:cNvCxnSpPr>
          <p:nvPr>
            <p:custDataLst>
              <p:tags r:id="rId7"/>
            </p:custDataLst>
          </p:nvPr>
        </p:nvCxnSpPr>
        <p:spPr>
          <a:xfrm>
            <a:off x="3127630" y="3984886"/>
            <a:ext cx="3565838" cy="347307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5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Alignement des paragraphes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Primo, des paragraphes avec du style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5601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BE9A31-47D4-4477-BF34-70CE643F7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36332" y="3626555"/>
            <a:ext cx="2133898" cy="148487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7DE4C010-F5A2-440E-AAED-7A0A081B279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créer une liste numérotée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260164-BD61-45BC-A7CA-E853B19C5740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14728" y="2367821"/>
            <a:ext cx="10567270" cy="5762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/>
              <a:t>Rendez dans le groupe </a:t>
            </a:r>
            <a:r>
              <a:rPr lang="fr-CA" b="1" dirty="0"/>
              <a:t>Paragraphe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1600" dirty="0"/>
              <a:t>N’oubliez pas de sélectionner votre liste (si elle est déjà écrite)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B65B428-FDB8-40EF-B47C-409CB6F23045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47035" y="3635186"/>
            <a:ext cx="3748965" cy="1449796"/>
          </a:xfr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F1CC06A-2D6F-4DB6-9E42-6A7F25995ED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14727" y="3771367"/>
            <a:ext cx="651065" cy="41751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3FE2AB-F4DE-4EA6-86C2-C62B7BB9A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51523" y="3668742"/>
            <a:ext cx="2076762" cy="139401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9094405-54D5-475A-952A-F2170A7BAC2F}"/>
              </a:ext>
            </a:extLst>
          </p:cNvPr>
          <p:cNvCxnSpPr>
            <a:cxnSpLocks/>
            <a:stCxn id="15" idx="3"/>
            <a:endCxn id="16" idx="1"/>
          </p:cNvCxnSpPr>
          <p:nvPr>
            <p:custDataLst>
              <p:tags r:id="rId7"/>
            </p:custDataLst>
          </p:nvPr>
        </p:nvCxnSpPr>
        <p:spPr>
          <a:xfrm>
            <a:off x="3665792" y="3980124"/>
            <a:ext cx="2985731" cy="3856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54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5BF71D33-7C75-419E-A0DE-B881C82C1355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4094" y="2536825"/>
            <a:ext cx="2850911" cy="363855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584D4C-41C6-43D1-8EBB-A96C798E07E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Plus d’option pour les listes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3103C2-1E99-4CDB-85F4-142D846F597E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Cliquez sur la petite flèche </a:t>
            </a:r>
            <a:r>
              <a:rPr lang="fr-CA" b="1" dirty="0"/>
              <a:t>à droite </a:t>
            </a:r>
            <a:r>
              <a:rPr lang="fr-CA" dirty="0"/>
              <a:t>des deux boutons pour plus d’options</a:t>
            </a:r>
          </a:p>
          <a:p>
            <a:r>
              <a:rPr lang="fr-CA" dirty="0"/>
              <a:t>Vous pouvez choisir d’autre symbole de puce</a:t>
            </a:r>
          </a:p>
          <a:p>
            <a:r>
              <a:rPr lang="fr-CA" dirty="0"/>
              <a:t>Il vous reste juste à choisir</a:t>
            </a:r>
          </a:p>
          <a:p>
            <a:pPr lvl="1"/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5084718-08F4-465B-8CFF-2303AE6E86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42233" y="2662484"/>
            <a:ext cx="206405" cy="18549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1713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1439374-ED3C-48D0-B74A-9FE3419D60B7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85419" y="2222500"/>
            <a:ext cx="2368231" cy="430930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584D4C-41C6-43D1-8EBB-A96C798E07E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Plus d’option pour les listes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3103C2-1E99-4CDB-85F4-142D846F597E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Idem pour les listes numérotées</a:t>
            </a:r>
          </a:p>
          <a:p>
            <a:r>
              <a:rPr lang="fr-CA" dirty="0"/>
              <a:t>Vous pouvez choisir d’autre forme de numérotation</a:t>
            </a:r>
          </a:p>
          <a:p>
            <a:pPr lvl="1"/>
            <a:r>
              <a:rPr lang="fr-CA" dirty="0"/>
              <a:t>Le choix dépend de la demande et de votre style</a:t>
            </a:r>
          </a:p>
          <a:p>
            <a:pPr lvl="1"/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5084718-08F4-465B-8CFF-2303AE6E86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61308" y="2310059"/>
            <a:ext cx="206405" cy="18549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7313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A2869-90AE-4AFD-AEBA-4FD4F4735E2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Si vous appuyez sur </a:t>
            </a:r>
            <a:r>
              <a:rPr lang="fr-CA" i="1" dirty="0"/>
              <a:t>Entrée</a:t>
            </a:r>
            <a:r>
              <a:rPr lang="fr-CA" dirty="0"/>
              <a:t> après un item d’une liste…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A93875-3788-41B8-88A3-56FFD0C25D0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Un appui : la liste continue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C93684-89B3-4C35-B23E-353F0FF2D704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14388" y="2993682"/>
            <a:ext cx="5189537" cy="2624823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3EDC20-51FE-4919-93E3-76626B86833C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Deux appuis : On retourne à un nouveau paragraphe</a:t>
            </a:r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CC5778-8F68-4B25-8255-96A575C23938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88075" y="2876813"/>
            <a:ext cx="5194300" cy="2858562"/>
          </a:xfr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47EDB2-C67F-4119-B632-29E1492B335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85902" y="4028542"/>
            <a:ext cx="880998" cy="48630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102542-307D-4469-A89D-01A7910B053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19902" y="3925353"/>
            <a:ext cx="1395348" cy="6942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0418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5BB1D-F8E3-4995-B9A6-FCBA1D74960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sert l’option </a:t>
            </a:r>
            <a:r>
              <a:rPr lang="fr-CA" i="1" dirty="0"/>
              <a:t>Définir une puce… </a:t>
            </a:r>
            <a:r>
              <a:rPr lang="fr-CA" dirty="0"/>
              <a:t>pour les listes à puce</a:t>
            </a:r>
          </a:p>
        </p:txBody>
      </p:sp>
      <p:pic>
        <p:nvPicPr>
          <p:cNvPr id="5" name="Espace réservé du contenu 16">
            <a:extLst>
              <a:ext uri="{FF2B5EF4-FFF2-40B4-BE49-F238E27FC236}">
                <a16:creationId xmlns:a16="http://schemas.microsoft.com/office/drawing/2014/main" id="{D24F9B75-DF95-4F82-844B-7498C6235F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86192" y="2222500"/>
            <a:ext cx="285091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554D174-121D-4D78-9FE3-909BB49521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138427" y="5467349"/>
            <a:ext cx="2404998" cy="27622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7748897-B4EA-4086-82E7-633C06282625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Permets de modifier le style de la puce</a:t>
            </a:r>
          </a:p>
        </p:txBody>
      </p:sp>
    </p:spTree>
    <p:extLst>
      <p:ext uri="{BB962C8B-B14F-4D97-AF65-F5344CB8AC3E}">
        <p14:creationId xmlns:p14="http://schemas.microsoft.com/office/powerpoint/2010/main" val="2143038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A41D3-8752-42B2-B9E9-976FF5AA0F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options disponibles pour les listes à puce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A541F6E-3C8A-437F-B43F-C785C77884A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987139" y="2279650"/>
            <a:ext cx="6217722" cy="4227760"/>
          </a:xfr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BD9758D-0DBB-4B53-B9F6-D0BDDE7820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90266" y="2646623"/>
            <a:ext cx="614960" cy="32041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6F8344-B601-4518-B3A2-0A5A2F3DD7F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2965" y="4649026"/>
            <a:ext cx="2102203" cy="150239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de choisir un symbole parmi les caractères spéciaux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C405376D-020C-4885-8B00-D1D97CE1D43D}"/>
              </a:ext>
            </a:extLst>
          </p:cNvPr>
          <p:cNvCxnSpPr>
            <a:cxnSpLocks/>
            <a:stCxn id="7" idx="3"/>
            <a:endCxn id="6" idx="1"/>
          </p:cNvCxnSpPr>
          <p:nvPr>
            <p:custDataLst>
              <p:tags r:id="rId5"/>
            </p:custDataLst>
          </p:nvPr>
        </p:nvCxnSpPr>
        <p:spPr>
          <a:xfrm flipV="1">
            <a:off x="2535168" y="2806831"/>
            <a:ext cx="555098" cy="25933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2725AC7-B77C-48A2-898D-0E685761B7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36180" y="2646623"/>
            <a:ext cx="588169" cy="32041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9C9D97-8990-4DA8-B4F0-AAFE09C63A9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02933" y="1053529"/>
            <a:ext cx="2019301" cy="11278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de choisir une image comme puce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6299F869-6036-4160-9FC2-A2A61DD1B938}"/>
              </a:ext>
            </a:extLst>
          </p:cNvPr>
          <p:cNvCxnSpPr>
            <a:cxnSpLocks/>
            <a:stCxn id="10" idx="1"/>
            <a:endCxn id="9" idx="0"/>
          </p:cNvCxnSpPr>
          <p:nvPr>
            <p:custDataLst>
              <p:tags r:id="rId8"/>
            </p:custDataLst>
          </p:nvPr>
        </p:nvCxnSpPr>
        <p:spPr>
          <a:xfrm rot="10800000" flipV="1">
            <a:off x="4030265" y="1617441"/>
            <a:ext cx="3372668" cy="102918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0EC8F5-B54E-47DE-9BA2-BDA258B7F9E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355303" y="2646623"/>
            <a:ext cx="588169" cy="32041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FCDAD-479C-4538-840C-FACD18CA4FF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748275" y="2600147"/>
            <a:ext cx="2258851" cy="13130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de modifier la police d’écriture utilisée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7BAA50DF-7501-42A7-A5E9-654ED77FC31D}"/>
              </a:ext>
            </a:extLst>
          </p:cNvPr>
          <p:cNvCxnSpPr>
            <a:cxnSpLocks/>
            <a:stCxn id="13" idx="1"/>
            <a:endCxn id="12" idx="3"/>
          </p:cNvCxnSpPr>
          <p:nvPr>
            <p:custDataLst>
              <p:tags r:id="rId11"/>
            </p:custDataLst>
          </p:nvPr>
        </p:nvCxnSpPr>
        <p:spPr>
          <a:xfrm rot="10800000">
            <a:off x="4943473" y="2806831"/>
            <a:ext cx="4804803" cy="4498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CF41D7B-970D-4181-91D6-FDD9620DA0D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355302" y="3623557"/>
            <a:ext cx="4746433" cy="27872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3656877-4C7F-4A77-B30D-A1769D440BC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868051" y="5379587"/>
            <a:ext cx="2019301" cy="11278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de choisir le caractère à utiliser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211B9571-0E2E-47FA-9C9A-46190A8A863D}"/>
              </a:ext>
            </a:extLst>
          </p:cNvPr>
          <p:cNvCxnSpPr>
            <a:cxnSpLocks/>
            <a:stCxn id="16" idx="1"/>
            <a:endCxn id="15" idx="3"/>
          </p:cNvCxnSpPr>
          <p:nvPr>
            <p:custDataLst>
              <p:tags r:id="rId14"/>
            </p:custDataLst>
          </p:nvPr>
        </p:nvCxnSpPr>
        <p:spPr>
          <a:xfrm rot="10800000">
            <a:off x="9101735" y="5017185"/>
            <a:ext cx="766316" cy="9263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3B2ED4B-0256-425A-9EBE-5E08DEADFFD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060095" y="3016897"/>
            <a:ext cx="1097107" cy="2266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B9F83BF-BB22-4BD5-A204-A5DE6E7BC6B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0653" y="3105933"/>
            <a:ext cx="1764324" cy="99125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Permets de modifier l’alignement du texte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DF1253B-4392-4D84-A46E-28A062350136}"/>
              </a:ext>
            </a:extLst>
          </p:cNvPr>
          <p:cNvCxnSpPr>
            <a:cxnSpLocks/>
            <a:stCxn id="19" idx="3"/>
            <a:endCxn id="18" idx="1"/>
          </p:cNvCxnSpPr>
          <p:nvPr>
            <p:custDataLst>
              <p:tags r:id="rId17"/>
            </p:custDataLst>
          </p:nvPr>
        </p:nvCxnSpPr>
        <p:spPr>
          <a:xfrm flipV="1">
            <a:off x="2104977" y="3130200"/>
            <a:ext cx="955118" cy="471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90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7E189B38-E9A7-4E3E-B06F-35681FD819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86193" y="1571195"/>
            <a:ext cx="2752062" cy="5060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E5BB1D-F8E3-4995-B9A6-FCBA1D74960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À quoi sert l’option </a:t>
            </a:r>
            <a:r>
              <a:rPr lang="fr-CA" i="1" dirty="0"/>
              <a:t>Définir une puce… </a:t>
            </a:r>
            <a:r>
              <a:rPr lang="fr-CA" dirty="0"/>
              <a:t>pour les listes numérotées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554D174-121D-4D78-9FE3-909BB49521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33257" y="6012294"/>
            <a:ext cx="2192561" cy="27622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7748897-B4EA-4086-82E7-633C06282625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Permets de modifier le style de la numérotation</a:t>
            </a:r>
          </a:p>
        </p:txBody>
      </p:sp>
    </p:spTree>
    <p:extLst>
      <p:ext uri="{BB962C8B-B14F-4D97-AF65-F5344CB8AC3E}">
        <p14:creationId xmlns:p14="http://schemas.microsoft.com/office/powerpoint/2010/main" val="4181072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EE1FD770-73C9-449F-9825-E5A2CBC268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379658" y="2420615"/>
            <a:ext cx="3353268" cy="4086795"/>
          </a:xfrm>
          <a:prstGeom prst="rect">
            <a:avLst/>
          </a:prstGeom>
        </p:spPr>
      </p:pic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052604C0-FC9E-4A74-8B12-E797CE3A7326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134836" y="2132031"/>
            <a:ext cx="2998151" cy="363696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CA41D3-8752-42B2-B9E9-976FF5AA0F9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Les options disponibles pour les listes numérotées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BD9758D-0DBB-4B53-B9F6-D0BDDE782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01168" y="2711333"/>
            <a:ext cx="1642304" cy="32041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6F8344-B601-4518-B3A2-0A5A2F3DD7F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32965" y="4649026"/>
            <a:ext cx="2102203" cy="150239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Choix de la numérotation (chiffre, chiffre romain, lettre, etc.)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C405376D-020C-4885-8B00-D1D97CE1D43D}"/>
              </a:ext>
            </a:extLst>
          </p:cNvPr>
          <p:cNvCxnSpPr>
            <a:cxnSpLocks/>
            <a:stCxn id="7" idx="3"/>
            <a:endCxn id="6" idx="1"/>
          </p:cNvCxnSpPr>
          <p:nvPr>
            <p:custDataLst>
              <p:tags r:id="rId6"/>
            </p:custDataLst>
          </p:nvPr>
        </p:nvCxnSpPr>
        <p:spPr>
          <a:xfrm flipV="1">
            <a:off x="2535168" y="2871541"/>
            <a:ext cx="766000" cy="25286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2725AC7-B77C-48A2-898D-0E685761B7E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312667" y="3096459"/>
            <a:ext cx="588169" cy="2193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9C9D97-8990-4DA8-B4F0-AAFE09C63A9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2645" y="3571969"/>
            <a:ext cx="2019301" cy="11278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Forme du nombre utilisé (tout texte ajouté sera utilisé dans le numéro de la liste)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6299F869-6036-4160-9FC2-A2A61DD1B938}"/>
              </a:ext>
            </a:extLst>
          </p:cNvPr>
          <p:cNvCxnSpPr>
            <a:cxnSpLocks/>
            <a:stCxn id="10" idx="1"/>
            <a:endCxn id="9" idx="3"/>
          </p:cNvCxnSpPr>
          <p:nvPr>
            <p:custDataLst>
              <p:tags r:id="rId9"/>
            </p:custDataLst>
          </p:nvPr>
        </p:nvCxnSpPr>
        <p:spPr>
          <a:xfrm rot="10800000">
            <a:off x="3900837" y="3206157"/>
            <a:ext cx="2191809" cy="9297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0EC8F5-B54E-47DE-9BA2-BDA258B7F9E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004373" y="2696481"/>
            <a:ext cx="685227" cy="32041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FCDAD-479C-4538-840C-FACD18CA4F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513423" y="1645788"/>
            <a:ext cx="2258851" cy="13130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Permets de modifier la police d’écriture utilisée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7BAA50DF-7501-42A7-A5E9-654ED77FC31D}"/>
              </a:ext>
            </a:extLst>
          </p:cNvPr>
          <p:cNvCxnSpPr>
            <a:cxnSpLocks/>
            <a:stCxn id="13" idx="1"/>
            <a:endCxn id="12" idx="3"/>
          </p:cNvCxnSpPr>
          <p:nvPr>
            <p:custDataLst>
              <p:tags r:id="rId12"/>
            </p:custDataLst>
          </p:nvPr>
        </p:nvCxnSpPr>
        <p:spPr>
          <a:xfrm rot="10800000" flipV="1">
            <a:off x="5689601" y="2302307"/>
            <a:ext cx="823823" cy="554381"/>
          </a:xfrm>
          <a:prstGeom prst="bentConnector3">
            <a:avLst>
              <a:gd name="adj1" fmla="val 32061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CF41D7B-970D-4181-91D6-FDD9620DA0D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499432" y="3315855"/>
            <a:ext cx="1956132" cy="10067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3656877-4C7F-4A77-B30D-A1769D440BC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246672" y="5400222"/>
            <a:ext cx="2019301" cy="11278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Liste de numération possible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211B9571-0E2E-47FA-9C9A-46190A8A863D}"/>
              </a:ext>
            </a:extLst>
          </p:cNvPr>
          <p:cNvCxnSpPr>
            <a:cxnSpLocks/>
            <a:stCxn id="16" idx="3"/>
            <a:endCxn id="15" idx="2"/>
          </p:cNvCxnSpPr>
          <p:nvPr>
            <p:custDataLst>
              <p:tags r:id="rId15"/>
            </p:custDataLst>
          </p:nvPr>
        </p:nvCxnSpPr>
        <p:spPr>
          <a:xfrm flipV="1">
            <a:off x="8265973" y="4322618"/>
            <a:ext cx="1211525" cy="164151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3B2ED4B-0256-425A-9EBE-5E08DEADFFD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316520" y="3433037"/>
            <a:ext cx="1097107" cy="2266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B9F83BF-BB22-4BD5-A204-A5DE6E7BC6B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13393" y="2150993"/>
            <a:ext cx="1764324" cy="99125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Permets de modifier l’alignement du texte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DF1253B-4392-4D84-A46E-28A062350136}"/>
              </a:ext>
            </a:extLst>
          </p:cNvPr>
          <p:cNvCxnSpPr>
            <a:cxnSpLocks/>
            <a:stCxn id="19" idx="3"/>
            <a:endCxn id="18" idx="1"/>
          </p:cNvCxnSpPr>
          <p:nvPr>
            <p:custDataLst>
              <p:tags r:id="rId18"/>
            </p:custDataLst>
          </p:nvPr>
        </p:nvCxnSpPr>
        <p:spPr>
          <a:xfrm>
            <a:off x="2077717" y="2646623"/>
            <a:ext cx="1238803" cy="89971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61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CAEE2-5E9E-469C-AFCC-B4DE6833D9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utiliser les sous-listes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765788-34E4-4D77-A6BD-243993B9699B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Avec l’option de sous-liste</a:t>
            </a:r>
          </a:p>
          <a:p>
            <a:r>
              <a:rPr lang="fr-CA" dirty="0"/>
              <a:t>On peut utiliser des listes prédéfinies</a:t>
            </a:r>
          </a:p>
          <a:p>
            <a:r>
              <a:rPr lang="fr-CA" dirty="0"/>
              <a:t>On peut créer ses propres niveaux de liste</a:t>
            </a:r>
          </a:p>
          <a:p>
            <a:pPr lvl="1"/>
            <a:r>
              <a:rPr lang="fr-CA" dirty="0"/>
              <a:t>Je vous laisse découvrir cette option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177A2FA-FD13-451F-993A-0BFBB30C9380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02600" y="2102427"/>
            <a:ext cx="3114417" cy="4434086"/>
          </a:xfr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B08D42F-BECB-4321-B39C-50482BF51D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62888" y="2190750"/>
            <a:ext cx="340518" cy="25003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DDF04B-7E01-489E-AB9E-951061FCFB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862887" y="3615859"/>
            <a:ext cx="2056967" cy="1999849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CCBEFE5-8F6C-4DD9-8871-F8894E76772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0372" y="5939406"/>
            <a:ext cx="2165474" cy="20972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4404D58-F023-4594-96E1-68B2A676F482}"/>
              </a:ext>
            </a:extLst>
          </p:cNvPr>
          <p:cNvCxnSpPr>
            <a:cxnSpLocks/>
            <a:endCxn id="8" idx="1"/>
          </p:cNvCxnSpPr>
          <p:nvPr>
            <p:custDataLst>
              <p:tags r:id="rId7"/>
            </p:custDataLst>
          </p:nvPr>
        </p:nvCxnSpPr>
        <p:spPr>
          <a:xfrm flipV="1">
            <a:off x="4186106" y="2315766"/>
            <a:ext cx="3676782" cy="11824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8360E218-88C9-4814-B21A-21270ED83DBB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285064" y="3892492"/>
            <a:ext cx="2577823" cy="7130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454B8FC2-F3A5-4F60-AF89-8EC2A593D9F2}"/>
              </a:ext>
            </a:extLst>
          </p:cNvPr>
          <p:cNvCxnSpPr>
            <a:cxnSpLocks/>
            <a:endCxn id="10" idx="1"/>
          </p:cNvCxnSpPr>
          <p:nvPr>
            <p:custDataLst>
              <p:tags r:id="rId9"/>
            </p:custDataLst>
          </p:nvPr>
        </p:nvCxnSpPr>
        <p:spPr>
          <a:xfrm>
            <a:off x="5914239" y="4278385"/>
            <a:ext cx="2096133" cy="1765883"/>
          </a:xfrm>
          <a:prstGeom prst="bentConnector3">
            <a:avLst>
              <a:gd name="adj1" fmla="val 2478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12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EFC23-DCA0-4189-AFB6-7D5FA740E53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Créer une lettre de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BAEFEF-A7AB-4FA9-84DF-C7DB976F493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9753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2E734-8E23-47B7-8EF6-6EF2DB79A93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Quatre types d’alignements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12002-EE83-4E44-80F0-A16E8374B12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b="1" dirty="0"/>
              <a:t>À gauche</a:t>
            </a:r>
            <a:r>
              <a:rPr lang="fr-CA" dirty="0"/>
              <a:t> : Le texte débute à </a:t>
            </a:r>
            <a:r>
              <a:rPr lang="fr-CA" b="1" dirty="0"/>
              <a:t>gauche</a:t>
            </a:r>
            <a:r>
              <a:rPr lang="fr-CA" dirty="0"/>
              <a:t>. Il est </a:t>
            </a:r>
            <a:r>
              <a:rPr lang="fr-CA" b="1" dirty="0"/>
              <a:t>flottant</a:t>
            </a:r>
            <a:r>
              <a:rPr lang="fr-CA" dirty="0"/>
              <a:t> à droite</a:t>
            </a:r>
          </a:p>
          <a:p>
            <a:r>
              <a:rPr lang="fr-CA" b="1" dirty="0"/>
              <a:t>À droite</a:t>
            </a:r>
            <a:r>
              <a:rPr lang="fr-CA" dirty="0"/>
              <a:t> : Le texte débute à </a:t>
            </a:r>
            <a:r>
              <a:rPr lang="fr-CA" b="1" dirty="0"/>
              <a:t>droite</a:t>
            </a:r>
            <a:r>
              <a:rPr lang="fr-CA" dirty="0"/>
              <a:t>. Il est </a:t>
            </a:r>
            <a:r>
              <a:rPr lang="fr-CA" b="1" dirty="0"/>
              <a:t>flottant</a:t>
            </a:r>
            <a:r>
              <a:rPr lang="fr-CA" dirty="0"/>
              <a:t> à gauche</a:t>
            </a:r>
          </a:p>
          <a:p>
            <a:r>
              <a:rPr lang="fr-CA" b="1" dirty="0"/>
              <a:t>Centré </a:t>
            </a:r>
            <a:r>
              <a:rPr lang="fr-CA" dirty="0"/>
              <a:t> : Le texte débute au </a:t>
            </a:r>
            <a:r>
              <a:rPr lang="fr-CA" b="1" dirty="0"/>
              <a:t>centre</a:t>
            </a:r>
            <a:r>
              <a:rPr lang="fr-CA" dirty="0"/>
              <a:t> de la page. Il est </a:t>
            </a:r>
            <a:r>
              <a:rPr lang="fr-CA" b="1" dirty="0"/>
              <a:t>flottant</a:t>
            </a:r>
            <a:r>
              <a:rPr lang="fr-CA" dirty="0"/>
              <a:t> à gauche </a:t>
            </a:r>
            <a:r>
              <a:rPr lang="fr-CA" b="1" dirty="0"/>
              <a:t>et</a:t>
            </a:r>
            <a:r>
              <a:rPr lang="fr-CA" dirty="0"/>
              <a:t> à droite.</a:t>
            </a:r>
          </a:p>
          <a:p>
            <a:r>
              <a:rPr lang="fr-CA" b="1" dirty="0"/>
              <a:t>Justifié</a:t>
            </a:r>
            <a:r>
              <a:rPr lang="fr-CA" dirty="0"/>
              <a:t> : Le texte débute à gauche. Il est aligné sur la marge de droite.</a:t>
            </a:r>
          </a:p>
          <a:p>
            <a:endParaRPr lang="fr-CA" dirty="0"/>
          </a:p>
          <a:p>
            <a:r>
              <a:rPr lang="fr-CA" dirty="0"/>
              <a:t>La modification se fait dans le groupe </a:t>
            </a:r>
            <a:r>
              <a:rPr lang="fr-CA" b="1" dirty="0"/>
              <a:t>Paragraphe</a:t>
            </a:r>
            <a:r>
              <a:rPr lang="fr-CA" dirty="0"/>
              <a:t> de l’onglet </a:t>
            </a:r>
            <a:r>
              <a:rPr lang="fr-CA" b="1" dirty="0"/>
              <a:t>Accueil</a:t>
            </a:r>
            <a:endParaRPr lang="fr-CA" dirty="0"/>
          </a:p>
          <a:p>
            <a:pPr lvl="1"/>
            <a:r>
              <a:rPr lang="fr-CA" dirty="0"/>
              <a:t>Pour appliquer une modification, on sélectionne le paragraphe</a:t>
            </a:r>
          </a:p>
          <a:p>
            <a:pPr lvl="1"/>
            <a:r>
              <a:rPr lang="fr-CA" dirty="0"/>
              <a:t>Ou on place le point d’insertion à l’intérieur du paragraphe</a:t>
            </a:r>
          </a:p>
          <a:p>
            <a:endParaRPr lang="fr-CA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56A50-E1DB-4325-A432-F26448FF43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7566" y="5506682"/>
            <a:ext cx="11191461" cy="124005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37268AE-B055-4B05-A7FC-08AF29B551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8712" y="5506682"/>
            <a:ext cx="632401" cy="35211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F93370B-674C-4B09-B672-63A3409B1FB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86929" y="5742779"/>
            <a:ext cx="1652819" cy="9206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0480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47733-545F-42BC-B133-55C9B026B91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Créez une lettre pour vous présenter dans vos futurs emplois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8D9AC-A455-42FD-808B-D476A969389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396627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La lettre de présentation est très importante durant une recherche d’emploi. Elle permet à l’employeur de mieux vous connaître.</a:t>
            </a:r>
          </a:p>
          <a:p>
            <a:r>
              <a:rPr lang="fr-CA" dirty="0"/>
              <a:t>Pour y parvenir, respecter le format suivant :</a:t>
            </a:r>
          </a:p>
          <a:p>
            <a:pPr lvl="1"/>
            <a:r>
              <a:rPr lang="fr-CA" dirty="0"/>
              <a:t>Le premier paragraphe a un interligne simple. Sur deux lignes, nous retrouvons votre nom et votre adresse courriel.</a:t>
            </a:r>
          </a:p>
          <a:p>
            <a:pPr lvl="2"/>
            <a:r>
              <a:rPr lang="fr-CA" dirty="0"/>
              <a:t>Votre nom doit être en </a:t>
            </a:r>
            <a:r>
              <a:rPr lang="fr-CA" b="1" dirty="0"/>
              <a:t>Arial Black</a:t>
            </a:r>
            <a:r>
              <a:rPr lang="fr-CA" dirty="0"/>
              <a:t> de taille 14 et en </a:t>
            </a:r>
            <a:r>
              <a:rPr lang="fr-CA" b="1" dirty="0"/>
              <a:t>bleu</a:t>
            </a:r>
            <a:endParaRPr lang="fr-CA" dirty="0"/>
          </a:p>
          <a:p>
            <a:pPr lvl="2"/>
            <a:r>
              <a:rPr lang="fr-CA" dirty="0"/>
              <a:t>Après le premier paragraphe, vous avec un espace de 25 pt</a:t>
            </a:r>
          </a:p>
          <a:p>
            <a:pPr lvl="1"/>
            <a:r>
              <a:rPr lang="fr-CA" dirty="0"/>
              <a:t>Le second paragraphe est aligné à gauche avec un retrait de 9,5 cm. Ce paragraphe doit correspondre à votre destinataire</a:t>
            </a:r>
          </a:p>
          <a:p>
            <a:pPr lvl="2"/>
            <a:r>
              <a:rPr lang="fr-CA" dirty="0"/>
              <a:t>L’interligne est simple et vous avez un espace de 15 pt après le paragraphe</a:t>
            </a:r>
          </a:p>
          <a:p>
            <a:pPr lvl="1"/>
            <a:r>
              <a:rPr lang="fr-CA" dirty="0"/>
              <a:t>Ajoutez trois paragraphes :</a:t>
            </a:r>
          </a:p>
          <a:p>
            <a:pPr lvl="2"/>
            <a:r>
              <a:rPr lang="fr-CA" dirty="0"/>
              <a:t>Une salutation</a:t>
            </a:r>
          </a:p>
          <a:p>
            <a:pPr lvl="2"/>
            <a:r>
              <a:rPr lang="fr-CA" dirty="0"/>
              <a:t>Une courte présentation</a:t>
            </a:r>
          </a:p>
          <a:p>
            <a:pPr lvl="2"/>
            <a:r>
              <a:rPr lang="fr-CA" dirty="0"/>
              <a:t>Une liste (numéroté format romain) de vos forces</a:t>
            </a:r>
          </a:p>
          <a:p>
            <a:pPr lvl="2"/>
            <a:r>
              <a:rPr lang="fr-CA" dirty="0"/>
              <a:t>Une conclusion (expliquer pourquoi vous voulez travailler en informatique)</a:t>
            </a:r>
          </a:p>
          <a:p>
            <a:pPr lvl="2"/>
            <a:r>
              <a:rPr lang="fr-CA" dirty="0"/>
              <a:t>Une salutation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084414F-F3F6-4810-A894-518EF94194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1029" y="4647501"/>
            <a:ext cx="2852257" cy="9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Destinataire</a:t>
            </a:r>
            <a:endParaRPr lang="fr-CA" dirty="0"/>
          </a:p>
          <a:p>
            <a:pPr algn="ctr"/>
            <a:r>
              <a:rPr lang="fr-CA" sz="1400" dirty="0"/>
              <a:t>Cégep du Vieux Montréal</a:t>
            </a:r>
          </a:p>
          <a:p>
            <a:pPr algn="ctr"/>
            <a:r>
              <a:rPr lang="fr-CA" sz="1400" dirty="0"/>
              <a:t>255 rue Ontario E</a:t>
            </a:r>
          </a:p>
          <a:p>
            <a:pPr algn="ctr"/>
            <a:r>
              <a:rPr lang="fr-CA" sz="1400" dirty="0"/>
              <a:t>Montréal </a:t>
            </a:r>
            <a:r>
              <a:rPr lang="fr-CA" sz="1400" dirty="0" err="1"/>
              <a:t>Qc</a:t>
            </a:r>
            <a:r>
              <a:rPr lang="fr-CA" sz="1400" dirty="0"/>
              <a:t>, H2X 1X6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8057154-395F-4955-8720-90F604D310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14302" y="1112268"/>
            <a:ext cx="2852257" cy="970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Police de votre document</a:t>
            </a:r>
            <a:endParaRPr lang="fr-CA" sz="1400" dirty="0"/>
          </a:p>
          <a:p>
            <a:pPr algn="ctr"/>
            <a:r>
              <a:rPr lang="fr-CA" sz="1400" dirty="0"/>
              <a:t>Time New Roman</a:t>
            </a:r>
          </a:p>
          <a:p>
            <a:pPr algn="ctr"/>
            <a:r>
              <a:rPr lang="fr-CA" sz="1400" b="1" dirty="0"/>
              <a:t>Taille de votre texte</a:t>
            </a:r>
            <a:endParaRPr lang="fr-CA" sz="1400" dirty="0"/>
          </a:p>
          <a:p>
            <a:pPr algn="ctr"/>
            <a:r>
              <a:rPr lang="fr-CA" sz="1400" dirty="0"/>
              <a:t>12 pt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4A1464-9514-4FFA-B8EA-98A356E88E7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02849" y="1112267"/>
            <a:ext cx="2983683" cy="9704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Interligne</a:t>
            </a:r>
          </a:p>
          <a:p>
            <a:pPr algn="ctr"/>
            <a:r>
              <a:rPr lang="fr-CA" sz="1400" dirty="0"/>
              <a:t>1,15</a:t>
            </a:r>
          </a:p>
          <a:p>
            <a:pPr algn="ctr"/>
            <a:r>
              <a:rPr lang="fr-CA" sz="1400" b="1" dirty="0"/>
              <a:t>Espace après les paragraphes</a:t>
            </a:r>
            <a:endParaRPr lang="fr-CA" sz="1400" dirty="0"/>
          </a:p>
          <a:p>
            <a:pPr algn="ctr"/>
            <a:r>
              <a:rPr lang="fr-CA" sz="1400" dirty="0"/>
              <a:t>8 pt</a:t>
            </a:r>
          </a:p>
        </p:txBody>
      </p:sp>
    </p:spTree>
    <p:extLst>
      <p:ext uri="{BB962C8B-B14F-4D97-AF65-F5344CB8AC3E}">
        <p14:creationId xmlns:p14="http://schemas.microsoft.com/office/powerpoint/2010/main" val="43587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ce réservé du contenu 29" descr="Une image contenant texte, oiseau, oiseau aquatique, capture d’écran&#10;&#10;Description générée automatiquement">
            <a:extLst>
              <a:ext uri="{FF2B5EF4-FFF2-40B4-BE49-F238E27FC236}">
                <a16:creationId xmlns:a16="http://schemas.microsoft.com/office/drawing/2014/main" id="{C66F6904-74B8-4AD6-B910-0ED141F5D959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7151" y="3125730"/>
            <a:ext cx="7288634" cy="326878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FF1801-29A9-496E-827B-EB72D643639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Alignement à gauche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4555E-5B05-4F95-AD24-7C8D43F88CD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352F47-34CA-4E69-8F79-BDCDCB0B76F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Bouton à cliquer</a:t>
            </a:r>
          </a:p>
        </p:txBody>
      </p:sp>
      <p:pic>
        <p:nvPicPr>
          <p:cNvPr id="15" name="Espace réservé du contenu 1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6AC38541-BCE6-4C40-AF80-0E077ADE3EFB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96164" y="3802968"/>
            <a:ext cx="3901583" cy="1920780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E25A34-B95B-4942-8BCA-64568FF059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5400000">
            <a:off x="6399425" y="4060406"/>
            <a:ext cx="21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droite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20D02417-96E3-4D30-954D-F11464CAC2E2}"/>
              </a:ext>
            </a:extLst>
          </p:cNvPr>
          <p:cNvCxnSpPr>
            <a:cxnSpLocks/>
            <a:stCxn id="16" idx="3"/>
          </p:cNvCxnSpPr>
          <p:nvPr>
            <p:custDataLst>
              <p:tags r:id="rId7"/>
            </p:custDataLst>
          </p:nvPr>
        </p:nvCxnSpPr>
        <p:spPr>
          <a:xfrm rot="5400000">
            <a:off x="7103131" y="5266826"/>
            <a:ext cx="318049" cy="389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01356B-2D2B-47F1-B2DB-1D8D5C17921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 flipH="1">
            <a:off x="-534773" y="4169736"/>
            <a:ext cx="23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gauche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9159E67C-FD85-478E-B000-EC3EBEFFAB6A}"/>
              </a:ext>
            </a:extLst>
          </p:cNvPr>
          <p:cNvCxnSpPr>
            <a:cxnSpLocks/>
            <a:stCxn id="21" idx="3"/>
          </p:cNvCxnSpPr>
          <p:nvPr>
            <p:custDataLst>
              <p:tags r:id="rId9"/>
            </p:custDataLst>
          </p:nvPr>
        </p:nvCxnSpPr>
        <p:spPr>
          <a:xfrm rot="16200000" flipH="1">
            <a:off x="702963" y="5449847"/>
            <a:ext cx="202755" cy="345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56F0C67-05DB-4726-83E9-2A9F994DEF9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47173" y="3311524"/>
            <a:ext cx="2248477" cy="2571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085CCC9-F684-443D-B09B-5C0228C5CF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115301" y="4311650"/>
            <a:ext cx="552450" cy="5619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91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ce réservé du contenu 29" descr="Une image contenant texte, oiseau, oiseau aquatique, capture d’écran&#10;&#10;Description générée automatiquement">
            <a:extLst>
              <a:ext uri="{FF2B5EF4-FFF2-40B4-BE49-F238E27FC236}">
                <a16:creationId xmlns:a16="http://schemas.microsoft.com/office/drawing/2014/main" id="{C66F6904-74B8-4AD6-B910-0ED141F5D959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7151" y="3125730"/>
            <a:ext cx="7288634" cy="326878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FF1801-29A9-496E-827B-EB72D643639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Alignement au centre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4555E-5B05-4F95-AD24-7C8D43F88CD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352F47-34CA-4E69-8F79-BDCDCB0B76F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Bouton à cliquer</a:t>
            </a:r>
          </a:p>
        </p:txBody>
      </p:sp>
      <p:pic>
        <p:nvPicPr>
          <p:cNvPr id="15" name="Espace réservé du contenu 1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6AC38541-BCE6-4C40-AF80-0E077ADE3EFB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96164" y="3802968"/>
            <a:ext cx="3901583" cy="1920780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E25A34-B95B-4942-8BCA-64568FF059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5400000">
            <a:off x="6399425" y="4060406"/>
            <a:ext cx="21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droite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20D02417-96E3-4D30-954D-F11464CAC2E2}"/>
              </a:ext>
            </a:extLst>
          </p:cNvPr>
          <p:cNvCxnSpPr>
            <a:cxnSpLocks/>
            <a:stCxn id="16" idx="3"/>
          </p:cNvCxnSpPr>
          <p:nvPr>
            <p:custDataLst>
              <p:tags r:id="rId7"/>
            </p:custDataLst>
          </p:nvPr>
        </p:nvCxnSpPr>
        <p:spPr>
          <a:xfrm rot="5400000">
            <a:off x="7103131" y="5266826"/>
            <a:ext cx="318049" cy="389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01356B-2D2B-47F1-B2DB-1D8D5C17921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 flipH="1">
            <a:off x="-534773" y="4169736"/>
            <a:ext cx="23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gauche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9159E67C-FD85-478E-B000-EC3EBEFFAB6A}"/>
              </a:ext>
            </a:extLst>
          </p:cNvPr>
          <p:cNvCxnSpPr>
            <a:cxnSpLocks/>
            <a:stCxn id="21" idx="3"/>
          </p:cNvCxnSpPr>
          <p:nvPr>
            <p:custDataLst>
              <p:tags r:id="rId9"/>
            </p:custDataLst>
          </p:nvPr>
        </p:nvCxnSpPr>
        <p:spPr>
          <a:xfrm rot="16200000" flipH="1">
            <a:off x="702963" y="5449847"/>
            <a:ext cx="202755" cy="345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56F0C67-05DB-4726-83E9-2A9F994DEF9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920013" y="3674380"/>
            <a:ext cx="2248477" cy="2571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085CCC9-F684-443D-B09B-5C0228C5CF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20126" y="4313926"/>
            <a:ext cx="552450" cy="5619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108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ce réservé du contenu 29" descr="Une image contenant texte, oiseau, oiseau aquatique, capture d’écran&#10;&#10;Description générée automatiquement">
            <a:extLst>
              <a:ext uri="{FF2B5EF4-FFF2-40B4-BE49-F238E27FC236}">
                <a16:creationId xmlns:a16="http://schemas.microsoft.com/office/drawing/2014/main" id="{C66F6904-74B8-4AD6-B910-0ED141F5D959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7151" y="3125730"/>
            <a:ext cx="7288634" cy="326878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FF1801-29A9-496E-827B-EB72D643639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Alignement à droite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4555E-5B05-4F95-AD24-7C8D43F88CD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352F47-34CA-4E69-8F79-BDCDCB0B76F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Bouton à cliquer</a:t>
            </a:r>
          </a:p>
        </p:txBody>
      </p:sp>
      <p:pic>
        <p:nvPicPr>
          <p:cNvPr id="15" name="Espace réservé du contenu 1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6AC38541-BCE6-4C40-AF80-0E077ADE3EFB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96164" y="3802968"/>
            <a:ext cx="3901583" cy="1920780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E25A34-B95B-4942-8BCA-64568FF059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5400000">
            <a:off x="6399425" y="4060406"/>
            <a:ext cx="21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droite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20D02417-96E3-4D30-954D-F11464CAC2E2}"/>
              </a:ext>
            </a:extLst>
          </p:cNvPr>
          <p:cNvCxnSpPr>
            <a:cxnSpLocks/>
            <a:stCxn id="16" idx="3"/>
          </p:cNvCxnSpPr>
          <p:nvPr>
            <p:custDataLst>
              <p:tags r:id="rId7"/>
            </p:custDataLst>
          </p:nvPr>
        </p:nvCxnSpPr>
        <p:spPr>
          <a:xfrm rot="5400000">
            <a:off x="7103131" y="5266826"/>
            <a:ext cx="318049" cy="389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01356B-2D2B-47F1-B2DB-1D8D5C17921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 flipH="1">
            <a:off x="-534773" y="4169736"/>
            <a:ext cx="23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gauche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9159E67C-FD85-478E-B000-EC3EBEFFAB6A}"/>
              </a:ext>
            </a:extLst>
          </p:cNvPr>
          <p:cNvCxnSpPr>
            <a:cxnSpLocks/>
            <a:stCxn id="21" idx="3"/>
          </p:cNvCxnSpPr>
          <p:nvPr>
            <p:custDataLst>
              <p:tags r:id="rId9"/>
            </p:custDataLst>
          </p:nvPr>
        </p:nvCxnSpPr>
        <p:spPr>
          <a:xfrm rot="16200000" flipH="1">
            <a:off x="702963" y="5449847"/>
            <a:ext cx="202755" cy="345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56F0C67-05DB-4726-83E9-2A9F994DEF9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919981" y="4047226"/>
            <a:ext cx="2090493" cy="2571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085CCC9-F684-443D-B09B-5C0228C5CF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105901" y="4304401"/>
            <a:ext cx="552450" cy="5619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463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ce réservé du contenu 29" descr="Une image contenant texte, oiseau, oiseau aquatique, capture d’écran&#10;&#10;Description générée automatiquement">
            <a:extLst>
              <a:ext uri="{FF2B5EF4-FFF2-40B4-BE49-F238E27FC236}">
                <a16:creationId xmlns:a16="http://schemas.microsoft.com/office/drawing/2014/main" id="{C66F6904-74B8-4AD6-B910-0ED141F5D959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7151" y="3125730"/>
            <a:ext cx="7288634" cy="326878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FF1801-29A9-496E-827B-EB72D643639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Alignement justifié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352F47-34CA-4E69-8F79-BDCDCB0B76F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Bouton à cliquer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4555E-5B05-4F95-AD24-7C8D43F88CDE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pic>
        <p:nvPicPr>
          <p:cNvPr id="15" name="Espace réservé du contenu 1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6AC38541-BCE6-4C40-AF80-0E077ADE3EFB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96164" y="3802968"/>
            <a:ext cx="3901583" cy="1920780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E25A34-B95B-4942-8BCA-64568FF059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5400000">
            <a:off x="6399425" y="4060406"/>
            <a:ext cx="21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droite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20D02417-96E3-4D30-954D-F11464CAC2E2}"/>
              </a:ext>
            </a:extLst>
          </p:cNvPr>
          <p:cNvCxnSpPr>
            <a:cxnSpLocks/>
            <a:stCxn id="16" idx="3"/>
          </p:cNvCxnSpPr>
          <p:nvPr>
            <p:custDataLst>
              <p:tags r:id="rId7"/>
            </p:custDataLst>
          </p:nvPr>
        </p:nvCxnSpPr>
        <p:spPr>
          <a:xfrm rot="5400000">
            <a:off x="7103131" y="5266826"/>
            <a:ext cx="318049" cy="389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01356B-2D2B-47F1-B2DB-1D8D5C17921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 flipH="1">
            <a:off x="-534773" y="4169736"/>
            <a:ext cx="23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Marge de gauche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9159E67C-FD85-478E-B000-EC3EBEFFAB6A}"/>
              </a:ext>
            </a:extLst>
          </p:cNvPr>
          <p:cNvCxnSpPr>
            <a:cxnSpLocks/>
            <a:stCxn id="21" idx="3"/>
          </p:cNvCxnSpPr>
          <p:nvPr>
            <p:custDataLst>
              <p:tags r:id="rId9"/>
            </p:custDataLst>
          </p:nvPr>
        </p:nvCxnSpPr>
        <p:spPr>
          <a:xfrm rot="16200000" flipH="1">
            <a:off x="702963" y="5449847"/>
            <a:ext cx="202755" cy="345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56F0C67-05DB-4726-83E9-2A9F994DEF9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929" y="4410705"/>
            <a:ext cx="5965709" cy="61849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085CCC9-F684-443D-B09B-5C0228C5CF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70730" y="4283172"/>
            <a:ext cx="552450" cy="5619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551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{4E9CB686-32EA-41F9-8FA3-4EA3A2AE6572}tf03457503</Template>
  <TotalTime>438</TotalTime>
  <Words>1903</Words>
  <Application>Microsoft Office PowerPoint</Application>
  <PresentationFormat>Grand écran</PresentationFormat>
  <Paragraphs>273</Paragraphs>
  <Slides>50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2</vt:lpstr>
      <vt:lpstr>Concis</vt:lpstr>
      <vt:lpstr>Word et les fonctions avancées Partie 1 – Paragraphes et style</vt:lpstr>
      <vt:lpstr>Mettre du style avec du style pour le style</vt:lpstr>
      <vt:lpstr>Présentation PowerPoint</vt:lpstr>
      <vt:lpstr>Alignement des paragraphes</vt:lpstr>
      <vt:lpstr>Quatre types d’alignements possibles</vt:lpstr>
      <vt:lpstr>Alignement à gauche</vt:lpstr>
      <vt:lpstr>Alignement au centre</vt:lpstr>
      <vt:lpstr>Alignement à droite</vt:lpstr>
      <vt:lpstr>Alignement justifié</vt:lpstr>
      <vt:lpstr>Les raccourcis clavier pour l’alignement</vt:lpstr>
      <vt:lpstr>Espacement des lignes et paragraphes</vt:lpstr>
      <vt:lpstr>L’espace entre les lignes ou des paragraphes ?</vt:lpstr>
      <vt:lpstr>Où est l’option des espacements</vt:lpstr>
      <vt:lpstr>Espacement des lignes (choix rapide)</vt:lpstr>
      <vt:lpstr>Différence entre les choix</vt:lpstr>
      <vt:lpstr>Choisir un espacement</vt:lpstr>
      <vt:lpstr>Ajouter un espace avant ou après les paragraphes</vt:lpstr>
      <vt:lpstr>Exemple d’espace avant et après le paragraphe</vt:lpstr>
      <vt:lpstr>Plus d’option pour les espacements</vt:lpstr>
      <vt:lpstr>Options d’espace entre les lignes (interlignes)</vt:lpstr>
      <vt:lpstr>L’option multiple </vt:lpstr>
      <vt:lpstr>L’option exactement </vt:lpstr>
      <vt:lpstr>Espacement plus précis entre les paragraphes</vt:lpstr>
      <vt:lpstr>Indentation</vt:lpstr>
      <vt:lpstr>Qu’est-ce que l’indentation ?</vt:lpstr>
      <vt:lpstr>Comment produire une indentation ?</vt:lpstr>
      <vt:lpstr>L’effet de l’option négatif</vt:lpstr>
      <vt:lpstr>Comment produire une indentation ?</vt:lpstr>
      <vt:lpstr>Couleur de fond, bordures et lettrines</vt:lpstr>
      <vt:lpstr>À quoi sert l’option Trame de fond  ?</vt:lpstr>
      <vt:lpstr>À quoi sert l’option Bordure ?</vt:lpstr>
      <vt:lpstr>À quoi ressemblent des options de bordure</vt:lpstr>
      <vt:lpstr>À quoi sert une lettrine</vt:lpstr>
      <vt:lpstr>Étape 1 : Choisir la police d’écriture</vt:lpstr>
      <vt:lpstr>Étape 2 : Appliquer un effet lettrine</vt:lpstr>
      <vt:lpstr>Résultat</vt:lpstr>
      <vt:lpstr>Listes à puces et listes numérotées</vt:lpstr>
      <vt:lpstr>À quoi sert une liste</vt:lpstr>
      <vt:lpstr>Pour créer une liste à puce</vt:lpstr>
      <vt:lpstr>Pour créer une liste numérotée</vt:lpstr>
      <vt:lpstr>Plus d’option pour les listes</vt:lpstr>
      <vt:lpstr>Plus d’option pour les listes</vt:lpstr>
      <vt:lpstr>Si vous appuyez sur Entrée après un item d’une liste…</vt:lpstr>
      <vt:lpstr>À quoi sert l’option Définir une puce… pour les listes à puce</vt:lpstr>
      <vt:lpstr>Les options disponibles pour les listes à puce</vt:lpstr>
      <vt:lpstr>À quoi sert l’option Définir une puce… pour les listes numérotées</vt:lpstr>
      <vt:lpstr>Les options disponibles pour les listes numérotées</vt:lpstr>
      <vt:lpstr>Comment utiliser les sous-listes</vt:lpstr>
      <vt:lpstr>Créer une lettre de présentation</vt:lpstr>
      <vt:lpstr>Créez une lettre pour vous présenter dans vos futurs emplois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et les fonctions avancées Partie 1 – Paragraphes et style</dc:title>
  <dc:creator>Godefroy Borduas</dc:creator>
  <cp:lastModifiedBy>Louis-Charles</cp:lastModifiedBy>
  <cp:revision>2</cp:revision>
  <dcterms:created xsi:type="dcterms:W3CDTF">2021-08-28T18:47:04Z</dcterms:created>
  <dcterms:modified xsi:type="dcterms:W3CDTF">2022-08-22T19:55:49Z</dcterms:modified>
</cp:coreProperties>
</file>