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7" r:id="rId1"/>
  </p:sldMasterIdLst>
  <p:sldIdLst>
    <p:sldId id="256" r:id="rId2"/>
    <p:sldId id="257" r:id="rId3"/>
    <p:sldId id="258" r:id="rId4"/>
    <p:sldId id="259" r:id="rId5"/>
    <p:sldId id="260" r:id="rId6"/>
    <p:sldId id="261" r:id="rId7"/>
    <p:sldId id="262" r:id="rId8"/>
    <p:sldId id="264" r:id="rId9"/>
    <p:sldId id="265" r:id="rId10"/>
    <p:sldId id="263" r:id="rId11"/>
    <p:sldId id="266" r:id="rId12"/>
    <p:sldId id="267" r:id="rId13"/>
    <p:sldId id="268" r:id="rId14"/>
    <p:sldId id="269" r:id="rId15"/>
    <p:sldId id="270" r:id="rId16"/>
    <p:sldId id="271" r:id="rId17"/>
    <p:sldId id="272" r:id="rId18"/>
    <p:sldId id="273" r:id="rId19"/>
    <p:sldId id="275" r:id="rId20"/>
    <p:sldId id="274" r:id="rId21"/>
    <p:sldId id="276" r:id="rId22"/>
    <p:sldId id="277" r:id="rId23"/>
    <p:sldId id="278" r:id="rId24"/>
    <p:sldId id="280" r:id="rId25"/>
    <p:sldId id="279"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21"/>
    <p:restoredTop sz="95755"/>
  </p:normalViewPr>
  <p:slideViewPr>
    <p:cSldViewPr snapToGrid="0">
      <p:cViewPr varScale="1">
        <p:scale>
          <a:sx n="110" d="100"/>
          <a:sy n="110" d="100"/>
        </p:scale>
        <p:origin x="40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11/23/22</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‹n°›</a:t>
            </a:fld>
            <a:endParaRPr lang="en-US" dirty="0"/>
          </a:p>
        </p:txBody>
      </p:sp>
    </p:spTree>
    <p:extLst>
      <p:ext uri="{BB962C8B-B14F-4D97-AF65-F5344CB8AC3E}">
        <p14:creationId xmlns:p14="http://schemas.microsoft.com/office/powerpoint/2010/main" val="244329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11/23/22</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‹n°›</a:t>
            </a:fld>
            <a:endParaRPr lang="en-US" dirty="0"/>
          </a:p>
        </p:txBody>
      </p:sp>
    </p:spTree>
    <p:extLst>
      <p:ext uri="{BB962C8B-B14F-4D97-AF65-F5344CB8AC3E}">
        <p14:creationId xmlns:p14="http://schemas.microsoft.com/office/powerpoint/2010/main" val="1957021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11/23/22</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‹n°›</a:t>
            </a:fld>
            <a:endParaRPr lang="en-US" dirty="0"/>
          </a:p>
        </p:txBody>
      </p:sp>
    </p:spTree>
    <p:extLst>
      <p:ext uri="{BB962C8B-B14F-4D97-AF65-F5344CB8AC3E}">
        <p14:creationId xmlns:p14="http://schemas.microsoft.com/office/powerpoint/2010/main" val="3035061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11/23/22</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‹n°›</a:t>
            </a:fld>
            <a:endParaRPr lang="en-US" dirty="0"/>
          </a:p>
        </p:txBody>
      </p:sp>
    </p:spTree>
    <p:extLst>
      <p:ext uri="{BB962C8B-B14F-4D97-AF65-F5344CB8AC3E}">
        <p14:creationId xmlns:p14="http://schemas.microsoft.com/office/powerpoint/2010/main" val="601178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11/23/22</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‹n°›</a:t>
            </a:fld>
            <a:endParaRPr lang="en-US" dirty="0"/>
          </a:p>
        </p:txBody>
      </p:sp>
    </p:spTree>
    <p:extLst>
      <p:ext uri="{BB962C8B-B14F-4D97-AF65-F5344CB8AC3E}">
        <p14:creationId xmlns:p14="http://schemas.microsoft.com/office/powerpoint/2010/main" val="2991054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11/23/22</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‹n°›</a:t>
            </a:fld>
            <a:endParaRPr lang="en-US" dirty="0"/>
          </a:p>
        </p:txBody>
      </p:sp>
    </p:spTree>
    <p:extLst>
      <p:ext uri="{BB962C8B-B14F-4D97-AF65-F5344CB8AC3E}">
        <p14:creationId xmlns:p14="http://schemas.microsoft.com/office/powerpoint/2010/main" val="1824144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11/23/22</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‹n°›</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45929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11/23/22</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‹n°›</a:t>
            </a:fld>
            <a:endParaRPr lang="en-US" dirty="0"/>
          </a:p>
        </p:txBody>
      </p:sp>
    </p:spTree>
    <p:extLst>
      <p:ext uri="{BB962C8B-B14F-4D97-AF65-F5344CB8AC3E}">
        <p14:creationId xmlns:p14="http://schemas.microsoft.com/office/powerpoint/2010/main" val="1679794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11/23/22</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‹n°›</a:t>
            </a:fld>
            <a:endParaRPr lang="en-US" dirty="0"/>
          </a:p>
        </p:txBody>
      </p:sp>
    </p:spTree>
    <p:extLst>
      <p:ext uri="{BB962C8B-B14F-4D97-AF65-F5344CB8AC3E}">
        <p14:creationId xmlns:p14="http://schemas.microsoft.com/office/powerpoint/2010/main" val="1924410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11/23/22</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‹n°›</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98442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11/23/22</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‹n°›</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64937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11/23/22</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‹n°›</a:t>
            </a:fld>
            <a:endParaRPr lang="en-US" dirty="0"/>
          </a:p>
        </p:txBody>
      </p:sp>
    </p:spTree>
    <p:extLst>
      <p:ext uri="{BB962C8B-B14F-4D97-AF65-F5344CB8AC3E}">
        <p14:creationId xmlns:p14="http://schemas.microsoft.com/office/powerpoint/2010/main" val="1231143791"/>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6" r:id="rId6"/>
    <p:sldLayoutId id="2147483771" r:id="rId7"/>
    <p:sldLayoutId id="2147483772" r:id="rId8"/>
    <p:sldLayoutId id="2147483773" r:id="rId9"/>
    <p:sldLayoutId id="2147483775" r:id="rId10"/>
    <p:sldLayoutId id="2147483774"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Sièges vides dans un cinéma">
            <a:extLst>
              <a:ext uri="{FF2B5EF4-FFF2-40B4-BE49-F238E27FC236}">
                <a16:creationId xmlns:a16="http://schemas.microsoft.com/office/drawing/2014/main" id="{03AA828F-96D6-CF95-D9BA-D33DF6B31DD8}"/>
              </a:ext>
            </a:extLst>
          </p:cNvPr>
          <p:cNvPicPr>
            <a:picLocks noChangeAspect="1"/>
          </p:cNvPicPr>
          <p:nvPr/>
        </p:nvPicPr>
        <p:blipFill rotWithShape="1">
          <a:blip r:embed="rId2">
            <a:alphaModFix amt="60000"/>
          </a:blip>
          <a:srcRect t="2223" b="13508"/>
          <a:stretch/>
        </p:blipFill>
        <p:spPr>
          <a:xfrm>
            <a:off x="20" y="10"/>
            <a:ext cx="12191980" cy="6857990"/>
          </a:xfrm>
          <a:prstGeom prst="rect">
            <a:avLst/>
          </a:prstGeom>
        </p:spPr>
      </p:pic>
      <p:sp>
        <p:nvSpPr>
          <p:cNvPr id="2" name="Titre 1">
            <a:extLst>
              <a:ext uri="{FF2B5EF4-FFF2-40B4-BE49-F238E27FC236}">
                <a16:creationId xmlns:a16="http://schemas.microsoft.com/office/drawing/2014/main" id="{40446537-72DF-9A38-0BB5-6014FE43FEF9}"/>
              </a:ext>
            </a:extLst>
          </p:cNvPr>
          <p:cNvSpPr>
            <a:spLocks noGrp="1"/>
          </p:cNvSpPr>
          <p:nvPr>
            <p:ph type="ctrTitle"/>
          </p:nvPr>
        </p:nvSpPr>
        <p:spPr>
          <a:xfrm>
            <a:off x="960120" y="640080"/>
            <a:ext cx="10268712" cy="3227832"/>
          </a:xfrm>
        </p:spPr>
        <p:txBody>
          <a:bodyPr anchor="b">
            <a:normAutofit/>
          </a:bodyPr>
          <a:lstStyle/>
          <a:p>
            <a:r>
              <a:rPr lang="fr-FR" dirty="0"/>
              <a:t>Théâtre postmoderne</a:t>
            </a:r>
          </a:p>
        </p:txBody>
      </p:sp>
      <p:sp>
        <p:nvSpPr>
          <p:cNvPr id="3" name="Sous-titre 2">
            <a:extLst>
              <a:ext uri="{FF2B5EF4-FFF2-40B4-BE49-F238E27FC236}">
                <a16:creationId xmlns:a16="http://schemas.microsoft.com/office/drawing/2014/main" id="{3471275D-73F2-5033-63FB-564A2D04E550}"/>
              </a:ext>
            </a:extLst>
          </p:cNvPr>
          <p:cNvSpPr>
            <a:spLocks noGrp="1"/>
          </p:cNvSpPr>
          <p:nvPr>
            <p:ph type="subTitle" idx="1"/>
          </p:nvPr>
        </p:nvSpPr>
        <p:spPr>
          <a:xfrm>
            <a:off x="960120" y="4526280"/>
            <a:ext cx="10268712" cy="1508760"/>
          </a:xfrm>
        </p:spPr>
        <p:txBody>
          <a:bodyPr anchor="t">
            <a:normAutofit/>
          </a:bodyPr>
          <a:lstStyle/>
          <a:p>
            <a:r>
              <a:rPr lang="fr-FR">
                <a:solidFill>
                  <a:schemeClr val="tx1"/>
                </a:solidFill>
              </a:rPr>
              <a:t>La dramaturgie québécoise des années 80</a:t>
            </a:r>
          </a:p>
        </p:txBody>
      </p:sp>
    </p:spTree>
    <p:extLst>
      <p:ext uri="{BB962C8B-B14F-4D97-AF65-F5344CB8AC3E}">
        <p14:creationId xmlns:p14="http://schemas.microsoft.com/office/powerpoint/2010/main" val="55607809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07A100-A4FE-E3C6-A5E9-039EFE630716}"/>
              </a:ext>
            </a:extLst>
          </p:cNvPr>
          <p:cNvSpPr>
            <a:spLocks noGrp="1"/>
          </p:cNvSpPr>
          <p:nvPr>
            <p:ph type="title"/>
          </p:nvPr>
        </p:nvSpPr>
        <p:spPr/>
        <p:txBody>
          <a:bodyPr>
            <a:normAutofit fontScale="90000"/>
          </a:bodyPr>
          <a:lstStyle/>
          <a:p>
            <a:r>
              <a:rPr lang="fr-FR" dirty="0"/>
              <a:t>Théâtre pluridisciplinaire</a:t>
            </a:r>
          </a:p>
        </p:txBody>
      </p:sp>
      <p:sp>
        <p:nvSpPr>
          <p:cNvPr id="3" name="Espace réservé du contenu 2">
            <a:extLst>
              <a:ext uri="{FF2B5EF4-FFF2-40B4-BE49-F238E27FC236}">
                <a16:creationId xmlns:a16="http://schemas.microsoft.com/office/drawing/2014/main" id="{A8E2071D-848D-A2B9-95FE-1D9480D2488D}"/>
              </a:ext>
            </a:extLst>
          </p:cNvPr>
          <p:cNvSpPr>
            <a:spLocks noGrp="1"/>
          </p:cNvSpPr>
          <p:nvPr>
            <p:ph idx="1"/>
          </p:nvPr>
        </p:nvSpPr>
        <p:spPr/>
        <p:txBody>
          <a:bodyPr/>
          <a:lstStyle/>
          <a:p>
            <a:r>
              <a:rPr lang="fr-FR" dirty="0"/>
              <a:t>Les disciplines se confondent :</a:t>
            </a:r>
          </a:p>
          <a:p>
            <a:pPr marL="457200" indent="-457200">
              <a:buFont typeface="Arial" panose="020B0604020202020204" pitchFamily="34" charset="0"/>
              <a:buChar char="•"/>
            </a:pPr>
            <a:r>
              <a:rPr lang="fr-FR" dirty="0"/>
              <a:t>La danse, la musique, la vidéo, le mime s’invitent au théâtre ;</a:t>
            </a:r>
          </a:p>
          <a:p>
            <a:pPr marL="457200" indent="-457200">
              <a:buFont typeface="Arial" panose="020B0604020202020204" pitchFamily="34" charset="0"/>
              <a:buChar char="•"/>
            </a:pPr>
            <a:r>
              <a:rPr lang="fr-FR" dirty="0"/>
              <a:t>Le corps de l’acteur, bien plus que son jeu, devient un outil ;</a:t>
            </a:r>
          </a:p>
          <a:p>
            <a:pPr marL="457200" indent="-457200">
              <a:buFont typeface="Arial" panose="020B0604020202020204" pitchFamily="34" charset="0"/>
              <a:buChar char="•"/>
            </a:pPr>
            <a:r>
              <a:rPr lang="fr-FR" dirty="0"/>
              <a:t>Le travail de création devient aussi un travail de recherche pour découvrir un nouveau langage scénique : ce que les mots ne disent pas.</a:t>
            </a:r>
          </a:p>
        </p:txBody>
      </p:sp>
    </p:spTree>
    <p:extLst>
      <p:ext uri="{BB962C8B-B14F-4D97-AF65-F5344CB8AC3E}">
        <p14:creationId xmlns:p14="http://schemas.microsoft.com/office/powerpoint/2010/main" val="2833080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Espace réservé du contenu 4">
            <a:extLst>
              <a:ext uri="{FF2B5EF4-FFF2-40B4-BE49-F238E27FC236}">
                <a16:creationId xmlns:a16="http://schemas.microsoft.com/office/drawing/2014/main" id="{80C45579-92D6-1E7E-3A90-2D0E77E357C7}"/>
              </a:ext>
            </a:extLst>
          </p:cNvPr>
          <p:cNvPicPr>
            <a:picLocks noGrp="1" noChangeAspect="1"/>
          </p:cNvPicPr>
          <p:nvPr>
            <p:ph idx="1"/>
          </p:nvPr>
        </p:nvPicPr>
        <p:blipFill rotWithShape="1">
          <a:blip r:embed="rId2"/>
          <a:srcRect t="4255"/>
          <a:stretch/>
        </p:blipFill>
        <p:spPr>
          <a:xfrm>
            <a:off x="20" y="10"/>
            <a:ext cx="12191980" cy="6857990"/>
          </a:xfrm>
          <a:prstGeom prst="rect">
            <a:avLst/>
          </a:prstGeom>
        </p:spPr>
      </p:pic>
    </p:spTree>
    <p:extLst>
      <p:ext uri="{BB962C8B-B14F-4D97-AF65-F5344CB8AC3E}">
        <p14:creationId xmlns:p14="http://schemas.microsoft.com/office/powerpoint/2010/main" val="2624687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Espace réservé du contenu 4">
            <a:extLst>
              <a:ext uri="{FF2B5EF4-FFF2-40B4-BE49-F238E27FC236}">
                <a16:creationId xmlns:a16="http://schemas.microsoft.com/office/drawing/2014/main" id="{8183FD8F-D3F2-7C66-AE17-8ED42DD7DC70}"/>
              </a:ext>
            </a:extLst>
          </p:cNvPr>
          <p:cNvPicPr>
            <a:picLocks noGrp="1" noChangeAspect="1"/>
          </p:cNvPicPr>
          <p:nvPr>
            <p:ph idx="1"/>
          </p:nvPr>
        </p:nvPicPr>
        <p:blipFill rotWithShape="1">
          <a:blip r:embed="rId2"/>
          <a:srcRect t="15413"/>
          <a:stretch/>
        </p:blipFill>
        <p:spPr>
          <a:xfrm>
            <a:off x="20" y="10"/>
            <a:ext cx="12191980" cy="6857990"/>
          </a:xfrm>
          <a:prstGeom prst="rect">
            <a:avLst/>
          </a:prstGeom>
        </p:spPr>
      </p:pic>
      <p:sp>
        <p:nvSpPr>
          <p:cNvPr id="14" name="Rectangle 13">
            <a:extLst>
              <a:ext uri="{FF2B5EF4-FFF2-40B4-BE49-F238E27FC236}">
                <a16:creationId xmlns:a16="http://schemas.microsoft.com/office/drawing/2014/main" id="{1C2F3FA0-960A-435A-AC72-8ADCBF50F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51139"/>
            <a:ext cx="12192000" cy="1644556"/>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A0762221-01E0-F6B8-8EF6-C75F80B22EB8}"/>
              </a:ext>
            </a:extLst>
          </p:cNvPr>
          <p:cNvSpPr>
            <a:spLocks noGrp="1"/>
          </p:cNvSpPr>
          <p:nvPr>
            <p:ph type="title"/>
          </p:nvPr>
        </p:nvSpPr>
        <p:spPr>
          <a:xfrm>
            <a:off x="961644" y="4675366"/>
            <a:ext cx="10268712" cy="846223"/>
          </a:xfrm>
        </p:spPr>
        <p:txBody>
          <a:bodyPr vert="horz" lIns="91440" tIns="45720" rIns="91440" bIns="45720" rtlCol="0" anchor="b">
            <a:normAutofit/>
          </a:bodyPr>
          <a:lstStyle/>
          <a:p>
            <a:r>
              <a:rPr lang="en-US" sz="4200" dirty="0">
                <a:solidFill>
                  <a:srgbClr val="FFFFFF"/>
                </a:solidFill>
              </a:rPr>
              <a:t>Michel-Marc Bouchard</a:t>
            </a:r>
          </a:p>
        </p:txBody>
      </p:sp>
    </p:spTree>
    <p:extLst>
      <p:ext uri="{BB962C8B-B14F-4D97-AF65-F5344CB8AC3E}">
        <p14:creationId xmlns:p14="http://schemas.microsoft.com/office/powerpoint/2010/main" val="581599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6D56930-3CB0-59CC-AAAE-36614FF2BFBC}"/>
              </a:ext>
            </a:extLst>
          </p:cNvPr>
          <p:cNvSpPr>
            <a:spLocks noGrp="1"/>
          </p:cNvSpPr>
          <p:nvPr>
            <p:ph type="title"/>
          </p:nvPr>
        </p:nvSpPr>
        <p:spPr/>
        <p:txBody>
          <a:bodyPr>
            <a:normAutofit fontScale="90000"/>
          </a:bodyPr>
          <a:lstStyle/>
          <a:p>
            <a:r>
              <a:rPr lang="fr-FR" dirty="0"/>
              <a:t>Déjouer les contraintes de la tragédie</a:t>
            </a:r>
          </a:p>
        </p:txBody>
      </p:sp>
      <p:sp>
        <p:nvSpPr>
          <p:cNvPr id="3" name="Espace réservé du contenu 2">
            <a:extLst>
              <a:ext uri="{FF2B5EF4-FFF2-40B4-BE49-F238E27FC236}">
                <a16:creationId xmlns:a16="http://schemas.microsoft.com/office/drawing/2014/main" id="{CA6470A3-9D9C-B0B7-103A-D63E99EED123}"/>
              </a:ext>
            </a:extLst>
          </p:cNvPr>
          <p:cNvSpPr>
            <a:spLocks noGrp="1"/>
          </p:cNvSpPr>
          <p:nvPr>
            <p:ph idx="1"/>
          </p:nvPr>
        </p:nvSpPr>
        <p:spPr/>
        <p:txBody>
          <a:bodyPr>
            <a:normAutofit fontScale="92500" lnSpcReduction="20000"/>
          </a:bodyPr>
          <a:lstStyle/>
          <a:p>
            <a:r>
              <a:rPr lang="fr-FR" dirty="0"/>
              <a:t>Le théâtre reprend les codes classiques des tragédies grecques et les modernise :</a:t>
            </a:r>
          </a:p>
          <a:p>
            <a:pPr marL="457200" indent="-457200">
              <a:buFont typeface="Arial" panose="020B0604020202020204" pitchFamily="34" charset="0"/>
              <a:buChar char="•"/>
            </a:pPr>
            <a:r>
              <a:rPr lang="fr-FR" dirty="0"/>
              <a:t>L’unité de lieu devient symbolique : le lieu unique devient l’univers imaginaire avec lequel joue le personnage ;</a:t>
            </a:r>
          </a:p>
          <a:p>
            <a:pPr marL="457200" indent="-457200">
              <a:buFont typeface="Arial" panose="020B0604020202020204" pitchFamily="34" charset="0"/>
              <a:buChar char="•"/>
            </a:pPr>
            <a:r>
              <a:rPr lang="fr-FR" dirty="0"/>
              <a:t>L’unité de temps est éclatée : les personnages vont jouer différents moments du passé en interprétant leur rôle dans différents temps ou parfois d’autres rôles ;</a:t>
            </a:r>
          </a:p>
          <a:p>
            <a:pPr marL="457200" indent="-457200">
              <a:buFont typeface="Arial" panose="020B0604020202020204" pitchFamily="34" charset="0"/>
              <a:buChar char="•"/>
            </a:pPr>
            <a:r>
              <a:rPr lang="fr-FR" dirty="0"/>
              <a:t>L’unité d’action ne tient plus : l’acteur peut devenir spectateur et le spectateur, un acteur. Les rôles sont perméables.</a:t>
            </a:r>
          </a:p>
        </p:txBody>
      </p:sp>
    </p:spTree>
    <p:extLst>
      <p:ext uri="{BB962C8B-B14F-4D97-AF65-F5344CB8AC3E}">
        <p14:creationId xmlns:p14="http://schemas.microsoft.com/office/powerpoint/2010/main" val="18456414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Espace réservé du contenu 4">
            <a:extLst>
              <a:ext uri="{FF2B5EF4-FFF2-40B4-BE49-F238E27FC236}">
                <a16:creationId xmlns:a16="http://schemas.microsoft.com/office/drawing/2014/main" id="{DDB01FA7-81B4-6D05-4A78-1873524CF914}"/>
              </a:ext>
            </a:extLst>
          </p:cNvPr>
          <p:cNvPicPr>
            <a:picLocks noGrp="1" noChangeAspect="1"/>
          </p:cNvPicPr>
          <p:nvPr>
            <p:ph idx="1"/>
          </p:nvPr>
        </p:nvPicPr>
        <p:blipFill rotWithShape="1">
          <a:blip r:embed="rId2"/>
          <a:srcRect t="15555" r="-1" b="46054"/>
          <a:stretch/>
        </p:blipFill>
        <p:spPr>
          <a:xfrm>
            <a:off x="20" y="10"/>
            <a:ext cx="12191980" cy="6857990"/>
          </a:xfrm>
          <a:prstGeom prst="rect">
            <a:avLst/>
          </a:prstGeom>
        </p:spPr>
      </p:pic>
      <p:sp>
        <p:nvSpPr>
          <p:cNvPr id="14" name="Rectangle 13">
            <a:extLst>
              <a:ext uri="{FF2B5EF4-FFF2-40B4-BE49-F238E27FC236}">
                <a16:creationId xmlns:a16="http://schemas.microsoft.com/office/drawing/2014/main" id="{1C2F3FA0-960A-435A-AC72-8ADCBF50F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51139"/>
            <a:ext cx="12192000" cy="1644556"/>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C278DBC0-FF87-DAB4-7A66-574FCD7E2AFC}"/>
              </a:ext>
            </a:extLst>
          </p:cNvPr>
          <p:cNvSpPr>
            <a:spLocks noGrp="1"/>
          </p:cNvSpPr>
          <p:nvPr>
            <p:ph type="title"/>
          </p:nvPr>
        </p:nvSpPr>
        <p:spPr>
          <a:xfrm>
            <a:off x="961644" y="4675366"/>
            <a:ext cx="10268712" cy="846223"/>
          </a:xfrm>
        </p:spPr>
        <p:txBody>
          <a:bodyPr vert="horz" lIns="91440" tIns="45720" rIns="91440" bIns="45720" rtlCol="0" anchor="b">
            <a:normAutofit/>
          </a:bodyPr>
          <a:lstStyle/>
          <a:p>
            <a:pPr algn="ctr"/>
            <a:r>
              <a:rPr lang="en-US" sz="5400">
                <a:solidFill>
                  <a:srgbClr val="FFFFFF"/>
                </a:solidFill>
              </a:rPr>
              <a:t>René-Daniel Dubois</a:t>
            </a:r>
          </a:p>
        </p:txBody>
      </p:sp>
    </p:spTree>
    <p:extLst>
      <p:ext uri="{BB962C8B-B14F-4D97-AF65-F5344CB8AC3E}">
        <p14:creationId xmlns:p14="http://schemas.microsoft.com/office/powerpoint/2010/main" val="9001082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63914F-A559-1965-862D-84F0A307187C}"/>
              </a:ext>
            </a:extLst>
          </p:cNvPr>
          <p:cNvSpPr>
            <a:spLocks noGrp="1"/>
          </p:cNvSpPr>
          <p:nvPr>
            <p:ph type="title"/>
          </p:nvPr>
        </p:nvSpPr>
        <p:spPr/>
        <p:txBody>
          <a:bodyPr/>
          <a:lstStyle/>
          <a:p>
            <a:r>
              <a:rPr lang="fr-FR" dirty="0"/>
              <a:t>La mort du personnage</a:t>
            </a:r>
          </a:p>
        </p:txBody>
      </p:sp>
      <p:sp>
        <p:nvSpPr>
          <p:cNvPr id="3" name="Espace réservé du contenu 2">
            <a:extLst>
              <a:ext uri="{FF2B5EF4-FFF2-40B4-BE49-F238E27FC236}">
                <a16:creationId xmlns:a16="http://schemas.microsoft.com/office/drawing/2014/main" id="{F2BD5A7C-11FF-D1EE-E976-1C2CAECC1FF9}"/>
              </a:ext>
            </a:extLst>
          </p:cNvPr>
          <p:cNvSpPr>
            <a:spLocks noGrp="1"/>
          </p:cNvSpPr>
          <p:nvPr>
            <p:ph idx="1"/>
          </p:nvPr>
        </p:nvSpPr>
        <p:spPr/>
        <p:txBody>
          <a:bodyPr>
            <a:normAutofit/>
          </a:bodyPr>
          <a:lstStyle/>
          <a:p>
            <a:r>
              <a:rPr lang="fr-FR" dirty="0"/>
              <a:t>La pièce interroge le sens de la communication avec l’autre :</a:t>
            </a:r>
          </a:p>
          <a:p>
            <a:pPr marL="457200" indent="-457200">
              <a:buFont typeface="Arial" panose="020B0604020202020204" pitchFamily="34" charset="0"/>
              <a:buChar char="•"/>
            </a:pPr>
            <a:r>
              <a:rPr lang="fr-FR" dirty="0"/>
              <a:t>Le personnage se rend compte de sa situation de fiction ;</a:t>
            </a:r>
          </a:p>
          <a:p>
            <a:pPr marL="457200" indent="-457200">
              <a:buFont typeface="Arial" panose="020B0604020202020204" pitchFamily="34" charset="0"/>
              <a:buChar char="•"/>
            </a:pPr>
            <a:r>
              <a:rPr lang="fr-FR" dirty="0"/>
              <a:t>Sa parole, seul lien avec le public garant de son existence, foisonne : il meuble le silence ;</a:t>
            </a:r>
          </a:p>
          <a:p>
            <a:pPr marL="457200" indent="-457200">
              <a:buFont typeface="Arial" panose="020B0604020202020204" pitchFamily="34" charset="0"/>
              <a:buChar char="•"/>
            </a:pPr>
            <a:r>
              <a:rPr lang="fr-FR" dirty="0"/>
              <a:t>Ses propos sont souvent obsessionnels : répétition des faits, modifications des circonstances, hésitation sur la vérité ;</a:t>
            </a:r>
          </a:p>
          <a:p>
            <a:pPr marL="457200" indent="-457200">
              <a:buFont typeface="Arial" panose="020B0604020202020204" pitchFamily="34" charset="0"/>
              <a:buChar char="•"/>
            </a:pPr>
            <a:r>
              <a:rPr lang="fr-FR" dirty="0"/>
              <a:t>Sa vie est liée à la représentation : la fatalité de l’être de fiction.</a:t>
            </a:r>
          </a:p>
        </p:txBody>
      </p:sp>
    </p:spTree>
    <p:extLst>
      <p:ext uri="{BB962C8B-B14F-4D97-AF65-F5344CB8AC3E}">
        <p14:creationId xmlns:p14="http://schemas.microsoft.com/office/powerpoint/2010/main" val="1182689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1">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3">
            <a:extLst>
              <a:ext uri="{FF2B5EF4-FFF2-40B4-BE49-F238E27FC236}">
                <a16:creationId xmlns:a16="http://schemas.microsoft.com/office/drawing/2014/main" id="{D65E0E3C-32F3-480B-9842-7611BBE2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465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re 3">
            <a:extLst>
              <a:ext uri="{FF2B5EF4-FFF2-40B4-BE49-F238E27FC236}">
                <a16:creationId xmlns:a16="http://schemas.microsoft.com/office/drawing/2014/main" id="{39B98FCD-7302-FA3A-03F6-7219BA703809}"/>
              </a:ext>
            </a:extLst>
          </p:cNvPr>
          <p:cNvSpPr>
            <a:spLocks noGrp="1"/>
          </p:cNvSpPr>
          <p:nvPr>
            <p:ph type="ctrTitle"/>
          </p:nvPr>
        </p:nvSpPr>
        <p:spPr>
          <a:xfrm>
            <a:off x="960120" y="640081"/>
            <a:ext cx="5913098" cy="3812102"/>
          </a:xfrm>
        </p:spPr>
        <p:txBody>
          <a:bodyPr anchor="b">
            <a:normAutofit/>
          </a:bodyPr>
          <a:lstStyle/>
          <a:p>
            <a:pPr algn="l"/>
            <a:r>
              <a:rPr lang="fr-FR">
                <a:solidFill>
                  <a:schemeClr val="bg1"/>
                </a:solidFill>
              </a:rPr>
              <a:t>Normand chaurette</a:t>
            </a:r>
          </a:p>
        </p:txBody>
      </p:sp>
      <p:sp>
        <p:nvSpPr>
          <p:cNvPr id="5" name="Sous-titre 4">
            <a:extLst>
              <a:ext uri="{FF2B5EF4-FFF2-40B4-BE49-F238E27FC236}">
                <a16:creationId xmlns:a16="http://schemas.microsoft.com/office/drawing/2014/main" id="{95A33CFE-A7BF-A521-BB1C-B5476B53B2F6}"/>
              </a:ext>
            </a:extLst>
          </p:cNvPr>
          <p:cNvSpPr>
            <a:spLocks noGrp="1"/>
          </p:cNvSpPr>
          <p:nvPr>
            <p:ph type="subTitle" idx="1"/>
          </p:nvPr>
        </p:nvSpPr>
        <p:spPr>
          <a:xfrm>
            <a:off x="960119" y="4646030"/>
            <a:ext cx="5922084" cy="1344868"/>
          </a:xfrm>
        </p:spPr>
        <p:txBody>
          <a:bodyPr anchor="t">
            <a:normAutofit/>
          </a:bodyPr>
          <a:lstStyle/>
          <a:p>
            <a:pPr algn="l"/>
            <a:endParaRPr lang="fr-FR"/>
          </a:p>
        </p:txBody>
      </p:sp>
      <p:pic>
        <p:nvPicPr>
          <p:cNvPr id="7" name="Image 6">
            <a:extLst>
              <a:ext uri="{FF2B5EF4-FFF2-40B4-BE49-F238E27FC236}">
                <a16:creationId xmlns:a16="http://schemas.microsoft.com/office/drawing/2014/main" id="{E133A5F0-A0FD-10E5-4AE5-154726627981}"/>
              </a:ext>
            </a:extLst>
          </p:cNvPr>
          <p:cNvPicPr>
            <a:picLocks noChangeAspect="1"/>
          </p:cNvPicPr>
          <p:nvPr/>
        </p:nvPicPr>
        <p:blipFill>
          <a:blip r:embed="rId2"/>
          <a:stretch>
            <a:fillRect/>
          </a:stretch>
        </p:blipFill>
        <p:spPr>
          <a:xfrm>
            <a:off x="8178122" y="960388"/>
            <a:ext cx="3368887" cy="4710203"/>
          </a:xfrm>
          <a:prstGeom prst="rect">
            <a:avLst/>
          </a:prstGeom>
        </p:spPr>
      </p:pic>
    </p:spTree>
    <p:extLst>
      <p:ext uri="{BB962C8B-B14F-4D97-AF65-F5344CB8AC3E}">
        <p14:creationId xmlns:p14="http://schemas.microsoft.com/office/powerpoint/2010/main" val="33010582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055AA42-9D50-1FE5-7C81-8EB20CCBAAD3}"/>
              </a:ext>
            </a:extLst>
          </p:cNvPr>
          <p:cNvSpPr>
            <a:spLocks noGrp="1"/>
          </p:cNvSpPr>
          <p:nvPr>
            <p:ph type="title"/>
          </p:nvPr>
        </p:nvSpPr>
        <p:spPr/>
        <p:txBody>
          <a:bodyPr/>
          <a:lstStyle/>
          <a:p>
            <a:r>
              <a:rPr lang="fr-FR" dirty="0"/>
              <a:t>Biographie</a:t>
            </a:r>
          </a:p>
        </p:txBody>
      </p:sp>
      <p:sp>
        <p:nvSpPr>
          <p:cNvPr id="3" name="Espace réservé du contenu 2">
            <a:extLst>
              <a:ext uri="{FF2B5EF4-FFF2-40B4-BE49-F238E27FC236}">
                <a16:creationId xmlns:a16="http://schemas.microsoft.com/office/drawing/2014/main" id="{052AD595-2F63-8BA2-163B-C7245829A0F5}"/>
              </a:ext>
            </a:extLst>
          </p:cNvPr>
          <p:cNvSpPr>
            <a:spLocks noGrp="1"/>
          </p:cNvSpPr>
          <p:nvPr>
            <p:ph idx="1"/>
          </p:nvPr>
        </p:nvSpPr>
        <p:spPr/>
        <p:txBody>
          <a:bodyPr>
            <a:normAutofit fontScale="92500" lnSpcReduction="20000"/>
          </a:bodyPr>
          <a:lstStyle/>
          <a:p>
            <a:pPr marL="457200" indent="-457200">
              <a:buFont typeface="Arial" panose="020B0604020202020204" pitchFamily="34" charset="0"/>
              <a:buChar char="•"/>
            </a:pPr>
            <a:r>
              <a:rPr lang="fr-FR" dirty="0"/>
              <a:t>Né le 9 juillet en 1954, à Montréal ;</a:t>
            </a:r>
          </a:p>
          <a:p>
            <a:pPr marL="457200" indent="-457200">
              <a:buFont typeface="Arial" panose="020B0604020202020204" pitchFamily="34" charset="0"/>
              <a:buChar char="•"/>
            </a:pPr>
            <a:r>
              <a:rPr lang="fr-FR" dirty="0"/>
              <a:t>Écrit beaucoup dans sa jeunesse, mais détruit tous ses manuscrits de peur qu’ils soient découverts ;</a:t>
            </a:r>
          </a:p>
          <a:p>
            <a:pPr marL="457200" indent="-457200">
              <a:buFont typeface="Arial" panose="020B0604020202020204" pitchFamily="34" charset="0"/>
              <a:buChar char="•"/>
            </a:pPr>
            <a:r>
              <a:rPr lang="fr-FR" dirty="0"/>
              <a:t>Remporte, en 1976, le premier prix du concours d’</a:t>
            </a:r>
            <a:r>
              <a:rPr lang="fr-FR" dirty="0" err="1"/>
              <a:t>oeuvres</a:t>
            </a:r>
            <a:r>
              <a:rPr lang="fr-FR" dirty="0"/>
              <a:t> dramatiques de Radio-Canada pour sa pièce </a:t>
            </a:r>
            <a:r>
              <a:rPr lang="fr-FR" i="1" dirty="0"/>
              <a:t>Rêves d’une nuit d’hôpital</a:t>
            </a:r>
            <a:r>
              <a:rPr lang="fr-FR" dirty="0"/>
              <a:t>, inspiré de la vie d’Émile Nelligan ;</a:t>
            </a:r>
          </a:p>
          <a:p>
            <a:pPr marL="457200" indent="-457200">
              <a:buFont typeface="Arial" panose="020B0604020202020204" pitchFamily="34" charset="0"/>
              <a:buChar char="•"/>
            </a:pPr>
            <a:r>
              <a:rPr lang="fr-FR" dirty="0"/>
              <a:t>N’entrevoit pas, malgré tout, une carrière de dramaturge : il enseigne la linguistique, la grammaire, ainsi que le français à des réfugiés asiatiques dans un centre qu’il a lui-même fondé.</a:t>
            </a:r>
          </a:p>
        </p:txBody>
      </p:sp>
    </p:spTree>
    <p:extLst>
      <p:ext uri="{BB962C8B-B14F-4D97-AF65-F5344CB8AC3E}">
        <p14:creationId xmlns:p14="http://schemas.microsoft.com/office/powerpoint/2010/main" val="1696119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51058F-9CBD-D19E-5444-04206B56E5EA}"/>
              </a:ext>
            </a:extLst>
          </p:cNvPr>
          <p:cNvSpPr>
            <a:spLocks noGrp="1"/>
          </p:cNvSpPr>
          <p:nvPr>
            <p:ph type="title"/>
          </p:nvPr>
        </p:nvSpPr>
        <p:spPr/>
        <p:txBody>
          <a:bodyPr/>
          <a:lstStyle/>
          <a:p>
            <a:r>
              <a:rPr lang="fr-FR" dirty="0"/>
              <a:t>Biographie</a:t>
            </a:r>
          </a:p>
        </p:txBody>
      </p:sp>
      <p:sp>
        <p:nvSpPr>
          <p:cNvPr id="3" name="Espace réservé du contenu 2">
            <a:extLst>
              <a:ext uri="{FF2B5EF4-FFF2-40B4-BE49-F238E27FC236}">
                <a16:creationId xmlns:a16="http://schemas.microsoft.com/office/drawing/2014/main" id="{458B4D58-0B7D-88CD-D993-DF6262B8440E}"/>
              </a:ext>
            </a:extLst>
          </p:cNvPr>
          <p:cNvSpPr>
            <a:spLocks noGrp="1"/>
          </p:cNvSpPr>
          <p:nvPr>
            <p:ph idx="1"/>
          </p:nvPr>
        </p:nvSpPr>
        <p:spPr/>
        <p:txBody>
          <a:bodyPr>
            <a:normAutofit fontScale="92500" lnSpcReduction="20000"/>
          </a:bodyPr>
          <a:lstStyle/>
          <a:p>
            <a:pPr marL="457200" indent="-457200">
              <a:buFont typeface="Arial" panose="020B0604020202020204" pitchFamily="34" charset="0"/>
              <a:buChar char="•"/>
            </a:pPr>
            <a:r>
              <a:rPr lang="fr-FR" dirty="0"/>
              <a:t>En 1982, sa pièce </a:t>
            </a:r>
            <a:r>
              <a:rPr lang="fr-FR" i="1" dirty="0" err="1"/>
              <a:t>Provincetown</a:t>
            </a:r>
            <a:r>
              <a:rPr lang="fr-FR" i="1" dirty="0"/>
              <a:t> </a:t>
            </a:r>
            <a:r>
              <a:rPr lang="fr-FR" i="1" dirty="0" err="1"/>
              <a:t>Playhouse</a:t>
            </a:r>
            <a:r>
              <a:rPr lang="fr-FR" dirty="0"/>
              <a:t> est très chaudement accueillie par la critique ;</a:t>
            </a:r>
          </a:p>
          <a:p>
            <a:pPr marL="457200" indent="-457200">
              <a:buFont typeface="Arial" panose="020B0604020202020204" pitchFamily="34" charset="0"/>
              <a:buChar char="•"/>
            </a:pPr>
            <a:r>
              <a:rPr lang="fr-FR" dirty="0"/>
              <a:t>Il ne cessera d’écrire ensuite : son œuvre compte plus d’une trentaine de titres (pièces de théâtre, essai, scénarios, opéra, nouvelles et romans). Il traduira également une dizaine d’œuvres de dramaturges étrangers, dont plusieurs de William Shakespeare ;</a:t>
            </a:r>
          </a:p>
          <a:p>
            <a:pPr marL="457200" indent="-457200">
              <a:buFont typeface="Arial" panose="020B0604020202020204" pitchFamily="34" charset="0"/>
              <a:buChar char="•"/>
            </a:pPr>
            <a:r>
              <a:rPr lang="fr-FR" dirty="0"/>
              <a:t>Vite reconnu pour l’originalité et la qualité de ses créations, il cumulera plusieurs prix au Québec, au Canada anglais et également en France</a:t>
            </a:r>
          </a:p>
          <a:p>
            <a:pPr marL="457200" indent="-457200">
              <a:buFont typeface="Arial" panose="020B0604020202020204" pitchFamily="34" charset="0"/>
              <a:buChar char="•"/>
            </a:pPr>
            <a:r>
              <a:rPr lang="fr-FR" dirty="0"/>
              <a:t>Il meurt le 31 août 2022. </a:t>
            </a:r>
          </a:p>
        </p:txBody>
      </p:sp>
    </p:spTree>
    <p:extLst>
      <p:ext uri="{BB962C8B-B14F-4D97-AF65-F5344CB8AC3E}">
        <p14:creationId xmlns:p14="http://schemas.microsoft.com/office/powerpoint/2010/main" val="40904079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 6">
            <a:extLst>
              <a:ext uri="{FF2B5EF4-FFF2-40B4-BE49-F238E27FC236}">
                <a16:creationId xmlns:a16="http://schemas.microsoft.com/office/drawing/2014/main" id="{7E8225CC-3975-61C1-0C27-8348758A6AF1}"/>
              </a:ext>
            </a:extLst>
          </p:cNvPr>
          <p:cNvPicPr>
            <a:picLocks noChangeAspect="1"/>
          </p:cNvPicPr>
          <p:nvPr/>
        </p:nvPicPr>
        <p:blipFill rotWithShape="1">
          <a:blip r:embed="rId2"/>
          <a:srcRect t="15730"/>
          <a:stretch/>
        </p:blipFill>
        <p:spPr>
          <a:xfrm>
            <a:off x="20" y="10"/>
            <a:ext cx="12191980" cy="6857990"/>
          </a:xfrm>
          <a:prstGeom prst="rect">
            <a:avLst/>
          </a:prstGeom>
        </p:spPr>
      </p:pic>
      <p:sp>
        <p:nvSpPr>
          <p:cNvPr id="14" name="Rectangle 13">
            <a:extLst>
              <a:ext uri="{FF2B5EF4-FFF2-40B4-BE49-F238E27FC236}">
                <a16:creationId xmlns:a16="http://schemas.microsoft.com/office/drawing/2014/main" id="{1C2F3FA0-960A-435A-AC72-8ADCBF50F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51139"/>
            <a:ext cx="12192000" cy="1644556"/>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re 3">
            <a:extLst>
              <a:ext uri="{FF2B5EF4-FFF2-40B4-BE49-F238E27FC236}">
                <a16:creationId xmlns:a16="http://schemas.microsoft.com/office/drawing/2014/main" id="{EC4F78A8-BFB0-936A-2B43-013CE5083C9A}"/>
              </a:ext>
            </a:extLst>
          </p:cNvPr>
          <p:cNvSpPr>
            <a:spLocks noGrp="1"/>
          </p:cNvSpPr>
          <p:nvPr>
            <p:ph type="ctrTitle"/>
          </p:nvPr>
        </p:nvSpPr>
        <p:spPr>
          <a:xfrm>
            <a:off x="961644" y="4675366"/>
            <a:ext cx="10268712" cy="846223"/>
          </a:xfrm>
        </p:spPr>
        <p:txBody>
          <a:bodyPr anchor="b">
            <a:normAutofit/>
          </a:bodyPr>
          <a:lstStyle/>
          <a:p>
            <a:r>
              <a:rPr lang="fr-FR" sz="5400">
                <a:solidFill>
                  <a:srgbClr val="FFFFFF"/>
                </a:solidFill>
              </a:rPr>
              <a:t>Son théâtre</a:t>
            </a:r>
          </a:p>
        </p:txBody>
      </p:sp>
      <p:sp>
        <p:nvSpPr>
          <p:cNvPr id="5" name="Sous-titre 4">
            <a:extLst>
              <a:ext uri="{FF2B5EF4-FFF2-40B4-BE49-F238E27FC236}">
                <a16:creationId xmlns:a16="http://schemas.microsoft.com/office/drawing/2014/main" id="{CDEAACBB-0164-3599-C942-2D9D3460FB6D}"/>
              </a:ext>
            </a:extLst>
          </p:cNvPr>
          <p:cNvSpPr>
            <a:spLocks noGrp="1"/>
          </p:cNvSpPr>
          <p:nvPr>
            <p:ph type="subTitle" idx="1"/>
          </p:nvPr>
        </p:nvSpPr>
        <p:spPr>
          <a:xfrm>
            <a:off x="961644" y="5545443"/>
            <a:ext cx="10268712" cy="513449"/>
          </a:xfrm>
        </p:spPr>
        <p:txBody>
          <a:bodyPr anchor="t">
            <a:normAutofit/>
          </a:bodyPr>
          <a:lstStyle/>
          <a:p>
            <a:endParaRPr lang="fr-FR" sz="2400"/>
          </a:p>
        </p:txBody>
      </p:sp>
    </p:spTree>
    <p:extLst>
      <p:ext uri="{BB962C8B-B14F-4D97-AF65-F5344CB8AC3E}">
        <p14:creationId xmlns:p14="http://schemas.microsoft.com/office/powerpoint/2010/main" val="1981574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F089A4-B753-7207-B8FC-952401571F70}"/>
              </a:ext>
            </a:extLst>
          </p:cNvPr>
          <p:cNvSpPr>
            <a:spLocks noGrp="1"/>
          </p:cNvSpPr>
          <p:nvPr>
            <p:ph type="title"/>
          </p:nvPr>
        </p:nvSpPr>
        <p:spPr/>
        <p:txBody>
          <a:bodyPr/>
          <a:lstStyle/>
          <a:p>
            <a:r>
              <a:rPr lang="fr-FR" dirty="0"/>
              <a:t>Un théâtre décloisonné</a:t>
            </a:r>
          </a:p>
        </p:txBody>
      </p:sp>
      <p:sp>
        <p:nvSpPr>
          <p:cNvPr id="3" name="Espace réservé du contenu 2">
            <a:extLst>
              <a:ext uri="{FF2B5EF4-FFF2-40B4-BE49-F238E27FC236}">
                <a16:creationId xmlns:a16="http://schemas.microsoft.com/office/drawing/2014/main" id="{307EF8B7-7A71-F633-2227-8AE643203828}"/>
              </a:ext>
            </a:extLst>
          </p:cNvPr>
          <p:cNvSpPr>
            <a:spLocks noGrp="1"/>
          </p:cNvSpPr>
          <p:nvPr>
            <p:ph idx="1"/>
          </p:nvPr>
        </p:nvSpPr>
        <p:spPr/>
        <p:txBody>
          <a:bodyPr>
            <a:normAutofit lnSpcReduction="10000"/>
          </a:bodyPr>
          <a:lstStyle/>
          <a:p>
            <a:r>
              <a:rPr lang="fr-FR" dirty="0"/>
              <a:t>Le théâtre n’est plus nécessairement l’expression d’une réalité urbaine, d’une identité nationale, d’une aliénation :</a:t>
            </a:r>
          </a:p>
          <a:p>
            <a:pPr marL="457200" indent="-457200">
              <a:buFont typeface="Arial" panose="020B0604020202020204" pitchFamily="34" charset="0"/>
              <a:buChar char="•"/>
            </a:pPr>
            <a:r>
              <a:rPr lang="fr-FR" dirty="0"/>
              <a:t>Le joual cède le pas à un français plus standard, sans être parisien ;</a:t>
            </a:r>
          </a:p>
          <a:p>
            <a:pPr marL="457200" indent="-457200">
              <a:buFont typeface="Arial" panose="020B0604020202020204" pitchFamily="34" charset="0"/>
              <a:buChar char="•"/>
            </a:pPr>
            <a:r>
              <a:rPr lang="fr-FR" dirty="0"/>
              <a:t>Fin du réalisme ; les auteurs vont proposer des textes plus éclatés, plus introspectifs ;</a:t>
            </a:r>
          </a:p>
          <a:p>
            <a:pPr marL="457200" indent="-457200">
              <a:buFont typeface="Arial" panose="020B0604020202020204" pitchFamily="34" charset="0"/>
              <a:buChar char="•"/>
            </a:pPr>
            <a:r>
              <a:rPr lang="fr-FR" dirty="0"/>
              <a:t>Le théâtre laisse tomber l’idéologie politique au profit d’une forme plus libre (inspirée de ce qui se fait ailleurs).</a:t>
            </a:r>
          </a:p>
        </p:txBody>
      </p:sp>
    </p:spTree>
    <p:extLst>
      <p:ext uri="{BB962C8B-B14F-4D97-AF65-F5344CB8AC3E}">
        <p14:creationId xmlns:p14="http://schemas.microsoft.com/office/powerpoint/2010/main" val="3380528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F0114E-B39D-10A4-94FE-07AF53F07A9E}"/>
              </a:ext>
            </a:extLst>
          </p:cNvPr>
          <p:cNvSpPr>
            <a:spLocks noGrp="1"/>
          </p:cNvSpPr>
          <p:nvPr>
            <p:ph type="title"/>
          </p:nvPr>
        </p:nvSpPr>
        <p:spPr/>
        <p:txBody>
          <a:bodyPr>
            <a:noAutofit/>
          </a:bodyPr>
          <a:lstStyle/>
          <a:p>
            <a:r>
              <a:rPr lang="fr-FR" sz="4800" dirty="0"/>
              <a:t>Un théâtre impossible au théâtre ?</a:t>
            </a:r>
          </a:p>
        </p:txBody>
      </p:sp>
      <p:sp>
        <p:nvSpPr>
          <p:cNvPr id="3" name="Espace réservé du contenu 2">
            <a:extLst>
              <a:ext uri="{FF2B5EF4-FFF2-40B4-BE49-F238E27FC236}">
                <a16:creationId xmlns:a16="http://schemas.microsoft.com/office/drawing/2014/main" id="{A3A1C2C3-DD25-66C8-D357-C1DFC63DEB11}"/>
              </a:ext>
            </a:extLst>
          </p:cNvPr>
          <p:cNvSpPr>
            <a:spLocks noGrp="1"/>
          </p:cNvSpPr>
          <p:nvPr>
            <p:ph idx="1"/>
          </p:nvPr>
        </p:nvSpPr>
        <p:spPr/>
        <p:txBody>
          <a:bodyPr>
            <a:normAutofit lnSpcReduction="10000"/>
          </a:bodyPr>
          <a:lstStyle/>
          <a:p>
            <a:r>
              <a:rPr lang="fr-FR" dirty="0"/>
              <a:t>« J’ai toujours rêvé d’écrire une pièce impossible à monter, [...] la pièce ultime. » - Normand </a:t>
            </a:r>
            <a:r>
              <a:rPr lang="fr-FR" dirty="0" err="1"/>
              <a:t>Chaurette</a:t>
            </a:r>
            <a:endParaRPr lang="fr-FR" dirty="0"/>
          </a:p>
          <a:p>
            <a:pPr marL="457200" indent="-457200">
              <a:buFont typeface="Arial" panose="020B0604020202020204" pitchFamily="34" charset="0"/>
              <a:buChar char="•"/>
            </a:pPr>
            <a:r>
              <a:rPr lang="fr-FR" dirty="0"/>
              <a:t>Les textes sont louangés, mais les mises en scène sont souvent des échecs ;</a:t>
            </a:r>
          </a:p>
          <a:p>
            <a:pPr marL="457200" indent="-457200">
              <a:buFont typeface="Arial" panose="020B0604020202020204" pitchFamily="34" charset="0"/>
              <a:buChar char="•"/>
            </a:pPr>
            <a:r>
              <a:rPr lang="fr-FR" dirty="0"/>
              <a:t>La théâtralité parfois minimale, parfois foisonnante représente un défi pour quiconque tente de monter ses pièces ;</a:t>
            </a:r>
          </a:p>
          <a:p>
            <a:pPr marL="457200" indent="-457200">
              <a:buFont typeface="Arial" panose="020B0604020202020204" pitchFamily="34" charset="0"/>
              <a:buChar char="•"/>
            </a:pPr>
            <a:r>
              <a:rPr lang="fr-FR" dirty="0"/>
              <a:t>Les personnages et les situations dans lesquelles ils se trouvent ne donnent pas les clés pour la compréhension du texte.</a:t>
            </a:r>
          </a:p>
        </p:txBody>
      </p:sp>
    </p:spTree>
    <p:extLst>
      <p:ext uri="{BB962C8B-B14F-4D97-AF65-F5344CB8AC3E}">
        <p14:creationId xmlns:p14="http://schemas.microsoft.com/office/powerpoint/2010/main" val="12176107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FE957D-1773-9398-51BD-8E9B873C5871}"/>
              </a:ext>
            </a:extLst>
          </p:cNvPr>
          <p:cNvSpPr>
            <a:spLocks noGrp="1"/>
          </p:cNvSpPr>
          <p:nvPr>
            <p:ph type="title"/>
          </p:nvPr>
        </p:nvSpPr>
        <p:spPr/>
        <p:txBody>
          <a:bodyPr>
            <a:noAutofit/>
          </a:bodyPr>
          <a:lstStyle/>
          <a:p>
            <a:r>
              <a:rPr lang="fr-FR" sz="4800" dirty="0"/>
              <a:t>Caractéristiques postmodernes</a:t>
            </a:r>
          </a:p>
        </p:txBody>
      </p:sp>
      <p:sp>
        <p:nvSpPr>
          <p:cNvPr id="3" name="Espace réservé du contenu 2">
            <a:extLst>
              <a:ext uri="{FF2B5EF4-FFF2-40B4-BE49-F238E27FC236}">
                <a16:creationId xmlns:a16="http://schemas.microsoft.com/office/drawing/2014/main" id="{72456AE1-C965-D0A1-45B3-F0E1C7D8BFEB}"/>
              </a:ext>
            </a:extLst>
          </p:cNvPr>
          <p:cNvSpPr>
            <a:spLocks noGrp="1"/>
          </p:cNvSpPr>
          <p:nvPr>
            <p:ph idx="1"/>
          </p:nvPr>
        </p:nvSpPr>
        <p:spPr/>
        <p:txBody>
          <a:bodyPr/>
          <a:lstStyle/>
          <a:p>
            <a:pPr marL="457200" indent="-457200">
              <a:buFont typeface="Arial" panose="020B0604020202020204" pitchFamily="34" charset="0"/>
              <a:buChar char="•"/>
            </a:pPr>
            <a:r>
              <a:rPr lang="fr-FR" dirty="0"/>
              <a:t>Hybridité des formes ;</a:t>
            </a:r>
          </a:p>
          <a:p>
            <a:pPr marL="457200" indent="-457200">
              <a:buFont typeface="Arial" panose="020B0604020202020204" pitchFamily="34" charset="0"/>
              <a:buChar char="•"/>
            </a:pPr>
            <a:r>
              <a:rPr lang="fr-FR" dirty="0"/>
              <a:t>Écriture fragmentée ;</a:t>
            </a:r>
          </a:p>
          <a:p>
            <a:pPr marL="457200" indent="-457200">
              <a:buFont typeface="Arial" panose="020B0604020202020204" pitchFamily="34" charset="0"/>
              <a:buChar char="•"/>
            </a:pPr>
            <a:r>
              <a:rPr lang="fr-FR" dirty="0"/>
              <a:t>Ambiguïté de la notion d’individu (personnage double ou multiple) ;</a:t>
            </a:r>
          </a:p>
          <a:p>
            <a:pPr marL="457200" indent="-457200">
              <a:buFont typeface="Arial" panose="020B0604020202020204" pitchFamily="34" charset="0"/>
              <a:buChar char="•"/>
            </a:pPr>
            <a:r>
              <a:rPr lang="fr-FR" dirty="0"/>
              <a:t>Déconstruction de l’illusion théâtrale ;</a:t>
            </a:r>
          </a:p>
          <a:p>
            <a:pPr marL="457200" indent="-457200">
              <a:buFont typeface="Arial" panose="020B0604020202020204" pitchFamily="34" charset="0"/>
              <a:buChar char="•"/>
            </a:pPr>
            <a:r>
              <a:rPr lang="fr-FR" dirty="0"/>
              <a:t>Refus de proposer une vérité univoque.</a:t>
            </a:r>
          </a:p>
        </p:txBody>
      </p:sp>
    </p:spTree>
    <p:extLst>
      <p:ext uri="{BB962C8B-B14F-4D97-AF65-F5344CB8AC3E}">
        <p14:creationId xmlns:p14="http://schemas.microsoft.com/office/powerpoint/2010/main" val="12228215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095212-B581-8DB0-87FC-4A0F2A4E4D08}"/>
              </a:ext>
            </a:extLst>
          </p:cNvPr>
          <p:cNvSpPr>
            <a:spLocks noGrp="1"/>
          </p:cNvSpPr>
          <p:nvPr>
            <p:ph type="title"/>
          </p:nvPr>
        </p:nvSpPr>
        <p:spPr/>
        <p:txBody>
          <a:bodyPr/>
          <a:lstStyle/>
          <a:p>
            <a:r>
              <a:rPr lang="fr-FR" dirty="0"/>
              <a:t>Hybridité des formes</a:t>
            </a:r>
          </a:p>
        </p:txBody>
      </p:sp>
      <p:sp>
        <p:nvSpPr>
          <p:cNvPr id="3" name="Espace réservé du contenu 2">
            <a:extLst>
              <a:ext uri="{FF2B5EF4-FFF2-40B4-BE49-F238E27FC236}">
                <a16:creationId xmlns:a16="http://schemas.microsoft.com/office/drawing/2014/main" id="{48AB9705-7F1B-ABD3-9750-B6DFF8764A95}"/>
              </a:ext>
            </a:extLst>
          </p:cNvPr>
          <p:cNvSpPr>
            <a:spLocks noGrp="1"/>
          </p:cNvSpPr>
          <p:nvPr>
            <p:ph idx="1"/>
          </p:nvPr>
        </p:nvSpPr>
        <p:spPr/>
        <p:txBody>
          <a:bodyPr/>
          <a:lstStyle/>
          <a:p>
            <a:pPr marL="457200" indent="-457200">
              <a:buFont typeface="Arial" panose="020B0604020202020204" pitchFamily="34" charset="0"/>
              <a:buChar char="•"/>
            </a:pPr>
            <a:r>
              <a:rPr lang="fr-FR" dirty="0"/>
              <a:t>Le texte s’éloigne des formes traditionnelles « imposées » par la loi du genre ;</a:t>
            </a:r>
          </a:p>
          <a:p>
            <a:pPr marL="457200" indent="-457200">
              <a:buFont typeface="Arial" panose="020B0604020202020204" pitchFamily="34" charset="0"/>
              <a:buChar char="•"/>
            </a:pPr>
            <a:r>
              <a:rPr lang="fr-FR" dirty="0"/>
              <a:t>Il les questionne, les critique, les parodie ;</a:t>
            </a:r>
          </a:p>
          <a:p>
            <a:pPr marL="457200" indent="-457200">
              <a:buFont typeface="Arial" panose="020B0604020202020204" pitchFamily="34" charset="0"/>
              <a:buChar char="•"/>
            </a:pPr>
            <a:r>
              <a:rPr lang="fr-FR" dirty="0"/>
              <a:t>Il brouille les frontières entre différents genres ;</a:t>
            </a:r>
          </a:p>
          <a:p>
            <a:pPr marL="457200" indent="-457200">
              <a:buFont typeface="Arial" panose="020B0604020202020204" pitchFamily="34" charset="0"/>
              <a:buChar char="•"/>
            </a:pPr>
            <a:r>
              <a:rPr lang="fr-FR" dirty="0"/>
              <a:t>Il transgresse les codes, les déconstruit.</a:t>
            </a:r>
          </a:p>
        </p:txBody>
      </p:sp>
    </p:spTree>
    <p:extLst>
      <p:ext uri="{BB962C8B-B14F-4D97-AF65-F5344CB8AC3E}">
        <p14:creationId xmlns:p14="http://schemas.microsoft.com/office/powerpoint/2010/main" val="5243187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C66745-BF49-3240-B494-7F89ADE36758}"/>
              </a:ext>
            </a:extLst>
          </p:cNvPr>
          <p:cNvSpPr>
            <a:spLocks noGrp="1"/>
          </p:cNvSpPr>
          <p:nvPr>
            <p:ph type="title"/>
          </p:nvPr>
        </p:nvSpPr>
        <p:spPr/>
        <p:txBody>
          <a:bodyPr/>
          <a:lstStyle/>
          <a:p>
            <a:r>
              <a:rPr lang="fr-FR" dirty="0"/>
              <a:t>Écriture fragmentée</a:t>
            </a:r>
          </a:p>
        </p:txBody>
      </p:sp>
      <p:sp>
        <p:nvSpPr>
          <p:cNvPr id="3" name="Espace réservé du contenu 2">
            <a:extLst>
              <a:ext uri="{FF2B5EF4-FFF2-40B4-BE49-F238E27FC236}">
                <a16:creationId xmlns:a16="http://schemas.microsoft.com/office/drawing/2014/main" id="{FC1A33DC-87F3-8236-0EBB-722FDD858262}"/>
              </a:ext>
            </a:extLst>
          </p:cNvPr>
          <p:cNvSpPr>
            <a:spLocks noGrp="1"/>
          </p:cNvSpPr>
          <p:nvPr>
            <p:ph idx="1"/>
          </p:nvPr>
        </p:nvSpPr>
        <p:spPr/>
        <p:txBody>
          <a:bodyPr/>
          <a:lstStyle/>
          <a:p>
            <a:pPr marL="457200" indent="-457200">
              <a:buFont typeface="Arial" panose="020B0604020202020204" pitchFamily="34" charset="0"/>
              <a:buChar char="•"/>
            </a:pPr>
            <a:r>
              <a:rPr lang="fr-FR" dirty="0"/>
              <a:t>Il n’y a pas nécessairement de logique entre les scènes proposées ;</a:t>
            </a:r>
          </a:p>
          <a:p>
            <a:pPr marL="457200" indent="-457200">
              <a:buFont typeface="Arial" panose="020B0604020202020204" pitchFamily="34" charset="0"/>
              <a:buChar char="•"/>
            </a:pPr>
            <a:r>
              <a:rPr lang="fr-FR" dirty="0"/>
              <a:t>Les dialogues sont souvent interrompus ;</a:t>
            </a:r>
          </a:p>
          <a:p>
            <a:pPr marL="457200" indent="-457200">
              <a:buFont typeface="Arial" panose="020B0604020202020204" pitchFamily="34" charset="0"/>
              <a:buChar char="•"/>
            </a:pPr>
            <a:r>
              <a:rPr lang="fr-FR" dirty="0"/>
              <a:t>La pièce oscille entre la pièce qui est jouée, les commentaires des personnages, voire des acteurs, et les commentaires de l’auteur lui-même.</a:t>
            </a:r>
          </a:p>
        </p:txBody>
      </p:sp>
    </p:spTree>
    <p:extLst>
      <p:ext uri="{BB962C8B-B14F-4D97-AF65-F5344CB8AC3E}">
        <p14:creationId xmlns:p14="http://schemas.microsoft.com/office/powerpoint/2010/main" val="10416930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 6">
            <a:extLst>
              <a:ext uri="{FF2B5EF4-FFF2-40B4-BE49-F238E27FC236}">
                <a16:creationId xmlns:a16="http://schemas.microsoft.com/office/drawing/2014/main" id="{4094838F-D3A0-D29D-9A0D-A02929CE23D5}"/>
              </a:ext>
            </a:extLst>
          </p:cNvPr>
          <p:cNvPicPr>
            <a:picLocks noChangeAspect="1"/>
          </p:cNvPicPr>
          <p:nvPr/>
        </p:nvPicPr>
        <p:blipFill rotWithShape="1">
          <a:blip r:embed="rId2"/>
          <a:srcRect t="3659" b="15113"/>
          <a:stretch/>
        </p:blipFill>
        <p:spPr>
          <a:xfrm>
            <a:off x="20" y="10"/>
            <a:ext cx="12191980" cy="6857990"/>
          </a:xfrm>
          <a:prstGeom prst="rect">
            <a:avLst/>
          </a:prstGeom>
        </p:spPr>
      </p:pic>
      <p:sp>
        <p:nvSpPr>
          <p:cNvPr id="21" name="Rectangle 20">
            <a:extLst>
              <a:ext uri="{FF2B5EF4-FFF2-40B4-BE49-F238E27FC236}">
                <a16:creationId xmlns:a16="http://schemas.microsoft.com/office/drawing/2014/main" id="{CB98331E-6CDC-406E-B820-9B97E9B9B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3326"/>
            <a:ext cx="12191999" cy="5627414"/>
          </a:xfrm>
          <a:prstGeom prst="rect">
            <a:avLst/>
          </a:prstGeom>
          <a:gradFill flip="none" rotWithShape="1">
            <a:gsLst>
              <a:gs pos="0">
                <a:schemeClr val="tx1">
                  <a:alpha val="0"/>
                </a:schemeClr>
              </a:gs>
              <a:gs pos="50000">
                <a:schemeClr val="tx1">
                  <a:alpha val="56000"/>
                </a:schemeClr>
              </a:gs>
              <a:gs pos="10000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re 3">
            <a:extLst>
              <a:ext uri="{FF2B5EF4-FFF2-40B4-BE49-F238E27FC236}">
                <a16:creationId xmlns:a16="http://schemas.microsoft.com/office/drawing/2014/main" id="{A14A4871-4B0C-12F8-D44D-D79023DB9C0D}"/>
              </a:ext>
            </a:extLst>
          </p:cNvPr>
          <p:cNvSpPr>
            <a:spLocks noGrp="1"/>
          </p:cNvSpPr>
          <p:nvPr>
            <p:ph type="ctrTitle"/>
          </p:nvPr>
        </p:nvSpPr>
        <p:spPr>
          <a:xfrm>
            <a:off x="962024" y="4457700"/>
            <a:ext cx="10267950" cy="1933040"/>
          </a:xfrm>
        </p:spPr>
        <p:txBody>
          <a:bodyPr anchor="b">
            <a:normAutofit/>
          </a:bodyPr>
          <a:lstStyle/>
          <a:p>
            <a:r>
              <a:rPr lang="fr-FR" sz="6200" dirty="0" err="1">
                <a:solidFill>
                  <a:srgbClr val="FFFFFF"/>
                </a:solidFill>
              </a:rPr>
              <a:t>Provincetown</a:t>
            </a:r>
            <a:r>
              <a:rPr lang="fr-FR" sz="6200" dirty="0">
                <a:solidFill>
                  <a:srgbClr val="FFFFFF"/>
                </a:solidFill>
              </a:rPr>
              <a:t> </a:t>
            </a:r>
            <a:r>
              <a:rPr lang="fr-FR" sz="6200" dirty="0" err="1">
                <a:solidFill>
                  <a:srgbClr val="FFFFFF"/>
                </a:solidFill>
              </a:rPr>
              <a:t>Playhouse</a:t>
            </a:r>
            <a:r>
              <a:rPr lang="fr-FR" sz="6200" dirty="0">
                <a:solidFill>
                  <a:srgbClr val="FFFFFF"/>
                </a:solidFill>
              </a:rPr>
              <a:t>, juillet 1919, j’avais 19 ans</a:t>
            </a:r>
          </a:p>
        </p:txBody>
      </p:sp>
    </p:spTree>
    <p:extLst>
      <p:ext uri="{BB962C8B-B14F-4D97-AF65-F5344CB8AC3E}">
        <p14:creationId xmlns:p14="http://schemas.microsoft.com/office/powerpoint/2010/main" val="42149893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45B42B6-26F8-4E25-839B-FB38F13BE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63FCA4C-3079-B579-656E-B3D4B1B038B7}"/>
              </a:ext>
            </a:extLst>
          </p:cNvPr>
          <p:cNvSpPr>
            <a:spLocks noGrp="1"/>
          </p:cNvSpPr>
          <p:nvPr>
            <p:ph type="title"/>
          </p:nvPr>
        </p:nvSpPr>
        <p:spPr>
          <a:xfrm>
            <a:off x="960120" y="317814"/>
            <a:ext cx="10268712" cy="1700784"/>
          </a:xfrm>
        </p:spPr>
        <p:txBody>
          <a:bodyPr>
            <a:normAutofit/>
          </a:bodyPr>
          <a:lstStyle/>
          <a:p>
            <a:r>
              <a:rPr lang="fr-FR" dirty="0" err="1"/>
              <a:t>Provincetown</a:t>
            </a:r>
            <a:r>
              <a:rPr lang="fr-FR" dirty="0"/>
              <a:t> </a:t>
            </a:r>
            <a:r>
              <a:rPr lang="fr-FR" dirty="0" err="1"/>
              <a:t>Playhouse</a:t>
            </a:r>
            <a:endParaRPr lang="fr-FR" dirty="0"/>
          </a:p>
        </p:txBody>
      </p:sp>
      <p:sp>
        <p:nvSpPr>
          <p:cNvPr id="3" name="Espace réservé du contenu 2">
            <a:extLst>
              <a:ext uri="{FF2B5EF4-FFF2-40B4-BE49-F238E27FC236}">
                <a16:creationId xmlns:a16="http://schemas.microsoft.com/office/drawing/2014/main" id="{85EDF5BD-EBE3-76AA-CD9E-4AC503A922DA}"/>
              </a:ext>
            </a:extLst>
          </p:cNvPr>
          <p:cNvSpPr>
            <a:spLocks noGrp="1"/>
          </p:cNvSpPr>
          <p:nvPr>
            <p:ph idx="1"/>
          </p:nvPr>
        </p:nvSpPr>
        <p:spPr>
          <a:xfrm>
            <a:off x="960120" y="2587752"/>
            <a:ext cx="5869303" cy="3593592"/>
          </a:xfrm>
        </p:spPr>
        <p:txBody>
          <a:bodyPr>
            <a:normAutofit lnSpcReduction="10000"/>
          </a:bodyPr>
          <a:lstStyle/>
          <a:p>
            <a:pPr marL="457200" indent="-457200">
              <a:lnSpc>
                <a:spcPct val="91000"/>
              </a:lnSpc>
              <a:buFont typeface="Arial" panose="020B0604020202020204" pitchFamily="34" charset="0"/>
              <a:buChar char="•"/>
            </a:pPr>
            <a:r>
              <a:rPr lang="fr-FR" sz="2000" dirty="0"/>
              <a:t>Le titre est mystérieux, il fait référence au théâtre comme institution ;</a:t>
            </a:r>
          </a:p>
          <a:p>
            <a:pPr marL="457200" indent="-457200">
              <a:lnSpc>
                <a:spcPct val="91000"/>
              </a:lnSpc>
              <a:buFont typeface="Arial" panose="020B0604020202020204" pitchFamily="34" charset="0"/>
              <a:buChar char="•"/>
            </a:pPr>
            <a:r>
              <a:rPr lang="fr-FR" sz="2000" dirty="0"/>
              <a:t>Le théâtre </a:t>
            </a:r>
            <a:r>
              <a:rPr lang="fr-FR" sz="2000" dirty="0" err="1"/>
              <a:t>Provincetown</a:t>
            </a:r>
            <a:r>
              <a:rPr lang="fr-FR" sz="2000" dirty="0"/>
              <a:t>-</a:t>
            </a:r>
            <a:r>
              <a:rPr lang="fr-FR" sz="2000" dirty="0" err="1"/>
              <a:t>Playhouse</a:t>
            </a:r>
            <a:r>
              <a:rPr lang="fr-FR" sz="2000" dirty="0"/>
              <a:t>-on-the-Wharf a bel et bien existé et fut détruit par un incendie le 25 mars 1977 ;</a:t>
            </a:r>
          </a:p>
          <a:p>
            <a:pPr marL="457200" indent="-457200">
              <a:lnSpc>
                <a:spcPct val="91000"/>
              </a:lnSpc>
              <a:buFont typeface="Arial" panose="020B0604020202020204" pitchFamily="34" charset="0"/>
              <a:buChar char="•"/>
            </a:pPr>
            <a:r>
              <a:rPr lang="fr-FR" sz="2000" dirty="0"/>
              <a:t>Des historiens du théâtre disent que c’est à cet endroit où est né le théâtre moderne américain, avec la création de </a:t>
            </a:r>
            <a:r>
              <a:rPr lang="fr-FR" sz="2000" i="1" dirty="0"/>
              <a:t>Bound East for Cardiff</a:t>
            </a:r>
            <a:r>
              <a:rPr lang="fr-FR" sz="2000" dirty="0"/>
              <a:t> de Eugene O’Neill, en 1916. </a:t>
            </a:r>
          </a:p>
          <a:p>
            <a:pPr>
              <a:lnSpc>
                <a:spcPct val="91000"/>
              </a:lnSpc>
            </a:pPr>
            <a:r>
              <a:rPr lang="fr-FR" sz="2000" dirty="0">
                <a:sym typeface="Wingdings" pitchFamily="2" charset="2"/>
              </a:rPr>
              <a:t>	</a:t>
            </a:r>
            <a:r>
              <a:rPr lang="fr-FR" sz="2000" dirty="0" err="1"/>
              <a:t>Chaurette</a:t>
            </a:r>
            <a:r>
              <a:rPr lang="fr-FR" sz="2000" dirty="0"/>
              <a:t> y fait d’ailleurs allusion dans 	sa pièce.</a:t>
            </a:r>
          </a:p>
        </p:txBody>
      </p:sp>
      <p:pic>
        <p:nvPicPr>
          <p:cNvPr id="5" name="Image 4">
            <a:extLst>
              <a:ext uri="{FF2B5EF4-FFF2-40B4-BE49-F238E27FC236}">
                <a16:creationId xmlns:a16="http://schemas.microsoft.com/office/drawing/2014/main" id="{2A911BA3-BCB9-322B-EE95-2B2868FAF9AE}"/>
              </a:ext>
            </a:extLst>
          </p:cNvPr>
          <p:cNvPicPr>
            <a:picLocks noChangeAspect="1"/>
          </p:cNvPicPr>
          <p:nvPr/>
        </p:nvPicPr>
        <p:blipFill rotWithShape="1">
          <a:blip r:embed="rId2"/>
          <a:srcRect l="18801" r="10010" b="-1"/>
          <a:stretch/>
        </p:blipFill>
        <p:spPr>
          <a:xfrm>
            <a:off x="7537704" y="2264989"/>
            <a:ext cx="4654296" cy="4593011"/>
          </a:xfrm>
          <a:prstGeom prst="rect">
            <a:avLst/>
          </a:prstGeom>
        </p:spPr>
      </p:pic>
    </p:spTree>
    <p:extLst>
      <p:ext uri="{BB962C8B-B14F-4D97-AF65-F5344CB8AC3E}">
        <p14:creationId xmlns:p14="http://schemas.microsoft.com/office/powerpoint/2010/main" val="32856907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F1E4E0-A18A-8A4A-F2F7-522607F90AD1}"/>
              </a:ext>
            </a:extLst>
          </p:cNvPr>
          <p:cNvSpPr>
            <a:spLocks noGrp="1"/>
          </p:cNvSpPr>
          <p:nvPr>
            <p:ph type="title"/>
          </p:nvPr>
        </p:nvSpPr>
        <p:spPr/>
        <p:txBody>
          <a:bodyPr/>
          <a:lstStyle/>
          <a:p>
            <a:r>
              <a:rPr lang="fr-FR" dirty="0"/>
              <a:t>LA pièce</a:t>
            </a:r>
          </a:p>
        </p:txBody>
      </p:sp>
      <p:sp>
        <p:nvSpPr>
          <p:cNvPr id="3" name="Espace réservé du contenu 2">
            <a:extLst>
              <a:ext uri="{FF2B5EF4-FFF2-40B4-BE49-F238E27FC236}">
                <a16:creationId xmlns:a16="http://schemas.microsoft.com/office/drawing/2014/main" id="{E093C8E3-0505-79F3-D7BA-180A39D76C05}"/>
              </a:ext>
            </a:extLst>
          </p:cNvPr>
          <p:cNvSpPr>
            <a:spLocks noGrp="1"/>
          </p:cNvSpPr>
          <p:nvPr>
            <p:ph idx="1"/>
          </p:nvPr>
        </p:nvSpPr>
        <p:spPr/>
        <p:txBody>
          <a:bodyPr/>
          <a:lstStyle/>
          <a:p>
            <a:r>
              <a:rPr lang="fr-FR" dirty="0"/>
              <a:t>Un auteur nous raconte la pièce qu’il a monté 19 ans plus tôt. </a:t>
            </a:r>
          </a:p>
          <a:p>
            <a:r>
              <a:rPr lang="fr-FR" dirty="0"/>
              <a:t>Une «œuvre injouable» présentant un «suspense sur le thème de la beauté».</a:t>
            </a:r>
          </a:p>
          <a:p>
            <a:r>
              <a:rPr lang="fr-FR" dirty="0"/>
              <a:t>Le thème est symbolisé par le meurtre d’un enfant sur scène.</a:t>
            </a:r>
          </a:p>
          <a:p>
            <a:r>
              <a:rPr lang="fr-FR" dirty="0"/>
              <a:t>C’est le témoignage de l’auteur sur la création de la pièce.</a:t>
            </a:r>
          </a:p>
        </p:txBody>
      </p:sp>
    </p:spTree>
    <p:extLst>
      <p:ext uri="{BB962C8B-B14F-4D97-AF65-F5344CB8AC3E}">
        <p14:creationId xmlns:p14="http://schemas.microsoft.com/office/powerpoint/2010/main" val="2132705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C9CD68A-631B-5DAA-36FF-C32C248C9724}"/>
              </a:ext>
            </a:extLst>
          </p:cNvPr>
          <p:cNvSpPr>
            <a:spLocks noGrp="1"/>
          </p:cNvSpPr>
          <p:nvPr>
            <p:ph type="title"/>
          </p:nvPr>
        </p:nvSpPr>
        <p:spPr/>
        <p:txBody>
          <a:bodyPr/>
          <a:lstStyle/>
          <a:p>
            <a:r>
              <a:rPr lang="fr-FR" dirty="0"/>
              <a:t>Contexte</a:t>
            </a:r>
          </a:p>
        </p:txBody>
      </p:sp>
      <p:sp>
        <p:nvSpPr>
          <p:cNvPr id="3" name="Espace réservé du contenu 2">
            <a:extLst>
              <a:ext uri="{FF2B5EF4-FFF2-40B4-BE49-F238E27FC236}">
                <a16:creationId xmlns:a16="http://schemas.microsoft.com/office/drawing/2014/main" id="{F1307E24-9279-62A7-A38C-273D507F009E}"/>
              </a:ext>
            </a:extLst>
          </p:cNvPr>
          <p:cNvSpPr>
            <a:spLocks noGrp="1"/>
          </p:cNvSpPr>
          <p:nvPr>
            <p:ph idx="1"/>
          </p:nvPr>
        </p:nvSpPr>
        <p:spPr/>
        <p:txBody>
          <a:bodyPr/>
          <a:lstStyle/>
          <a:p>
            <a:r>
              <a:rPr lang="fr-FR" dirty="0"/>
              <a:t>L’échec référendaire de 1980 complexifie les enjeux sociaux :</a:t>
            </a:r>
          </a:p>
          <a:p>
            <a:pPr marL="457200" indent="-457200">
              <a:buFont typeface="Arial" panose="020B0604020202020204" pitchFamily="34" charset="0"/>
              <a:buChar char="•"/>
            </a:pPr>
            <a:r>
              <a:rPr lang="fr-FR" dirty="0"/>
              <a:t>Les textes engagés vieillissent mal ;</a:t>
            </a:r>
          </a:p>
          <a:p>
            <a:pPr marL="457200" indent="-457200">
              <a:buFont typeface="Arial" panose="020B0604020202020204" pitchFamily="34" charset="0"/>
              <a:buChar char="•"/>
            </a:pPr>
            <a:r>
              <a:rPr lang="fr-FR" dirty="0"/>
              <a:t>Les troupes de théâtre, les collectifs plus politisés vont tranquillement disparaitre ;</a:t>
            </a:r>
          </a:p>
          <a:p>
            <a:pPr marL="457200" indent="-457200">
              <a:buFont typeface="Arial" panose="020B0604020202020204" pitchFamily="34" charset="0"/>
              <a:buChar char="•"/>
            </a:pPr>
            <a:r>
              <a:rPr lang="fr-FR" dirty="0"/>
              <a:t>Il y a un effondrement des idéologies ;</a:t>
            </a:r>
          </a:p>
          <a:p>
            <a:pPr marL="457200" indent="-457200">
              <a:buFont typeface="Arial" panose="020B0604020202020204" pitchFamily="34" charset="0"/>
              <a:buChar char="•"/>
            </a:pPr>
            <a:r>
              <a:rPr lang="fr-FR" dirty="0"/>
              <a:t>Les auteurs auront une approche plus individualisée, proposant une toute nouvelle dramaturgie.</a:t>
            </a:r>
          </a:p>
        </p:txBody>
      </p:sp>
    </p:spTree>
    <p:extLst>
      <p:ext uri="{BB962C8B-B14F-4D97-AF65-F5344CB8AC3E}">
        <p14:creationId xmlns:p14="http://schemas.microsoft.com/office/powerpoint/2010/main" val="299527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2E227D-D0D6-E127-8E0A-362D7CD20F22}"/>
              </a:ext>
            </a:extLst>
          </p:cNvPr>
          <p:cNvSpPr>
            <a:spLocks noGrp="1"/>
          </p:cNvSpPr>
          <p:nvPr>
            <p:ph type="title"/>
          </p:nvPr>
        </p:nvSpPr>
        <p:spPr/>
        <p:txBody>
          <a:bodyPr>
            <a:normAutofit fontScale="90000"/>
          </a:bodyPr>
          <a:lstStyle/>
          <a:p>
            <a:r>
              <a:rPr lang="fr-FR" dirty="0"/>
              <a:t>Transgressions théâtrales</a:t>
            </a:r>
          </a:p>
        </p:txBody>
      </p:sp>
      <p:sp>
        <p:nvSpPr>
          <p:cNvPr id="3" name="Espace réservé du contenu 2">
            <a:extLst>
              <a:ext uri="{FF2B5EF4-FFF2-40B4-BE49-F238E27FC236}">
                <a16:creationId xmlns:a16="http://schemas.microsoft.com/office/drawing/2014/main" id="{BF961DA5-9EEE-9DDB-D417-6FC73A929942}"/>
              </a:ext>
            </a:extLst>
          </p:cNvPr>
          <p:cNvSpPr>
            <a:spLocks noGrp="1"/>
          </p:cNvSpPr>
          <p:nvPr>
            <p:ph idx="1"/>
          </p:nvPr>
        </p:nvSpPr>
        <p:spPr>
          <a:xfrm>
            <a:off x="960119" y="2587752"/>
            <a:ext cx="10441305" cy="3593592"/>
          </a:xfrm>
        </p:spPr>
        <p:txBody>
          <a:bodyPr>
            <a:normAutofit fontScale="92500" lnSpcReduction="10000"/>
          </a:bodyPr>
          <a:lstStyle/>
          <a:p>
            <a:r>
              <a:rPr lang="fr-FR" dirty="0"/>
              <a:t>Les conventions théâtrales ne tiennent plus :</a:t>
            </a:r>
          </a:p>
          <a:p>
            <a:pPr marL="457200" indent="-457200">
              <a:buFont typeface="Arial" panose="020B0604020202020204" pitchFamily="34" charset="0"/>
              <a:buChar char="•"/>
            </a:pPr>
            <a:r>
              <a:rPr lang="fr-FR" dirty="0"/>
              <a:t>Le lieu n’est plus fixe : le théâtre peut se jouer ailleurs qu’au théâtre ;</a:t>
            </a:r>
          </a:p>
          <a:p>
            <a:pPr marL="457200" indent="-457200">
              <a:buFont typeface="Arial" panose="020B0604020202020204" pitchFamily="34" charset="0"/>
              <a:buChar char="•"/>
            </a:pPr>
            <a:r>
              <a:rPr lang="fr-FR" dirty="0"/>
              <a:t>Les planches ne sont plus la limite de la pièce : le jeu déborde dans la salle ;</a:t>
            </a:r>
          </a:p>
          <a:p>
            <a:pPr marL="457200" indent="-457200">
              <a:buFont typeface="Arial" panose="020B0604020202020204" pitchFamily="34" charset="0"/>
              <a:buChar char="•"/>
            </a:pPr>
            <a:r>
              <a:rPr lang="fr-FR" dirty="0"/>
              <a:t>Le public est intégré à la représentation : le spectateur est interpellé directement ;</a:t>
            </a:r>
          </a:p>
          <a:p>
            <a:pPr marL="457200" indent="-457200">
              <a:buFont typeface="Arial" panose="020B0604020202020204" pitchFamily="34" charset="0"/>
              <a:buChar char="•"/>
            </a:pPr>
            <a:r>
              <a:rPr lang="fr-FR" dirty="0"/>
              <a:t>Les rôles sont dédoublés : les comédiens peuvent jouer plusieurs personnages à la fois à l’intérieur d’une même scène.</a:t>
            </a:r>
          </a:p>
          <a:p>
            <a:pPr marL="457200" indent="-457200">
              <a:buFont typeface="Arial" panose="020B0604020202020204" pitchFamily="34" charset="0"/>
              <a:buChar char="•"/>
            </a:pPr>
            <a:endParaRPr lang="fr-FR" dirty="0"/>
          </a:p>
        </p:txBody>
      </p:sp>
    </p:spTree>
    <p:extLst>
      <p:ext uri="{BB962C8B-B14F-4D97-AF65-F5344CB8AC3E}">
        <p14:creationId xmlns:p14="http://schemas.microsoft.com/office/powerpoint/2010/main" val="574968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5F1E67-465F-8291-73A6-66C88D9F5A21}"/>
              </a:ext>
            </a:extLst>
          </p:cNvPr>
          <p:cNvSpPr>
            <a:spLocks noGrp="1"/>
          </p:cNvSpPr>
          <p:nvPr>
            <p:ph type="title"/>
          </p:nvPr>
        </p:nvSpPr>
        <p:spPr/>
        <p:txBody>
          <a:bodyPr>
            <a:normAutofit fontScale="90000"/>
          </a:bodyPr>
          <a:lstStyle/>
          <a:p>
            <a:r>
              <a:rPr lang="fr-FR" dirty="0" err="1"/>
              <a:t>Métathéâtralité</a:t>
            </a:r>
            <a:r>
              <a:rPr lang="fr-FR" dirty="0"/>
              <a:t> ou </a:t>
            </a:r>
            <a:r>
              <a:rPr lang="fr-FR" dirty="0" err="1"/>
              <a:t>autoréférencialité</a:t>
            </a:r>
            <a:r>
              <a:rPr lang="fr-FR" dirty="0"/>
              <a:t> </a:t>
            </a:r>
          </a:p>
        </p:txBody>
      </p:sp>
      <p:sp>
        <p:nvSpPr>
          <p:cNvPr id="3" name="Espace réservé du contenu 2">
            <a:extLst>
              <a:ext uri="{FF2B5EF4-FFF2-40B4-BE49-F238E27FC236}">
                <a16:creationId xmlns:a16="http://schemas.microsoft.com/office/drawing/2014/main" id="{F7C9F571-CA72-DD10-AB5C-704C35F297CF}"/>
              </a:ext>
            </a:extLst>
          </p:cNvPr>
          <p:cNvSpPr>
            <a:spLocks noGrp="1"/>
          </p:cNvSpPr>
          <p:nvPr>
            <p:ph idx="1"/>
          </p:nvPr>
        </p:nvSpPr>
        <p:spPr/>
        <p:txBody>
          <a:bodyPr/>
          <a:lstStyle/>
          <a:p>
            <a:r>
              <a:rPr lang="fr-FR" dirty="0"/>
              <a:t>La pièce rompt avec l’illusion théâtrale (distanciation) :</a:t>
            </a:r>
          </a:p>
          <a:p>
            <a:pPr marL="457200" indent="-457200">
              <a:buFont typeface="Arial" panose="020B0604020202020204" pitchFamily="34" charset="0"/>
              <a:buChar char="•"/>
            </a:pPr>
            <a:r>
              <a:rPr lang="fr-FR" dirty="0"/>
              <a:t>Le public prend conscience qu’il regarde une pièce de théâtre ;</a:t>
            </a:r>
          </a:p>
          <a:p>
            <a:pPr marL="457200" indent="-457200">
              <a:buFont typeface="Arial" panose="020B0604020202020204" pitchFamily="34" charset="0"/>
              <a:buChar char="•"/>
            </a:pPr>
            <a:r>
              <a:rPr lang="fr-FR" dirty="0"/>
              <a:t>Les comédiens sortent de leur rôle pour commenter la pièce ;</a:t>
            </a:r>
          </a:p>
          <a:p>
            <a:pPr marL="457200" indent="-457200">
              <a:buFont typeface="Arial" panose="020B0604020202020204" pitchFamily="34" charset="0"/>
              <a:buChar char="•"/>
            </a:pPr>
            <a:r>
              <a:rPr lang="fr-FR" dirty="0"/>
              <a:t>Une pièce se joue à l’intérieur de la pièce (mise en abyme) ;</a:t>
            </a:r>
          </a:p>
          <a:p>
            <a:pPr marL="457200" indent="-457200">
              <a:buFont typeface="Arial" panose="020B0604020202020204" pitchFamily="34" charset="0"/>
              <a:buChar char="•"/>
            </a:pPr>
            <a:r>
              <a:rPr lang="fr-FR" dirty="0"/>
              <a:t>Les rouages de l’écriture sont décortiqués, exposés, expliqués.</a:t>
            </a:r>
          </a:p>
        </p:txBody>
      </p:sp>
    </p:spTree>
    <p:extLst>
      <p:ext uri="{BB962C8B-B14F-4D97-AF65-F5344CB8AC3E}">
        <p14:creationId xmlns:p14="http://schemas.microsoft.com/office/powerpoint/2010/main" val="2906992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4C8BCC-FC7E-DE9F-C120-10817E6DD92F}"/>
              </a:ext>
            </a:extLst>
          </p:cNvPr>
          <p:cNvSpPr>
            <a:spLocks noGrp="1"/>
          </p:cNvSpPr>
          <p:nvPr>
            <p:ph type="title"/>
          </p:nvPr>
        </p:nvSpPr>
        <p:spPr/>
        <p:txBody>
          <a:bodyPr/>
          <a:lstStyle/>
          <a:p>
            <a:r>
              <a:rPr lang="fr-FR" dirty="0"/>
              <a:t>Réflexion sur le théâtre</a:t>
            </a:r>
          </a:p>
        </p:txBody>
      </p:sp>
      <p:sp>
        <p:nvSpPr>
          <p:cNvPr id="3" name="Espace réservé du contenu 2">
            <a:extLst>
              <a:ext uri="{FF2B5EF4-FFF2-40B4-BE49-F238E27FC236}">
                <a16:creationId xmlns:a16="http://schemas.microsoft.com/office/drawing/2014/main" id="{4EC868EB-5C60-0860-D73E-3FD016B7385C}"/>
              </a:ext>
            </a:extLst>
          </p:cNvPr>
          <p:cNvSpPr>
            <a:spLocks noGrp="1"/>
          </p:cNvSpPr>
          <p:nvPr>
            <p:ph idx="1"/>
          </p:nvPr>
        </p:nvSpPr>
        <p:spPr/>
        <p:txBody>
          <a:bodyPr>
            <a:normAutofit fontScale="85000" lnSpcReduction="20000"/>
          </a:bodyPr>
          <a:lstStyle/>
          <a:p>
            <a:r>
              <a:rPr lang="fr-FR" dirty="0"/>
              <a:t>Tout comme l’ont fait les dramaturges du théâtre de l’absurde (et même des fois bien avant), les auteurs remettent en doute les capacités de la représentation :</a:t>
            </a:r>
          </a:p>
          <a:p>
            <a:pPr marL="457200" indent="-457200">
              <a:buFont typeface="Arial" panose="020B0604020202020204" pitchFamily="34" charset="0"/>
              <a:buChar char="•"/>
            </a:pPr>
            <a:r>
              <a:rPr lang="fr-FR" dirty="0"/>
              <a:t>Le théâtre n’est qu’une copie du réel : comment peut-il rendre compte d’une réalité s’il ne fait que la mimer (décors, accessoires, costumes, etc.) ;</a:t>
            </a:r>
          </a:p>
          <a:p>
            <a:pPr marL="457200" indent="-457200">
              <a:buFont typeface="Arial" panose="020B0604020202020204" pitchFamily="34" charset="0"/>
              <a:buChar char="•"/>
            </a:pPr>
            <a:r>
              <a:rPr lang="fr-FR" dirty="0"/>
              <a:t>Le théâtre doit trouver son propre langage : il s’agit de trouver le moyen d’exprimer une idée en dehors du canon de la trame narrative classique ;</a:t>
            </a:r>
          </a:p>
          <a:p>
            <a:pPr marL="457200" indent="-457200">
              <a:buFont typeface="Arial" panose="020B0604020202020204" pitchFamily="34" charset="0"/>
              <a:buChar char="•"/>
            </a:pPr>
            <a:r>
              <a:rPr lang="fr-FR" dirty="0"/>
              <a:t>Certains vont exacerber l’image (cette copie du réel), d’autres vont tout simplement l’abandonner : la scène sera épurée, le décor réduit à des cubes (ou autres choses), les personnages suggérés.</a:t>
            </a:r>
          </a:p>
          <a:p>
            <a:pPr marL="457200" indent="-457200">
              <a:buFont typeface="Arial" panose="020B0604020202020204" pitchFamily="34" charset="0"/>
              <a:buChar char="•"/>
            </a:pPr>
            <a:endParaRPr lang="fr-FR" dirty="0"/>
          </a:p>
        </p:txBody>
      </p:sp>
    </p:spTree>
    <p:extLst>
      <p:ext uri="{BB962C8B-B14F-4D97-AF65-F5344CB8AC3E}">
        <p14:creationId xmlns:p14="http://schemas.microsoft.com/office/powerpoint/2010/main" val="222290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7C87CA-4B01-9BCD-3A6D-EEEFEC544BFC}"/>
              </a:ext>
            </a:extLst>
          </p:cNvPr>
          <p:cNvSpPr>
            <a:spLocks noGrp="1"/>
          </p:cNvSpPr>
          <p:nvPr>
            <p:ph type="title"/>
          </p:nvPr>
        </p:nvSpPr>
        <p:spPr/>
        <p:txBody>
          <a:bodyPr/>
          <a:lstStyle/>
          <a:p>
            <a:r>
              <a:rPr lang="fr-FR" dirty="0"/>
              <a:t>Démarches «Laboratoire»</a:t>
            </a:r>
          </a:p>
        </p:txBody>
      </p:sp>
      <p:sp>
        <p:nvSpPr>
          <p:cNvPr id="3" name="Espace réservé du contenu 2">
            <a:extLst>
              <a:ext uri="{FF2B5EF4-FFF2-40B4-BE49-F238E27FC236}">
                <a16:creationId xmlns:a16="http://schemas.microsoft.com/office/drawing/2014/main" id="{9CB1215F-0382-E82C-6111-50995899D20C}"/>
              </a:ext>
            </a:extLst>
          </p:cNvPr>
          <p:cNvSpPr>
            <a:spLocks noGrp="1"/>
          </p:cNvSpPr>
          <p:nvPr>
            <p:ph idx="1"/>
          </p:nvPr>
        </p:nvSpPr>
        <p:spPr/>
        <p:txBody>
          <a:bodyPr>
            <a:normAutofit fontScale="92500" lnSpcReduction="10000"/>
          </a:bodyPr>
          <a:lstStyle/>
          <a:p>
            <a:r>
              <a:rPr lang="fr-FR" dirty="0"/>
              <a:t>La pièce n’est pas figée, elle évolue :</a:t>
            </a:r>
          </a:p>
          <a:p>
            <a:pPr marL="457200" indent="-457200">
              <a:buFont typeface="Arial" panose="020B0604020202020204" pitchFamily="34" charset="0"/>
              <a:buChar char="•"/>
            </a:pPr>
            <a:r>
              <a:rPr lang="fr-FR" dirty="0"/>
              <a:t>Les pièces deviennent des propositions : des éléments sont ajoutés, d’autres sont enlevés ;</a:t>
            </a:r>
          </a:p>
          <a:p>
            <a:pPr marL="457200" indent="-457200">
              <a:buFont typeface="Arial" panose="020B0604020202020204" pitchFamily="34" charset="0"/>
              <a:buChar char="•"/>
            </a:pPr>
            <a:r>
              <a:rPr lang="fr-FR" dirty="0"/>
              <a:t>Certaines pièces sont présentées sans être terminées ;</a:t>
            </a:r>
          </a:p>
          <a:p>
            <a:pPr marL="457200" indent="-457200">
              <a:buFont typeface="Arial" panose="020B0604020202020204" pitchFamily="34" charset="0"/>
              <a:buChar char="•"/>
            </a:pPr>
            <a:r>
              <a:rPr lang="fr-FR" dirty="0"/>
              <a:t>Le texte est monté avec les acteurs (improvisation) : l’émotion, le moment présent est privilégié, le texte devient secondaire ;</a:t>
            </a:r>
          </a:p>
          <a:p>
            <a:pPr marL="457200" indent="-457200">
              <a:buFont typeface="Arial" panose="020B0604020202020204" pitchFamily="34" charset="0"/>
              <a:buChar char="•"/>
            </a:pPr>
            <a:r>
              <a:rPr lang="fr-FR" dirty="0"/>
              <a:t>Le dramaturge devient davantage un metteur en scène : la pièce se bâtit devant ses yeux. </a:t>
            </a:r>
          </a:p>
        </p:txBody>
      </p:sp>
    </p:spTree>
    <p:extLst>
      <p:ext uri="{BB962C8B-B14F-4D97-AF65-F5344CB8AC3E}">
        <p14:creationId xmlns:p14="http://schemas.microsoft.com/office/powerpoint/2010/main" val="2440950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20B2F309-DE94-F21B-A0DA-AFFDE9CCFA0B}"/>
              </a:ext>
            </a:extLst>
          </p:cNvPr>
          <p:cNvSpPr>
            <a:spLocks noGrp="1"/>
          </p:cNvSpPr>
          <p:nvPr>
            <p:ph type="ctrTitle"/>
          </p:nvPr>
        </p:nvSpPr>
        <p:spPr/>
        <p:txBody>
          <a:bodyPr/>
          <a:lstStyle/>
          <a:p>
            <a:r>
              <a:rPr lang="fr-FR" dirty="0"/>
              <a:t>Parmi les grandes figures</a:t>
            </a:r>
          </a:p>
        </p:txBody>
      </p:sp>
      <p:sp>
        <p:nvSpPr>
          <p:cNvPr id="5" name="Sous-titre 4">
            <a:extLst>
              <a:ext uri="{FF2B5EF4-FFF2-40B4-BE49-F238E27FC236}">
                <a16:creationId xmlns:a16="http://schemas.microsoft.com/office/drawing/2014/main" id="{4BF3EEB0-E83F-3DED-C70F-AA510D9B859C}"/>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val="3505756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Espace réservé du contenu 4">
            <a:extLst>
              <a:ext uri="{FF2B5EF4-FFF2-40B4-BE49-F238E27FC236}">
                <a16:creationId xmlns:a16="http://schemas.microsoft.com/office/drawing/2014/main" id="{8F7A7B66-0954-24F3-71F5-24D5A087D092}"/>
              </a:ext>
            </a:extLst>
          </p:cNvPr>
          <p:cNvPicPr>
            <a:picLocks noGrp="1" noChangeAspect="1"/>
          </p:cNvPicPr>
          <p:nvPr>
            <p:ph idx="1"/>
          </p:nvPr>
        </p:nvPicPr>
        <p:blipFill rotWithShape="1">
          <a:blip r:embed="rId2"/>
          <a:srcRect t="13122" b="2292"/>
          <a:stretch/>
        </p:blipFill>
        <p:spPr>
          <a:xfrm>
            <a:off x="20" y="10"/>
            <a:ext cx="12191980" cy="6857990"/>
          </a:xfrm>
          <a:prstGeom prst="rect">
            <a:avLst/>
          </a:prstGeom>
        </p:spPr>
      </p:pic>
      <p:sp>
        <p:nvSpPr>
          <p:cNvPr id="14" name="Rectangle 13">
            <a:extLst>
              <a:ext uri="{FF2B5EF4-FFF2-40B4-BE49-F238E27FC236}">
                <a16:creationId xmlns:a16="http://schemas.microsoft.com/office/drawing/2014/main" id="{1C2F3FA0-960A-435A-AC72-8ADCBF50F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51139"/>
            <a:ext cx="12192000" cy="1644556"/>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3C96A9B2-64E2-F7EF-19F9-0C0A71A8A197}"/>
              </a:ext>
            </a:extLst>
          </p:cNvPr>
          <p:cNvSpPr>
            <a:spLocks noGrp="1"/>
          </p:cNvSpPr>
          <p:nvPr>
            <p:ph type="title"/>
          </p:nvPr>
        </p:nvSpPr>
        <p:spPr>
          <a:xfrm>
            <a:off x="961644" y="4675366"/>
            <a:ext cx="10268712" cy="846223"/>
          </a:xfrm>
        </p:spPr>
        <p:txBody>
          <a:bodyPr vert="horz" lIns="91440" tIns="45720" rIns="91440" bIns="45720" rtlCol="0" anchor="b">
            <a:normAutofit/>
          </a:bodyPr>
          <a:lstStyle/>
          <a:p>
            <a:pPr algn="ctr"/>
            <a:r>
              <a:rPr lang="en-US" sz="5400">
                <a:solidFill>
                  <a:srgbClr val="FFFFFF"/>
                </a:solidFill>
              </a:rPr>
              <a:t>Gilles Maheu et carbone 14</a:t>
            </a:r>
          </a:p>
        </p:txBody>
      </p:sp>
    </p:spTree>
    <p:extLst>
      <p:ext uri="{BB962C8B-B14F-4D97-AF65-F5344CB8AC3E}">
        <p14:creationId xmlns:p14="http://schemas.microsoft.com/office/powerpoint/2010/main" val="3890793142"/>
      </p:ext>
    </p:extLst>
  </p:cSld>
  <p:clrMapOvr>
    <a:masterClrMapping/>
  </p:clrMapOvr>
</p:sld>
</file>

<file path=ppt/theme/theme1.xml><?xml version="1.0" encoding="utf-8"?>
<a:theme xmlns:a="http://schemas.openxmlformats.org/drawingml/2006/main" name="JuxtaposeVTI">
  <a:themeElements>
    <a:clrScheme name="Juxtapose">
      <a:dk1>
        <a:sysClr val="windowText" lastClr="000000"/>
      </a:dk1>
      <a:lt1>
        <a:sysClr val="window" lastClr="FFFFFF"/>
      </a:lt1>
      <a:dk2>
        <a:srgbClr val="3F3F3F"/>
      </a:dk2>
      <a:lt2>
        <a:srgbClr val="F8F7F5"/>
      </a:lt2>
      <a:accent1>
        <a:srgbClr val="F99700"/>
      </a:accent1>
      <a:accent2>
        <a:srgbClr val="00BAC7"/>
      </a:accent2>
      <a:accent3>
        <a:srgbClr val="FF5C21"/>
      </a:accent3>
      <a:accent4>
        <a:srgbClr val="6F7EFD"/>
      </a:accent4>
      <a:accent5>
        <a:srgbClr val="ACACAC"/>
      </a:accent5>
      <a:accent6>
        <a:srgbClr val="737373"/>
      </a:accent6>
      <a:hlink>
        <a:srgbClr val="0099FF"/>
      </a:hlink>
      <a:folHlink>
        <a:srgbClr val="868686"/>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docProps/app.xml><?xml version="1.0" encoding="utf-8"?>
<Properties xmlns="http://schemas.openxmlformats.org/officeDocument/2006/extended-properties" xmlns:vt="http://schemas.openxmlformats.org/officeDocument/2006/docPropsVTypes">
  <Template>{A2437547-FBF1-B240-9675-835F9F34D536}tf10001062</Template>
  <TotalTime>446</TotalTime>
  <Words>1247</Words>
  <Application>Microsoft Macintosh PowerPoint</Application>
  <PresentationFormat>Grand écran</PresentationFormat>
  <Paragraphs>99</Paragraphs>
  <Slides>26</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26</vt:i4>
      </vt:variant>
    </vt:vector>
  </HeadingPairs>
  <TitlesOfParts>
    <vt:vector size="31" baseType="lpstr">
      <vt:lpstr>Arial</vt:lpstr>
      <vt:lpstr>Franklin Gothic Demi Cond</vt:lpstr>
      <vt:lpstr>Franklin Gothic Medium</vt:lpstr>
      <vt:lpstr>Wingdings</vt:lpstr>
      <vt:lpstr>JuxtaposeVTI</vt:lpstr>
      <vt:lpstr>Théâtre postmoderne</vt:lpstr>
      <vt:lpstr>Un théâtre décloisonné</vt:lpstr>
      <vt:lpstr>Contexte</vt:lpstr>
      <vt:lpstr>Transgressions théâtrales</vt:lpstr>
      <vt:lpstr>Métathéâtralité ou autoréférencialité </vt:lpstr>
      <vt:lpstr>Réflexion sur le théâtre</vt:lpstr>
      <vt:lpstr>Démarches «Laboratoire»</vt:lpstr>
      <vt:lpstr>Parmi les grandes figures</vt:lpstr>
      <vt:lpstr>Gilles Maheu et carbone 14</vt:lpstr>
      <vt:lpstr>Théâtre pluridisciplinaire</vt:lpstr>
      <vt:lpstr>Présentation PowerPoint</vt:lpstr>
      <vt:lpstr>Michel-Marc Bouchard</vt:lpstr>
      <vt:lpstr>Déjouer les contraintes de la tragédie</vt:lpstr>
      <vt:lpstr>René-Daniel Dubois</vt:lpstr>
      <vt:lpstr>La mort du personnage</vt:lpstr>
      <vt:lpstr>Normand chaurette</vt:lpstr>
      <vt:lpstr>Biographie</vt:lpstr>
      <vt:lpstr>Biographie</vt:lpstr>
      <vt:lpstr>Son théâtre</vt:lpstr>
      <vt:lpstr>Un théâtre impossible au théâtre ?</vt:lpstr>
      <vt:lpstr>Caractéristiques postmodernes</vt:lpstr>
      <vt:lpstr>Hybridité des formes</vt:lpstr>
      <vt:lpstr>Écriture fragmentée</vt:lpstr>
      <vt:lpstr>Provincetown Playhouse, juillet 1919, j’avais 19 ans</vt:lpstr>
      <vt:lpstr>Provincetown Playhouse</vt:lpstr>
      <vt:lpstr>LA pièce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Théâtre contemporain</dc:title>
  <dc:creator>Auclair Dominic</dc:creator>
  <cp:lastModifiedBy>Auclair Dominic</cp:lastModifiedBy>
  <cp:revision>5</cp:revision>
  <dcterms:created xsi:type="dcterms:W3CDTF">2022-11-20T22:51:06Z</dcterms:created>
  <dcterms:modified xsi:type="dcterms:W3CDTF">2022-11-23T15:58:11Z</dcterms:modified>
</cp:coreProperties>
</file>