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7" r:id="rId3"/>
    <p:sldId id="272" r:id="rId4"/>
    <p:sldId id="274" r:id="rId5"/>
    <p:sldId id="275" r:id="rId6"/>
    <p:sldId id="276" r:id="rId7"/>
    <p:sldId id="277" r:id="rId8"/>
    <p:sldId id="256" r:id="rId9"/>
    <p:sldId id="259" r:id="rId10"/>
    <p:sldId id="258" r:id="rId11"/>
    <p:sldId id="261" r:id="rId12"/>
    <p:sldId id="262" r:id="rId13"/>
    <p:sldId id="278" r:id="rId14"/>
    <p:sldId id="263" r:id="rId15"/>
    <p:sldId id="264" r:id="rId16"/>
    <p:sldId id="279" r:id="rId17"/>
    <p:sldId id="260" r:id="rId18"/>
    <p:sldId id="266" r:id="rId19"/>
    <p:sldId id="267" r:id="rId20"/>
    <p:sldId id="268" r:id="rId21"/>
    <p:sldId id="270" r:id="rId22"/>
    <p:sldId id="280" r:id="rId23"/>
    <p:sldId id="281" r:id="rId24"/>
    <p:sldId id="290" r:id="rId25"/>
    <p:sldId id="282" r:id="rId26"/>
    <p:sldId id="265" r:id="rId27"/>
    <p:sldId id="283" r:id="rId28"/>
    <p:sldId id="284" r:id="rId29"/>
    <p:sldId id="285"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1"/>
    <p:restoredTop sz="95741"/>
  </p:normalViewPr>
  <p:slideViewPr>
    <p:cSldViewPr snapToGrid="0" snapToObjects="1">
      <p:cViewPr varScale="1">
        <p:scale>
          <a:sx n="110" d="100"/>
          <a:sy n="110" d="100"/>
        </p:scale>
        <p:origin x="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CA"/>
              <a:t>Modifier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Modifier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9/12/22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CA"/>
              <a:t>Modifier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9/12/22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CA"/>
              <a:t>Modifier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CA"/>
              <a:t>Modifier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CA"/>
              <a:t>Modifier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CA"/>
              <a:t>Modifier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CA"/>
              <a:t>Modifier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CA"/>
              <a:t>Modifier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CA"/>
              <a:t>Modifier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9/12/22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re 3">
            <a:extLst>
              <a:ext uri="{FF2B5EF4-FFF2-40B4-BE49-F238E27FC236}">
                <a16:creationId xmlns:a16="http://schemas.microsoft.com/office/drawing/2014/main" id="{1DB8AF05-A998-5C44-8917-E7B27E05856B}"/>
              </a:ext>
            </a:extLst>
          </p:cNvPr>
          <p:cNvSpPr>
            <a:spLocks noGrp="1"/>
          </p:cNvSpPr>
          <p:nvPr>
            <p:ph type="ctrTitle"/>
          </p:nvPr>
        </p:nvSpPr>
        <p:spPr>
          <a:xfrm>
            <a:off x="2156346" y="849745"/>
            <a:ext cx="5526993" cy="4745836"/>
          </a:xfrm>
        </p:spPr>
        <p:txBody>
          <a:bodyPr anchor="ctr">
            <a:normAutofit/>
          </a:bodyPr>
          <a:lstStyle/>
          <a:p>
            <a:r>
              <a:rPr lang="fr-FR" sz="6000" dirty="0">
                <a:solidFill>
                  <a:srgbClr val="FFFFFF"/>
                </a:solidFill>
              </a:rPr>
              <a:t>Le paragraphe logique</a:t>
            </a:r>
          </a:p>
        </p:txBody>
      </p:sp>
      <p:sp>
        <p:nvSpPr>
          <p:cNvPr id="14" name="Rectangle 13">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Sous-titre 4">
            <a:extLst>
              <a:ext uri="{FF2B5EF4-FFF2-40B4-BE49-F238E27FC236}">
                <a16:creationId xmlns:a16="http://schemas.microsoft.com/office/drawing/2014/main" id="{DA9C7869-605B-794A-B5FE-08BA7DC04F08}"/>
              </a:ext>
            </a:extLst>
          </p:cNvPr>
          <p:cNvSpPr>
            <a:spLocks noGrp="1"/>
          </p:cNvSpPr>
          <p:nvPr>
            <p:ph type="subTitle" idx="1"/>
          </p:nvPr>
        </p:nvSpPr>
        <p:spPr>
          <a:xfrm>
            <a:off x="8317076" y="668740"/>
            <a:ext cx="3147043" cy="4926841"/>
          </a:xfrm>
        </p:spPr>
        <p:txBody>
          <a:bodyPr anchor="ctr">
            <a:normAutofit/>
          </a:bodyPr>
          <a:lstStyle/>
          <a:p>
            <a:r>
              <a:rPr lang="fr-FR" sz="3600" dirty="0">
                <a:solidFill>
                  <a:srgbClr val="FFFFFF"/>
                </a:solidFill>
              </a:rPr>
              <a:t>Les différentes parties</a:t>
            </a:r>
          </a:p>
        </p:txBody>
      </p:sp>
      <p:sp>
        <p:nvSpPr>
          <p:cNvPr id="16" name="Rectangle 15">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72475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237673-97F8-7F4B-988C-1D9362B80DD7}"/>
              </a:ext>
            </a:extLst>
          </p:cNvPr>
          <p:cNvSpPr>
            <a:spLocks noGrp="1"/>
          </p:cNvSpPr>
          <p:nvPr>
            <p:ph type="title"/>
          </p:nvPr>
        </p:nvSpPr>
        <p:spPr>
          <a:xfrm>
            <a:off x="643468" y="1033389"/>
            <a:ext cx="4826256" cy="4825409"/>
          </a:xfrm>
        </p:spPr>
        <p:txBody>
          <a:bodyPr anchor="ctr">
            <a:normAutofit/>
          </a:bodyPr>
          <a:lstStyle/>
          <a:p>
            <a:r>
              <a:rPr lang="fr-FR" sz="5400">
                <a:solidFill>
                  <a:srgbClr val="FFFFFF"/>
                </a:solidFill>
              </a:rPr>
              <a:t>Étapes à suivre</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0868EA5-E0AC-D247-BC51-A41CE12272BE}"/>
              </a:ext>
            </a:extLst>
          </p:cNvPr>
          <p:cNvSpPr>
            <a:spLocks noGrp="1"/>
          </p:cNvSpPr>
          <p:nvPr>
            <p:ph idx="1"/>
          </p:nvPr>
        </p:nvSpPr>
        <p:spPr>
          <a:xfrm>
            <a:off x="6755769" y="1033390"/>
            <a:ext cx="4855037" cy="4825409"/>
          </a:xfrm>
          <a:ln w="57150">
            <a:noFill/>
          </a:ln>
        </p:spPr>
        <p:txBody>
          <a:bodyPr anchor="ctr">
            <a:normAutofit/>
          </a:bodyPr>
          <a:lstStyle/>
          <a:p>
            <a:r>
              <a:rPr lang="fr-FR" sz="2000" dirty="0">
                <a:solidFill>
                  <a:schemeClr val="accent2">
                    <a:lumMod val="50000"/>
                  </a:schemeClr>
                </a:solidFill>
              </a:rPr>
              <a:t>Étape 1 : cerner le sujet</a:t>
            </a:r>
          </a:p>
          <a:p>
            <a:r>
              <a:rPr lang="fr-FR" sz="2000" dirty="0">
                <a:solidFill>
                  <a:schemeClr val="accent2">
                    <a:lumMod val="50000"/>
                  </a:schemeClr>
                </a:solidFill>
              </a:rPr>
              <a:t>Étape 2 : situer le contexte, lire et annoter les textes à l’étude</a:t>
            </a:r>
          </a:p>
          <a:p>
            <a:r>
              <a:rPr lang="fr-FR" sz="2000" dirty="0">
                <a:solidFill>
                  <a:schemeClr val="accent2">
                    <a:lumMod val="50000"/>
                  </a:schemeClr>
                </a:solidFill>
              </a:rPr>
              <a:t>Étape 3 : prendre position et formuler un point de critique</a:t>
            </a:r>
          </a:p>
          <a:p>
            <a:r>
              <a:rPr lang="fr-FR" sz="2000" dirty="0">
                <a:solidFill>
                  <a:schemeClr val="accent2">
                    <a:lumMod val="50000"/>
                  </a:schemeClr>
                </a:solidFill>
              </a:rPr>
              <a:t>Étape 4 : élaborer le plan</a:t>
            </a:r>
          </a:p>
          <a:p>
            <a:r>
              <a:rPr lang="fr-FR" sz="2000" dirty="0">
                <a:solidFill>
                  <a:schemeClr val="accent2">
                    <a:lumMod val="50000"/>
                  </a:schemeClr>
                </a:solidFill>
              </a:rPr>
              <a:t>Étape 5 : rédiger le paragraphe de développement, l’introduction et la conclusion</a:t>
            </a:r>
          </a:p>
          <a:p>
            <a:r>
              <a:rPr lang="fr-FR" sz="2000" dirty="0">
                <a:solidFill>
                  <a:schemeClr val="accent2">
                    <a:lumMod val="50000"/>
                  </a:schemeClr>
                </a:solidFill>
              </a:rPr>
              <a:t>Étape 6 : réviser et corriger le texte</a:t>
            </a:r>
          </a:p>
        </p:txBody>
      </p:sp>
    </p:spTree>
    <p:extLst>
      <p:ext uri="{BB962C8B-B14F-4D97-AF65-F5344CB8AC3E}">
        <p14:creationId xmlns:p14="http://schemas.microsoft.com/office/powerpoint/2010/main" val="396205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DE9BC35-06C7-B74F-A1C6-99FFDAAEC19B}"/>
              </a:ext>
            </a:extLst>
          </p:cNvPr>
          <p:cNvSpPr>
            <a:spLocks noGrp="1"/>
          </p:cNvSpPr>
          <p:nvPr>
            <p:ph type="title"/>
          </p:nvPr>
        </p:nvSpPr>
        <p:spPr>
          <a:xfrm>
            <a:off x="6319519" y="579366"/>
            <a:ext cx="5249604" cy="1013800"/>
          </a:xfrm>
        </p:spPr>
        <p:txBody>
          <a:bodyPr>
            <a:normAutofit/>
          </a:bodyPr>
          <a:lstStyle/>
          <a:p>
            <a:r>
              <a:rPr lang="fr-FR" dirty="0">
                <a:solidFill>
                  <a:schemeClr val="tx2"/>
                </a:solidFill>
              </a:rPr>
              <a:t>Le paragraphe, petit rappel</a:t>
            </a:r>
          </a:p>
        </p:txBody>
      </p:sp>
      <p:sp>
        <p:nvSpPr>
          <p:cNvPr id="19" name="Rectangle 11">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5">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Image 4">
            <a:extLst>
              <a:ext uri="{FF2B5EF4-FFF2-40B4-BE49-F238E27FC236}">
                <a16:creationId xmlns:a16="http://schemas.microsoft.com/office/drawing/2014/main" id="{EB256C7A-7FDB-504D-9927-A402B7E9E83F}"/>
              </a:ext>
            </a:extLst>
          </p:cNvPr>
          <p:cNvPicPr>
            <a:picLocks noChangeAspect="1"/>
          </p:cNvPicPr>
          <p:nvPr/>
        </p:nvPicPr>
        <p:blipFill>
          <a:blip r:embed="rId2"/>
          <a:stretch>
            <a:fillRect/>
          </a:stretch>
        </p:blipFill>
        <p:spPr>
          <a:xfrm>
            <a:off x="913333" y="1086266"/>
            <a:ext cx="4668054" cy="4668054"/>
          </a:xfrm>
          <a:prstGeom prst="rect">
            <a:avLst/>
          </a:prstGeom>
        </p:spPr>
      </p:pic>
      <p:sp>
        <p:nvSpPr>
          <p:cNvPr id="3" name="Espace réservé du contenu 2">
            <a:extLst>
              <a:ext uri="{FF2B5EF4-FFF2-40B4-BE49-F238E27FC236}">
                <a16:creationId xmlns:a16="http://schemas.microsoft.com/office/drawing/2014/main" id="{52805639-29B2-3D4E-A310-192869ECB91D}"/>
              </a:ext>
            </a:extLst>
          </p:cNvPr>
          <p:cNvSpPr>
            <a:spLocks noGrp="1"/>
          </p:cNvSpPr>
          <p:nvPr>
            <p:ph idx="1"/>
          </p:nvPr>
        </p:nvSpPr>
        <p:spPr>
          <a:xfrm>
            <a:off x="6515987" y="2254102"/>
            <a:ext cx="5114038" cy="3650344"/>
          </a:xfrm>
        </p:spPr>
        <p:txBody>
          <a:bodyPr>
            <a:noAutofit/>
          </a:bodyPr>
          <a:lstStyle/>
          <a:p>
            <a:r>
              <a:rPr lang="fr-CA" b="1" dirty="0"/>
              <a:t>Expliquez chaque argument en </a:t>
            </a:r>
            <a:r>
              <a:rPr lang="fr-CA" b="1" i="1" dirty="0"/>
              <a:t>vos</a:t>
            </a:r>
            <a:r>
              <a:rPr lang="fr-CA" b="1" dirty="0"/>
              <a:t> mots</a:t>
            </a:r>
            <a:r>
              <a:rPr lang="fr-CA" dirty="0"/>
              <a:t>, pas en </a:t>
            </a:r>
            <a:r>
              <a:rPr lang="fr-CA" b="1" dirty="0"/>
              <a:t>paraphrasant* </a:t>
            </a:r>
            <a:r>
              <a:rPr lang="fr-CA" dirty="0"/>
              <a:t>le texte à l’étude. </a:t>
            </a:r>
          </a:p>
          <a:p>
            <a:r>
              <a:rPr lang="fr-CA" b="1" dirty="0"/>
              <a:t>Donnez une </a:t>
            </a:r>
            <a:r>
              <a:rPr lang="fr-CA" b="1" i="1" dirty="0"/>
              <a:t>bonne</a:t>
            </a:r>
            <a:r>
              <a:rPr lang="fr-CA" b="1" dirty="0"/>
              <a:t> citation. </a:t>
            </a:r>
            <a:r>
              <a:rPr lang="fr-CA" dirty="0"/>
              <a:t>Une citation pertinente sans élément de forme vaut mieux qu’une mauvaise citation avec un bon élément de forme.</a:t>
            </a:r>
          </a:p>
          <a:p>
            <a:pPr marL="0" indent="0">
              <a:buNone/>
            </a:pPr>
            <a:endParaRPr lang="fr-CA" dirty="0"/>
          </a:p>
          <a:p>
            <a:pPr marL="0" indent="0">
              <a:buNone/>
            </a:pPr>
            <a:r>
              <a:rPr lang="fr-CA" b="1" dirty="0"/>
              <a:t>* citer le texte en changeant quelques mots de celui-ci</a:t>
            </a:r>
          </a:p>
        </p:txBody>
      </p:sp>
    </p:spTree>
    <p:extLst>
      <p:ext uri="{BB962C8B-B14F-4D97-AF65-F5344CB8AC3E}">
        <p14:creationId xmlns:p14="http://schemas.microsoft.com/office/powerpoint/2010/main" val="337984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12D10A-022B-4945-A76F-21692F16109F}"/>
              </a:ext>
            </a:extLst>
          </p:cNvPr>
          <p:cNvSpPr>
            <a:spLocks noGrp="1"/>
          </p:cNvSpPr>
          <p:nvPr>
            <p:ph type="title"/>
          </p:nvPr>
        </p:nvSpPr>
        <p:spPr/>
        <p:txBody>
          <a:bodyPr/>
          <a:lstStyle/>
          <a:p>
            <a:r>
              <a:rPr lang="fr-FR" dirty="0"/>
              <a:t>Cerner le sujet</a:t>
            </a:r>
          </a:p>
        </p:txBody>
      </p:sp>
      <p:sp>
        <p:nvSpPr>
          <p:cNvPr id="3" name="Espace réservé du contenu 2">
            <a:extLst>
              <a:ext uri="{FF2B5EF4-FFF2-40B4-BE49-F238E27FC236}">
                <a16:creationId xmlns:a16="http://schemas.microsoft.com/office/drawing/2014/main" id="{5BB0953B-6682-DC43-9275-E83B1663CBF0}"/>
              </a:ext>
            </a:extLst>
          </p:cNvPr>
          <p:cNvSpPr>
            <a:spLocks noGrp="1"/>
          </p:cNvSpPr>
          <p:nvPr>
            <p:ph idx="1"/>
          </p:nvPr>
        </p:nvSpPr>
        <p:spPr/>
        <p:txBody>
          <a:bodyPr>
            <a:normAutofit/>
          </a:bodyPr>
          <a:lstStyle/>
          <a:p>
            <a:r>
              <a:rPr lang="fr-FR" sz="2000" dirty="0"/>
              <a:t>La </a:t>
            </a:r>
            <a:r>
              <a:rPr lang="fr-FR" sz="2000" b="1" dirty="0"/>
              <a:t>dissertation critique </a:t>
            </a:r>
            <a:r>
              <a:rPr lang="fr-FR" sz="2000" dirty="0"/>
              <a:t>peut porter sur </a:t>
            </a:r>
            <a:r>
              <a:rPr lang="fr-FR" sz="2000" b="1" dirty="0"/>
              <a:t>un texte </a:t>
            </a:r>
            <a:r>
              <a:rPr lang="fr-FR" sz="2000" dirty="0"/>
              <a:t>ou sur </a:t>
            </a:r>
            <a:r>
              <a:rPr lang="fr-FR" sz="2000" b="1" dirty="0"/>
              <a:t>deux textes</a:t>
            </a:r>
            <a:r>
              <a:rPr lang="fr-FR" sz="2000" dirty="0"/>
              <a:t>, mais il y aura TOUJOURS un </a:t>
            </a:r>
            <a:r>
              <a:rPr lang="fr-FR" sz="2000" b="1" dirty="0"/>
              <a:t>élément de comparaison</a:t>
            </a:r>
            <a:r>
              <a:rPr lang="fr-FR" sz="2000" dirty="0"/>
              <a:t> dans la question.</a:t>
            </a:r>
          </a:p>
          <a:p>
            <a:r>
              <a:rPr lang="fr-FR" sz="2000" dirty="0"/>
              <a:t>Il faut s’assurer de bien comprendre la question, sinon on risque de passer à côté du sujet :</a:t>
            </a:r>
          </a:p>
          <a:p>
            <a:pPr lvl="1"/>
            <a:r>
              <a:rPr lang="fr-FR" sz="2000" dirty="0"/>
              <a:t>Quel est le sens de la question ?</a:t>
            </a:r>
          </a:p>
          <a:p>
            <a:pPr lvl="1"/>
            <a:r>
              <a:rPr lang="fr-FR" sz="2000" dirty="0"/>
              <a:t>Quelle opinion semble s’imposer au premier abord ? </a:t>
            </a:r>
          </a:p>
        </p:txBody>
      </p:sp>
    </p:spTree>
    <p:extLst>
      <p:ext uri="{BB962C8B-B14F-4D97-AF65-F5344CB8AC3E}">
        <p14:creationId xmlns:p14="http://schemas.microsoft.com/office/powerpoint/2010/main" val="104753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7D7C1F-6A1D-2C49-AA9E-87FEAD7B0425}"/>
              </a:ext>
            </a:extLst>
          </p:cNvPr>
          <p:cNvSpPr>
            <a:spLocks noGrp="1"/>
          </p:cNvSpPr>
          <p:nvPr>
            <p:ph type="title"/>
          </p:nvPr>
        </p:nvSpPr>
        <p:spPr/>
        <p:txBody>
          <a:bodyPr/>
          <a:lstStyle/>
          <a:p>
            <a:r>
              <a:rPr lang="fr-FR" dirty="0"/>
              <a:t>Des exemples</a:t>
            </a:r>
          </a:p>
        </p:txBody>
      </p:sp>
      <p:sp>
        <p:nvSpPr>
          <p:cNvPr id="3" name="Espace réservé du contenu 2">
            <a:extLst>
              <a:ext uri="{FF2B5EF4-FFF2-40B4-BE49-F238E27FC236}">
                <a16:creationId xmlns:a16="http://schemas.microsoft.com/office/drawing/2014/main" id="{12B6B493-D8BC-DD49-B4D0-E0C52F6680C0}"/>
              </a:ext>
            </a:extLst>
          </p:cNvPr>
          <p:cNvSpPr>
            <a:spLocks noGrp="1"/>
          </p:cNvSpPr>
          <p:nvPr>
            <p:ph idx="1"/>
          </p:nvPr>
        </p:nvSpPr>
        <p:spPr/>
        <p:txBody>
          <a:bodyPr>
            <a:normAutofit/>
          </a:bodyPr>
          <a:lstStyle/>
          <a:p>
            <a:r>
              <a:rPr lang="fr-FR" sz="2000" b="1" u="sng" dirty="0"/>
              <a:t>Un extrait </a:t>
            </a:r>
            <a:r>
              <a:rPr lang="fr-FR" sz="2000" dirty="0"/>
              <a:t>:</a:t>
            </a:r>
          </a:p>
          <a:p>
            <a:pPr lvl="1"/>
            <a:r>
              <a:rPr lang="fr-FR" sz="1800" dirty="0"/>
              <a:t>Peut-on dire que, dans la pièce </a:t>
            </a:r>
            <a:r>
              <a:rPr lang="fr-FR" sz="1800" i="1" dirty="0"/>
              <a:t>Dom Juan</a:t>
            </a:r>
            <a:r>
              <a:rPr lang="fr-FR" sz="1800" dirty="0"/>
              <a:t> de Molière, Dom Juan est principalement motivé par son amour des femmes ?</a:t>
            </a:r>
          </a:p>
          <a:p>
            <a:pPr lvl="1"/>
            <a:r>
              <a:rPr lang="fr-FR" sz="1800" dirty="0"/>
              <a:t>Peut-on dire que c’est la force de </a:t>
            </a:r>
            <a:r>
              <a:rPr lang="fr-FR" sz="1800" dirty="0" err="1"/>
              <a:t>Menaud</a:t>
            </a:r>
            <a:r>
              <a:rPr lang="fr-FR" sz="1800" dirty="0"/>
              <a:t> qui est mise en valeur dans cet extrait ?</a:t>
            </a:r>
          </a:p>
          <a:p>
            <a:r>
              <a:rPr lang="fr-FR" sz="2000" b="1" u="sng" dirty="0"/>
              <a:t>Deux extraits </a:t>
            </a:r>
            <a:r>
              <a:rPr lang="fr-FR" sz="2000" dirty="0"/>
              <a:t>:</a:t>
            </a:r>
          </a:p>
          <a:p>
            <a:pPr lvl="1"/>
            <a:r>
              <a:rPr lang="fr-FR" sz="1800" dirty="0"/>
              <a:t>Peut-on dire que, dans ces extraits de romans </a:t>
            </a:r>
            <a:r>
              <a:rPr lang="fr-FR" sz="1800" i="1" dirty="0"/>
              <a:t>Maria </a:t>
            </a:r>
            <a:r>
              <a:rPr lang="fr-FR" sz="1800" i="1" dirty="0" err="1"/>
              <a:t>Chapdelaine</a:t>
            </a:r>
            <a:r>
              <a:rPr lang="fr-FR" sz="1800" dirty="0"/>
              <a:t> et </a:t>
            </a:r>
            <a:r>
              <a:rPr lang="fr-FR" sz="1800" i="1" dirty="0"/>
              <a:t>Le Survenant</a:t>
            </a:r>
            <a:r>
              <a:rPr lang="fr-FR" sz="1800" dirty="0"/>
              <a:t>, les auteurs valorisent l’attachement à la terre ?</a:t>
            </a:r>
          </a:p>
          <a:p>
            <a:pPr lvl="1"/>
            <a:r>
              <a:rPr lang="fr-FR" sz="1800" dirty="0"/>
              <a:t>Peut-on dire que dans « Spleen », de Charles Baudelaire, et dans « Les Corbeaux », d’Émile Nelligan, la souffrance des poètes est similaire ?</a:t>
            </a:r>
          </a:p>
        </p:txBody>
      </p:sp>
    </p:spTree>
    <p:extLst>
      <p:ext uri="{BB962C8B-B14F-4D97-AF65-F5344CB8AC3E}">
        <p14:creationId xmlns:p14="http://schemas.microsoft.com/office/powerpoint/2010/main" val="2070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86ADD11-1798-4A47-A172-2680A67E353F}"/>
              </a:ext>
            </a:extLst>
          </p:cNvPr>
          <p:cNvSpPr>
            <a:spLocks noGrp="1"/>
          </p:cNvSpPr>
          <p:nvPr>
            <p:ph type="title"/>
          </p:nvPr>
        </p:nvSpPr>
        <p:spPr>
          <a:xfrm>
            <a:off x="959157" y="1113764"/>
            <a:ext cx="3269749" cy="4624327"/>
          </a:xfrm>
        </p:spPr>
        <p:txBody>
          <a:bodyPr anchor="ctr">
            <a:normAutofit/>
          </a:bodyPr>
          <a:lstStyle/>
          <a:p>
            <a:r>
              <a:rPr lang="fr-FR" sz="3200">
                <a:solidFill>
                  <a:srgbClr val="FFFFFF"/>
                </a:solidFill>
              </a:rPr>
              <a:t>Situer le contexte, lire et annoter</a:t>
            </a:r>
          </a:p>
        </p:txBody>
      </p:sp>
      <p:sp>
        <p:nvSpPr>
          <p:cNvPr id="3" name="Espace réservé du contenu 2">
            <a:extLst>
              <a:ext uri="{FF2B5EF4-FFF2-40B4-BE49-F238E27FC236}">
                <a16:creationId xmlns:a16="http://schemas.microsoft.com/office/drawing/2014/main" id="{84377CE1-3283-E74B-80C7-8430038EFDDA}"/>
              </a:ext>
            </a:extLst>
          </p:cNvPr>
          <p:cNvSpPr>
            <a:spLocks noGrp="1"/>
          </p:cNvSpPr>
          <p:nvPr>
            <p:ph idx="1"/>
          </p:nvPr>
        </p:nvSpPr>
        <p:spPr>
          <a:xfrm>
            <a:off x="5155905" y="1113764"/>
            <a:ext cx="6108179" cy="4624327"/>
          </a:xfrm>
        </p:spPr>
        <p:txBody>
          <a:bodyPr anchor="ctr">
            <a:normAutofit/>
          </a:bodyPr>
          <a:lstStyle/>
          <a:p>
            <a:r>
              <a:rPr lang="fr-FR" dirty="0"/>
              <a:t>Avant de lire le texte, prenez note de l’époque et du lieu où ils ont été écrits : on vous précisera toujours le pays d’origine de l’auteur et l’année de publication de chaque œuvre proposée. Ces informations vous permettront de situer les œuvres, peut-être même de les rattacher à des genres ou des courants, et pourront entre autres vous être utiles dans la composition de votre introduction et de votre conclusion.</a:t>
            </a:r>
          </a:p>
          <a:p>
            <a:r>
              <a:rPr lang="fr-FR" dirty="0"/>
              <a:t>Lisez chacun des textes avec attention, en surlignant ce qui vous semblent en lien avec la question. Assurez-vous que la signification de chacun des mots est bien claire en consultant un dictionnaire au besoin.</a:t>
            </a:r>
          </a:p>
        </p:txBody>
      </p:sp>
    </p:spTree>
    <p:extLst>
      <p:ext uri="{BB962C8B-B14F-4D97-AF65-F5344CB8AC3E}">
        <p14:creationId xmlns:p14="http://schemas.microsoft.com/office/powerpoint/2010/main" val="119757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C8ECC49-8856-3245-B4A5-6798C37555E3}"/>
              </a:ext>
            </a:extLst>
          </p:cNvPr>
          <p:cNvSpPr>
            <a:spLocks noGrp="1"/>
          </p:cNvSpPr>
          <p:nvPr>
            <p:ph type="title"/>
          </p:nvPr>
        </p:nvSpPr>
        <p:spPr>
          <a:xfrm>
            <a:off x="609906" y="702155"/>
            <a:ext cx="3568661" cy="1269713"/>
          </a:xfrm>
        </p:spPr>
        <p:txBody>
          <a:bodyPr>
            <a:normAutofit/>
          </a:bodyPr>
          <a:lstStyle/>
          <a:p>
            <a:r>
              <a:rPr lang="fr-FR">
                <a:solidFill>
                  <a:schemeClr val="tx2"/>
                </a:solidFill>
              </a:rPr>
              <a:t>Prendre position</a:t>
            </a:r>
          </a:p>
        </p:txBody>
      </p:sp>
      <p:sp>
        <p:nvSpPr>
          <p:cNvPr id="21" name="Rectangle 15">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Espace réservé du contenu 6">
            <a:extLst>
              <a:ext uri="{FF2B5EF4-FFF2-40B4-BE49-F238E27FC236}">
                <a16:creationId xmlns:a16="http://schemas.microsoft.com/office/drawing/2014/main" id="{A3DA1199-5C40-1B4A-8F53-035F6CACCB82}"/>
              </a:ext>
            </a:extLst>
          </p:cNvPr>
          <p:cNvSpPr>
            <a:spLocks noGrp="1"/>
          </p:cNvSpPr>
          <p:nvPr>
            <p:ph idx="1"/>
          </p:nvPr>
        </p:nvSpPr>
        <p:spPr>
          <a:xfrm>
            <a:off x="609906" y="2340864"/>
            <a:ext cx="3568661" cy="3634486"/>
          </a:xfrm>
        </p:spPr>
        <p:txBody>
          <a:bodyPr>
            <a:normAutofit/>
          </a:bodyPr>
          <a:lstStyle/>
          <a:p>
            <a:pPr marL="0" indent="0">
              <a:buNone/>
            </a:pPr>
            <a:r>
              <a:rPr lang="fr-FR" sz="2000" dirty="0"/>
              <a:t>La question que l’on vous posera contient une affirmation ;</a:t>
            </a:r>
          </a:p>
          <a:p>
            <a:pPr marL="0" indent="0">
              <a:buNone/>
            </a:pPr>
            <a:r>
              <a:rPr lang="fr-FR" sz="2000" dirty="0"/>
              <a:t>Vous pouvez :</a:t>
            </a:r>
          </a:p>
          <a:p>
            <a:pPr lvl="1"/>
            <a:r>
              <a:rPr lang="fr-FR" sz="2000" b="1" dirty="0">
                <a:solidFill>
                  <a:srgbClr val="FF0000"/>
                </a:solidFill>
              </a:rPr>
              <a:t>Appuyer</a:t>
            </a:r>
            <a:r>
              <a:rPr lang="fr-FR" sz="2000" dirty="0"/>
              <a:t> l’affirmation</a:t>
            </a:r>
          </a:p>
          <a:p>
            <a:pPr lvl="1"/>
            <a:r>
              <a:rPr lang="fr-FR" sz="2000" b="1" dirty="0">
                <a:solidFill>
                  <a:srgbClr val="FF0000"/>
                </a:solidFill>
              </a:rPr>
              <a:t>Réfuter</a:t>
            </a:r>
            <a:r>
              <a:rPr lang="fr-FR" sz="2000" dirty="0"/>
              <a:t> l’affirmation</a:t>
            </a:r>
          </a:p>
          <a:p>
            <a:pPr lvl="1"/>
            <a:r>
              <a:rPr lang="fr-FR" sz="2000" b="1" dirty="0">
                <a:solidFill>
                  <a:srgbClr val="FF0000"/>
                </a:solidFill>
              </a:rPr>
              <a:t>Nuancer</a:t>
            </a:r>
            <a:r>
              <a:rPr lang="fr-FR" sz="2000" dirty="0"/>
              <a:t> l’affirmation</a:t>
            </a:r>
          </a:p>
        </p:txBody>
      </p:sp>
      <p:pic>
        <p:nvPicPr>
          <p:cNvPr id="9" name="Image 8">
            <a:extLst>
              <a:ext uri="{FF2B5EF4-FFF2-40B4-BE49-F238E27FC236}">
                <a16:creationId xmlns:a16="http://schemas.microsoft.com/office/drawing/2014/main" id="{AFF8EA12-AD9C-694C-9877-91DE29B3AC47}"/>
              </a:ext>
            </a:extLst>
          </p:cNvPr>
          <p:cNvPicPr>
            <a:picLocks noChangeAspect="1"/>
          </p:cNvPicPr>
          <p:nvPr/>
        </p:nvPicPr>
        <p:blipFill>
          <a:blip r:embed="rId2"/>
          <a:stretch>
            <a:fillRect/>
          </a:stretch>
        </p:blipFill>
        <p:spPr>
          <a:xfrm>
            <a:off x="5451250" y="702156"/>
            <a:ext cx="5141364" cy="5273194"/>
          </a:xfrm>
          <a:prstGeom prst="rect">
            <a:avLst/>
          </a:prstGeom>
        </p:spPr>
      </p:pic>
    </p:spTree>
    <p:extLst>
      <p:ext uri="{BB962C8B-B14F-4D97-AF65-F5344CB8AC3E}">
        <p14:creationId xmlns:p14="http://schemas.microsoft.com/office/powerpoint/2010/main" val="1442342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51352C-5D8B-BD46-BC69-FF90A8914008}"/>
              </a:ext>
            </a:extLst>
          </p:cNvPr>
          <p:cNvSpPr>
            <a:spLocks noGrp="1"/>
          </p:cNvSpPr>
          <p:nvPr>
            <p:ph type="title"/>
          </p:nvPr>
        </p:nvSpPr>
        <p:spPr>
          <a:xfrm>
            <a:off x="959157" y="1113764"/>
            <a:ext cx="3269749" cy="4624327"/>
          </a:xfrm>
        </p:spPr>
        <p:txBody>
          <a:bodyPr anchor="ctr">
            <a:normAutofit/>
          </a:bodyPr>
          <a:lstStyle/>
          <a:p>
            <a:r>
              <a:rPr lang="fr-FR" sz="3200">
                <a:solidFill>
                  <a:srgbClr val="FFFFFF"/>
                </a:solidFill>
              </a:rPr>
              <a:t>Prendre position</a:t>
            </a:r>
          </a:p>
        </p:txBody>
      </p:sp>
      <p:sp>
        <p:nvSpPr>
          <p:cNvPr id="3" name="Espace réservé du contenu 2">
            <a:extLst>
              <a:ext uri="{FF2B5EF4-FFF2-40B4-BE49-F238E27FC236}">
                <a16:creationId xmlns:a16="http://schemas.microsoft.com/office/drawing/2014/main" id="{FF4D1EEA-81BE-9D4F-977C-610CC9BDD2B3}"/>
              </a:ext>
            </a:extLst>
          </p:cNvPr>
          <p:cNvSpPr>
            <a:spLocks noGrp="1"/>
          </p:cNvSpPr>
          <p:nvPr>
            <p:ph idx="1"/>
          </p:nvPr>
        </p:nvSpPr>
        <p:spPr>
          <a:xfrm>
            <a:off x="5155905" y="1113764"/>
            <a:ext cx="6202658" cy="4624327"/>
          </a:xfrm>
        </p:spPr>
        <p:txBody>
          <a:bodyPr anchor="ctr">
            <a:normAutofit/>
          </a:bodyPr>
          <a:lstStyle/>
          <a:p>
            <a:r>
              <a:rPr lang="fr-FR" sz="2400" dirty="0"/>
              <a:t>Sans un point de vue critique clairement énoncé, la dissertation est une simple analyse de texte. Vous devez prendre position par rapport au sujet.</a:t>
            </a:r>
          </a:p>
          <a:p>
            <a:pPr marL="0" indent="0">
              <a:buNone/>
            </a:pPr>
            <a:endParaRPr lang="fr-FR" sz="2400" dirty="0"/>
          </a:p>
          <a:p>
            <a:r>
              <a:rPr lang="fr-FR" sz="2400" dirty="0"/>
              <a:t>* Attention : prendre position ne veut pas dire donner son opinion, il faut éviter les marques de subjectivité « je pense que... », « selon moi... », « à mon avis... », etc.</a:t>
            </a:r>
          </a:p>
          <a:p>
            <a:endParaRPr lang="fr-FR" sz="2400" dirty="0"/>
          </a:p>
        </p:txBody>
      </p:sp>
    </p:spTree>
    <p:extLst>
      <p:ext uri="{BB962C8B-B14F-4D97-AF65-F5344CB8AC3E}">
        <p14:creationId xmlns:p14="http://schemas.microsoft.com/office/powerpoint/2010/main" val="405417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00023-C6F0-FD4F-9BBB-830BA86649D9}"/>
              </a:ext>
            </a:extLst>
          </p:cNvPr>
          <p:cNvSpPr>
            <a:spLocks noGrp="1"/>
          </p:cNvSpPr>
          <p:nvPr>
            <p:ph type="title"/>
          </p:nvPr>
        </p:nvSpPr>
        <p:spPr>
          <a:xfrm>
            <a:off x="837602" y="202788"/>
            <a:ext cx="9720072" cy="1451928"/>
          </a:xfrm>
        </p:spPr>
        <p:txBody>
          <a:bodyPr/>
          <a:lstStyle/>
          <a:p>
            <a:r>
              <a:rPr lang="fr-FR" dirty="0"/>
              <a:t>Point de vue critique : trois positions</a:t>
            </a:r>
          </a:p>
        </p:txBody>
      </p:sp>
      <p:sp>
        <p:nvSpPr>
          <p:cNvPr id="3" name="Espace réservé du contenu 2">
            <a:extLst>
              <a:ext uri="{FF2B5EF4-FFF2-40B4-BE49-F238E27FC236}">
                <a16:creationId xmlns:a16="http://schemas.microsoft.com/office/drawing/2014/main" id="{DC9BEFF3-BCE6-0242-B15C-C8005A07B7C0}"/>
              </a:ext>
            </a:extLst>
          </p:cNvPr>
          <p:cNvSpPr>
            <a:spLocks noGrp="1"/>
          </p:cNvSpPr>
          <p:nvPr>
            <p:ph idx="1"/>
          </p:nvPr>
        </p:nvSpPr>
        <p:spPr>
          <a:xfrm>
            <a:off x="581191" y="2688178"/>
            <a:ext cx="11029615" cy="3678303"/>
          </a:xfrm>
        </p:spPr>
        <p:txBody>
          <a:bodyPr>
            <a:noAutofit/>
          </a:bodyPr>
          <a:lstStyle/>
          <a:p>
            <a:pPr marL="0" indent="0">
              <a:buNone/>
            </a:pPr>
            <a:endParaRPr lang="fr-FR" dirty="0"/>
          </a:p>
          <a:p>
            <a:pPr marL="0" indent="0">
              <a:buNone/>
            </a:pPr>
            <a:endParaRPr lang="fr-FR" b="1" dirty="0"/>
          </a:p>
          <a:p>
            <a:pPr marL="0" indent="0">
              <a:buNone/>
            </a:pPr>
            <a:endParaRPr lang="fr-FR" b="1" dirty="0"/>
          </a:p>
          <a:p>
            <a:pPr marL="0" indent="0">
              <a:buNone/>
            </a:pPr>
            <a:r>
              <a:rPr lang="fr-FR" b="1" dirty="0"/>
              <a:t>Position affirmative :</a:t>
            </a:r>
          </a:p>
          <a:p>
            <a:pPr>
              <a:buFont typeface="Arial" panose="020B0604020202020204" pitchFamily="34" charset="0"/>
              <a:buChar char="•"/>
            </a:pPr>
            <a:r>
              <a:rPr lang="fr-FR" dirty="0"/>
              <a:t> Oui, les deux auteurs valorisent l’attachement à la terre.</a:t>
            </a:r>
          </a:p>
          <a:p>
            <a:pPr marL="0" indent="0">
              <a:buNone/>
            </a:pPr>
            <a:r>
              <a:rPr lang="fr-FR" b="1" dirty="0"/>
              <a:t>Position négative :</a:t>
            </a:r>
          </a:p>
          <a:p>
            <a:pPr>
              <a:buFont typeface="Arial" panose="020B0604020202020204" pitchFamily="34" charset="0"/>
              <a:buChar char="•"/>
            </a:pPr>
            <a:r>
              <a:rPr lang="fr-FR" dirty="0"/>
              <a:t> Non, les auteurs ne valorisent pas l’attachement à la terre, ils le critiquent.</a:t>
            </a:r>
          </a:p>
          <a:p>
            <a:pPr>
              <a:buFont typeface="Arial" panose="020B0604020202020204" pitchFamily="34" charset="0"/>
              <a:buChar char="•"/>
            </a:pPr>
            <a:r>
              <a:rPr lang="fr-FR" dirty="0"/>
              <a:t> Non, les auteurs ne valorisent pas l’attachement à la terre, ils valorisent plutôt... (élément à spécifier)</a:t>
            </a:r>
          </a:p>
          <a:p>
            <a:pPr marL="0" indent="0">
              <a:buNone/>
            </a:pPr>
            <a:r>
              <a:rPr lang="fr-FR" b="1" dirty="0"/>
              <a:t>Position nuancée :</a:t>
            </a:r>
          </a:p>
          <a:p>
            <a:pPr>
              <a:buFont typeface="Arial" panose="020B0604020202020204" pitchFamily="34" charset="0"/>
              <a:buChar char="•"/>
            </a:pPr>
            <a:r>
              <a:rPr lang="fr-FR" dirty="0"/>
              <a:t> L’un d’eux valorise l’attachement à la terre ; l’autre, non.</a:t>
            </a:r>
          </a:p>
          <a:p>
            <a:pPr>
              <a:buFont typeface="Arial" panose="020B0604020202020204" pitchFamily="34" charset="0"/>
              <a:buChar char="•"/>
            </a:pPr>
            <a:r>
              <a:rPr lang="fr-FR" dirty="0"/>
              <a:t> Les deux auteurs valorisent l’attachement à la terre en partie.</a:t>
            </a:r>
          </a:p>
          <a:p>
            <a:endParaRPr lang="fr-FR" dirty="0"/>
          </a:p>
          <a:p>
            <a:endParaRPr lang="fr-FR" dirty="0"/>
          </a:p>
          <a:p>
            <a:endParaRPr lang="fr-FR" dirty="0"/>
          </a:p>
        </p:txBody>
      </p:sp>
      <p:graphicFrame>
        <p:nvGraphicFramePr>
          <p:cNvPr id="4" name="Tableau 4">
            <a:extLst>
              <a:ext uri="{FF2B5EF4-FFF2-40B4-BE49-F238E27FC236}">
                <a16:creationId xmlns:a16="http://schemas.microsoft.com/office/drawing/2014/main" id="{472C5C99-8F47-3746-A028-0833B4D2B704}"/>
              </a:ext>
            </a:extLst>
          </p:cNvPr>
          <p:cNvGraphicFramePr>
            <a:graphicFrameLocks noGrp="1"/>
          </p:cNvGraphicFramePr>
          <p:nvPr>
            <p:extLst>
              <p:ext uri="{D42A27DB-BD31-4B8C-83A1-F6EECF244321}">
                <p14:modId xmlns:p14="http://schemas.microsoft.com/office/powerpoint/2010/main" val="1081195310"/>
              </p:ext>
            </p:extLst>
          </p:nvPr>
        </p:nvGraphicFramePr>
        <p:xfrm>
          <a:off x="1049437" y="1987138"/>
          <a:ext cx="10093124" cy="701040"/>
        </p:xfrm>
        <a:graphic>
          <a:graphicData uri="http://schemas.openxmlformats.org/drawingml/2006/table">
            <a:tbl>
              <a:tblPr firstRow="1" bandRow="1">
                <a:tableStyleId>{5C22544A-7EE6-4342-B048-85BDC9FD1C3A}</a:tableStyleId>
              </a:tblPr>
              <a:tblGrid>
                <a:gridCol w="10093124">
                  <a:extLst>
                    <a:ext uri="{9D8B030D-6E8A-4147-A177-3AD203B41FA5}">
                      <a16:colId xmlns:a16="http://schemas.microsoft.com/office/drawing/2014/main" val="2260024473"/>
                    </a:ext>
                  </a:extLst>
                </a:gridCol>
              </a:tblGrid>
              <a:tr h="370840">
                <a:tc>
                  <a:txBody>
                    <a:bodyPr/>
                    <a:lstStyle/>
                    <a:p>
                      <a:pPr lvl="1"/>
                      <a:r>
                        <a:rPr lang="fr-FR" sz="2000" dirty="0">
                          <a:solidFill>
                            <a:schemeClr val="tx1"/>
                          </a:solidFill>
                        </a:rPr>
                        <a:t>Peut-on dire que, dans ces extraits des romans </a:t>
                      </a:r>
                      <a:r>
                        <a:rPr lang="fr-FR" sz="2000" i="1" dirty="0">
                          <a:solidFill>
                            <a:schemeClr val="tx1"/>
                          </a:solidFill>
                        </a:rPr>
                        <a:t>Maria </a:t>
                      </a:r>
                      <a:r>
                        <a:rPr lang="fr-FR" sz="2000" i="1" dirty="0" err="1">
                          <a:solidFill>
                            <a:schemeClr val="tx1"/>
                          </a:solidFill>
                        </a:rPr>
                        <a:t>Chapdelaine</a:t>
                      </a:r>
                      <a:r>
                        <a:rPr lang="fr-FR" sz="2000" dirty="0">
                          <a:solidFill>
                            <a:schemeClr val="tx1"/>
                          </a:solidFill>
                        </a:rPr>
                        <a:t> et </a:t>
                      </a:r>
                      <a:r>
                        <a:rPr lang="fr-FR" sz="2000" i="1" dirty="0">
                          <a:solidFill>
                            <a:schemeClr val="tx1"/>
                          </a:solidFill>
                        </a:rPr>
                        <a:t>Le Survenant</a:t>
                      </a:r>
                      <a:r>
                        <a:rPr lang="fr-FR" sz="2000" dirty="0">
                          <a:solidFill>
                            <a:schemeClr val="tx1"/>
                          </a:solidFill>
                        </a:rPr>
                        <a:t>, les auteurs valorisent l’attachement à la terre ?</a:t>
                      </a:r>
                    </a:p>
                  </a:txBody>
                  <a:tcPr>
                    <a:solidFill>
                      <a:schemeClr val="accent3"/>
                    </a:solidFill>
                  </a:tcPr>
                </a:tc>
                <a:extLst>
                  <a:ext uri="{0D108BD9-81ED-4DB2-BD59-A6C34878D82A}">
                    <a16:rowId xmlns:a16="http://schemas.microsoft.com/office/drawing/2014/main" val="3157852952"/>
                  </a:ext>
                </a:extLst>
              </a:tr>
            </a:tbl>
          </a:graphicData>
        </a:graphic>
      </p:graphicFrame>
    </p:spTree>
    <p:extLst>
      <p:ext uri="{BB962C8B-B14F-4D97-AF65-F5344CB8AC3E}">
        <p14:creationId xmlns:p14="http://schemas.microsoft.com/office/powerpoint/2010/main" val="73325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91E167-C112-8A4D-BC0A-A28A32D12643}"/>
              </a:ext>
            </a:extLst>
          </p:cNvPr>
          <p:cNvSpPr>
            <a:spLocks noGrp="1"/>
          </p:cNvSpPr>
          <p:nvPr>
            <p:ph type="title"/>
          </p:nvPr>
        </p:nvSpPr>
        <p:spPr>
          <a:xfrm>
            <a:off x="959157" y="1113764"/>
            <a:ext cx="3269749" cy="4624327"/>
          </a:xfrm>
        </p:spPr>
        <p:txBody>
          <a:bodyPr anchor="ctr">
            <a:normAutofit/>
          </a:bodyPr>
          <a:lstStyle/>
          <a:p>
            <a:r>
              <a:rPr lang="fr-FR" sz="3200">
                <a:solidFill>
                  <a:srgbClr val="FFFFFF"/>
                </a:solidFill>
              </a:rPr>
              <a:t>Le plan</a:t>
            </a:r>
          </a:p>
        </p:txBody>
      </p:sp>
      <p:sp>
        <p:nvSpPr>
          <p:cNvPr id="3" name="Espace réservé du contenu 2">
            <a:extLst>
              <a:ext uri="{FF2B5EF4-FFF2-40B4-BE49-F238E27FC236}">
                <a16:creationId xmlns:a16="http://schemas.microsoft.com/office/drawing/2014/main" id="{9CBCBA5C-EB5F-7F4D-B870-D198CD2472B4}"/>
              </a:ext>
            </a:extLst>
          </p:cNvPr>
          <p:cNvSpPr>
            <a:spLocks noGrp="1"/>
          </p:cNvSpPr>
          <p:nvPr>
            <p:ph idx="1"/>
          </p:nvPr>
        </p:nvSpPr>
        <p:spPr>
          <a:xfrm>
            <a:off x="5155905" y="1113764"/>
            <a:ext cx="6108179" cy="4624327"/>
          </a:xfrm>
        </p:spPr>
        <p:txBody>
          <a:bodyPr anchor="ctr">
            <a:normAutofit/>
          </a:bodyPr>
          <a:lstStyle/>
          <a:p>
            <a:r>
              <a:rPr lang="fr-FR" sz="2000" dirty="0"/>
              <a:t>Un bon plan assure une </a:t>
            </a:r>
            <a:r>
              <a:rPr lang="fr-FR" sz="2000" b="1" dirty="0"/>
              <a:t>cohérence à votre argumentation </a:t>
            </a:r>
            <a:r>
              <a:rPr lang="fr-FR" sz="2000" dirty="0"/>
              <a:t>et vous permet de gagner beaucoup de temps lors de la rédaction ;</a:t>
            </a:r>
          </a:p>
          <a:p>
            <a:r>
              <a:rPr lang="fr-FR" sz="2000" dirty="0"/>
              <a:t>En ce qui a trait au développement, votre plan doit contenir </a:t>
            </a:r>
            <a:r>
              <a:rPr lang="fr-FR" sz="2000" b="1" dirty="0"/>
              <a:t>deux idées principales (paragraphes)</a:t>
            </a:r>
            <a:r>
              <a:rPr lang="fr-FR" sz="2000" dirty="0"/>
              <a:t> chacune divisée en </a:t>
            </a:r>
            <a:r>
              <a:rPr lang="fr-FR" sz="2000" b="1" dirty="0"/>
              <a:t>deux idées secondaires </a:t>
            </a:r>
            <a:r>
              <a:rPr lang="fr-FR" sz="2000" dirty="0"/>
              <a:t>;</a:t>
            </a:r>
          </a:p>
          <a:p>
            <a:r>
              <a:rPr lang="fr-FR" sz="2000" dirty="0"/>
              <a:t>Chaque idée secondaire doit être appuyée par une </a:t>
            </a:r>
            <a:r>
              <a:rPr lang="fr-FR" sz="2000" b="1" dirty="0"/>
              <a:t>preuve (citation) </a:t>
            </a:r>
            <a:r>
              <a:rPr lang="fr-FR" sz="2000" dirty="0"/>
              <a:t>tirée du texte : vos preuves doivent être basées sur le </a:t>
            </a:r>
            <a:r>
              <a:rPr lang="fr-FR" sz="2000" b="1" dirty="0"/>
              <a:t>fond et la forme </a:t>
            </a:r>
            <a:r>
              <a:rPr lang="fr-FR" sz="2000" dirty="0"/>
              <a:t>du ou des textes analysés (un </a:t>
            </a:r>
            <a:r>
              <a:rPr lang="fr-FR" sz="2000" b="1" dirty="0"/>
              <a:t>minimum de deux procédés d’écriture </a:t>
            </a:r>
            <a:r>
              <a:rPr lang="fr-FR" sz="2000" dirty="0"/>
              <a:t>sera demandé pour les dissertations de ce cours)</a:t>
            </a:r>
          </a:p>
        </p:txBody>
      </p:sp>
    </p:spTree>
    <p:extLst>
      <p:ext uri="{BB962C8B-B14F-4D97-AF65-F5344CB8AC3E}">
        <p14:creationId xmlns:p14="http://schemas.microsoft.com/office/powerpoint/2010/main" val="172358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F05FD10-B52A-2048-B5F9-75AF0A557C16}"/>
              </a:ext>
            </a:extLst>
          </p:cNvPr>
          <p:cNvSpPr>
            <a:spLocks noGrp="1"/>
          </p:cNvSpPr>
          <p:nvPr>
            <p:ph type="title"/>
          </p:nvPr>
        </p:nvSpPr>
        <p:spPr>
          <a:xfrm>
            <a:off x="959157" y="1113764"/>
            <a:ext cx="3269749" cy="4624327"/>
          </a:xfrm>
        </p:spPr>
        <p:txBody>
          <a:bodyPr anchor="ctr">
            <a:normAutofit/>
          </a:bodyPr>
          <a:lstStyle/>
          <a:p>
            <a:r>
              <a:rPr lang="fr-FR" sz="3200">
                <a:solidFill>
                  <a:srgbClr val="FFFFFF"/>
                </a:solidFill>
              </a:rPr>
              <a:t>Le plan</a:t>
            </a:r>
          </a:p>
        </p:txBody>
      </p:sp>
      <p:sp>
        <p:nvSpPr>
          <p:cNvPr id="3" name="Espace réservé du contenu 2">
            <a:extLst>
              <a:ext uri="{FF2B5EF4-FFF2-40B4-BE49-F238E27FC236}">
                <a16:creationId xmlns:a16="http://schemas.microsoft.com/office/drawing/2014/main" id="{105BB856-E3A2-5C47-8760-36A67A67A2FF}"/>
              </a:ext>
            </a:extLst>
          </p:cNvPr>
          <p:cNvSpPr>
            <a:spLocks noGrp="1"/>
          </p:cNvSpPr>
          <p:nvPr>
            <p:ph idx="1"/>
          </p:nvPr>
        </p:nvSpPr>
        <p:spPr>
          <a:xfrm>
            <a:off x="5155905" y="1113764"/>
            <a:ext cx="6108179" cy="4624327"/>
          </a:xfrm>
        </p:spPr>
        <p:txBody>
          <a:bodyPr anchor="ctr">
            <a:noAutofit/>
          </a:bodyPr>
          <a:lstStyle/>
          <a:p>
            <a:pPr marL="0" indent="0">
              <a:buNone/>
            </a:pPr>
            <a:r>
              <a:rPr lang="fr-FR" sz="2400" b="1" dirty="0"/>
              <a:t>Introduction : </a:t>
            </a:r>
          </a:p>
          <a:p>
            <a:pPr lvl="1"/>
            <a:r>
              <a:rPr lang="fr-FR" sz="2400" dirty="0"/>
              <a:t>~ 10% du texte, entre 75 et 150 mots</a:t>
            </a:r>
          </a:p>
          <a:p>
            <a:pPr marL="0" indent="0">
              <a:buNone/>
            </a:pPr>
            <a:r>
              <a:rPr lang="fr-FR" sz="2400" b="1" dirty="0"/>
              <a:t>Développement : </a:t>
            </a:r>
          </a:p>
          <a:p>
            <a:pPr lvl="1"/>
            <a:r>
              <a:rPr lang="fr-FR" sz="2400" dirty="0"/>
              <a:t>~ 80% du texte, entre 600 et 750 mots (soit 2 X 300 ou 3 X 250)</a:t>
            </a:r>
          </a:p>
          <a:p>
            <a:pPr marL="0" indent="0">
              <a:buNone/>
            </a:pPr>
            <a:r>
              <a:rPr lang="fr-FR" sz="2400" b="1" dirty="0"/>
              <a:t>Conclusion : </a:t>
            </a:r>
          </a:p>
          <a:p>
            <a:pPr lvl="1"/>
            <a:r>
              <a:rPr lang="fr-FR" sz="2400" dirty="0"/>
              <a:t>~ 10% du texte, entre 75 et 150 mots</a:t>
            </a:r>
          </a:p>
          <a:p>
            <a:endParaRPr lang="fr-FR" sz="2400" dirty="0"/>
          </a:p>
          <a:p>
            <a:pPr marL="0" indent="0">
              <a:buNone/>
            </a:pPr>
            <a:r>
              <a:rPr lang="fr-FR" sz="2400" dirty="0"/>
              <a:t>Pour un total d’environ 900 mots (ne pas dépasser 1100 mots)</a:t>
            </a:r>
          </a:p>
        </p:txBody>
      </p:sp>
    </p:spTree>
    <p:extLst>
      <p:ext uri="{BB962C8B-B14F-4D97-AF65-F5344CB8AC3E}">
        <p14:creationId xmlns:p14="http://schemas.microsoft.com/office/powerpoint/2010/main" val="318246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54A84-0BE1-C643-B7CA-B5F9DB7AD0E2}"/>
              </a:ext>
            </a:extLst>
          </p:cNvPr>
          <p:cNvSpPr>
            <a:spLocks noGrp="1"/>
          </p:cNvSpPr>
          <p:nvPr>
            <p:ph type="title"/>
          </p:nvPr>
        </p:nvSpPr>
        <p:spPr/>
        <p:txBody>
          <a:bodyPr/>
          <a:lstStyle/>
          <a:p>
            <a:r>
              <a:rPr lang="fr-FR" dirty="0"/>
              <a:t>Paragraphe logique</a:t>
            </a:r>
          </a:p>
        </p:txBody>
      </p:sp>
      <p:sp>
        <p:nvSpPr>
          <p:cNvPr id="3" name="Espace réservé du contenu 2">
            <a:extLst>
              <a:ext uri="{FF2B5EF4-FFF2-40B4-BE49-F238E27FC236}">
                <a16:creationId xmlns:a16="http://schemas.microsoft.com/office/drawing/2014/main" id="{25371A2F-3BF7-4146-B7E9-59006C5446E6}"/>
              </a:ext>
            </a:extLst>
          </p:cNvPr>
          <p:cNvSpPr>
            <a:spLocks noGrp="1"/>
          </p:cNvSpPr>
          <p:nvPr>
            <p:ph idx="1"/>
          </p:nvPr>
        </p:nvSpPr>
        <p:spPr/>
        <p:txBody>
          <a:bodyPr>
            <a:normAutofit/>
          </a:bodyPr>
          <a:lstStyle/>
          <a:p>
            <a:r>
              <a:rPr lang="fr-CA" sz="2800" dirty="0"/>
              <a:t>Comme son nom l’indique, le paragraphe logique doit être construit méthodiquement afin de bien diriger la progression des idées et de faciliter la compréhension du lecteur.</a:t>
            </a:r>
          </a:p>
          <a:p>
            <a:r>
              <a:rPr lang="fr-CA" sz="2800" dirty="0"/>
              <a:t>Il est formé de cinq parties essentielles.</a:t>
            </a:r>
          </a:p>
        </p:txBody>
      </p:sp>
    </p:spTree>
    <p:extLst>
      <p:ext uri="{BB962C8B-B14F-4D97-AF65-F5344CB8AC3E}">
        <p14:creationId xmlns:p14="http://schemas.microsoft.com/office/powerpoint/2010/main" val="1200951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361359-BDAF-D84F-9A46-4103406A629A}"/>
              </a:ext>
            </a:extLst>
          </p:cNvPr>
          <p:cNvSpPr>
            <a:spLocks noGrp="1"/>
          </p:cNvSpPr>
          <p:nvPr>
            <p:ph type="title"/>
          </p:nvPr>
        </p:nvSpPr>
        <p:spPr/>
        <p:txBody>
          <a:bodyPr/>
          <a:lstStyle/>
          <a:p>
            <a:r>
              <a:rPr lang="fr-FR" dirty="0"/>
              <a:t>Rédiger la dissertation</a:t>
            </a:r>
          </a:p>
        </p:txBody>
      </p:sp>
      <p:sp>
        <p:nvSpPr>
          <p:cNvPr id="3" name="Espace réservé du contenu 2">
            <a:extLst>
              <a:ext uri="{FF2B5EF4-FFF2-40B4-BE49-F238E27FC236}">
                <a16:creationId xmlns:a16="http://schemas.microsoft.com/office/drawing/2014/main" id="{B22D6468-855C-A645-B1DD-32178AF94AE6}"/>
              </a:ext>
            </a:extLst>
          </p:cNvPr>
          <p:cNvSpPr>
            <a:spLocks noGrp="1"/>
          </p:cNvSpPr>
          <p:nvPr>
            <p:ph idx="1"/>
          </p:nvPr>
        </p:nvSpPr>
        <p:spPr/>
        <p:txBody>
          <a:bodyPr/>
          <a:lstStyle/>
          <a:p>
            <a:r>
              <a:rPr lang="fr-FR" dirty="0"/>
              <a:t>Il est recommandé de rédiger d’abord tout le développement, puis l’introduction et la conclusion ;</a:t>
            </a:r>
          </a:p>
          <a:p>
            <a:r>
              <a:rPr lang="fr-FR" dirty="0"/>
              <a:t>La dissertation exige l’emploi d’un ton neutre et objectif ;</a:t>
            </a:r>
          </a:p>
          <a:p>
            <a:pPr lvl="1"/>
            <a:r>
              <a:rPr lang="fr-FR" dirty="0"/>
              <a:t>Éviter les impressions trop personnelles, les remarques moralisatrices, les parallèles avec votre propre vie.</a:t>
            </a:r>
          </a:p>
          <a:p>
            <a:r>
              <a:rPr lang="fr-FR" dirty="0"/>
              <a:t>Le niveau de langue doit être correct et soutenu ;</a:t>
            </a:r>
          </a:p>
          <a:p>
            <a:pPr lvl="1"/>
            <a:r>
              <a:rPr lang="fr-FR" dirty="0"/>
              <a:t>Éviter les expressions ou les termes trop vagues ou familiers ( « L’auteur traite de différents thèmes », « Il est </a:t>
            </a:r>
            <a:r>
              <a:rPr lang="fr-FR" i="1" dirty="0" err="1"/>
              <a:t>fucké</a:t>
            </a:r>
            <a:r>
              <a:rPr lang="fr-FR" i="1" dirty="0"/>
              <a:t> »</a:t>
            </a:r>
            <a:r>
              <a:rPr lang="fr-FR" dirty="0"/>
              <a:t>, « On retrouve des mots particuliers », etc. )</a:t>
            </a:r>
          </a:p>
          <a:p>
            <a:r>
              <a:rPr lang="fr-FR" dirty="0"/>
              <a:t>Le présent est le temps de verbe approprié </a:t>
            </a:r>
          </a:p>
          <a:p>
            <a:pPr lvl="1"/>
            <a:r>
              <a:rPr lang="fr-FR" dirty="0"/>
              <a:t>éviter d’employer le passé simple ou le passé composé pour présenter les évènements de l’intrigue : vous ne racontez pas une histoire, vous formulez des idées.</a:t>
            </a:r>
          </a:p>
        </p:txBody>
      </p:sp>
    </p:spTree>
    <p:extLst>
      <p:ext uri="{BB962C8B-B14F-4D97-AF65-F5344CB8AC3E}">
        <p14:creationId xmlns:p14="http://schemas.microsoft.com/office/powerpoint/2010/main" val="1044870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8028BB3-0CB6-1449-A27F-FF72209B5D43}"/>
              </a:ext>
            </a:extLst>
          </p:cNvPr>
          <p:cNvSpPr>
            <a:spLocks noGrp="1"/>
          </p:cNvSpPr>
          <p:nvPr>
            <p:ph type="title"/>
          </p:nvPr>
        </p:nvSpPr>
        <p:spPr>
          <a:xfrm>
            <a:off x="643468" y="1033389"/>
            <a:ext cx="4826256" cy="4825409"/>
          </a:xfrm>
        </p:spPr>
        <p:txBody>
          <a:bodyPr anchor="ctr">
            <a:normAutofit/>
          </a:bodyPr>
          <a:lstStyle/>
          <a:p>
            <a:r>
              <a:rPr lang="fr-FR" sz="5400">
                <a:solidFill>
                  <a:srgbClr val="FFFFFF"/>
                </a:solidFill>
              </a:rPr>
              <a:t>Réviser et corriger le texte</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9E415CC2-F043-5E40-876E-F0619851A133}"/>
              </a:ext>
            </a:extLst>
          </p:cNvPr>
          <p:cNvSpPr>
            <a:spLocks noGrp="1"/>
          </p:cNvSpPr>
          <p:nvPr>
            <p:ph idx="1"/>
          </p:nvPr>
        </p:nvSpPr>
        <p:spPr>
          <a:xfrm>
            <a:off x="6755769" y="1033390"/>
            <a:ext cx="4855037" cy="4825409"/>
          </a:xfrm>
          <a:ln w="57150">
            <a:noFill/>
          </a:ln>
        </p:spPr>
        <p:txBody>
          <a:bodyPr anchor="ctr">
            <a:normAutofit/>
          </a:bodyPr>
          <a:lstStyle/>
          <a:p>
            <a:r>
              <a:rPr lang="fr-FR" sz="2400" dirty="0">
                <a:solidFill>
                  <a:schemeClr val="accent2">
                    <a:lumMod val="50000"/>
                  </a:schemeClr>
                </a:solidFill>
              </a:rPr>
              <a:t>Assurez-vous d’accorder suffisamment de temps à la révision et à la correction de votre texte à la fin.</a:t>
            </a:r>
          </a:p>
        </p:txBody>
      </p:sp>
    </p:spTree>
    <p:extLst>
      <p:ext uri="{BB962C8B-B14F-4D97-AF65-F5344CB8AC3E}">
        <p14:creationId xmlns:p14="http://schemas.microsoft.com/office/powerpoint/2010/main" val="363054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DFED523-954C-DB40-9B7D-3E95CF98D683}"/>
              </a:ext>
            </a:extLst>
          </p:cNvPr>
          <p:cNvSpPr>
            <a:spLocks noGrp="1"/>
          </p:cNvSpPr>
          <p:nvPr>
            <p:ph type="ctrTitle"/>
          </p:nvPr>
        </p:nvSpPr>
        <p:spPr/>
        <p:txBody>
          <a:bodyPr/>
          <a:lstStyle/>
          <a:p>
            <a:r>
              <a:rPr lang="fr-FR" dirty="0"/>
              <a:t>Les citations</a:t>
            </a:r>
          </a:p>
        </p:txBody>
      </p:sp>
      <p:sp>
        <p:nvSpPr>
          <p:cNvPr id="5" name="Sous-titre 4">
            <a:extLst>
              <a:ext uri="{FF2B5EF4-FFF2-40B4-BE49-F238E27FC236}">
                <a16:creationId xmlns:a16="http://schemas.microsoft.com/office/drawing/2014/main" id="{47BFEBCC-A6F3-444E-AD35-0E468C2B481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1589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E74E7F-5A32-564D-A171-27E8C5544A31}"/>
              </a:ext>
            </a:extLst>
          </p:cNvPr>
          <p:cNvSpPr>
            <a:spLocks noGrp="1"/>
          </p:cNvSpPr>
          <p:nvPr>
            <p:ph type="title"/>
          </p:nvPr>
        </p:nvSpPr>
        <p:spPr>
          <a:xfrm>
            <a:off x="959157" y="1113764"/>
            <a:ext cx="3269749" cy="4624327"/>
          </a:xfrm>
        </p:spPr>
        <p:txBody>
          <a:bodyPr anchor="ctr">
            <a:normAutofit/>
          </a:bodyPr>
          <a:lstStyle/>
          <a:p>
            <a:r>
              <a:rPr lang="fr-FR" sz="3200">
                <a:solidFill>
                  <a:srgbClr val="FFFFFF"/>
                </a:solidFill>
              </a:rPr>
              <a:t>Règles de base</a:t>
            </a:r>
          </a:p>
        </p:txBody>
      </p:sp>
      <p:sp>
        <p:nvSpPr>
          <p:cNvPr id="3" name="Espace réservé du contenu 2">
            <a:extLst>
              <a:ext uri="{FF2B5EF4-FFF2-40B4-BE49-F238E27FC236}">
                <a16:creationId xmlns:a16="http://schemas.microsoft.com/office/drawing/2014/main" id="{C5FE897C-43B6-5C40-86BC-B122D41541F3}"/>
              </a:ext>
            </a:extLst>
          </p:cNvPr>
          <p:cNvSpPr>
            <a:spLocks noGrp="1"/>
          </p:cNvSpPr>
          <p:nvPr>
            <p:ph idx="1"/>
          </p:nvPr>
        </p:nvSpPr>
        <p:spPr>
          <a:xfrm>
            <a:off x="5155905" y="1113764"/>
            <a:ext cx="6108179" cy="4624327"/>
          </a:xfrm>
        </p:spPr>
        <p:txBody>
          <a:bodyPr anchor="ctr">
            <a:normAutofit lnSpcReduction="10000"/>
          </a:bodyPr>
          <a:lstStyle/>
          <a:p>
            <a:pPr>
              <a:buFont typeface="Arial" panose="020B0604020202020204" pitchFamily="34" charset="0"/>
              <a:buChar char="•"/>
            </a:pPr>
            <a:r>
              <a:rPr lang="fr-FR" sz="2400" dirty="0"/>
              <a:t> Il faut toujours s’assurer d’écrire une phrase complète (phrase autonome) avant la citation.</a:t>
            </a:r>
          </a:p>
          <a:p>
            <a:pPr>
              <a:buFont typeface="Arial" panose="020B0604020202020204" pitchFamily="34" charset="0"/>
              <a:buChar char="•"/>
            </a:pPr>
            <a:r>
              <a:rPr lang="fr-FR" sz="2400" dirty="0"/>
              <a:t> La citation doit toujours être introduite par les deux-points (sauf quelques exceptions)</a:t>
            </a:r>
          </a:p>
          <a:p>
            <a:pPr>
              <a:buFont typeface="Arial" panose="020B0604020202020204" pitchFamily="34" charset="0"/>
              <a:buChar char="•"/>
            </a:pPr>
            <a:r>
              <a:rPr lang="fr-FR" sz="2400" dirty="0"/>
              <a:t> La citation doit être compréhensible syntaxiquement. Le lecteur ne doit pas avoir recourt au texte original pour en comprendre le sens.</a:t>
            </a:r>
          </a:p>
          <a:p>
            <a:pPr>
              <a:buFont typeface="Arial" panose="020B0604020202020204" pitchFamily="34" charset="0"/>
              <a:buChar char="•"/>
            </a:pPr>
            <a:r>
              <a:rPr lang="fr-FR" sz="2400" dirty="0"/>
              <a:t> La citation reproduit scrupuleusement les mots, l’orthographe et la ponctuation de l’extrait analysé.</a:t>
            </a:r>
          </a:p>
        </p:txBody>
      </p:sp>
    </p:spTree>
    <p:extLst>
      <p:ext uri="{BB962C8B-B14F-4D97-AF65-F5344CB8AC3E}">
        <p14:creationId xmlns:p14="http://schemas.microsoft.com/office/powerpoint/2010/main" val="222518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79D4E0-7558-DB49-9DB6-56A1E448938E}"/>
              </a:ext>
            </a:extLst>
          </p:cNvPr>
          <p:cNvSpPr>
            <a:spLocks noGrp="1"/>
          </p:cNvSpPr>
          <p:nvPr>
            <p:ph type="title"/>
          </p:nvPr>
        </p:nvSpPr>
        <p:spPr/>
        <p:txBody>
          <a:bodyPr/>
          <a:lstStyle/>
          <a:p>
            <a:r>
              <a:rPr lang="fr-FR" dirty="0"/>
              <a:t>Respectez la ponctuation</a:t>
            </a:r>
          </a:p>
        </p:txBody>
      </p:sp>
      <p:sp>
        <p:nvSpPr>
          <p:cNvPr id="3" name="Espace réservé du contenu 2">
            <a:extLst>
              <a:ext uri="{FF2B5EF4-FFF2-40B4-BE49-F238E27FC236}">
                <a16:creationId xmlns:a16="http://schemas.microsoft.com/office/drawing/2014/main" id="{53B0EDAE-D6B8-5C4B-A4F0-53A6E670EAAD}"/>
              </a:ext>
            </a:extLst>
          </p:cNvPr>
          <p:cNvSpPr>
            <a:spLocks noGrp="1"/>
          </p:cNvSpPr>
          <p:nvPr>
            <p:ph idx="1"/>
          </p:nvPr>
        </p:nvSpPr>
        <p:spPr/>
        <p:txBody>
          <a:bodyPr/>
          <a:lstStyle/>
          <a:p>
            <a:pPr>
              <a:buFont typeface="Arial" panose="020B0604020202020204" pitchFamily="34" charset="0"/>
              <a:buChar char="•"/>
            </a:pPr>
            <a:r>
              <a:rPr lang="fr-CA" dirty="0"/>
              <a:t>L’emploi des </a:t>
            </a:r>
            <a:r>
              <a:rPr lang="fr-CA" b="1" dirty="0"/>
              <a:t>deux-points (:) </a:t>
            </a:r>
            <a:r>
              <a:rPr lang="fr-CA" dirty="0"/>
              <a:t>annonce la citation; </a:t>
            </a:r>
          </a:p>
          <a:p>
            <a:pPr>
              <a:buFont typeface="Arial" panose="020B0604020202020204" pitchFamily="34" charset="0"/>
              <a:buChar char="•"/>
            </a:pPr>
            <a:r>
              <a:rPr lang="fr-CA" dirty="0"/>
              <a:t>Les </a:t>
            </a:r>
            <a:r>
              <a:rPr lang="fr-CA" b="1" dirty="0"/>
              <a:t>guillemets français (« ») </a:t>
            </a:r>
            <a:r>
              <a:rPr lang="fr-CA" dirty="0"/>
              <a:t>indiquent le début et la fin de l’extrait; </a:t>
            </a:r>
          </a:p>
          <a:p>
            <a:pPr>
              <a:buFont typeface="Arial" panose="020B0604020202020204" pitchFamily="34" charset="0"/>
              <a:buChar char="•"/>
            </a:pPr>
            <a:r>
              <a:rPr lang="fr-CA" dirty="0"/>
              <a:t>La </a:t>
            </a:r>
            <a:r>
              <a:rPr lang="fr-CA" b="1" dirty="0"/>
              <a:t>majuscule </a:t>
            </a:r>
            <a:r>
              <a:rPr lang="fr-CA" dirty="0"/>
              <a:t>commence la citation; </a:t>
            </a:r>
          </a:p>
          <a:p>
            <a:pPr>
              <a:buFont typeface="Arial" panose="020B0604020202020204" pitchFamily="34" charset="0"/>
              <a:buChar char="•"/>
            </a:pPr>
            <a:r>
              <a:rPr lang="fr-CA" dirty="0"/>
              <a:t>Le </a:t>
            </a:r>
            <a:r>
              <a:rPr lang="fr-CA" b="1" dirty="0"/>
              <a:t>point final </a:t>
            </a:r>
            <a:r>
              <a:rPr lang="fr-CA" dirty="0"/>
              <a:t>se situe à </a:t>
            </a:r>
            <a:r>
              <a:rPr lang="fr-CA" b="1" dirty="0"/>
              <a:t>l’intérieur </a:t>
            </a:r>
            <a:r>
              <a:rPr lang="fr-CA" dirty="0"/>
              <a:t>des guillemets si la phrase est terminée et à </a:t>
            </a:r>
            <a:r>
              <a:rPr lang="fr-CA" b="1" dirty="0"/>
              <a:t>l’extérieur</a:t>
            </a:r>
            <a:r>
              <a:rPr lang="fr-CA" dirty="0"/>
              <a:t> si elle ne l’est pas ; </a:t>
            </a:r>
          </a:p>
          <a:p>
            <a:pPr>
              <a:buFont typeface="Arial" panose="020B0604020202020204" pitchFamily="34" charset="0"/>
              <a:buChar char="•"/>
            </a:pPr>
            <a:r>
              <a:rPr lang="fr-CA" dirty="0"/>
              <a:t>Les </a:t>
            </a:r>
            <a:r>
              <a:rPr lang="fr-CA" b="1" dirty="0"/>
              <a:t>références </a:t>
            </a:r>
            <a:r>
              <a:rPr lang="fr-CA" dirty="0"/>
              <a:t>sont entre parenthèses. </a:t>
            </a:r>
          </a:p>
          <a:p>
            <a:pPr marL="0" indent="0">
              <a:buNone/>
            </a:pPr>
            <a:endParaRPr lang="fr-FR" dirty="0"/>
          </a:p>
        </p:txBody>
      </p:sp>
    </p:spTree>
    <p:extLst>
      <p:ext uri="{BB962C8B-B14F-4D97-AF65-F5344CB8AC3E}">
        <p14:creationId xmlns:p14="http://schemas.microsoft.com/office/powerpoint/2010/main" val="3867295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586A5-6A56-244E-BF92-FC6FCD3A38E6}"/>
              </a:ext>
            </a:extLst>
          </p:cNvPr>
          <p:cNvSpPr>
            <a:spLocks noGrp="1"/>
          </p:cNvSpPr>
          <p:nvPr>
            <p:ph type="title"/>
          </p:nvPr>
        </p:nvSpPr>
        <p:spPr/>
        <p:txBody>
          <a:bodyPr/>
          <a:lstStyle/>
          <a:p>
            <a:r>
              <a:rPr lang="fr-FR" dirty="0"/>
              <a:t>La citation directe</a:t>
            </a:r>
          </a:p>
        </p:txBody>
      </p:sp>
      <p:sp>
        <p:nvSpPr>
          <p:cNvPr id="3" name="Espace réservé du contenu 2">
            <a:extLst>
              <a:ext uri="{FF2B5EF4-FFF2-40B4-BE49-F238E27FC236}">
                <a16:creationId xmlns:a16="http://schemas.microsoft.com/office/drawing/2014/main" id="{4F998971-1FE7-C747-81E4-049DDD9BBE25}"/>
              </a:ext>
            </a:extLst>
          </p:cNvPr>
          <p:cNvSpPr>
            <a:spLocks noGrp="1"/>
          </p:cNvSpPr>
          <p:nvPr>
            <p:ph idx="1"/>
          </p:nvPr>
        </p:nvSpPr>
        <p:spPr>
          <a:xfrm>
            <a:off x="1024128" y="1871663"/>
            <a:ext cx="9720073" cy="4437697"/>
          </a:xfrm>
        </p:spPr>
        <p:txBody>
          <a:bodyPr>
            <a:normAutofit/>
          </a:bodyPr>
          <a:lstStyle/>
          <a:p>
            <a:pPr marL="0" indent="0">
              <a:buNone/>
            </a:pPr>
            <a:r>
              <a:rPr lang="fr-FR" sz="2000" dirty="0"/>
              <a:t>La citation directe reprend textuellement les mots, l’orthographe et la ponctuation de la ou des phrases choisies.</a:t>
            </a:r>
          </a:p>
          <a:p>
            <a:pPr marL="0" indent="0">
              <a:buNone/>
            </a:pPr>
            <a:endParaRPr lang="fr-FR" sz="2000" dirty="0"/>
          </a:p>
          <a:p>
            <a:pPr marL="0" indent="0">
              <a:buNone/>
            </a:pPr>
            <a:r>
              <a:rPr lang="fr-FR" sz="2000" dirty="0"/>
              <a:t>Ex : </a:t>
            </a:r>
            <a:r>
              <a:rPr lang="fr-FR" sz="2000" dirty="0">
                <a:solidFill>
                  <a:schemeClr val="accent2"/>
                </a:solidFill>
              </a:rPr>
              <a:t>Dans cet extrait, Albert Laberge compare le crâne de Baptiste </a:t>
            </a:r>
            <a:r>
              <a:rPr lang="fr-FR" sz="2000" dirty="0" err="1">
                <a:solidFill>
                  <a:schemeClr val="accent2"/>
                </a:solidFill>
              </a:rPr>
              <a:t>Bagon</a:t>
            </a:r>
            <a:r>
              <a:rPr lang="fr-FR" sz="2000" dirty="0">
                <a:solidFill>
                  <a:schemeClr val="accent2"/>
                </a:solidFill>
              </a:rPr>
              <a:t> à la terre : « Ce chef presque complètement dépourvu de cheveux ressemblait à une aride butte de sable sur laquelle ne poussent que quelques brins d’herbe. » (l.33 – 34)</a:t>
            </a:r>
          </a:p>
        </p:txBody>
      </p:sp>
    </p:spTree>
    <p:extLst>
      <p:ext uri="{BB962C8B-B14F-4D97-AF65-F5344CB8AC3E}">
        <p14:creationId xmlns:p14="http://schemas.microsoft.com/office/powerpoint/2010/main" val="184410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5FBA8A-475A-0B40-97E8-60AE071B2F76}"/>
              </a:ext>
            </a:extLst>
          </p:cNvPr>
          <p:cNvSpPr>
            <a:spLocks noGrp="1"/>
          </p:cNvSpPr>
          <p:nvPr>
            <p:ph type="title"/>
          </p:nvPr>
        </p:nvSpPr>
        <p:spPr/>
        <p:txBody>
          <a:bodyPr/>
          <a:lstStyle/>
          <a:p>
            <a:r>
              <a:rPr lang="fr-FR" dirty="0"/>
              <a:t>LA citation indirecte</a:t>
            </a:r>
          </a:p>
        </p:txBody>
      </p:sp>
      <p:sp>
        <p:nvSpPr>
          <p:cNvPr id="3" name="Espace réservé du contenu 2">
            <a:extLst>
              <a:ext uri="{FF2B5EF4-FFF2-40B4-BE49-F238E27FC236}">
                <a16:creationId xmlns:a16="http://schemas.microsoft.com/office/drawing/2014/main" id="{76E2FF4E-3669-544B-8201-6162B131BD54}"/>
              </a:ext>
            </a:extLst>
          </p:cNvPr>
          <p:cNvSpPr>
            <a:spLocks noGrp="1"/>
          </p:cNvSpPr>
          <p:nvPr>
            <p:ph idx="1"/>
          </p:nvPr>
        </p:nvSpPr>
        <p:spPr>
          <a:xfrm>
            <a:off x="995552" y="2677478"/>
            <a:ext cx="9934385" cy="4023360"/>
          </a:xfrm>
        </p:spPr>
        <p:txBody>
          <a:bodyPr>
            <a:normAutofit fontScale="92500" lnSpcReduction="10000"/>
          </a:bodyPr>
          <a:lstStyle/>
          <a:p>
            <a:pPr marL="0" indent="0">
              <a:buNone/>
            </a:pPr>
            <a:r>
              <a:rPr lang="fr-FR" sz="2000" dirty="0"/>
              <a:t>La citation indirecte s’intègre naturellement à la phrase. Les deux-points ne sont pas nécessaires.</a:t>
            </a:r>
          </a:p>
          <a:p>
            <a:r>
              <a:rPr lang="fr-FR" sz="2000" dirty="0"/>
              <a:t>Ex : </a:t>
            </a:r>
            <a:r>
              <a:rPr lang="fr-CA" sz="2000" dirty="0">
                <a:solidFill>
                  <a:schemeClr val="accent2"/>
                </a:solidFill>
              </a:rPr>
              <a:t>La surprise du lecteur s’amplifie quand il comprend que la mère, qui a un « ventre énorme » (l.16), est sur le point d’accoucher.</a:t>
            </a:r>
          </a:p>
          <a:p>
            <a:pPr marL="0" indent="0">
              <a:buNone/>
            </a:pPr>
            <a:r>
              <a:rPr lang="fr-CA" sz="2000" dirty="0"/>
              <a:t>Les mots d’un champ lexical peuvent être intégrés à la phrase au moyen de l’énumération. </a:t>
            </a:r>
          </a:p>
          <a:p>
            <a:r>
              <a:rPr lang="fr-CA" sz="2000" dirty="0"/>
              <a:t>Ex. : </a:t>
            </a:r>
            <a:r>
              <a:rPr lang="fr-CA" sz="2000" dirty="0">
                <a:solidFill>
                  <a:schemeClr val="accent2"/>
                </a:solidFill>
              </a:rPr>
              <a:t>À plusieurs reprises, Baptiste est associé à son milieu naturel, comme le souligne le champ lexical lié à la terre défini par les expressions « aride butte de sable » (l. 34), « quelques brins d’herbe » (l. 34) et « chicots gâtés et noirs comme des souches » (l. 37). </a:t>
            </a:r>
          </a:p>
          <a:p>
            <a:pPr marL="0" indent="0">
              <a:buNone/>
            </a:pPr>
            <a:endParaRPr lang="fr-CA" sz="2000" dirty="0">
              <a:solidFill>
                <a:schemeClr val="accent2"/>
              </a:solidFill>
            </a:endParaRPr>
          </a:p>
          <a:p>
            <a:pPr marL="0" indent="0">
              <a:buNone/>
            </a:pPr>
            <a:r>
              <a:rPr lang="fr-CA" sz="2000" dirty="0"/>
              <a:t>Chaque mot ou expression d’un champ lexical doit être mis entre guillemets et doit être suivi de sa référence. </a:t>
            </a:r>
          </a:p>
          <a:p>
            <a:pPr marL="0" indent="0">
              <a:buNone/>
            </a:pPr>
            <a:r>
              <a:rPr lang="fr-CA" sz="2000" dirty="0"/>
              <a:t>Un champ lexical comporte au moins trois mots ou expressions. </a:t>
            </a:r>
          </a:p>
          <a:p>
            <a:endParaRPr lang="fr-CA" sz="2000" dirty="0"/>
          </a:p>
          <a:p>
            <a:endParaRPr lang="fr-CA" sz="2000" dirty="0"/>
          </a:p>
          <a:p>
            <a:endParaRPr lang="fr-FR" sz="2000" dirty="0"/>
          </a:p>
        </p:txBody>
      </p:sp>
    </p:spTree>
    <p:extLst>
      <p:ext uri="{BB962C8B-B14F-4D97-AF65-F5344CB8AC3E}">
        <p14:creationId xmlns:p14="http://schemas.microsoft.com/office/powerpoint/2010/main" val="397629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834607-D5AE-8C43-84A9-6470F6FB2110}"/>
              </a:ext>
            </a:extLst>
          </p:cNvPr>
          <p:cNvSpPr>
            <a:spLocks noGrp="1"/>
          </p:cNvSpPr>
          <p:nvPr>
            <p:ph type="title"/>
          </p:nvPr>
        </p:nvSpPr>
        <p:spPr/>
        <p:txBody>
          <a:bodyPr/>
          <a:lstStyle/>
          <a:p>
            <a:r>
              <a:rPr lang="fr-FR" dirty="0"/>
              <a:t>Intégration d’une citation courte</a:t>
            </a:r>
          </a:p>
        </p:txBody>
      </p:sp>
      <p:sp>
        <p:nvSpPr>
          <p:cNvPr id="3" name="Espace réservé du contenu 2">
            <a:extLst>
              <a:ext uri="{FF2B5EF4-FFF2-40B4-BE49-F238E27FC236}">
                <a16:creationId xmlns:a16="http://schemas.microsoft.com/office/drawing/2014/main" id="{9143EE4A-FC67-F745-8C19-D9BF3C9438E6}"/>
              </a:ext>
            </a:extLst>
          </p:cNvPr>
          <p:cNvSpPr>
            <a:spLocks noGrp="1"/>
          </p:cNvSpPr>
          <p:nvPr>
            <p:ph idx="1"/>
          </p:nvPr>
        </p:nvSpPr>
        <p:spPr>
          <a:xfrm>
            <a:off x="891251" y="2286000"/>
            <a:ext cx="10023676" cy="4023360"/>
          </a:xfrm>
        </p:spPr>
        <p:txBody>
          <a:bodyPr>
            <a:normAutofit/>
          </a:bodyPr>
          <a:lstStyle/>
          <a:p>
            <a:pPr marL="0" indent="0">
              <a:buNone/>
            </a:pPr>
            <a:r>
              <a:rPr lang="fr-CA" sz="2000" dirty="0"/>
              <a:t>La citation courte (trois lignes ou moins dans votre texte) s’intègre </a:t>
            </a:r>
            <a:r>
              <a:rPr lang="fr-CA" sz="2000" b="1" dirty="0"/>
              <a:t>dans le paragraphe </a:t>
            </a:r>
            <a:r>
              <a:rPr lang="fr-CA" sz="2000" dirty="0"/>
              <a:t>ou dans la phrase que vous écrivez et se place entre guillemets (« »). Elle est suivie de la référence (la page pour un long texte, la ligne pour un court texte, ou le vers s’il s’agit d’un poème), entre parenthèses. </a:t>
            </a:r>
          </a:p>
          <a:p>
            <a:endParaRPr lang="fr-CA" sz="2000" dirty="0"/>
          </a:p>
          <a:p>
            <a:r>
              <a:rPr lang="fr-CA" sz="2000" dirty="0"/>
              <a:t>Ex : </a:t>
            </a:r>
            <a:r>
              <a:rPr lang="fr-CA" sz="2000" dirty="0">
                <a:solidFill>
                  <a:schemeClr val="accent2"/>
                </a:solidFill>
              </a:rPr>
              <a:t>En juin 1942, Anne Frank a 13 ans. Sur la première page de son journal, elle note : «J’espère pouvoir tout te confier comme je n’ai encore pu le faire à personne. » (p. 17) </a:t>
            </a:r>
          </a:p>
          <a:p>
            <a:endParaRPr lang="fr-FR" sz="2000" dirty="0"/>
          </a:p>
        </p:txBody>
      </p:sp>
    </p:spTree>
    <p:extLst>
      <p:ext uri="{BB962C8B-B14F-4D97-AF65-F5344CB8AC3E}">
        <p14:creationId xmlns:p14="http://schemas.microsoft.com/office/powerpoint/2010/main" val="2857297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5CE95-2C58-3342-B6A3-85C37B492746}"/>
              </a:ext>
            </a:extLst>
          </p:cNvPr>
          <p:cNvSpPr>
            <a:spLocks noGrp="1"/>
          </p:cNvSpPr>
          <p:nvPr>
            <p:ph type="title"/>
          </p:nvPr>
        </p:nvSpPr>
        <p:spPr/>
        <p:txBody>
          <a:bodyPr/>
          <a:lstStyle/>
          <a:p>
            <a:r>
              <a:rPr lang="fr-FR" dirty="0"/>
              <a:t>Intégration d’une citation longue</a:t>
            </a:r>
          </a:p>
        </p:txBody>
      </p:sp>
      <p:sp>
        <p:nvSpPr>
          <p:cNvPr id="3" name="Espace réservé du contenu 2">
            <a:extLst>
              <a:ext uri="{FF2B5EF4-FFF2-40B4-BE49-F238E27FC236}">
                <a16:creationId xmlns:a16="http://schemas.microsoft.com/office/drawing/2014/main" id="{32ACD5CB-1655-344A-8237-947B95F00500}"/>
              </a:ext>
            </a:extLst>
          </p:cNvPr>
          <p:cNvSpPr>
            <a:spLocks noGrp="1"/>
          </p:cNvSpPr>
          <p:nvPr>
            <p:ph idx="1"/>
          </p:nvPr>
        </p:nvSpPr>
        <p:spPr>
          <a:xfrm>
            <a:off x="1024128" y="2286000"/>
            <a:ext cx="9832925" cy="4023360"/>
          </a:xfrm>
        </p:spPr>
        <p:txBody>
          <a:bodyPr rIns="36000">
            <a:normAutofit lnSpcReduction="10000"/>
          </a:bodyPr>
          <a:lstStyle/>
          <a:p>
            <a:pPr marL="0" indent="0">
              <a:buNone/>
            </a:pPr>
            <a:r>
              <a:rPr lang="fr-CA" dirty="0"/>
              <a:t>La citation longue (quatre lignes ou plus dans votre texte) s’annonce avec le deux-points et s’écrit sans guillemets, à simple interligne, en retrait, c’est-à-dire avec une double marge à gauche et une marge simple à droite. Après une citation longue, on poursuit l’écriture du paragraphe sans renfoncement de la ligne. </a:t>
            </a:r>
          </a:p>
          <a:p>
            <a:r>
              <a:rPr lang="fr-CA" dirty="0"/>
              <a:t>Ex : </a:t>
            </a:r>
          </a:p>
          <a:p>
            <a:pPr marL="0" indent="0" algn="just">
              <a:buNone/>
            </a:pPr>
            <a:r>
              <a:rPr lang="fr-CA" dirty="0">
                <a:solidFill>
                  <a:schemeClr val="accent2"/>
                </a:solidFill>
              </a:rPr>
              <a:t>	</a:t>
            </a:r>
            <a:r>
              <a:rPr lang="fr-CA" dirty="0" err="1">
                <a:solidFill>
                  <a:schemeClr val="accent2"/>
                </a:solidFill>
              </a:rPr>
              <a:t>Fantine</a:t>
            </a:r>
            <a:r>
              <a:rPr lang="fr-CA" dirty="0">
                <a:solidFill>
                  <a:schemeClr val="accent2"/>
                </a:solidFill>
              </a:rPr>
              <a:t>, enfant, gagne sa vie dans une ferme et Cosette, huit ans, fait quotidiennement un travail 	épuisant : </a:t>
            </a:r>
          </a:p>
          <a:p>
            <a:pPr marL="310896" lvl="2" indent="0" algn="just">
              <a:buNone/>
            </a:pPr>
            <a:r>
              <a:rPr lang="fr-CA" sz="1800" dirty="0">
                <a:solidFill>
                  <a:schemeClr val="accent2"/>
                </a:solidFill>
              </a:rPr>
              <a:t>		</a:t>
            </a:r>
            <a:r>
              <a:rPr lang="fr-CA" sz="1600" dirty="0">
                <a:solidFill>
                  <a:schemeClr val="accent2"/>
                </a:solidFill>
              </a:rPr>
              <a:t>[Elle] montait, descendait, lavait, brossait, balayait, courait, trimait, haletait, remuait des choses lourdes, et, 			toute chétive, faisait les grosses besognes. Nulle pitié ; une maîtresse farouche, un maître venimeux. La 			gargote Thénardier était comme une toile où Cosette était prise et tremblait. […] La pauvre enfant, 			passive, se taisait. (p. 85)</a:t>
            </a:r>
          </a:p>
          <a:p>
            <a:pPr marL="0" indent="0" algn="just">
              <a:buNone/>
            </a:pPr>
            <a:r>
              <a:rPr lang="fr-CA" dirty="0">
                <a:solidFill>
                  <a:schemeClr val="accent2"/>
                </a:solidFill>
              </a:rPr>
              <a:t>	L’accumulation des verbes d’action souligne ici l’ampleur de la tâche que Cosette doit accomplir 	tous les jours. </a:t>
            </a:r>
          </a:p>
        </p:txBody>
      </p:sp>
    </p:spTree>
    <p:extLst>
      <p:ext uri="{BB962C8B-B14F-4D97-AF65-F5344CB8AC3E}">
        <p14:creationId xmlns:p14="http://schemas.microsoft.com/office/powerpoint/2010/main" val="801947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CE37E-A237-0647-94B5-6DABD5A02B88}"/>
              </a:ext>
            </a:extLst>
          </p:cNvPr>
          <p:cNvSpPr>
            <a:spLocks noGrp="1"/>
          </p:cNvSpPr>
          <p:nvPr>
            <p:ph type="title"/>
          </p:nvPr>
        </p:nvSpPr>
        <p:spPr/>
        <p:txBody>
          <a:bodyPr/>
          <a:lstStyle/>
          <a:p>
            <a:r>
              <a:rPr lang="fr-FR" dirty="0"/>
              <a:t>Omission de mots dans une citation</a:t>
            </a:r>
          </a:p>
        </p:txBody>
      </p:sp>
      <p:sp>
        <p:nvSpPr>
          <p:cNvPr id="3" name="Espace réservé du contenu 2">
            <a:extLst>
              <a:ext uri="{FF2B5EF4-FFF2-40B4-BE49-F238E27FC236}">
                <a16:creationId xmlns:a16="http://schemas.microsoft.com/office/drawing/2014/main" id="{49C9CE39-552F-274D-A8B4-561F04377E00}"/>
              </a:ext>
            </a:extLst>
          </p:cNvPr>
          <p:cNvSpPr>
            <a:spLocks noGrp="1"/>
          </p:cNvSpPr>
          <p:nvPr>
            <p:ph idx="1"/>
          </p:nvPr>
        </p:nvSpPr>
        <p:spPr/>
        <p:txBody>
          <a:bodyPr>
            <a:normAutofit/>
          </a:bodyPr>
          <a:lstStyle/>
          <a:p>
            <a:pPr marL="0" indent="0">
              <a:buNone/>
            </a:pPr>
            <a:r>
              <a:rPr lang="fr-CA" sz="2000" dirty="0"/>
              <a:t>Toute omission de mots dans le texte courant doit être signalée par des points de suspension entre crochets. </a:t>
            </a:r>
          </a:p>
          <a:p>
            <a:r>
              <a:rPr lang="fr-CA" sz="2000" dirty="0"/>
              <a:t>Ex.: </a:t>
            </a:r>
            <a:r>
              <a:rPr lang="fr-CA" sz="2000" dirty="0">
                <a:solidFill>
                  <a:schemeClr val="accent2"/>
                </a:solidFill>
              </a:rPr>
              <a:t>Plusieurs passages du texte soulignent la laideur de Baptiste : « L’homme de peine […] était d’une laideur grandiose. […] La </a:t>
            </a:r>
            <a:r>
              <a:rPr lang="fr-CA" sz="2000" dirty="0" err="1">
                <a:solidFill>
                  <a:schemeClr val="accent2"/>
                </a:solidFill>
              </a:rPr>
              <a:t>picotte</a:t>
            </a:r>
            <a:r>
              <a:rPr lang="fr-CA" sz="2000" dirty="0">
                <a:solidFill>
                  <a:schemeClr val="accent2"/>
                </a:solidFill>
              </a:rPr>
              <a:t> avait outrageusement labouré ses traits ». (l.4, 5)</a:t>
            </a:r>
          </a:p>
          <a:p>
            <a:pPr marL="0" indent="0">
              <a:buNone/>
            </a:pPr>
            <a:r>
              <a:rPr lang="fr-CA" sz="2000" dirty="0">
                <a:solidFill>
                  <a:schemeClr val="accent2"/>
                </a:solidFill>
              </a:rPr>
              <a:t> </a:t>
            </a:r>
          </a:p>
          <a:p>
            <a:pPr marL="0" indent="0">
              <a:buNone/>
            </a:pPr>
            <a:r>
              <a:rPr lang="fr-CA" sz="2000" b="1" dirty="0"/>
              <a:t>*À noter </a:t>
            </a:r>
            <a:r>
              <a:rPr lang="fr-CA" sz="2000" dirty="0"/>
              <a:t>: dans cette citation, le point final se situe à l’extérieur des guillemets, puisque la phrase de l’auteur n’est pas terminée dans le texte. </a:t>
            </a:r>
          </a:p>
          <a:p>
            <a:endParaRPr lang="fr-FR" sz="2000" dirty="0"/>
          </a:p>
        </p:txBody>
      </p:sp>
    </p:spTree>
    <p:extLst>
      <p:ext uri="{BB962C8B-B14F-4D97-AF65-F5344CB8AC3E}">
        <p14:creationId xmlns:p14="http://schemas.microsoft.com/office/powerpoint/2010/main" val="349209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C8913319-A90A-4F46-9741-9E03AF4D37CB}"/>
              </a:ext>
            </a:extLst>
          </p:cNvPr>
          <p:cNvSpPr>
            <a:spLocks noGrp="1"/>
          </p:cNvSpPr>
          <p:nvPr>
            <p:ph type="title"/>
          </p:nvPr>
        </p:nvSpPr>
        <p:spPr>
          <a:xfrm>
            <a:off x="959157" y="1113764"/>
            <a:ext cx="3269749" cy="4624327"/>
          </a:xfrm>
        </p:spPr>
        <p:txBody>
          <a:bodyPr anchor="ctr">
            <a:normAutofit/>
          </a:bodyPr>
          <a:lstStyle/>
          <a:p>
            <a:r>
              <a:rPr lang="fr-FR" sz="3200">
                <a:solidFill>
                  <a:srgbClr val="FFFFFF"/>
                </a:solidFill>
              </a:rPr>
              <a:t>Plan d’un paragraphe</a:t>
            </a:r>
          </a:p>
        </p:txBody>
      </p:sp>
      <p:sp>
        <p:nvSpPr>
          <p:cNvPr id="5" name="Espace réservé du contenu 4">
            <a:extLst>
              <a:ext uri="{FF2B5EF4-FFF2-40B4-BE49-F238E27FC236}">
                <a16:creationId xmlns:a16="http://schemas.microsoft.com/office/drawing/2014/main" id="{781C3D1A-C523-8C40-9542-71AAB77D195D}"/>
              </a:ext>
            </a:extLst>
          </p:cNvPr>
          <p:cNvSpPr>
            <a:spLocks noGrp="1"/>
          </p:cNvSpPr>
          <p:nvPr>
            <p:ph idx="1"/>
          </p:nvPr>
        </p:nvSpPr>
        <p:spPr>
          <a:xfrm>
            <a:off x="5155905" y="885824"/>
            <a:ext cx="6108179" cy="5488625"/>
          </a:xfrm>
        </p:spPr>
        <p:txBody>
          <a:bodyPr anchor="ctr">
            <a:normAutofit fontScale="92500" lnSpcReduction="10000"/>
          </a:bodyPr>
          <a:lstStyle/>
          <a:p>
            <a:pPr marL="342900" indent="-342900">
              <a:lnSpc>
                <a:spcPct val="90000"/>
              </a:lnSpc>
              <a:buFont typeface="+mj-lt"/>
              <a:buAutoNum type="arabicPeriod"/>
            </a:pPr>
            <a:r>
              <a:rPr lang="fr-FR" sz="2000" dirty="0"/>
              <a:t>Argument 1 (IDÉE PRINCIPALE)</a:t>
            </a:r>
          </a:p>
          <a:p>
            <a:pPr marL="0" indent="0">
              <a:lnSpc>
                <a:spcPct val="90000"/>
              </a:lnSpc>
              <a:buNone/>
            </a:pPr>
            <a:endParaRPr lang="fr-FR" sz="2000" dirty="0"/>
          </a:p>
          <a:p>
            <a:pPr marL="857250" lvl="1" indent="-400050">
              <a:lnSpc>
                <a:spcPct val="90000"/>
              </a:lnSpc>
              <a:buFont typeface="+mj-lt"/>
              <a:buAutoNum type="romanUcPeriod"/>
            </a:pPr>
            <a:r>
              <a:rPr lang="fr-FR" sz="2000" dirty="0"/>
              <a:t>Premier sous-argument (IDÉE SECONDAIRE 1)</a:t>
            </a:r>
            <a:r>
              <a:rPr lang="fr-CA" sz="2000" dirty="0"/>
              <a:t> </a:t>
            </a:r>
          </a:p>
          <a:p>
            <a:pPr marL="1257300" lvl="2" indent="-342900">
              <a:lnSpc>
                <a:spcPct val="90000"/>
              </a:lnSpc>
              <a:buFont typeface="+mj-lt"/>
              <a:buAutoNum type="alphaLcParenR"/>
            </a:pPr>
            <a:r>
              <a:rPr lang="fr-CA" sz="2000" dirty="0"/>
              <a:t>Mise en contexte de la citation (preuve)</a:t>
            </a:r>
          </a:p>
          <a:p>
            <a:pPr marL="1257300" lvl="2" indent="-342900">
              <a:lnSpc>
                <a:spcPct val="90000"/>
              </a:lnSpc>
              <a:buFont typeface="+mj-lt"/>
              <a:buAutoNum type="alphaLcParenR"/>
            </a:pPr>
            <a:r>
              <a:rPr lang="fr-CA" sz="2000" dirty="0"/>
              <a:t>La preuve (citation)</a:t>
            </a:r>
          </a:p>
          <a:p>
            <a:pPr marL="1257300" lvl="2" indent="-342900">
              <a:lnSpc>
                <a:spcPct val="90000"/>
              </a:lnSpc>
              <a:buFont typeface="+mj-lt"/>
              <a:buAutoNum type="alphaLcParenR"/>
            </a:pPr>
            <a:r>
              <a:rPr lang="fr-CA" sz="2000" dirty="0"/>
              <a:t>L’analyse de la preuve (explication)</a:t>
            </a:r>
          </a:p>
          <a:p>
            <a:pPr marL="914400" lvl="2" indent="0">
              <a:lnSpc>
                <a:spcPct val="90000"/>
              </a:lnSpc>
              <a:buNone/>
            </a:pPr>
            <a:endParaRPr lang="fr-FR" sz="2000" dirty="0"/>
          </a:p>
          <a:p>
            <a:pPr marL="800100" lvl="1" indent="-342900">
              <a:lnSpc>
                <a:spcPct val="90000"/>
              </a:lnSpc>
              <a:buFont typeface="+mj-lt"/>
              <a:buAutoNum type="romanUcPeriod"/>
            </a:pPr>
            <a:r>
              <a:rPr lang="fr-FR" sz="2000" dirty="0"/>
              <a:t>Deuxième sous-argument (IDÉE SECONDAIRE 2)</a:t>
            </a:r>
          </a:p>
          <a:p>
            <a:pPr marL="1257300" lvl="2" indent="-342900">
              <a:lnSpc>
                <a:spcPct val="90000"/>
              </a:lnSpc>
              <a:buFont typeface="+mj-lt"/>
              <a:buAutoNum type="alphaLcParenR"/>
            </a:pPr>
            <a:r>
              <a:rPr lang="fr-CA" sz="2000" dirty="0"/>
              <a:t>Mise en contexte de la citation (preuve)</a:t>
            </a:r>
          </a:p>
          <a:p>
            <a:pPr marL="1257300" lvl="2" indent="-342900">
              <a:lnSpc>
                <a:spcPct val="90000"/>
              </a:lnSpc>
              <a:buFont typeface="+mj-lt"/>
              <a:buAutoNum type="alphaLcParenR"/>
            </a:pPr>
            <a:r>
              <a:rPr lang="fr-CA" sz="2000" dirty="0"/>
              <a:t>La preuve (citation)</a:t>
            </a:r>
          </a:p>
          <a:p>
            <a:pPr marL="1257300" lvl="2" indent="-342900">
              <a:lnSpc>
                <a:spcPct val="90000"/>
              </a:lnSpc>
              <a:buFont typeface="+mj-lt"/>
              <a:buAutoNum type="alphaLcParenR"/>
            </a:pPr>
            <a:r>
              <a:rPr lang="fr-CA" sz="2000" dirty="0"/>
              <a:t>L’analyse de la preuve (explication)</a:t>
            </a:r>
          </a:p>
          <a:p>
            <a:pPr marL="914400" lvl="2" indent="0">
              <a:lnSpc>
                <a:spcPct val="90000"/>
              </a:lnSpc>
              <a:buNone/>
            </a:pPr>
            <a:endParaRPr lang="fr-FR" sz="2000" dirty="0"/>
          </a:p>
          <a:p>
            <a:pPr marL="800100" lvl="1" indent="-342900">
              <a:lnSpc>
                <a:spcPct val="90000"/>
              </a:lnSpc>
              <a:buFont typeface="+mj-lt"/>
              <a:buAutoNum type="romanUcPeriod"/>
            </a:pPr>
            <a:r>
              <a:rPr lang="fr-FR" sz="2000" dirty="0"/>
              <a:t>Phrase de clôture (MINI-CONCLUSION)</a:t>
            </a:r>
          </a:p>
          <a:p>
            <a:pPr marL="0" indent="0">
              <a:lnSpc>
                <a:spcPct val="90000"/>
              </a:lnSpc>
              <a:buNone/>
            </a:pPr>
            <a:r>
              <a:rPr lang="fr-CA" sz="2000" dirty="0"/>
              <a:t>	</a:t>
            </a:r>
          </a:p>
          <a:p>
            <a:pPr marL="457200" lvl="1" indent="0">
              <a:lnSpc>
                <a:spcPct val="90000"/>
              </a:lnSpc>
              <a:buNone/>
            </a:pPr>
            <a:endParaRPr lang="fr-FR" sz="2000" dirty="0"/>
          </a:p>
        </p:txBody>
      </p:sp>
    </p:spTree>
    <p:extLst>
      <p:ext uri="{BB962C8B-B14F-4D97-AF65-F5344CB8AC3E}">
        <p14:creationId xmlns:p14="http://schemas.microsoft.com/office/powerpoint/2010/main" val="3777918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B7D22C-2320-A142-94A9-07D6A90A4AEE}"/>
              </a:ext>
            </a:extLst>
          </p:cNvPr>
          <p:cNvSpPr>
            <a:spLocks noGrp="1"/>
          </p:cNvSpPr>
          <p:nvPr>
            <p:ph type="title"/>
          </p:nvPr>
        </p:nvSpPr>
        <p:spPr/>
        <p:txBody>
          <a:bodyPr/>
          <a:lstStyle/>
          <a:p>
            <a:r>
              <a:rPr lang="fr-FR" dirty="0"/>
              <a:t>Citation de plus d’un vers</a:t>
            </a:r>
          </a:p>
        </p:txBody>
      </p:sp>
      <p:sp>
        <p:nvSpPr>
          <p:cNvPr id="3" name="Espace réservé du contenu 2">
            <a:extLst>
              <a:ext uri="{FF2B5EF4-FFF2-40B4-BE49-F238E27FC236}">
                <a16:creationId xmlns:a16="http://schemas.microsoft.com/office/drawing/2014/main" id="{C003BC46-0053-1046-9BD5-EF218683CF92}"/>
              </a:ext>
            </a:extLst>
          </p:cNvPr>
          <p:cNvSpPr>
            <a:spLocks noGrp="1"/>
          </p:cNvSpPr>
          <p:nvPr>
            <p:ph idx="1"/>
          </p:nvPr>
        </p:nvSpPr>
        <p:spPr/>
        <p:txBody>
          <a:bodyPr/>
          <a:lstStyle/>
          <a:p>
            <a:pPr marL="0" indent="0">
              <a:buNone/>
            </a:pPr>
            <a:r>
              <a:rPr lang="fr-CA" dirty="0"/>
              <a:t>Lorsqu’on cite plus d’un vers, on indique la fin des vers par une barre oblique et on respecte les majuscules du poème. Si la citation donne plus de trois lignes dans votre texte, il faut mettre en retrait et respecter la mise en page du poème original.</a:t>
            </a:r>
          </a:p>
          <a:p>
            <a:pPr marL="0" indent="0">
              <a:buNone/>
            </a:pPr>
            <a:r>
              <a:rPr lang="fr-CA" dirty="0"/>
              <a:t> </a:t>
            </a:r>
          </a:p>
          <a:p>
            <a:r>
              <a:rPr lang="fr-CA" dirty="0"/>
              <a:t>Ex : </a:t>
            </a:r>
            <a:r>
              <a:rPr lang="fr-CA" dirty="0">
                <a:solidFill>
                  <a:schemeClr val="accent2"/>
                </a:solidFill>
              </a:rPr>
              <a:t>Boileau recommande le travail patient : « [...] sans perdre courage / Vingt fois sur le métier remettez votre ouvrage; / Polissez-le sans cesse [...] » (v.18 à 20). </a:t>
            </a:r>
          </a:p>
          <a:p>
            <a:endParaRPr lang="fr-FR" dirty="0"/>
          </a:p>
        </p:txBody>
      </p:sp>
    </p:spTree>
    <p:extLst>
      <p:ext uri="{BB962C8B-B14F-4D97-AF65-F5344CB8AC3E}">
        <p14:creationId xmlns:p14="http://schemas.microsoft.com/office/powerpoint/2010/main" val="191809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258E0-06B7-AC4A-948A-807B425BB548}"/>
              </a:ext>
            </a:extLst>
          </p:cNvPr>
          <p:cNvSpPr>
            <a:spLocks noGrp="1"/>
          </p:cNvSpPr>
          <p:nvPr>
            <p:ph type="title"/>
          </p:nvPr>
        </p:nvSpPr>
        <p:spPr/>
        <p:txBody>
          <a:bodyPr/>
          <a:lstStyle/>
          <a:p>
            <a:r>
              <a:rPr lang="fr-FR" dirty="0"/>
              <a:t>Grammaticalité de la citation </a:t>
            </a:r>
          </a:p>
        </p:txBody>
      </p:sp>
      <p:sp>
        <p:nvSpPr>
          <p:cNvPr id="3" name="Espace réservé du contenu 2">
            <a:extLst>
              <a:ext uri="{FF2B5EF4-FFF2-40B4-BE49-F238E27FC236}">
                <a16:creationId xmlns:a16="http://schemas.microsoft.com/office/drawing/2014/main" id="{E05B8D61-F9D8-F042-8345-05371E1A6C08}"/>
              </a:ext>
            </a:extLst>
          </p:cNvPr>
          <p:cNvSpPr>
            <a:spLocks noGrp="1"/>
          </p:cNvSpPr>
          <p:nvPr>
            <p:ph idx="1"/>
          </p:nvPr>
        </p:nvSpPr>
        <p:spPr/>
        <p:txBody>
          <a:bodyPr>
            <a:normAutofit/>
          </a:bodyPr>
          <a:lstStyle/>
          <a:p>
            <a:pPr marL="0" indent="0">
              <a:buNone/>
            </a:pPr>
            <a:r>
              <a:rPr lang="fr-CA" sz="2000" dirty="0"/>
              <a:t>Il faut parfois ajuster la citation afin qu’elle demeure grammaticale et intelligible dans la phrase. Si un mot de la citation est modifié ou ajouté, il doit être mis entre crochets.</a:t>
            </a:r>
          </a:p>
          <a:p>
            <a:r>
              <a:rPr lang="fr-CA" sz="2000" dirty="0">
                <a:solidFill>
                  <a:schemeClr val="tx1"/>
                </a:solidFill>
              </a:rPr>
              <a:t>Ex : </a:t>
            </a:r>
            <a:r>
              <a:rPr lang="fr-CA" sz="2000" dirty="0">
                <a:solidFill>
                  <a:schemeClr val="accent2"/>
                </a:solidFill>
              </a:rPr>
              <a:t>Dans les dernières pages de son journal, Anne Frank affirme que « [son] âme est divisée en deux » (p. 282).</a:t>
            </a:r>
          </a:p>
          <a:p>
            <a:pPr marL="0" indent="0">
              <a:buNone/>
            </a:pPr>
            <a:endParaRPr lang="fr-CA" sz="2000" dirty="0">
              <a:solidFill>
                <a:schemeClr val="accent2"/>
              </a:solidFill>
            </a:endParaRPr>
          </a:p>
          <a:p>
            <a:pPr marL="0" indent="0">
              <a:buNone/>
            </a:pPr>
            <a:r>
              <a:rPr lang="fr-CA" sz="2000" b="1" dirty="0"/>
              <a:t>*Le texte original se lit ainsi </a:t>
            </a:r>
            <a:r>
              <a:rPr lang="fr-CA" sz="2000" dirty="0"/>
              <a:t>: </a:t>
            </a:r>
            <a:r>
              <a:rPr lang="fr-CA" sz="2000" dirty="0">
                <a:solidFill>
                  <a:schemeClr val="accent2"/>
                </a:solidFill>
              </a:rPr>
              <a:t>« mon âme est divisée en deux ». </a:t>
            </a:r>
          </a:p>
          <a:p>
            <a:endParaRPr lang="fr-CA" sz="2000" dirty="0"/>
          </a:p>
          <a:p>
            <a:endParaRPr lang="fr-FR" sz="2000" dirty="0"/>
          </a:p>
        </p:txBody>
      </p:sp>
    </p:spTree>
    <p:extLst>
      <p:ext uri="{BB962C8B-B14F-4D97-AF65-F5344CB8AC3E}">
        <p14:creationId xmlns:p14="http://schemas.microsoft.com/office/powerpoint/2010/main" val="3285606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00578B-3633-0642-884A-60658900EA39}"/>
              </a:ext>
            </a:extLst>
          </p:cNvPr>
          <p:cNvSpPr>
            <a:spLocks noGrp="1"/>
          </p:cNvSpPr>
          <p:nvPr>
            <p:ph type="title"/>
          </p:nvPr>
        </p:nvSpPr>
        <p:spPr/>
        <p:txBody>
          <a:bodyPr/>
          <a:lstStyle/>
          <a:p>
            <a:r>
              <a:rPr lang="fr-FR" dirty="0"/>
              <a:t>Les titres des œuvres</a:t>
            </a:r>
          </a:p>
        </p:txBody>
      </p:sp>
      <p:sp>
        <p:nvSpPr>
          <p:cNvPr id="3" name="Espace réservé du contenu 2">
            <a:extLst>
              <a:ext uri="{FF2B5EF4-FFF2-40B4-BE49-F238E27FC236}">
                <a16:creationId xmlns:a16="http://schemas.microsoft.com/office/drawing/2014/main" id="{24D508AB-6CE1-774F-9BE0-AD087DB7003F}"/>
              </a:ext>
            </a:extLst>
          </p:cNvPr>
          <p:cNvSpPr>
            <a:spLocks noGrp="1"/>
          </p:cNvSpPr>
          <p:nvPr>
            <p:ph idx="1"/>
          </p:nvPr>
        </p:nvSpPr>
        <p:spPr/>
        <p:txBody>
          <a:bodyPr>
            <a:normAutofit fontScale="92500" lnSpcReduction="20000"/>
          </a:bodyPr>
          <a:lstStyle/>
          <a:p>
            <a:pPr marL="0" indent="0">
              <a:buNone/>
            </a:pPr>
            <a:r>
              <a:rPr lang="fr-CA" sz="2000" dirty="0"/>
              <a:t>Les titres </a:t>
            </a:r>
            <a:r>
              <a:rPr lang="fr-CA" sz="2000" b="1" dirty="0"/>
              <a:t>d’œuvres complètes </a:t>
            </a:r>
            <a:r>
              <a:rPr lang="fr-CA" sz="2000" dirty="0"/>
              <a:t>(romans, pièces de théâtre, recueils de poésie, films, etc.) et les noms de périodiques (revues et journaux) doivent être indiqués de deux façons : </a:t>
            </a:r>
          </a:p>
          <a:p>
            <a:pPr marL="0" indent="0">
              <a:buNone/>
            </a:pPr>
            <a:r>
              <a:rPr lang="fr-CA" sz="2000" dirty="0"/>
              <a:t>- Pour un travail manuscrit, on doit </a:t>
            </a:r>
            <a:r>
              <a:rPr lang="fr-CA" sz="2000" u="sng" dirty="0"/>
              <a:t>souligner</a:t>
            </a:r>
            <a:r>
              <a:rPr lang="fr-CA" sz="2000" dirty="0"/>
              <a:t> le titre. Par exemple, on parle du roman </a:t>
            </a:r>
            <a:r>
              <a:rPr lang="fr-CA" sz="2000" u="sng" dirty="0"/>
              <a:t>Anna </a:t>
            </a:r>
            <a:r>
              <a:rPr lang="fr-CA" sz="2000" u="sng" dirty="0" err="1"/>
              <a:t>Karénine</a:t>
            </a:r>
            <a:r>
              <a:rPr lang="fr-CA" sz="2000" u="sng" dirty="0"/>
              <a:t> </a:t>
            </a:r>
            <a:r>
              <a:rPr lang="fr-CA" sz="2000" dirty="0"/>
              <a:t>dont le personnage principal s’appelle Anna </a:t>
            </a:r>
            <a:r>
              <a:rPr lang="fr-CA" sz="2000" dirty="0" err="1"/>
              <a:t>Karénine</a:t>
            </a:r>
            <a:r>
              <a:rPr lang="fr-CA" sz="2000" dirty="0"/>
              <a:t>. </a:t>
            </a:r>
          </a:p>
          <a:p>
            <a:pPr marL="0" indent="0">
              <a:buNone/>
            </a:pPr>
            <a:r>
              <a:rPr lang="fr-CA" sz="2000" dirty="0"/>
              <a:t>- Lorsqu’un travail est saisi sur ordinateur, le titre doit être </a:t>
            </a:r>
            <a:r>
              <a:rPr lang="fr-CA" sz="2000" i="1" dirty="0"/>
              <a:t>en italique</a:t>
            </a:r>
            <a:r>
              <a:rPr lang="fr-CA" sz="2000" dirty="0"/>
              <a:t>. On parlera alors du roman </a:t>
            </a:r>
            <a:r>
              <a:rPr lang="fr-CA" sz="2000" i="1" dirty="0"/>
              <a:t>Anna </a:t>
            </a:r>
            <a:r>
              <a:rPr lang="fr-CA" sz="2000" i="1" dirty="0" err="1"/>
              <a:t>Karénine</a:t>
            </a:r>
            <a:r>
              <a:rPr lang="fr-CA" sz="2000" i="1" dirty="0"/>
              <a:t>. </a:t>
            </a:r>
          </a:p>
          <a:p>
            <a:pPr marL="0" indent="0">
              <a:buNone/>
            </a:pPr>
            <a:endParaRPr lang="fr-CA" sz="2000" dirty="0"/>
          </a:p>
          <a:p>
            <a:pPr marL="0" indent="0">
              <a:buNone/>
            </a:pPr>
            <a:r>
              <a:rPr lang="fr-CA" sz="2000" dirty="0"/>
              <a:t>Le titre d’une </a:t>
            </a:r>
            <a:r>
              <a:rPr lang="fr-CA" sz="2000" b="1" dirty="0"/>
              <a:t>partie d’œuvre </a:t>
            </a:r>
            <a:r>
              <a:rPr lang="fr-CA" sz="2000" dirty="0"/>
              <a:t>(chapitre, poème, conte, nouvelle, article de périodique, etc.) doit être indiqué entre guillemets. </a:t>
            </a:r>
          </a:p>
          <a:p>
            <a:pPr marL="0" indent="0">
              <a:buNone/>
            </a:pPr>
            <a:r>
              <a:rPr lang="fr-CA" sz="2000" dirty="0"/>
              <a:t>- Ainsi, « L’albatros » est un poème tiré du recueil </a:t>
            </a:r>
            <a:r>
              <a:rPr lang="fr-CA" sz="2000" u="sng" dirty="0"/>
              <a:t>Les fleurs du mal</a:t>
            </a:r>
            <a:r>
              <a:rPr lang="fr-CA" sz="2000" dirty="0"/>
              <a:t>. (écriture manuscrite) </a:t>
            </a:r>
          </a:p>
          <a:p>
            <a:pPr marL="0" indent="0">
              <a:buNone/>
            </a:pPr>
            <a:r>
              <a:rPr lang="fr-CA" sz="2000" dirty="0"/>
              <a:t>- Ainsi, « L’albatros » est un poème tiré du recueil </a:t>
            </a:r>
            <a:r>
              <a:rPr lang="fr-CA" sz="2000" i="1" dirty="0"/>
              <a:t>Les fleurs du mal</a:t>
            </a:r>
            <a:r>
              <a:rPr lang="fr-CA" sz="2000" dirty="0"/>
              <a:t>. (à l’ordinateur) </a:t>
            </a:r>
          </a:p>
          <a:p>
            <a:endParaRPr lang="fr-FR" sz="2000" dirty="0"/>
          </a:p>
        </p:txBody>
      </p:sp>
    </p:spTree>
    <p:extLst>
      <p:ext uri="{BB962C8B-B14F-4D97-AF65-F5344CB8AC3E}">
        <p14:creationId xmlns:p14="http://schemas.microsoft.com/office/powerpoint/2010/main" val="409352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E7F51-BF59-ED45-83A6-7ADE6B2FE5EC}"/>
              </a:ext>
            </a:extLst>
          </p:cNvPr>
          <p:cNvSpPr>
            <a:spLocks noGrp="1"/>
          </p:cNvSpPr>
          <p:nvPr>
            <p:ph type="title"/>
          </p:nvPr>
        </p:nvSpPr>
        <p:spPr/>
        <p:txBody>
          <a:bodyPr>
            <a:normAutofit/>
          </a:bodyPr>
          <a:lstStyle/>
          <a:p>
            <a:r>
              <a:rPr lang="fr-FR" b="1" dirty="0"/>
              <a:t>Argument</a:t>
            </a:r>
            <a:r>
              <a:rPr lang="fr-FR" dirty="0"/>
              <a:t> (idée principale) et </a:t>
            </a:r>
            <a:br>
              <a:rPr lang="fr-FR" dirty="0"/>
            </a:br>
            <a:r>
              <a:rPr lang="fr-FR" b="1" dirty="0"/>
              <a:t>sous-argument</a:t>
            </a:r>
            <a:r>
              <a:rPr lang="fr-FR" dirty="0"/>
              <a:t> (idée secondaire)</a:t>
            </a:r>
          </a:p>
        </p:txBody>
      </p:sp>
      <p:sp>
        <p:nvSpPr>
          <p:cNvPr id="3" name="Espace réservé du contenu 2">
            <a:extLst>
              <a:ext uri="{FF2B5EF4-FFF2-40B4-BE49-F238E27FC236}">
                <a16:creationId xmlns:a16="http://schemas.microsoft.com/office/drawing/2014/main" id="{87436F7A-441A-6044-8EB8-9C826B6959BD}"/>
              </a:ext>
            </a:extLst>
          </p:cNvPr>
          <p:cNvSpPr>
            <a:spLocks noGrp="1"/>
          </p:cNvSpPr>
          <p:nvPr>
            <p:ph idx="1"/>
          </p:nvPr>
        </p:nvSpPr>
        <p:spPr/>
        <p:txBody>
          <a:bodyPr>
            <a:normAutofit/>
          </a:bodyPr>
          <a:lstStyle/>
          <a:p>
            <a:pPr algn="just"/>
            <a:r>
              <a:rPr lang="fr-FR" sz="2000" b="1" dirty="0"/>
              <a:t>Idée principale : </a:t>
            </a:r>
            <a:r>
              <a:rPr lang="fr-CA" sz="2000" dirty="0"/>
              <a:t>L’idée principale présente l’idée que tout le paragraphe contribue à démontrer</a:t>
            </a:r>
          </a:p>
          <a:p>
            <a:pPr algn="just"/>
            <a:endParaRPr lang="fr-CA" sz="2000" dirty="0"/>
          </a:p>
          <a:p>
            <a:pPr algn="just"/>
            <a:r>
              <a:rPr lang="fr-CA" sz="2000" b="1" dirty="0"/>
              <a:t>Idée secondaire :</a:t>
            </a:r>
            <a:r>
              <a:rPr lang="fr-CA" sz="2000" dirty="0"/>
              <a:t> L’idée secondaire est une idée apportant une précision à l’idée principale. Subordonnée à celle-ci, l’idée secondaire doit par conséquent toujours y être liée de façon logique par un marqueur de relation. (Truc : pour trouver une idée secondaire, vous pouvez reprendre l’idée principale et ajouter « parce que ». Ce qui suivra sera votre idée secondaire).</a:t>
            </a:r>
          </a:p>
          <a:p>
            <a:endParaRPr lang="fr-CA" sz="2000" b="1" dirty="0"/>
          </a:p>
          <a:p>
            <a:endParaRPr lang="fr-FR" sz="2000" dirty="0"/>
          </a:p>
        </p:txBody>
      </p:sp>
    </p:spTree>
    <p:extLst>
      <p:ext uri="{BB962C8B-B14F-4D97-AF65-F5344CB8AC3E}">
        <p14:creationId xmlns:p14="http://schemas.microsoft.com/office/powerpoint/2010/main" val="66963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09C9DCA-6C9E-EC4F-A989-5E1141AAE171}"/>
              </a:ext>
            </a:extLst>
          </p:cNvPr>
          <p:cNvSpPr>
            <a:spLocks noGrp="1"/>
          </p:cNvSpPr>
          <p:nvPr>
            <p:ph type="title"/>
          </p:nvPr>
        </p:nvSpPr>
        <p:spPr/>
        <p:txBody>
          <a:bodyPr>
            <a:normAutofit/>
          </a:bodyPr>
          <a:lstStyle/>
          <a:p>
            <a:r>
              <a:rPr lang="fr-CA" b="1" dirty="0"/>
              <a:t>Mise en contexte de la preuve </a:t>
            </a:r>
            <a:r>
              <a:rPr lang="fr-CA" dirty="0"/>
              <a:t>(introduction de la citation)</a:t>
            </a:r>
            <a:endParaRPr lang="fr-FR" dirty="0"/>
          </a:p>
        </p:txBody>
      </p:sp>
      <p:sp>
        <p:nvSpPr>
          <p:cNvPr id="3" name="Espace réservé du contenu 2">
            <a:extLst>
              <a:ext uri="{FF2B5EF4-FFF2-40B4-BE49-F238E27FC236}">
                <a16:creationId xmlns:a16="http://schemas.microsoft.com/office/drawing/2014/main" id="{2757B223-69AA-DB41-80C8-ACE103ED66C5}"/>
              </a:ext>
            </a:extLst>
          </p:cNvPr>
          <p:cNvSpPr>
            <a:spLocks noGrp="1"/>
          </p:cNvSpPr>
          <p:nvPr>
            <p:ph idx="1"/>
          </p:nvPr>
        </p:nvSpPr>
        <p:spPr/>
        <p:txBody>
          <a:bodyPr>
            <a:normAutofit/>
          </a:bodyPr>
          <a:lstStyle/>
          <a:p>
            <a:pPr marL="0" indent="0" algn="just">
              <a:buNone/>
            </a:pPr>
            <a:r>
              <a:rPr lang="fr-CA" sz="2000" dirty="0"/>
              <a:t>Il s’agit de situer le lecteur dans le texte de façon à ce que la preuve ne semble pas tombée de nulle part. Vous pouvez indiquer : qui parle (ex. C’est ce qu’affirme Martin devant le silence des autres : « … ») ; le contexte de la citation (ex. Lorsqu’Émile entre au village, il y a une fête : « … »), etc.</a:t>
            </a:r>
          </a:p>
          <a:p>
            <a:pPr algn="just"/>
            <a:r>
              <a:rPr lang="fr-CA" sz="2000" b="1" dirty="0"/>
              <a:t>La preuve (citation, illustration) : </a:t>
            </a:r>
            <a:r>
              <a:rPr lang="fr-CA" sz="2000" dirty="0"/>
              <a:t>La preuve démontre que l’idée principale et l’idée secondaire sont justes et pertinentes. </a:t>
            </a:r>
          </a:p>
          <a:p>
            <a:pPr marL="0" indent="0" algn="just">
              <a:buNone/>
            </a:pPr>
            <a:r>
              <a:rPr lang="fr-CA" sz="2000" dirty="0"/>
              <a:t>	- Elles doivent être tirées du texte</a:t>
            </a:r>
          </a:p>
          <a:p>
            <a:pPr marL="0" indent="0" algn="just">
              <a:buNone/>
            </a:pPr>
            <a:r>
              <a:rPr lang="fr-CA" sz="2000" dirty="0"/>
              <a:t>	- Idéalement, elles doivent comprendre des éléments de fond et de forme.</a:t>
            </a:r>
          </a:p>
          <a:p>
            <a:pPr marL="0" indent="0">
              <a:buNone/>
            </a:pPr>
            <a:endParaRPr lang="fr-CA" sz="2000" b="1" dirty="0"/>
          </a:p>
        </p:txBody>
      </p:sp>
    </p:spTree>
    <p:extLst>
      <p:ext uri="{BB962C8B-B14F-4D97-AF65-F5344CB8AC3E}">
        <p14:creationId xmlns:p14="http://schemas.microsoft.com/office/powerpoint/2010/main" val="256664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7E2E9-F4C5-E84E-A8B8-B82F70951489}"/>
              </a:ext>
            </a:extLst>
          </p:cNvPr>
          <p:cNvSpPr>
            <a:spLocks noGrp="1"/>
          </p:cNvSpPr>
          <p:nvPr>
            <p:ph type="title"/>
          </p:nvPr>
        </p:nvSpPr>
        <p:spPr/>
        <p:txBody>
          <a:bodyPr>
            <a:normAutofit/>
          </a:bodyPr>
          <a:lstStyle/>
          <a:p>
            <a:r>
              <a:rPr lang="fr-CA" b="1" dirty="0"/>
              <a:t>L’analyse de la preuve </a:t>
            </a:r>
            <a:r>
              <a:rPr lang="fr-CA" dirty="0"/>
              <a:t>(explication, analyse, commentaire)</a:t>
            </a:r>
            <a:endParaRPr lang="fr-FR" dirty="0"/>
          </a:p>
        </p:txBody>
      </p:sp>
      <p:sp>
        <p:nvSpPr>
          <p:cNvPr id="3" name="Espace réservé du contenu 2">
            <a:extLst>
              <a:ext uri="{FF2B5EF4-FFF2-40B4-BE49-F238E27FC236}">
                <a16:creationId xmlns:a16="http://schemas.microsoft.com/office/drawing/2014/main" id="{3272544A-C3BE-AC4C-91ED-57B9C211135D}"/>
              </a:ext>
            </a:extLst>
          </p:cNvPr>
          <p:cNvSpPr>
            <a:spLocks noGrp="1"/>
          </p:cNvSpPr>
          <p:nvPr>
            <p:ph idx="1"/>
          </p:nvPr>
        </p:nvSpPr>
        <p:spPr/>
        <p:txBody>
          <a:bodyPr>
            <a:normAutofit/>
          </a:bodyPr>
          <a:lstStyle/>
          <a:p>
            <a:pPr marL="0" indent="0" algn="just">
              <a:buNone/>
            </a:pPr>
            <a:r>
              <a:rPr lang="fr-CA" sz="2000" dirty="0"/>
              <a:t>Cette partie consiste à commenter et à analyser la preuve afin de montrer comment le texte est conforme aux idées énoncées par les idées secondaires et les idées principales. Dans l’explication de la preuve, il faut identifier le procédé formel le plus révélateur de ce qu’on cherche à montrer et il faut expliquer l’effet de ce procédé formel, par exemple :</a:t>
            </a:r>
          </a:p>
          <a:p>
            <a:pPr algn="just">
              <a:buFontTx/>
              <a:buChar char="-"/>
            </a:pPr>
            <a:r>
              <a:rPr lang="fr-CA" sz="2000" dirty="0"/>
              <a:t>Le champ lexical … de l’abandon… met en évidence…</a:t>
            </a:r>
          </a:p>
          <a:p>
            <a:pPr algn="just">
              <a:buFontTx/>
              <a:buChar char="-"/>
            </a:pPr>
            <a:r>
              <a:rPr lang="fr-CA" sz="2000" dirty="0"/>
              <a:t>La métaphore … des lourds nuages… symbolise… </a:t>
            </a:r>
          </a:p>
          <a:p>
            <a:pPr algn="just">
              <a:buFontTx/>
              <a:buChar char="-"/>
            </a:pPr>
            <a:r>
              <a:rPr lang="fr-CA" sz="2000" dirty="0"/>
              <a:t>La comparaison … du prisonnier à un bourreau… rappelle… </a:t>
            </a:r>
          </a:p>
          <a:p>
            <a:pPr algn="just">
              <a:buFontTx/>
              <a:buChar char="-"/>
            </a:pPr>
            <a:r>
              <a:rPr lang="fr-CA" sz="2000" dirty="0"/>
              <a:t>etc.</a:t>
            </a:r>
          </a:p>
        </p:txBody>
      </p:sp>
    </p:spTree>
    <p:extLst>
      <p:ext uri="{BB962C8B-B14F-4D97-AF65-F5344CB8AC3E}">
        <p14:creationId xmlns:p14="http://schemas.microsoft.com/office/powerpoint/2010/main" val="75211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333664-9AEE-A44C-8A32-D5B79BB3A432}"/>
              </a:ext>
            </a:extLst>
          </p:cNvPr>
          <p:cNvSpPr>
            <a:spLocks noGrp="1"/>
          </p:cNvSpPr>
          <p:nvPr>
            <p:ph type="title"/>
          </p:nvPr>
        </p:nvSpPr>
        <p:spPr/>
        <p:txBody>
          <a:bodyPr/>
          <a:lstStyle/>
          <a:p>
            <a:r>
              <a:rPr lang="fr-CA" b="1" dirty="0"/>
              <a:t>La clôture</a:t>
            </a:r>
            <a:endParaRPr lang="fr-FR" dirty="0"/>
          </a:p>
        </p:txBody>
      </p:sp>
      <p:sp>
        <p:nvSpPr>
          <p:cNvPr id="3" name="Espace réservé du contenu 2">
            <a:extLst>
              <a:ext uri="{FF2B5EF4-FFF2-40B4-BE49-F238E27FC236}">
                <a16:creationId xmlns:a16="http://schemas.microsoft.com/office/drawing/2014/main" id="{0D9BDCC0-291B-5543-9D1B-D9CB26AD78B1}"/>
              </a:ext>
            </a:extLst>
          </p:cNvPr>
          <p:cNvSpPr>
            <a:spLocks noGrp="1"/>
          </p:cNvSpPr>
          <p:nvPr>
            <p:ph idx="1"/>
          </p:nvPr>
        </p:nvSpPr>
        <p:spPr/>
        <p:txBody>
          <a:bodyPr>
            <a:normAutofit/>
          </a:bodyPr>
          <a:lstStyle/>
          <a:p>
            <a:r>
              <a:rPr lang="fr-CA" sz="2400" dirty="0"/>
              <a:t>La dernière phrase du paragraphe doit rappeler l’idée principale et les deux idées secondaires. Elle peut également introduire le paragraphe suivant. Cette partie du paragraphe se limite à une phrase.</a:t>
            </a:r>
          </a:p>
          <a:p>
            <a:endParaRPr lang="fr-FR" sz="2400" dirty="0"/>
          </a:p>
        </p:txBody>
      </p:sp>
    </p:spTree>
    <p:extLst>
      <p:ext uri="{BB962C8B-B14F-4D97-AF65-F5344CB8AC3E}">
        <p14:creationId xmlns:p14="http://schemas.microsoft.com/office/powerpoint/2010/main" val="316813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8614E19-46FE-4F41-86BB-835EE5AB97E6}"/>
              </a:ext>
            </a:extLst>
          </p:cNvPr>
          <p:cNvSpPr>
            <a:spLocks noGrp="1"/>
          </p:cNvSpPr>
          <p:nvPr>
            <p:ph type="ctrTitle"/>
          </p:nvPr>
        </p:nvSpPr>
        <p:spPr>
          <a:xfrm>
            <a:off x="2156346" y="849745"/>
            <a:ext cx="5526993" cy="4745836"/>
          </a:xfrm>
        </p:spPr>
        <p:txBody>
          <a:bodyPr anchor="ctr">
            <a:normAutofit/>
          </a:bodyPr>
          <a:lstStyle/>
          <a:p>
            <a:r>
              <a:rPr lang="fr-FR" sz="6000">
                <a:solidFill>
                  <a:srgbClr val="FFFFFF"/>
                </a:solidFill>
              </a:rPr>
              <a:t>La dissertation critique</a:t>
            </a:r>
          </a:p>
        </p:txBody>
      </p:sp>
      <p:sp>
        <p:nvSpPr>
          <p:cNvPr id="21" name="Rectangle 20">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ous-titre 2">
            <a:extLst>
              <a:ext uri="{FF2B5EF4-FFF2-40B4-BE49-F238E27FC236}">
                <a16:creationId xmlns:a16="http://schemas.microsoft.com/office/drawing/2014/main" id="{E891EE68-FDBE-B249-8F85-51B3EBDFCF02}"/>
              </a:ext>
            </a:extLst>
          </p:cNvPr>
          <p:cNvSpPr>
            <a:spLocks noGrp="1"/>
          </p:cNvSpPr>
          <p:nvPr>
            <p:ph type="subTitle" idx="1"/>
          </p:nvPr>
        </p:nvSpPr>
        <p:spPr>
          <a:xfrm>
            <a:off x="8317076" y="668740"/>
            <a:ext cx="3293733" cy="4926841"/>
          </a:xfrm>
        </p:spPr>
        <p:txBody>
          <a:bodyPr anchor="ctr">
            <a:normAutofit/>
          </a:bodyPr>
          <a:lstStyle/>
          <a:p>
            <a:r>
              <a:rPr lang="fr-FR" sz="4400" dirty="0">
                <a:solidFill>
                  <a:srgbClr val="FFFFFF"/>
                </a:solidFill>
              </a:rPr>
              <a:t>La structure</a:t>
            </a:r>
          </a:p>
        </p:txBody>
      </p:sp>
      <p:sp>
        <p:nvSpPr>
          <p:cNvPr id="23" name="Rectangle 22">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6802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DB0E138-7E2D-314E-9026-6E7141EF61BC}"/>
              </a:ext>
            </a:extLst>
          </p:cNvPr>
          <p:cNvSpPr>
            <a:spLocks noGrp="1"/>
          </p:cNvSpPr>
          <p:nvPr>
            <p:ph type="title"/>
          </p:nvPr>
        </p:nvSpPr>
        <p:spPr>
          <a:xfrm>
            <a:off x="4449934" y="702156"/>
            <a:ext cx="7157865" cy="1013800"/>
          </a:xfrm>
        </p:spPr>
        <p:txBody>
          <a:bodyPr>
            <a:normAutofit/>
          </a:bodyPr>
          <a:lstStyle/>
          <a:p>
            <a:r>
              <a:rPr lang="fr-FR">
                <a:solidFill>
                  <a:schemeClr val="accent1"/>
                </a:solidFill>
              </a:rPr>
              <a:t>QU’est-ce qu’une dissertation critique ?</a:t>
            </a:r>
          </a:p>
        </p:txBody>
      </p:sp>
      <p:pic>
        <p:nvPicPr>
          <p:cNvPr id="5" name="Picture 4" descr="Bibliothèque publique floue abstraite avec des étagères à livres">
            <a:extLst>
              <a:ext uri="{FF2B5EF4-FFF2-40B4-BE49-F238E27FC236}">
                <a16:creationId xmlns:a16="http://schemas.microsoft.com/office/drawing/2014/main" id="{88538595-E59D-4AB3-B2BB-2F2AFFF065F4}"/>
              </a:ext>
            </a:extLst>
          </p:cNvPr>
          <p:cNvPicPr>
            <a:picLocks noChangeAspect="1"/>
          </p:cNvPicPr>
          <p:nvPr/>
        </p:nvPicPr>
        <p:blipFill rotWithShape="1">
          <a:blip r:embed="rId2"/>
          <a:srcRect l="18723" r="41062" b="-1"/>
          <a:stretch/>
        </p:blipFill>
        <p:spPr>
          <a:xfrm>
            <a:off x="20" y="10"/>
            <a:ext cx="4131713" cy="6857989"/>
          </a:xfrm>
          <a:prstGeom prst="rect">
            <a:avLst/>
          </a:prstGeom>
        </p:spPr>
      </p:pic>
      <p:sp>
        <p:nvSpPr>
          <p:cNvPr id="11" name="Rectangle 1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D3A96C"/>
          </a:solidFill>
          <a:ln>
            <a:solidFill>
              <a:srgbClr val="D3A96C"/>
            </a:solid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E5C2E31E-266F-8140-94D8-E11FDFD47C8C}"/>
              </a:ext>
            </a:extLst>
          </p:cNvPr>
          <p:cNvSpPr>
            <a:spLocks noGrp="1"/>
          </p:cNvSpPr>
          <p:nvPr>
            <p:ph idx="1"/>
          </p:nvPr>
        </p:nvSpPr>
        <p:spPr>
          <a:xfrm>
            <a:off x="4449934" y="1896533"/>
            <a:ext cx="7157866" cy="3962266"/>
          </a:xfrm>
        </p:spPr>
        <p:txBody>
          <a:bodyPr>
            <a:normAutofit/>
          </a:bodyPr>
          <a:lstStyle/>
          <a:p>
            <a:pPr>
              <a:buClr>
                <a:srgbClr val="D3A96C"/>
              </a:buClr>
            </a:pPr>
            <a:r>
              <a:rPr lang="fr-FR" sz="2000" b="1" dirty="0"/>
              <a:t>La dissertation critique </a:t>
            </a:r>
            <a:r>
              <a:rPr lang="fr-FR" sz="2000" dirty="0"/>
              <a:t>est un texte qui est rédigé dans le but de </a:t>
            </a:r>
            <a:r>
              <a:rPr lang="fr-FR" sz="2000" b="1" dirty="0"/>
              <a:t>répondre à une question d’interprétation littéraire </a:t>
            </a:r>
            <a:r>
              <a:rPr lang="fr-FR" sz="2000" dirty="0"/>
              <a:t>sur un sujet qui porte à discussion ;</a:t>
            </a:r>
          </a:p>
          <a:p>
            <a:pPr>
              <a:buClr>
                <a:srgbClr val="D3A96C"/>
              </a:buClr>
            </a:pPr>
            <a:r>
              <a:rPr lang="fr-FR" sz="2000" dirty="0"/>
              <a:t>Vous devez soutenir votre </a:t>
            </a:r>
            <a:r>
              <a:rPr lang="fr-FR" sz="2000" b="1" dirty="0"/>
              <a:t>point de vue critique </a:t>
            </a:r>
            <a:r>
              <a:rPr lang="fr-FR" sz="2000" dirty="0"/>
              <a:t>à l’aide d’arguments cohérents et convaincants. Vous soutiendrez ces arguments à l’aide de </a:t>
            </a:r>
            <a:r>
              <a:rPr lang="fr-FR" sz="2000" b="1" dirty="0"/>
              <a:t>preuves tirées des textes </a:t>
            </a:r>
            <a:r>
              <a:rPr lang="fr-FR" sz="2000" dirty="0"/>
              <a:t>proposés et de vos connaissances littéraires ;</a:t>
            </a:r>
          </a:p>
          <a:p>
            <a:pPr>
              <a:buClr>
                <a:srgbClr val="D3A96C"/>
              </a:buClr>
            </a:pPr>
            <a:r>
              <a:rPr lang="fr-FR" sz="2000" dirty="0"/>
              <a:t>Une dissertation critique compte environ </a:t>
            </a:r>
            <a:r>
              <a:rPr lang="fr-FR" sz="2000" b="1" dirty="0"/>
              <a:t>900 mots </a:t>
            </a:r>
            <a:r>
              <a:rPr lang="fr-FR" sz="2000" dirty="0"/>
              <a:t>et comprend une </a:t>
            </a:r>
            <a:r>
              <a:rPr lang="fr-FR" sz="2000" b="1" dirty="0"/>
              <a:t>introduction</a:t>
            </a:r>
            <a:r>
              <a:rPr lang="fr-FR" sz="2000" dirty="0"/>
              <a:t>, un </a:t>
            </a:r>
            <a:r>
              <a:rPr lang="fr-FR" sz="2000" b="1" dirty="0"/>
              <a:t>développement</a:t>
            </a:r>
            <a:r>
              <a:rPr lang="fr-FR" sz="2000" dirty="0"/>
              <a:t> et une </a:t>
            </a:r>
            <a:r>
              <a:rPr lang="fr-FR" sz="2000" b="1" dirty="0"/>
              <a:t>conclusion</a:t>
            </a:r>
            <a:r>
              <a:rPr lang="fr-FR" sz="2000" dirty="0"/>
              <a:t>.</a:t>
            </a:r>
          </a:p>
        </p:txBody>
      </p:sp>
    </p:spTree>
    <p:extLst>
      <p:ext uri="{BB962C8B-B14F-4D97-AF65-F5344CB8AC3E}">
        <p14:creationId xmlns:p14="http://schemas.microsoft.com/office/powerpoint/2010/main" val="1758026135"/>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Dividende</Template>
  <TotalTime>495</TotalTime>
  <Words>2584</Words>
  <Application>Microsoft Macintosh PowerPoint</Application>
  <PresentationFormat>Grand écran</PresentationFormat>
  <Paragraphs>174</Paragraphs>
  <Slides>32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Gill Sans MT</vt:lpstr>
      <vt:lpstr>Wingdings 2</vt:lpstr>
      <vt:lpstr>Dividende</vt:lpstr>
      <vt:lpstr>Le paragraphe logique</vt:lpstr>
      <vt:lpstr>Paragraphe logique</vt:lpstr>
      <vt:lpstr>Plan d’un paragraphe</vt:lpstr>
      <vt:lpstr>Argument (idée principale) et  sous-argument (idée secondaire)</vt:lpstr>
      <vt:lpstr>Mise en contexte de la preuve (introduction de la citation)</vt:lpstr>
      <vt:lpstr>L’analyse de la preuve (explication, analyse, commentaire)</vt:lpstr>
      <vt:lpstr>La clôture</vt:lpstr>
      <vt:lpstr>La dissertation critique</vt:lpstr>
      <vt:lpstr>QU’est-ce qu’une dissertation critique ?</vt:lpstr>
      <vt:lpstr>Étapes à suivre</vt:lpstr>
      <vt:lpstr>Le paragraphe, petit rappel</vt:lpstr>
      <vt:lpstr>Cerner le sujet</vt:lpstr>
      <vt:lpstr>Des exemples</vt:lpstr>
      <vt:lpstr>Situer le contexte, lire et annoter</vt:lpstr>
      <vt:lpstr>Prendre position</vt:lpstr>
      <vt:lpstr>Prendre position</vt:lpstr>
      <vt:lpstr>Point de vue critique : trois positions</vt:lpstr>
      <vt:lpstr>Le plan</vt:lpstr>
      <vt:lpstr>Le plan</vt:lpstr>
      <vt:lpstr>Rédiger la dissertation</vt:lpstr>
      <vt:lpstr>Réviser et corriger le texte</vt:lpstr>
      <vt:lpstr>Les citations</vt:lpstr>
      <vt:lpstr>Règles de base</vt:lpstr>
      <vt:lpstr>Respectez la ponctuation</vt:lpstr>
      <vt:lpstr>La citation directe</vt:lpstr>
      <vt:lpstr>LA citation indirecte</vt:lpstr>
      <vt:lpstr>Intégration d’une citation courte</vt:lpstr>
      <vt:lpstr>Intégration d’une citation longue</vt:lpstr>
      <vt:lpstr>Omission de mots dans une citation</vt:lpstr>
      <vt:lpstr>Citation de plus d’un vers</vt:lpstr>
      <vt:lpstr>Grammaticalité de la citation </vt:lpstr>
      <vt:lpstr>Les titres des œuvres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dissertation critique</dc:title>
  <dc:creator>Auclair Dominic</dc:creator>
  <cp:lastModifiedBy>Auclair Dominic</cp:lastModifiedBy>
  <cp:revision>21</cp:revision>
  <dcterms:created xsi:type="dcterms:W3CDTF">2021-02-17T16:16:36Z</dcterms:created>
  <dcterms:modified xsi:type="dcterms:W3CDTF">2022-09-12T21:11:03Z</dcterms:modified>
</cp:coreProperties>
</file>