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sldIdLst>
    <p:sldId id="256" r:id="rId2"/>
    <p:sldId id="257" r:id="rId3"/>
    <p:sldId id="277" r:id="rId4"/>
    <p:sldId id="258" r:id="rId5"/>
    <p:sldId id="260" r:id="rId6"/>
    <p:sldId id="261" r:id="rId7"/>
    <p:sldId id="259" r:id="rId8"/>
    <p:sldId id="262" r:id="rId9"/>
    <p:sldId id="263" r:id="rId10"/>
    <p:sldId id="264" r:id="rId11"/>
    <p:sldId id="265" r:id="rId12"/>
    <p:sldId id="266" r:id="rId13"/>
    <p:sldId id="272" r:id="rId14"/>
    <p:sldId id="273" r:id="rId15"/>
    <p:sldId id="267" r:id="rId16"/>
    <p:sldId id="268" r:id="rId17"/>
    <p:sldId id="269" r:id="rId18"/>
    <p:sldId id="270" r:id="rId19"/>
    <p:sldId id="274" r:id="rId20"/>
    <p:sldId id="275" r:id="rId21"/>
    <p:sldId id="271" r:id="rId22"/>
    <p:sldId id="276"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55"/>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fr-CA"/>
              <a:t>Modifier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Modifier le style des sous-titres du masque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4AAD347D-5ACD-4C99-B74B-A9C85AD731AF}" type="datetimeFigureOut">
              <a:rPr lang="en-US" smtClean="0"/>
              <a:t>3/30/22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52033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panoramique avec légende">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fr-CA"/>
              <a:t>Modifier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4AAD347D-5ACD-4C99-B74B-A9C85AD731AF}" type="datetimeFigureOut">
              <a:rPr lang="en-US" smtClean="0"/>
              <a:t>3/30/22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4712450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fr-CA"/>
              <a:t>Modifier le style du titre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3/30/22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1325118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fr-CA"/>
              <a:t>Modifier le style du titre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fr-CA"/>
              <a:t>Cliquez pour modifier les styles du texte du masque</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3/30/22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153615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fr-CA"/>
              <a:t>Modifier le style du titre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3/30/22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7060237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fr-CA"/>
              <a:t>Modifier le style du titre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3/30/22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381140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fr-CA"/>
              <a:t>Modifier le style du titre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3/30/22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6205973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fr-CA"/>
              <a:t>Modifier le style du titre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5759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fr-CA"/>
              <a:t>Modifier le style du titre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382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fr-CA"/>
              <a:t>Modifier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3/30/22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7243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fr-CA"/>
              <a:t>Modifier le style du titre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3/30/22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977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fr-CA"/>
              <a:t>Modifier le style du titre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1889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fr-CA"/>
              <a:t>Modifier le style du titre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3/30/22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6864587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fr-CA"/>
              <a:t>Modifier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53911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3/30/22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4744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fr-CA"/>
              <a:t>Modifier le style du titre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3/30/22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130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fr-CA"/>
              <a:t>Modifier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CA"/>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3/30/22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0278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CA"/>
              <a:t>Modifier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4AAD347D-5ACD-4C99-B74B-A9C85AD731AF}" type="datetimeFigureOut">
              <a:rPr lang="en-US" smtClean="0"/>
              <a:t>3/30/22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411598468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367556-46A2-5947-A4B6-489F553A8567}"/>
              </a:ext>
            </a:extLst>
          </p:cNvPr>
          <p:cNvSpPr>
            <a:spLocks noGrp="1"/>
          </p:cNvSpPr>
          <p:nvPr>
            <p:ph type="ctrTitle"/>
          </p:nvPr>
        </p:nvSpPr>
        <p:spPr/>
        <p:txBody>
          <a:bodyPr>
            <a:normAutofit/>
          </a:bodyPr>
          <a:lstStyle/>
          <a:p>
            <a:r>
              <a:rPr lang="fr-FR" dirty="0"/>
              <a:t>Retour sur la dissertation partielle</a:t>
            </a:r>
          </a:p>
        </p:txBody>
      </p:sp>
      <p:sp>
        <p:nvSpPr>
          <p:cNvPr id="3" name="Sous-titre 2">
            <a:extLst>
              <a:ext uri="{FF2B5EF4-FFF2-40B4-BE49-F238E27FC236}">
                <a16:creationId xmlns:a16="http://schemas.microsoft.com/office/drawing/2014/main" id="{AC1665BE-88E0-1E42-8F40-826A7E64FA80}"/>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451214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16B0F3-7EA9-B24D-B541-9062B2B9AE93}"/>
              </a:ext>
            </a:extLst>
          </p:cNvPr>
          <p:cNvSpPr>
            <a:spLocks noGrp="1"/>
          </p:cNvSpPr>
          <p:nvPr>
            <p:ph type="title"/>
          </p:nvPr>
        </p:nvSpPr>
        <p:spPr/>
        <p:txBody>
          <a:bodyPr/>
          <a:lstStyle/>
          <a:p>
            <a:r>
              <a:rPr lang="fr-FR" dirty="0"/>
              <a:t>Faire un plan</a:t>
            </a:r>
          </a:p>
        </p:txBody>
      </p:sp>
      <p:sp>
        <p:nvSpPr>
          <p:cNvPr id="3" name="Espace réservé du contenu 2">
            <a:extLst>
              <a:ext uri="{FF2B5EF4-FFF2-40B4-BE49-F238E27FC236}">
                <a16:creationId xmlns:a16="http://schemas.microsoft.com/office/drawing/2014/main" id="{F0FE80DD-A8B6-F146-9B71-4163B00E7BA4}"/>
              </a:ext>
            </a:extLst>
          </p:cNvPr>
          <p:cNvSpPr>
            <a:spLocks noGrp="1"/>
          </p:cNvSpPr>
          <p:nvPr>
            <p:ph idx="1"/>
          </p:nvPr>
        </p:nvSpPr>
        <p:spPr/>
        <p:txBody>
          <a:bodyPr/>
          <a:lstStyle/>
          <a:p>
            <a:pPr marL="0" indent="0">
              <a:buNone/>
            </a:pPr>
            <a:r>
              <a:rPr lang="fr-FR" dirty="0"/>
              <a:t>Un plan vous permet de gagner énormément de temps. </a:t>
            </a:r>
          </a:p>
          <a:p>
            <a:r>
              <a:rPr lang="fr-FR" dirty="0"/>
              <a:t>Il est préférable de passer plus de temps à structurer votre plan que de sauter directement à la rédaction de votre dissertation ;</a:t>
            </a:r>
          </a:p>
          <a:p>
            <a:r>
              <a:rPr lang="fr-FR" dirty="0"/>
              <a:t>Formulez clairement vos idées principales et secondaires, choisissez soigneusement vos citations, identifiez les procédés (s’il y en a) et développez l’explication de leurs effets ;</a:t>
            </a:r>
          </a:p>
          <a:p>
            <a:r>
              <a:rPr lang="fr-FR" dirty="0"/>
              <a:t>Avec un plan bien construit, vous rédigerez plus rapidement ;</a:t>
            </a:r>
          </a:p>
          <a:p>
            <a:pPr lvl="1"/>
            <a:r>
              <a:rPr lang="fr-FR" dirty="0"/>
              <a:t>Idées claires = paragraphes clairs et concis</a:t>
            </a:r>
          </a:p>
        </p:txBody>
      </p:sp>
    </p:spTree>
    <p:extLst>
      <p:ext uri="{BB962C8B-B14F-4D97-AF65-F5344CB8AC3E}">
        <p14:creationId xmlns:p14="http://schemas.microsoft.com/office/powerpoint/2010/main" val="364622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84E343-BBE3-0648-9570-72BA1AC7B1A1}"/>
              </a:ext>
            </a:extLst>
          </p:cNvPr>
          <p:cNvSpPr>
            <a:spLocks noGrp="1"/>
          </p:cNvSpPr>
          <p:nvPr>
            <p:ph type="title"/>
          </p:nvPr>
        </p:nvSpPr>
        <p:spPr/>
        <p:txBody>
          <a:bodyPr/>
          <a:lstStyle/>
          <a:p>
            <a:r>
              <a:rPr lang="fr-FR" dirty="0"/>
              <a:t>Organiser son temps</a:t>
            </a:r>
          </a:p>
        </p:txBody>
      </p:sp>
      <p:sp>
        <p:nvSpPr>
          <p:cNvPr id="3" name="Espace réservé du contenu 2">
            <a:extLst>
              <a:ext uri="{FF2B5EF4-FFF2-40B4-BE49-F238E27FC236}">
                <a16:creationId xmlns:a16="http://schemas.microsoft.com/office/drawing/2014/main" id="{E5EC1E7B-733A-1D42-A0DA-2CD5BB1F6829}"/>
              </a:ext>
            </a:extLst>
          </p:cNvPr>
          <p:cNvSpPr>
            <a:spLocks noGrp="1"/>
          </p:cNvSpPr>
          <p:nvPr>
            <p:ph idx="1"/>
          </p:nvPr>
        </p:nvSpPr>
        <p:spPr/>
        <p:txBody>
          <a:bodyPr/>
          <a:lstStyle/>
          <a:p>
            <a:pPr marL="0" indent="0">
              <a:buNone/>
            </a:pPr>
            <a:r>
              <a:rPr lang="fr-FR" dirty="0"/>
              <a:t>Faites le processus à l’envers</a:t>
            </a:r>
          </a:p>
          <a:p>
            <a:r>
              <a:rPr lang="fr-FR" dirty="0"/>
              <a:t>Lisez le ou les textes en les annotant tant sur le fond que sur la forme ;</a:t>
            </a:r>
          </a:p>
          <a:p>
            <a:r>
              <a:rPr lang="fr-FR" dirty="0"/>
              <a:t>Choisissez des passages qui répondent clairement au sujet de la dissertation ;</a:t>
            </a:r>
          </a:p>
          <a:p>
            <a:r>
              <a:rPr lang="fr-FR" dirty="0"/>
              <a:t>Regroupez les citations autour d’idées communes ;</a:t>
            </a:r>
          </a:p>
          <a:p>
            <a:r>
              <a:rPr lang="fr-FR" dirty="0"/>
              <a:t>Déterminez les idées qui sont les plus pertinentes par rapport au sujet ;</a:t>
            </a:r>
          </a:p>
          <a:p>
            <a:r>
              <a:rPr lang="fr-FR" dirty="0"/>
              <a:t>Construisez vos paragraphes à l’aide de celles-ci.</a:t>
            </a:r>
          </a:p>
        </p:txBody>
      </p:sp>
    </p:spTree>
    <p:extLst>
      <p:ext uri="{BB962C8B-B14F-4D97-AF65-F5344CB8AC3E}">
        <p14:creationId xmlns:p14="http://schemas.microsoft.com/office/powerpoint/2010/main" val="2526313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95543D9-64B2-A348-89A3-A61ABF6A3B4E}"/>
              </a:ext>
            </a:extLst>
          </p:cNvPr>
          <p:cNvSpPr>
            <a:spLocks noGrp="1"/>
          </p:cNvSpPr>
          <p:nvPr>
            <p:ph type="ctrTitle"/>
          </p:nvPr>
        </p:nvSpPr>
        <p:spPr/>
        <p:txBody>
          <a:bodyPr/>
          <a:lstStyle/>
          <a:p>
            <a:r>
              <a:rPr lang="fr-FR" dirty="0"/>
              <a:t>Erreurs à éviter</a:t>
            </a:r>
          </a:p>
        </p:txBody>
      </p:sp>
      <p:sp>
        <p:nvSpPr>
          <p:cNvPr id="5" name="Sous-titre 4">
            <a:extLst>
              <a:ext uri="{FF2B5EF4-FFF2-40B4-BE49-F238E27FC236}">
                <a16:creationId xmlns:a16="http://schemas.microsoft.com/office/drawing/2014/main" id="{FB0498C7-933C-9649-8AA8-94566008F562}"/>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510353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re 1">
            <a:extLst>
              <a:ext uri="{FF2B5EF4-FFF2-40B4-BE49-F238E27FC236}">
                <a16:creationId xmlns:a16="http://schemas.microsoft.com/office/drawing/2014/main" id="{6002005E-BD57-F244-9D78-8B74BAFBB837}"/>
              </a:ext>
            </a:extLst>
          </p:cNvPr>
          <p:cNvSpPr>
            <a:spLocks noGrp="1"/>
          </p:cNvSpPr>
          <p:nvPr>
            <p:ph type="title"/>
          </p:nvPr>
        </p:nvSpPr>
        <p:spPr>
          <a:xfrm>
            <a:off x="1000372" y="1209957"/>
            <a:ext cx="3034580" cy="4438087"/>
          </a:xfrm>
        </p:spPr>
        <p:txBody>
          <a:bodyPr anchor="ctr">
            <a:normAutofit/>
          </a:bodyPr>
          <a:lstStyle/>
          <a:p>
            <a:pPr algn="r"/>
            <a:r>
              <a:rPr lang="fr-FR" sz="3200" dirty="0">
                <a:solidFill>
                  <a:schemeClr val="tx1"/>
                </a:solidFill>
              </a:rPr>
              <a:t>Négliger le sujet</a:t>
            </a:r>
          </a:p>
        </p:txBody>
      </p:sp>
      <p:sp>
        <p:nvSpPr>
          <p:cNvPr id="3" name="Espace réservé du contenu 2">
            <a:extLst>
              <a:ext uri="{FF2B5EF4-FFF2-40B4-BE49-F238E27FC236}">
                <a16:creationId xmlns:a16="http://schemas.microsoft.com/office/drawing/2014/main" id="{0E5327AB-842B-9E4E-962F-9764BA1308E3}"/>
              </a:ext>
            </a:extLst>
          </p:cNvPr>
          <p:cNvSpPr>
            <a:spLocks noGrp="1"/>
          </p:cNvSpPr>
          <p:nvPr>
            <p:ph idx="1"/>
          </p:nvPr>
        </p:nvSpPr>
        <p:spPr>
          <a:xfrm>
            <a:off x="4678424" y="1059025"/>
            <a:ext cx="5302189" cy="4739950"/>
          </a:xfrm>
        </p:spPr>
        <p:txBody>
          <a:bodyPr anchor="ctr">
            <a:normAutofit/>
          </a:bodyPr>
          <a:lstStyle/>
          <a:p>
            <a:pPr marL="0" indent="0">
              <a:buNone/>
            </a:pPr>
            <a:r>
              <a:rPr lang="fr-FR" dirty="0">
                <a:solidFill>
                  <a:schemeClr val="tx1"/>
                </a:solidFill>
              </a:rPr>
              <a:t>Il faut toujours répondre clairement à la question de la dissertation. Autrement, le lecteur ne comprend pas ce que vous défendez.</a:t>
            </a:r>
          </a:p>
          <a:p>
            <a:pPr marL="0" indent="0">
              <a:buNone/>
            </a:pPr>
            <a:endParaRPr lang="fr-FR" dirty="0">
              <a:solidFill>
                <a:schemeClr val="tx1"/>
              </a:solidFill>
            </a:endParaRPr>
          </a:p>
          <a:p>
            <a:pPr marL="0" indent="0">
              <a:buNone/>
            </a:pPr>
            <a:r>
              <a:rPr lang="fr-FR" dirty="0">
                <a:solidFill>
                  <a:schemeClr val="tx1"/>
                </a:solidFill>
              </a:rPr>
              <a:t>Ex. : Tout d’abord, François a peur de sa mère parce qu’elle le bat.</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866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re 1">
            <a:extLst>
              <a:ext uri="{FF2B5EF4-FFF2-40B4-BE49-F238E27FC236}">
                <a16:creationId xmlns:a16="http://schemas.microsoft.com/office/drawing/2014/main" id="{8B610340-BFB0-FF4F-9A7D-7072CFB6CFC9}"/>
              </a:ext>
            </a:extLst>
          </p:cNvPr>
          <p:cNvSpPr>
            <a:spLocks noGrp="1"/>
          </p:cNvSpPr>
          <p:nvPr>
            <p:ph type="title"/>
          </p:nvPr>
        </p:nvSpPr>
        <p:spPr>
          <a:xfrm>
            <a:off x="1000372" y="1209957"/>
            <a:ext cx="3034580" cy="4438087"/>
          </a:xfrm>
        </p:spPr>
        <p:txBody>
          <a:bodyPr anchor="ctr">
            <a:normAutofit/>
          </a:bodyPr>
          <a:lstStyle/>
          <a:p>
            <a:pPr algn="r"/>
            <a:r>
              <a:rPr lang="fr-FR" sz="3200" dirty="0">
                <a:solidFill>
                  <a:schemeClr val="tx1"/>
                </a:solidFill>
              </a:rPr>
              <a:t>Une bonne idée principale</a:t>
            </a:r>
          </a:p>
        </p:txBody>
      </p:sp>
      <p:sp>
        <p:nvSpPr>
          <p:cNvPr id="3" name="Espace réservé du contenu 2">
            <a:extLst>
              <a:ext uri="{FF2B5EF4-FFF2-40B4-BE49-F238E27FC236}">
                <a16:creationId xmlns:a16="http://schemas.microsoft.com/office/drawing/2014/main" id="{4552FDEC-E0D0-6B48-B737-65A949C28EAB}"/>
              </a:ext>
            </a:extLst>
          </p:cNvPr>
          <p:cNvSpPr>
            <a:spLocks noGrp="1"/>
          </p:cNvSpPr>
          <p:nvPr>
            <p:ph idx="1"/>
          </p:nvPr>
        </p:nvSpPr>
        <p:spPr>
          <a:xfrm>
            <a:off x="4678424" y="1059025"/>
            <a:ext cx="5302189" cy="4739950"/>
          </a:xfrm>
        </p:spPr>
        <p:txBody>
          <a:bodyPr anchor="ctr">
            <a:normAutofit/>
          </a:bodyPr>
          <a:lstStyle/>
          <a:p>
            <a:pPr marL="0" indent="0">
              <a:buNone/>
            </a:pPr>
            <a:r>
              <a:rPr lang="fr-FR" dirty="0">
                <a:solidFill>
                  <a:schemeClr val="tx1"/>
                </a:solidFill>
              </a:rPr>
              <a:t>Tout d’abord, François est soumis à sa mère. Celle-ci le maintient dans un état de peur continuel. Elle lui impose une discipline stricte et elle a souvent recours à des punitions qui amènent des séquelles tant physiques que psychologiques.</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894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re 1">
            <a:extLst>
              <a:ext uri="{FF2B5EF4-FFF2-40B4-BE49-F238E27FC236}">
                <a16:creationId xmlns:a16="http://schemas.microsoft.com/office/drawing/2014/main" id="{25EB95BB-8E4A-5041-B033-5FF8C95E8A29}"/>
              </a:ext>
            </a:extLst>
          </p:cNvPr>
          <p:cNvSpPr>
            <a:spLocks noGrp="1"/>
          </p:cNvSpPr>
          <p:nvPr>
            <p:ph type="title"/>
          </p:nvPr>
        </p:nvSpPr>
        <p:spPr>
          <a:xfrm>
            <a:off x="1000372" y="1209957"/>
            <a:ext cx="3034580" cy="4438087"/>
          </a:xfrm>
        </p:spPr>
        <p:txBody>
          <a:bodyPr anchor="ctr">
            <a:normAutofit/>
          </a:bodyPr>
          <a:lstStyle/>
          <a:p>
            <a:pPr algn="r"/>
            <a:r>
              <a:rPr lang="fr-FR" sz="3200">
                <a:solidFill>
                  <a:schemeClr val="tx1"/>
                </a:solidFill>
              </a:rPr>
              <a:t>Négliger la mise en contexte</a:t>
            </a:r>
          </a:p>
        </p:txBody>
      </p:sp>
      <p:sp>
        <p:nvSpPr>
          <p:cNvPr id="3" name="Espace réservé du contenu 2">
            <a:extLst>
              <a:ext uri="{FF2B5EF4-FFF2-40B4-BE49-F238E27FC236}">
                <a16:creationId xmlns:a16="http://schemas.microsoft.com/office/drawing/2014/main" id="{2E5DB5B0-0C90-3C4B-818A-E6E679EBF8FB}"/>
              </a:ext>
            </a:extLst>
          </p:cNvPr>
          <p:cNvSpPr>
            <a:spLocks noGrp="1"/>
          </p:cNvSpPr>
          <p:nvPr>
            <p:ph idx="1"/>
          </p:nvPr>
        </p:nvSpPr>
        <p:spPr>
          <a:xfrm>
            <a:off x="4678424" y="1059025"/>
            <a:ext cx="5302189" cy="4739950"/>
          </a:xfrm>
        </p:spPr>
        <p:txBody>
          <a:bodyPr anchor="ctr">
            <a:normAutofit/>
          </a:bodyPr>
          <a:lstStyle/>
          <a:p>
            <a:pPr marL="0" indent="0">
              <a:buNone/>
            </a:pPr>
            <a:r>
              <a:rPr lang="fr-FR" dirty="0">
                <a:solidFill>
                  <a:schemeClr val="tx1"/>
                </a:solidFill>
              </a:rPr>
              <a:t>Si vous ne situez pas clairement votre citation, votre lecteur ne comprendra pas ce que vous tentez de démontrer.</a:t>
            </a:r>
          </a:p>
          <a:p>
            <a:pPr marL="0" indent="0">
              <a:buNone/>
            </a:pPr>
            <a:endParaRPr lang="fr-FR" dirty="0">
              <a:solidFill>
                <a:schemeClr val="tx1"/>
              </a:solidFill>
            </a:endParaRPr>
          </a:p>
          <a:p>
            <a:pPr marL="0" indent="0">
              <a:buNone/>
            </a:pPr>
            <a:r>
              <a:rPr lang="fr-FR" dirty="0">
                <a:solidFill>
                  <a:schemeClr val="tx1"/>
                </a:solidFill>
              </a:rPr>
              <a:t>Ex. : En effet, François est soumis à sa mère. Il ne prend jamais de décision, c’est sa mère qui contrôle sa vie : « Quant à ma mère, seul le bas de sa figure m’était familier. Mes yeux n’osaient monter plus haut, jusqu’aux prunelles courroucées et au large front que je connus, plus tard, atrocement ravagé ». (p.9)</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305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re 1">
            <a:extLst>
              <a:ext uri="{FF2B5EF4-FFF2-40B4-BE49-F238E27FC236}">
                <a16:creationId xmlns:a16="http://schemas.microsoft.com/office/drawing/2014/main" id="{46C95DA5-9128-964F-825F-468A828EFC44}"/>
              </a:ext>
            </a:extLst>
          </p:cNvPr>
          <p:cNvSpPr>
            <a:spLocks noGrp="1"/>
          </p:cNvSpPr>
          <p:nvPr>
            <p:ph type="title"/>
          </p:nvPr>
        </p:nvSpPr>
        <p:spPr>
          <a:xfrm>
            <a:off x="1000372" y="1209957"/>
            <a:ext cx="3034580" cy="4438087"/>
          </a:xfrm>
        </p:spPr>
        <p:txBody>
          <a:bodyPr anchor="ctr">
            <a:normAutofit/>
          </a:bodyPr>
          <a:lstStyle/>
          <a:p>
            <a:pPr algn="r"/>
            <a:r>
              <a:rPr lang="fr-FR" sz="3200" dirty="0">
                <a:solidFill>
                  <a:schemeClr val="tx1"/>
                </a:solidFill>
              </a:rPr>
              <a:t>Une bonne mise en contexte</a:t>
            </a:r>
          </a:p>
        </p:txBody>
      </p:sp>
      <p:sp>
        <p:nvSpPr>
          <p:cNvPr id="3" name="Espace réservé du contenu 2">
            <a:extLst>
              <a:ext uri="{FF2B5EF4-FFF2-40B4-BE49-F238E27FC236}">
                <a16:creationId xmlns:a16="http://schemas.microsoft.com/office/drawing/2014/main" id="{5746DD75-44A0-7C47-A840-D047BCF46021}"/>
              </a:ext>
            </a:extLst>
          </p:cNvPr>
          <p:cNvSpPr>
            <a:spLocks noGrp="1"/>
          </p:cNvSpPr>
          <p:nvPr>
            <p:ph idx="1"/>
          </p:nvPr>
        </p:nvSpPr>
        <p:spPr>
          <a:xfrm>
            <a:off x="4678424" y="1059025"/>
            <a:ext cx="5302189" cy="4739950"/>
          </a:xfrm>
        </p:spPr>
        <p:txBody>
          <a:bodyPr anchor="ctr">
            <a:normAutofit/>
          </a:bodyPr>
          <a:lstStyle/>
          <a:p>
            <a:pPr marL="0" indent="0">
              <a:buNone/>
            </a:pPr>
            <a:r>
              <a:rPr lang="fr-FR" dirty="0">
                <a:solidFill>
                  <a:schemeClr val="tx1"/>
                </a:solidFill>
              </a:rPr>
              <a:t>En effet, François est soumis à sa mère. Il ne prend jamais de décisions, c’est sa mère qui contrôle sa vie. Sa soumission est telle qu’il n’ose pas la confronter et encore moins la regarder droit dans les yeux : « Quant à ma mère, seul le bas de sa figure m’était familier. Mes yeux n’osaient monter plus haut, jusqu’aux prunelles courroucées et au large front que je connus, plus tard, atrocement ravagé ». (p.9)</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28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7" name="Group 26">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8" name="Rectangle 27">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re 1">
            <a:extLst>
              <a:ext uri="{FF2B5EF4-FFF2-40B4-BE49-F238E27FC236}">
                <a16:creationId xmlns:a16="http://schemas.microsoft.com/office/drawing/2014/main" id="{1D1C0A22-0BB2-5949-AF64-9EFBCA20AFA1}"/>
              </a:ext>
            </a:extLst>
          </p:cNvPr>
          <p:cNvSpPr>
            <a:spLocks noGrp="1"/>
          </p:cNvSpPr>
          <p:nvPr>
            <p:ph type="title"/>
          </p:nvPr>
        </p:nvSpPr>
        <p:spPr>
          <a:xfrm>
            <a:off x="1000372" y="1209957"/>
            <a:ext cx="3034580" cy="4438087"/>
          </a:xfrm>
        </p:spPr>
        <p:txBody>
          <a:bodyPr anchor="ctr">
            <a:normAutofit/>
          </a:bodyPr>
          <a:lstStyle/>
          <a:p>
            <a:pPr algn="r"/>
            <a:r>
              <a:rPr lang="fr-FR" sz="3200">
                <a:solidFill>
                  <a:schemeClr val="tx1"/>
                </a:solidFill>
              </a:rPr>
              <a:t>Négliger l’explication</a:t>
            </a:r>
          </a:p>
        </p:txBody>
      </p:sp>
      <p:sp>
        <p:nvSpPr>
          <p:cNvPr id="3" name="Espace réservé du contenu 2">
            <a:extLst>
              <a:ext uri="{FF2B5EF4-FFF2-40B4-BE49-F238E27FC236}">
                <a16:creationId xmlns:a16="http://schemas.microsoft.com/office/drawing/2014/main" id="{23B2AF71-DA5D-2049-905B-7EAAF36AAFF7}"/>
              </a:ext>
            </a:extLst>
          </p:cNvPr>
          <p:cNvSpPr>
            <a:spLocks noGrp="1"/>
          </p:cNvSpPr>
          <p:nvPr>
            <p:ph idx="1"/>
          </p:nvPr>
        </p:nvSpPr>
        <p:spPr>
          <a:xfrm>
            <a:off x="4678424" y="1059025"/>
            <a:ext cx="5302189" cy="4739950"/>
          </a:xfrm>
        </p:spPr>
        <p:txBody>
          <a:bodyPr anchor="ctr">
            <a:normAutofit/>
          </a:bodyPr>
          <a:lstStyle/>
          <a:p>
            <a:pPr marL="0" indent="0">
              <a:buNone/>
            </a:pPr>
            <a:r>
              <a:rPr lang="fr-FR" dirty="0">
                <a:solidFill>
                  <a:schemeClr val="tx1"/>
                </a:solidFill>
              </a:rPr>
              <a:t>L’explication vous permet de montrer que vous comprenez le passage cité, de démontrer la force de la ou des phrases choisies.</a:t>
            </a:r>
          </a:p>
          <a:p>
            <a:pPr marL="0" indent="0">
              <a:buNone/>
            </a:pPr>
            <a:endParaRPr lang="fr-FR" dirty="0">
              <a:solidFill>
                <a:schemeClr val="tx1"/>
              </a:solidFill>
            </a:endParaRPr>
          </a:p>
          <a:p>
            <a:pPr marL="0" indent="0">
              <a:buNone/>
            </a:pPr>
            <a:r>
              <a:rPr lang="fr-FR" dirty="0">
                <a:solidFill>
                  <a:schemeClr val="tx1"/>
                </a:solidFill>
              </a:rPr>
              <a:t>Ex. : </a:t>
            </a:r>
          </a:p>
          <a:p>
            <a:pPr marL="0" indent="0">
              <a:buNone/>
            </a:pPr>
            <a:r>
              <a:rPr lang="fr-FR" dirty="0">
                <a:solidFill>
                  <a:schemeClr val="tx1"/>
                </a:solidFill>
              </a:rPr>
              <a:t>Ainsi, cette citation prouve mon point. Nous pouvons voir que François a peur de sa mère.</a:t>
            </a:r>
          </a:p>
        </p:txBody>
      </p:sp>
      <p:cxnSp>
        <p:nvCxnSpPr>
          <p:cNvPr id="31" name="Straight Connector 30">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983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re 1">
            <a:extLst>
              <a:ext uri="{FF2B5EF4-FFF2-40B4-BE49-F238E27FC236}">
                <a16:creationId xmlns:a16="http://schemas.microsoft.com/office/drawing/2014/main" id="{94C2E4B0-326C-9940-843C-7F7E242B40BA}"/>
              </a:ext>
            </a:extLst>
          </p:cNvPr>
          <p:cNvSpPr>
            <a:spLocks noGrp="1"/>
          </p:cNvSpPr>
          <p:nvPr>
            <p:ph type="title"/>
          </p:nvPr>
        </p:nvSpPr>
        <p:spPr>
          <a:xfrm>
            <a:off x="1000372" y="1209957"/>
            <a:ext cx="3034580" cy="4438087"/>
          </a:xfrm>
        </p:spPr>
        <p:txBody>
          <a:bodyPr anchor="ctr">
            <a:normAutofit/>
          </a:bodyPr>
          <a:lstStyle/>
          <a:p>
            <a:pPr algn="r"/>
            <a:r>
              <a:rPr lang="fr-FR" sz="3200">
                <a:solidFill>
                  <a:schemeClr val="tx1"/>
                </a:solidFill>
              </a:rPr>
              <a:t>Une bonne explication</a:t>
            </a:r>
          </a:p>
        </p:txBody>
      </p:sp>
      <p:sp>
        <p:nvSpPr>
          <p:cNvPr id="3" name="Espace réservé du contenu 2">
            <a:extLst>
              <a:ext uri="{FF2B5EF4-FFF2-40B4-BE49-F238E27FC236}">
                <a16:creationId xmlns:a16="http://schemas.microsoft.com/office/drawing/2014/main" id="{C7E38982-C35B-5E4C-AC9D-628D5704367A}"/>
              </a:ext>
            </a:extLst>
          </p:cNvPr>
          <p:cNvSpPr>
            <a:spLocks noGrp="1"/>
          </p:cNvSpPr>
          <p:nvPr>
            <p:ph idx="1"/>
          </p:nvPr>
        </p:nvSpPr>
        <p:spPr>
          <a:xfrm>
            <a:off x="4678424" y="1059025"/>
            <a:ext cx="5302189" cy="4739950"/>
          </a:xfrm>
        </p:spPr>
        <p:txBody>
          <a:bodyPr anchor="ctr">
            <a:normAutofit/>
          </a:bodyPr>
          <a:lstStyle/>
          <a:p>
            <a:pPr marL="0" indent="0">
              <a:buNone/>
            </a:pPr>
            <a:r>
              <a:rPr lang="fr-FR" dirty="0">
                <a:solidFill>
                  <a:schemeClr val="tx1"/>
                </a:solidFill>
              </a:rPr>
              <a:t>Ainsi, nous pouvons le constater, dans ce passage, que François n’a jamais vu le visage de sa mère en entier. L’adjectif «courroucé», utilisé pour qualifier les prunelles de Claudine, marque la sévérité de son regard. De plus, la phrase négative démontre que François a peur de croiser le regard de sa mère. Le lecteur comprend donc que François fait tout pour éviter les réprimandes de celle-ci.</a:t>
            </a:r>
          </a:p>
          <a:p>
            <a:endParaRPr lang="fr-FR" dirty="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489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re 1">
            <a:extLst>
              <a:ext uri="{FF2B5EF4-FFF2-40B4-BE49-F238E27FC236}">
                <a16:creationId xmlns:a16="http://schemas.microsoft.com/office/drawing/2014/main" id="{B28D6A4E-48B8-D440-B3D7-ECAB7C0417F4}"/>
              </a:ext>
            </a:extLst>
          </p:cNvPr>
          <p:cNvSpPr>
            <a:spLocks noGrp="1"/>
          </p:cNvSpPr>
          <p:nvPr>
            <p:ph type="title"/>
          </p:nvPr>
        </p:nvSpPr>
        <p:spPr>
          <a:xfrm>
            <a:off x="1000372" y="1209957"/>
            <a:ext cx="3034580" cy="4438087"/>
          </a:xfrm>
        </p:spPr>
        <p:txBody>
          <a:bodyPr anchor="ctr">
            <a:normAutofit/>
          </a:bodyPr>
          <a:lstStyle/>
          <a:p>
            <a:pPr algn="r"/>
            <a:r>
              <a:rPr lang="fr-FR" sz="3200" dirty="0">
                <a:solidFill>
                  <a:schemeClr val="tx1"/>
                </a:solidFill>
              </a:rPr>
              <a:t>Négliger la citation</a:t>
            </a:r>
          </a:p>
        </p:txBody>
      </p:sp>
      <p:sp>
        <p:nvSpPr>
          <p:cNvPr id="3" name="Espace réservé du contenu 2">
            <a:extLst>
              <a:ext uri="{FF2B5EF4-FFF2-40B4-BE49-F238E27FC236}">
                <a16:creationId xmlns:a16="http://schemas.microsoft.com/office/drawing/2014/main" id="{DD749D10-C790-6846-B349-10F9DFF5D0B6}"/>
              </a:ext>
            </a:extLst>
          </p:cNvPr>
          <p:cNvSpPr>
            <a:spLocks noGrp="1"/>
          </p:cNvSpPr>
          <p:nvPr>
            <p:ph idx="1"/>
          </p:nvPr>
        </p:nvSpPr>
        <p:spPr>
          <a:xfrm>
            <a:off x="4678424" y="1059025"/>
            <a:ext cx="5302189" cy="4739950"/>
          </a:xfrm>
        </p:spPr>
        <p:txBody>
          <a:bodyPr anchor="ctr">
            <a:normAutofit/>
          </a:bodyPr>
          <a:lstStyle/>
          <a:p>
            <a:pPr marL="0" indent="0">
              <a:buNone/>
            </a:pPr>
            <a:r>
              <a:rPr lang="fr-FR" dirty="0">
                <a:solidFill>
                  <a:schemeClr val="tx1"/>
                </a:solidFill>
              </a:rPr>
              <a:t>Une citation qui n’a pas de lien avec le sujet n’amène rien à votre argumentaire.</a:t>
            </a:r>
          </a:p>
          <a:p>
            <a:pPr marL="0" indent="0">
              <a:buNone/>
            </a:pPr>
            <a:endParaRPr lang="fr-FR" dirty="0">
              <a:solidFill>
                <a:schemeClr val="tx1"/>
              </a:solidFill>
            </a:endParaRPr>
          </a:p>
          <a:p>
            <a:pPr marL="0" indent="0">
              <a:buNone/>
            </a:pPr>
            <a:r>
              <a:rPr lang="fr-FR" dirty="0">
                <a:solidFill>
                  <a:schemeClr val="tx1"/>
                </a:solidFill>
              </a:rPr>
              <a:t>Ex. : Tout d’abord, François est soumis à sa mère, Claudine. Celle-ci le bat pour le discipliner, elle a modelé son fils en un être docile et obéissant : « François , je retournerai au village, la tête haute. Tous s’inclineront devant moi. J’aurai vaincu ! Vaincre ! Je ne permettrai pas qu’un salaud d’ivrogne bave sur moi et touche à mon fils. » (p.14)</a:t>
            </a:r>
          </a:p>
          <a:p>
            <a:pPr marL="0" indent="0">
              <a:buNone/>
            </a:pPr>
            <a:endParaRPr lang="fr-FR" dirty="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0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E9A5D4-D35D-6446-A5FB-3988FBD7DAD8}"/>
              </a:ext>
            </a:extLst>
          </p:cNvPr>
          <p:cNvSpPr>
            <a:spLocks noGrp="1"/>
          </p:cNvSpPr>
          <p:nvPr>
            <p:ph type="title"/>
          </p:nvPr>
        </p:nvSpPr>
        <p:spPr/>
        <p:txBody>
          <a:bodyPr/>
          <a:lstStyle/>
          <a:p>
            <a:r>
              <a:rPr lang="fr-FR" dirty="0"/>
              <a:t>Bien cerner la question</a:t>
            </a:r>
          </a:p>
        </p:txBody>
      </p:sp>
      <p:sp>
        <p:nvSpPr>
          <p:cNvPr id="3" name="Espace réservé du contenu 2">
            <a:extLst>
              <a:ext uri="{FF2B5EF4-FFF2-40B4-BE49-F238E27FC236}">
                <a16:creationId xmlns:a16="http://schemas.microsoft.com/office/drawing/2014/main" id="{73994753-B446-714C-BE4D-34556137DB4D}"/>
              </a:ext>
            </a:extLst>
          </p:cNvPr>
          <p:cNvSpPr>
            <a:spLocks noGrp="1"/>
          </p:cNvSpPr>
          <p:nvPr>
            <p:ph idx="1"/>
          </p:nvPr>
        </p:nvSpPr>
        <p:spPr/>
        <p:txBody>
          <a:bodyPr>
            <a:normAutofit lnSpcReduction="10000"/>
          </a:bodyPr>
          <a:lstStyle/>
          <a:p>
            <a:pPr marL="0" indent="0">
              <a:buNone/>
            </a:pPr>
            <a:r>
              <a:rPr lang="fr-FR" dirty="0"/>
              <a:t>Peut-on dire que François Perrault, le narrateur dans la nouvelle « Le Torrent » d’Anne Hébert, est un être soumis ?</a:t>
            </a:r>
          </a:p>
          <a:p>
            <a:pPr marL="0" indent="0">
              <a:buNone/>
            </a:pPr>
            <a:endParaRPr lang="fr-FR" dirty="0"/>
          </a:p>
          <a:p>
            <a:r>
              <a:rPr lang="fr-FR" dirty="0"/>
              <a:t>Sujet : François Perrault</a:t>
            </a:r>
          </a:p>
          <a:p>
            <a:r>
              <a:rPr lang="fr-FR" dirty="0"/>
              <a:t>Angle : soumis ou non</a:t>
            </a:r>
          </a:p>
          <a:p>
            <a:endParaRPr lang="fr-FR" dirty="0"/>
          </a:p>
          <a:p>
            <a:pPr marL="0" indent="0">
              <a:buNone/>
            </a:pPr>
            <a:r>
              <a:rPr lang="fr-FR" dirty="0"/>
              <a:t>Soumis (définition) : </a:t>
            </a:r>
          </a:p>
          <a:p>
            <a:r>
              <a:rPr lang="fr-FR" dirty="0"/>
              <a:t>Qui agit avec soumission, qui est obéissant.</a:t>
            </a:r>
          </a:p>
          <a:p>
            <a:r>
              <a:rPr lang="fr-FR" dirty="0"/>
              <a:t>Qui est dans un état de soumission, de dépendance.</a:t>
            </a:r>
          </a:p>
        </p:txBody>
      </p:sp>
    </p:spTree>
    <p:extLst>
      <p:ext uri="{BB962C8B-B14F-4D97-AF65-F5344CB8AC3E}">
        <p14:creationId xmlns:p14="http://schemas.microsoft.com/office/powerpoint/2010/main" val="619031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re 1">
            <a:extLst>
              <a:ext uri="{FF2B5EF4-FFF2-40B4-BE49-F238E27FC236}">
                <a16:creationId xmlns:a16="http://schemas.microsoft.com/office/drawing/2014/main" id="{783B3678-1EC6-5F48-B3DD-024F0BC234A5}"/>
              </a:ext>
            </a:extLst>
          </p:cNvPr>
          <p:cNvSpPr>
            <a:spLocks noGrp="1"/>
          </p:cNvSpPr>
          <p:nvPr>
            <p:ph type="title"/>
          </p:nvPr>
        </p:nvSpPr>
        <p:spPr>
          <a:xfrm>
            <a:off x="1000372" y="1209957"/>
            <a:ext cx="3034580" cy="4438087"/>
          </a:xfrm>
        </p:spPr>
        <p:txBody>
          <a:bodyPr anchor="ctr">
            <a:normAutofit/>
          </a:bodyPr>
          <a:lstStyle/>
          <a:p>
            <a:pPr algn="r"/>
            <a:r>
              <a:rPr lang="fr-FR" sz="3200" dirty="0">
                <a:solidFill>
                  <a:schemeClr val="tx1"/>
                </a:solidFill>
              </a:rPr>
              <a:t>Une bonne citation</a:t>
            </a:r>
          </a:p>
        </p:txBody>
      </p:sp>
      <p:sp>
        <p:nvSpPr>
          <p:cNvPr id="3" name="Espace réservé du contenu 2">
            <a:extLst>
              <a:ext uri="{FF2B5EF4-FFF2-40B4-BE49-F238E27FC236}">
                <a16:creationId xmlns:a16="http://schemas.microsoft.com/office/drawing/2014/main" id="{A2B194A7-83EF-6F4F-933B-CF487CC4A4DF}"/>
              </a:ext>
            </a:extLst>
          </p:cNvPr>
          <p:cNvSpPr>
            <a:spLocks noGrp="1"/>
          </p:cNvSpPr>
          <p:nvPr>
            <p:ph idx="1"/>
          </p:nvPr>
        </p:nvSpPr>
        <p:spPr>
          <a:xfrm>
            <a:off x="4678424" y="1059025"/>
            <a:ext cx="5302189" cy="4739950"/>
          </a:xfrm>
        </p:spPr>
        <p:txBody>
          <a:bodyPr anchor="ctr">
            <a:normAutofit/>
          </a:bodyPr>
          <a:lstStyle/>
          <a:p>
            <a:pPr marL="0" indent="0">
              <a:buNone/>
            </a:pPr>
            <a:r>
              <a:rPr lang="fr-FR" dirty="0">
                <a:solidFill>
                  <a:schemeClr val="tx1"/>
                </a:solidFill>
              </a:rPr>
              <a:t>Tout d’abord, François est soumis à sa mère, Claudine. Celle-ci le bat pour le discipliner, elle a modelé son fils en un être docile et obéissant. Dès la première page, François nous dit : « Je n’ai pas eu d’enfance. Je ne me souviens d’aucun loisir avant cette singulière aventure de ma surdité. Ma mère travaillait sans relâche et je participais de ma mère, tel un outil dans ses mains. » (p. 7)</a:t>
            </a:r>
          </a:p>
          <a:p>
            <a:endParaRPr lang="fr-FR" dirty="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47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976BBF0-3987-7D42-BA2A-D4D018E59A3B}"/>
              </a:ext>
            </a:extLst>
          </p:cNvPr>
          <p:cNvSpPr>
            <a:spLocks noGrp="1"/>
          </p:cNvSpPr>
          <p:nvPr>
            <p:ph type="ctrTitle"/>
          </p:nvPr>
        </p:nvSpPr>
        <p:spPr/>
        <p:txBody>
          <a:bodyPr/>
          <a:lstStyle/>
          <a:p>
            <a:r>
              <a:rPr lang="fr-FR" dirty="0"/>
              <a:t>Exemple de développement</a:t>
            </a:r>
          </a:p>
        </p:txBody>
      </p:sp>
      <p:sp>
        <p:nvSpPr>
          <p:cNvPr id="5" name="Sous-titre 4">
            <a:extLst>
              <a:ext uri="{FF2B5EF4-FFF2-40B4-BE49-F238E27FC236}">
                <a16:creationId xmlns:a16="http://schemas.microsoft.com/office/drawing/2014/main" id="{9101DCF3-3AC4-224B-8E57-0092DFEFF10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2531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DBFFD7C-173C-EE45-A3B3-127F918D17BD}"/>
              </a:ext>
            </a:extLst>
          </p:cNvPr>
          <p:cNvSpPr>
            <a:spLocks noGrp="1"/>
          </p:cNvSpPr>
          <p:nvPr>
            <p:ph type="title"/>
          </p:nvPr>
        </p:nvSpPr>
        <p:spPr>
          <a:xfrm>
            <a:off x="1154954" y="855482"/>
            <a:ext cx="8761413" cy="898674"/>
          </a:xfrm>
        </p:spPr>
        <p:txBody>
          <a:bodyPr anchor="b">
            <a:normAutofit fontScale="90000"/>
          </a:bodyPr>
          <a:lstStyle/>
          <a:p>
            <a:r>
              <a:rPr lang="fr-FR" dirty="0">
                <a:solidFill>
                  <a:schemeClr val="tx2"/>
                </a:solidFill>
              </a:rPr>
              <a:t>François est soumis durant son enfance</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D567E7FE-9E03-EB4E-8DF2-7E9DF4AFFB18}"/>
              </a:ext>
            </a:extLst>
          </p:cNvPr>
          <p:cNvSpPr>
            <a:spLocks noGrp="1"/>
          </p:cNvSpPr>
          <p:nvPr>
            <p:ph idx="1"/>
          </p:nvPr>
        </p:nvSpPr>
        <p:spPr>
          <a:xfrm>
            <a:off x="1154954" y="1754157"/>
            <a:ext cx="9968658" cy="4055706"/>
          </a:xfrm>
        </p:spPr>
        <p:txBody>
          <a:bodyPr anchor="ctr">
            <a:normAutofit fontScale="92500" lnSpcReduction="20000"/>
          </a:bodyPr>
          <a:lstStyle/>
          <a:p>
            <a:pPr marL="0" indent="0" algn="just">
              <a:lnSpc>
                <a:spcPct val="90000"/>
              </a:lnSpc>
              <a:buNone/>
            </a:pPr>
            <a:r>
              <a:rPr lang="fr-FR" sz="1600" dirty="0">
                <a:solidFill>
                  <a:schemeClr val="tx1"/>
                </a:solidFill>
              </a:rPr>
              <a:t>Tout d’abord, dans la première partie de la nouvelle, nous pouvons constater que, de l’enfance jusqu’à l’adolescence, François est soumis à sa mère, Claudine. Celle-ci le bat et le maintient dans un état de peur constant afin de le modeler en un être docile et obéissant. Le narrateur affirme, dès la première page, qu’il est « un enfant dépossédé du monde »(p.7). En outre, il avoue n’avoir aucun contrôle sur sa propre vie, c’est sa mère qui décide de tout : « Je n’ai pas eu d’enfance. Je ne me souviens d’aucun loisir avant cette singulière aventure de ma surdité.  Ma mère travaillait sans relâche et je participais de ma mère, tel un outil dans ses mains. »(p.7) Dans ce passage, l’autrice utilise la comparaison pour indiquer que François n’est rien d’autre qu’un outil pour sa mère, une chose qui n’a pas de volonté et qui est purement utilitaire. De plus, l’emploi des marqueurs de négation dans les deux premières phrases, ainsi que l’hyperbole « aucun loisir », indique que le personnage principal est soumis aux ordres de sa mère. D’autre part, le joug de Claudine est si puissant que François en est terrifié. Sa soumission est telle qu’il n’ose pas la confronter et encore moins la regarder droit dans les yeux : « Quant à ma mère, seul le bas de sa figure m’était familier. Mes yeux n’osaient monter plus haut, jusqu’aux prunelles courroucées et au large front que je connus, plus tard, atrocement ravagé ». (p.9) Ainsi, nous pouvons constater, dans ce passage, que François n’a jamais vu le visage de sa mère en entier. L’adjectif « courroucé », utilisé pour qualifier les prunelles de Claudine, marque la sévérité de son regard. De plus, la phrase négative démontre que François a peur de croiser le regard de sa mère. Le lecteur comprend donc que François fait tout pour éviter les réprimandes de celle-ci. Bref, le narrateur est soumis à sa mère puisqu’il se désigne comme son outil et qu’il n’ose pas la regarder dans les yeux de peur que cela soit considéré comme un affront. </a:t>
            </a:r>
          </a:p>
          <a:p>
            <a:pPr marL="0" indent="0" algn="just">
              <a:lnSpc>
                <a:spcPct val="90000"/>
              </a:lnSpc>
              <a:buNone/>
            </a:pPr>
            <a:r>
              <a:rPr lang="fr-FR" sz="1600" dirty="0">
                <a:solidFill>
                  <a:schemeClr val="tx1"/>
                </a:solidFill>
              </a:rPr>
              <a:t>(344  mots)</a:t>
            </a:r>
          </a:p>
        </p:txBody>
      </p:sp>
    </p:spTree>
    <p:extLst>
      <p:ext uri="{BB962C8B-B14F-4D97-AF65-F5344CB8AC3E}">
        <p14:creationId xmlns:p14="http://schemas.microsoft.com/office/powerpoint/2010/main" val="1020511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4C096EA-F253-5745-BF3E-982AE04A3CC4}"/>
              </a:ext>
            </a:extLst>
          </p:cNvPr>
          <p:cNvSpPr>
            <a:spLocks noGrp="1"/>
          </p:cNvSpPr>
          <p:nvPr>
            <p:ph type="title"/>
          </p:nvPr>
        </p:nvSpPr>
        <p:spPr>
          <a:xfrm>
            <a:off x="1154954" y="855482"/>
            <a:ext cx="8761413" cy="898674"/>
          </a:xfrm>
        </p:spPr>
        <p:txBody>
          <a:bodyPr anchor="b">
            <a:normAutofit/>
          </a:bodyPr>
          <a:lstStyle/>
          <a:p>
            <a:r>
              <a:rPr lang="fr-FR">
                <a:solidFill>
                  <a:schemeClr val="tx2"/>
                </a:solidFill>
              </a:rPr>
              <a:t>François est soumis à l’âge adulte</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1063B7A0-B184-1246-8BE5-899E5B8318EC}"/>
              </a:ext>
            </a:extLst>
          </p:cNvPr>
          <p:cNvSpPr>
            <a:spLocks noGrp="1"/>
          </p:cNvSpPr>
          <p:nvPr>
            <p:ph idx="1"/>
          </p:nvPr>
        </p:nvSpPr>
        <p:spPr>
          <a:xfrm>
            <a:off x="1154954" y="1754156"/>
            <a:ext cx="9689259" cy="4248361"/>
          </a:xfrm>
        </p:spPr>
        <p:txBody>
          <a:bodyPr anchor="ctr">
            <a:normAutofit fontScale="92500" lnSpcReduction="10000"/>
          </a:bodyPr>
          <a:lstStyle/>
          <a:p>
            <a:pPr marL="0" indent="0" algn="just">
              <a:lnSpc>
                <a:spcPct val="90000"/>
              </a:lnSpc>
              <a:buNone/>
            </a:pPr>
            <a:r>
              <a:rPr lang="fr-FR" sz="1600" dirty="0">
                <a:solidFill>
                  <a:schemeClr val="tx1"/>
                </a:solidFill>
              </a:rPr>
              <a:t>D’autre part, cette soumission à sa mère se poursuit à l’âge adulte, et ce, même après le décès de Claudine. En effet, dans la deuxième partie de la nouvelle, le narrateur, arrivé dans la trentaine, affirme qu’il est incapable de s’affranchir du joug de sa mère malgré son absence. Les séquelles laissées par celle-ci semblent indélébiles : « J’ai porté trop longtemps mes chaînes. Elles ont eu le loisir de pousser des racines intérieures. Elles m’ont défait par le dedans. Je ne serai jamais un homme libre. J’ai voulu m’affranchir trop tard. »(p.25) La métaphore des chaînes qui auraient pris racine à l’intérieur de François démontre que la discipline imposée par Claudine est bien implantée dans la psyché du jeune homme. De plus, l’hyperbole de l’avant-dernière phrase nous indique que François considère qu’il ne pourra jamais se libérer de cette soumission, il n’a pas accès à la liberté. Les dommages sont colossaux. Le narrateur ira même jusqu’à dire que cette soumission se prolongera après sa mort, supposant que la grâce divine lui sera refusée. Sa mère, ayant un enfant hors mariage, a commis un péché et aurait, par le fait même, soumis François à sa propre damnation : « Si la grâce existe, je l’ai perdue. Je l’ai repoussée. Ou plutôt, c’est plus profond que cela : quelqu’un d’avant moi et dont je suis le prolongement a refusé cette grâce pour moi. Ô ma mère, que je vous hais ! et je n’ai pas encore tout exploré le champ de votre dévastation en moi. » (p.38) Dans ce passage, nous pouvons constater que François a l’impression que sa mère lui a, non seulement, refusé la liberté, mais elle lui a aussi refusé toute possibilité d’avoir accès au pardon de Dieu. Le ton tragique, avec l’utilisation de l’apostrophe «Ô», met l’accent sur le destin funeste auquel est condamné François. En résumé, François est soumis même à l’âge adulte puisque les machinations de Claudine ont marqué son âme au fer blanc. Il ne peut se libérer de ses chaînes et il croit que cette damnation le suivra après sa mort.</a:t>
            </a:r>
          </a:p>
          <a:p>
            <a:pPr marL="0" indent="0" algn="just">
              <a:lnSpc>
                <a:spcPct val="90000"/>
              </a:lnSpc>
              <a:buNone/>
            </a:pPr>
            <a:r>
              <a:rPr lang="fr-FR" sz="1600" dirty="0">
                <a:solidFill>
                  <a:schemeClr val="tx1"/>
                </a:solidFill>
              </a:rPr>
              <a:t>(348 mots)</a:t>
            </a:r>
          </a:p>
        </p:txBody>
      </p:sp>
    </p:spTree>
    <p:extLst>
      <p:ext uri="{BB962C8B-B14F-4D97-AF65-F5344CB8AC3E}">
        <p14:creationId xmlns:p14="http://schemas.microsoft.com/office/powerpoint/2010/main" val="1098654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19908-09EB-9047-9CA5-891378637162}"/>
              </a:ext>
            </a:extLst>
          </p:cNvPr>
          <p:cNvSpPr>
            <a:spLocks noGrp="1"/>
          </p:cNvSpPr>
          <p:nvPr>
            <p:ph type="title"/>
          </p:nvPr>
        </p:nvSpPr>
        <p:spPr/>
        <p:txBody>
          <a:bodyPr/>
          <a:lstStyle/>
          <a:p>
            <a:r>
              <a:rPr lang="fr-FR" dirty="0"/>
              <a:t>Prise de position nuancée</a:t>
            </a:r>
          </a:p>
        </p:txBody>
      </p:sp>
      <p:sp>
        <p:nvSpPr>
          <p:cNvPr id="3" name="Espace réservé du contenu 2">
            <a:extLst>
              <a:ext uri="{FF2B5EF4-FFF2-40B4-BE49-F238E27FC236}">
                <a16:creationId xmlns:a16="http://schemas.microsoft.com/office/drawing/2014/main" id="{3B98322C-EF8C-EB48-B071-6F9C28C24A0C}"/>
              </a:ext>
            </a:extLst>
          </p:cNvPr>
          <p:cNvSpPr>
            <a:spLocks noGrp="1"/>
          </p:cNvSpPr>
          <p:nvPr>
            <p:ph idx="1"/>
          </p:nvPr>
        </p:nvSpPr>
        <p:spPr/>
        <p:txBody>
          <a:bodyPr>
            <a:normAutofit/>
          </a:bodyPr>
          <a:lstStyle/>
          <a:p>
            <a:r>
              <a:rPr lang="fr-FR" dirty="0"/>
              <a:t>Assurez-vous de bien défendre votre point de vue ;</a:t>
            </a:r>
          </a:p>
          <a:p>
            <a:r>
              <a:rPr lang="fr-FR" dirty="0"/>
              <a:t>Si vous choisissez une prise de position nuancée, il est important d’avoir deux (ou trois) idées fortes ;</a:t>
            </a:r>
          </a:p>
          <a:p>
            <a:r>
              <a:rPr lang="fr-FR" dirty="0"/>
              <a:t>Évitez de vous contredire en défaisant votre argument précédent ;</a:t>
            </a:r>
          </a:p>
          <a:p>
            <a:pPr marL="457200" lvl="1" indent="0">
              <a:buNone/>
            </a:pPr>
            <a:r>
              <a:rPr lang="fr-FR" dirty="0"/>
              <a:t>Ex. : </a:t>
            </a:r>
          </a:p>
          <a:p>
            <a:pPr lvl="1"/>
            <a:r>
              <a:rPr lang="fr-FR" dirty="0"/>
              <a:t>François est soumis à sa mère.</a:t>
            </a:r>
          </a:p>
          <a:p>
            <a:pPr lvl="1"/>
            <a:r>
              <a:rPr lang="fr-FR" dirty="0"/>
              <a:t>François tient tête à sa mère.</a:t>
            </a:r>
          </a:p>
          <a:p>
            <a:r>
              <a:rPr lang="fr-FR" dirty="0"/>
              <a:t>Faites des rappels si nécessaire et proposez une nouvelle perspective plutôt que d’affirmer une chose puis son contraire.</a:t>
            </a:r>
          </a:p>
        </p:txBody>
      </p:sp>
    </p:spTree>
    <p:extLst>
      <p:ext uri="{BB962C8B-B14F-4D97-AF65-F5344CB8AC3E}">
        <p14:creationId xmlns:p14="http://schemas.microsoft.com/office/powerpoint/2010/main" val="6602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AF06C3-872A-084A-B561-1AF054054C89}"/>
              </a:ext>
            </a:extLst>
          </p:cNvPr>
          <p:cNvSpPr>
            <a:spLocks noGrp="1"/>
          </p:cNvSpPr>
          <p:nvPr>
            <p:ph type="title"/>
          </p:nvPr>
        </p:nvSpPr>
        <p:spPr/>
        <p:txBody>
          <a:bodyPr/>
          <a:lstStyle/>
          <a:p>
            <a:r>
              <a:rPr lang="fr-FR" dirty="0"/>
              <a:t>Trouver des idées principales</a:t>
            </a:r>
          </a:p>
        </p:txBody>
      </p:sp>
      <p:sp>
        <p:nvSpPr>
          <p:cNvPr id="3" name="Espace réservé du contenu 2">
            <a:extLst>
              <a:ext uri="{FF2B5EF4-FFF2-40B4-BE49-F238E27FC236}">
                <a16:creationId xmlns:a16="http://schemas.microsoft.com/office/drawing/2014/main" id="{CA1CA479-9C9E-C842-B51C-A3ED3B6D597B}"/>
              </a:ext>
            </a:extLst>
          </p:cNvPr>
          <p:cNvSpPr>
            <a:spLocks noGrp="1"/>
          </p:cNvSpPr>
          <p:nvPr>
            <p:ph idx="1"/>
          </p:nvPr>
        </p:nvSpPr>
        <p:spPr/>
        <p:txBody>
          <a:bodyPr>
            <a:normAutofit fontScale="92500" lnSpcReduction="20000"/>
          </a:bodyPr>
          <a:lstStyle/>
          <a:p>
            <a:pPr marL="0" indent="0">
              <a:buNone/>
            </a:pPr>
            <a:r>
              <a:rPr lang="fr-FR" dirty="0"/>
              <a:t>Les idées principales doivent toujours venir appuyer votre prise de position.</a:t>
            </a:r>
          </a:p>
          <a:p>
            <a:r>
              <a:rPr lang="fr-FR" dirty="0"/>
              <a:t>François est un être soumis parce que (1</a:t>
            </a:r>
            <a:r>
              <a:rPr lang="fr-FR" baseline="30000" dirty="0"/>
              <a:t>re</a:t>
            </a:r>
            <a:r>
              <a:rPr lang="fr-FR" dirty="0"/>
              <a:t> idée principale) et parce que (2</a:t>
            </a:r>
            <a:r>
              <a:rPr lang="fr-FR" baseline="30000" dirty="0"/>
              <a:t>e</a:t>
            </a:r>
            <a:r>
              <a:rPr lang="fr-FR" dirty="0"/>
              <a:t> idée principale).</a:t>
            </a:r>
          </a:p>
          <a:p>
            <a:endParaRPr lang="fr-FR" dirty="0"/>
          </a:p>
          <a:p>
            <a:pPr marL="0" indent="0">
              <a:buNone/>
            </a:pPr>
            <a:r>
              <a:rPr lang="fr-FR" dirty="0"/>
              <a:t>Il faut que votre idée principale soit clairement énoncée dès les premières lignes de votre paragraphe.</a:t>
            </a:r>
          </a:p>
          <a:p>
            <a:r>
              <a:rPr lang="fr-FR" dirty="0"/>
              <a:t>Tout d’abord, François est un enfant battu. En effet, sa mère tient un carnet dans lequel elle note ses fautes. Elle y indique aussi les jours où elle planifie le battre.</a:t>
            </a:r>
          </a:p>
          <a:p>
            <a:pPr marL="0" indent="0">
              <a:buNone/>
            </a:pPr>
            <a:endParaRPr lang="fr-FR" dirty="0"/>
          </a:p>
          <a:p>
            <a:r>
              <a:rPr lang="fr-FR" dirty="0"/>
              <a:t>Tout d’abord, François est soumis à sa mère, Claudine. Celle-ci le bat pour le discipliner, elle a modelé son fils en un être docile et obéissant.</a:t>
            </a:r>
          </a:p>
          <a:p>
            <a:pPr marL="0" indent="0">
              <a:buNone/>
            </a:pPr>
            <a:endParaRPr lang="fr-FR" dirty="0"/>
          </a:p>
          <a:p>
            <a:pPr marL="0" indent="0">
              <a:buNone/>
            </a:pPr>
            <a:endParaRPr lang="fr-FR" dirty="0"/>
          </a:p>
          <a:p>
            <a:endParaRPr lang="fr-FR" dirty="0"/>
          </a:p>
        </p:txBody>
      </p:sp>
      <p:sp>
        <p:nvSpPr>
          <p:cNvPr id="4" name="Sourire 3">
            <a:extLst>
              <a:ext uri="{FF2B5EF4-FFF2-40B4-BE49-F238E27FC236}">
                <a16:creationId xmlns:a16="http://schemas.microsoft.com/office/drawing/2014/main" id="{C9A8BDBA-FF01-5D41-8844-5C1FAC069419}"/>
              </a:ext>
            </a:extLst>
          </p:cNvPr>
          <p:cNvSpPr/>
          <p:nvPr/>
        </p:nvSpPr>
        <p:spPr>
          <a:xfrm>
            <a:off x="825797" y="5457032"/>
            <a:ext cx="329155" cy="308125"/>
          </a:xfrm>
          <a:prstGeom prst="smileyFac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Interdiction 4">
            <a:extLst>
              <a:ext uri="{FF2B5EF4-FFF2-40B4-BE49-F238E27FC236}">
                <a16:creationId xmlns:a16="http://schemas.microsoft.com/office/drawing/2014/main" id="{B9B03AD6-09C8-3B44-BC3B-316CEFE97A39}"/>
              </a:ext>
            </a:extLst>
          </p:cNvPr>
          <p:cNvSpPr/>
          <p:nvPr/>
        </p:nvSpPr>
        <p:spPr>
          <a:xfrm>
            <a:off x="825797" y="4360543"/>
            <a:ext cx="329155" cy="3081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30459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5FB55D-FD5E-8D4A-8D07-D52AF7160976}"/>
              </a:ext>
            </a:extLst>
          </p:cNvPr>
          <p:cNvSpPr>
            <a:spLocks noGrp="1"/>
          </p:cNvSpPr>
          <p:nvPr>
            <p:ph type="title"/>
          </p:nvPr>
        </p:nvSpPr>
        <p:spPr/>
        <p:txBody>
          <a:bodyPr/>
          <a:lstStyle/>
          <a:p>
            <a:r>
              <a:rPr lang="fr-FR" dirty="0"/>
              <a:t>Trouver des idées principales</a:t>
            </a:r>
          </a:p>
        </p:txBody>
      </p:sp>
      <p:sp>
        <p:nvSpPr>
          <p:cNvPr id="3" name="Espace réservé du contenu 2">
            <a:extLst>
              <a:ext uri="{FF2B5EF4-FFF2-40B4-BE49-F238E27FC236}">
                <a16:creationId xmlns:a16="http://schemas.microsoft.com/office/drawing/2014/main" id="{28821326-2ABB-B845-8755-B25FE40C3169}"/>
              </a:ext>
            </a:extLst>
          </p:cNvPr>
          <p:cNvSpPr>
            <a:spLocks noGrp="1"/>
          </p:cNvSpPr>
          <p:nvPr>
            <p:ph idx="1"/>
          </p:nvPr>
        </p:nvSpPr>
        <p:spPr/>
        <p:txBody>
          <a:bodyPr/>
          <a:lstStyle/>
          <a:p>
            <a:pPr marL="0" indent="0">
              <a:buNone/>
            </a:pPr>
            <a:r>
              <a:rPr lang="fr-FR" dirty="0"/>
              <a:t>Assurez-vous que vos deux (ou trois) idées principales se distinguent l’une de l’autre.</a:t>
            </a:r>
          </a:p>
          <a:p>
            <a:pPr marL="0" indent="0">
              <a:buNone/>
            </a:pPr>
            <a:r>
              <a:rPr lang="fr-FR" dirty="0"/>
              <a:t>	1</a:t>
            </a:r>
            <a:r>
              <a:rPr lang="fr-FR" baseline="30000" dirty="0"/>
              <a:t>re</a:t>
            </a:r>
            <a:r>
              <a:rPr lang="fr-FR" dirty="0"/>
              <a:t> idée principale : François est soumis à sa mère au travail</a:t>
            </a:r>
          </a:p>
          <a:p>
            <a:pPr marL="0" indent="0">
              <a:buNone/>
            </a:pPr>
            <a:r>
              <a:rPr lang="fr-FR" dirty="0"/>
              <a:t>	2</a:t>
            </a:r>
            <a:r>
              <a:rPr lang="fr-FR" baseline="30000" dirty="0"/>
              <a:t>e</a:t>
            </a:r>
            <a:r>
              <a:rPr lang="fr-FR" dirty="0"/>
              <a:t> idée principale : François est soumis à sa mère dans ses études</a:t>
            </a:r>
          </a:p>
          <a:p>
            <a:pPr marL="0" indent="0">
              <a:buNone/>
            </a:pPr>
            <a:endParaRPr lang="fr-FR" dirty="0"/>
          </a:p>
          <a:p>
            <a:pPr marL="0" indent="0">
              <a:buNone/>
            </a:pPr>
            <a:r>
              <a:rPr lang="fr-FR" dirty="0"/>
              <a:t>	1</a:t>
            </a:r>
            <a:r>
              <a:rPr lang="fr-FR" baseline="30000" dirty="0"/>
              <a:t>re</a:t>
            </a:r>
            <a:r>
              <a:rPr lang="fr-FR" dirty="0"/>
              <a:t> idée principale : François est soumis dans sa jeunesse</a:t>
            </a:r>
          </a:p>
          <a:p>
            <a:pPr marL="0" indent="0">
              <a:buNone/>
            </a:pPr>
            <a:r>
              <a:rPr lang="fr-FR" dirty="0"/>
              <a:t>	2</a:t>
            </a:r>
            <a:r>
              <a:rPr lang="fr-FR" baseline="30000" dirty="0"/>
              <a:t>e</a:t>
            </a:r>
            <a:r>
              <a:rPr lang="fr-FR" dirty="0"/>
              <a:t> idée principale : François est encore soumis à l’âge adulte</a:t>
            </a:r>
          </a:p>
          <a:p>
            <a:endParaRPr lang="fr-FR" dirty="0"/>
          </a:p>
        </p:txBody>
      </p:sp>
      <p:sp>
        <p:nvSpPr>
          <p:cNvPr id="4" name="Interdiction 3">
            <a:extLst>
              <a:ext uri="{FF2B5EF4-FFF2-40B4-BE49-F238E27FC236}">
                <a16:creationId xmlns:a16="http://schemas.microsoft.com/office/drawing/2014/main" id="{D5A2D4AB-0C19-B743-865E-F1508FBEE84B}"/>
              </a:ext>
            </a:extLst>
          </p:cNvPr>
          <p:cNvSpPr/>
          <p:nvPr/>
        </p:nvSpPr>
        <p:spPr>
          <a:xfrm>
            <a:off x="990374" y="3344387"/>
            <a:ext cx="329155" cy="3081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Sourire 4">
            <a:extLst>
              <a:ext uri="{FF2B5EF4-FFF2-40B4-BE49-F238E27FC236}">
                <a16:creationId xmlns:a16="http://schemas.microsoft.com/office/drawing/2014/main" id="{05EF0C63-F020-F54C-B573-B8D463CC22AA}"/>
              </a:ext>
            </a:extLst>
          </p:cNvPr>
          <p:cNvSpPr/>
          <p:nvPr/>
        </p:nvSpPr>
        <p:spPr>
          <a:xfrm>
            <a:off x="990374" y="4538026"/>
            <a:ext cx="329155" cy="308125"/>
          </a:xfrm>
          <a:prstGeom prst="smileyFac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97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85900D-45D0-A44F-940F-BAD36F9AD4C2}"/>
              </a:ext>
            </a:extLst>
          </p:cNvPr>
          <p:cNvSpPr>
            <a:spLocks noGrp="1"/>
          </p:cNvSpPr>
          <p:nvPr>
            <p:ph type="title"/>
          </p:nvPr>
        </p:nvSpPr>
        <p:spPr/>
        <p:txBody>
          <a:bodyPr/>
          <a:lstStyle/>
          <a:p>
            <a:r>
              <a:rPr lang="fr-FR" dirty="0"/>
              <a:t>Faire la distinction entre idée principale et idée secondaire</a:t>
            </a:r>
          </a:p>
        </p:txBody>
      </p:sp>
      <p:sp>
        <p:nvSpPr>
          <p:cNvPr id="3" name="Espace réservé du contenu 2">
            <a:extLst>
              <a:ext uri="{FF2B5EF4-FFF2-40B4-BE49-F238E27FC236}">
                <a16:creationId xmlns:a16="http://schemas.microsoft.com/office/drawing/2014/main" id="{8D4AEDC5-2EF6-F040-B319-EF2A81087D8D}"/>
              </a:ext>
            </a:extLst>
          </p:cNvPr>
          <p:cNvSpPr>
            <a:spLocks noGrp="1"/>
          </p:cNvSpPr>
          <p:nvPr>
            <p:ph idx="1"/>
          </p:nvPr>
        </p:nvSpPr>
        <p:spPr/>
        <p:txBody>
          <a:bodyPr>
            <a:normAutofit/>
          </a:bodyPr>
          <a:lstStyle/>
          <a:p>
            <a:r>
              <a:rPr lang="fr-FR" dirty="0"/>
              <a:t>Une idée principale est l’argument qui dirige votre paragraphe, ce qui oriente vos idées secondaires. Tout le paragraphe sert à défendre cet argument.</a:t>
            </a:r>
          </a:p>
          <a:p>
            <a:pPr lvl="1"/>
            <a:r>
              <a:rPr lang="fr-FR" dirty="0"/>
              <a:t>L’idée principale appuie votre point de vue (François est un être soumis parce que...)</a:t>
            </a:r>
          </a:p>
          <a:p>
            <a:r>
              <a:rPr lang="fr-FR" dirty="0"/>
              <a:t>Une idée secondaire sert à développer votre idée principale, elle précise votre argument.</a:t>
            </a:r>
          </a:p>
          <a:p>
            <a:pPr lvl="1"/>
            <a:r>
              <a:rPr lang="fr-FR" dirty="0"/>
              <a:t>L’idée secondaire appuie votre idée principale (François est soumis à sa mère parce que...)</a:t>
            </a:r>
          </a:p>
          <a:p>
            <a:pPr marL="0" indent="0">
              <a:buNone/>
            </a:pPr>
            <a:endParaRPr lang="fr-FR" dirty="0"/>
          </a:p>
        </p:txBody>
      </p:sp>
    </p:spTree>
    <p:extLst>
      <p:ext uri="{BB962C8B-B14F-4D97-AF65-F5344CB8AC3E}">
        <p14:creationId xmlns:p14="http://schemas.microsoft.com/office/powerpoint/2010/main" val="285001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49AFD1-8C73-0F40-8EC1-469A6D48E9E0}"/>
              </a:ext>
            </a:extLst>
          </p:cNvPr>
          <p:cNvSpPr>
            <a:spLocks noGrp="1"/>
          </p:cNvSpPr>
          <p:nvPr>
            <p:ph type="title"/>
          </p:nvPr>
        </p:nvSpPr>
        <p:spPr/>
        <p:txBody>
          <a:bodyPr/>
          <a:lstStyle/>
          <a:p>
            <a:r>
              <a:rPr lang="fr-FR" dirty="0"/>
              <a:t>Trouver des idées secondaires</a:t>
            </a:r>
          </a:p>
        </p:txBody>
      </p:sp>
      <p:sp>
        <p:nvSpPr>
          <p:cNvPr id="3" name="Espace réservé du contenu 2">
            <a:extLst>
              <a:ext uri="{FF2B5EF4-FFF2-40B4-BE49-F238E27FC236}">
                <a16:creationId xmlns:a16="http://schemas.microsoft.com/office/drawing/2014/main" id="{163B7506-EEE0-F049-BAEC-3179187C9562}"/>
              </a:ext>
            </a:extLst>
          </p:cNvPr>
          <p:cNvSpPr>
            <a:spLocks noGrp="1"/>
          </p:cNvSpPr>
          <p:nvPr>
            <p:ph idx="1"/>
          </p:nvPr>
        </p:nvSpPr>
        <p:spPr/>
        <p:txBody>
          <a:bodyPr>
            <a:normAutofit lnSpcReduction="10000"/>
          </a:bodyPr>
          <a:lstStyle/>
          <a:p>
            <a:pPr marL="0" indent="0">
              <a:buNone/>
            </a:pPr>
            <a:r>
              <a:rPr lang="fr-FR" dirty="0"/>
              <a:t>Les deux idées secondaires de votre paragraphe doivent être liées à l’idée principale.</a:t>
            </a:r>
          </a:p>
          <a:p>
            <a:pPr marL="0" indent="0">
              <a:buNone/>
            </a:pPr>
            <a:r>
              <a:rPr lang="fr-FR" dirty="0"/>
              <a:t>La force des idées secondaires est qu’elles indiquent à votre lecteur qu’il y a plus d’un exemple qui sert à prouver votre idée principale. Elles consolident votre argument. </a:t>
            </a:r>
          </a:p>
          <a:p>
            <a:endParaRPr lang="fr-FR" dirty="0"/>
          </a:p>
          <a:p>
            <a:r>
              <a:rPr lang="fr-FR" b="1" dirty="0"/>
              <a:t>Idée principale </a:t>
            </a:r>
            <a:r>
              <a:rPr lang="fr-FR" dirty="0"/>
              <a:t>: François est soumis à sa mère</a:t>
            </a:r>
          </a:p>
          <a:p>
            <a:pPr lvl="1"/>
            <a:r>
              <a:rPr lang="fr-FR" b="1" dirty="0"/>
              <a:t>1</a:t>
            </a:r>
            <a:r>
              <a:rPr lang="fr-FR" b="1" baseline="30000" dirty="0"/>
              <a:t>re</a:t>
            </a:r>
            <a:r>
              <a:rPr lang="fr-FR" b="1" dirty="0"/>
              <a:t> idée secondaire </a:t>
            </a:r>
            <a:r>
              <a:rPr lang="fr-FR" dirty="0"/>
              <a:t>: il n’a aucun temps libre, sa mère se sert de lui comme d’un outil.</a:t>
            </a:r>
          </a:p>
          <a:p>
            <a:pPr lvl="1"/>
            <a:r>
              <a:rPr lang="fr-FR" b="1" dirty="0"/>
              <a:t>2</a:t>
            </a:r>
            <a:r>
              <a:rPr lang="fr-FR" b="1" baseline="30000" dirty="0"/>
              <a:t>e</a:t>
            </a:r>
            <a:r>
              <a:rPr lang="fr-FR" b="1" dirty="0"/>
              <a:t> idée secondaire </a:t>
            </a:r>
            <a:r>
              <a:rPr lang="fr-FR" dirty="0"/>
              <a:t>: il ne se fait pas d’amis au collège parce que sa mère lui impose une discipline rigoureuse.</a:t>
            </a:r>
          </a:p>
          <a:p>
            <a:endParaRPr lang="fr-FR" dirty="0"/>
          </a:p>
        </p:txBody>
      </p:sp>
    </p:spTree>
    <p:extLst>
      <p:ext uri="{BB962C8B-B14F-4D97-AF65-F5344CB8AC3E}">
        <p14:creationId xmlns:p14="http://schemas.microsoft.com/office/powerpoint/2010/main" val="410566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A1E410-A955-9C49-9BC4-1490D54F0A26}"/>
              </a:ext>
            </a:extLst>
          </p:cNvPr>
          <p:cNvSpPr>
            <a:spLocks noGrp="1"/>
          </p:cNvSpPr>
          <p:nvPr>
            <p:ph type="title"/>
          </p:nvPr>
        </p:nvSpPr>
        <p:spPr/>
        <p:txBody>
          <a:bodyPr/>
          <a:lstStyle/>
          <a:p>
            <a:r>
              <a:rPr lang="fr-FR" dirty="0"/>
              <a:t>Trouver des idées secondaires</a:t>
            </a:r>
          </a:p>
        </p:txBody>
      </p:sp>
      <p:sp>
        <p:nvSpPr>
          <p:cNvPr id="3" name="Espace réservé du contenu 2">
            <a:extLst>
              <a:ext uri="{FF2B5EF4-FFF2-40B4-BE49-F238E27FC236}">
                <a16:creationId xmlns:a16="http://schemas.microsoft.com/office/drawing/2014/main" id="{167D24A3-194E-4449-8AB0-2B7C46A2F9D4}"/>
              </a:ext>
            </a:extLst>
          </p:cNvPr>
          <p:cNvSpPr>
            <a:spLocks noGrp="1"/>
          </p:cNvSpPr>
          <p:nvPr>
            <p:ph idx="1"/>
          </p:nvPr>
        </p:nvSpPr>
        <p:spPr/>
        <p:txBody>
          <a:bodyPr>
            <a:normAutofit lnSpcReduction="10000"/>
          </a:bodyPr>
          <a:lstStyle/>
          <a:p>
            <a:r>
              <a:rPr lang="fr-FR" dirty="0"/>
              <a:t>Il est souvent plus facile de trouver des idées secondaires que des idées principales.</a:t>
            </a:r>
          </a:p>
          <a:p>
            <a:r>
              <a:rPr lang="fr-FR" dirty="0"/>
              <a:t>Les idées secondaires sont des exemples, des passages du récit qui vous permettent de répondre à la question et d’affirmer votre point de vue.</a:t>
            </a:r>
          </a:p>
          <a:p>
            <a:r>
              <a:rPr lang="fr-FR" dirty="0"/>
              <a:t>Si vous trouvez une citation pertinente, vous pouvez y rattacher une idée secondaire (la mise en contexte et l’idée secondaire sont intrinsèquement liées) :</a:t>
            </a:r>
          </a:p>
          <a:p>
            <a:pPr lvl="1"/>
            <a:r>
              <a:rPr lang="fr-FR" dirty="0"/>
              <a:t>L’idée secondaire permet de préciser au lecteur ce que vous voulez lui montrer avec la citation choisie ;</a:t>
            </a:r>
          </a:p>
          <a:p>
            <a:pPr lvl="1"/>
            <a:r>
              <a:rPr lang="fr-FR" dirty="0"/>
              <a:t>La mise en contexte permet de situer le lecteur pour qu’il comprenne la citation, elle vous permet aussi de ne pas citer la page au complet.</a:t>
            </a:r>
          </a:p>
        </p:txBody>
      </p:sp>
    </p:spTree>
    <p:extLst>
      <p:ext uri="{BB962C8B-B14F-4D97-AF65-F5344CB8AC3E}">
        <p14:creationId xmlns:p14="http://schemas.microsoft.com/office/powerpoint/2010/main" val="146710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A397D2-43DA-AB4F-AC3E-0CC7F58694BE}"/>
              </a:ext>
            </a:extLst>
          </p:cNvPr>
          <p:cNvSpPr>
            <a:spLocks noGrp="1"/>
          </p:cNvSpPr>
          <p:nvPr>
            <p:ph type="title"/>
          </p:nvPr>
        </p:nvSpPr>
        <p:spPr/>
        <p:txBody>
          <a:bodyPr/>
          <a:lstStyle/>
          <a:p>
            <a:r>
              <a:rPr lang="fr-FR" dirty="0"/>
              <a:t>Trouver de bonnes citations</a:t>
            </a:r>
          </a:p>
        </p:txBody>
      </p:sp>
      <p:sp>
        <p:nvSpPr>
          <p:cNvPr id="3" name="Espace réservé du contenu 2">
            <a:extLst>
              <a:ext uri="{FF2B5EF4-FFF2-40B4-BE49-F238E27FC236}">
                <a16:creationId xmlns:a16="http://schemas.microsoft.com/office/drawing/2014/main" id="{EE0EFE1D-D8B2-5A47-A785-0BDB270F646B}"/>
              </a:ext>
            </a:extLst>
          </p:cNvPr>
          <p:cNvSpPr>
            <a:spLocks noGrp="1"/>
          </p:cNvSpPr>
          <p:nvPr>
            <p:ph idx="1"/>
          </p:nvPr>
        </p:nvSpPr>
        <p:spPr/>
        <p:txBody>
          <a:bodyPr>
            <a:normAutofit/>
          </a:bodyPr>
          <a:lstStyle/>
          <a:p>
            <a:pPr marL="0" indent="0">
              <a:buNone/>
            </a:pPr>
            <a:r>
              <a:rPr lang="fr-FR" dirty="0"/>
              <a:t>La citation est le socle de votre argumentation. C’est votre preuve.</a:t>
            </a:r>
          </a:p>
          <a:p>
            <a:r>
              <a:rPr lang="fr-FR" dirty="0"/>
              <a:t>Elle doit être reliée à votre idée secondaire :</a:t>
            </a:r>
          </a:p>
          <a:p>
            <a:pPr lvl="1"/>
            <a:r>
              <a:rPr lang="fr-FR" dirty="0"/>
              <a:t>Un procédé c’est bien, mais un lien c’est mieux.</a:t>
            </a:r>
          </a:p>
          <a:p>
            <a:pPr marL="457200" lvl="1" indent="0">
              <a:buNone/>
            </a:pPr>
            <a:endParaRPr lang="fr-FR" dirty="0"/>
          </a:p>
          <a:p>
            <a:r>
              <a:rPr lang="fr-FR" dirty="0"/>
              <a:t>Elle doit être claire et concise : </a:t>
            </a:r>
          </a:p>
          <a:p>
            <a:pPr lvl="1"/>
            <a:r>
              <a:rPr lang="fr-FR" dirty="0"/>
              <a:t>Une citation trop longue peut nuire à la compréhension de votre texte ;</a:t>
            </a:r>
          </a:p>
          <a:p>
            <a:pPr lvl="1"/>
            <a:r>
              <a:rPr lang="fr-FR" dirty="0"/>
              <a:t>Une citation trop courte risque de se révéler inutile ;</a:t>
            </a:r>
          </a:p>
          <a:p>
            <a:pPr lvl="1"/>
            <a:r>
              <a:rPr lang="fr-FR" dirty="0"/>
              <a:t>Une citation trop vague peut confondre votre lecteur.</a:t>
            </a:r>
          </a:p>
          <a:p>
            <a:pPr marL="457200" lvl="1" indent="0">
              <a:buNone/>
            </a:pPr>
            <a:endParaRPr lang="fr-FR" dirty="0"/>
          </a:p>
        </p:txBody>
      </p:sp>
    </p:spTree>
    <p:extLst>
      <p:ext uri="{BB962C8B-B14F-4D97-AF65-F5344CB8AC3E}">
        <p14:creationId xmlns:p14="http://schemas.microsoft.com/office/powerpoint/2010/main" val="3586249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{41D7CF08-830C-EE46-AC98-B5F894E39476}tf10001076</Template>
  <TotalTime>546</TotalTime>
  <Words>2278</Words>
  <Application>Microsoft Macintosh PowerPoint</Application>
  <PresentationFormat>Grand écran</PresentationFormat>
  <Paragraphs>107</Paragraphs>
  <Slides>23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Century Gothic</vt:lpstr>
      <vt:lpstr>Wingdings 3</vt:lpstr>
      <vt:lpstr>Salle d’ions</vt:lpstr>
      <vt:lpstr>Retour sur la dissertation partielle</vt:lpstr>
      <vt:lpstr>Bien cerner la question</vt:lpstr>
      <vt:lpstr>Prise de position nuancée</vt:lpstr>
      <vt:lpstr>Trouver des idées principales</vt:lpstr>
      <vt:lpstr>Trouver des idées principales</vt:lpstr>
      <vt:lpstr>Faire la distinction entre idée principale et idée secondaire</vt:lpstr>
      <vt:lpstr>Trouver des idées secondaires</vt:lpstr>
      <vt:lpstr>Trouver des idées secondaires</vt:lpstr>
      <vt:lpstr>Trouver de bonnes citations</vt:lpstr>
      <vt:lpstr>Faire un plan</vt:lpstr>
      <vt:lpstr>Organiser son temps</vt:lpstr>
      <vt:lpstr>Erreurs à éviter</vt:lpstr>
      <vt:lpstr>Négliger le sujet</vt:lpstr>
      <vt:lpstr>Une bonne idée principale</vt:lpstr>
      <vt:lpstr>Négliger la mise en contexte</vt:lpstr>
      <vt:lpstr>Une bonne mise en contexte</vt:lpstr>
      <vt:lpstr>Négliger l’explication</vt:lpstr>
      <vt:lpstr>Une bonne explication</vt:lpstr>
      <vt:lpstr>Négliger la citation</vt:lpstr>
      <vt:lpstr>Une bonne citation</vt:lpstr>
      <vt:lpstr>Exemple de développement</vt:lpstr>
      <vt:lpstr>François est soumis durant son enfance</vt:lpstr>
      <vt:lpstr>François est soumis à l’âge adulte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Retour sur la dissertation partielle</dc:title>
  <dc:creator>Auclair Dominic</dc:creator>
  <cp:lastModifiedBy>Auclair Dominic</cp:lastModifiedBy>
  <cp:revision>12</cp:revision>
  <dcterms:created xsi:type="dcterms:W3CDTF">2022-03-18T15:07:11Z</dcterms:created>
  <dcterms:modified xsi:type="dcterms:W3CDTF">2022-03-30T15:03:10Z</dcterms:modified>
</cp:coreProperties>
</file>