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  <p:sldId id="310" r:id="rId5"/>
    <p:sldId id="312" r:id="rId6"/>
    <p:sldId id="311" r:id="rId7"/>
    <p:sldId id="313" r:id="rId8"/>
    <p:sldId id="314" r:id="rId9"/>
    <p:sldId id="315" r:id="rId10"/>
    <p:sldId id="317" r:id="rId11"/>
    <p:sldId id="318" r:id="rId12"/>
    <p:sldId id="320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D79C4-4E55-ADBD-0834-98285BF1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14CDAE-5971-D5EF-E7A8-807430464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DBC34E-44FD-5834-71A0-A85974E0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2E9F62-C74E-5635-6B78-EFACA2E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E030C-EC70-830F-093D-2B481F75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5E4C0-3CEC-4BBD-6BA7-8E1DB6D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C9A181-7A4A-106E-6228-0FE052E0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0470-FE95-DC91-79C4-AAE28404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F2E6D-4DED-453D-A015-54EC87E1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06070-2A7B-1205-D96D-AD636D1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8C941D-5DA9-8CC3-2830-0CC7F2C86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82867-4704-6348-83CB-5F2AFD06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1C148-8192-B885-1F5D-4BC00F7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97CC4-ADC8-3AEB-7D81-7107043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80539-86CF-4B77-9192-39A108D3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79C13-F339-E45A-5484-5D1777B2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640FE-F3E3-6D0A-10C6-A6C046E9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F18F70-C12A-0EBD-18D3-1FA2264A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EECEA-5812-8D37-733F-D43CF2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D9DF4-3E0E-C1E6-1DF9-092869F2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C662A-B95A-7402-4438-22A9E23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3503E-A4A8-D238-767F-31367EF8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85006-714A-DADF-A6F8-E595789B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0CC91-96C9-A9A0-245C-7B3E754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7B32B-4AAE-50F2-49E2-6280B17B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06A3E-2959-2398-CADC-C230F36D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803CA-290E-36D2-26CF-719AFEDA0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01AC2-3D8B-2810-C116-60F81D73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7ACC9-27E7-EB44-E58B-A16D15AB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22B39D-077C-E734-6483-3FA1B94C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C28EC3-07E1-922E-B56F-9C34C079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8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FC765-D868-B4D4-9205-0460601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182F3B-D60A-C50D-5591-60C2AC4DF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9B7A56-8349-6F7A-2CC6-3D9F2CC41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2EFA5E-E84B-EBBC-637F-3175C5E2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D0A8FC-E02A-B1A2-81F2-C979C1F87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8C18AF-F257-540C-91DF-EE9DD88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9EFA40-327E-468F-0BE1-1DF23665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DD2A16-44D8-868A-24B7-4BE391A8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0D664-B5C0-1B24-064B-E240F94C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C13942-ADEC-4E4F-3FBE-823DDFE1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DF81F9-FE98-F6C0-A18B-87D158FE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04BF4-CAED-CCE0-2446-4DEA6FA9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F12D6A-F40A-F8E7-A5F1-D447E140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243F44-A320-7F44-49DE-E2335D1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27E3E2-7000-C4B2-0308-CF007CC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D1949-EA01-6B68-5835-1CC54F54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3580A0-14E8-5F7F-15A0-68E737D5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A886F-A12D-60F9-FE9A-10E882F4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A226E1-15D7-42E0-A87E-2E9FE775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DCF1F2-B3A0-D44F-CB1C-148D24FE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92795-60AD-C91E-8EEA-D5ABA81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EC167-BD7E-3553-D19B-4F22995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DF0EBC-104F-F837-C07F-93C9DE6F0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1D5A41-F7B8-3793-E072-B11F41F6E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99AEF-675E-D0BA-E4CF-CFAD570E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E2496-C0FE-72CD-A7F5-40A8F889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BC4ED4-4369-088A-F79F-CC973F4B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E7DE69-3270-190A-FECB-2441CC61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6F44AF-D62E-7B37-B015-40D651F1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85FF5-E5A3-82BE-54E4-994A6616C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F154-E02A-49A8-9498-60488BCECEA5}" type="datetimeFigureOut">
              <a:rPr lang="en-US" smtClean="0"/>
              <a:t>2022-08-22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63D0B-BEEA-D1A4-5EBD-4075700D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052A2-B0D2-B420-8D3D-EF733B3D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F5F7-C77E-4F78-B213-4FEC9791A0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tags" Target="../tags/tag63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image" Target="../media/image7.tmp"/><Relationship Id="rId2" Type="http://schemas.openxmlformats.org/officeDocument/2006/relationships/tags" Target="../tags/tag52.xml"/><Relationship Id="rId16" Type="http://schemas.openxmlformats.org/officeDocument/2006/relationships/image" Target="../media/image6.tmp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image" Target="../media/image5.tmp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tags" Target="../tags/tag66.xml"/><Relationship Id="rId7" Type="http://schemas.openxmlformats.org/officeDocument/2006/relationships/image" Target="../media/image8.tmp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9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1.tmp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tmp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3.tmp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3.tmp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4.tmp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styles offerts par Word et leur utilisation dans l’organisation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Secundo, le style d’avoir du style</a:t>
            </a:r>
          </a:p>
        </p:txBody>
      </p:sp>
    </p:spTree>
    <p:extLst>
      <p:ext uri="{BB962C8B-B14F-4D97-AF65-F5344CB8AC3E}">
        <p14:creationId xmlns:p14="http://schemas.microsoft.com/office/powerpoint/2010/main" val="248651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Créer un nouveau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Secundo, le style d’avoir du style</a:t>
            </a:r>
          </a:p>
        </p:txBody>
      </p:sp>
    </p:spTree>
    <p:extLst>
      <p:ext uri="{BB962C8B-B14F-4D97-AF65-F5344CB8AC3E}">
        <p14:creationId xmlns:p14="http://schemas.microsoft.com/office/powerpoint/2010/main" val="331125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C7558220-3C9C-4C27-BC9A-AF4EDFB0B6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621207" y="3419562"/>
            <a:ext cx="3096057" cy="32484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F59045-A3DA-46C2-A38D-5F05CAF9431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création fonctionne comme la modification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0F4B63-3ADD-4C0A-B9B2-B740B94211E6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La fenêtre de création de style fonctionne </a:t>
            </a:r>
            <a:r>
              <a:rPr lang="fr-CA" b="1" dirty="0"/>
              <a:t>exactement</a:t>
            </a:r>
            <a:r>
              <a:rPr lang="fr-CA" dirty="0"/>
              <a:t> comme la modification</a:t>
            </a:r>
          </a:p>
          <a:p>
            <a:r>
              <a:rPr lang="fr-CA" dirty="0"/>
              <a:t>Pour y accéder, on ouvre le panneau de style</a:t>
            </a:r>
          </a:p>
          <a:p>
            <a:r>
              <a:rPr lang="fr-CA" dirty="0"/>
              <a:t>Vous devez cliquer sur </a:t>
            </a:r>
            <a:r>
              <a:rPr lang="fr-CA" b="1" dirty="0"/>
              <a:t>Créer un style</a:t>
            </a:r>
          </a:p>
          <a:p>
            <a:r>
              <a:rPr lang="fr-CA" dirty="0"/>
              <a:t>Donnez un nom à votre style et cliquez sur </a:t>
            </a:r>
            <a:r>
              <a:rPr lang="fr-CA" b="1" dirty="0"/>
              <a:t>modifier</a:t>
            </a:r>
            <a:endParaRPr lang="fr-CA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4D8437-37DB-4222-BD6C-F98C1FA78A07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372145" y="2046796"/>
            <a:ext cx="3321830" cy="1287531"/>
          </a:xfr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6BA4827-3765-45BF-9CBB-C9B5652C30A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274299" y="2607672"/>
            <a:ext cx="303810" cy="34796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DE86FE2D-FD6F-4CDC-8234-51BAB40B5929}"/>
              </a:ext>
            </a:extLst>
          </p:cNvPr>
          <p:cNvCxnSpPr>
            <a:cxnSpLocks/>
            <a:endCxn id="7" idx="1"/>
          </p:cNvCxnSpPr>
          <p:nvPr>
            <p:custDataLst>
              <p:tags r:id="rId6"/>
            </p:custDataLst>
          </p:nvPr>
        </p:nvCxnSpPr>
        <p:spPr>
          <a:xfrm flipV="1">
            <a:off x="5911273" y="2781654"/>
            <a:ext cx="3363026" cy="1077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651A360-57E7-4876-BE72-E8BD7FA1F49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718500" y="5747747"/>
            <a:ext cx="1118228" cy="255889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FAC5716B-6521-456E-8BC5-8EA6D95C191F}"/>
              </a:ext>
            </a:extLst>
          </p:cNvPr>
          <p:cNvCxnSpPr>
            <a:cxnSpLocks/>
            <a:endCxn id="9" idx="1"/>
          </p:cNvCxnSpPr>
          <p:nvPr>
            <p:custDataLst>
              <p:tags r:id="rId8"/>
            </p:custDataLst>
          </p:nvPr>
        </p:nvCxnSpPr>
        <p:spPr>
          <a:xfrm>
            <a:off x="5467927" y="4418721"/>
            <a:ext cx="3250573" cy="1456971"/>
          </a:xfrm>
          <a:prstGeom prst="bentConnector3">
            <a:avLst>
              <a:gd name="adj1" fmla="val 92338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A7AEF9-C266-4A1B-AECF-36B20CE5DEC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560349" y="5147206"/>
            <a:ext cx="2769008" cy="1456971"/>
          </a:xfrm>
          <a:prstGeom prst="rect">
            <a:avLst/>
          </a:prstGeom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F453DED-9ED3-4D19-9AC6-7A01951966A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637798" y="5394331"/>
            <a:ext cx="1000714" cy="35341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918E3AB-5097-439A-B003-2CBD9C4901D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980536" y="6286500"/>
            <a:ext cx="629939" cy="234010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C8125170-3293-4050-B07E-9B550549B26F}"/>
              </a:ext>
            </a:extLst>
          </p:cNvPr>
          <p:cNvCxnSpPr>
            <a:cxnSpLocks/>
            <a:endCxn id="25" idx="0"/>
          </p:cNvCxnSpPr>
          <p:nvPr>
            <p:custDataLst>
              <p:tags r:id="rId12"/>
            </p:custDataLst>
          </p:nvPr>
        </p:nvCxnSpPr>
        <p:spPr>
          <a:xfrm>
            <a:off x="2262909" y="5223370"/>
            <a:ext cx="5032597" cy="1063130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D834E37F-6D7C-4506-AE57-B0D3DDCC1DD3}"/>
              </a:ext>
            </a:extLst>
          </p:cNvPr>
          <p:cNvCxnSpPr>
            <a:cxnSpLocks/>
            <a:endCxn id="23" idx="1"/>
          </p:cNvCxnSpPr>
          <p:nvPr>
            <p:custDataLst>
              <p:tags r:id="rId13"/>
            </p:custDataLst>
          </p:nvPr>
        </p:nvCxnSpPr>
        <p:spPr>
          <a:xfrm>
            <a:off x="2734811" y="5076654"/>
            <a:ext cx="2902987" cy="494385"/>
          </a:xfrm>
          <a:prstGeom prst="bentConnector3">
            <a:avLst>
              <a:gd name="adj1" fmla="val 7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3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2CE81-95A6-4387-9075-003DEA2C204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Regardez la ressemblance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2691F-9108-45C7-BE42-B55FD4506AE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La fenêtre de </a:t>
            </a:r>
            <a:r>
              <a:rPr lang="fr-CA" b="1" dirty="0"/>
              <a:t>modification</a:t>
            </a:r>
            <a:endParaRPr lang="fr-CA" dirty="0"/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FCAA38-1DD6-462D-9CF3-68083D99E79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87468" y="2751138"/>
            <a:ext cx="4243377" cy="3109912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BCAF21-B71E-485A-8375-3ED503EBC8C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dirty="0"/>
              <a:t>La fenêtre de </a:t>
            </a:r>
            <a:r>
              <a:rPr lang="fr-CA" b="1" dirty="0"/>
              <a:t>création</a:t>
            </a:r>
            <a:endParaRPr lang="fr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sz="1600" dirty="0"/>
              <a:t>(après avoir appuyé sur modifié)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AA3B7D0-997B-48FD-883B-88FB8DE11C9F}"/>
              </a:ext>
            </a:extLst>
          </p:cNvPr>
          <p:cNvPicPr>
            <a:picLocks noGrp="1" noChangeAspect="1"/>
          </p:cNvPicPr>
          <p:nvPr>
            <p:ph sz="quarter" idx="4"/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67415" y="2751138"/>
            <a:ext cx="4235620" cy="3109912"/>
          </a:xfrm>
        </p:spPr>
      </p:pic>
    </p:spTree>
    <p:extLst>
      <p:ext uri="{BB962C8B-B14F-4D97-AF65-F5344CB8AC3E}">
        <p14:creationId xmlns:p14="http://schemas.microsoft.com/office/powerpoint/2010/main" val="79246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2CE81-95A6-4387-9075-003DEA2C204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Deux petits détails intéressants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AA3B7D0-997B-48FD-883B-88FB8DE11C9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07419" y="2222500"/>
            <a:ext cx="4955611" cy="3638550"/>
          </a:xfr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17FE03-731C-4399-82C7-3C629D6358E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L’option </a:t>
            </a:r>
            <a:r>
              <a:rPr lang="fr-CA" b="1" dirty="0"/>
              <a:t>Style basé sur</a:t>
            </a:r>
            <a:r>
              <a:rPr lang="fr-CA" dirty="0"/>
              <a:t> permet de définir un point de départ</a:t>
            </a:r>
          </a:p>
          <a:p>
            <a:pPr lvl="1"/>
            <a:r>
              <a:rPr lang="fr-CA" dirty="0"/>
              <a:t>Lorsque ce style est modifié, ceci affecte votre style</a:t>
            </a:r>
          </a:p>
          <a:p>
            <a:pPr lvl="1"/>
            <a:r>
              <a:rPr lang="fr-CA" dirty="0"/>
              <a:t>Parfois, ça ne modifie pas. Portez attention</a:t>
            </a:r>
          </a:p>
          <a:p>
            <a:r>
              <a:rPr lang="fr-CA" dirty="0"/>
              <a:t>L’option </a:t>
            </a:r>
            <a:r>
              <a:rPr lang="fr-CA" b="1" dirty="0"/>
              <a:t>Style du paragraphe suivant</a:t>
            </a:r>
            <a:r>
              <a:rPr lang="fr-CA" dirty="0"/>
              <a:t> permet de définir le style qui sera appliqué directement après le saut de ligne.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AF2C769-2C07-4120-83A6-9B58210490D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69581" y="2943225"/>
            <a:ext cx="2822043" cy="149225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C3C4F1D8-1ED9-47E0-B24D-207D5892D276}"/>
              </a:ext>
            </a:extLst>
          </p:cNvPr>
          <p:cNvCxnSpPr>
            <a:cxnSpLocks/>
            <a:endCxn id="9" idx="1"/>
          </p:cNvCxnSpPr>
          <p:nvPr>
            <p:custDataLst>
              <p:tags r:id="rId5"/>
            </p:custDataLst>
          </p:nvPr>
        </p:nvCxnSpPr>
        <p:spPr>
          <a:xfrm>
            <a:off x="5822420" y="2796540"/>
            <a:ext cx="547161" cy="22129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4F4AE90-D358-4051-A0B8-364CE2B0965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64098" y="3121025"/>
            <a:ext cx="2822042" cy="11747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F4F39999-4C20-4EC0-9603-D76B8FC19BD8}"/>
              </a:ext>
            </a:extLst>
          </p:cNvPr>
          <p:cNvCxnSpPr>
            <a:cxnSpLocks/>
            <a:endCxn id="12" idx="2"/>
          </p:cNvCxnSpPr>
          <p:nvPr>
            <p:custDataLst>
              <p:tags r:id="rId7"/>
            </p:custDataLst>
          </p:nvPr>
        </p:nvCxnSpPr>
        <p:spPr>
          <a:xfrm flipV="1">
            <a:off x="5478780" y="3238501"/>
            <a:ext cx="2296339" cy="121919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42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69EFC23-DCA0-4189-AFB6-7D5FA740E53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Créer un document de présentation pour la LNT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BAEFEF-A7AB-4FA9-84DF-C7DB976F493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Exercice</a:t>
            </a:r>
          </a:p>
        </p:txBody>
      </p:sp>
    </p:spTree>
    <p:extLst>
      <p:ext uri="{BB962C8B-B14F-4D97-AF65-F5344CB8AC3E}">
        <p14:creationId xmlns:p14="http://schemas.microsoft.com/office/powerpoint/2010/main" val="130872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C0731-D263-498A-8D2C-03B25D05BA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Connaissez nos droits du travail avec du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B2547-6885-468D-9621-337C2C1B9EA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464263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Prenez le document </a:t>
            </a:r>
            <a:r>
              <a:rPr lang="fr-CA" b="1" dirty="0"/>
              <a:t>Droit_travail_mise_en_forme.docx </a:t>
            </a:r>
            <a:r>
              <a:rPr lang="fr-CA" dirty="0"/>
              <a:t>sur Moodle</a:t>
            </a:r>
          </a:p>
          <a:p>
            <a:r>
              <a:rPr lang="fr-CA" dirty="0"/>
              <a:t>Modifier et créer du style pour mettre en forme le document (utilisez les styles indiqués ou créez les vôtres – donnez des noms significatifs)</a:t>
            </a:r>
          </a:p>
          <a:p>
            <a:pPr lvl="1"/>
            <a:r>
              <a:rPr lang="fr-CA" b="1" dirty="0"/>
              <a:t>Avis légal</a:t>
            </a:r>
            <a:r>
              <a:rPr lang="fr-CA" dirty="0"/>
              <a:t> (texte en gras) : Alignement justifier, police Arial, 14pt, gras, paragraphe suivant : normal</a:t>
            </a:r>
          </a:p>
          <a:p>
            <a:pPr lvl="1"/>
            <a:r>
              <a:rPr lang="fr-CA" b="1" dirty="0"/>
              <a:t>Nom des sections </a:t>
            </a:r>
            <a:r>
              <a:rPr lang="fr-CA" dirty="0"/>
              <a:t>(texte souligné) : Titre 1, gras, 14 pt, bleu</a:t>
            </a:r>
          </a:p>
          <a:p>
            <a:pPr lvl="1"/>
            <a:r>
              <a:rPr lang="fr-CA" b="1" dirty="0"/>
              <a:t>Nom des sous-sections</a:t>
            </a:r>
            <a:r>
              <a:rPr lang="fr-CA" dirty="0"/>
              <a:t> (texte souligné et italique) : Titre 2, gras et italique, bleu, 12 pt</a:t>
            </a:r>
          </a:p>
          <a:p>
            <a:pPr lvl="1"/>
            <a:r>
              <a:rPr lang="fr-CA" b="1" dirty="0"/>
              <a:t>Article de loi </a:t>
            </a:r>
            <a:r>
              <a:rPr lang="fr-CA" dirty="0"/>
              <a:t>(nom suivi du numéro d’article) : Gras, simple interligne, sans espace après, espace de 12pt avant, paragraphe suivant : texte de loi</a:t>
            </a:r>
          </a:p>
          <a:p>
            <a:pPr lvl="1"/>
            <a:r>
              <a:rPr lang="fr-CA" b="1" dirty="0"/>
              <a:t>Texte de loi</a:t>
            </a:r>
            <a:r>
              <a:rPr lang="fr-CA" dirty="0"/>
              <a:t> (paragraphes qui suivent un titre de loi) : simple interligne, 12 pt, indentés de 2 cm, espacent après le paragraphe de 6 pt, paragraphe suivant : normal</a:t>
            </a:r>
          </a:p>
          <a:p>
            <a:pPr lvl="1"/>
            <a:r>
              <a:rPr lang="fr-CA" b="1" dirty="0"/>
              <a:t>Texte normal </a:t>
            </a:r>
            <a:r>
              <a:rPr lang="fr-CA" dirty="0"/>
              <a:t>: Police Verdana, 11 pt, interligne 1.15</a:t>
            </a:r>
          </a:p>
          <a:p>
            <a:pPr lvl="1"/>
            <a:r>
              <a:rPr lang="fr-CA" b="1" dirty="0"/>
              <a:t>Liste à puce</a:t>
            </a:r>
            <a:r>
              <a:rPr lang="fr-CA" dirty="0"/>
              <a:t> : conventionnelle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22318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F62B341-87AC-4F42-A62F-9C4DC66628E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À quoi servent les styles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D325FA7-6B35-4721-80ED-B48CAA3C11B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Permets d’avoir une identité visuelle commune à des éléments similaires</a:t>
            </a:r>
          </a:p>
          <a:p>
            <a:pPr lvl="1"/>
            <a:r>
              <a:rPr lang="fr-CA" dirty="0"/>
              <a:t>Exemple :</a:t>
            </a:r>
          </a:p>
          <a:p>
            <a:pPr lvl="2"/>
            <a:r>
              <a:rPr lang="fr-CA" dirty="0"/>
              <a:t>Titre de chapitre</a:t>
            </a:r>
          </a:p>
          <a:p>
            <a:pPr lvl="2"/>
            <a:r>
              <a:rPr lang="fr-CA" dirty="0"/>
              <a:t>Citation</a:t>
            </a:r>
          </a:p>
          <a:p>
            <a:pPr lvl="2"/>
            <a:r>
              <a:rPr lang="fr-CA" dirty="0"/>
              <a:t>Remarque importante</a:t>
            </a:r>
          </a:p>
          <a:p>
            <a:pPr lvl="2"/>
            <a:r>
              <a:rPr lang="fr-CA" dirty="0"/>
              <a:t>Etc.</a:t>
            </a:r>
          </a:p>
          <a:p>
            <a:r>
              <a:rPr lang="fr-CA" dirty="0"/>
              <a:t>Les styles mélangent la mise en forme du texte et des paragraphes</a:t>
            </a:r>
          </a:p>
          <a:p>
            <a:pPr lvl="1"/>
            <a:r>
              <a:rPr lang="fr-CA" dirty="0"/>
              <a:t>Les valeurs sont sauvegardées et appliquées partout où on le souhaite</a:t>
            </a:r>
          </a:p>
          <a:p>
            <a:pPr lvl="1"/>
            <a:r>
              <a:rPr lang="fr-CA" dirty="0"/>
              <a:t>Si on change le style, il sera changé partout</a:t>
            </a:r>
          </a:p>
        </p:txBody>
      </p:sp>
    </p:spTree>
    <p:extLst>
      <p:ext uri="{BB962C8B-B14F-4D97-AF65-F5344CB8AC3E}">
        <p14:creationId xmlns:p14="http://schemas.microsoft.com/office/powerpoint/2010/main" val="211169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94935-7C65-467D-A0C7-A59FE20D284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appliquer un style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9B513-CD84-4814-9A96-0A0B9828C36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8"/>
            <a:ext cx="10554574" cy="1594704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Word possède déjà une série de style par défaut</a:t>
            </a:r>
          </a:p>
          <a:p>
            <a:r>
              <a:rPr lang="fr-CA" dirty="0"/>
              <a:t>Aller dans le groupe </a:t>
            </a:r>
            <a:r>
              <a:rPr lang="fr-CA" b="1" dirty="0"/>
              <a:t>Style</a:t>
            </a:r>
            <a:r>
              <a:rPr lang="fr-CA" dirty="0"/>
              <a:t> de l’onglet </a:t>
            </a:r>
            <a:r>
              <a:rPr lang="fr-CA" b="1" dirty="0"/>
              <a:t>Accueil</a:t>
            </a:r>
            <a:r>
              <a:rPr lang="fr-CA" dirty="0"/>
              <a:t>, placer le point d’insertion au paragraphe désigné et cliquer sur le style souhaité (exemple Titre 1)</a:t>
            </a:r>
          </a:p>
          <a:p>
            <a:pPr lvl="1"/>
            <a:r>
              <a:rPr lang="fr-CA" dirty="0"/>
              <a:t>Vous pouvez voir d’autre style en appuyant sur la flèche bas surmontée d’une barre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C535469-6E4E-4527-AA9C-368513C516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0"/>
          <a:srcRect b="57980"/>
          <a:stretch/>
        </p:blipFill>
        <p:spPr>
          <a:xfrm>
            <a:off x="79075" y="3816992"/>
            <a:ext cx="12112925" cy="2881745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A28CD9D-5521-440D-9EC8-F3A185E380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24640" y="4604135"/>
            <a:ext cx="157235" cy="17741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7E5985-B6E8-4861-8D36-A512007A6E0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53190" y="4317354"/>
            <a:ext cx="602354" cy="464196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1B27D81-5E25-4BDD-8B0E-2871B7CDCEB4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 rot="10800000" flipV="1">
            <a:off x="7381876" y="3615859"/>
            <a:ext cx="2537979" cy="1065198"/>
          </a:xfrm>
          <a:prstGeom prst="bentConnector3">
            <a:avLst>
              <a:gd name="adj1" fmla="val -14051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6794DF3-7BA6-4C29-AD54-68FE92C4CFFF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1228436" y="3131127"/>
            <a:ext cx="4424754" cy="1473008"/>
          </a:xfrm>
          <a:prstGeom prst="bentConnector3">
            <a:avLst>
              <a:gd name="adj1" fmla="val -4691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5E92D5C-7387-4CC5-A9FA-FA3D955C5E3B}"/>
              </a:ext>
            </a:extLst>
          </p:cNvPr>
          <p:cNvCxnSpPr>
            <a:stCxn id="11" idx="2"/>
          </p:cNvCxnSpPr>
          <p:nvPr>
            <p:custDataLst>
              <p:tags r:id="rId8"/>
            </p:custDataLst>
          </p:nvPr>
        </p:nvCxnSpPr>
        <p:spPr>
          <a:xfrm flipH="1">
            <a:off x="5421745" y="4781550"/>
            <a:ext cx="532622" cy="1157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2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41084-AF1D-437E-9AA7-886095FE677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Chaque style a son utilité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FE9FEA-FFCE-4F7E-BA1F-A3C8A803FF9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7"/>
            <a:ext cx="10554574" cy="4556018"/>
          </a:xfrm>
        </p:spPr>
        <p:txBody>
          <a:bodyPr>
            <a:normAutofit fontScale="92500" lnSpcReduction="10000"/>
          </a:bodyPr>
          <a:lstStyle/>
          <a:p>
            <a:r>
              <a:rPr lang="fr-CA" dirty="0"/>
              <a:t>Le nom est en général assez explicite</a:t>
            </a:r>
          </a:p>
          <a:p>
            <a:pPr lvl="1"/>
            <a:r>
              <a:rPr lang="fr-CA" b="1" dirty="0"/>
              <a:t>Titre</a:t>
            </a:r>
            <a:r>
              <a:rPr lang="fr-CA" dirty="0"/>
              <a:t> : titre du document</a:t>
            </a:r>
          </a:p>
          <a:p>
            <a:pPr lvl="1"/>
            <a:r>
              <a:rPr lang="fr-CA" b="1" dirty="0"/>
              <a:t>Citation</a:t>
            </a:r>
            <a:r>
              <a:rPr lang="fr-CA" dirty="0"/>
              <a:t> : citation d’une personne</a:t>
            </a:r>
          </a:p>
          <a:p>
            <a:pPr lvl="1"/>
            <a:r>
              <a:rPr lang="fr-CA" b="1" dirty="0"/>
              <a:t>Référence intense </a:t>
            </a:r>
            <a:r>
              <a:rPr lang="fr-CA" dirty="0"/>
              <a:t>: référence importante pour le lecteur</a:t>
            </a:r>
          </a:p>
          <a:p>
            <a:pPr lvl="1"/>
            <a:r>
              <a:rPr lang="fr-CA" b="1" dirty="0"/>
              <a:t>Normal</a:t>
            </a:r>
            <a:r>
              <a:rPr lang="fr-CA" dirty="0"/>
              <a:t> : style de base du document</a:t>
            </a:r>
          </a:p>
          <a:p>
            <a:r>
              <a:rPr lang="fr-CA" dirty="0"/>
              <a:t>Les styles </a:t>
            </a:r>
            <a:r>
              <a:rPr lang="fr-CA" b="1" dirty="0"/>
              <a:t>Titre numérotés</a:t>
            </a:r>
            <a:r>
              <a:rPr lang="fr-CA" dirty="0"/>
              <a:t> (Titre 1, Titre 2, etc.) ont un importe importante</a:t>
            </a:r>
          </a:p>
          <a:p>
            <a:pPr lvl="1"/>
            <a:r>
              <a:rPr lang="fr-CA" dirty="0"/>
              <a:t>Ils représentent un niveau hiérarchique du texte.</a:t>
            </a:r>
          </a:p>
          <a:p>
            <a:pPr lvl="2"/>
            <a:r>
              <a:rPr lang="fr-CA" b="1" dirty="0"/>
              <a:t>Titre 1</a:t>
            </a:r>
            <a:r>
              <a:rPr lang="fr-CA" dirty="0"/>
              <a:t> : titre d’un chapitre</a:t>
            </a:r>
          </a:p>
          <a:p>
            <a:pPr lvl="2"/>
            <a:r>
              <a:rPr lang="fr-CA" b="1" dirty="0"/>
              <a:t>Titre 2 </a:t>
            </a:r>
            <a:r>
              <a:rPr lang="fr-CA" dirty="0"/>
              <a:t>: titre d’une section</a:t>
            </a:r>
          </a:p>
          <a:p>
            <a:pPr lvl="2"/>
            <a:r>
              <a:rPr lang="fr-CA" b="1" dirty="0"/>
              <a:t>Titre 3 </a:t>
            </a:r>
            <a:r>
              <a:rPr lang="fr-CA" dirty="0"/>
              <a:t>: titre d’une sous-section</a:t>
            </a:r>
          </a:p>
          <a:p>
            <a:pPr lvl="2"/>
            <a:r>
              <a:rPr lang="fr-CA" dirty="0"/>
              <a:t>Etc.</a:t>
            </a:r>
          </a:p>
          <a:p>
            <a:pPr lvl="1"/>
            <a:r>
              <a:rPr lang="fr-CA" dirty="0"/>
              <a:t>Il sera important de les utiliser avec les tables des matières</a:t>
            </a:r>
          </a:p>
          <a:p>
            <a:pPr lvl="2"/>
            <a:r>
              <a:rPr lang="fr-CA" dirty="0"/>
              <a:t>Prochain cours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1C6403-E898-439F-8E3B-C31811EA001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20332040">
            <a:off x="8600115" y="4579593"/>
            <a:ext cx="2857383" cy="14269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 dirty="0"/>
              <a:t>L’encadré gris autour du style indique le style </a:t>
            </a:r>
            <a:r>
              <a:rPr lang="fr-CA" dirty="0"/>
              <a:t>actuel</a:t>
            </a:r>
            <a:r>
              <a:rPr lang="fr-CA" b="1" dirty="0"/>
              <a:t> du paragraphe.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9155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7EF78-AE1A-4CEE-B903-837F2BABB14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Modifier les styles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66D65-6504-4A48-A65D-46456C7F538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Secundo, le style d’avoir du style</a:t>
            </a:r>
          </a:p>
        </p:txBody>
      </p:sp>
    </p:spTree>
    <p:extLst>
      <p:ext uri="{BB962C8B-B14F-4D97-AF65-F5344CB8AC3E}">
        <p14:creationId xmlns:p14="http://schemas.microsoft.com/office/powerpoint/2010/main" val="135639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A0DA0-DB14-4B96-99A5-DCABC4741D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Comment modifier un style existant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666BF-AD00-4D26-A3B5-801DC63851F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18712" y="2222288"/>
            <a:ext cx="10554574" cy="1518440"/>
          </a:xfrm>
        </p:spPr>
        <p:txBody>
          <a:bodyPr/>
          <a:lstStyle/>
          <a:p>
            <a:r>
              <a:rPr lang="fr-CA" dirty="0"/>
              <a:t>Permets de personnaliser son document</a:t>
            </a:r>
          </a:p>
          <a:p>
            <a:r>
              <a:rPr lang="fr-CA" dirty="0"/>
              <a:t>Allez sur le style à modifier et, avec un clic droit de la souris, choisissez </a:t>
            </a:r>
            <a:r>
              <a:rPr lang="fr-CA" b="1" dirty="0"/>
              <a:t>Modifier…</a:t>
            </a:r>
            <a:r>
              <a:rPr lang="fr-CA" dirty="0"/>
              <a:t> 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150BE8-FE4C-4C91-854D-88AE479E91D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99995" y="3740728"/>
            <a:ext cx="5792008" cy="2248214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A16D6C5-900B-43C4-9370-9A2C5CF97F2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45222" y="4367963"/>
            <a:ext cx="1060378" cy="27792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586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8536F12-6002-40C0-AC90-065E36F1F6A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vous pouvez faire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7E674-019F-423A-84C6-550418E907C6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Donnez (modifier) un nom au style</a:t>
            </a:r>
          </a:p>
          <a:p>
            <a:r>
              <a:rPr lang="fr-CA" dirty="0"/>
              <a:t>Sélectionner le style qui sera utilisé avec le saut de ligne suivant</a:t>
            </a:r>
          </a:p>
          <a:p>
            <a:r>
              <a:rPr lang="fr-CA" dirty="0"/>
              <a:t>La police d’écriture et la taille du texte à utiliser</a:t>
            </a:r>
          </a:p>
          <a:p>
            <a:r>
              <a:rPr lang="fr-CA" dirty="0"/>
              <a:t>La mise en forme du texte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E32449-180C-4DFB-991B-63F54A8118E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72893" y="2222500"/>
            <a:ext cx="5783858" cy="4188312"/>
          </a:xfr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C218D38-D844-4B54-85B5-F1A90CCA47B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4434" y="2596045"/>
            <a:ext cx="2595602" cy="32041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ECCEC57-3E41-4745-A169-C72486413EC3}"/>
              </a:ext>
            </a:extLst>
          </p:cNvPr>
          <p:cNvCxnSpPr>
            <a:cxnSpLocks/>
            <a:endCxn id="9" idx="1"/>
          </p:cNvCxnSpPr>
          <p:nvPr>
            <p:custDataLst>
              <p:tags r:id="rId5"/>
            </p:custDataLst>
          </p:nvPr>
        </p:nvCxnSpPr>
        <p:spPr>
          <a:xfrm flipV="1">
            <a:off x="5141301" y="2756253"/>
            <a:ext cx="1213133" cy="3933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F4B41CA-E77C-4634-802F-2B549B6952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89987" y="3561997"/>
            <a:ext cx="1629888" cy="21939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A008657C-E3AE-46AC-B7A2-76FD09C9E36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rot="5400000" flipH="1" flipV="1">
            <a:off x="5829744" y="3723168"/>
            <a:ext cx="558213" cy="505604"/>
          </a:xfrm>
          <a:prstGeom prst="bentConnector3">
            <a:avLst>
              <a:gd name="adj1" fmla="val 98091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002B2DA-82E0-4F8F-AE8E-65329ACC871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48209" y="3561997"/>
            <a:ext cx="1817244" cy="219396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53AC2AF-E7B5-449A-8501-2DB2B8BC549D}"/>
              </a:ext>
            </a:extLst>
          </p:cNvPr>
          <p:cNvCxnSpPr>
            <a:cxnSpLocks/>
            <a:endCxn id="13" idx="2"/>
          </p:cNvCxnSpPr>
          <p:nvPr>
            <p:custDataLst>
              <p:tags r:id="rId9"/>
            </p:custDataLst>
          </p:nvPr>
        </p:nvCxnSpPr>
        <p:spPr>
          <a:xfrm flipV="1">
            <a:off x="4198689" y="3781393"/>
            <a:ext cx="4758142" cy="1142945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72418C-1862-4434-8716-CFF50EFA48F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89987" y="3198174"/>
            <a:ext cx="2560049" cy="226605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E05EFAB-C312-463A-9DA5-129EF84526F7}"/>
              </a:ext>
            </a:extLst>
          </p:cNvPr>
          <p:cNvCxnSpPr>
            <a:cxnSpLocks/>
            <a:endCxn id="15" idx="1"/>
          </p:cNvCxnSpPr>
          <p:nvPr>
            <p:custDataLst>
              <p:tags r:id="rId11"/>
            </p:custDataLst>
          </p:nvPr>
        </p:nvCxnSpPr>
        <p:spPr>
          <a:xfrm flipV="1">
            <a:off x="5802014" y="3311477"/>
            <a:ext cx="587973" cy="1983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3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8536F12-6002-40C0-AC90-065E36F1F6A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vous pouvez faire 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7E674-019F-423A-84C6-550418E907C6}"/>
              </a:ext>
            </a:extLst>
          </p:cNvPr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Aligner le paragraphe</a:t>
            </a:r>
          </a:p>
          <a:p>
            <a:r>
              <a:rPr lang="fr-CA" dirty="0"/>
              <a:t>Choisir l’interligne</a:t>
            </a:r>
          </a:p>
          <a:p>
            <a:r>
              <a:rPr lang="fr-CA" dirty="0"/>
              <a:t>Augmenter ou diminuer l’espace entre les paragraphes (par bond de 6 pt)</a:t>
            </a:r>
          </a:p>
          <a:p>
            <a:r>
              <a:rPr lang="fr-CA" dirty="0"/>
              <a:t>Augmenter et réduire l’indentation </a:t>
            </a:r>
          </a:p>
          <a:p>
            <a:r>
              <a:rPr lang="fr-CA" dirty="0"/>
              <a:t>D’autres options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E32449-180C-4DFB-991B-63F54A8118EF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72893" y="2222500"/>
            <a:ext cx="5783858" cy="4188312"/>
          </a:xfr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C218D38-D844-4B54-85B5-F1A90CCA47B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89987" y="3833572"/>
            <a:ext cx="1000714" cy="21939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0ECCEC57-3E41-4745-A169-C72486413EC3}"/>
              </a:ext>
            </a:extLst>
          </p:cNvPr>
          <p:cNvCxnSpPr>
            <a:cxnSpLocks/>
            <a:endCxn id="9" idx="0"/>
          </p:cNvCxnSpPr>
          <p:nvPr>
            <p:custDataLst>
              <p:tags r:id="rId5"/>
            </p:custDataLst>
          </p:nvPr>
        </p:nvCxnSpPr>
        <p:spPr>
          <a:xfrm>
            <a:off x="3783435" y="3161137"/>
            <a:ext cx="3106909" cy="672435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F4B41CA-E77C-4634-802F-2B549B6952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94148" y="3822272"/>
            <a:ext cx="497699" cy="21939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A008657C-E3AE-46AC-B7A2-76FD09C9E368}"/>
              </a:ext>
            </a:extLst>
          </p:cNvPr>
          <p:cNvCxnSpPr>
            <a:cxnSpLocks/>
            <a:endCxn id="11" idx="2"/>
          </p:cNvCxnSpPr>
          <p:nvPr>
            <p:custDataLst>
              <p:tags r:id="rId7"/>
            </p:custDataLst>
          </p:nvPr>
        </p:nvCxnSpPr>
        <p:spPr>
          <a:xfrm>
            <a:off x="5746459" y="3934438"/>
            <a:ext cx="2796539" cy="107230"/>
          </a:xfrm>
          <a:prstGeom prst="bentConnector4">
            <a:avLst>
              <a:gd name="adj1" fmla="val 7154"/>
              <a:gd name="adj2" fmla="val 313187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002B2DA-82E0-4F8F-AE8E-65329ACC871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105222" y="3833572"/>
            <a:ext cx="497699" cy="219396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53AC2AF-E7B5-449A-8501-2DB2B8BC549D}"/>
              </a:ext>
            </a:extLst>
          </p:cNvPr>
          <p:cNvCxnSpPr>
            <a:cxnSpLocks/>
            <a:endCxn id="13" idx="2"/>
          </p:cNvCxnSpPr>
          <p:nvPr>
            <p:custDataLst>
              <p:tags r:id="rId9"/>
            </p:custDataLst>
          </p:nvPr>
        </p:nvCxnSpPr>
        <p:spPr>
          <a:xfrm flipV="1">
            <a:off x="5209563" y="4052968"/>
            <a:ext cx="4144509" cy="552588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72418C-1862-4434-8716-CFF50EFA48F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419035" y="3826363"/>
            <a:ext cx="844121" cy="226605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E05EFAB-C312-463A-9DA5-129EF84526F7}"/>
              </a:ext>
            </a:extLst>
          </p:cNvPr>
          <p:cNvCxnSpPr>
            <a:cxnSpLocks/>
            <a:endCxn id="15" idx="0"/>
          </p:cNvCxnSpPr>
          <p:nvPr>
            <p:custDataLst>
              <p:tags r:id="rId11"/>
            </p:custDataLst>
          </p:nvPr>
        </p:nvCxnSpPr>
        <p:spPr>
          <a:xfrm>
            <a:off x="3271706" y="3477467"/>
            <a:ext cx="4569390" cy="348896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6E2EEA8-603B-4E06-AA53-5837E85AE00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39654" y="6087743"/>
            <a:ext cx="681932" cy="22660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A94A759-B225-4BCD-BD21-E14353FCC4C6}"/>
              </a:ext>
            </a:extLst>
          </p:cNvPr>
          <p:cNvCxnSpPr>
            <a:cxnSpLocks/>
            <a:endCxn id="29" idx="0"/>
          </p:cNvCxnSpPr>
          <p:nvPr>
            <p:custDataLst>
              <p:tags r:id="rId13"/>
            </p:custDataLst>
          </p:nvPr>
        </p:nvCxnSpPr>
        <p:spPr>
          <a:xfrm>
            <a:off x="3162650" y="4999839"/>
            <a:ext cx="3517970" cy="108790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8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603B6E3-4D7F-4E03-A0BE-935E3FB7D125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1"/>
            </p:custDataLst>
          </p:nvPr>
        </p:nvPicPr>
        <p:blipFill rotWithShape="1">
          <a:blip r:embed="rId5"/>
          <a:srcRect l="18906" t="28144"/>
          <a:stretch/>
        </p:blipFill>
        <p:spPr>
          <a:xfrm>
            <a:off x="6895910" y="2412205"/>
            <a:ext cx="3825751" cy="3800558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8536F12-6002-40C0-AC90-065E36F1F6A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Liste des options disponibles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A7E674-019F-423A-84C6-550418E907C6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A" dirty="0"/>
              <a:t>Chaque option correspond aux options vues précédemment</a:t>
            </a:r>
          </a:p>
          <a:p>
            <a:r>
              <a:rPr lang="fr-CA" dirty="0"/>
              <a:t>Numérotation permet d’ajouter une liste au style</a:t>
            </a:r>
          </a:p>
          <a:p>
            <a:pPr lvl="1"/>
            <a:r>
              <a:rPr lang="fr-CA" dirty="0"/>
              <a:t>Dans le cas des listes numérotées, la numérotation suit chaque paragraphe avec le style</a:t>
            </a:r>
          </a:p>
          <a:p>
            <a:pPr lvl="1"/>
            <a:r>
              <a:rPr lang="fr-CA" dirty="0"/>
              <a:t>Pratique pour les numéros de chapitre et de section</a:t>
            </a:r>
          </a:p>
          <a:p>
            <a:pPr lvl="1"/>
            <a:r>
              <a:rPr lang="fr-CA" dirty="0"/>
              <a:t>Fonctionne comme les listes vues précédemment</a:t>
            </a:r>
          </a:p>
        </p:txBody>
      </p:sp>
    </p:spTree>
    <p:extLst>
      <p:ext uri="{BB962C8B-B14F-4D97-AF65-F5344CB8AC3E}">
        <p14:creationId xmlns:p14="http://schemas.microsoft.com/office/powerpoint/2010/main" val="1889512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Grand écran</PresentationFormat>
  <Paragraphs>81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Les styles offerts par Word et leur utilisation dans l’organisation</vt:lpstr>
      <vt:lpstr>À quoi servent les styles</vt:lpstr>
      <vt:lpstr>Comment appliquer un style ?</vt:lpstr>
      <vt:lpstr>Chaque style a son utilité</vt:lpstr>
      <vt:lpstr>Modifier les styles</vt:lpstr>
      <vt:lpstr>Comment modifier un style existant ?</vt:lpstr>
      <vt:lpstr>Qu’est-ce vous pouvez faire ?</vt:lpstr>
      <vt:lpstr>Qu’est-ce vous pouvez faire ?</vt:lpstr>
      <vt:lpstr>Liste des options disponibles</vt:lpstr>
      <vt:lpstr>Créer un nouveau style</vt:lpstr>
      <vt:lpstr>La création fonctionne comme la modification</vt:lpstr>
      <vt:lpstr>Regardez la ressemblance</vt:lpstr>
      <vt:lpstr>Deux petits détails intéressants</vt:lpstr>
      <vt:lpstr>Créer un document de présentation pour la LNT</vt:lpstr>
      <vt:lpstr>Connaissez nos droits du travail avec du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styles offerts par Word et leur utilisation dans l’organisation</dc:title>
  <dc:creator>Louis-Charles</dc:creator>
  <cp:lastModifiedBy>Louis-Charles</cp:lastModifiedBy>
  <cp:revision>1</cp:revision>
  <dcterms:created xsi:type="dcterms:W3CDTF">2022-08-22T19:54:43Z</dcterms:created>
  <dcterms:modified xsi:type="dcterms:W3CDTF">2022-08-22T19:55:07Z</dcterms:modified>
</cp:coreProperties>
</file>