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4"/>
  </p:notesMasterIdLst>
  <p:handoutMasterIdLst>
    <p:handoutMasterId r:id="rId35"/>
  </p:handoutMasterIdLst>
  <p:sldIdLst>
    <p:sldId id="394" r:id="rId4"/>
    <p:sldId id="395" r:id="rId5"/>
    <p:sldId id="493" r:id="rId6"/>
    <p:sldId id="494" r:id="rId7"/>
    <p:sldId id="495" r:id="rId8"/>
    <p:sldId id="523" r:id="rId9"/>
    <p:sldId id="524" r:id="rId10"/>
    <p:sldId id="515" r:id="rId11"/>
    <p:sldId id="516" r:id="rId12"/>
    <p:sldId id="518" r:id="rId13"/>
    <p:sldId id="519" r:id="rId14"/>
    <p:sldId id="520" r:id="rId15"/>
    <p:sldId id="521" r:id="rId16"/>
    <p:sldId id="496" r:id="rId17"/>
    <p:sldId id="497" r:id="rId18"/>
    <p:sldId id="498" r:id="rId19"/>
    <p:sldId id="525" r:id="rId20"/>
    <p:sldId id="526" r:id="rId21"/>
    <p:sldId id="499" r:id="rId22"/>
    <p:sldId id="500" r:id="rId23"/>
    <p:sldId id="501" r:id="rId24"/>
    <p:sldId id="503" r:id="rId25"/>
    <p:sldId id="504" r:id="rId26"/>
    <p:sldId id="505" r:id="rId27"/>
    <p:sldId id="506" r:id="rId28"/>
    <p:sldId id="507" r:id="rId29"/>
    <p:sldId id="421" r:id="rId30"/>
    <p:sldId id="528" r:id="rId31"/>
    <p:sldId id="352" r:id="rId32"/>
    <p:sldId id="3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9097D35-8CC0-41B1-930F-F0AEE25048CD}">
          <p14:sldIdLst>
            <p14:sldId id="394"/>
            <p14:sldId id="395"/>
            <p14:sldId id="493"/>
          </p14:sldIdLst>
        </p14:section>
        <p14:section name="File Class in .NET" id="{31231F00-7EFD-421C-BA67-F18D0312C466}">
          <p14:sldIdLst>
            <p14:sldId id="494"/>
            <p14:sldId id="495"/>
            <p14:sldId id="523"/>
            <p14:sldId id="524"/>
            <p14:sldId id="515"/>
            <p14:sldId id="516"/>
            <p14:sldId id="518"/>
            <p14:sldId id="519"/>
            <p14:sldId id="520"/>
            <p14:sldId id="521"/>
          </p14:sldIdLst>
        </p14:section>
        <p14:section name="Directory Class in .NET" id="{D3DA2FD5-A6CB-4751-B525-DBF81AC7957D}">
          <p14:sldIdLst>
            <p14:sldId id="496"/>
            <p14:sldId id="497"/>
            <p14:sldId id="498"/>
            <p14:sldId id="525"/>
            <p14:sldId id="526"/>
          </p14:sldIdLst>
        </p14:section>
        <p14:section name="Exceptions" id="{4184D172-9836-486E-8207-6F94BDE22025}">
          <p14:sldIdLst>
            <p14:sldId id="499"/>
            <p14:sldId id="500"/>
            <p14:sldId id="501"/>
          </p14:sldIdLst>
        </p14:section>
        <p14:section name="Handling Exceptions" id="{18BF836E-95BB-4BF8-B9D0-9EF447C49490}">
          <p14:sldIdLst>
            <p14:sldId id="503"/>
            <p14:sldId id="504"/>
            <p14:sldId id="505"/>
            <p14:sldId id="506"/>
            <p14:sldId id="507"/>
          </p14:sldIdLst>
        </p14:section>
        <p14:section name="Conclusion" id="{9FC999A0-A5F0-430E-ABB3-BB7B3D5E7365}">
          <p14:sldIdLst>
            <p14:sldId id="421"/>
            <p14:sldId id="52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595" autoAdjust="0"/>
  </p:normalViewPr>
  <p:slideViewPr>
    <p:cSldViewPr>
      <p:cViewPr varScale="1">
        <p:scale>
          <a:sx n="39" d="100"/>
          <a:sy n="39" d="100"/>
        </p:scale>
        <p:origin x="53" y="34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24-Jan-17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54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90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206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70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3730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7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584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911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24-Jan-17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24-Jan-17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fragistics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97508" y="805249"/>
            <a:ext cx="8478955" cy="1171552"/>
          </a:xfrm>
        </p:spPr>
        <p:txBody>
          <a:bodyPr>
            <a:normAutofit fontScale="90000"/>
          </a:bodyPr>
          <a:lstStyle/>
          <a:p>
            <a:r>
              <a:rPr lang="en-US" dirty="0"/>
              <a:t>Files, Directories and Exceptions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/>
              <a:t>Working With the File System and Handling Exceptions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13821" y="3862749"/>
            <a:ext cx="787395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reads a text file and inserts line numbers in front of each of its lines. The result should be written to another text file.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https://judge.softuni.bg/Contests/Practice/Index/322#1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5612" y="3076139"/>
            <a:ext cx="5146969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1800" dirty="0">
                <a:effectLst/>
              </a:rPr>
              <a:t>Two households, both alike in dignity,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In fair Verona, where we lay our scene,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From ancient grudge break to new mutiny,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Where civil blood makes civil hands unclean.</a:t>
            </a:r>
            <a:endParaRPr lang="bg-BG" sz="12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13412" y="3309221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10044" y="3076138"/>
            <a:ext cx="5251734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1800" dirty="0">
                <a:effectLst/>
              </a:rPr>
              <a:t>1. Two households, both alike in dignity,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2. In fair Verona, where we lay our scene,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3. From ancient grudge break to new mutiny,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4. Where civil blood makes civil hands unclean.</a:t>
            </a:r>
            <a:endParaRPr lang="bg-BG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Line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2133600"/>
            <a:ext cx="10121255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bg-BG" sz="2000" dirty="0"/>
          </a:p>
          <a:p>
            <a:r>
              <a:rPr lang="nn-NO" sz="2000" dirty="0"/>
              <a:t>for (int i </a:t>
            </a:r>
            <a:r>
              <a:rPr lang="nn-NO" sz="2000"/>
              <a:t>= 0; </a:t>
            </a:r>
            <a:r>
              <a:rPr lang="nn-NO" sz="2000" dirty="0"/>
              <a:t>i &lt; text.Length; i+</a:t>
            </a:r>
            <a:r>
              <a:rPr lang="bg-BG" sz="2000" dirty="0"/>
              <a:t>+</a:t>
            </a:r>
            <a:r>
              <a:rPr lang="nn-NO" sz="2000" dirty="0"/>
              <a:t>)</a:t>
            </a:r>
          </a:p>
          <a:p>
            <a:r>
              <a:rPr lang="bg-BG" sz="2000" dirty="0"/>
              <a:t>{</a:t>
            </a:r>
          </a:p>
          <a:p>
            <a:r>
              <a:rPr lang="en-US" sz="2000" dirty="0"/>
              <a:t> 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AppendAllText</a:t>
            </a:r>
            <a:r>
              <a:rPr lang="en-US" sz="2000" dirty="0"/>
              <a:t>("output.txt", </a:t>
            </a:r>
          </a:p>
          <a:p>
            <a:r>
              <a:rPr lang="en-US" sz="2000" dirty="0"/>
              <a:t>		      $"{i + 1}. {text[i]}{Environment.NewLine</a:t>
            </a:r>
            <a:r>
              <a:rPr lang="en-US" dirty="0"/>
              <a:t>}");</a:t>
            </a:r>
            <a:endParaRPr lang="en-US" sz="2000" dirty="0"/>
          </a:p>
          <a:p>
            <a:r>
              <a:rPr lang="bg-BG" sz="2000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that reads a list of words from the file words.txt and finds how many times each of the words is contained in another file text.txt. Matching should be case-insensitive. Write the results in file results.txt. Sort the words by frequency in descending order.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https://judge.softuni.bg/Contests/Practice/Index/322#3</a:t>
            </a:r>
            <a:r>
              <a:rPr lang="en-US" dirty="0"/>
              <a:t> 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55612" y="3344175"/>
            <a:ext cx="514696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quick is fault</a:t>
            </a:r>
            <a:endParaRPr lang="bg-BG" dirty="0">
              <a:effectLst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5749924" y="41910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52817" y="3855495"/>
            <a:ext cx="5251734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is - 3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quick - 2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fault - 1</a:t>
            </a:r>
            <a:endParaRPr lang="bg-BG" sz="1800" dirty="0">
              <a:effectLst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5612" y="4740606"/>
            <a:ext cx="5146969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effectLst/>
              </a:rPr>
              <a:t>-I was quick to judge him, but it wasn't his fault.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-Is this some kind of joke?! Is it?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-Quick, hide here…It is safer.</a:t>
            </a:r>
            <a:endParaRPr lang="bg-BG" sz="1000" b="0" dirty="0">
              <a:effectLst/>
            </a:endParaRPr>
          </a:p>
        </p:txBody>
      </p:sp>
      <p:sp>
        <p:nvSpPr>
          <p:cNvPr id="16" name="Arrow: Right 15"/>
          <p:cNvSpPr/>
          <p:nvPr/>
        </p:nvSpPr>
        <p:spPr>
          <a:xfrm rot="5400000">
            <a:off x="2750489" y="4102282"/>
            <a:ext cx="557213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81254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120361"/>
            <a:ext cx="1082040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words =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000" dirty="0"/>
              <a:t>("words.txt").ToLower().Split();</a:t>
            </a:r>
          </a:p>
          <a:p>
            <a:r>
              <a:rPr lang="en-US" sz="2000" dirty="0"/>
              <a:t>string[] text =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000" dirty="0"/>
              <a:t>("input.txt").ToLower()</a:t>
            </a:r>
            <a:endParaRPr lang="bg-BG" sz="2000" dirty="0"/>
          </a:p>
          <a:p>
            <a:r>
              <a:rPr lang="bg-BG" sz="2000" dirty="0"/>
              <a:t>         </a:t>
            </a:r>
            <a:r>
              <a:rPr lang="en-US" sz="2000" dirty="0"/>
              <a:t>.Split(new char[] {'\n','\r',' ', '.', ',', '!', '?', '-'}, </a:t>
            </a:r>
            <a:r>
              <a:rPr lang="bg-BG" sz="2000" dirty="0"/>
              <a:t>	</a:t>
            </a:r>
            <a:r>
              <a:rPr lang="en-US" sz="2000" dirty="0"/>
              <a:t>StringSplitOptions.RemoveEmptyEntries);</a:t>
            </a:r>
          </a:p>
          <a:p>
            <a:endParaRPr lang="en-US" sz="2000" dirty="0"/>
          </a:p>
          <a:p>
            <a:r>
              <a:rPr lang="en-US" sz="2000" dirty="0"/>
              <a:t>Dictionary&lt;string, int&gt; wordCount = new Dictionary&lt;string, int&gt;();</a:t>
            </a:r>
          </a:p>
          <a:p>
            <a:endParaRPr lang="bg-BG" sz="2000" dirty="0"/>
          </a:p>
          <a:p>
            <a:r>
              <a:rPr lang="en-US" sz="2000" dirty="0"/>
              <a:t>foreach (string word in words)</a:t>
            </a:r>
          </a:p>
          <a:p>
            <a:r>
              <a:rPr lang="en-US" sz="2000" dirty="0"/>
              <a:t>    wordCount[word] = 0;</a:t>
            </a:r>
          </a:p>
          <a:p>
            <a:endParaRPr lang="bg-BG" sz="2000" dirty="0"/>
          </a:p>
          <a:p>
            <a:r>
              <a:rPr lang="en-US" sz="2000" dirty="0"/>
              <a:t>foreach (string word in text)</a:t>
            </a:r>
          </a:p>
          <a:p>
            <a:r>
              <a:rPr lang="en-US" sz="2000" dirty="0"/>
              <a:t>    if (wordCount.ContainsKey(word))</a:t>
            </a:r>
          </a:p>
          <a:p>
            <a:r>
              <a:rPr lang="en-US" sz="2000" dirty="0"/>
              <a:t>         wordCount[word]++;</a:t>
            </a:r>
          </a:p>
          <a:p>
            <a:endParaRPr lang="en-US" sz="2000" dirty="0"/>
          </a:p>
          <a:p>
            <a:r>
              <a:rPr lang="en-US" sz="2000" dirty="0"/>
              <a:t>// Save the Output to a file</a:t>
            </a:r>
            <a:endParaRPr lang="bg-B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85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Directory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Easily Working With Directories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94" y="1958980"/>
            <a:ext cx="4465707" cy="226333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CreateDirectory()</a:t>
            </a:r>
            <a:r>
              <a:rPr lang="en-US" dirty="0"/>
              <a:t> – creates the directory and all subdirectories at the specified path, unless they already exist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 – deletes an empty directory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Move()</a:t>
            </a:r>
            <a:r>
              <a:rPr lang="en-US" dirty="0"/>
              <a:t> – moves a file or directory to a new location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2300195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Directory.CreateDirectory(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3786848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Directory.Delete(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1812" y="5273501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Directory.Move(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dirty="0"/>
              <a:t>, </a:t>
            </a:r>
            <a:r>
              <a:rPr lang="bg-BG" dirty="0"/>
              <a:t>"</a:t>
            </a:r>
            <a:r>
              <a:rPr lang="en-US" sz="2800" dirty="0"/>
              <a:t>New Folder</a:t>
            </a:r>
            <a:r>
              <a:rPr lang="bg-BG" sz="2800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GetFiles()</a:t>
            </a:r>
            <a:r>
              <a:rPr lang="en-US" dirty="0"/>
              <a:t> – returns the names of files (including their paths) in the specified directory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GetDirectories()</a:t>
            </a:r>
            <a:r>
              <a:rPr lang="en-US" dirty="0"/>
              <a:t> – returns the names of subdirectories (including their paths) in the specified directory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2362200"/>
            <a:ext cx="1065360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string[] filesInDir = Directory.GetFiles("TestFolder");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9617" y="4495800"/>
            <a:ext cx="1065360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string[] subDirs = Directory.GetDirectories("TestFolder");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“TestFolder”. Get the size of all files in the folder, which are </a:t>
            </a:r>
            <a:r>
              <a:rPr lang="en-US" b="1" dirty="0"/>
              <a:t>NOT directories.</a:t>
            </a:r>
            <a:r>
              <a:rPr lang="en-US" dirty="0"/>
              <a:t> Print the result on the console in </a:t>
            </a:r>
            <a:r>
              <a:rPr lang="en-US" b="1" dirty="0"/>
              <a:t>Megabytes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 Folder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https://judge.softuni.bg/Contests/Practice/Index/322#5</a:t>
            </a:r>
            <a:r>
              <a:rPr lang="en-US" dirty="0"/>
              <a:t> 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75884" y="3642578"/>
            <a:ext cx="316085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effectLst/>
              </a:rPr>
              <a:t>Output</a:t>
            </a:r>
          </a:p>
          <a:p>
            <a:r>
              <a:rPr lang="en-US" dirty="0">
                <a:effectLst/>
              </a:rPr>
              <a:t>5.16173839569092</a:t>
            </a:r>
            <a:endParaRPr lang="bg-BG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string[] files = Directory.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GetFiles</a:t>
            </a:r>
            <a:r>
              <a:rPr lang="en-US" dirty="0"/>
              <a:t>("TestFolder");</a:t>
            </a:r>
            <a:endParaRPr lang="bg-BG" dirty="0"/>
          </a:p>
          <a:p>
            <a:r>
              <a:rPr lang="en-US" dirty="0"/>
              <a:t>double sum = 0;</a:t>
            </a:r>
          </a:p>
          <a:p>
            <a:endParaRPr lang="en-US" dirty="0"/>
          </a:p>
          <a:p>
            <a:r>
              <a:rPr lang="en-US" dirty="0"/>
              <a:t>foreach (string file in files)</a:t>
            </a:r>
            <a:r>
              <a:rPr lang="bg-BG" dirty="0"/>
              <a:t>   </a:t>
            </a:r>
            <a:endParaRPr lang="en-US" dirty="0"/>
          </a:p>
          <a:p>
            <a:r>
              <a:rPr lang="bg-BG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dirty="0"/>
              <a:t> fileInfo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FileInfo(file</a:t>
            </a:r>
            <a:r>
              <a:rPr lang="en-US" dirty="0"/>
              <a:t>);</a:t>
            </a:r>
          </a:p>
          <a:p>
            <a:r>
              <a:rPr lang="en-US" dirty="0"/>
              <a:t> 	sum +=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fileInfo.Length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</a:p>
          <a:p>
            <a:endParaRPr lang="bg-BG" dirty="0"/>
          </a:p>
          <a:p>
            <a:r>
              <a:rPr lang="en-US" dirty="0"/>
              <a:t>sum = sum / 1024 / 1024;</a:t>
            </a:r>
          </a:p>
          <a:p>
            <a:endParaRPr lang="en-US" dirty="0"/>
          </a:p>
          <a:p>
            <a:r>
              <a:rPr lang="en-US" dirty="0"/>
              <a:t>File.WriteAllText("</a:t>
            </a:r>
            <a:r>
              <a:rPr lang="bg-BG" dirty="0"/>
              <a:t>о</a:t>
            </a:r>
            <a:r>
              <a:rPr lang="en-US" dirty="0"/>
              <a:t>utput.txt", sum.ToString());</a:t>
            </a:r>
            <a:endParaRPr lang="bg-B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47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</a:t>
            </a:r>
            <a:endParaRPr lang="bg-BG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7648" y="1676400"/>
            <a:ext cx="28956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07419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 Operations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Directory Operations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dirty="0"/>
              <a:t>in .NET Framework is a powerful mechanism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dirty="0"/>
              <a:t>and unusual events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Simplify code construction and maintenance</a:t>
            </a:r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46532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en-US" dirty="0"/>
              <a:t>class is base for all exceptions in .NET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 / unusual situation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text description of the exception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moment of exception throwing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7302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140" y="52311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/>
              <a:t>Handling Exceptions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76" y="19050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739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execute if any type of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8332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Statement(2)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catch(FormatException formatException)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execute only if format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33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catch(FileNotFoundException fileNotFoundEx)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This block will be executed only if file not found      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01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46506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You can 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/>
              <a:t> class to create/modify/delete files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You can 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US" sz="3200" dirty="0"/>
              <a:t> class to create/delete/iterate over directories</a:t>
            </a:r>
            <a:endParaRPr lang="bg-BG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provide a flexible error handling mechanism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Files, Directories, Exceptions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602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46412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8671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0" y="2020040"/>
            <a:ext cx="2712955" cy="226333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19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everything at once and returns a string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line by line and returns a collection</a:t>
            </a:r>
          </a:p>
          <a:p>
            <a:pPr marL="0" indent="0">
              <a:buNone/>
            </a:pPr>
            <a:endParaRPr lang="en-US" noProof="1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Operations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2068346"/>
            <a:ext cx="10653602" cy="15892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string file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700" dirty="0"/>
              <a:t>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700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724400"/>
            <a:ext cx="10653602" cy="15892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String[] file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700" dirty="0"/>
              <a:t>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US" sz="2700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WriteAllText()</a:t>
            </a:r>
            <a:r>
              <a:rPr lang="en-US" noProof="1"/>
              <a:t> – takes a string and writes it to a file</a:t>
            </a:r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takes a collection and writes every element on a new line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There are also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AppendAllText()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methods, that just add additional text to a file.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Operations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813" y="3829395"/>
            <a:ext cx="10972800" cy="113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string[] names = {"pesho", "ivan", "stamat", "mariika"};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700" dirty="0"/>
              <a:t>("output.txt", names);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0412" y="1905000"/>
            <a:ext cx="106536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File.WriteAllText</a:t>
            </a:r>
            <a:r>
              <a:rPr lang="en-US" dirty="0"/>
              <a:t>("output.txt", "Files are fun");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FileInfo</a:t>
            </a:r>
            <a:r>
              <a:rPr lang="en-US" dirty="0"/>
              <a:t> class provides you with properties that give you more information about a file. 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FileInfo Class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9" y="2819400"/>
            <a:ext cx="5906831" cy="30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reads a text file and writes its every </a:t>
            </a:r>
            <a:r>
              <a:rPr lang="en-US" b="1" dirty="0"/>
              <a:t>odd </a:t>
            </a:r>
            <a:r>
              <a:rPr lang="en-US" dirty="0"/>
              <a:t>line in another file. Line numbers starts from 0.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8374" y="2590800"/>
            <a:ext cx="50292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1600" dirty="0">
                <a:effectLst/>
              </a:rPr>
              <a:t>Two households, both alike in dignity,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In fair Verona, where we lay our scene,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From ancient grudge break to new mutiny,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Where civil blood makes civil hands unclean.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From forth the fatal loins of these two foes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A pair of star-cross'd lovers take their life;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Whose misadventured piteous overthrows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Do with their death bury their parents' strife.</a:t>
            </a:r>
            <a:endParaRPr lang="bg-BG" sz="16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847255" y="3775434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732736" y="3156984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effectLst/>
              </a:rPr>
              <a:t>In fair Verona, where we lay our scene,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Where civil blood makes civil hands unclean.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A pair of star-cross’d lovers take their life;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Do with their death bury their parents’ strife</a:t>
            </a:r>
            <a:endParaRPr lang="bg-BG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6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95400"/>
            <a:ext cx="10121255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bg-BG" sz="2000" dirty="0"/>
          </a:p>
          <a:p>
            <a:r>
              <a:rPr lang="nn-NO" sz="2000" dirty="0"/>
              <a:t>for (int i = 1; i &lt; text.Length; i+=2)</a:t>
            </a:r>
          </a:p>
          <a:p>
            <a:r>
              <a:rPr lang="bg-BG" sz="2000" dirty="0"/>
              <a:t>{</a:t>
            </a:r>
          </a:p>
          <a:p>
            <a:r>
              <a:rPr lang="en-US" sz="2000" dirty="0"/>
              <a:t>   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AppendAllText</a:t>
            </a:r>
            <a:r>
              <a:rPr lang="en-US" sz="2000" dirty="0"/>
              <a:t>("output.txt", text[i] + Environment.NewLine);</a:t>
            </a:r>
          </a:p>
          <a:p>
            <a:r>
              <a:rPr lang="bg-BG" sz="2000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95683" y="3733800"/>
            <a:ext cx="10121255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en-US" sz="2000" dirty="0"/>
          </a:p>
          <a:p>
            <a:r>
              <a:rPr lang="en-US" sz="2000" dirty="0"/>
              <a:t>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WriteAllLines</a:t>
            </a:r>
            <a:r>
              <a:rPr lang="en-US" sz="2000" dirty="0"/>
              <a:t>("output.txt", </a:t>
            </a:r>
          </a:p>
          <a:p>
            <a:r>
              <a:rPr lang="en-US" sz="2000" dirty="0"/>
              <a:t>                         text.Where((line, index) =&gt; index % 2 == 1));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1485</Words>
  <Application>Microsoft Office PowerPoint</Application>
  <PresentationFormat>Custom</PresentationFormat>
  <Paragraphs>291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Files, Directories and Exceptions</vt:lpstr>
      <vt:lpstr>Table of Contents</vt:lpstr>
      <vt:lpstr>Questions?</vt:lpstr>
      <vt:lpstr>File Class in .NET</vt:lpstr>
      <vt:lpstr>Input Operations</vt:lpstr>
      <vt:lpstr>Output Operations</vt:lpstr>
      <vt:lpstr>FileInfo Class</vt:lpstr>
      <vt:lpstr>Problem: Odd Lines</vt:lpstr>
      <vt:lpstr>Solution: Odd Lines</vt:lpstr>
      <vt:lpstr>Problem: Line Numbers</vt:lpstr>
      <vt:lpstr>Solution: Line Numbers</vt:lpstr>
      <vt:lpstr>Problem: Word Count</vt:lpstr>
      <vt:lpstr>Solution: Word Count</vt:lpstr>
      <vt:lpstr>Directory Class in .NET</vt:lpstr>
      <vt:lpstr>Basic Operations</vt:lpstr>
      <vt:lpstr>Basic Operations(2)</vt:lpstr>
      <vt:lpstr>Problem: Get Folder Size</vt:lpstr>
      <vt:lpstr>Solution: Get Folder Size</vt:lpstr>
      <vt:lpstr>Exceptions</vt:lpstr>
      <vt:lpstr>What are Exceptions?</vt:lpstr>
      <vt:lpstr>The System.Exception Class</vt:lpstr>
      <vt:lpstr>Handling Exceptions</vt:lpstr>
      <vt:lpstr>The try-catch Statement</vt:lpstr>
      <vt:lpstr>The try-catch Statement(2)</vt:lpstr>
      <vt:lpstr>The try-finally Statement</vt:lpstr>
      <vt:lpstr>The try-catch-finally Statement</vt:lpstr>
      <vt:lpstr>Summary</vt:lpstr>
      <vt:lpstr>Files, Directories, Exceptions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2017-01-24T12:55:04Z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