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072" y="-1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129E9C-0CB8-3C44-9C57-53F10A6CE59F}" type="datetimeFigureOut">
              <a:rPr lang="en-US" smtClean="0"/>
              <a:t>15/04/16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7AD6CA-744D-AB42-A388-BCBDA8431865}" type="slidenum">
              <a:rPr lang="en-US" smtClean="0"/>
              <a:t>‹#›</a:t>
            </a:fld>
            <a:endParaRPr lang="en-US"/>
          </a:p>
        </p:txBody>
      </p:sp>
    </p:spTree>
    <p:extLst>
      <p:ext uri="{BB962C8B-B14F-4D97-AF65-F5344CB8AC3E}">
        <p14:creationId xmlns:p14="http://schemas.microsoft.com/office/powerpoint/2010/main" val="5137987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7AD6CA-744D-AB42-A388-BCBDA8431865}" type="slidenum">
              <a:rPr lang="en-US" smtClean="0"/>
              <a:t>11</a:t>
            </a:fld>
            <a:endParaRPr lang="en-US"/>
          </a:p>
        </p:txBody>
      </p:sp>
    </p:spTree>
    <p:extLst>
      <p:ext uri="{BB962C8B-B14F-4D97-AF65-F5344CB8AC3E}">
        <p14:creationId xmlns:p14="http://schemas.microsoft.com/office/powerpoint/2010/main" val="2914565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15/04/16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15/04/16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15/04/16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15/04/16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15/04/16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15/04/16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15/04/16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15/04/16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15/04/16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15/04/16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15/04/16</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
        <p:nvSpPr>
          <p:cNvPr id="3" name="Subtitle 2"/>
          <p:cNvSpPr>
            <a:spLocks noGrp="1"/>
          </p:cNvSpPr>
          <p:nvPr>
            <p:ph type="subTitle" idx="1"/>
          </p:nvPr>
        </p:nvSpPr>
        <p:spPr/>
        <p:txBody>
          <a:bodyPr/>
          <a:lstStyle/>
          <a:p>
            <a:r>
              <a:rPr lang="en-US" dirty="0" smtClean="0"/>
              <a:t>Revisiting…</a:t>
            </a:r>
            <a:endParaRPr lang="en-US" dirty="0"/>
          </a:p>
        </p:txBody>
      </p:sp>
    </p:spTree>
    <p:extLst>
      <p:ext uri="{BB962C8B-B14F-4D97-AF65-F5344CB8AC3E}">
        <p14:creationId xmlns:p14="http://schemas.microsoft.com/office/powerpoint/2010/main" val="39240111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844177"/>
          </a:xfrm>
        </p:spPr>
        <p:txBody>
          <a:bodyPr>
            <a:normAutofit/>
          </a:bodyPr>
          <a:lstStyle/>
          <a:p>
            <a:r>
              <a:rPr lang="en-US" sz="2800" dirty="0" smtClean="0"/>
              <a:t>Selecting GC</a:t>
            </a:r>
            <a:endParaRPr lang="en-US" sz="2800" dirty="0"/>
          </a:p>
        </p:txBody>
      </p:sp>
      <p:sp>
        <p:nvSpPr>
          <p:cNvPr id="3" name="Content Placeholder 2"/>
          <p:cNvSpPr>
            <a:spLocks noGrp="1"/>
          </p:cNvSpPr>
          <p:nvPr>
            <p:ph idx="1"/>
          </p:nvPr>
        </p:nvSpPr>
        <p:spPr>
          <a:xfrm>
            <a:off x="685800" y="1202267"/>
            <a:ext cx="7770813" cy="4923896"/>
          </a:xfrm>
        </p:spPr>
        <p:txBody>
          <a:bodyPr>
            <a:normAutofit fontScale="85000" lnSpcReduction="20000"/>
          </a:bodyPr>
          <a:lstStyle/>
          <a:p>
            <a:r>
              <a:rPr lang="en-US" dirty="0"/>
              <a:t>If the application has a small data set (up to approximately 100 MB), then select the serial collector with the option -XX:+</a:t>
            </a:r>
            <a:r>
              <a:rPr lang="en-US" dirty="0" err="1"/>
              <a:t>UseSerialGC</a:t>
            </a:r>
            <a:r>
              <a:rPr lang="en-US" dirty="0"/>
              <a:t>.</a:t>
            </a:r>
          </a:p>
          <a:p>
            <a:r>
              <a:rPr lang="en-US" b="1" dirty="0" smtClean="0"/>
              <a:t>If </a:t>
            </a:r>
            <a:r>
              <a:rPr lang="en-US" b="1" dirty="0"/>
              <a:t>(a) peak application performance is the first priority and (b) there are no pause time requirements or pauses of 1 second or longer are acceptable, then let the VM select the collector, or select the parallel collector with -XX:+</a:t>
            </a:r>
            <a:r>
              <a:rPr lang="en-US" b="1" dirty="0" err="1"/>
              <a:t>UseParallelGC</a:t>
            </a:r>
            <a:r>
              <a:rPr lang="en-US" b="1" dirty="0"/>
              <a:t>.</a:t>
            </a:r>
          </a:p>
          <a:p>
            <a:r>
              <a:rPr lang="en-US" dirty="0" smtClean="0"/>
              <a:t>If </a:t>
            </a:r>
            <a:r>
              <a:rPr lang="en-US" dirty="0"/>
              <a:t>response time is more important than overall throughput and garbage collection pauses must be kept shorter than approximately 1 second, then select the concurrent collector with -XX:+</a:t>
            </a:r>
            <a:r>
              <a:rPr lang="en-US" dirty="0" err="1"/>
              <a:t>UseConcMarkSweepGC</a:t>
            </a:r>
            <a:r>
              <a:rPr lang="en-US" dirty="0"/>
              <a:t> or -XX:+UseG1GC</a:t>
            </a:r>
            <a:r>
              <a:rPr lang="en-US" dirty="0" smtClean="0"/>
              <a:t>.</a:t>
            </a:r>
          </a:p>
          <a:p>
            <a:r>
              <a:rPr lang="en-US" dirty="0"/>
              <a:t>If the recommended collector does not achieve the desired performance, first attempt to adjust the heap and generation sizes to meet the desired goals</a:t>
            </a:r>
            <a:r>
              <a:rPr lang="en-US" dirty="0" smtClean="0"/>
              <a:t>.</a:t>
            </a:r>
          </a:p>
          <a:p>
            <a:pPr marL="0" indent="0">
              <a:buNone/>
            </a:pPr>
            <a:r>
              <a:rPr lang="en-US" b="1" dirty="0" smtClean="0">
                <a:solidFill>
                  <a:srgbClr val="F44B5B"/>
                </a:solidFill>
              </a:rPr>
              <a:t>Reference: https</a:t>
            </a:r>
            <a:r>
              <a:rPr lang="en-US" b="1" dirty="0">
                <a:solidFill>
                  <a:srgbClr val="F44B5B"/>
                </a:solidFill>
              </a:rPr>
              <a:t>://</a:t>
            </a:r>
            <a:r>
              <a:rPr lang="en-US" b="1" dirty="0" err="1">
                <a:solidFill>
                  <a:srgbClr val="F44B5B"/>
                </a:solidFill>
              </a:rPr>
              <a:t>docs.oracle.com</a:t>
            </a:r>
            <a:r>
              <a:rPr lang="en-US" b="1" dirty="0">
                <a:solidFill>
                  <a:srgbClr val="F44B5B"/>
                </a:solidFill>
              </a:rPr>
              <a:t>/</a:t>
            </a:r>
            <a:r>
              <a:rPr lang="en-US" b="1" dirty="0" err="1">
                <a:solidFill>
                  <a:srgbClr val="F44B5B"/>
                </a:solidFill>
              </a:rPr>
              <a:t>javase</a:t>
            </a:r>
            <a:r>
              <a:rPr lang="en-US" b="1" dirty="0">
                <a:solidFill>
                  <a:srgbClr val="F44B5B"/>
                </a:solidFill>
              </a:rPr>
              <a:t>/8/docs/</a:t>
            </a:r>
            <a:r>
              <a:rPr lang="en-US" b="1" dirty="0" err="1">
                <a:solidFill>
                  <a:srgbClr val="F44B5B"/>
                </a:solidFill>
              </a:rPr>
              <a:t>technotes</a:t>
            </a:r>
            <a:r>
              <a:rPr lang="en-US" b="1" dirty="0">
                <a:solidFill>
                  <a:srgbClr val="F44B5B"/>
                </a:solidFill>
              </a:rPr>
              <a:t>/guides/</a:t>
            </a:r>
            <a:r>
              <a:rPr lang="en-US" b="1" dirty="0" err="1">
                <a:solidFill>
                  <a:srgbClr val="F44B5B"/>
                </a:solidFill>
              </a:rPr>
              <a:t>vm</a:t>
            </a:r>
            <a:r>
              <a:rPr lang="en-US" b="1" dirty="0">
                <a:solidFill>
                  <a:srgbClr val="F44B5B"/>
                </a:solidFill>
              </a:rPr>
              <a:t>/</a:t>
            </a:r>
            <a:r>
              <a:rPr lang="en-US" b="1" dirty="0" err="1">
                <a:solidFill>
                  <a:srgbClr val="F44B5B"/>
                </a:solidFill>
              </a:rPr>
              <a:t>gctuning</a:t>
            </a:r>
            <a:r>
              <a:rPr lang="en-US" b="1" dirty="0">
                <a:solidFill>
                  <a:srgbClr val="F44B5B"/>
                </a:solidFill>
              </a:rPr>
              <a:t>/</a:t>
            </a:r>
            <a:r>
              <a:rPr lang="en-US" b="1" dirty="0" err="1">
                <a:solidFill>
                  <a:srgbClr val="F44B5B"/>
                </a:solidFill>
              </a:rPr>
              <a:t>toc.html</a:t>
            </a:r>
            <a:endParaRPr lang="en-US" b="1" dirty="0">
              <a:solidFill>
                <a:srgbClr val="F44B5B"/>
              </a:solidFill>
            </a:endParaRPr>
          </a:p>
        </p:txBody>
      </p:sp>
    </p:spTree>
    <p:extLst>
      <p:ext uri="{BB962C8B-B14F-4D97-AF65-F5344CB8AC3E}">
        <p14:creationId xmlns:p14="http://schemas.microsoft.com/office/powerpoint/2010/main" val="14748857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1023"/>
            <a:ext cx="7594600" cy="793377"/>
          </a:xfrm>
        </p:spPr>
        <p:txBody>
          <a:bodyPr>
            <a:normAutofit/>
          </a:bodyPr>
          <a:lstStyle/>
          <a:p>
            <a:r>
              <a:rPr lang="en-US" sz="2800" dirty="0" smtClean="0"/>
              <a:t>Young Generation GC</a:t>
            </a:r>
            <a:endParaRPr lang="en-US" sz="2800" dirty="0"/>
          </a:p>
        </p:txBody>
      </p:sp>
      <p:sp>
        <p:nvSpPr>
          <p:cNvPr id="3" name="Content Placeholder 2"/>
          <p:cNvSpPr>
            <a:spLocks noGrp="1"/>
          </p:cNvSpPr>
          <p:nvPr>
            <p:ph idx="1"/>
          </p:nvPr>
        </p:nvSpPr>
        <p:spPr>
          <a:xfrm>
            <a:off x="685800" y="1032933"/>
            <a:ext cx="7770813" cy="5093230"/>
          </a:xfrm>
        </p:spPr>
        <p:txBody>
          <a:bodyPr>
            <a:normAutofit fontScale="85000" lnSpcReduction="20000"/>
          </a:bodyPr>
          <a:lstStyle/>
          <a:p>
            <a:r>
              <a:rPr lang="en-US" dirty="0" smtClean="0"/>
              <a:t>Copy </a:t>
            </a:r>
            <a:r>
              <a:rPr lang="en-US" dirty="0"/>
              <a:t>(enabled with -XX:+</a:t>
            </a:r>
            <a:r>
              <a:rPr lang="en-US" dirty="0" err="1"/>
              <a:t>UseSerialGC</a:t>
            </a:r>
            <a:r>
              <a:rPr lang="en-US" dirty="0"/>
              <a:t>) </a:t>
            </a:r>
            <a:r>
              <a:rPr lang="en-US" dirty="0" smtClean="0"/>
              <a:t>- the </a:t>
            </a:r>
            <a:r>
              <a:rPr lang="en-US" dirty="0"/>
              <a:t>serial copy collector, uses one thread to copy surviving objects from Eden to Survivor spaces and between Survivor spaces until it decides they've been there long enough, at which point it copies them into the old generation.</a:t>
            </a:r>
          </a:p>
          <a:p>
            <a:r>
              <a:rPr lang="en-US" dirty="0"/>
              <a:t>PS Scavenge (enabled with -XX:+</a:t>
            </a:r>
            <a:r>
              <a:rPr lang="en-US" dirty="0" err="1"/>
              <a:t>UseParallelGC</a:t>
            </a:r>
            <a:r>
              <a:rPr lang="en-US" dirty="0"/>
              <a:t>) </a:t>
            </a:r>
            <a:r>
              <a:rPr lang="en-US" dirty="0" smtClean="0"/>
              <a:t>-the </a:t>
            </a:r>
            <a:r>
              <a:rPr lang="en-US" dirty="0"/>
              <a:t>parallel scavenge collector, like the Copy collector, but uses multiple threads in parallel and has some knowledge of how the old generation is collected (essentially written to work with the serial and PS old gen collectors).</a:t>
            </a:r>
          </a:p>
          <a:p>
            <a:r>
              <a:rPr lang="en-US" dirty="0" err="1"/>
              <a:t>ParNew</a:t>
            </a:r>
            <a:r>
              <a:rPr lang="en-US" dirty="0"/>
              <a:t> (enabled with -XX:+</a:t>
            </a:r>
            <a:r>
              <a:rPr lang="en-US" dirty="0" err="1"/>
              <a:t>UseParNewGC</a:t>
            </a:r>
            <a:r>
              <a:rPr lang="en-US" dirty="0"/>
              <a:t>) </a:t>
            </a:r>
            <a:r>
              <a:rPr lang="en-US" dirty="0" smtClean="0"/>
              <a:t>-the </a:t>
            </a:r>
            <a:r>
              <a:rPr lang="en-US" dirty="0"/>
              <a:t>parallel copy collector, like the Copy collector, but uses multiple threads in parallel and has an internal 'callback' that allows an old generation collector to operate on the objects it collects (really written to work with the concurrent collector).</a:t>
            </a:r>
          </a:p>
          <a:p>
            <a:r>
              <a:rPr lang="en-US" dirty="0"/>
              <a:t>G1 Young Generation (enabled with -XX:+UseG1GC) </a:t>
            </a:r>
            <a:r>
              <a:rPr lang="en-US" dirty="0" smtClean="0"/>
              <a:t>-the </a:t>
            </a:r>
            <a:r>
              <a:rPr lang="en-US" dirty="0"/>
              <a:t>garbage first collector, uses the 'Garbage First' algorithm which splits up the heap into lots of smaller spaces, but these are still separated into Eden and Survivor spaces in the young generation for G1.</a:t>
            </a:r>
          </a:p>
          <a:p>
            <a:endParaRPr lang="en-US" dirty="0"/>
          </a:p>
        </p:txBody>
      </p:sp>
    </p:spTree>
    <p:extLst>
      <p:ext uri="{BB962C8B-B14F-4D97-AF65-F5344CB8AC3E}">
        <p14:creationId xmlns:p14="http://schemas.microsoft.com/office/powerpoint/2010/main" val="38752590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4"/>
            <a:ext cx="7770813" cy="759510"/>
          </a:xfrm>
        </p:spPr>
        <p:txBody>
          <a:bodyPr>
            <a:normAutofit/>
          </a:bodyPr>
          <a:lstStyle/>
          <a:p>
            <a:r>
              <a:rPr lang="en-US" sz="2400" dirty="0" smtClean="0"/>
              <a:t>Old generation GC</a:t>
            </a:r>
            <a:endParaRPr lang="en-US" sz="2400" dirty="0"/>
          </a:p>
        </p:txBody>
      </p:sp>
      <p:sp>
        <p:nvSpPr>
          <p:cNvPr id="3" name="Content Placeholder 2"/>
          <p:cNvSpPr>
            <a:spLocks noGrp="1"/>
          </p:cNvSpPr>
          <p:nvPr>
            <p:ph idx="1"/>
          </p:nvPr>
        </p:nvSpPr>
        <p:spPr>
          <a:xfrm>
            <a:off x="685800" y="880534"/>
            <a:ext cx="7770813" cy="5245629"/>
          </a:xfrm>
        </p:spPr>
        <p:txBody>
          <a:bodyPr>
            <a:normAutofit fontScale="77500" lnSpcReduction="20000"/>
          </a:bodyPr>
          <a:lstStyle/>
          <a:p>
            <a:endParaRPr lang="en-US" dirty="0"/>
          </a:p>
          <a:p>
            <a:r>
              <a:rPr lang="en-US" dirty="0" err="1"/>
              <a:t>MarkSweepCompact</a:t>
            </a:r>
            <a:r>
              <a:rPr lang="en-US" dirty="0"/>
              <a:t> (enabled with -XX:+</a:t>
            </a:r>
            <a:r>
              <a:rPr lang="en-US" dirty="0" err="1"/>
              <a:t>UseSerialGC</a:t>
            </a:r>
            <a:r>
              <a:rPr lang="en-US" dirty="0"/>
              <a:t>) -The serial mark-sweep collector, the daddy of them all, uses a serial (one thread) full mark-sweep garbage collection algorithm, with optional compaction.</a:t>
            </a:r>
          </a:p>
          <a:p>
            <a:r>
              <a:rPr lang="en-US" dirty="0"/>
              <a:t>PS </a:t>
            </a:r>
            <a:r>
              <a:rPr lang="en-US" dirty="0" err="1"/>
              <a:t>MarkSweep</a:t>
            </a:r>
            <a:r>
              <a:rPr lang="en-US" dirty="0"/>
              <a:t> (enabled with -XX:+</a:t>
            </a:r>
            <a:r>
              <a:rPr lang="en-US" dirty="0" err="1"/>
              <a:t>UseParallelOldGC</a:t>
            </a:r>
            <a:r>
              <a:rPr lang="en-US" dirty="0"/>
              <a:t>) -The parallel scavenge mark-sweep collector, </a:t>
            </a:r>
            <a:r>
              <a:rPr lang="en-US" dirty="0" err="1"/>
              <a:t>parallelised</a:t>
            </a:r>
            <a:r>
              <a:rPr lang="en-US" dirty="0"/>
              <a:t> version (i.e. uses multiple threads) of the </a:t>
            </a:r>
            <a:r>
              <a:rPr lang="en-US" dirty="0" err="1"/>
              <a:t>MarkSweepCompact</a:t>
            </a:r>
            <a:r>
              <a:rPr lang="en-US" dirty="0"/>
              <a:t>.</a:t>
            </a:r>
          </a:p>
          <a:p>
            <a:r>
              <a:rPr lang="en-US" dirty="0" err="1"/>
              <a:t>ConcurrentMarkSweep</a:t>
            </a:r>
            <a:r>
              <a:rPr lang="en-US" dirty="0"/>
              <a:t> (enabled with -XX:+</a:t>
            </a:r>
            <a:r>
              <a:rPr lang="en-US" dirty="0" err="1"/>
              <a:t>UseConcMarkSweepGC</a:t>
            </a:r>
            <a:r>
              <a:rPr lang="en-US" dirty="0"/>
              <a:t>) -The concurrent collector, a garbage collection algorithm that attempts to do most of the garbage collection work in the background without stopping application threads while it works (there are still phases where it has to stop application threads, but these phases are attempted to be kept to a minimum). Note if the concurrent collector fails to keep up with the garbage, it fails over to the serial </a:t>
            </a:r>
            <a:r>
              <a:rPr lang="en-US" dirty="0" err="1"/>
              <a:t>MarkSweepCompact</a:t>
            </a:r>
            <a:r>
              <a:rPr lang="en-US" dirty="0"/>
              <a:t> collector for (just) the next GC.</a:t>
            </a:r>
          </a:p>
          <a:p>
            <a:r>
              <a:rPr lang="en-US" dirty="0"/>
              <a:t>G1 Mixed Generation (enabled with -XX:+UseG1GC) -The garbage first collector, uses the 'Garbage First' algorithm which splits up the heap into lots of smaller spaces</a:t>
            </a:r>
            <a:r>
              <a:rPr lang="en-US" dirty="0" smtClean="0"/>
              <a:t>.</a:t>
            </a:r>
          </a:p>
          <a:p>
            <a:pPr marL="0" indent="0">
              <a:buNone/>
            </a:pPr>
            <a:r>
              <a:rPr lang="en-US" b="1" dirty="0" smtClean="0">
                <a:solidFill>
                  <a:schemeClr val="accent3">
                    <a:lumMod val="60000"/>
                    <a:lumOff val="40000"/>
                  </a:schemeClr>
                </a:solidFill>
              </a:rPr>
              <a:t>Reference :  http</a:t>
            </a:r>
            <a:r>
              <a:rPr lang="en-US" b="1" dirty="0">
                <a:solidFill>
                  <a:schemeClr val="accent3">
                    <a:lumMod val="60000"/>
                    <a:lumOff val="40000"/>
                  </a:schemeClr>
                </a:solidFill>
              </a:rPr>
              <a:t>://</a:t>
            </a:r>
            <a:r>
              <a:rPr lang="en-US" b="1" dirty="0" err="1">
                <a:solidFill>
                  <a:schemeClr val="accent3">
                    <a:lumMod val="60000"/>
                    <a:lumOff val="40000"/>
                  </a:schemeClr>
                </a:solidFill>
              </a:rPr>
              <a:t>www.fasterj.com</a:t>
            </a:r>
            <a:r>
              <a:rPr lang="en-US" b="1" dirty="0">
                <a:solidFill>
                  <a:schemeClr val="accent3">
                    <a:lumMod val="60000"/>
                    <a:lumOff val="40000"/>
                  </a:schemeClr>
                </a:solidFill>
              </a:rPr>
              <a:t>/articles/oraclecollectors1.shtml</a:t>
            </a:r>
          </a:p>
        </p:txBody>
      </p:sp>
    </p:spTree>
    <p:extLst>
      <p:ext uri="{BB962C8B-B14F-4D97-AF65-F5344CB8AC3E}">
        <p14:creationId xmlns:p14="http://schemas.microsoft.com/office/powerpoint/2010/main" val="41683531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4"/>
            <a:ext cx="7770813" cy="827244"/>
          </a:xfrm>
        </p:spPr>
        <p:txBody>
          <a:bodyPr>
            <a:normAutofit/>
          </a:bodyPr>
          <a:lstStyle/>
          <a:p>
            <a:r>
              <a:rPr lang="en-US" sz="2400" dirty="0" smtClean="0"/>
              <a:t>Static method design</a:t>
            </a:r>
            <a:r>
              <a:rPr lang="en-US" dirty="0" smtClean="0"/>
              <a:t/>
            </a:r>
            <a:br>
              <a:rPr lang="en-US" dirty="0" smtClean="0"/>
            </a:br>
            <a:r>
              <a:rPr lang="en-US" sz="1800" dirty="0" smtClean="0"/>
              <a:t>when to choose static methods</a:t>
            </a:r>
            <a:endParaRPr lang="en-US" sz="1800" dirty="0"/>
          </a:p>
        </p:txBody>
      </p:sp>
      <p:sp>
        <p:nvSpPr>
          <p:cNvPr id="3" name="Content Placeholder 2"/>
          <p:cNvSpPr>
            <a:spLocks noGrp="1"/>
          </p:cNvSpPr>
          <p:nvPr>
            <p:ph idx="1"/>
          </p:nvPr>
        </p:nvSpPr>
        <p:spPr>
          <a:xfrm>
            <a:off x="685800" y="948268"/>
            <a:ext cx="7770813" cy="5177895"/>
          </a:xfrm>
        </p:spPr>
        <p:txBody>
          <a:bodyPr>
            <a:normAutofit fontScale="92500" lnSpcReduction="20000"/>
          </a:bodyPr>
          <a:lstStyle/>
          <a:p>
            <a:pPr marL="0" indent="0">
              <a:buNone/>
            </a:pPr>
            <a:r>
              <a:rPr lang="en-US" b="1" dirty="0"/>
              <a:t>Static methods have following </a:t>
            </a:r>
            <a:r>
              <a:rPr lang="en-US" b="1" dirty="0" smtClean="0"/>
              <a:t>advantages</a:t>
            </a:r>
          </a:p>
          <a:p>
            <a:pPr marL="0" indent="0">
              <a:buNone/>
            </a:pPr>
            <a:r>
              <a:rPr lang="en-US" dirty="0"/>
              <a:t>Static method can return child of its objects which makes compact API developer doesn't</a:t>
            </a:r>
            <a:r>
              <a:rPr lang="fr-FR" dirty="0"/>
              <a:t>’</a:t>
            </a:r>
            <a:r>
              <a:rPr lang="en-US" dirty="0"/>
              <a:t>t need to know return object.  Collections class is an example of this.</a:t>
            </a:r>
          </a:p>
          <a:p>
            <a:pPr marL="0" indent="0">
              <a:buNone/>
            </a:pPr>
            <a:r>
              <a:rPr lang="en-US" dirty="0" smtClean="0"/>
              <a:t>If </a:t>
            </a:r>
            <a:r>
              <a:rPr lang="en-US" dirty="0"/>
              <a:t>a class is having multiple </a:t>
            </a:r>
            <a:r>
              <a:rPr lang="en-US" dirty="0" smtClean="0"/>
              <a:t>constructors </a:t>
            </a:r>
            <a:r>
              <a:rPr lang="en-US" dirty="0"/>
              <a:t>then it is difficult to choose which constructor to use unless we have good idea on API documentation. Static method have names which is more </a:t>
            </a:r>
            <a:r>
              <a:rPr lang="en-US" dirty="0" smtClean="0"/>
              <a:t>readable. Builder design pattern</a:t>
            </a:r>
          </a:p>
          <a:p>
            <a:pPr marL="0" indent="0">
              <a:buNone/>
            </a:pPr>
            <a:r>
              <a:rPr lang="en-US" dirty="0"/>
              <a:t> </a:t>
            </a:r>
            <a:r>
              <a:rPr lang="en-US" dirty="0" smtClean="0"/>
              <a:t>  </a:t>
            </a:r>
            <a:r>
              <a:rPr lang="en-US" dirty="0" err="1" smtClean="0"/>
              <a:t>http.getInmemoryManager</a:t>
            </a:r>
            <a:r>
              <a:rPr lang="en-US" dirty="0" smtClean="0"/>
              <a:t>().</a:t>
            </a:r>
            <a:r>
              <a:rPr lang="en-US" dirty="0" err="1" smtClean="0"/>
              <a:t>withUsername</a:t>
            </a:r>
            <a:r>
              <a:rPr lang="en-US" dirty="0" smtClean="0"/>
              <a:t>().password().</a:t>
            </a:r>
            <a:r>
              <a:rPr lang="en-US" dirty="0" err="1" smtClean="0"/>
              <a:t>havingRole</a:t>
            </a:r>
            <a:r>
              <a:rPr lang="en-US" dirty="0" smtClean="0"/>
              <a:t>().build();</a:t>
            </a:r>
          </a:p>
          <a:p>
            <a:pPr marL="0" indent="0">
              <a:buNone/>
            </a:pPr>
            <a:r>
              <a:rPr lang="en-US" dirty="0" smtClean="0"/>
              <a:t>If </a:t>
            </a:r>
            <a:r>
              <a:rPr lang="en-US" dirty="0"/>
              <a:t>the object states are limited it is good to use static methods and ENUMs to create objects. Flyweight Design pattern follows </a:t>
            </a:r>
            <a:r>
              <a:rPr lang="en-US" dirty="0" smtClean="0"/>
              <a:t>this</a:t>
            </a:r>
            <a:r>
              <a:rPr lang="en-US" dirty="0"/>
              <a:t>.</a:t>
            </a:r>
            <a:endParaRPr lang="en-US" dirty="0" smtClean="0"/>
          </a:p>
          <a:p>
            <a:pPr marL="0" indent="0">
              <a:buNone/>
            </a:pPr>
            <a:r>
              <a:rPr lang="en-US" dirty="0"/>
              <a:t>	Boolean.valueOf() example of </a:t>
            </a:r>
            <a:r>
              <a:rPr lang="en-US" dirty="0" smtClean="0"/>
              <a:t>this</a:t>
            </a:r>
          </a:p>
          <a:p>
            <a:endParaRPr lang="en-US" dirty="0"/>
          </a:p>
        </p:txBody>
      </p:sp>
    </p:spTree>
    <p:extLst>
      <p:ext uri="{BB962C8B-B14F-4D97-AF65-F5344CB8AC3E}">
        <p14:creationId xmlns:p14="http://schemas.microsoft.com/office/powerpoint/2010/main" val="13767930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691777"/>
          </a:xfrm>
        </p:spPr>
        <p:txBody>
          <a:bodyPr>
            <a:normAutofit fontScale="90000"/>
          </a:bodyPr>
          <a:lstStyle/>
          <a:p>
            <a:r>
              <a:rPr lang="en-US" dirty="0" smtClean="0"/>
              <a:t>SOLID Principles</a:t>
            </a:r>
            <a:endParaRPr lang="en-US" dirty="0"/>
          </a:p>
        </p:txBody>
      </p:sp>
      <p:sp>
        <p:nvSpPr>
          <p:cNvPr id="3" name="Content Placeholder 2"/>
          <p:cNvSpPr>
            <a:spLocks noGrp="1"/>
          </p:cNvSpPr>
          <p:nvPr>
            <p:ph idx="1"/>
          </p:nvPr>
        </p:nvSpPr>
        <p:spPr>
          <a:xfrm>
            <a:off x="685800" y="1049867"/>
            <a:ext cx="7770813" cy="5076296"/>
          </a:xfrm>
        </p:spPr>
        <p:txBody>
          <a:bodyPr>
            <a:normAutofit lnSpcReduction="10000"/>
          </a:bodyPr>
          <a:lstStyle/>
          <a:p>
            <a:r>
              <a:rPr lang="en-US" b="1" dirty="0" smtClean="0"/>
              <a:t>Single Responsibility Principle: </a:t>
            </a:r>
            <a:r>
              <a:rPr lang="en-US" dirty="0" smtClean="0"/>
              <a:t> Class should have only one reason to change. design for one specific purpose</a:t>
            </a:r>
          </a:p>
          <a:p>
            <a:r>
              <a:rPr lang="en-US" b="1" dirty="0" smtClean="0"/>
              <a:t>Open Close Principle:</a:t>
            </a:r>
            <a:r>
              <a:rPr lang="en-US" dirty="0" smtClean="0"/>
              <a:t> Open for extension and closed for modification. (interface and inheritance ; encapsulation)</a:t>
            </a:r>
          </a:p>
          <a:p>
            <a:r>
              <a:rPr lang="en-US" b="1" dirty="0" smtClean="0"/>
              <a:t>Liskov </a:t>
            </a:r>
            <a:r>
              <a:rPr lang="en-US" b="1" dirty="0"/>
              <a:t>S</a:t>
            </a:r>
            <a:r>
              <a:rPr lang="en-US" b="1" dirty="0" smtClean="0"/>
              <a:t>ubstitution Principle:</a:t>
            </a:r>
            <a:r>
              <a:rPr lang="en-US" dirty="0" smtClean="0"/>
              <a:t> Derived class should be substituted with their parent class (inheritance).</a:t>
            </a:r>
          </a:p>
          <a:p>
            <a:r>
              <a:rPr lang="en-US" b="1" dirty="0" smtClean="0"/>
              <a:t>Interface Segregation Principle:</a:t>
            </a:r>
            <a:r>
              <a:rPr lang="en-US" dirty="0" smtClean="0"/>
              <a:t> Client should not depend on interface members that are not required.(split into multiple interface)   (write adapters </a:t>
            </a:r>
            <a:r>
              <a:rPr lang="en-US" dirty="0"/>
              <a:t>)</a:t>
            </a:r>
            <a:endParaRPr lang="en-US" dirty="0" smtClean="0"/>
          </a:p>
          <a:p>
            <a:r>
              <a:rPr lang="en-US" b="1" dirty="0" smtClean="0"/>
              <a:t>Dependency Inversion Principle:</a:t>
            </a:r>
            <a:r>
              <a:rPr lang="en-US" dirty="0" smtClean="0"/>
              <a:t> High level modules should not depend on low-level classes. And abstract classes shouldn’t refer concrete classes. (Bridge Design Pattern)</a:t>
            </a:r>
          </a:p>
          <a:p>
            <a:endParaRPr lang="en-US" dirty="0"/>
          </a:p>
        </p:txBody>
      </p:sp>
    </p:spTree>
    <p:extLst>
      <p:ext uri="{BB962C8B-B14F-4D97-AF65-F5344CB8AC3E}">
        <p14:creationId xmlns:p14="http://schemas.microsoft.com/office/powerpoint/2010/main" val="37628202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and Paths</a:t>
            </a:r>
            <a:endParaRPr lang="en-US" dirty="0"/>
          </a:p>
        </p:txBody>
      </p:sp>
      <p:sp>
        <p:nvSpPr>
          <p:cNvPr id="3" name="Content Placeholder 2"/>
          <p:cNvSpPr>
            <a:spLocks noGrp="1"/>
          </p:cNvSpPr>
          <p:nvPr>
            <p:ph idx="1"/>
          </p:nvPr>
        </p:nvSpPr>
        <p:spPr/>
        <p:txBody>
          <a:bodyPr/>
          <a:lstStyle/>
          <a:p>
            <a:r>
              <a:rPr lang="en-US" dirty="0" smtClean="0"/>
              <a:t>Path is an interface where as Paths is a class with some static methods.</a:t>
            </a:r>
          </a:p>
          <a:p>
            <a:r>
              <a:rPr lang="en-US" dirty="0" smtClean="0"/>
              <a:t>Path path=</a:t>
            </a:r>
            <a:r>
              <a:rPr lang="en-US" dirty="0" err="1" smtClean="0"/>
              <a:t>Paths.get</a:t>
            </a:r>
            <a:r>
              <a:rPr lang="en-US" dirty="0" smtClean="0"/>
              <a:t>( URI);</a:t>
            </a:r>
          </a:p>
          <a:p>
            <a:r>
              <a:rPr lang="en-US" dirty="0" smtClean="0"/>
              <a:t>Path path=</a:t>
            </a:r>
            <a:r>
              <a:rPr lang="en-US" dirty="0" err="1" smtClean="0"/>
              <a:t>Paths.get</a:t>
            </a:r>
            <a:r>
              <a:rPr lang="en-US" dirty="0" smtClean="0"/>
              <a:t>( “”, “” , …..);</a:t>
            </a:r>
          </a:p>
          <a:p>
            <a:r>
              <a:rPr lang="en-US" dirty="0" smtClean="0"/>
              <a:t>Stream&lt;String&gt; stream=</a:t>
            </a:r>
            <a:r>
              <a:rPr lang="en-US" dirty="0" err="1" smtClean="0"/>
              <a:t>Files.lines</a:t>
            </a:r>
            <a:r>
              <a:rPr lang="en-US" dirty="0" smtClean="0"/>
              <a:t>(path);</a:t>
            </a:r>
          </a:p>
          <a:p>
            <a:r>
              <a:rPr lang="en-US" dirty="0" err="1" smtClean="0"/>
              <a:t>Files.lines</a:t>
            </a:r>
            <a:r>
              <a:rPr lang="en-US" dirty="0" smtClean="0"/>
              <a:t>(path);</a:t>
            </a:r>
            <a:endParaRPr lang="en-US" dirty="0"/>
          </a:p>
          <a:p>
            <a:r>
              <a:rPr lang="en-US" dirty="0" err="1" smtClean="0"/>
              <a:t>Files.write</a:t>
            </a:r>
            <a:r>
              <a:rPr lang="en-US" dirty="0" smtClean="0"/>
              <a:t>(path, bytes);</a:t>
            </a:r>
          </a:p>
        </p:txBody>
      </p:sp>
    </p:spTree>
    <p:extLst>
      <p:ext uri="{BB962C8B-B14F-4D97-AF65-F5344CB8AC3E}">
        <p14:creationId xmlns:p14="http://schemas.microsoft.com/office/powerpoint/2010/main" val="255268676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5467"/>
            <a:ext cx="7770813" cy="5990696"/>
          </a:xfrm>
        </p:spPr>
        <p:txBody>
          <a:bodyPr/>
          <a:lstStyle/>
          <a:p>
            <a:r>
              <a:rPr lang="en-US" dirty="0" err="1"/>
              <a:t>Files.</a:t>
            </a:r>
            <a:r>
              <a:rPr lang="en-US" i="1" dirty="0" err="1"/>
              <a:t>readAllBytes</a:t>
            </a:r>
            <a:r>
              <a:rPr lang="en-US" i="1" dirty="0"/>
              <a:t>(path)</a:t>
            </a:r>
            <a:endParaRPr lang="en-US" dirty="0" smtClean="0"/>
          </a:p>
          <a:p>
            <a:r>
              <a:rPr lang="en-US" dirty="0" err="1" smtClean="0"/>
              <a:t>Files.delete</a:t>
            </a:r>
            <a:r>
              <a:rPr lang="en-US" dirty="0" smtClean="0"/>
              <a:t>();</a:t>
            </a:r>
          </a:p>
          <a:p>
            <a:r>
              <a:rPr lang="en-US" dirty="0" err="1" smtClean="0"/>
              <a:t>Files.deleteIfExists</a:t>
            </a:r>
            <a:r>
              <a:rPr lang="en-US" dirty="0" smtClean="0"/>
              <a:t>(path);</a:t>
            </a:r>
          </a:p>
          <a:p>
            <a:r>
              <a:rPr lang="en-US" dirty="0" err="1" smtClean="0"/>
              <a:t>Files.move</a:t>
            </a:r>
            <a:r>
              <a:rPr lang="en-US" dirty="0" smtClean="0"/>
              <a:t>(</a:t>
            </a:r>
            <a:r>
              <a:rPr lang="en-US" dirty="0" err="1" smtClean="0"/>
              <a:t>srcPath</a:t>
            </a:r>
            <a:r>
              <a:rPr lang="en-US" dirty="0" smtClean="0"/>
              <a:t>, </a:t>
            </a:r>
            <a:r>
              <a:rPr lang="en-US" dirty="0" err="1" smtClean="0"/>
              <a:t>dstPath</a:t>
            </a:r>
            <a:r>
              <a:rPr lang="en-US" dirty="0" smtClean="0"/>
              <a:t>);</a:t>
            </a:r>
          </a:p>
          <a:p>
            <a:r>
              <a:rPr lang="en-US" dirty="0" err="1" smtClean="0"/>
              <a:t>Files.copy</a:t>
            </a:r>
            <a:r>
              <a:rPr lang="en-US" dirty="0" smtClean="0"/>
              <a:t>(</a:t>
            </a:r>
            <a:r>
              <a:rPr lang="en-US" dirty="0" err="1" smtClean="0"/>
              <a:t>srcPath,dstPath</a:t>
            </a:r>
            <a:r>
              <a:rPr lang="en-US" dirty="0"/>
              <a:t>, </a:t>
            </a:r>
            <a:r>
              <a:rPr lang="en-US" dirty="0" err="1"/>
              <a:t>StandardCopyOption.REPLACE_EXISTING</a:t>
            </a:r>
            <a:r>
              <a:rPr lang="en-US" dirty="0"/>
              <a:t>)</a:t>
            </a:r>
            <a:r>
              <a:rPr lang="en-US" dirty="0" smtClean="0"/>
              <a:t>;</a:t>
            </a:r>
          </a:p>
          <a:p>
            <a:endParaRPr lang="en-US" dirty="0"/>
          </a:p>
        </p:txBody>
      </p:sp>
    </p:spTree>
    <p:extLst>
      <p:ext uri="{BB962C8B-B14F-4D97-AF65-F5344CB8AC3E}">
        <p14:creationId xmlns:p14="http://schemas.microsoft.com/office/powerpoint/2010/main" val="27104004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4"/>
            <a:ext cx="7770813" cy="630996"/>
          </a:xfrm>
        </p:spPr>
        <p:txBody>
          <a:bodyPr>
            <a:normAutofit/>
          </a:bodyPr>
          <a:lstStyle/>
          <a:p>
            <a:r>
              <a:rPr lang="en-US" sz="2400" dirty="0" smtClean="0"/>
              <a:t>JVM Architecture</a:t>
            </a:r>
            <a:endParaRPr lang="en-US" sz="2400"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l="4810" r="4810"/>
          <a:stretch>
            <a:fillRect/>
          </a:stretch>
        </p:blipFill>
        <p:spPr bwMode="auto">
          <a:xfrm>
            <a:off x="551398" y="752475"/>
            <a:ext cx="7905216" cy="5373688"/>
          </a:xfrm>
          <a:prstGeom prst="rect">
            <a:avLst/>
          </a:prstGeom>
          <a:noFill/>
          <a:ln>
            <a:noFill/>
          </a:ln>
        </p:spPr>
      </p:pic>
    </p:spTree>
    <p:extLst>
      <p:ext uri="{BB962C8B-B14F-4D97-AF65-F5344CB8AC3E}">
        <p14:creationId xmlns:p14="http://schemas.microsoft.com/office/powerpoint/2010/main" val="9293674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915093"/>
          </a:xfrm>
        </p:spPr>
        <p:txBody>
          <a:bodyPr>
            <a:normAutofit/>
          </a:bodyPr>
          <a:lstStyle/>
          <a:p>
            <a:r>
              <a:rPr lang="en-US" sz="2400" dirty="0" smtClean="0"/>
              <a:t>Class Loader subsystem</a:t>
            </a:r>
            <a:endParaRPr lang="en-US" sz="24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1176" b="1176"/>
          <a:stretch>
            <a:fillRect/>
          </a:stretch>
        </p:blipFill>
        <p:spPr bwMode="auto">
          <a:xfrm>
            <a:off x="250636" y="1219943"/>
            <a:ext cx="8722098" cy="5280848"/>
          </a:xfrm>
          <a:prstGeom prst="rect">
            <a:avLst/>
          </a:prstGeom>
          <a:noFill/>
          <a:ln>
            <a:noFill/>
          </a:ln>
        </p:spPr>
      </p:pic>
    </p:spTree>
    <p:extLst>
      <p:ext uri="{BB962C8B-B14F-4D97-AF65-F5344CB8AC3E}">
        <p14:creationId xmlns:p14="http://schemas.microsoft.com/office/powerpoint/2010/main" val="17559275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25452" r="-25452"/>
          <a:stretch>
            <a:fillRect/>
          </a:stretch>
        </p:blipFill>
        <p:spPr bwMode="auto">
          <a:xfrm>
            <a:off x="685800" y="220663"/>
            <a:ext cx="7770813" cy="5905500"/>
          </a:xfrm>
          <a:prstGeom prst="rect">
            <a:avLst/>
          </a:prstGeom>
          <a:noFill/>
          <a:ln>
            <a:noFill/>
          </a:ln>
        </p:spPr>
      </p:pic>
    </p:spTree>
    <p:extLst>
      <p:ext uri="{BB962C8B-B14F-4D97-AF65-F5344CB8AC3E}">
        <p14:creationId xmlns:p14="http://schemas.microsoft.com/office/powerpoint/2010/main" val="40337040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Engine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10144" b="-10144"/>
          <a:stretch>
            <a:fillRect/>
          </a:stretch>
        </p:blipFill>
        <p:spPr bwMode="auto">
          <a:prstGeom prst="rect">
            <a:avLst/>
          </a:prstGeom>
          <a:noFill/>
          <a:ln>
            <a:noFill/>
          </a:ln>
        </p:spPr>
      </p:pic>
    </p:spTree>
    <p:extLst>
      <p:ext uri="{BB962C8B-B14F-4D97-AF65-F5344CB8AC3E}">
        <p14:creationId xmlns:p14="http://schemas.microsoft.com/office/powerpoint/2010/main" val="20199935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Selection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9418" b="9418"/>
          <a:stretch>
            <a:fillRect/>
          </a:stretch>
        </p:blipFill>
        <p:spPr bwMode="auto">
          <a:prstGeom prst="rect">
            <a:avLst/>
          </a:prstGeom>
          <a:noFill/>
          <a:ln>
            <a:noFill/>
          </a:ln>
        </p:spPr>
      </p:pic>
    </p:spTree>
    <p:extLst>
      <p:ext uri="{BB962C8B-B14F-4D97-AF65-F5344CB8AC3E}">
        <p14:creationId xmlns:p14="http://schemas.microsoft.com/office/powerpoint/2010/main" val="14364373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Collector</a:t>
            </a:r>
            <a:endParaRPr lang="en-US" dirty="0"/>
          </a:p>
        </p:txBody>
      </p:sp>
      <p:sp>
        <p:nvSpPr>
          <p:cNvPr id="3" name="Content Placeholder 2"/>
          <p:cNvSpPr>
            <a:spLocks noGrp="1"/>
          </p:cNvSpPr>
          <p:nvPr>
            <p:ph idx="1"/>
          </p:nvPr>
        </p:nvSpPr>
        <p:spPr/>
        <p:txBody>
          <a:bodyPr>
            <a:normAutofit lnSpcReduction="10000"/>
          </a:bodyPr>
          <a:lstStyle/>
          <a:p>
            <a:r>
              <a:rPr lang="en-US" dirty="0"/>
              <a:t>The serial collector uses a single thread to perform all garbage collection work.</a:t>
            </a:r>
          </a:p>
          <a:p>
            <a:r>
              <a:rPr lang="en-US" dirty="0"/>
              <a:t>Efficient because there is no communication overhead between threads. </a:t>
            </a:r>
          </a:p>
          <a:p>
            <a:r>
              <a:rPr lang="en-US" dirty="0"/>
              <a:t>It is best-suited to single/multi processor machines with data sets (up to approximately 100 MB)</a:t>
            </a:r>
          </a:p>
          <a:p>
            <a:r>
              <a:rPr lang="en-US" dirty="0"/>
              <a:t>The serial collector is selected by default on certain hardware and operating system configurations, </a:t>
            </a:r>
          </a:p>
          <a:p>
            <a:r>
              <a:rPr lang="en-US" dirty="0"/>
              <a:t>or can be explicitly enabled with the option -XX:+</a:t>
            </a:r>
            <a:r>
              <a:rPr lang="en-US" dirty="0" err="1"/>
              <a:t>UseSerialGC</a:t>
            </a:r>
            <a:r>
              <a:rPr lang="en-US" dirty="0"/>
              <a:t>.</a:t>
            </a:r>
          </a:p>
          <a:p>
            <a:endParaRPr lang="en-US" dirty="0"/>
          </a:p>
        </p:txBody>
      </p:sp>
    </p:spTree>
    <p:extLst>
      <p:ext uri="{BB962C8B-B14F-4D97-AF65-F5344CB8AC3E}">
        <p14:creationId xmlns:p14="http://schemas.microsoft.com/office/powerpoint/2010/main" val="28593181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Collector </a:t>
            </a:r>
            <a:endParaRPr lang="en-US" dirty="0"/>
          </a:p>
        </p:txBody>
      </p:sp>
      <p:sp>
        <p:nvSpPr>
          <p:cNvPr id="3" name="Content Placeholder 2"/>
          <p:cNvSpPr>
            <a:spLocks noGrp="1"/>
          </p:cNvSpPr>
          <p:nvPr>
            <p:ph idx="1"/>
          </p:nvPr>
        </p:nvSpPr>
        <p:spPr>
          <a:xfrm>
            <a:off x="685800" y="1550894"/>
            <a:ext cx="7770813" cy="3975630"/>
          </a:xfrm>
        </p:spPr>
        <p:txBody>
          <a:bodyPr>
            <a:normAutofit fontScale="92500" lnSpcReduction="10000"/>
          </a:bodyPr>
          <a:lstStyle/>
          <a:p>
            <a:endParaRPr lang="en-US" dirty="0"/>
          </a:p>
          <a:p>
            <a:r>
              <a:rPr lang="en-US" dirty="0"/>
              <a:t>The parallel collector </a:t>
            </a:r>
            <a:r>
              <a:rPr lang="en-US" dirty="0" smtClean="0"/>
              <a:t>(throughput </a:t>
            </a:r>
            <a:r>
              <a:rPr lang="en-US" dirty="0"/>
              <a:t>collector) performs minor collections in parallel, which can significantly reduce garbage collection overhead. </a:t>
            </a:r>
          </a:p>
          <a:p>
            <a:r>
              <a:rPr lang="en-US" dirty="0"/>
              <a:t>It is intended for applications with medium-sized to large-sized data sets that are run on multiprocessor or multithreaded hardware.</a:t>
            </a:r>
          </a:p>
          <a:p>
            <a:r>
              <a:rPr lang="en-US" dirty="0"/>
              <a:t>The parallel collector is selected by default on certain hardware and operating system configurations, or can be explicitly enabled with the option -XX:+</a:t>
            </a:r>
            <a:r>
              <a:rPr lang="en-US" dirty="0" err="1"/>
              <a:t>UseParallelGC</a:t>
            </a:r>
            <a:r>
              <a:rPr lang="en-US" dirty="0" smtClean="0"/>
              <a:t>.</a:t>
            </a:r>
          </a:p>
          <a:p>
            <a:r>
              <a:rPr lang="en-US" b="1" dirty="0" smtClean="0">
                <a:solidFill>
                  <a:srgbClr val="F44B5B"/>
                </a:solidFill>
              </a:rPr>
              <a:t>This is the default GC in Java8</a:t>
            </a:r>
            <a:endParaRPr lang="en-US" b="1" dirty="0">
              <a:solidFill>
                <a:srgbClr val="F44B5B"/>
              </a:solidFill>
            </a:endParaRPr>
          </a:p>
        </p:txBody>
      </p:sp>
    </p:spTree>
    <p:extLst>
      <p:ext uri="{BB962C8B-B14F-4D97-AF65-F5344CB8AC3E}">
        <p14:creationId xmlns:p14="http://schemas.microsoft.com/office/powerpoint/2010/main" val="3448402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Collectors</a:t>
            </a:r>
            <a:endParaRPr lang="en-US" dirty="0"/>
          </a:p>
        </p:txBody>
      </p:sp>
      <p:sp>
        <p:nvSpPr>
          <p:cNvPr id="3" name="Content Placeholder 2"/>
          <p:cNvSpPr>
            <a:spLocks noGrp="1"/>
          </p:cNvSpPr>
          <p:nvPr>
            <p:ph idx="1"/>
          </p:nvPr>
        </p:nvSpPr>
        <p:spPr/>
        <p:txBody>
          <a:bodyPr>
            <a:normAutofit lnSpcReduction="10000"/>
          </a:bodyPr>
          <a:lstStyle/>
          <a:p>
            <a:r>
              <a:rPr lang="en-US" dirty="0"/>
              <a:t>The mostly concurrent collector performs most of its work concurrently (for example, while the application is still running) to keep garbage collection pauses short. </a:t>
            </a:r>
            <a:endParaRPr lang="en-US" dirty="0" smtClean="0"/>
          </a:p>
          <a:p>
            <a:pPr lvl="1">
              <a:buFont typeface="Arial"/>
              <a:buChar char="•"/>
            </a:pPr>
            <a:r>
              <a:rPr lang="en-US" dirty="0" smtClean="0"/>
              <a:t>CMS </a:t>
            </a:r>
            <a:r>
              <a:rPr lang="en-US" dirty="0"/>
              <a:t>: This collector is for applications that prefer shorter garbage collection pauses and can afford to share processor resources with the garbage </a:t>
            </a:r>
            <a:r>
              <a:rPr lang="en-US" dirty="0" smtClean="0"/>
              <a:t>collection.</a:t>
            </a:r>
          </a:p>
          <a:p>
            <a:pPr lvl="1">
              <a:buFont typeface="Arial"/>
              <a:buChar char="•"/>
            </a:pPr>
            <a:r>
              <a:rPr lang="en-US" dirty="0" smtClean="0"/>
              <a:t>G1</a:t>
            </a:r>
            <a:r>
              <a:rPr lang="en-US" dirty="0"/>
              <a:t>: This server-style collector is for multiprocessor machines with large memories. It meets garbage collection pause time goals with high probability while achieving high throughput.</a:t>
            </a:r>
          </a:p>
          <a:p>
            <a:r>
              <a:rPr lang="en-US" dirty="0" smtClean="0"/>
              <a:t>Use </a:t>
            </a:r>
            <a:r>
              <a:rPr lang="en-US" dirty="0"/>
              <a:t>the option -XX:+</a:t>
            </a:r>
            <a:r>
              <a:rPr lang="en-US" dirty="0" err="1"/>
              <a:t>UseConcMarkSweepGC</a:t>
            </a:r>
            <a:r>
              <a:rPr lang="en-US" dirty="0"/>
              <a:t> to enable the CMS collector or -XX:+UseG1GC to enable the G1 collector.</a:t>
            </a:r>
          </a:p>
        </p:txBody>
      </p:sp>
    </p:spTree>
    <p:extLst>
      <p:ext uri="{BB962C8B-B14F-4D97-AF65-F5344CB8AC3E}">
        <p14:creationId xmlns:p14="http://schemas.microsoft.com/office/powerpoint/2010/main" val="232356711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952</TotalTime>
  <Words>1223</Words>
  <Application>Microsoft Macintosh PowerPoint</Application>
  <PresentationFormat>On-screen Show (4:3)</PresentationFormat>
  <Paragraphs>67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Story</vt:lpstr>
      <vt:lpstr>Core Java</vt:lpstr>
      <vt:lpstr>JVM Architecture</vt:lpstr>
      <vt:lpstr>Class Loader subsystem</vt:lpstr>
      <vt:lpstr>PowerPoint Presentation</vt:lpstr>
      <vt:lpstr>Execution Engine</vt:lpstr>
      <vt:lpstr>Garbage Collector Selection</vt:lpstr>
      <vt:lpstr>Serial Collector</vt:lpstr>
      <vt:lpstr>Parallel Collector </vt:lpstr>
      <vt:lpstr>Concurrent Collectors</vt:lpstr>
      <vt:lpstr>Selecting GC</vt:lpstr>
      <vt:lpstr>Young Generation GC</vt:lpstr>
      <vt:lpstr>Old generation GC</vt:lpstr>
      <vt:lpstr>Static method design when to choose static methods</vt:lpstr>
      <vt:lpstr>SOLID Principles</vt:lpstr>
      <vt:lpstr>Path and Paths</vt:lpstr>
      <vt:lpstr>PowerPoint Presentation</vt:lpstr>
    </vt:vector>
  </TitlesOfParts>
  <Company>Innominds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ThirupathiReddy Vajjala</dc:creator>
  <cp:lastModifiedBy>ThirupathiReddy Vajjala</cp:lastModifiedBy>
  <cp:revision>26</cp:revision>
  <dcterms:created xsi:type="dcterms:W3CDTF">2016-04-14T13:45:13Z</dcterms:created>
  <dcterms:modified xsi:type="dcterms:W3CDTF">2016-04-15T16:33:13Z</dcterms:modified>
</cp:coreProperties>
</file>