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0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April 15,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D6CC888B-D9F9-4E54-B722-F151A9F45E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April 15,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Freeform 10"/>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April 15,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Freeform 10"/>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April 15,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April 15,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April 15,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April 15,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April 15,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April 15,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April 15,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April 15,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April 15, 2016</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JPA 2.1</a:t>
            </a:r>
            <a:endParaRPr lang="en-US" dirty="0"/>
          </a:p>
        </p:txBody>
      </p:sp>
      <p:sp>
        <p:nvSpPr>
          <p:cNvPr id="3" name="Subtitle 2"/>
          <p:cNvSpPr>
            <a:spLocks noGrp="1"/>
          </p:cNvSpPr>
          <p:nvPr>
            <p:ph type="subTitle" idx="1"/>
          </p:nvPr>
        </p:nvSpPr>
        <p:spPr/>
        <p:txBody>
          <a:bodyPr/>
          <a:lstStyle/>
          <a:p>
            <a:r>
              <a:rPr lang="en-US" dirty="0" smtClean="0"/>
              <a:t>JSR-338 Specification</a:t>
            </a:r>
            <a:endParaRPr lang="en-US" dirty="0"/>
          </a:p>
        </p:txBody>
      </p:sp>
    </p:spTree>
    <p:extLst>
      <p:ext uri="{BB962C8B-B14F-4D97-AF65-F5344CB8AC3E}">
        <p14:creationId xmlns:p14="http://schemas.microsoft.com/office/powerpoint/2010/main" val="317736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JPQL (Java Persistence query Language)</a:t>
            </a:r>
            <a:endParaRPr lang="en-US" dirty="0"/>
          </a:p>
        </p:txBody>
      </p:sp>
      <p:sp>
        <p:nvSpPr>
          <p:cNvPr id="3" name="Content Placeholder 2"/>
          <p:cNvSpPr>
            <a:spLocks noGrp="1"/>
          </p:cNvSpPr>
          <p:nvPr>
            <p:ph idx="1"/>
          </p:nvPr>
        </p:nvSpPr>
        <p:spPr/>
        <p:txBody>
          <a:bodyPr/>
          <a:lstStyle/>
          <a:p>
            <a:r>
              <a:rPr lang="en-US" dirty="0" smtClean="0"/>
              <a:t>It is similar to SQL queries but it refers Entity names instead of table names.</a:t>
            </a:r>
          </a:p>
          <a:p>
            <a:pPr marL="68580" indent="0">
              <a:buNone/>
            </a:pPr>
            <a:endParaRPr lang="en-US" dirty="0" smtClean="0"/>
          </a:p>
          <a:p>
            <a:pPr marL="68580" indent="0">
              <a:buNone/>
            </a:pPr>
            <a:r>
              <a:rPr lang="en-US" dirty="0"/>
              <a:t>@Entity(name="</a:t>
            </a:r>
            <a:r>
              <a:rPr lang="en-US" b="1" dirty="0">
                <a:solidFill>
                  <a:srgbClr val="F44B5B"/>
                </a:solidFill>
              </a:rPr>
              <a:t>Employee</a:t>
            </a:r>
            <a:r>
              <a:rPr lang="en-US" dirty="0"/>
              <a:t>")</a:t>
            </a:r>
          </a:p>
          <a:p>
            <a:pPr marL="68580" indent="0">
              <a:buNone/>
            </a:pPr>
            <a:r>
              <a:rPr lang="en-US" dirty="0"/>
              <a:t>@Table(name = "</a:t>
            </a:r>
            <a:r>
              <a:rPr lang="en-US" dirty="0" err="1"/>
              <a:t>employee_tbl</a:t>
            </a:r>
            <a:r>
              <a:rPr lang="en-US" dirty="0"/>
              <a:t>")</a:t>
            </a:r>
          </a:p>
          <a:p>
            <a:pPr marL="68580" indent="0">
              <a:buNone/>
            </a:pPr>
            <a:r>
              <a:rPr lang="en-US" b="1" dirty="0"/>
              <a:t>public class </a:t>
            </a:r>
            <a:r>
              <a:rPr lang="en-US" b="1" dirty="0" err="1"/>
              <a:t>EmployeeEntity</a:t>
            </a:r>
            <a:r>
              <a:rPr lang="en-US" b="1" dirty="0"/>
              <a:t> </a:t>
            </a:r>
            <a:r>
              <a:rPr lang="en-US" b="1" dirty="0" smtClean="0"/>
              <a:t>{ }</a:t>
            </a:r>
          </a:p>
          <a:p>
            <a:endParaRPr lang="en-US" dirty="0"/>
          </a:p>
          <a:p>
            <a:pPr marL="68580" indent="0">
              <a:buNone/>
            </a:pPr>
            <a:r>
              <a:rPr lang="en-US" dirty="0" smtClean="0"/>
              <a:t>  </a:t>
            </a:r>
            <a:r>
              <a:rPr lang="en-US" b="1" dirty="0" smtClean="0"/>
              <a:t>JPQL</a:t>
            </a:r>
            <a:r>
              <a:rPr lang="en-US" dirty="0" smtClean="0"/>
              <a:t>:   SELECT </a:t>
            </a:r>
            <a:r>
              <a:rPr lang="en-US" dirty="0"/>
              <a:t>e FROM </a:t>
            </a:r>
            <a:r>
              <a:rPr lang="en-US" b="1" dirty="0" smtClean="0">
                <a:solidFill>
                  <a:srgbClr val="F44B5B"/>
                </a:solidFill>
              </a:rPr>
              <a:t>Employee</a:t>
            </a:r>
            <a:r>
              <a:rPr lang="en-US" dirty="0" smtClean="0"/>
              <a:t> e;</a:t>
            </a:r>
          </a:p>
          <a:p>
            <a:endParaRPr lang="en-US" dirty="0"/>
          </a:p>
        </p:txBody>
      </p:sp>
    </p:spTree>
    <p:extLst>
      <p:ext uri="{BB962C8B-B14F-4D97-AF65-F5344CB8AC3E}">
        <p14:creationId xmlns:p14="http://schemas.microsoft.com/office/powerpoint/2010/main" val="20099778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 NOTATION</a:t>
            </a:r>
            <a:endParaRPr lang="en-US" dirty="0"/>
          </a:p>
        </p:txBody>
      </p:sp>
      <p:sp>
        <p:nvSpPr>
          <p:cNvPr id="3" name="Content Placeholder 2"/>
          <p:cNvSpPr>
            <a:spLocks noGrp="1"/>
          </p:cNvSpPr>
          <p:nvPr>
            <p:ph idx="1"/>
          </p:nvPr>
        </p:nvSpPr>
        <p:spPr/>
        <p:txBody>
          <a:bodyPr/>
          <a:lstStyle/>
          <a:p>
            <a:r>
              <a:rPr lang="en-US" b="1" dirty="0" smtClean="0"/>
              <a:t>POSITIONAL PARAMETERS</a:t>
            </a:r>
            <a:endParaRPr lang="en-US" b="1" dirty="0"/>
          </a:p>
          <a:p>
            <a:pPr marL="68580" indent="0">
              <a:buNone/>
            </a:pPr>
            <a:r>
              <a:rPr lang="en-US" sz="1800" b="1" dirty="0" smtClean="0"/>
              <a:t>final </a:t>
            </a:r>
            <a:r>
              <a:rPr lang="en-US" sz="1800" b="1" dirty="0"/>
              <a:t>Query </a:t>
            </a:r>
            <a:r>
              <a:rPr lang="en-US" sz="1800" b="1" dirty="0" err="1"/>
              <a:t>positionalParamQuery</a:t>
            </a:r>
            <a:r>
              <a:rPr lang="en-US" sz="1800" b="1" dirty="0"/>
              <a:t> = </a:t>
            </a:r>
            <a:r>
              <a:rPr lang="en-US" sz="1800" b="1" dirty="0" err="1"/>
              <a:t>em.createQuery</a:t>
            </a:r>
            <a:r>
              <a:rPr lang="en-US" sz="1800" b="1" dirty="0"/>
              <a:t>("SELECT e FROM Employee e WHERE </a:t>
            </a:r>
            <a:r>
              <a:rPr lang="en-US" sz="1800" b="1" dirty="0" err="1"/>
              <a:t>e.id</a:t>
            </a:r>
            <a:r>
              <a:rPr lang="en-US" sz="1800" b="1" dirty="0"/>
              <a:t>&gt;?1", </a:t>
            </a:r>
            <a:r>
              <a:rPr lang="en-US" sz="1800" b="1" dirty="0" err="1"/>
              <a:t>EmployeeEntity.class</a:t>
            </a:r>
            <a:r>
              <a:rPr lang="en-US" sz="1800" b="1" dirty="0"/>
              <a:t>);</a:t>
            </a:r>
          </a:p>
          <a:p>
            <a:pPr marL="68580" indent="0">
              <a:buNone/>
            </a:pPr>
            <a:r>
              <a:rPr lang="en-US" sz="1800" dirty="0"/>
              <a:t>        </a:t>
            </a:r>
            <a:r>
              <a:rPr lang="en-US" sz="1800" dirty="0" err="1"/>
              <a:t>positionalParamQuery.setParameter</a:t>
            </a:r>
            <a:r>
              <a:rPr lang="en-US" sz="1800" dirty="0"/>
              <a:t>(1, 1600l)</a:t>
            </a:r>
            <a:r>
              <a:rPr lang="en-US" sz="1800" dirty="0" smtClean="0"/>
              <a:t>;</a:t>
            </a:r>
          </a:p>
          <a:p>
            <a:pPr marL="68580" indent="0">
              <a:buNone/>
            </a:pPr>
            <a:endParaRPr lang="pt-BR" sz="1800" b="1" dirty="0" smtClean="0"/>
          </a:p>
          <a:p>
            <a:r>
              <a:rPr lang="pt-BR" b="1" dirty="0" smtClean="0"/>
              <a:t>NAMED PARAMETERS</a:t>
            </a:r>
          </a:p>
          <a:p>
            <a:pPr marL="68580" indent="0">
              <a:buNone/>
            </a:pPr>
            <a:r>
              <a:rPr lang="en-US" sz="1800" b="1" dirty="0"/>
              <a:t>final Query </a:t>
            </a:r>
            <a:r>
              <a:rPr lang="en-US" sz="1800" b="1" dirty="0" err="1"/>
              <a:t>namedParameterQuery</a:t>
            </a:r>
            <a:r>
              <a:rPr lang="en-US" sz="1800" b="1" dirty="0"/>
              <a:t> = </a:t>
            </a:r>
            <a:r>
              <a:rPr lang="en-US" sz="1800" b="1" dirty="0" err="1"/>
              <a:t>em.createQuery</a:t>
            </a:r>
            <a:r>
              <a:rPr lang="en-US" sz="1800" b="1" dirty="0"/>
              <a:t>("SELECT e FROM Employee e WHERE </a:t>
            </a:r>
            <a:r>
              <a:rPr lang="en-US" sz="1800" b="1" dirty="0" err="1"/>
              <a:t>e.id</a:t>
            </a:r>
            <a:r>
              <a:rPr lang="en-US" sz="1800" b="1" dirty="0"/>
              <a:t>&gt;=:id", </a:t>
            </a:r>
            <a:r>
              <a:rPr lang="en-US" sz="1800" b="1" dirty="0" err="1"/>
              <a:t>EmployeeEntity.class</a:t>
            </a:r>
            <a:r>
              <a:rPr lang="en-US" sz="1800" b="1" dirty="0"/>
              <a:t>);</a:t>
            </a:r>
          </a:p>
          <a:p>
            <a:pPr marL="68580" indent="0">
              <a:buNone/>
            </a:pPr>
            <a:r>
              <a:rPr lang="en-US" sz="1800" dirty="0"/>
              <a:t>    </a:t>
            </a:r>
            <a:r>
              <a:rPr lang="en-US" sz="1800" dirty="0" smtClean="0"/>
              <a:t> </a:t>
            </a:r>
            <a:r>
              <a:rPr lang="en-US" sz="1800" dirty="0" err="1"/>
              <a:t>namedParameterQuery.setParameter</a:t>
            </a:r>
            <a:r>
              <a:rPr lang="en-US" sz="1800" dirty="0"/>
              <a:t>("id", 1700l);</a:t>
            </a:r>
            <a:endParaRPr lang="en-US" sz="1800" dirty="0"/>
          </a:p>
        </p:txBody>
      </p:sp>
    </p:spTree>
    <p:extLst>
      <p:ext uri="{BB962C8B-B14F-4D97-AF65-F5344CB8AC3E}">
        <p14:creationId xmlns:p14="http://schemas.microsoft.com/office/powerpoint/2010/main" val="27907533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Queries </a:t>
            </a:r>
            <a:r>
              <a:rPr lang="en-US" smtClean="0"/>
              <a:t>(Recommended)</a:t>
            </a:r>
            <a:endParaRPr lang="en-US" dirty="0"/>
          </a:p>
        </p:txBody>
      </p:sp>
      <p:sp>
        <p:nvSpPr>
          <p:cNvPr id="3" name="Content Placeholder 2"/>
          <p:cNvSpPr>
            <a:spLocks noGrp="1"/>
          </p:cNvSpPr>
          <p:nvPr>
            <p:ph idx="1"/>
          </p:nvPr>
        </p:nvSpPr>
        <p:spPr/>
        <p:txBody>
          <a:bodyPr>
            <a:normAutofit fontScale="92500" lnSpcReduction="20000"/>
          </a:bodyPr>
          <a:lstStyle/>
          <a:p>
            <a:pPr marL="68580" indent="0">
              <a:buNone/>
            </a:pPr>
            <a:r>
              <a:rPr lang="en-US" dirty="0"/>
              <a:t>Persistence providers will often take steps to precompile JP QL named queries to SQL as part of the deployment or initialization phase of an </a:t>
            </a:r>
            <a:r>
              <a:rPr lang="en-US" dirty="0" smtClean="0"/>
              <a:t>application</a:t>
            </a:r>
          </a:p>
          <a:p>
            <a:pPr marL="68580" indent="0">
              <a:buNone/>
            </a:pPr>
            <a:endParaRPr lang="en-US" dirty="0"/>
          </a:p>
          <a:p>
            <a:pPr marL="68580" indent="0">
              <a:buNone/>
            </a:pPr>
            <a:r>
              <a:rPr lang="en-US" dirty="0"/>
              <a:t>@Entity(name = "Employee")</a:t>
            </a:r>
          </a:p>
          <a:p>
            <a:pPr marL="68580" indent="0">
              <a:buNone/>
            </a:pPr>
            <a:r>
              <a:rPr lang="en-US" dirty="0"/>
              <a:t>@Table(name = "</a:t>
            </a:r>
            <a:r>
              <a:rPr lang="en-US" dirty="0" err="1"/>
              <a:t>employee_tbl</a:t>
            </a:r>
            <a:r>
              <a:rPr lang="en-US" dirty="0"/>
              <a:t>")</a:t>
            </a:r>
          </a:p>
          <a:p>
            <a:pPr marL="68580" indent="0">
              <a:buNone/>
            </a:pPr>
            <a:r>
              <a:rPr lang="en-US" dirty="0"/>
              <a:t>@</a:t>
            </a:r>
            <a:r>
              <a:rPr lang="en-US" dirty="0" err="1"/>
              <a:t>NamedQuery</a:t>
            </a:r>
            <a:r>
              <a:rPr lang="en-US" dirty="0"/>
              <a:t>(name = "</a:t>
            </a:r>
            <a:r>
              <a:rPr lang="en-US" dirty="0" err="1"/>
              <a:t>employeeById</a:t>
            </a:r>
            <a:r>
              <a:rPr lang="en-US" dirty="0"/>
              <a:t>", query = "SELECT e FROM Employee e WHERE </a:t>
            </a:r>
            <a:r>
              <a:rPr lang="en-US" dirty="0" err="1"/>
              <a:t>e.id</a:t>
            </a:r>
            <a:r>
              <a:rPr lang="en-US" dirty="0"/>
              <a:t>=:id")</a:t>
            </a:r>
          </a:p>
          <a:p>
            <a:pPr marL="68580" indent="0">
              <a:buNone/>
            </a:pPr>
            <a:r>
              <a:rPr lang="en-US" b="1" dirty="0"/>
              <a:t>public class </a:t>
            </a:r>
            <a:r>
              <a:rPr lang="en-US" b="1" dirty="0" err="1"/>
              <a:t>EmployeeEntity</a:t>
            </a:r>
            <a:r>
              <a:rPr lang="en-US" b="1" dirty="0"/>
              <a:t> </a:t>
            </a:r>
            <a:r>
              <a:rPr lang="en-US" b="1" dirty="0" smtClean="0"/>
              <a:t>{}</a:t>
            </a:r>
          </a:p>
          <a:p>
            <a:pPr marL="68580" indent="0">
              <a:buNone/>
            </a:pPr>
            <a:endParaRPr lang="en-US" dirty="0" smtClean="0"/>
          </a:p>
          <a:p>
            <a:pPr marL="68580" indent="0">
              <a:buNone/>
            </a:pPr>
            <a:r>
              <a:rPr lang="en-US" b="1" dirty="0" smtClean="0"/>
              <a:t>final </a:t>
            </a:r>
            <a:r>
              <a:rPr lang="en-US" b="1" dirty="0"/>
              <a:t>Query </a:t>
            </a:r>
            <a:r>
              <a:rPr lang="en-US" b="1" dirty="0" err="1"/>
              <a:t>namedQuery</a:t>
            </a:r>
            <a:r>
              <a:rPr lang="en-US" b="1" dirty="0"/>
              <a:t> = </a:t>
            </a:r>
            <a:r>
              <a:rPr lang="en-US" b="1" dirty="0" err="1"/>
              <a:t>em.createNamedQuery</a:t>
            </a:r>
            <a:r>
              <a:rPr lang="en-US" b="1" dirty="0"/>
              <a:t>("</a:t>
            </a:r>
            <a:r>
              <a:rPr lang="en-US" b="1" dirty="0" err="1"/>
              <a:t>employeeById</a:t>
            </a:r>
            <a:r>
              <a:rPr lang="en-US" b="1" dirty="0"/>
              <a:t>");</a:t>
            </a:r>
          </a:p>
          <a:p>
            <a:pPr marL="68580" indent="0">
              <a:buNone/>
            </a:pPr>
            <a:r>
              <a:rPr lang="en-US" dirty="0"/>
              <a:t>        </a:t>
            </a:r>
            <a:r>
              <a:rPr lang="en-US" dirty="0" err="1"/>
              <a:t>namedQuery.setParameter</a:t>
            </a:r>
            <a:r>
              <a:rPr lang="en-US" dirty="0"/>
              <a:t>("id", 1801l);</a:t>
            </a:r>
            <a:endParaRPr lang="en-US" dirty="0"/>
          </a:p>
        </p:txBody>
      </p:sp>
    </p:spTree>
    <p:extLst>
      <p:ext uri="{BB962C8B-B14F-4D97-AF65-F5344CB8AC3E}">
        <p14:creationId xmlns:p14="http://schemas.microsoft.com/office/powerpoint/2010/main" val="20815943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Hints</a:t>
            </a:r>
            <a:endParaRPr lang="en-US" dirty="0"/>
          </a:p>
        </p:txBody>
      </p:sp>
      <p:sp>
        <p:nvSpPr>
          <p:cNvPr id="3" name="Content Placeholder 2"/>
          <p:cNvSpPr>
            <a:spLocks noGrp="1"/>
          </p:cNvSpPr>
          <p:nvPr>
            <p:ph idx="1"/>
          </p:nvPr>
        </p:nvSpPr>
        <p:spPr/>
        <p:txBody>
          <a:bodyPr/>
          <a:lstStyle/>
          <a:p>
            <a:r>
              <a:rPr lang="en-US" dirty="0"/>
              <a:t>Query hints are the JPA extension point for query features. A hint is simply a string name and object value. Hints allow features to be added to JPA without introducing a new API. </a:t>
            </a:r>
            <a:endParaRPr lang="en-US" dirty="0" smtClean="0"/>
          </a:p>
          <a:p>
            <a:endParaRPr lang="en-US" dirty="0"/>
          </a:p>
          <a:p>
            <a:r>
              <a:rPr lang="en-US" dirty="0" err="1"/>
              <a:t>namedQuery.setHint</a:t>
            </a:r>
            <a:r>
              <a:rPr lang="en-US" dirty="0"/>
              <a:t>("</a:t>
            </a:r>
            <a:r>
              <a:rPr lang="en-US" dirty="0" err="1"/>
              <a:t>javax.persistence.query.timeout</a:t>
            </a:r>
            <a:r>
              <a:rPr lang="en-US" dirty="0"/>
              <a:t>", 1);</a:t>
            </a:r>
            <a:endParaRPr lang="en-US" dirty="0"/>
          </a:p>
        </p:txBody>
      </p:sp>
    </p:spTree>
    <p:extLst>
      <p:ext uri="{BB962C8B-B14F-4D97-AF65-F5344CB8AC3E}">
        <p14:creationId xmlns:p14="http://schemas.microsoft.com/office/powerpoint/2010/main" val="253385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JPA ?</a:t>
            </a:r>
            <a:endParaRPr lang="en-US" dirty="0"/>
          </a:p>
        </p:txBody>
      </p:sp>
      <p:sp>
        <p:nvSpPr>
          <p:cNvPr id="3" name="Content Placeholder 2"/>
          <p:cNvSpPr>
            <a:spLocks noGrp="1"/>
          </p:cNvSpPr>
          <p:nvPr>
            <p:ph idx="1"/>
          </p:nvPr>
        </p:nvSpPr>
        <p:spPr/>
        <p:txBody>
          <a:bodyPr/>
          <a:lstStyle/>
          <a:p>
            <a:r>
              <a:rPr lang="en-US" dirty="0"/>
              <a:t>Java Persistence API (JPA), was introduced into the platform to bridge the gap between object-oriented domain models and relational database </a:t>
            </a:r>
            <a:r>
              <a:rPr lang="en-US" dirty="0" smtClean="0"/>
              <a:t>systems</a:t>
            </a:r>
          </a:p>
          <a:p>
            <a:endParaRPr lang="en-US" dirty="0"/>
          </a:p>
          <a:p>
            <a:r>
              <a:rPr lang="en-US" dirty="0" smtClean="0"/>
              <a:t> API is part of  </a:t>
            </a:r>
            <a:r>
              <a:rPr lang="en-US" dirty="0" err="1" smtClean="0"/>
              <a:t>javax.persistence</a:t>
            </a:r>
            <a:r>
              <a:rPr lang="en-US" dirty="0" smtClean="0"/>
              <a:t>.* package distributed by different vendors hibernate-jpa-2.1-api.jar</a:t>
            </a:r>
            <a:endParaRPr lang="en-US" dirty="0"/>
          </a:p>
        </p:txBody>
      </p:sp>
    </p:spTree>
    <p:extLst>
      <p:ext uri="{BB962C8B-B14F-4D97-AF65-F5344CB8AC3E}">
        <p14:creationId xmlns:p14="http://schemas.microsoft.com/office/powerpoint/2010/main" val="2238975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4216" b="-4216"/>
          <a:stretch>
            <a:fillRect/>
          </a:stretch>
        </p:blipFill>
        <p:spPr>
          <a:xfrm>
            <a:off x="0" y="150813"/>
            <a:ext cx="9144000" cy="5183187"/>
          </a:xfrm>
        </p:spPr>
      </p:pic>
    </p:spTree>
    <p:extLst>
      <p:ext uri="{BB962C8B-B14F-4D97-AF65-F5344CB8AC3E}">
        <p14:creationId xmlns:p14="http://schemas.microsoft.com/office/powerpoint/2010/main" val="2563947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Terminology </a:t>
            </a:r>
            <a:endParaRPr lang="en-US" dirty="0"/>
          </a:p>
        </p:txBody>
      </p:sp>
      <p:sp>
        <p:nvSpPr>
          <p:cNvPr id="3" name="Content Placeholder 2"/>
          <p:cNvSpPr>
            <a:spLocks noGrp="1"/>
          </p:cNvSpPr>
          <p:nvPr>
            <p:ph idx="1"/>
          </p:nvPr>
        </p:nvSpPr>
        <p:spPr/>
        <p:txBody>
          <a:bodyPr>
            <a:normAutofit fontScale="92500"/>
          </a:bodyPr>
          <a:lstStyle/>
          <a:p>
            <a:r>
              <a:rPr lang="en-US" b="1" dirty="0" smtClean="0"/>
              <a:t>Entity</a:t>
            </a:r>
            <a:r>
              <a:rPr lang="en-US" dirty="0" smtClean="0"/>
              <a:t>:  It is nothing but a java representation of the database table that should have characteristics like persist ability,  identity, transactional and granularity.</a:t>
            </a:r>
          </a:p>
          <a:p>
            <a:r>
              <a:rPr lang="en-US" b="1" dirty="0" smtClean="0"/>
              <a:t>EntityManager</a:t>
            </a:r>
            <a:r>
              <a:rPr lang="en-US" dirty="0" smtClean="0"/>
              <a:t>:  Different API calls performed on entities are managed by the single interface called  EntityManager.</a:t>
            </a:r>
          </a:p>
          <a:p>
            <a:r>
              <a:rPr lang="en-US" b="1" dirty="0" smtClean="0"/>
              <a:t>PersistenceContext</a:t>
            </a:r>
            <a:r>
              <a:rPr lang="en-US" dirty="0" smtClean="0"/>
              <a:t>: Set of entities which are managed by the entity manager are called persistence context.</a:t>
            </a:r>
          </a:p>
          <a:p>
            <a:r>
              <a:rPr lang="en-US" b="1" dirty="0" smtClean="0"/>
              <a:t>Persistence Provider</a:t>
            </a:r>
            <a:r>
              <a:rPr lang="en-US" dirty="0" smtClean="0"/>
              <a:t>:  provides underlying implementation to the APIs.</a:t>
            </a:r>
          </a:p>
          <a:p>
            <a:r>
              <a:rPr lang="en-US" b="1" dirty="0" smtClean="0"/>
              <a:t>EntityManagerFactory and Persistence Unit</a:t>
            </a:r>
            <a:r>
              <a:rPr lang="en-US" dirty="0" smtClean="0"/>
              <a:t>: PU is DB information from which we can get EntityManagerFactory. There is one-to-one mapping between EMF and PU.</a:t>
            </a:r>
            <a:endParaRPr lang="en-US" dirty="0"/>
          </a:p>
        </p:txBody>
      </p:sp>
    </p:spTree>
    <p:extLst>
      <p:ext uri="{BB962C8B-B14F-4D97-AF65-F5344CB8AC3E}">
        <p14:creationId xmlns:p14="http://schemas.microsoft.com/office/powerpoint/2010/main" val="1538807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4771" r="-14771"/>
          <a:stretch>
            <a:fillRect/>
          </a:stretch>
        </p:blipFill>
        <p:spPr>
          <a:xfrm>
            <a:off x="200025" y="266700"/>
            <a:ext cx="8772525" cy="5067300"/>
          </a:xfrm>
        </p:spPr>
      </p:pic>
    </p:spTree>
    <p:extLst>
      <p:ext uri="{BB962C8B-B14F-4D97-AF65-F5344CB8AC3E}">
        <p14:creationId xmlns:p14="http://schemas.microsoft.com/office/powerpoint/2010/main" val="1743060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UNIT and Context</a:t>
            </a:r>
            <a:endParaRPr lang="en-US" dirty="0"/>
          </a:p>
        </p:txBody>
      </p:sp>
      <p:sp>
        <p:nvSpPr>
          <p:cNvPr id="3" name="Content Placeholder 2"/>
          <p:cNvSpPr>
            <a:spLocks noGrp="1"/>
          </p:cNvSpPr>
          <p:nvPr>
            <p:ph idx="1"/>
          </p:nvPr>
        </p:nvSpPr>
        <p:spPr/>
        <p:txBody>
          <a:bodyPr>
            <a:normAutofit lnSpcReduction="10000"/>
          </a:bodyPr>
          <a:lstStyle/>
          <a:p>
            <a:r>
              <a:rPr lang="en-US" dirty="0"/>
              <a:t>A persistence unit is a named configuration of entity classes</a:t>
            </a:r>
            <a:r>
              <a:rPr lang="en-US" dirty="0" smtClean="0"/>
              <a:t>.</a:t>
            </a:r>
          </a:p>
          <a:p>
            <a:r>
              <a:rPr lang="en-US" dirty="0" smtClean="0"/>
              <a:t> </a:t>
            </a:r>
            <a:r>
              <a:rPr lang="en-US" dirty="0"/>
              <a:t>A persistence context is a managed set of entity instances. </a:t>
            </a:r>
            <a:endParaRPr lang="en-US" dirty="0" smtClean="0"/>
          </a:p>
          <a:p>
            <a:r>
              <a:rPr lang="en-US" dirty="0" smtClean="0"/>
              <a:t>Every </a:t>
            </a:r>
            <a:r>
              <a:rPr lang="en-US" dirty="0"/>
              <a:t>persistence context is associated with a persistence unit, restricting the classes of the managed instances to the set defined by the persistence unit. </a:t>
            </a:r>
            <a:endParaRPr lang="en-US" dirty="0" smtClean="0"/>
          </a:p>
          <a:p>
            <a:r>
              <a:rPr lang="en-US" dirty="0"/>
              <a:t>Saying that an entity instance is managed means that it is contained within a persistence context and it can be acted upon by an entity manager. It is for this reason that we say that an entity manager manages a persistence context</a:t>
            </a:r>
            <a:r>
              <a:rPr lang="en-US" dirty="0" smtClean="0"/>
              <a:t>.</a:t>
            </a:r>
          </a:p>
          <a:p>
            <a:r>
              <a:rPr lang="en-US" dirty="0"/>
              <a:t>The entity manager type determines the lifetime of a persistence context</a:t>
            </a:r>
          </a:p>
        </p:txBody>
      </p:sp>
    </p:spTree>
    <p:extLst>
      <p:ext uri="{BB962C8B-B14F-4D97-AF65-F5344CB8AC3E}">
        <p14:creationId xmlns:p14="http://schemas.microsoft.com/office/powerpoint/2010/main" val="412610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Manager types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Container Managed Entity Managers: Lifecycle of the entity manager managed by the container. </a:t>
            </a:r>
          </a:p>
          <a:p>
            <a:pPr marL="468630" lvl="1" indent="0">
              <a:buNone/>
            </a:pPr>
            <a:r>
              <a:rPr lang="en-US" dirty="0" smtClean="0"/>
              <a:t>   </a:t>
            </a:r>
            <a:r>
              <a:rPr lang="en-US" b="1" dirty="0"/>
              <a:t>@PersistenceContext(</a:t>
            </a:r>
            <a:r>
              <a:rPr lang="en-US" b="1" dirty="0" err="1"/>
              <a:t>unitName</a:t>
            </a:r>
            <a:r>
              <a:rPr lang="en-US" b="1" dirty="0"/>
              <a:t>="</a:t>
            </a:r>
            <a:r>
              <a:rPr lang="en-US" b="1" dirty="0" err="1"/>
              <a:t>MysqlPU</a:t>
            </a:r>
            <a:r>
              <a:rPr lang="en-US" b="1" dirty="0"/>
              <a:t>")</a:t>
            </a:r>
          </a:p>
          <a:p>
            <a:pPr marL="468630" lvl="1" indent="0">
              <a:buNone/>
            </a:pPr>
            <a:r>
              <a:rPr lang="en-US" b="1" dirty="0"/>
              <a:t>    EntityManager </a:t>
            </a:r>
            <a:r>
              <a:rPr lang="en-US" b="1" dirty="0" err="1"/>
              <a:t>entityManager</a:t>
            </a:r>
            <a:r>
              <a:rPr lang="en-US" b="1" dirty="0" smtClean="0"/>
              <a:t>;</a:t>
            </a:r>
          </a:p>
          <a:p>
            <a:pPr marL="468630" lvl="1" indent="0">
              <a:buNone/>
            </a:pPr>
            <a:r>
              <a:rPr lang="en-US" b="1" dirty="0" smtClean="0"/>
              <a:t>Transaction</a:t>
            </a:r>
            <a:r>
              <a:rPr lang="en-US" b="1" dirty="0"/>
              <a:t>-scoped: This means that the persistence contexts managed by the entity manager are scoped by the active JTA transaction, ending when the transaction is complete</a:t>
            </a:r>
            <a:r>
              <a:rPr lang="en-US" b="1" dirty="0" smtClean="0"/>
              <a:t>.</a:t>
            </a:r>
          </a:p>
          <a:p>
            <a:pPr marL="468630" lvl="1" indent="0">
              <a:buNone/>
            </a:pPr>
            <a:r>
              <a:rPr lang="en-US" b="1" dirty="0"/>
              <a:t>Extended: persistence context of an extended entity manager will last for the entire length of the conversation of service (ex</a:t>
            </a:r>
            <a:r>
              <a:rPr lang="en-US" b="1" dirty="0" smtClean="0"/>
              <a:t>: </a:t>
            </a:r>
            <a:r>
              <a:rPr lang="en-US" b="1" dirty="0" err="1" smtClean="0"/>
              <a:t>Stateful</a:t>
            </a:r>
            <a:r>
              <a:rPr lang="en-US" b="1" dirty="0" smtClean="0"/>
              <a:t> </a:t>
            </a:r>
            <a:r>
              <a:rPr lang="en-US" b="1" dirty="0"/>
              <a:t>session bean )</a:t>
            </a:r>
          </a:p>
          <a:p>
            <a:pPr marL="68580" indent="0">
              <a:buNone/>
            </a:pPr>
            <a:r>
              <a:rPr lang="en-US" b="1" dirty="0" smtClean="0"/>
              <a:t>	</a:t>
            </a:r>
            <a:endParaRPr lang="en-US" dirty="0" smtClean="0"/>
          </a:p>
          <a:p>
            <a:r>
              <a:rPr lang="en-US" dirty="0" smtClean="0"/>
              <a:t>Application Managed Entity Manager : application will manages the lifecycle of the entity manager.</a:t>
            </a:r>
          </a:p>
          <a:p>
            <a:pPr marL="468630" lvl="1" indent="0">
              <a:buNone/>
            </a:pPr>
            <a:r>
              <a:rPr lang="en-US" b="1" dirty="0" smtClean="0"/>
              <a:t>final </a:t>
            </a:r>
            <a:r>
              <a:rPr lang="en-US" b="1" dirty="0"/>
              <a:t>EntityManagerFactory </a:t>
            </a:r>
            <a:r>
              <a:rPr lang="en-US" b="1" dirty="0" err="1"/>
              <a:t>emf</a:t>
            </a:r>
            <a:r>
              <a:rPr lang="en-US" b="1" dirty="0"/>
              <a:t> = </a:t>
            </a:r>
            <a:r>
              <a:rPr lang="en-US" b="1" dirty="0" err="1"/>
              <a:t>Persistence.</a:t>
            </a:r>
            <a:r>
              <a:rPr lang="en-US" b="1" i="1" dirty="0" err="1"/>
              <a:t>createEntityManagerFactory</a:t>
            </a:r>
            <a:r>
              <a:rPr lang="en-US" b="1" i="1" dirty="0"/>
              <a:t>("</a:t>
            </a:r>
            <a:r>
              <a:rPr lang="en-US" b="1" i="1" dirty="0" err="1"/>
              <a:t>MysqlPU</a:t>
            </a:r>
            <a:r>
              <a:rPr lang="en-US" b="1" i="1" dirty="0"/>
              <a:t>");</a:t>
            </a:r>
          </a:p>
          <a:p>
            <a:pPr marL="468630" lvl="1" indent="0">
              <a:buNone/>
            </a:pPr>
            <a:r>
              <a:rPr lang="en-US" b="1" dirty="0" smtClean="0"/>
              <a:t>final </a:t>
            </a:r>
            <a:r>
              <a:rPr lang="en-US" b="1" dirty="0"/>
              <a:t>EntityManager </a:t>
            </a:r>
            <a:r>
              <a:rPr lang="en-US" b="1" dirty="0" err="1"/>
              <a:t>em</a:t>
            </a:r>
            <a:r>
              <a:rPr lang="en-US" b="1" dirty="0"/>
              <a:t> = </a:t>
            </a:r>
            <a:r>
              <a:rPr lang="en-US" b="1" dirty="0" err="1"/>
              <a:t>emf.createEntityManager</a:t>
            </a:r>
            <a:r>
              <a:rPr lang="en-US" b="1" dirty="0"/>
              <a:t>();</a:t>
            </a:r>
            <a:endParaRPr lang="en-US" dirty="0"/>
          </a:p>
        </p:txBody>
      </p:sp>
    </p:spTree>
    <p:extLst>
      <p:ext uri="{BB962C8B-B14F-4D97-AF65-F5344CB8AC3E}">
        <p14:creationId xmlns:p14="http://schemas.microsoft.com/office/powerpoint/2010/main" val="40695764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Managers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two types of transaction managers supported by the JPA</a:t>
            </a:r>
          </a:p>
          <a:p>
            <a:r>
              <a:rPr lang="en-US" b="1" dirty="0" smtClean="0"/>
              <a:t>Resource </a:t>
            </a:r>
            <a:r>
              <a:rPr lang="en-US" b="1" dirty="0"/>
              <a:t>Local</a:t>
            </a:r>
            <a:r>
              <a:rPr lang="en-US" dirty="0"/>
              <a:t> : native transactions of the JDBC drivers that are referenced by a persistence </a:t>
            </a:r>
            <a:r>
              <a:rPr lang="en-US" dirty="0" smtClean="0"/>
              <a:t>unit.</a:t>
            </a:r>
          </a:p>
          <a:p>
            <a:r>
              <a:rPr lang="en-US" b="1" dirty="0"/>
              <a:t>JTA</a:t>
            </a:r>
            <a:r>
              <a:rPr lang="en-US" dirty="0"/>
              <a:t>: transactions of the Java EE server, supporting multiple participating resources, transaction lifecycle management, and distributed XA transactions</a:t>
            </a:r>
            <a:r>
              <a:rPr lang="en-US" dirty="0" smtClean="0"/>
              <a:t>.</a:t>
            </a:r>
          </a:p>
          <a:p>
            <a:r>
              <a:rPr lang="en-US" dirty="0"/>
              <a:t>Container-managed entity managers always use JTA transactions, while application-managed entity managers can use either type. Because JTA is typically not available in Java SE applications, the provider needs to support only resource-local transactions in that environment. The default and preferred transaction type for Java EE applications is JTA. As we will describe in the next section, propagating persistence contexts with JTA transactions is a major benefit to enterprise persistence applications.</a:t>
            </a:r>
          </a:p>
        </p:txBody>
      </p:sp>
    </p:spTree>
    <p:extLst>
      <p:ext uri="{BB962C8B-B14F-4D97-AF65-F5344CB8AC3E}">
        <p14:creationId xmlns:p14="http://schemas.microsoft.com/office/powerpoint/2010/main" val="27165990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Local Transaction IN JEE container</a:t>
            </a:r>
            <a:endParaRPr lang="en-US" dirty="0"/>
          </a:p>
        </p:txBody>
      </p:sp>
      <p:sp>
        <p:nvSpPr>
          <p:cNvPr id="3" name="Content Placeholder 2"/>
          <p:cNvSpPr>
            <a:spLocks noGrp="1"/>
          </p:cNvSpPr>
          <p:nvPr>
            <p:ph idx="1"/>
          </p:nvPr>
        </p:nvSpPr>
        <p:spPr/>
        <p:txBody>
          <a:bodyPr/>
          <a:lstStyle/>
          <a:p>
            <a:pPr marL="68580" indent="0">
              <a:buNone/>
            </a:pPr>
            <a:r>
              <a:rPr lang="en-US" dirty="0"/>
              <a:t>@</a:t>
            </a:r>
            <a:r>
              <a:rPr lang="en-US" dirty="0" err="1"/>
              <a:t>PersistenceUnit</a:t>
            </a:r>
            <a:r>
              <a:rPr lang="en-US" dirty="0"/>
              <a:t>(</a:t>
            </a:r>
            <a:r>
              <a:rPr lang="en-US" dirty="0" err="1"/>
              <a:t>unitName</a:t>
            </a:r>
            <a:r>
              <a:rPr lang="en-US" dirty="0"/>
              <a:t>="logging")    </a:t>
            </a:r>
          </a:p>
          <a:p>
            <a:pPr marL="68580" indent="0">
              <a:buNone/>
            </a:pPr>
            <a:r>
              <a:rPr lang="en-US" dirty="0"/>
              <a:t> EntityManagerFactory </a:t>
            </a:r>
            <a:r>
              <a:rPr lang="en-US" dirty="0" err="1"/>
              <a:t>emf</a:t>
            </a:r>
            <a:r>
              <a:rPr lang="en-US" dirty="0"/>
              <a:t>;    </a:t>
            </a:r>
          </a:p>
          <a:p>
            <a:pPr marL="68580" indent="0">
              <a:buNone/>
            </a:pPr>
            <a:r>
              <a:rPr lang="en-US" dirty="0"/>
              <a:t> </a:t>
            </a:r>
          </a:p>
          <a:p>
            <a:pPr marL="68580" indent="0">
              <a:buNone/>
            </a:pPr>
            <a:r>
              <a:rPr lang="en-US" dirty="0"/>
              <a:t> public void </a:t>
            </a:r>
            <a:r>
              <a:rPr lang="en-US" dirty="0" err="1"/>
              <a:t>logAccess</a:t>
            </a:r>
            <a:r>
              <a:rPr lang="en-US" dirty="0"/>
              <a:t>(</a:t>
            </a:r>
            <a:r>
              <a:rPr lang="en-US" dirty="0" err="1"/>
              <a:t>int</a:t>
            </a:r>
            <a:r>
              <a:rPr lang="en-US" dirty="0"/>
              <a:t> </a:t>
            </a:r>
            <a:r>
              <a:rPr lang="en-US" dirty="0" err="1"/>
              <a:t>userId</a:t>
            </a:r>
            <a:r>
              <a:rPr lang="en-US" dirty="0"/>
              <a:t>, String action) {      </a:t>
            </a:r>
          </a:p>
          <a:p>
            <a:pPr marL="68580" indent="0">
              <a:buNone/>
            </a:pPr>
            <a:r>
              <a:rPr lang="en-US" dirty="0"/>
              <a:t>   EntityManager </a:t>
            </a:r>
            <a:r>
              <a:rPr lang="en-US" dirty="0" err="1"/>
              <a:t>em</a:t>
            </a:r>
            <a:r>
              <a:rPr lang="en-US" dirty="0"/>
              <a:t> = </a:t>
            </a:r>
            <a:r>
              <a:rPr lang="en-US" dirty="0" err="1"/>
              <a:t>emf.createEntityManager</a:t>
            </a:r>
            <a:r>
              <a:rPr lang="en-US" dirty="0"/>
              <a:t>()</a:t>
            </a:r>
            <a:r>
              <a:rPr lang="en-US" dirty="0" smtClean="0"/>
              <a:t>;</a:t>
            </a:r>
          </a:p>
          <a:p>
            <a:pPr marL="68580" indent="0">
              <a:buNone/>
            </a:pPr>
            <a:r>
              <a:rPr lang="en-US" dirty="0" smtClean="0"/>
              <a:t>…….</a:t>
            </a:r>
            <a:endParaRPr lang="en-US" dirty="0"/>
          </a:p>
          <a:p>
            <a:pPr marL="68580" indent="0">
              <a:buNone/>
            </a:pPr>
            <a:r>
              <a:rPr lang="en-US" dirty="0"/>
              <a:t> }</a:t>
            </a:r>
          </a:p>
        </p:txBody>
      </p:sp>
    </p:spTree>
    <p:extLst>
      <p:ext uri="{BB962C8B-B14F-4D97-AF65-F5344CB8AC3E}">
        <p14:creationId xmlns:p14="http://schemas.microsoft.com/office/powerpoint/2010/main" val="37380662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481</TotalTime>
  <Words>805</Words>
  <Application>Microsoft Macintosh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 Pop</vt:lpstr>
      <vt:lpstr>JPA 2.1</vt:lpstr>
      <vt:lpstr>Why JPA ?</vt:lpstr>
      <vt:lpstr>PowerPoint Presentation</vt:lpstr>
      <vt:lpstr>JPA Terminology </vt:lpstr>
      <vt:lpstr>PowerPoint Presentation</vt:lpstr>
      <vt:lpstr>Persistence UNIT and Context</vt:lpstr>
      <vt:lpstr>Entity Manager types</vt:lpstr>
      <vt:lpstr>Transaction Managers</vt:lpstr>
      <vt:lpstr>Resource Local Transaction IN JEE container</vt:lpstr>
      <vt:lpstr>JPQL (Java Persistence query Language)</vt:lpstr>
      <vt:lpstr>QUERY PARAMETERS NOTATION</vt:lpstr>
      <vt:lpstr>Named Queries (Recommended)</vt:lpstr>
      <vt:lpstr>Query Hints</vt:lpstr>
    </vt:vector>
  </TitlesOfParts>
  <Company>Innominds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2.1</dc:title>
  <dc:creator>ThirupathiReddy Vajjala</dc:creator>
  <cp:lastModifiedBy>ThirupathiReddy Vajjala</cp:lastModifiedBy>
  <cp:revision>25</cp:revision>
  <dcterms:created xsi:type="dcterms:W3CDTF">2016-04-15T04:09:28Z</dcterms:created>
  <dcterms:modified xsi:type="dcterms:W3CDTF">2016-04-15T12:10:30Z</dcterms:modified>
</cp:coreProperties>
</file>