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EB5ECD5-515E-4817-8A06-1D2ED2C83850}" type="datetime4">
              <a:rPr lang="en-US" smtClean="0"/>
              <a:pPr/>
              <a:t>April 18, 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April 18,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April 18,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April 18,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April 18,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April 18,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April 18,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April 18,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April 18,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April 18,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April 18,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April 18, 2016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JPA 2.1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JSR-338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644"/>
            <a:ext cx="6777319" cy="5600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JPQL (Java Persistence query Language)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99498"/>
            <a:ext cx="6777317" cy="4333131"/>
          </a:xfrm>
        </p:spPr>
        <p:txBody>
          <a:bodyPr>
            <a:normAutofit/>
          </a:bodyPr>
          <a:lstStyle/>
          <a:p>
            <a:r>
              <a:rPr lang="en-US" dirty="0" smtClean="0"/>
              <a:t>It is similar to SQL queries but it refers Entity names instead of table names</a:t>
            </a:r>
            <a:r>
              <a:rPr lang="en-US" dirty="0" smtClean="0"/>
              <a:t>.</a:t>
            </a: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@</a:t>
            </a:r>
            <a:r>
              <a:rPr lang="en-US" dirty="0"/>
              <a:t>Entity(name="</a:t>
            </a:r>
            <a:r>
              <a:rPr lang="en-US" b="1" dirty="0">
                <a:solidFill>
                  <a:srgbClr val="F44B5B"/>
                </a:solidFill>
              </a:rPr>
              <a:t>Employee</a:t>
            </a:r>
            <a:r>
              <a:rPr lang="en-US" dirty="0"/>
              <a:t>")</a:t>
            </a:r>
          </a:p>
          <a:p>
            <a:pPr marL="68580" indent="0">
              <a:buNone/>
            </a:pPr>
            <a:r>
              <a:rPr lang="en-US" dirty="0"/>
              <a:t>@Table(name = "</a:t>
            </a:r>
            <a:r>
              <a:rPr lang="en-US" dirty="0" err="1"/>
              <a:t>employee_tbl</a:t>
            </a:r>
            <a:r>
              <a:rPr lang="en-US" dirty="0"/>
              <a:t>")</a:t>
            </a:r>
          </a:p>
          <a:p>
            <a:pPr marL="68580" indent="0">
              <a:buNone/>
            </a:pPr>
            <a:r>
              <a:rPr lang="en-US" b="1" dirty="0"/>
              <a:t>public class </a:t>
            </a:r>
            <a:r>
              <a:rPr lang="en-US" b="1" dirty="0" err="1"/>
              <a:t>EmployeeEntity</a:t>
            </a:r>
            <a:r>
              <a:rPr lang="en-US" b="1" dirty="0"/>
              <a:t> </a:t>
            </a:r>
            <a:r>
              <a:rPr lang="en-US" b="1" dirty="0" smtClean="0"/>
              <a:t>{ }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 smtClean="0"/>
              <a:t>  </a:t>
            </a:r>
            <a:r>
              <a:rPr lang="en-US" b="1" dirty="0" smtClean="0"/>
              <a:t>JPQL</a:t>
            </a:r>
            <a:r>
              <a:rPr lang="en-US" dirty="0" smtClean="0"/>
              <a:t>:   SELECT </a:t>
            </a:r>
            <a:r>
              <a:rPr lang="en-US" dirty="0"/>
              <a:t>e FROM </a:t>
            </a:r>
            <a:r>
              <a:rPr lang="en-US" b="1" dirty="0" smtClean="0">
                <a:solidFill>
                  <a:srgbClr val="F44B5B"/>
                </a:solidFill>
              </a:rPr>
              <a:t>Employee</a:t>
            </a:r>
            <a:r>
              <a:rPr lang="en-US" dirty="0" smtClean="0"/>
              <a:t> 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7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6964952" cy="5776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PARAMETERS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5346"/>
            <a:ext cx="6777317" cy="4227284"/>
          </a:xfrm>
        </p:spPr>
        <p:txBody>
          <a:bodyPr>
            <a:normAutofit/>
          </a:bodyPr>
          <a:lstStyle/>
          <a:p>
            <a:r>
              <a:rPr lang="en-US" b="1" dirty="0" smtClean="0"/>
              <a:t>POSITIONAL PARAMETERS</a:t>
            </a:r>
            <a:endParaRPr lang="en-US" b="1" dirty="0"/>
          </a:p>
          <a:p>
            <a:pPr marL="68580" indent="0">
              <a:buNone/>
            </a:pPr>
            <a:r>
              <a:rPr lang="en-US" sz="1800" b="1" dirty="0" smtClean="0"/>
              <a:t>final </a:t>
            </a:r>
            <a:r>
              <a:rPr lang="en-US" sz="1800" b="1" dirty="0"/>
              <a:t>Query </a:t>
            </a:r>
            <a:r>
              <a:rPr lang="en-US" sz="1800" b="1" dirty="0" err="1"/>
              <a:t>positionalParamQuery</a:t>
            </a:r>
            <a:r>
              <a:rPr lang="en-US" sz="1800" b="1" dirty="0"/>
              <a:t> = </a:t>
            </a:r>
            <a:r>
              <a:rPr lang="en-US" sz="1800" b="1" dirty="0" err="1"/>
              <a:t>em.createQuery</a:t>
            </a:r>
            <a:r>
              <a:rPr lang="en-US" sz="1800" b="1" dirty="0"/>
              <a:t>("SELECT e FROM Employee e WHERE </a:t>
            </a:r>
            <a:r>
              <a:rPr lang="en-US" sz="1800" b="1" dirty="0" err="1"/>
              <a:t>e.id</a:t>
            </a:r>
            <a:r>
              <a:rPr lang="en-US" sz="1800" b="1" dirty="0"/>
              <a:t>&gt;?1", </a:t>
            </a:r>
            <a:r>
              <a:rPr lang="en-US" sz="1800" b="1" dirty="0" err="1"/>
              <a:t>EmployeeEntity.class</a:t>
            </a:r>
            <a:r>
              <a:rPr lang="en-US" sz="1800" b="1" dirty="0"/>
              <a:t>);</a:t>
            </a:r>
          </a:p>
          <a:p>
            <a:pPr marL="68580" indent="0">
              <a:buNone/>
            </a:pPr>
            <a:r>
              <a:rPr lang="en-US" sz="1800" dirty="0"/>
              <a:t>  </a:t>
            </a:r>
            <a:r>
              <a:rPr lang="en-US" sz="1800" dirty="0" err="1" smtClean="0"/>
              <a:t>positionalParamQuery.setParameter</a:t>
            </a:r>
            <a:r>
              <a:rPr lang="en-US" sz="1800" dirty="0"/>
              <a:t>(1, 1600l)</a:t>
            </a:r>
            <a:r>
              <a:rPr lang="en-US" sz="1800" dirty="0" smtClean="0"/>
              <a:t>;</a:t>
            </a:r>
          </a:p>
          <a:p>
            <a:pPr marL="68580" indent="0">
              <a:buNone/>
            </a:pPr>
            <a:endParaRPr lang="pt-BR" sz="1800" b="1" dirty="0" smtClean="0"/>
          </a:p>
          <a:p>
            <a:r>
              <a:rPr lang="pt-BR" b="1" dirty="0" smtClean="0"/>
              <a:t>NAMED PARAMETERS</a:t>
            </a:r>
          </a:p>
          <a:p>
            <a:pPr marL="68580" indent="0">
              <a:buNone/>
            </a:pPr>
            <a:r>
              <a:rPr lang="en-US" sz="1800" b="1" dirty="0"/>
              <a:t>final Query </a:t>
            </a:r>
            <a:r>
              <a:rPr lang="en-US" sz="1800" b="1" dirty="0" err="1"/>
              <a:t>namedParameterQuery</a:t>
            </a:r>
            <a:r>
              <a:rPr lang="en-US" sz="1800" b="1" dirty="0"/>
              <a:t> = </a:t>
            </a:r>
            <a:r>
              <a:rPr lang="en-US" sz="1800" b="1" dirty="0" err="1"/>
              <a:t>em.createQuery</a:t>
            </a:r>
            <a:r>
              <a:rPr lang="en-US" sz="1800" b="1" dirty="0"/>
              <a:t>("SELECT e FROM Employee e WHERE </a:t>
            </a:r>
            <a:r>
              <a:rPr lang="en-US" sz="1800" b="1" dirty="0" err="1"/>
              <a:t>e.id</a:t>
            </a:r>
            <a:r>
              <a:rPr lang="en-US" sz="1800" b="1" dirty="0"/>
              <a:t>&gt;=:id", </a:t>
            </a:r>
            <a:r>
              <a:rPr lang="en-US" sz="1800" b="1" dirty="0" err="1"/>
              <a:t>EmployeeEntity.class</a:t>
            </a:r>
            <a:r>
              <a:rPr lang="en-US" sz="1800" b="1" dirty="0"/>
              <a:t>);</a:t>
            </a:r>
          </a:p>
          <a:p>
            <a:pPr marL="68580" indent="0">
              <a:buNone/>
            </a:pPr>
            <a:r>
              <a:rPr lang="en-US" sz="1800" dirty="0"/>
              <a:t>  </a:t>
            </a:r>
            <a:r>
              <a:rPr lang="en-US" sz="1800" dirty="0" err="1" smtClean="0"/>
              <a:t>namedParameterQuery.setParameter</a:t>
            </a:r>
            <a:r>
              <a:rPr lang="en-US" sz="1800" dirty="0"/>
              <a:t>("id", 1700l);</a:t>
            </a:r>
          </a:p>
        </p:txBody>
      </p:sp>
    </p:spTree>
    <p:extLst>
      <p:ext uri="{BB962C8B-B14F-4D97-AF65-F5344CB8AC3E}">
        <p14:creationId xmlns:p14="http://schemas.microsoft.com/office/powerpoint/2010/main" val="279075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0930"/>
            <a:ext cx="7024744" cy="6527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Named Queries (Recommended)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3652"/>
            <a:ext cx="6777317" cy="4438977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/>
              <a:t>Persistence providers will often take steps to precompile </a:t>
            </a:r>
            <a:r>
              <a:rPr lang="en-US" dirty="0" smtClean="0"/>
              <a:t>JPQL </a:t>
            </a:r>
            <a:r>
              <a:rPr lang="en-US" dirty="0"/>
              <a:t>named queries to SQL as part of the deployment or initialization phase of an </a:t>
            </a:r>
            <a:r>
              <a:rPr lang="en-US" dirty="0" smtClean="0"/>
              <a:t>application</a:t>
            </a:r>
          </a:p>
          <a:p>
            <a:pPr marL="68580" indent="0">
              <a:buNone/>
            </a:pPr>
            <a:endParaRPr lang="en-US" sz="1900" dirty="0"/>
          </a:p>
          <a:p>
            <a:pPr marL="68580" indent="0">
              <a:buNone/>
            </a:pPr>
            <a:r>
              <a:rPr lang="en-US" sz="1900" dirty="0"/>
              <a:t>@Entity(name = "Employee")</a:t>
            </a:r>
          </a:p>
          <a:p>
            <a:pPr marL="68580" indent="0">
              <a:buNone/>
            </a:pPr>
            <a:r>
              <a:rPr lang="en-US" sz="1900" dirty="0"/>
              <a:t>@Table(name = "</a:t>
            </a:r>
            <a:r>
              <a:rPr lang="en-US" sz="1900" dirty="0" err="1"/>
              <a:t>employee_tbl</a:t>
            </a:r>
            <a:r>
              <a:rPr lang="en-US" sz="1900" dirty="0"/>
              <a:t>")</a:t>
            </a:r>
          </a:p>
          <a:p>
            <a:pPr marL="68580" indent="0">
              <a:buNone/>
            </a:pPr>
            <a:r>
              <a:rPr lang="en-US" sz="1900" dirty="0"/>
              <a:t>@</a:t>
            </a:r>
            <a:r>
              <a:rPr lang="en-US" sz="1900" dirty="0" err="1"/>
              <a:t>NamedQuery</a:t>
            </a:r>
            <a:r>
              <a:rPr lang="en-US" sz="1900" dirty="0"/>
              <a:t>(name = "</a:t>
            </a:r>
            <a:r>
              <a:rPr lang="en-US" sz="1900" b="1" dirty="0" err="1">
                <a:solidFill>
                  <a:srgbClr val="FF6600"/>
                </a:solidFill>
              </a:rPr>
              <a:t>employeeById</a:t>
            </a:r>
            <a:r>
              <a:rPr lang="en-US" sz="1900" dirty="0"/>
              <a:t>", query = "SELECT e FROM Employee e WHERE </a:t>
            </a:r>
            <a:r>
              <a:rPr lang="en-US" sz="1900" dirty="0" err="1"/>
              <a:t>e.id</a:t>
            </a:r>
            <a:r>
              <a:rPr lang="en-US" sz="1900" dirty="0"/>
              <a:t>=:id")</a:t>
            </a:r>
          </a:p>
          <a:p>
            <a:pPr marL="68580" indent="0">
              <a:buNone/>
            </a:pPr>
            <a:r>
              <a:rPr lang="en-US" sz="1900" dirty="0"/>
              <a:t>public class </a:t>
            </a:r>
            <a:r>
              <a:rPr lang="en-US" sz="1900" dirty="0" err="1"/>
              <a:t>EmployeeEntity</a:t>
            </a:r>
            <a:r>
              <a:rPr lang="en-US" sz="1900" dirty="0"/>
              <a:t> </a:t>
            </a:r>
            <a:r>
              <a:rPr lang="en-US" sz="1900" dirty="0" smtClean="0"/>
              <a:t>{}</a:t>
            </a: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sz="1900" dirty="0" smtClean="0"/>
              <a:t>final </a:t>
            </a:r>
            <a:r>
              <a:rPr lang="en-US" sz="1900" dirty="0"/>
              <a:t>Query </a:t>
            </a:r>
            <a:r>
              <a:rPr lang="en-US" sz="1900" dirty="0" err="1"/>
              <a:t>namedQuery</a:t>
            </a:r>
            <a:r>
              <a:rPr lang="en-US" sz="1900" dirty="0"/>
              <a:t> = </a:t>
            </a:r>
            <a:r>
              <a:rPr lang="en-US" sz="1900" b="1" dirty="0" err="1"/>
              <a:t>em.createNamedQuery</a:t>
            </a:r>
            <a:r>
              <a:rPr lang="en-US" sz="1900" dirty="0"/>
              <a:t>("</a:t>
            </a:r>
            <a:r>
              <a:rPr lang="en-US" sz="1900" b="1" dirty="0" err="1">
                <a:solidFill>
                  <a:srgbClr val="FF6600"/>
                </a:solidFill>
              </a:rPr>
              <a:t>employeeById</a:t>
            </a:r>
            <a:r>
              <a:rPr lang="en-US" sz="1900" dirty="0"/>
              <a:t>");</a:t>
            </a:r>
          </a:p>
          <a:p>
            <a:pPr marL="68580" indent="0">
              <a:buNone/>
            </a:pPr>
            <a:r>
              <a:rPr lang="en-US" sz="1900" dirty="0"/>
              <a:t> </a:t>
            </a:r>
            <a:r>
              <a:rPr lang="en-US" sz="1900" dirty="0" err="1" smtClean="0"/>
              <a:t>namedQuery.setParameter</a:t>
            </a:r>
            <a:r>
              <a:rPr lang="en-US" sz="1900" dirty="0"/>
              <a:t>("id", 1801l);</a:t>
            </a:r>
          </a:p>
        </p:txBody>
      </p:sp>
    </p:spTree>
    <p:extLst>
      <p:ext uri="{BB962C8B-B14F-4D97-AF65-F5344CB8AC3E}">
        <p14:creationId xmlns:p14="http://schemas.microsoft.com/office/powerpoint/2010/main" val="208159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00567"/>
            <a:ext cx="7024744" cy="454193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Query </a:t>
            </a:r>
            <a:r>
              <a:rPr lang="en-US" sz="2800" dirty="0" smtClean="0"/>
              <a:t>Hints AND ADVANCED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54760"/>
            <a:ext cx="6777317" cy="4577869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/>
              <a:t>Query hints are the JPA extension point for query features. A hint is simply a string name and object value. Hints allow features to be added to JPA without introducing a new API. </a:t>
            </a:r>
            <a:endParaRPr lang="en-US" dirty="0" smtClean="0"/>
          </a:p>
          <a:p>
            <a:pPr lvl="1"/>
            <a:r>
              <a:rPr lang="en-US" dirty="0" err="1" smtClean="0"/>
              <a:t>namedQuery.setHint</a:t>
            </a:r>
            <a:r>
              <a:rPr lang="en-US" dirty="0"/>
              <a:t>("</a:t>
            </a:r>
            <a:r>
              <a:rPr lang="en-US" dirty="0" err="1"/>
              <a:t>javax.persistence.query.timeout</a:t>
            </a:r>
            <a:r>
              <a:rPr lang="en-US" dirty="0"/>
              <a:t>", 1)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/>
              <a:t>query.setHint</a:t>
            </a:r>
            <a:r>
              <a:rPr lang="en-US" dirty="0"/>
              <a:t>("</a:t>
            </a:r>
            <a:r>
              <a:rPr lang="en-US" dirty="0" err="1"/>
              <a:t>org.hibernate.cacheable</a:t>
            </a:r>
            <a:r>
              <a:rPr lang="en-US" dirty="0"/>
              <a:t>", </a:t>
            </a:r>
            <a:r>
              <a:rPr lang="en-US" dirty="0" err="1"/>
              <a:t>Boolean.</a:t>
            </a:r>
            <a:r>
              <a:rPr lang="en-US" b="1" i="1" dirty="0" err="1"/>
              <a:t>TRUE</a:t>
            </a:r>
            <a:r>
              <a:rPr lang="en-US" b="1" i="1" dirty="0"/>
              <a:t>);</a:t>
            </a:r>
            <a:endParaRPr lang="en-US" dirty="0" smtClean="0"/>
          </a:p>
          <a:p>
            <a:pPr marL="68580" indent="0">
              <a:buNone/>
            </a:pPr>
            <a:r>
              <a:rPr lang="en-US" b="1" dirty="0" smtClean="0"/>
              <a:t>Advanced Query: </a:t>
            </a:r>
            <a:endParaRPr lang="en-US" b="1" dirty="0"/>
          </a:p>
          <a:p>
            <a:pPr marL="68580" indent="0">
              <a:buNone/>
            </a:pPr>
            <a:r>
              <a:rPr lang="en-US" sz="2000" dirty="0"/>
              <a:t>SELECT NEW </a:t>
            </a:r>
            <a:r>
              <a:rPr lang="en-US" sz="2000" dirty="0" err="1"/>
              <a:t>com.innominds.dto.Employee</a:t>
            </a:r>
            <a:r>
              <a:rPr lang="en-US" sz="2000" dirty="0"/>
              <a:t>(</a:t>
            </a:r>
            <a:r>
              <a:rPr lang="en-US" sz="2000" dirty="0" err="1"/>
              <a:t>e.id,e.name,e.salary,e.joinDate</a:t>
            </a:r>
            <a:r>
              <a:rPr lang="en-US" sz="2000" dirty="0"/>
              <a:t>) FROM Employee </a:t>
            </a:r>
            <a:r>
              <a:rPr lang="en-US" sz="2000" dirty="0" smtClean="0"/>
              <a:t>e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5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12361"/>
            <a:ext cx="7024744" cy="63060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INHERITANCE AND POLYMORPHISM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34782"/>
            <a:ext cx="6777317" cy="4297848"/>
          </a:xfrm>
        </p:spPr>
        <p:txBody>
          <a:bodyPr>
            <a:normAutofit/>
          </a:bodyPr>
          <a:lstStyle/>
          <a:p>
            <a:r>
              <a:rPr lang="en-US" sz="2000" dirty="0"/>
              <a:t>SELECT </a:t>
            </a:r>
            <a:r>
              <a:rPr lang="en-US" sz="2000" dirty="0" smtClean="0"/>
              <a:t>p FROM </a:t>
            </a:r>
            <a:r>
              <a:rPr lang="en-US" sz="2000" dirty="0"/>
              <a:t>Project </a:t>
            </a:r>
            <a:r>
              <a:rPr lang="en-US" sz="2000" dirty="0" smtClean="0"/>
              <a:t>p WHERE </a:t>
            </a:r>
            <a:r>
              <a:rPr lang="en-US" sz="2000" dirty="0" err="1"/>
              <a:t>p.employees</a:t>
            </a:r>
            <a:r>
              <a:rPr lang="en-US" sz="2000" dirty="0"/>
              <a:t> IS NOT </a:t>
            </a:r>
            <a:r>
              <a:rPr lang="en-US" sz="2000" dirty="0" smtClean="0"/>
              <a:t>EMPTY</a:t>
            </a:r>
          </a:p>
          <a:p>
            <a:endParaRPr lang="en-US" sz="2000" dirty="0"/>
          </a:p>
          <a:p>
            <a:r>
              <a:rPr lang="en-US" sz="2000" dirty="0"/>
              <a:t>SELECT </a:t>
            </a:r>
            <a:r>
              <a:rPr lang="en-US" sz="2000" dirty="0" smtClean="0"/>
              <a:t>p FROM </a:t>
            </a:r>
            <a:r>
              <a:rPr lang="en-US" sz="2000" dirty="0"/>
              <a:t>Project </a:t>
            </a:r>
            <a:r>
              <a:rPr lang="en-US" sz="2000" dirty="0" smtClean="0"/>
              <a:t>p WHERE  TYPE</a:t>
            </a:r>
            <a:r>
              <a:rPr lang="en-US" sz="2000" dirty="0"/>
              <a:t>(p) = </a:t>
            </a:r>
            <a:r>
              <a:rPr lang="en-US" sz="2000" dirty="0" err="1"/>
              <a:t>DesignProject</a:t>
            </a:r>
            <a:r>
              <a:rPr lang="en-US" sz="2000" dirty="0"/>
              <a:t> OR TYPE(p) = </a:t>
            </a:r>
            <a:r>
              <a:rPr lang="en-US" sz="2000" dirty="0" err="1" smtClean="0"/>
              <a:t>QualityProject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INNER JOIN QUERY EXAMPLE</a:t>
            </a:r>
            <a:endParaRPr lang="en-US" sz="2000" dirty="0"/>
          </a:p>
          <a:p>
            <a:pPr marL="6858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SELECT </a:t>
            </a:r>
            <a:r>
              <a:rPr lang="en-US" sz="2000" dirty="0" err="1"/>
              <a:t>pFROM</a:t>
            </a:r>
            <a:r>
              <a:rPr lang="en-US" sz="2000" dirty="0"/>
              <a:t> Employee e JOIN </a:t>
            </a:r>
            <a:r>
              <a:rPr lang="en-US" sz="2000" dirty="0" err="1"/>
              <a:t>e.phones</a:t>
            </a:r>
            <a:r>
              <a:rPr lang="en-US" sz="2000" dirty="0"/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53646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6777319" cy="542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smtClean="0"/>
              <a:t>e FROM </a:t>
            </a:r>
            <a:r>
              <a:rPr lang="en-US" dirty="0"/>
              <a:t>Employee </a:t>
            </a:r>
            <a:r>
              <a:rPr lang="en-US" dirty="0" smtClean="0"/>
              <a:t>e WHERE </a:t>
            </a:r>
            <a:r>
              <a:rPr lang="en-US" dirty="0" err="1"/>
              <a:t>e.salary</a:t>
            </a:r>
            <a:r>
              <a:rPr lang="en-US" dirty="0"/>
              <a:t> = (SELECT MAX(</a:t>
            </a:r>
            <a:r>
              <a:rPr lang="en-US" dirty="0" err="1"/>
              <a:t>emp.salary</a:t>
            </a:r>
            <a:r>
              <a:rPr lang="en-US" dirty="0"/>
              <a:t>) </a:t>
            </a:r>
            <a:r>
              <a:rPr lang="en-US" dirty="0" smtClean="0"/>
              <a:t>FROM </a:t>
            </a:r>
            <a:r>
              <a:rPr lang="en-US" dirty="0"/>
              <a:t>Employee </a:t>
            </a:r>
            <a:r>
              <a:rPr lang="en-US" dirty="0" err="1"/>
              <a:t>emp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982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1296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COLLECTION EXPRESSION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34680"/>
            <a:ext cx="6777317" cy="3997949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smtClean="0"/>
              <a:t>e FROM </a:t>
            </a:r>
            <a:r>
              <a:rPr lang="en-US" dirty="0"/>
              <a:t>Employee </a:t>
            </a:r>
            <a:r>
              <a:rPr lang="en-US" dirty="0" smtClean="0"/>
              <a:t>e WHERE </a:t>
            </a:r>
            <a:r>
              <a:rPr lang="en-US" dirty="0" err="1"/>
              <a:t>e.directs</a:t>
            </a:r>
            <a:r>
              <a:rPr lang="en-US" dirty="0"/>
              <a:t> IS NOT </a:t>
            </a:r>
            <a:r>
              <a:rPr lang="en-US" dirty="0" smtClean="0"/>
              <a:t>EMPTY</a:t>
            </a:r>
          </a:p>
          <a:p>
            <a:endParaRPr lang="en-US" dirty="0" smtClean="0"/>
          </a:p>
          <a:p>
            <a:r>
              <a:rPr lang="en-US" dirty="0"/>
              <a:t>SELECT </a:t>
            </a:r>
            <a:r>
              <a:rPr lang="en-US" dirty="0" smtClean="0"/>
              <a:t>m FROM </a:t>
            </a:r>
            <a:r>
              <a:rPr lang="en-US" dirty="0"/>
              <a:t>Employee </a:t>
            </a:r>
            <a:r>
              <a:rPr lang="en-US" dirty="0" smtClean="0"/>
              <a:t>m WHERE </a:t>
            </a:r>
          </a:p>
          <a:p>
            <a:pPr marL="68580" indent="0">
              <a:buNone/>
            </a:pPr>
            <a:r>
              <a:rPr lang="en-US" dirty="0" smtClean="0"/>
              <a:t>(</a:t>
            </a:r>
            <a:r>
              <a:rPr lang="en-US" dirty="0"/>
              <a:t>SELECT COUNT(e)   </a:t>
            </a:r>
            <a:r>
              <a:rPr lang="en-US" dirty="0" smtClean="0"/>
              <a:t>FROM </a:t>
            </a:r>
            <a:r>
              <a:rPr lang="en-US" dirty="0"/>
              <a:t>Employee e </a:t>
            </a:r>
            <a:r>
              <a:rPr lang="en-US" dirty="0" smtClean="0"/>
              <a:t> </a:t>
            </a:r>
            <a:r>
              <a:rPr lang="en-US" dirty="0"/>
              <a:t>WHERE </a:t>
            </a:r>
            <a:r>
              <a:rPr lang="en-US" dirty="0" err="1"/>
              <a:t>e.manager</a:t>
            </a:r>
            <a:r>
              <a:rPr lang="en-US" dirty="0"/>
              <a:t> = m) &gt; </a:t>
            </a:r>
            <a:r>
              <a:rPr lang="en-US" dirty="0" smtClean="0"/>
              <a:t>0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6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6777319" cy="5247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MEMBER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2422"/>
            <a:ext cx="6777317" cy="4280207"/>
          </a:xfrm>
        </p:spPr>
        <p:txBody>
          <a:bodyPr/>
          <a:lstStyle/>
          <a:p>
            <a:r>
              <a:rPr lang="en-US" dirty="0"/>
              <a:t>The MEMBER OF operator and its negated form NOT MEMBER OF are a shorthand way of checking whether an entity is a member of a collection association path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/>
              <a:t>SELECT </a:t>
            </a:r>
            <a:r>
              <a:rPr lang="en-US" dirty="0" smtClean="0"/>
              <a:t>e FROM </a:t>
            </a:r>
            <a:r>
              <a:rPr lang="en-US" dirty="0"/>
              <a:t>Employee </a:t>
            </a:r>
            <a:r>
              <a:rPr lang="en-US" dirty="0" smtClean="0"/>
              <a:t>e WHERE </a:t>
            </a:r>
            <a:r>
              <a:rPr lang="en-US" dirty="0"/>
              <a:t>e MEMBER OF </a:t>
            </a:r>
            <a:r>
              <a:rPr lang="en-US" dirty="0" err="1"/>
              <a:t>e.directs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0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820"/>
            <a:ext cx="7772400" cy="695626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Enabling SECOND LEVEL CACHE IN 4.0 (3.3.x) or higher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5344"/>
            <a:ext cx="7772400" cy="442793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Hibernate has its own EHCache implementation from version 4 onwards.</a:t>
            </a:r>
          </a:p>
          <a:p>
            <a:pPr marL="68580" indent="0">
              <a:buNone/>
            </a:pPr>
            <a:r>
              <a:rPr lang="en-US" dirty="0" smtClean="0"/>
              <a:t>Add below properties to configuration </a:t>
            </a:r>
          </a:p>
          <a:p>
            <a:pPr marL="68580" indent="0">
              <a:buNone/>
            </a:pPr>
            <a:r>
              <a:rPr lang="en-US" b="1" dirty="0"/>
              <a:t>&lt;property name=</a:t>
            </a:r>
            <a:r>
              <a:rPr lang="en-US" b="1" i="1" dirty="0"/>
              <a:t>"</a:t>
            </a:r>
            <a:r>
              <a:rPr lang="en-US" b="1" i="1" dirty="0" err="1"/>
              <a:t>hibernate.cache.region.factory_class</a:t>
            </a:r>
            <a:r>
              <a:rPr lang="en-US" b="1" i="1" dirty="0"/>
              <a:t>" value="</a:t>
            </a:r>
            <a:r>
              <a:rPr lang="en-US" b="1" i="1" dirty="0" err="1"/>
              <a:t>org.hibernate.cache.ehcache.EhCacheRegionFactory</a:t>
            </a:r>
            <a:r>
              <a:rPr lang="en-US" b="1" i="1" dirty="0"/>
              <a:t>"/&gt;              </a:t>
            </a:r>
          </a:p>
          <a:p>
            <a:pPr marL="6858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property name=</a:t>
            </a:r>
            <a:r>
              <a:rPr lang="en-US" b="1" i="1" dirty="0"/>
              <a:t>"</a:t>
            </a:r>
            <a:r>
              <a:rPr lang="en-US" b="1" i="1" dirty="0" err="1"/>
              <a:t>hibernate.cache.use_second_level_cache</a:t>
            </a:r>
            <a:r>
              <a:rPr lang="en-US" b="1" i="1" dirty="0"/>
              <a:t>" value="true" /&gt;</a:t>
            </a:r>
          </a:p>
          <a:p>
            <a:pPr marL="6858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property name=</a:t>
            </a:r>
            <a:r>
              <a:rPr lang="en-US" b="1" i="1" dirty="0"/>
              <a:t>"</a:t>
            </a:r>
            <a:r>
              <a:rPr lang="en-US" b="1" i="1" dirty="0" err="1"/>
              <a:t>hibernate.cache.use_query_cache</a:t>
            </a:r>
            <a:r>
              <a:rPr lang="en-US" b="1" i="1" dirty="0"/>
              <a:t>" value="true" /&gt;</a:t>
            </a:r>
          </a:p>
          <a:p>
            <a:pPr marL="6858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property name=</a:t>
            </a:r>
            <a:r>
              <a:rPr lang="en-US" b="1" i="1" dirty="0"/>
              <a:t>"</a:t>
            </a:r>
            <a:r>
              <a:rPr lang="en-US" b="1" i="1" dirty="0" err="1"/>
              <a:t>hibernate.generate_statistics</a:t>
            </a:r>
            <a:r>
              <a:rPr lang="en-US" b="1" i="1" dirty="0"/>
              <a:t>" value="true" /&gt;</a:t>
            </a:r>
            <a:endParaRPr lang="en-US" b="1" dirty="0" smtClean="0"/>
          </a:p>
          <a:p>
            <a:pPr marL="868680" lvl="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868680" lvl="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868680" lvl="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868680" lvl="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868680" lvl="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86868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85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7906"/>
            <a:ext cx="7604878" cy="4498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Second LEVEL CACHE MODES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3511"/>
            <a:ext cx="7772400" cy="4862588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smtClean="0"/>
              <a:t>Second </a:t>
            </a:r>
            <a:r>
              <a:rPr lang="en-US" dirty="0"/>
              <a:t>level cache can be controller using property "</a:t>
            </a:r>
            <a:r>
              <a:rPr lang="en-US" b="1" dirty="0" err="1">
                <a:solidFill>
                  <a:srgbClr val="F44B5B"/>
                </a:solidFill>
              </a:rPr>
              <a:t>javax.persistence.sharedCache.mode</a:t>
            </a:r>
            <a:r>
              <a:rPr lang="en-US" dirty="0"/>
              <a:t>".</a:t>
            </a:r>
          </a:p>
          <a:p>
            <a:pPr marL="68580" indent="0">
              <a:buNone/>
            </a:pPr>
            <a:r>
              <a:rPr lang="en-US" dirty="0"/>
              <a:t>Following values are allowed</a:t>
            </a:r>
          </a:p>
          <a:p>
            <a:r>
              <a:rPr lang="en-US" b="1" dirty="0" smtClean="0"/>
              <a:t>ALL</a:t>
            </a:r>
            <a:r>
              <a:rPr lang="en-US" dirty="0"/>
              <a:t>: </a:t>
            </a:r>
            <a:r>
              <a:rPr lang="en-US" dirty="0" smtClean="0"/>
              <a:t> All </a:t>
            </a:r>
            <a:r>
              <a:rPr lang="en-US" dirty="0"/>
              <a:t>entity data is stored in the 2nd level cache</a:t>
            </a:r>
          </a:p>
          <a:p>
            <a:r>
              <a:rPr lang="en-US" b="1" dirty="0"/>
              <a:t>NONE</a:t>
            </a:r>
            <a:r>
              <a:rPr lang="en-US" dirty="0"/>
              <a:t>: No data is cached</a:t>
            </a:r>
          </a:p>
          <a:p>
            <a:r>
              <a:rPr lang="en-US" b="1" dirty="0"/>
              <a:t>ENABLE_SELECTIVE</a:t>
            </a:r>
            <a:r>
              <a:rPr lang="en-US" dirty="0" smtClean="0"/>
              <a:t>:  </a:t>
            </a:r>
            <a:r>
              <a:rPr lang="en-US" dirty="0"/>
              <a:t>Entities marked with @</a:t>
            </a:r>
            <a:r>
              <a:rPr lang="en-US" dirty="0" err="1"/>
              <a:t>Cachable</a:t>
            </a:r>
            <a:r>
              <a:rPr lang="en-US" dirty="0"/>
              <a:t> are cached</a:t>
            </a:r>
          </a:p>
          <a:p>
            <a:r>
              <a:rPr lang="en-US" b="1" dirty="0"/>
              <a:t>DISABLE_SELECTIVE</a:t>
            </a:r>
            <a:r>
              <a:rPr lang="en-US" dirty="0" smtClean="0"/>
              <a:t>:  </a:t>
            </a:r>
            <a:r>
              <a:rPr lang="en-US" dirty="0"/>
              <a:t>All entities except @</a:t>
            </a:r>
            <a:r>
              <a:rPr lang="en-US" dirty="0" err="1"/>
              <a:t>Cachable</a:t>
            </a:r>
            <a:r>
              <a:rPr lang="en-US" dirty="0"/>
              <a:t>(false) are cached</a:t>
            </a:r>
          </a:p>
          <a:p>
            <a:r>
              <a:rPr lang="en-US" b="1" dirty="0"/>
              <a:t>UNSPECIFIED</a:t>
            </a:r>
            <a:r>
              <a:rPr lang="en-US" dirty="0"/>
              <a:t>: </a:t>
            </a:r>
            <a:r>
              <a:rPr lang="en-US" dirty="0" smtClean="0"/>
              <a:t> Caching behavior </a:t>
            </a:r>
            <a:r>
              <a:rPr lang="en-US" dirty="0"/>
              <a:t>is not specified, Persistence </a:t>
            </a:r>
            <a:r>
              <a:rPr lang="en-US" dirty="0" smtClean="0"/>
              <a:t>provider’s default </a:t>
            </a:r>
            <a:r>
              <a:rPr lang="en-US" dirty="0"/>
              <a:t>caching </a:t>
            </a:r>
            <a:r>
              <a:rPr lang="en-US" dirty="0" smtClean="0"/>
              <a:t>behavior </a:t>
            </a:r>
            <a:r>
              <a:rPr lang="en-US" dirty="0"/>
              <a:t>is used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r>
              <a:rPr lang="en-US" b="1" dirty="0" smtClean="0">
                <a:solidFill>
                  <a:srgbClr val="FF6600"/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final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Properties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additionalConfig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= new Properties();</a:t>
            </a:r>
          </a:p>
          <a:p>
            <a:pPr marL="6858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900" b="1" dirty="0" err="1" smtClean="0">
                <a:solidFill>
                  <a:schemeClr val="accent2">
                    <a:lumMod val="50000"/>
                  </a:schemeClr>
                </a:solidFill>
              </a:rPr>
              <a:t>additionalConfig.put</a:t>
            </a:r>
            <a:r>
              <a:rPr lang="en-US" sz="1900" dirty="0">
                <a:solidFill>
                  <a:schemeClr val="accent2">
                    <a:lumMod val="50000"/>
                  </a:schemeClr>
                </a:solidFill>
              </a:rPr>
              <a:t>("</a:t>
            </a:r>
            <a:r>
              <a:rPr lang="en-US" sz="1900" dirty="0" err="1">
                <a:solidFill>
                  <a:schemeClr val="accent2">
                    <a:lumMod val="50000"/>
                  </a:schemeClr>
                </a:solidFill>
              </a:rPr>
              <a:t>javax.persistence.sharedCache.mode</a:t>
            </a:r>
            <a:r>
              <a:rPr lang="en-US" sz="1900" dirty="0">
                <a:solidFill>
                  <a:schemeClr val="accent2">
                    <a:lumMod val="50000"/>
                  </a:schemeClr>
                </a:solidFill>
              </a:rPr>
              <a:t>", </a:t>
            </a:r>
            <a:r>
              <a:rPr lang="en-US" sz="1900" dirty="0" smtClean="0">
                <a:solidFill>
                  <a:schemeClr val="accent2">
                    <a:lumMod val="50000"/>
                  </a:schemeClr>
                </a:solidFill>
              </a:rPr>
              <a:t> "</a:t>
            </a:r>
            <a:r>
              <a:rPr lang="en-US" sz="1900" dirty="0">
                <a:solidFill>
                  <a:schemeClr val="accent2">
                    <a:lumMod val="50000"/>
                  </a:schemeClr>
                </a:solidFill>
              </a:rPr>
              <a:t>DISABLE_SELECTIVE");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9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JPA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Persistence API (JPA), was introduced into the platform to bridge the gap between object-oriented domain models and relational database </a:t>
            </a:r>
            <a:r>
              <a:rPr lang="en-US" dirty="0" smtClean="0"/>
              <a:t>systems</a:t>
            </a:r>
          </a:p>
          <a:p>
            <a:endParaRPr lang="en-US" dirty="0"/>
          </a:p>
          <a:p>
            <a:r>
              <a:rPr lang="en-US" dirty="0" smtClean="0"/>
              <a:t> API is part of  </a:t>
            </a:r>
            <a:r>
              <a:rPr lang="en-US" dirty="0" err="1" smtClean="0"/>
              <a:t>javax.persistence</a:t>
            </a:r>
            <a:r>
              <a:rPr lang="en-US" dirty="0" smtClean="0"/>
              <a:t>.* package distributed by different vendors hibernate-jpa-2.1-api.jar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7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0385"/>
            <a:ext cx="7772400" cy="554496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Cache Retrieval and Store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1293"/>
            <a:ext cx="7772400" cy="39227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the second level cache is enabled for a persistence unit, we’re now able fine-tune the caching </a:t>
            </a:r>
            <a:r>
              <a:rPr lang="en-US" dirty="0" smtClean="0"/>
              <a:t>behavior </a:t>
            </a:r>
            <a:r>
              <a:rPr lang="en-US" dirty="0"/>
              <a:t>by setting </a:t>
            </a:r>
            <a:r>
              <a:rPr lang="en-US" dirty="0" smtClean="0"/>
              <a:t>retrieval-mode </a:t>
            </a:r>
            <a:r>
              <a:rPr lang="en-US" dirty="0"/>
              <a:t>and </a:t>
            </a:r>
            <a:r>
              <a:rPr lang="en-US" dirty="0" smtClean="0"/>
              <a:t>store</a:t>
            </a:r>
            <a:r>
              <a:rPr lang="en-US" dirty="0"/>
              <a:t>-mode-properties </a:t>
            </a:r>
            <a:r>
              <a:rPr lang="en-US" dirty="0" smtClean="0"/>
              <a:t>at </a:t>
            </a:r>
            <a:r>
              <a:rPr lang="en-US" dirty="0"/>
              <a:t>persistence context level or </a:t>
            </a:r>
            <a:r>
              <a:rPr lang="en-US" dirty="0" smtClean="0"/>
              <a:t>for </a:t>
            </a:r>
            <a:r>
              <a:rPr lang="en-US" dirty="0"/>
              <a:t>each entity-manager operation or </a:t>
            </a:r>
            <a:r>
              <a:rPr lang="en-US" dirty="0" smtClean="0"/>
              <a:t>query level</a:t>
            </a:r>
            <a:r>
              <a:rPr lang="en-US" dirty="0"/>
              <a:t> </a:t>
            </a:r>
            <a:r>
              <a:rPr lang="en-US" dirty="0" smtClean="0"/>
              <a:t>by setting below properties.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b="1" i="1" dirty="0" smtClean="0"/>
              <a:t>Retrieve Mode can be set using  below property </a:t>
            </a:r>
          </a:p>
          <a:p>
            <a:pPr marL="68580" indent="0">
              <a:buNone/>
            </a:pPr>
            <a:r>
              <a:rPr lang="en-US" b="1" dirty="0" smtClean="0"/>
              <a:t>	</a:t>
            </a:r>
            <a:r>
              <a:rPr lang="en-US" b="1" dirty="0" err="1" smtClean="0">
                <a:solidFill>
                  <a:srgbClr val="FF6600"/>
                </a:solidFill>
              </a:rPr>
              <a:t>javax.persistence.cache.retrieveMode</a:t>
            </a:r>
            <a:endParaRPr lang="en-US" b="1" i="1" dirty="0" smtClean="0">
              <a:solidFill>
                <a:srgbClr val="FF6600"/>
              </a:solidFill>
            </a:endParaRPr>
          </a:p>
          <a:p>
            <a:endParaRPr lang="en-US" b="1" i="1" dirty="0" smtClean="0"/>
          </a:p>
          <a:p>
            <a:r>
              <a:rPr lang="en-US" b="1" i="1" dirty="0" smtClean="0"/>
              <a:t>Store Mode can be set using below property</a:t>
            </a:r>
          </a:p>
          <a:p>
            <a:pPr marL="68580" indent="0">
              <a:buNone/>
            </a:pPr>
            <a:r>
              <a:rPr lang="en-US" b="1" i="1" dirty="0" smtClean="0"/>
              <a:t>	</a:t>
            </a:r>
            <a:r>
              <a:rPr lang="en-US" b="1" i="1" dirty="0" err="1" smtClean="0">
                <a:solidFill>
                  <a:srgbClr val="FF6600"/>
                </a:solidFill>
              </a:rPr>
              <a:t>javax.persistence.cache.storeMode</a:t>
            </a:r>
            <a:endParaRPr lang="en-US" b="1" i="1" dirty="0" smtClean="0">
              <a:solidFill>
                <a:srgbClr val="FF6600"/>
              </a:solidFill>
            </a:endParaRPr>
          </a:p>
          <a:p>
            <a:pPr marL="68580" indent="0">
              <a:buNone/>
            </a:pPr>
            <a:endParaRPr lang="en-US" b="1" i="1" dirty="0" smtClean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85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Following options are available for Retrieve mode </a:t>
            </a:r>
          </a:p>
          <a:p>
            <a:endParaRPr lang="en-US" dirty="0"/>
          </a:p>
          <a:p>
            <a:pPr lvl="1">
              <a:buFont typeface="Wingdings" charset="2"/>
              <a:buChar char="q"/>
            </a:pPr>
            <a:r>
              <a:rPr lang="en-US" b="1" dirty="0"/>
              <a:t>BYPASS</a:t>
            </a:r>
            <a:r>
              <a:rPr lang="en-US" dirty="0" smtClean="0"/>
              <a:t>:  </a:t>
            </a:r>
            <a:r>
              <a:rPr lang="en-US" dirty="0"/>
              <a:t>The cache is bypassed and a call to the database is used to retrieve the data.</a:t>
            </a:r>
          </a:p>
          <a:p>
            <a:pPr lvl="1">
              <a:buFont typeface="Wingdings" charset="2"/>
              <a:buChar char="q"/>
            </a:pPr>
            <a:r>
              <a:rPr lang="en-US" b="1" dirty="0"/>
              <a:t>USE</a:t>
            </a:r>
            <a:r>
              <a:rPr lang="en-US" dirty="0"/>
              <a:t>: </a:t>
            </a:r>
            <a:r>
              <a:rPr lang="en-US" dirty="0" smtClean="0"/>
              <a:t> If </a:t>
            </a:r>
            <a:r>
              <a:rPr lang="en-US" dirty="0"/>
              <a:t>the data is available in the cache, it is read from this location, else it is fetched from the </a:t>
            </a:r>
            <a:r>
              <a:rPr lang="en-US" dirty="0" smtClean="0"/>
              <a:t>database.</a:t>
            </a:r>
            <a:endParaRPr lang="en-US" dirty="0"/>
          </a:p>
          <a:p>
            <a:pPr marL="68580" indent="0">
              <a:buNone/>
            </a:pPr>
            <a:endParaRPr lang="en-US" b="1" dirty="0" smtClean="0">
              <a:solidFill>
                <a:srgbClr val="FF6600"/>
              </a:solidFill>
            </a:endParaRPr>
          </a:p>
          <a:p>
            <a:pPr marL="68580" indent="0">
              <a:buNone/>
            </a:pPr>
            <a:r>
              <a:rPr lang="en-US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EX:  </a:t>
            </a:r>
            <a:r>
              <a:rPr lang="en-US" b="1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config.put</a:t>
            </a:r>
            <a:r>
              <a:rPr lang="en-US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</a:t>
            </a:r>
            <a:r>
              <a:rPr lang="en-US" b="1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javax.persistence.cache.retrieveMode</a:t>
            </a: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", </a:t>
            </a:r>
            <a:r>
              <a:rPr lang="en-US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CacheRetrieveMode.USE</a:t>
            </a: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</a:t>
            </a:r>
            <a:endParaRPr lang="en-US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6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STORE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options are available for store mode</a:t>
            </a:r>
          </a:p>
          <a:p>
            <a:pPr lvl="1"/>
            <a:r>
              <a:rPr lang="en-US" dirty="0"/>
              <a:t>BYPASS: Don’t put anything into the cache</a:t>
            </a:r>
          </a:p>
          <a:p>
            <a:pPr lvl="1"/>
            <a:r>
              <a:rPr lang="en-US" dirty="0"/>
              <a:t>REFRESH: Data is put/updated in the cache when read and committed into the database a refresh enforced</a:t>
            </a:r>
          </a:p>
          <a:p>
            <a:pPr lvl="1"/>
            <a:r>
              <a:rPr lang="en-US" dirty="0"/>
              <a:t>USE: Data is put/updated in the cache when read and committed into the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8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216" b="-4216"/>
          <a:stretch>
            <a:fillRect/>
          </a:stretch>
        </p:blipFill>
        <p:spPr>
          <a:xfrm>
            <a:off x="0" y="150813"/>
            <a:ext cx="9144000" cy="5183187"/>
          </a:xfrm>
        </p:spPr>
      </p:pic>
    </p:spTree>
    <p:extLst>
      <p:ext uri="{BB962C8B-B14F-4D97-AF65-F5344CB8AC3E}">
        <p14:creationId xmlns:p14="http://schemas.microsoft.com/office/powerpoint/2010/main" val="256394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Terminology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Entity</a:t>
            </a:r>
            <a:r>
              <a:rPr lang="en-US" dirty="0" smtClean="0"/>
              <a:t>:  It is nothing but a java representation of the database table that should have characteristics like persist ability,  identity, transactional and granularity.</a:t>
            </a:r>
          </a:p>
          <a:p>
            <a:r>
              <a:rPr lang="en-US" b="1" dirty="0" smtClean="0"/>
              <a:t>Persistence Unit: </a:t>
            </a:r>
            <a:r>
              <a:rPr lang="en-US" dirty="0" smtClean="0"/>
              <a:t>Configuration of Entities and DB </a:t>
            </a:r>
            <a:r>
              <a:rPr lang="en-US" dirty="0" smtClean="0"/>
              <a:t>access information. (</a:t>
            </a:r>
            <a:r>
              <a:rPr lang="en-US" b="1" dirty="0" err="1" smtClean="0"/>
              <a:t>persistence.xml</a:t>
            </a:r>
            <a:r>
              <a:rPr lang="en-US" dirty="0" smtClean="0"/>
              <a:t> file)</a:t>
            </a:r>
          </a:p>
          <a:p>
            <a:r>
              <a:rPr lang="en-US" b="1" dirty="0" smtClean="0"/>
              <a:t>EntityManagerFactory</a:t>
            </a:r>
            <a:r>
              <a:rPr lang="en-US" dirty="0" smtClean="0"/>
              <a:t>: Factory of Entity Managers which we can create by passing Persistence Unit.</a:t>
            </a:r>
          </a:p>
          <a:p>
            <a:r>
              <a:rPr lang="en-US" b="1" dirty="0" smtClean="0"/>
              <a:t>EntityManager</a:t>
            </a:r>
            <a:r>
              <a:rPr lang="en-US" dirty="0" smtClean="0"/>
              <a:t>:  Different API calls performed on entities are managed by the single interface called  EntityManager.</a:t>
            </a:r>
          </a:p>
          <a:p>
            <a:r>
              <a:rPr lang="en-US" b="1" dirty="0" smtClean="0"/>
              <a:t>PersistenceContext</a:t>
            </a:r>
            <a:r>
              <a:rPr lang="en-US" dirty="0" smtClean="0"/>
              <a:t>: Set of entities which are managed by the entity manager are called persistence context.</a:t>
            </a:r>
          </a:p>
          <a:p>
            <a:r>
              <a:rPr lang="en-US" b="1" dirty="0" smtClean="0"/>
              <a:t>Persistence Provider</a:t>
            </a:r>
            <a:r>
              <a:rPr lang="en-US" dirty="0" smtClean="0"/>
              <a:t>:  </a:t>
            </a:r>
            <a:r>
              <a:rPr lang="en-US" dirty="0" smtClean="0"/>
              <a:t>Provides </a:t>
            </a:r>
            <a:r>
              <a:rPr lang="en-US" dirty="0" smtClean="0"/>
              <a:t>underlying implementation to the APIs</a:t>
            </a:r>
            <a:r>
              <a:rPr lang="en-US" dirty="0" smtClean="0"/>
              <a:t>. (hibernate, eclipse link etc..)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88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2514" r="-12514"/>
          <a:stretch>
            <a:fillRect/>
          </a:stretch>
        </p:blipFill>
        <p:spPr>
          <a:xfrm>
            <a:off x="1005465" y="1005546"/>
            <a:ext cx="7232293" cy="4328454"/>
          </a:xfrm>
        </p:spPr>
      </p:pic>
    </p:spTree>
    <p:extLst>
      <p:ext uri="{BB962C8B-B14F-4D97-AF65-F5344CB8AC3E}">
        <p14:creationId xmlns:p14="http://schemas.microsoft.com/office/powerpoint/2010/main" val="174306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52722"/>
            <a:ext cx="7024744" cy="6880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Persistence UNIT and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84730"/>
            <a:ext cx="6777317" cy="41478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persistence unit is a named configuration of entity 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persistence context is a managed set of entity instances.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persistence context is associated with a persistence unit, restricting the classes of the managed instances to the set defined by the persistence unit. </a:t>
            </a:r>
            <a:endParaRPr lang="en-US" dirty="0" smtClean="0"/>
          </a:p>
          <a:p>
            <a:r>
              <a:rPr lang="en-US" dirty="0"/>
              <a:t>Saying that an entity instance is managed means that it is contained within a persistence context and it can be acted upon by an entity manager. It is for this reason that we say that an entity manager manages a persistence context</a:t>
            </a:r>
            <a:r>
              <a:rPr lang="en-US" dirty="0" smtClean="0"/>
              <a:t>.</a:t>
            </a:r>
          </a:p>
          <a:p>
            <a:r>
              <a:rPr lang="en-US" dirty="0"/>
              <a:t>The entity manager type determines the lifetime of a persistence context</a:t>
            </a:r>
          </a:p>
        </p:txBody>
      </p:sp>
    </p:spTree>
    <p:extLst>
      <p:ext uri="{BB962C8B-B14F-4D97-AF65-F5344CB8AC3E}">
        <p14:creationId xmlns:p14="http://schemas.microsoft.com/office/powerpoint/2010/main" val="41261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688005"/>
            <a:ext cx="7024744" cy="6535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Manager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41530"/>
            <a:ext cx="6777317" cy="44911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Container Managed Entity Managers</a:t>
            </a:r>
            <a:r>
              <a:rPr lang="en-US" dirty="0" smtClean="0"/>
              <a:t>: Lifecycle of the entity manager managed by the container. </a:t>
            </a:r>
          </a:p>
          <a:p>
            <a:pPr marL="468630" lvl="1" indent="0">
              <a:buNone/>
            </a:pPr>
            <a:r>
              <a:rPr lang="en-US" dirty="0" smtClean="0"/>
              <a:t>   </a:t>
            </a:r>
            <a:r>
              <a:rPr lang="en-US" b="1" dirty="0"/>
              <a:t>@PersistenceContext(</a:t>
            </a:r>
            <a:r>
              <a:rPr lang="en-US" b="1" dirty="0" err="1"/>
              <a:t>unitName</a:t>
            </a:r>
            <a:r>
              <a:rPr lang="en-US" b="1" dirty="0"/>
              <a:t>="</a:t>
            </a:r>
            <a:r>
              <a:rPr lang="en-US" b="1" dirty="0" err="1"/>
              <a:t>MysqlPU</a:t>
            </a:r>
            <a:r>
              <a:rPr lang="en-US" b="1" dirty="0"/>
              <a:t>")</a:t>
            </a:r>
          </a:p>
          <a:p>
            <a:pPr marL="468630" lvl="1" indent="0">
              <a:buNone/>
            </a:pPr>
            <a:r>
              <a:rPr lang="en-US" b="1" dirty="0"/>
              <a:t>    EntityManager </a:t>
            </a:r>
            <a:r>
              <a:rPr lang="en-US" b="1" dirty="0" err="1"/>
              <a:t>entityManager</a:t>
            </a:r>
            <a:r>
              <a:rPr lang="en-US" b="1" dirty="0" smtClean="0"/>
              <a:t>;</a:t>
            </a:r>
          </a:p>
          <a:p>
            <a:pPr marL="811530" lvl="1" indent="-342900">
              <a:buFont typeface="Wingdings" charset="2"/>
              <a:buChar char="u"/>
            </a:pPr>
            <a:r>
              <a:rPr lang="en-US" b="1" dirty="0" smtClean="0"/>
              <a:t>Transaction</a:t>
            </a:r>
            <a:r>
              <a:rPr lang="en-US" b="1" dirty="0"/>
              <a:t>-scoped:</a:t>
            </a:r>
            <a:r>
              <a:rPr lang="en-US" dirty="0"/>
              <a:t> This means that the persistence contexts managed by the entity manager are scoped by the active JTA transaction, ending when the transaction is complete</a:t>
            </a:r>
            <a:r>
              <a:rPr lang="en-US" dirty="0" smtClean="0"/>
              <a:t>.</a:t>
            </a:r>
          </a:p>
          <a:p>
            <a:pPr marL="811530" lvl="1" indent="-342900">
              <a:buFont typeface="Wingdings" charset="2"/>
              <a:buChar char="u"/>
            </a:pPr>
            <a:r>
              <a:rPr lang="en-US" b="1" dirty="0"/>
              <a:t>Extended: </a:t>
            </a:r>
            <a:r>
              <a:rPr lang="en-US" dirty="0"/>
              <a:t>persistence context of an extended entity manager will last for the entire length of the conversation of service (ex</a:t>
            </a:r>
            <a:r>
              <a:rPr lang="en-US" dirty="0" smtClean="0"/>
              <a:t>: </a:t>
            </a:r>
            <a:r>
              <a:rPr lang="en-US" dirty="0" smtClean="0"/>
              <a:t>stateful </a:t>
            </a:r>
            <a:r>
              <a:rPr lang="en-US" dirty="0"/>
              <a:t>session </a:t>
            </a:r>
            <a:r>
              <a:rPr lang="en-US" dirty="0" smtClean="0"/>
              <a:t>bean)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</a:t>
            </a:r>
          </a:p>
          <a:p>
            <a:r>
              <a:rPr lang="en-US" b="1" dirty="0" smtClean="0"/>
              <a:t>Application Managed Entity Manager </a:t>
            </a:r>
            <a:r>
              <a:rPr lang="en-US" dirty="0" smtClean="0"/>
              <a:t>: application will manages the lifecycle of the entity manager.</a:t>
            </a:r>
          </a:p>
          <a:p>
            <a:pPr marL="468630" lvl="1" indent="0">
              <a:buNone/>
            </a:pPr>
            <a:r>
              <a:rPr lang="en-US" b="1" dirty="0" smtClean="0"/>
              <a:t>final </a:t>
            </a:r>
            <a:r>
              <a:rPr lang="en-US" b="1" dirty="0"/>
              <a:t>EntityManagerFactory </a:t>
            </a:r>
            <a:r>
              <a:rPr lang="en-US" b="1" dirty="0" err="1"/>
              <a:t>emf</a:t>
            </a:r>
            <a:r>
              <a:rPr lang="en-US" b="1" dirty="0"/>
              <a:t> = </a:t>
            </a:r>
            <a:r>
              <a:rPr lang="en-US" b="1" dirty="0" err="1"/>
              <a:t>Persistence.</a:t>
            </a:r>
            <a:r>
              <a:rPr lang="en-US" b="1" i="1" dirty="0" err="1"/>
              <a:t>createEntityManagerFactory</a:t>
            </a:r>
            <a:r>
              <a:rPr lang="en-US" b="1" i="1" dirty="0"/>
              <a:t>("</a:t>
            </a:r>
            <a:r>
              <a:rPr lang="en-US" b="1" i="1" dirty="0" err="1"/>
              <a:t>MysqlPU</a:t>
            </a:r>
            <a:r>
              <a:rPr lang="en-US" b="1" i="1" dirty="0"/>
              <a:t>");</a:t>
            </a:r>
          </a:p>
          <a:p>
            <a:pPr marL="468630" lvl="1" indent="0">
              <a:buNone/>
            </a:pPr>
            <a:r>
              <a:rPr lang="en-US" b="1" dirty="0" smtClean="0"/>
              <a:t>final </a:t>
            </a:r>
            <a:r>
              <a:rPr lang="en-US" b="1" dirty="0"/>
              <a:t>EntityManager </a:t>
            </a:r>
            <a:r>
              <a:rPr lang="en-US" b="1" dirty="0" err="1"/>
              <a:t>em</a:t>
            </a:r>
            <a:r>
              <a:rPr lang="en-US" b="1" dirty="0"/>
              <a:t> = </a:t>
            </a:r>
            <a:r>
              <a:rPr lang="en-US" b="1" dirty="0" err="1"/>
              <a:t>emf.createEntityManager</a:t>
            </a:r>
            <a:r>
              <a:rPr lang="en-US" b="1" dirty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7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4720"/>
            <a:ext cx="7024744" cy="6658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Transaction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60608"/>
            <a:ext cx="6777317" cy="447202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two types of transaction managers supported by the JPA</a:t>
            </a:r>
          </a:p>
          <a:p>
            <a:pPr lvl="1">
              <a:buFont typeface="Wingdings" charset="2"/>
              <a:buChar char="Ø"/>
            </a:pPr>
            <a:r>
              <a:rPr lang="en-US" b="1" dirty="0" smtClean="0"/>
              <a:t>Resource </a:t>
            </a:r>
            <a:r>
              <a:rPr lang="en-US" b="1" dirty="0"/>
              <a:t>Local</a:t>
            </a:r>
            <a:r>
              <a:rPr lang="en-US" dirty="0"/>
              <a:t> : native transactions of the JDBC drivers that are referenced by a persistence </a:t>
            </a:r>
            <a:r>
              <a:rPr lang="en-US" dirty="0" smtClean="0"/>
              <a:t>unit.</a:t>
            </a:r>
          </a:p>
          <a:p>
            <a:pPr lvl="1">
              <a:buFont typeface="Wingdings" charset="2"/>
              <a:buChar char="Ø"/>
            </a:pPr>
            <a:r>
              <a:rPr lang="en-US" b="1" dirty="0"/>
              <a:t>JTA</a:t>
            </a:r>
            <a:r>
              <a:rPr lang="en-US" dirty="0"/>
              <a:t>: transactions of the Java EE server, supporting multiple participating resources, transaction lifecycle management, and distributed XA transactions</a:t>
            </a:r>
            <a:r>
              <a:rPr lang="en-US" dirty="0" smtClean="0"/>
              <a:t>.</a:t>
            </a:r>
          </a:p>
          <a:p>
            <a:r>
              <a:rPr lang="en-US" dirty="0"/>
              <a:t>Container-managed entity managers always use JTA transactions, while application-managed entity managers can use either type.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JTA is typically not available in Java SE applications, the provider needs to support only resource-local transactions in that environment.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default and preferred transaction type for Java EE applications is JTA</a:t>
            </a:r>
            <a:r>
              <a:rPr lang="en-US" dirty="0" smtClean="0"/>
              <a:t>. propagating </a:t>
            </a:r>
            <a:r>
              <a:rPr lang="en-US" dirty="0"/>
              <a:t>persistence contexts with JTA transactions is a major benefit to enterprise persistence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71659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Local Transaction IN JEE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/>
              <a:t>@</a:t>
            </a:r>
            <a:r>
              <a:rPr lang="en-US" dirty="0" err="1"/>
              <a:t>PersistenceUnit</a:t>
            </a:r>
            <a:r>
              <a:rPr lang="en-US" dirty="0"/>
              <a:t>(</a:t>
            </a:r>
            <a:r>
              <a:rPr lang="en-US" dirty="0" err="1"/>
              <a:t>unitName</a:t>
            </a:r>
            <a:r>
              <a:rPr lang="en-US" dirty="0"/>
              <a:t>="logging")    </a:t>
            </a:r>
          </a:p>
          <a:p>
            <a:pPr marL="68580" indent="0">
              <a:buNone/>
            </a:pPr>
            <a:r>
              <a:rPr lang="en-US" dirty="0"/>
              <a:t> EntityManagerFactory </a:t>
            </a:r>
            <a:r>
              <a:rPr lang="en-US" dirty="0" err="1"/>
              <a:t>emf</a:t>
            </a:r>
            <a:r>
              <a:rPr lang="en-US" dirty="0"/>
              <a:t>;    </a:t>
            </a:r>
          </a:p>
          <a:p>
            <a:pPr marL="68580" indent="0">
              <a:buNone/>
            </a:pPr>
            <a:r>
              <a:rPr lang="en-US" dirty="0"/>
              <a:t> </a:t>
            </a:r>
          </a:p>
          <a:p>
            <a:pPr marL="68580" indent="0">
              <a:buNone/>
            </a:pPr>
            <a:r>
              <a:rPr lang="en-US" dirty="0"/>
              <a:t> public void </a:t>
            </a:r>
            <a:r>
              <a:rPr lang="en-US" dirty="0" err="1"/>
              <a:t>logAccess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, String action) {      </a:t>
            </a:r>
          </a:p>
          <a:p>
            <a:pPr marL="68580" indent="0">
              <a:buNone/>
            </a:pPr>
            <a:r>
              <a:rPr lang="en-US" dirty="0"/>
              <a:t>   EntityManager </a:t>
            </a:r>
            <a:r>
              <a:rPr lang="en-US" dirty="0" err="1"/>
              <a:t>em</a:t>
            </a:r>
            <a:r>
              <a:rPr lang="en-US" dirty="0"/>
              <a:t> = </a:t>
            </a:r>
            <a:r>
              <a:rPr lang="en-US" dirty="0" err="1"/>
              <a:t>emf.createEntityManager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pPr marL="68580" indent="0">
              <a:buNone/>
            </a:pPr>
            <a:r>
              <a:rPr lang="en-US" dirty="0" smtClean="0"/>
              <a:t>…….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3806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797</TotalTime>
  <Words>1340</Words>
  <Application>Microsoft Macintosh PowerPoint</Application>
  <PresentationFormat>On-screen Show (4:3)</PresentationFormat>
  <Paragraphs>136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Austin</vt:lpstr>
      <vt:lpstr>JPA 2.1</vt:lpstr>
      <vt:lpstr>Why JPA ?</vt:lpstr>
      <vt:lpstr>PowerPoint Presentation</vt:lpstr>
      <vt:lpstr>JPA Terminology </vt:lpstr>
      <vt:lpstr>PowerPoint Presentation</vt:lpstr>
      <vt:lpstr>Persistence UNIT and Context</vt:lpstr>
      <vt:lpstr>Entity Manager types</vt:lpstr>
      <vt:lpstr>Transaction Managers</vt:lpstr>
      <vt:lpstr>Resource Local Transaction IN JEE container</vt:lpstr>
      <vt:lpstr>JPQL (Java Persistence query Language)</vt:lpstr>
      <vt:lpstr>QUERY PARAMETERS NOTATION</vt:lpstr>
      <vt:lpstr>Named Queries (Recommended)</vt:lpstr>
      <vt:lpstr>Query Hints AND ADVANCED QUERY</vt:lpstr>
      <vt:lpstr>INHERITANCE AND POLYMORPHISM</vt:lpstr>
      <vt:lpstr>SUB QUERIES</vt:lpstr>
      <vt:lpstr>COLLECTION EXPRESSION</vt:lpstr>
      <vt:lpstr>MEMBER OF</vt:lpstr>
      <vt:lpstr>Enabling SECOND LEVEL CACHE IN 4.0 (3.3.x) or higher</vt:lpstr>
      <vt:lpstr>Second LEVEL CACHE MODES</vt:lpstr>
      <vt:lpstr>Cache Retrieval and Store Modes</vt:lpstr>
      <vt:lpstr>Retrieve MODES</vt:lpstr>
      <vt:lpstr>CACHE STORE MODES</vt:lpstr>
    </vt:vector>
  </TitlesOfParts>
  <Company>Innominds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2.1</dc:title>
  <dc:creator>ThirupathiReddy Vajjala</dc:creator>
  <cp:lastModifiedBy>ThirupathiReddy Vajjala</cp:lastModifiedBy>
  <cp:revision>46</cp:revision>
  <dcterms:created xsi:type="dcterms:W3CDTF">2016-04-15T04:09:28Z</dcterms:created>
  <dcterms:modified xsi:type="dcterms:W3CDTF">2016-04-18T09:51:53Z</dcterms:modified>
</cp:coreProperties>
</file>