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69" r:id="rId3"/>
    <p:sldId id="258" r:id="rId4"/>
    <p:sldId id="270" r:id="rId5"/>
    <p:sldId id="259" r:id="rId6"/>
    <p:sldId id="267" r:id="rId7"/>
    <p:sldId id="268" r:id="rId8"/>
    <p:sldId id="260" r:id="rId9"/>
    <p:sldId id="261" r:id="rId10"/>
    <p:sldId id="262" r:id="rId11"/>
    <p:sldId id="274" r:id="rId12"/>
    <p:sldId id="263" r:id="rId13"/>
    <p:sldId id="271" r:id="rId14"/>
    <p:sldId id="264" r:id="rId15"/>
    <p:sldId id="265" r:id="rId16"/>
    <p:sldId id="266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ThirupathiReddy Vajjala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6717091" cy="610036"/>
          </a:xfrm>
        </p:spPr>
        <p:txBody>
          <a:bodyPr/>
          <a:lstStyle/>
          <a:p>
            <a:r>
              <a:rPr lang="en-US" sz="2400" dirty="0" smtClean="0"/>
              <a:t>AOP Terminology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68510"/>
            <a:ext cx="7272339" cy="50576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Aspect</a:t>
            </a:r>
            <a:r>
              <a:rPr lang="en-US" dirty="0" smtClean="0"/>
              <a:t>: modularization of cross-cutting concern</a:t>
            </a:r>
          </a:p>
          <a:p>
            <a:r>
              <a:rPr lang="en-US" b="1" dirty="0" smtClean="0"/>
              <a:t>Advice</a:t>
            </a:r>
            <a:r>
              <a:rPr lang="en-US" dirty="0" smtClean="0"/>
              <a:t>: Job of an Aspect called advice. </a:t>
            </a:r>
          </a:p>
          <a:p>
            <a:r>
              <a:rPr lang="en-US" b="1" dirty="0" smtClean="0"/>
              <a:t>Join points</a:t>
            </a:r>
            <a:r>
              <a:rPr lang="en-US" dirty="0" smtClean="0"/>
              <a:t>: In an application there are many places where we can apply aspect. These points are called join points.</a:t>
            </a:r>
          </a:p>
          <a:p>
            <a:r>
              <a:rPr lang="en-US" b="1" dirty="0" smtClean="0"/>
              <a:t>Point cuts</a:t>
            </a:r>
            <a:r>
              <a:rPr lang="en-US" dirty="0" smtClean="0"/>
              <a:t>: point cuts are the join points where we can woven advice.</a:t>
            </a:r>
          </a:p>
          <a:p>
            <a:r>
              <a:rPr lang="en-US" b="1" dirty="0" smtClean="0"/>
              <a:t>Introductions</a:t>
            </a:r>
            <a:r>
              <a:rPr lang="en-US" dirty="0" smtClean="0"/>
              <a:t>:  inject new methods and attributes into existing classes are called introductions.</a:t>
            </a:r>
          </a:p>
          <a:p>
            <a:r>
              <a:rPr lang="en-US" b="1" dirty="0" smtClean="0"/>
              <a:t>Weaving</a:t>
            </a:r>
            <a:r>
              <a:rPr lang="en-US" dirty="0" smtClean="0"/>
              <a:t>: process of applying aspects to target classes to create new proxies.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68894"/>
            <a:ext cx="7024744" cy="6129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Configuring AOP in spring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1858"/>
            <a:ext cx="6777317" cy="4350771"/>
          </a:xfrm>
        </p:spPr>
        <p:txBody>
          <a:bodyPr/>
          <a:lstStyle/>
          <a:p>
            <a:r>
              <a:rPr lang="en-US" sz="1800" dirty="0" smtClean="0"/>
              <a:t>It is just adding below annotations to configuration file</a:t>
            </a:r>
            <a:endParaRPr lang="en-US" dirty="0" smtClean="0"/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@</a:t>
            </a:r>
            <a:r>
              <a:rPr lang="en-US" sz="2000" b="1" dirty="0"/>
              <a:t>Aspect</a:t>
            </a:r>
          </a:p>
          <a:p>
            <a:pPr marL="68580" indent="0">
              <a:buNone/>
            </a:pPr>
            <a:r>
              <a:rPr lang="en-US" sz="2000" b="1" dirty="0"/>
              <a:t>@</a:t>
            </a:r>
            <a:r>
              <a:rPr lang="en-US" sz="2000" b="1" dirty="0" err="1"/>
              <a:t>EnableAspectJAutoProxy</a:t>
            </a:r>
            <a:r>
              <a:rPr lang="en-US" sz="2000" b="1" dirty="0"/>
              <a:t>(</a:t>
            </a:r>
            <a:r>
              <a:rPr lang="en-US" sz="2000" b="1" dirty="0" err="1"/>
              <a:t>proxyTargetClass</a:t>
            </a:r>
            <a:r>
              <a:rPr lang="en-US" sz="2000" b="1" dirty="0"/>
              <a:t> = true</a:t>
            </a:r>
            <a:r>
              <a:rPr lang="en-US" sz="2000" b="1" dirty="0" smtClean="0"/>
              <a:t>)</a:t>
            </a:r>
          </a:p>
          <a:p>
            <a:pPr marL="68580" indent="0">
              <a:buNone/>
            </a:pPr>
            <a:endParaRPr lang="en-US" sz="2000" b="1" dirty="0" smtClean="0"/>
          </a:p>
          <a:p>
            <a:r>
              <a:rPr lang="en-US" sz="2000" dirty="0" smtClean="0"/>
              <a:t>And Writing some </a:t>
            </a:r>
            <a:r>
              <a:rPr lang="en-US" sz="2000" dirty="0" err="1" smtClean="0"/>
              <a:t>pointcuts</a:t>
            </a:r>
            <a:r>
              <a:rPr lang="en-US" sz="2000" dirty="0" smtClean="0"/>
              <a:t> and advice annotations</a:t>
            </a:r>
            <a:endParaRPr lang="en-US" b="1" dirty="0" smtClean="0"/>
          </a:p>
          <a:p>
            <a:pPr marL="68580" indent="0">
              <a:buNone/>
            </a:pPr>
            <a:r>
              <a:rPr lang="en-US" b="1" dirty="0" smtClean="0"/>
              <a:t> </a:t>
            </a:r>
            <a:r>
              <a:rPr lang="en-US" sz="2000" b="1" dirty="0"/>
              <a:t>@Before</a:t>
            </a:r>
            <a:r>
              <a:rPr lang="en-US" sz="2000" dirty="0"/>
              <a:t>("execution(** </a:t>
            </a:r>
            <a:r>
              <a:rPr lang="en-US" sz="2000" dirty="0" err="1"/>
              <a:t>com.innominds.service</a:t>
            </a:r>
            <a:r>
              <a:rPr lang="en-US" sz="2000" dirty="0"/>
              <a:t>.*.*())")</a:t>
            </a:r>
          </a:p>
          <a:p>
            <a:pPr marL="6858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void </a:t>
            </a:r>
            <a:r>
              <a:rPr lang="en-US" sz="2000" b="1" dirty="0" err="1"/>
              <a:t>beforeMethod</a:t>
            </a:r>
            <a:r>
              <a:rPr lang="en-US" sz="2000" b="1" dirty="0"/>
              <a:t>() </a:t>
            </a:r>
            <a:r>
              <a:rPr lang="en-US" sz="2000" b="1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7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811493"/>
            <a:ext cx="7272339" cy="5314670"/>
          </a:xfrm>
        </p:spPr>
        <p:txBody>
          <a:bodyPr/>
          <a:lstStyle/>
          <a:p>
            <a:r>
              <a:rPr lang="en-US" dirty="0" smtClean="0"/>
              <a:t>In Spring, aspects are woven into spring-managed beans at runtime by wrapping them with a proxy class.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 smtClean="0"/>
              <a:t>class poses as the target bean intercepting advised method calls and forwarding those calls to the target bean.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Between </a:t>
            </a:r>
            <a:r>
              <a:rPr lang="en-US" dirty="0" smtClean="0"/>
              <a:t>the time when the proxy intercepts the method call and the time when it invokes the target bean’s method, the proxy performs the aspect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213" b="-16213"/>
          <a:stretch>
            <a:fillRect/>
          </a:stretch>
        </p:blipFill>
        <p:spPr>
          <a:xfrm>
            <a:off x="1043492" y="829134"/>
            <a:ext cx="7216363" cy="53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6729251" cy="632615"/>
          </a:xfrm>
        </p:spPr>
        <p:txBody>
          <a:bodyPr/>
          <a:lstStyle/>
          <a:p>
            <a:r>
              <a:rPr lang="en-US" sz="2400" dirty="0" smtClean="0"/>
              <a:t>Spring </a:t>
            </a:r>
            <a:r>
              <a:rPr lang="en-US" sz="2400" dirty="0" err="1" smtClean="0"/>
              <a:t>WebMvc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55712"/>
            <a:ext cx="7272339" cy="50704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Servlet 3.0 based container looks for the </a:t>
            </a:r>
            <a:r>
              <a:rPr lang="en-US" b="1" dirty="0" err="1" smtClean="0"/>
              <a:t>ServletContainerInitializer</a:t>
            </a:r>
            <a:r>
              <a:rPr lang="en-US" dirty="0" smtClean="0"/>
              <a:t> implementations for a valid web application. </a:t>
            </a:r>
            <a:r>
              <a:rPr lang="en-US" dirty="0" err="1"/>
              <a:t>w</a:t>
            </a:r>
            <a:r>
              <a:rPr lang="en-US" dirty="0" err="1" smtClean="0"/>
              <a:t>eb.xml</a:t>
            </a:r>
            <a:r>
              <a:rPr lang="en-US" dirty="0" smtClean="0"/>
              <a:t> is not required.</a:t>
            </a:r>
          </a:p>
          <a:p>
            <a:r>
              <a:rPr lang="en-US" dirty="0" smtClean="0"/>
              <a:t>Spring implements this class in </a:t>
            </a:r>
            <a:r>
              <a:rPr lang="en-US" b="1" dirty="0" err="1" smtClean="0"/>
              <a:t>SpringServletContainerInitializer</a:t>
            </a:r>
            <a:r>
              <a:rPr lang="en-US" dirty="0" smtClean="0"/>
              <a:t> and </a:t>
            </a:r>
            <a:r>
              <a:rPr lang="en-US" dirty="0" smtClean="0"/>
              <a:t>delegates </a:t>
            </a:r>
            <a:r>
              <a:rPr lang="en-US" dirty="0" smtClean="0"/>
              <a:t>to </a:t>
            </a:r>
            <a:r>
              <a:rPr lang="en-US" b="1" dirty="0" err="1" smtClean="0"/>
              <a:t>WebApplicationInitializer</a:t>
            </a:r>
            <a:r>
              <a:rPr lang="en-US" dirty="0" smtClean="0"/>
              <a:t> .</a:t>
            </a:r>
          </a:p>
          <a:p>
            <a:r>
              <a:rPr lang="en-US" dirty="0" smtClean="0"/>
              <a:t>Below class used to write </a:t>
            </a:r>
            <a:r>
              <a:rPr lang="en-US" dirty="0" err="1" smtClean="0"/>
              <a:t>web.xml</a:t>
            </a:r>
            <a:r>
              <a:rPr lang="en-US" dirty="0" smtClean="0"/>
              <a:t> content using java based configuration </a:t>
            </a:r>
            <a:r>
              <a:rPr lang="en-US" sz="2200" b="1" dirty="0" err="1" smtClean="0"/>
              <a:t>AbstractAnnotationConfigDispatchServletInitializer</a:t>
            </a:r>
            <a:r>
              <a:rPr lang="en-US" sz="2200" dirty="0" smtClean="0"/>
              <a:t> </a:t>
            </a:r>
            <a:endParaRPr lang="en-US" dirty="0" smtClean="0"/>
          </a:p>
          <a:p>
            <a:r>
              <a:rPr lang="en-US" dirty="0" err="1" smtClean="0"/>
              <a:t>getRootConfigClass</a:t>
            </a:r>
            <a:r>
              <a:rPr lang="en-US" dirty="0" smtClean="0"/>
              <a:t>() method returns configuration which is similar to </a:t>
            </a:r>
            <a:r>
              <a:rPr lang="en-US" i="1" dirty="0" err="1" smtClean="0"/>
              <a:t>applicationContext.xml</a:t>
            </a:r>
            <a:endParaRPr lang="en-US" i="1" dirty="0" smtClean="0"/>
          </a:p>
          <a:p>
            <a:r>
              <a:rPr lang="en-US" dirty="0" err="1" smtClean="0"/>
              <a:t>getServletConfigClasses</a:t>
            </a:r>
            <a:r>
              <a:rPr lang="en-US" dirty="0" smtClean="0"/>
              <a:t>() method returns configuration which  is similar to dispatch-</a:t>
            </a:r>
            <a:r>
              <a:rPr lang="en-US" dirty="0" err="1" smtClean="0"/>
              <a:t>servlet.xml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6778733" cy="632615"/>
          </a:xfrm>
        </p:spPr>
        <p:txBody>
          <a:bodyPr/>
          <a:lstStyle/>
          <a:p>
            <a:r>
              <a:rPr lang="en-US" sz="2400" dirty="0" smtClean="0"/>
              <a:t>Dispatch-servlet equivalent java </a:t>
            </a:r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22720"/>
            <a:ext cx="7272339" cy="5103443"/>
          </a:xfrm>
        </p:spPr>
        <p:txBody>
          <a:bodyPr/>
          <a:lstStyle/>
          <a:p>
            <a:r>
              <a:rPr lang="en-US" dirty="0" smtClean="0"/>
              <a:t>In-order to achieve this configuration write new class which extends </a:t>
            </a:r>
            <a:r>
              <a:rPr lang="en-US" b="1" dirty="0" err="1" smtClean="0"/>
              <a:t>WebMvcConfigurerAdapter</a:t>
            </a:r>
            <a:r>
              <a:rPr lang="en-US" b="1" dirty="0" smtClean="0"/>
              <a:t>. </a:t>
            </a:r>
            <a:endParaRPr lang="en-US" b="1" dirty="0"/>
          </a:p>
          <a:p>
            <a:r>
              <a:rPr lang="en-US" dirty="0" smtClean="0"/>
              <a:t>Annotate this class with </a:t>
            </a:r>
            <a:r>
              <a:rPr lang="en-US" b="1" dirty="0" smtClean="0"/>
              <a:t>@</a:t>
            </a:r>
            <a:r>
              <a:rPr lang="en-US" b="1" dirty="0" err="1" smtClean="0"/>
              <a:t>EnableWebMvc</a:t>
            </a:r>
            <a:r>
              <a:rPr lang="en-US" dirty="0" smtClean="0"/>
              <a:t> and override some of the methods or beans like </a:t>
            </a:r>
            <a:r>
              <a:rPr lang="en-US" dirty="0" err="1" smtClean="0"/>
              <a:t>localeResolver</a:t>
            </a:r>
            <a:r>
              <a:rPr lang="en-US" dirty="0" smtClean="0"/>
              <a:t> , </a:t>
            </a:r>
            <a:r>
              <a:rPr lang="en-US" dirty="0" err="1" smtClean="0"/>
              <a:t>viewResolver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Similarly to enable Security write a class which extends </a:t>
            </a:r>
            <a:r>
              <a:rPr lang="en-US" b="1" dirty="0" err="1" smtClean="0"/>
              <a:t>WebSecurityConfigurerAdapter</a:t>
            </a:r>
            <a:r>
              <a:rPr lang="en-US" dirty="0" smtClean="0"/>
              <a:t> and annotate method with </a:t>
            </a:r>
            <a:r>
              <a:rPr lang="en-US" b="1" dirty="0" smtClean="0"/>
              <a:t>@</a:t>
            </a:r>
            <a:r>
              <a:rPr lang="en-US" b="1" dirty="0" err="1" smtClean="0"/>
              <a:t>EnableWebMvcSecurity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92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026147" cy="682101"/>
          </a:xfrm>
        </p:spPr>
        <p:txBody>
          <a:bodyPr/>
          <a:lstStyle/>
          <a:p>
            <a:r>
              <a:rPr lang="en-US" sz="2400" dirty="0" smtClean="0"/>
              <a:t>JPA Configuration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88702"/>
            <a:ext cx="7272339" cy="50374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JPA specification defines two types of entity managers</a:t>
            </a:r>
          </a:p>
          <a:p>
            <a:r>
              <a:rPr lang="en-US" dirty="0" smtClean="0"/>
              <a:t>  Application-managed and container-managed.</a:t>
            </a:r>
          </a:p>
          <a:p>
            <a:pPr marL="0" indent="0">
              <a:buNone/>
            </a:pPr>
            <a:r>
              <a:rPr lang="en-US" dirty="0"/>
              <a:t>A corresponding spring factory bean produces each flavor of entity manager factory:</a:t>
            </a:r>
          </a:p>
          <a:p>
            <a:pPr marL="0" lvl="0" indent="0">
              <a:buNone/>
            </a:pPr>
            <a:r>
              <a:rPr lang="en-US" b="1" dirty="0" err="1" smtClean="0"/>
              <a:t>LocalEntityManagerFactoryBean</a:t>
            </a:r>
            <a:r>
              <a:rPr lang="en-US" dirty="0" smtClean="0"/>
              <a:t> </a:t>
            </a:r>
            <a:r>
              <a:rPr lang="en-US" dirty="0"/>
              <a:t>produces an application-managed </a:t>
            </a:r>
            <a:r>
              <a:rPr lang="en-US" dirty="0" err="1"/>
              <a:t>EntityManagerFactory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err="1" smtClean="0"/>
              <a:t>LocalContainerEntityManagerFactoryBean</a:t>
            </a:r>
            <a:r>
              <a:rPr lang="en-US" dirty="0" smtClean="0"/>
              <a:t> </a:t>
            </a:r>
            <a:r>
              <a:rPr lang="en-US" dirty="0"/>
              <a:t>produces a container-managed </a:t>
            </a:r>
            <a:r>
              <a:rPr lang="en-US" dirty="0" err="1"/>
              <a:t>EntityManagerFactory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 @</a:t>
            </a:r>
            <a:r>
              <a:rPr lang="en-US" b="1" dirty="0" err="1"/>
              <a:t>EnableJpaRepositories</a:t>
            </a:r>
            <a:r>
              <a:rPr lang="en-US" dirty="0"/>
              <a:t> </a:t>
            </a:r>
            <a:r>
              <a:rPr lang="en-US" dirty="0" smtClean="0"/>
              <a:t> tells the container that we are using JPA based repositories there is implementation required.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7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7024744" cy="840061"/>
          </a:xfrm>
        </p:spPr>
        <p:txBody>
          <a:bodyPr>
            <a:normAutofit/>
          </a:bodyPr>
          <a:lstStyle/>
          <a:p>
            <a:r>
              <a:rPr lang="en-US" dirty="0" smtClean="0"/>
              <a:t>Spring Boot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5910"/>
            <a:ext cx="6777317" cy="41567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 below maven dependency as parent in your </a:t>
            </a:r>
            <a:r>
              <a:rPr lang="en-US" dirty="0" err="1" smtClean="0"/>
              <a:t>pom.xml</a:t>
            </a:r>
            <a:endParaRPr lang="en-US" dirty="0" smtClean="0"/>
          </a:p>
          <a:p>
            <a:pPr marL="68580" indent="0">
              <a:buNone/>
            </a:pPr>
            <a:r>
              <a:rPr lang="en-US" sz="1800" dirty="0" smtClean="0"/>
              <a:t>   &lt;</a:t>
            </a:r>
            <a:r>
              <a:rPr lang="en-US" sz="1800" dirty="0"/>
              <a:t>parent&gt;</a:t>
            </a:r>
          </a:p>
          <a:p>
            <a:pPr marL="640080" lvl="2" indent="0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org.springframework.boot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pPr marL="640080" lvl="2" indent="0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artifactId</a:t>
            </a:r>
            <a:r>
              <a:rPr lang="en-US" sz="1400" dirty="0"/>
              <a:t>&gt;spring-boot-starter-parent&lt;/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pPr marL="64008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version&gt;1.3.3.RELEASE&lt;/version</a:t>
            </a:r>
            <a:r>
              <a:rPr lang="en-US" sz="1400" dirty="0" smtClean="0"/>
              <a:t>&gt;</a:t>
            </a:r>
          </a:p>
          <a:p>
            <a:pPr marL="36576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/parent</a:t>
            </a:r>
            <a:r>
              <a:rPr lang="en-US" sz="1800" dirty="0" smtClean="0"/>
              <a:t>&gt;</a:t>
            </a:r>
          </a:p>
          <a:p>
            <a:pPr marL="365760" lvl="1" indent="0">
              <a:buNone/>
            </a:pPr>
            <a:endParaRPr lang="en-US" sz="1800" dirty="0" smtClean="0"/>
          </a:p>
          <a:p>
            <a:r>
              <a:rPr lang="en-US" dirty="0" smtClean="0"/>
              <a:t>Add dependency as per your requirement</a:t>
            </a:r>
          </a:p>
          <a:p>
            <a:pPr marL="68580" indent="0">
              <a:buNone/>
            </a:pPr>
            <a:r>
              <a:rPr lang="en-US" sz="1700" dirty="0"/>
              <a:t>&lt;dependency&gt;</a:t>
            </a:r>
          </a:p>
          <a:p>
            <a:pPr marL="365760" lvl="1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org.springframework.boot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 marL="365760" lvl="1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artifactId</a:t>
            </a:r>
            <a:r>
              <a:rPr lang="en-US" sz="1600" dirty="0"/>
              <a:t>&gt;spring-boot-starter</a:t>
            </a:r>
            <a:r>
              <a:rPr lang="en-US" sz="1600" dirty="0" smtClean="0"/>
              <a:t>-xxx&lt;</a:t>
            </a:r>
            <a:r>
              <a:rPr lang="en-US" sz="1600" dirty="0"/>
              <a:t>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 marL="68580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/dependency&gt;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99700"/>
            <a:ext cx="6777317" cy="4932930"/>
          </a:xfrm>
        </p:spPr>
        <p:txBody>
          <a:bodyPr>
            <a:normAutofit/>
          </a:bodyPr>
          <a:lstStyle/>
          <a:p>
            <a:r>
              <a:rPr lang="en-US" dirty="0" smtClean="0"/>
              <a:t>Write simple java class and write below code in main method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sz="1900" b="1" dirty="0"/>
              <a:t>final </a:t>
            </a:r>
            <a:r>
              <a:rPr lang="en-US" sz="1900" b="1" dirty="0" err="1"/>
              <a:t>SpringApplication</a:t>
            </a:r>
            <a:r>
              <a:rPr lang="en-US" sz="1900" b="1" dirty="0"/>
              <a:t> application = new </a:t>
            </a:r>
            <a:r>
              <a:rPr lang="en-US" sz="1900" b="1" dirty="0" err="1"/>
              <a:t>SpringApplication</a:t>
            </a:r>
            <a:r>
              <a:rPr lang="en-US" sz="1900" b="1" dirty="0"/>
              <a:t>(</a:t>
            </a:r>
            <a:r>
              <a:rPr lang="en-US" sz="1900" b="1" dirty="0" err="1"/>
              <a:t>BootApplication.class</a:t>
            </a:r>
            <a:r>
              <a:rPr lang="en-US" sz="1900" b="1" dirty="0"/>
              <a:t>)</a:t>
            </a:r>
            <a:r>
              <a:rPr lang="en-US" sz="1900" b="1" dirty="0" smtClean="0"/>
              <a:t>;</a:t>
            </a:r>
          </a:p>
          <a:p>
            <a:pPr marL="68580" indent="0">
              <a:buNone/>
            </a:pPr>
            <a:endParaRPr lang="en-US" sz="1900" b="1" dirty="0"/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b="1" dirty="0"/>
              <a:t>final Properties properties = new Properties();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properties.put</a:t>
            </a:r>
            <a:r>
              <a:rPr lang="en-US" sz="1900" dirty="0"/>
              <a:t>("</a:t>
            </a:r>
            <a:r>
              <a:rPr lang="en-US" sz="1900" dirty="0" err="1"/>
              <a:t>server.servletPath</a:t>
            </a:r>
            <a:r>
              <a:rPr lang="en-US" sz="1900" dirty="0"/>
              <a:t>", "/</a:t>
            </a:r>
            <a:r>
              <a:rPr lang="en-US" sz="1900" dirty="0" err="1"/>
              <a:t>api</a:t>
            </a:r>
            <a:r>
              <a:rPr lang="en-US" sz="1900" dirty="0"/>
              <a:t>/*")</a:t>
            </a:r>
            <a:r>
              <a:rPr lang="en-US" sz="1900" dirty="0" smtClean="0"/>
              <a:t>;</a:t>
            </a:r>
          </a:p>
          <a:p>
            <a:pPr marL="68580" indent="0">
              <a:buNone/>
            </a:pPr>
            <a:r>
              <a:rPr lang="en-US" sz="1900" dirty="0" smtClean="0"/>
              <a:t>/</a:t>
            </a:r>
            <a:r>
              <a:rPr lang="en-US" sz="1900" dirty="0"/>
              <a:t>/ dispatch </a:t>
            </a:r>
            <a:r>
              <a:rPr lang="en-US" sz="1900" u="sng" dirty="0"/>
              <a:t>Servlet path can be set here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application.setBannerMode</a:t>
            </a:r>
            <a:r>
              <a:rPr lang="en-US" sz="1900" dirty="0"/>
              <a:t>(</a:t>
            </a:r>
            <a:r>
              <a:rPr lang="en-US" sz="1900" dirty="0" err="1"/>
              <a:t>Mode.</a:t>
            </a:r>
            <a:r>
              <a:rPr lang="en-US" sz="1900" b="1" i="1" dirty="0" err="1"/>
              <a:t>OFF</a:t>
            </a:r>
            <a:r>
              <a:rPr lang="en-US" sz="1900" b="1" i="1" dirty="0"/>
              <a:t>);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application.setDefaultProperties</a:t>
            </a:r>
            <a:r>
              <a:rPr lang="en-US" sz="1900" dirty="0"/>
              <a:t>(properties);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application.run</a:t>
            </a:r>
            <a:r>
              <a:rPr lang="en-US" sz="1900" dirty="0"/>
              <a:t>();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446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797"/>
            <a:ext cx="7024744" cy="77173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11192"/>
            <a:ext cx="6777317" cy="4121437"/>
          </a:xfrm>
        </p:spPr>
        <p:txBody>
          <a:bodyPr/>
          <a:lstStyle/>
          <a:p>
            <a:r>
              <a:rPr lang="en-US" dirty="0"/>
              <a:t>Spring Bean Lifecycle</a:t>
            </a:r>
          </a:p>
          <a:p>
            <a:r>
              <a:rPr lang="en-US" dirty="0"/>
              <a:t>Special Annotations</a:t>
            </a:r>
          </a:p>
          <a:p>
            <a:r>
              <a:rPr lang="en-US" dirty="0"/>
              <a:t>Spring Bean Scopes</a:t>
            </a:r>
          </a:p>
          <a:p>
            <a:r>
              <a:rPr lang="en-US" dirty="0"/>
              <a:t>Conditional Beans</a:t>
            </a:r>
          </a:p>
          <a:p>
            <a:r>
              <a:rPr lang="en-US" dirty="0"/>
              <a:t>Spring AOP</a:t>
            </a:r>
          </a:p>
          <a:p>
            <a:r>
              <a:rPr lang="en-US" dirty="0" smtClean="0"/>
              <a:t>Spring Java based web app configuration</a:t>
            </a:r>
          </a:p>
          <a:p>
            <a:r>
              <a:rPr lang="en-US" dirty="0" smtClean="0"/>
              <a:t>Spring Java based JPA configuration</a:t>
            </a:r>
          </a:p>
          <a:p>
            <a:r>
              <a:rPr lang="en-US" dirty="0" smtClean="0"/>
              <a:t>Spring Boot annotations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709919"/>
          </a:xfrm>
        </p:spPr>
        <p:txBody>
          <a:bodyPr/>
          <a:lstStyle/>
          <a:p>
            <a:r>
              <a:rPr lang="en-US" sz="2400" dirty="0" smtClean="0"/>
              <a:t>Spring Bean Lifecycle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984556"/>
            <a:ext cx="7272339" cy="5141607"/>
          </a:xfrm>
        </p:spPr>
        <p:txBody>
          <a:bodyPr/>
          <a:lstStyle/>
          <a:p>
            <a:r>
              <a:rPr lang="en-US" sz="1600" b="1" dirty="0" smtClean="0"/>
              <a:t>Unlike normal java beans spring has various life cycle phases in which we can enhance spring bean.</a:t>
            </a:r>
          </a:p>
          <a:p>
            <a:pPr lvl="1"/>
            <a:r>
              <a:rPr lang="en-US" sz="1600" dirty="0" smtClean="0"/>
              <a:t>Instantiation: instantiation of the bean</a:t>
            </a:r>
          </a:p>
          <a:p>
            <a:pPr lvl="1"/>
            <a:r>
              <a:rPr lang="en-US" sz="1600" dirty="0" smtClean="0"/>
              <a:t>Populates properties: spring inject the properties and other object references.</a:t>
            </a:r>
          </a:p>
          <a:p>
            <a:pPr lvl="1"/>
            <a:r>
              <a:rPr lang="en-US" sz="1600" dirty="0" smtClean="0"/>
              <a:t>Interface </a:t>
            </a:r>
            <a:r>
              <a:rPr lang="en-US" sz="1600" dirty="0" err="1" smtClean="0"/>
              <a:t>BeanNameAware</a:t>
            </a:r>
            <a:r>
              <a:rPr lang="en-US" sz="1600" dirty="0" smtClean="0"/>
              <a:t> : </a:t>
            </a:r>
            <a:r>
              <a:rPr lang="en-US" sz="1600" dirty="0" err="1" smtClean="0"/>
              <a:t>setBeanName</a:t>
            </a:r>
            <a:r>
              <a:rPr lang="en-US" sz="1600" dirty="0" smtClean="0"/>
              <a:t> method</a:t>
            </a:r>
          </a:p>
          <a:p>
            <a:pPr lvl="1"/>
            <a:r>
              <a:rPr lang="en-US" sz="1600" dirty="0" smtClean="0"/>
              <a:t>Interface </a:t>
            </a:r>
            <a:r>
              <a:rPr lang="en-US" sz="1600" dirty="0" err="1" smtClean="0"/>
              <a:t>BeanFactoryAware</a:t>
            </a:r>
            <a:r>
              <a:rPr lang="en-US" sz="1600" dirty="0" smtClean="0"/>
              <a:t> :</a:t>
            </a:r>
            <a:r>
              <a:rPr lang="en-US" sz="1600" dirty="0" err="1" smtClean="0"/>
              <a:t>setBeanFactory</a:t>
            </a:r>
            <a:r>
              <a:rPr lang="en-US" sz="1600" dirty="0" smtClean="0"/>
              <a:t> method </a:t>
            </a:r>
          </a:p>
          <a:p>
            <a:pPr lvl="1"/>
            <a:r>
              <a:rPr lang="en-US" sz="1600" dirty="0" smtClean="0"/>
              <a:t>Interface </a:t>
            </a:r>
            <a:r>
              <a:rPr lang="en-US" sz="1600" dirty="0" err="1" smtClean="0"/>
              <a:t>ApplicationContextAware</a:t>
            </a:r>
            <a:r>
              <a:rPr lang="en-US" sz="1600" dirty="0" smtClean="0"/>
              <a:t>: </a:t>
            </a:r>
            <a:r>
              <a:rPr lang="en-US" sz="1600" dirty="0" err="1" smtClean="0"/>
              <a:t>setApplicationContext</a:t>
            </a:r>
            <a:r>
              <a:rPr lang="en-US" sz="1600" dirty="0" smtClean="0"/>
              <a:t> method</a:t>
            </a:r>
          </a:p>
          <a:p>
            <a:pPr lvl="1"/>
            <a:r>
              <a:rPr lang="en-US" sz="1600" dirty="0" smtClean="0"/>
              <a:t>Pre-initialization of </a:t>
            </a:r>
            <a:r>
              <a:rPr lang="en-US" sz="1600" dirty="0" err="1" smtClean="0"/>
              <a:t>BeanPostProcessor</a:t>
            </a:r>
            <a:endParaRPr lang="en-US" sz="1600" dirty="0" smtClean="0"/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 err="1" smtClean="0"/>
              <a:t>InitializingBean</a:t>
            </a:r>
            <a:r>
              <a:rPr lang="en-US" sz="1600" b="1" dirty="0" smtClean="0"/>
              <a:t> : </a:t>
            </a:r>
            <a:r>
              <a:rPr lang="en-US" sz="1600" b="1" dirty="0" err="1" smtClean="0"/>
              <a:t>afterPropertiesSet</a:t>
            </a:r>
            <a:r>
              <a:rPr lang="en-US" sz="1600" b="1" dirty="0" smtClean="0"/>
              <a:t> </a:t>
            </a:r>
          </a:p>
          <a:p>
            <a:pPr lvl="1"/>
            <a:r>
              <a:rPr lang="en-US" sz="1600" b="1" dirty="0" smtClean="0"/>
              <a:t>Custom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 method:  incase any custom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 methods</a:t>
            </a:r>
          </a:p>
          <a:p>
            <a:pPr lvl="1"/>
            <a:r>
              <a:rPr lang="en-US" sz="1600" dirty="0" smtClean="0"/>
              <a:t>Post initialization of </a:t>
            </a:r>
            <a:r>
              <a:rPr lang="en-US" sz="1600" dirty="0" err="1" smtClean="0"/>
              <a:t>BeanPostProcessor</a:t>
            </a: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 smtClean="0"/>
              <a:t>	&lt;</a:t>
            </a:r>
            <a:r>
              <a:rPr lang="en-US" sz="1600" dirty="0" smtClean="0"/>
              <a:t>&lt;&lt;&lt;&lt;&lt;&lt;  BEAN IS READ TO USE &gt;&gt;&gt;&gt;&gt;&gt;&gt;</a:t>
            </a:r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 err="1" smtClean="0"/>
              <a:t>DisposableBean</a:t>
            </a:r>
            <a:r>
              <a:rPr lang="en-US" sz="1600" b="1" dirty="0" smtClean="0"/>
              <a:t> : destroy method</a:t>
            </a:r>
          </a:p>
          <a:p>
            <a:pPr lvl="1"/>
            <a:r>
              <a:rPr lang="en-US" sz="1600" b="1" dirty="0" smtClean="0"/>
              <a:t>Custom Destroy methods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5970"/>
            <a:ext cx="7024744" cy="683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0628"/>
            <a:ext cx="6777317" cy="4192001"/>
          </a:xfrm>
        </p:spPr>
        <p:txBody>
          <a:bodyPr>
            <a:normAutofit/>
          </a:bodyPr>
          <a:lstStyle/>
          <a:p>
            <a:r>
              <a:rPr lang="en-US" dirty="0" smtClean="0"/>
              <a:t>Java based spring container can be created using below class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final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aCtx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= new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pPr marL="6858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aCtx.register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CoreConfiguration.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aCtx.refresh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();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it will creates the registered beans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705647"/>
            <a:ext cx="6660008" cy="458670"/>
          </a:xfrm>
        </p:spPr>
        <p:txBody>
          <a:bodyPr/>
          <a:lstStyle/>
          <a:p>
            <a:r>
              <a:rPr lang="en-US" sz="2400" dirty="0" smtClean="0"/>
              <a:t>Spring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64317"/>
            <a:ext cx="7272339" cy="496184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@Import </a:t>
            </a:r>
            <a:r>
              <a:rPr lang="en-US" sz="1800" dirty="0" smtClean="0"/>
              <a:t>: import another Java Configuration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ImportResource</a:t>
            </a:r>
            <a:r>
              <a:rPr lang="en-US" sz="1800" b="1" dirty="0" smtClean="0"/>
              <a:t> </a:t>
            </a:r>
            <a:r>
              <a:rPr lang="en-US" sz="1800" dirty="0" smtClean="0"/>
              <a:t>: import XML configuration</a:t>
            </a:r>
          </a:p>
          <a:p>
            <a:r>
              <a:rPr lang="en-US" sz="1800" b="1" dirty="0" smtClean="0"/>
              <a:t>@Configuration</a:t>
            </a:r>
            <a:r>
              <a:rPr lang="en-US" sz="1800" dirty="0" smtClean="0"/>
              <a:t>: Configuration file   </a:t>
            </a:r>
            <a:r>
              <a:rPr lang="en-US" sz="1800" dirty="0" smtClean="0"/>
              <a:t> </a:t>
            </a:r>
          </a:p>
          <a:p>
            <a:r>
              <a:rPr lang="en-US" sz="1800" b="1" dirty="0" smtClean="0"/>
              <a:t>@Value:</a:t>
            </a:r>
            <a:r>
              <a:rPr lang="en-US" sz="1800" dirty="0" smtClean="0"/>
              <a:t> </a:t>
            </a:r>
            <a:r>
              <a:rPr lang="en-US" sz="1800" dirty="0" smtClean="0"/>
              <a:t>annotation </a:t>
            </a:r>
            <a:r>
              <a:rPr lang="en-US" sz="1800" dirty="0" smtClean="0"/>
              <a:t>spring express Language</a:t>
            </a:r>
            <a:endParaRPr lang="en-US" sz="1800" dirty="0" smtClean="0"/>
          </a:p>
          <a:p>
            <a:r>
              <a:rPr lang="en-US" sz="1800" b="1" dirty="0" smtClean="0"/>
              <a:t>@Conditional</a:t>
            </a:r>
            <a:r>
              <a:rPr lang="en-US" sz="1800" dirty="0" smtClean="0"/>
              <a:t>: this works with Condition interface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EnableAspectJAutoProxy</a:t>
            </a:r>
            <a:r>
              <a:rPr lang="en-US" sz="1800" dirty="0" smtClean="0"/>
              <a:t>: enabling  auto proxy, @Aspect</a:t>
            </a:r>
          </a:p>
          <a:p>
            <a:r>
              <a:rPr lang="en-US" sz="1800" b="1" dirty="0" smtClean="0"/>
              <a:t>@Primary</a:t>
            </a:r>
            <a:r>
              <a:rPr lang="en-US" sz="1800" dirty="0" smtClean="0"/>
              <a:t>: works with @Component </a:t>
            </a:r>
          </a:p>
          <a:p>
            <a:r>
              <a:rPr lang="en-US" sz="1800" b="1" dirty="0" smtClean="0"/>
              <a:t>@Qualifier</a:t>
            </a:r>
            <a:r>
              <a:rPr lang="en-US" sz="1800" dirty="0" smtClean="0"/>
              <a:t>: works with @</a:t>
            </a:r>
            <a:r>
              <a:rPr lang="en-US" sz="1800" dirty="0" err="1" smtClean="0"/>
              <a:t>Autowired</a:t>
            </a:r>
            <a:r>
              <a:rPr lang="en-US" sz="1800" dirty="0" smtClean="0"/>
              <a:t> and @Inject</a:t>
            </a:r>
          </a:p>
          <a:p>
            <a:r>
              <a:rPr lang="en-US" sz="1800" b="1" dirty="0"/>
              <a:t>@Scope</a:t>
            </a:r>
            <a:r>
              <a:rPr lang="en-US" sz="1800" dirty="0"/>
              <a:t>: to define Score of a bean</a:t>
            </a:r>
          </a:p>
          <a:p>
            <a:r>
              <a:rPr lang="en-US" sz="1800" b="1" dirty="0"/>
              <a:t>@Bean:</a:t>
            </a:r>
            <a:r>
              <a:rPr lang="en-US" sz="1800" dirty="0"/>
              <a:t> to declare a bean in Java configuration 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ActiveProfiles</a:t>
            </a:r>
            <a:r>
              <a:rPr lang="en-US" sz="1800" b="1" dirty="0" smtClean="0">
                <a:solidFill>
                  <a:srgbClr val="008000"/>
                </a:solidFill>
              </a:rPr>
              <a:t>: choose profiles in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ContextConfiguration</a:t>
            </a:r>
            <a:r>
              <a:rPr lang="en-US" sz="1800" b="1" dirty="0" smtClean="0">
                <a:solidFill>
                  <a:srgbClr val="008000"/>
                </a:solidFill>
              </a:rPr>
              <a:t>: To load with configuration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: 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(SpringJUnit4ClassRunner)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1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spring.profiles.default</a:t>
            </a:r>
            <a:r>
              <a:rPr lang="en-US" dirty="0" smtClean="0"/>
              <a:t>=prod as a System property before starting the Container.</a:t>
            </a:r>
          </a:p>
          <a:p>
            <a:endParaRPr lang="en-US" dirty="0"/>
          </a:p>
          <a:p>
            <a:r>
              <a:rPr lang="en-US" dirty="0" smtClean="0"/>
              <a:t>Or </a:t>
            </a:r>
            <a:r>
              <a:rPr lang="en-US" dirty="0" err="1" smtClean="0"/>
              <a:t>spring.profiles.active</a:t>
            </a:r>
            <a:r>
              <a:rPr lang="en-US" dirty="0" smtClean="0"/>
              <a:t>=prod is another way of activating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Spring boot framework designed around with below two items.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Condition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@Conditional</a:t>
            </a:r>
            <a:r>
              <a:rPr lang="en-US" dirty="0" smtClean="0"/>
              <a:t>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6731361" cy="766994"/>
          </a:xfrm>
        </p:spPr>
        <p:txBody>
          <a:bodyPr/>
          <a:lstStyle/>
          <a:p>
            <a:r>
              <a:rPr lang="en-US" sz="2800" dirty="0" smtClean="0"/>
              <a:t>Session Scope Bean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55784"/>
            <a:ext cx="7272339" cy="4970380"/>
          </a:xfrm>
        </p:spPr>
        <p:txBody>
          <a:bodyPr/>
          <a:lstStyle/>
          <a:p>
            <a:r>
              <a:rPr lang="en-US" sz="2000" dirty="0" smtClean="0"/>
              <a:t>Session Scope Bean is created per session base.</a:t>
            </a:r>
          </a:p>
          <a:p>
            <a:r>
              <a:rPr lang="en-US" sz="2000" dirty="0" smtClean="0"/>
              <a:t>How can we inject Session Scope Bean into Singleton Bean? And how does it works?</a:t>
            </a:r>
          </a:p>
          <a:p>
            <a:pPr marL="0" indent="0">
              <a:buNone/>
            </a:pPr>
            <a:endParaRPr lang="en-US" sz="2000" dirty="0" smtClean="0"/>
          </a:p>
          <a:p>
            <a:pPr indent="-342900">
              <a:buFont typeface="Wingdings" charset="2"/>
              <a:buChar char="Ø"/>
            </a:pPr>
            <a:r>
              <a:rPr lang="en-US" sz="2000" b="1" dirty="0" smtClean="0"/>
              <a:t>Interface </a:t>
            </a:r>
            <a:r>
              <a:rPr lang="en-US" sz="2000" b="1" dirty="0" smtClean="0"/>
              <a:t>Injection</a:t>
            </a:r>
          </a:p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/>
              <a:t>Scope(value = </a:t>
            </a:r>
            <a:r>
              <a:rPr lang="en-US" sz="1800" dirty="0" err="1"/>
              <a:t>WebApplicationContext.</a:t>
            </a:r>
            <a:r>
              <a:rPr lang="en-US" sz="1800" b="1" i="1" dirty="0" err="1"/>
              <a:t>SCOPE_SESSION</a:t>
            </a:r>
            <a:r>
              <a:rPr lang="en-US" sz="1800" b="1" i="1" dirty="0"/>
              <a:t>, </a:t>
            </a:r>
            <a:r>
              <a:rPr lang="en-US" sz="1800" b="1" i="1" dirty="0" err="1"/>
              <a:t>proxyMode</a:t>
            </a:r>
            <a:r>
              <a:rPr lang="en-US" sz="1800" b="1" i="1" dirty="0"/>
              <a:t> = </a:t>
            </a:r>
            <a:r>
              <a:rPr lang="en-US" sz="1800" b="1" i="1" dirty="0" err="1"/>
              <a:t>ScopedProxyMode.INTERFACES</a:t>
            </a:r>
            <a:r>
              <a:rPr lang="en-US" sz="1800" b="1" i="1" dirty="0"/>
              <a:t>)</a:t>
            </a:r>
            <a:endParaRPr lang="en-US" sz="1800" dirty="0"/>
          </a:p>
          <a:p>
            <a:pPr indent="-342900">
              <a:buFont typeface="Wingdings" charset="2"/>
              <a:buChar char="Ø"/>
            </a:pPr>
            <a:endParaRPr lang="en-US" sz="2000" dirty="0" smtClean="0"/>
          </a:p>
          <a:p>
            <a:pPr indent="-342900">
              <a:buFont typeface="Wingdings" charset="2"/>
              <a:buChar char="Ø"/>
            </a:pPr>
            <a:r>
              <a:rPr lang="en-US" sz="2000" b="1" dirty="0" smtClean="0"/>
              <a:t>Concrete </a:t>
            </a:r>
            <a:r>
              <a:rPr lang="en-US" sz="2000" b="1" dirty="0" smtClean="0"/>
              <a:t>Class Injection</a:t>
            </a:r>
          </a:p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/>
              <a:t>Scope(value = </a:t>
            </a:r>
            <a:r>
              <a:rPr lang="en-US" sz="1800" dirty="0" err="1"/>
              <a:t>WebApplicationContext.</a:t>
            </a:r>
            <a:r>
              <a:rPr lang="en-US" sz="1800" b="1" i="1" dirty="0" err="1"/>
              <a:t>SCOPE_SESSION</a:t>
            </a:r>
            <a:r>
              <a:rPr lang="en-US" sz="1800" b="1" i="1" dirty="0"/>
              <a:t>, </a:t>
            </a:r>
            <a:r>
              <a:rPr lang="en-US" sz="1800" b="1" i="1" dirty="0" err="1"/>
              <a:t>proxyMode</a:t>
            </a:r>
            <a:r>
              <a:rPr lang="en-US" sz="1800" b="1" i="1" dirty="0"/>
              <a:t> = </a:t>
            </a:r>
            <a:r>
              <a:rPr lang="en-US" sz="1800" b="1" i="1" dirty="0" err="1"/>
              <a:t>ScopedProxyMode.TARGET_CLASS</a:t>
            </a:r>
            <a:r>
              <a:rPr lang="en-US" sz="1800" b="1" i="1" dirty="0" smtClean="0"/>
              <a:t>)</a:t>
            </a:r>
          </a:p>
          <a:p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274637"/>
            <a:ext cx="6488758" cy="652843"/>
          </a:xfrm>
        </p:spPr>
        <p:txBody>
          <a:bodyPr/>
          <a:lstStyle/>
          <a:p>
            <a:r>
              <a:rPr lang="en-US" sz="2800" dirty="0" smtClean="0"/>
              <a:t>AOP Terminology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12976"/>
            <a:ext cx="7272339" cy="5013187"/>
          </a:xfrm>
        </p:spPr>
        <p:txBody>
          <a:bodyPr/>
          <a:lstStyle/>
          <a:p>
            <a:r>
              <a:rPr lang="en-US" b="1" dirty="0" smtClean="0"/>
              <a:t>Cross-cutting Concerns</a:t>
            </a:r>
            <a:r>
              <a:rPr lang="en-US" dirty="0" smtClean="0"/>
              <a:t> impact the application in many points. Ex: Logging, Security, Caching and Transaction Management are called cross-cutting concerns.</a:t>
            </a:r>
          </a:p>
          <a:p>
            <a:r>
              <a:rPr lang="en-US" dirty="0" smtClean="0"/>
              <a:t>Using AOP we can define common functionality in one place and we can declaratively define how and where this functionality can be applied.</a:t>
            </a:r>
          </a:p>
          <a:p>
            <a:r>
              <a:rPr lang="en-US" dirty="0" smtClean="0"/>
              <a:t>Cross cutting concerns are modularized into special classes are called </a:t>
            </a:r>
            <a:r>
              <a:rPr lang="en-US" b="1" dirty="0" smtClean="0"/>
              <a:t>aspects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1090</TotalTime>
  <Words>959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Spring Basics</vt:lpstr>
      <vt:lpstr>Index</vt:lpstr>
      <vt:lpstr>Spring Bean Lifecycle</vt:lpstr>
      <vt:lpstr>Java based configuration</vt:lpstr>
      <vt:lpstr>Spring Annotation</vt:lpstr>
      <vt:lpstr>Enabling profile</vt:lpstr>
      <vt:lpstr>Conditional Bean</vt:lpstr>
      <vt:lpstr>Session Scope Bean</vt:lpstr>
      <vt:lpstr>AOP Terminology</vt:lpstr>
      <vt:lpstr>AOP Terminology</vt:lpstr>
      <vt:lpstr>Configuring AOP in spring project</vt:lpstr>
      <vt:lpstr>PowerPoint Presentation</vt:lpstr>
      <vt:lpstr>PowerPoint Presentation</vt:lpstr>
      <vt:lpstr>Spring WebMvc</vt:lpstr>
      <vt:lpstr>Dispatch-servlet equivalent java config</vt:lpstr>
      <vt:lpstr>JPA Configuration</vt:lpstr>
      <vt:lpstr>Spring Boot Configuration</vt:lpstr>
      <vt:lpstr>PowerPoint Presentation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ThirupathiReddy Vajjala</dc:creator>
  <cp:lastModifiedBy>ThirupathiReddy Vajjala</cp:lastModifiedBy>
  <cp:revision>33</cp:revision>
  <dcterms:created xsi:type="dcterms:W3CDTF">2016-03-15T02:48:20Z</dcterms:created>
  <dcterms:modified xsi:type="dcterms:W3CDTF">2016-04-20T12:03:13Z</dcterms:modified>
</cp:coreProperties>
</file>