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69" r:id="rId3"/>
    <p:sldId id="275" r:id="rId4"/>
    <p:sldId id="276" r:id="rId5"/>
    <p:sldId id="287" r:id="rId6"/>
    <p:sldId id="288" r:id="rId7"/>
    <p:sldId id="258" r:id="rId8"/>
    <p:sldId id="270" r:id="rId9"/>
    <p:sldId id="259" r:id="rId10"/>
    <p:sldId id="278" r:id="rId11"/>
    <p:sldId id="279" r:id="rId12"/>
    <p:sldId id="267" r:id="rId13"/>
    <p:sldId id="280" r:id="rId14"/>
    <p:sldId id="261" r:id="rId15"/>
    <p:sldId id="262" r:id="rId16"/>
    <p:sldId id="286" r:id="rId17"/>
    <p:sldId id="285" r:id="rId18"/>
    <p:sldId id="274" r:id="rId19"/>
    <p:sldId id="263" r:id="rId20"/>
    <p:sldId id="271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90C4CEC-16D5-4229-B4DE-FDE9B679D7E2}" type="datetimeFigureOut">
              <a:rPr lang="en-US" smtClean="0"/>
              <a:t>24/04/16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24/04/16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24/04/16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24/04/16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24/04/16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90C4CEC-16D5-4229-B4DE-FDE9B679D7E2}" type="datetimeFigureOut">
              <a:rPr lang="en-US" smtClean="0"/>
              <a:t>24/04/16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309279"/>
            <a:ext cx="3313355" cy="23721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annotation </a:t>
            </a:r>
            <a:r>
              <a:rPr lang="en-US" sz="1800" dirty="0" smtClean="0"/>
              <a:t>based </a:t>
            </a:r>
            <a:br>
              <a:rPr lang="en-US" sz="1800" dirty="0" smtClean="0"/>
            </a:br>
            <a:r>
              <a:rPr lang="en-US" sz="1800" dirty="0" smtClean="0"/>
              <a:t>application development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972" y="3354773"/>
            <a:ext cx="3580867" cy="1196645"/>
          </a:xfrm>
        </p:spPr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</a:t>
            </a:r>
          </a:p>
          <a:p>
            <a:r>
              <a:rPr lang="en-US" dirty="0" smtClean="0"/>
              <a:t>/</a:t>
            </a:r>
            <a:r>
              <a:rPr lang="en-US" dirty="0"/>
              <a:t>Innominds-</a:t>
            </a:r>
            <a:r>
              <a:rPr lang="en-US" dirty="0" err="1" smtClean="0"/>
              <a:t>jee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/>
              <a:t>spring-java-</a:t>
            </a:r>
            <a:r>
              <a:rPr lang="en-US" dirty="0" smtClean="0"/>
              <a:t>training.git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1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0930"/>
            <a:ext cx="6777319" cy="529234"/>
          </a:xfrm>
        </p:spPr>
        <p:txBody>
          <a:bodyPr>
            <a:noAutofit/>
          </a:bodyPr>
          <a:lstStyle/>
          <a:p>
            <a:r>
              <a:rPr lang="en-US" sz="2400" dirty="0" smtClean="0"/>
              <a:t>Basic Java based Annotations in </a:t>
            </a:r>
            <a:r>
              <a:rPr lang="en-US" sz="2400" dirty="0" smtClean="0"/>
              <a:t>Spring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70164"/>
            <a:ext cx="6777317" cy="456246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@Configuration:</a:t>
            </a:r>
            <a:r>
              <a:rPr lang="en-US" dirty="0" smtClean="0"/>
              <a:t> </a:t>
            </a:r>
            <a:r>
              <a:rPr lang="en-US" sz="2000" dirty="0" smtClean="0"/>
              <a:t>Indicates </a:t>
            </a:r>
            <a:r>
              <a:rPr lang="en-US" sz="2000" dirty="0"/>
              <a:t>that a class declares one or more @Bean methods and may be processed by the Spring container to generate bean definitions and service requests for those beans at </a:t>
            </a:r>
            <a:r>
              <a:rPr lang="en-US" sz="2000" dirty="0" smtClean="0"/>
              <a:t>runtime</a:t>
            </a:r>
            <a:endParaRPr lang="en-US" dirty="0" smtClean="0"/>
          </a:p>
          <a:p>
            <a:r>
              <a:rPr lang="en-US" b="1" dirty="0" smtClean="0"/>
              <a:t>@Bean</a:t>
            </a:r>
            <a:r>
              <a:rPr lang="en-US" dirty="0" smtClean="0"/>
              <a:t>: </a:t>
            </a:r>
            <a:r>
              <a:rPr lang="en-US" sz="2000" dirty="0" smtClean="0"/>
              <a:t>Creates Spring bean from java object</a:t>
            </a:r>
            <a:endParaRPr lang="en-US" dirty="0" smtClean="0"/>
          </a:p>
          <a:p>
            <a:r>
              <a:rPr lang="en-US" b="1" dirty="0" smtClean="0"/>
              <a:t>@Import</a:t>
            </a:r>
            <a:r>
              <a:rPr lang="en-US" dirty="0" smtClean="0"/>
              <a:t>: Used to import configuration file</a:t>
            </a:r>
          </a:p>
          <a:p>
            <a:r>
              <a:rPr lang="en-US" b="1" dirty="0" smtClean="0"/>
              <a:t>@</a:t>
            </a:r>
            <a:r>
              <a:rPr lang="en-US" b="1" dirty="0" err="1" smtClean="0"/>
              <a:t>ImportResource</a:t>
            </a:r>
            <a:r>
              <a:rPr lang="en-US" dirty="0" smtClean="0"/>
              <a:t>: Used to import XML Based Configuration file</a:t>
            </a:r>
          </a:p>
          <a:p>
            <a:r>
              <a:rPr lang="en-US" b="1" dirty="0" err="1" smtClean="0"/>
              <a:t>ComponentScan</a:t>
            </a:r>
            <a:r>
              <a:rPr lang="en-US" b="1" dirty="0" smtClean="0"/>
              <a:t>:</a:t>
            </a:r>
            <a:r>
              <a:rPr lang="en-US" dirty="0" smtClean="0"/>
              <a:t> scans the spring beans on the given base package. It looks for </a:t>
            </a:r>
            <a:r>
              <a:rPr lang="en-US" b="1" dirty="0" smtClean="0"/>
              <a:t>@Service, @Component, @Controller, @</a:t>
            </a:r>
            <a:r>
              <a:rPr lang="en-US" b="1" dirty="0" smtClean="0"/>
              <a:t>Repository                       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r>
              <a:rPr lang="en-US" sz="2800" b="1" dirty="0" smtClean="0"/>
              <a:t>                   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58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3288"/>
            <a:ext cx="6777319" cy="476311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Spring Bean Scope Managing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99599"/>
            <a:ext cx="6777317" cy="463303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Singleton</a:t>
            </a:r>
            <a:r>
              <a:rPr lang="en-US" dirty="0"/>
              <a:t>: Single bean per IOC </a:t>
            </a:r>
            <a:r>
              <a:rPr lang="en-US" dirty="0" smtClean="0"/>
              <a:t>container (default)</a:t>
            </a:r>
            <a:endParaRPr lang="en-US" dirty="0"/>
          </a:p>
          <a:p>
            <a:r>
              <a:rPr lang="en-US" b="1" dirty="0"/>
              <a:t>Prototype</a:t>
            </a:r>
            <a:r>
              <a:rPr lang="en-US" dirty="0"/>
              <a:t>: creates new bean  each time</a:t>
            </a:r>
          </a:p>
          <a:p>
            <a:pPr marL="68580" indent="0">
              <a:buNone/>
            </a:pPr>
            <a:r>
              <a:rPr lang="en-US" b="1" dirty="0"/>
              <a:t>WEB APPLICATION SCOPES</a:t>
            </a:r>
          </a:p>
          <a:p>
            <a:r>
              <a:rPr lang="en-US" b="1" dirty="0"/>
              <a:t>Request</a:t>
            </a:r>
            <a:r>
              <a:rPr lang="en-US" dirty="0"/>
              <a:t>: each request new bean created</a:t>
            </a:r>
          </a:p>
          <a:p>
            <a:r>
              <a:rPr lang="en-US" b="1" dirty="0"/>
              <a:t>Session</a:t>
            </a:r>
            <a:r>
              <a:rPr lang="en-US" dirty="0"/>
              <a:t>:  for each user session new bean created</a:t>
            </a:r>
          </a:p>
          <a:p>
            <a:r>
              <a:rPr lang="en-US" b="1" dirty="0"/>
              <a:t>Global Session</a:t>
            </a:r>
            <a:r>
              <a:rPr lang="en-US" dirty="0"/>
              <a:t>: Typically only valid when used in a </a:t>
            </a:r>
            <a:r>
              <a:rPr lang="en-US" dirty="0" err="1"/>
              <a:t>portlet</a:t>
            </a:r>
            <a:r>
              <a:rPr lang="en-US" dirty="0"/>
              <a:t> context.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sz="2100" b="1" dirty="0"/>
              <a:t>NOTE</a:t>
            </a:r>
            <a:r>
              <a:rPr lang="en-US" sz="2100" dirty="0"/>
              <a:t>: you can also create your own scope if these are not fit to your </a:t>
            </a:r>
            <a:r>
              <a:rPr lang="en-US" sz="2100" dirty="0" smtClean="0"/>
              <a:t>requirement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There are two types of scope available in spring core container</a:t>
            </a:r>
          </a:p>
          <a:p>
            <a:pPr marL="68580" indent="0">
              <a:buNone/>
            </a:pPr>
            <a:r>
              <a:rPr lang="en-US" sz="1900" b="1" dirty="0" smtClean="0"/>
              <a:t>@Scope(</a:t>
            </a:r>
            <a:r>
              <a:rPr lang="en-US" sz="1900" b="1" dirty="0" err="1" smtClean="0"/>
              <a:t>ConfigurableBeanFactory.</a:t>
            </a:r>
            <a:r>
              <a:rPr lang="en-US" sz="1900" b="1" i="1" dirty="0" err="1" smtClean="0"/>
              <a:t>SCOPE_SINGLETON</a:t>
            </a:r>
            <a:r>
              <a:rPr lang="en-US" sz="1900" b="1" i="1" dirty="0" smtClean="0"/>
              <a:t>)</a:t>
            </a:r>
          </a:p>
          <a:p>
            <a:pPr marL="68580" indent="0">
              <a:buNone/>
            </a:pPr>
            <a:r>
              <a:rPr lang="en-US" sz="2000" b="1" dirty="0"/>
              <a:t>@Scope(</a:t>
            </a:r>
            <a:r>
              <a:rPr lang="en-US" sz="2000" b="1" dirty="0" err="1"/>
              <a:t>ConfigurableBeanFactory.</a:t>
            </a:r>
            <a:r>
              <a:rPr lang="en-US" sz="2000" b="1" i="1" dirty="0" err="1"/>
              <a:t>SCOPE_PROTOTYPE</a:t>
            </a:r>
            <a:r>
              <a:rPr lang="en-US" sz="2000" b="1" i="1" dirty="0"/>
              <a:t>)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334558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29134"/>
            <a:ext cx="6777319" cy="5292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Enabling profile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58370"/>
            <a:ext cx="6777317" cy="447426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Spring Profiles were introduced in spring 3.1.</a:t>
            </a:r>
            <a:r>
              <a:rPr lang="en-US" sz="2000" dirty="0" smtClean="0"/>
              <a:t> </a:t>
            </a:r>
          </a:p>
          <a:p>
            <a:pPr marL="68580" indent="0">
              <a:buNone/>
            </a:pPr>
            <a:r>
              <a:rPr lang="en-US" sz="1800" dirty="0" smtClean="0"/>
              <a:t>It allows us to define beans by deployment regions such as “</a:t>
            </a:r>
            <a:r>
              <a:rPr lang="en-US" sz="1800" dirty="0" err="1" smtClean="0"/>
              <a:t>dev</a:t>
            </a:r>
            <a:r>
              <a:rPr lang="en-US" sz="1800" dirty="0" smtClean="0"/>
              <a:t>” , “</a:t>
            </a:r>
            <a:r>
              <a:rPr lang="en-US" sz="1800" dirty="0" err="1" smtClean="0"/>
              <a:t>qa</a:t>
            </a:r>
            <a:r>
              <a:rPr lang="en-US" sz="1800" dirty="0" smtClean="0"/>
              <a:t>”, “prod” etc.</a:t>
            </a:r>
          </a:p>
          <a:p>
            <a:pPr marL="68580" indent="0">
              <a:buNone/>
            </a:pPr>
            <a:endParaRPr lang="en-US" sz="1800" dirty="0" smtClean="0"/>
          </a:p>
          <a:p>
            <a:r>
              <a:rPr lang="en-US" sz="1800" dirty="0"/>
              <a:t>Spring profiles are enabled using the case insensitive tokens </a:t>
            </a:r>
            <a:r>
              <a:rPr lang="en-US" sz="1800" b="1" dirty="0" err="1"/>
              <a:t>spring.profiles.active</a:t>
            </a:r>
            <a:r>
              <a:rPr lang="en-US" sz="1800" dirty="0"/>
              <a:t> or </a:t>
            </a:r>
            <a:r>
              <a:rPr lang="en-US" sz="1800" b="1" dirty="0" err="1"/>
              <a:t>spring_profiles_active</a:t>
            </a:r>
            <a:r>
              <a:rPr lang="en-US" sz="1800" dirty="0" smtClean="0"/>
              <a:t>.</a:t>
            </a:r>
          </a:p>
          <a:p>
            <a:pPr marL="68580" indent="0">
              <a:buNone/>
            </a:pPr>
            <a:endParaRPr lang="en-US" sz="1800" dirty="0" smtClean="0"/>
          </a:p>
          <a:p>
            <a:r>
              <a:rPr lang="en-US" sz="1800" dirty="0"/>
              <a:t>Profile can be activated with below mentioned ways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600" dirty="0"/>
              <a:t>an Environment Variable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600" dirty="0"/>
              <a:t>a JVM Property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600" dirty="0"/>
              <a:t>Web Parameter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600" dirty="0" smtClean="0"/>
              <a:t>Programmatic</a:t>
            </a:r>
          </a:p>
          <a:p>
            <a:pPr marL="708660" lvl="1" indent="-342900">
              <a:buFont typeface="+mj-lt"/>
              <a:buAutoNum type="arabicPeriod"/>
            </a:pPr>
            <a:endParaRPr lang="en-US" sz="1600" dirty="0" smtClean="0"/>
          </a:p>
          <a:p>
            <a:pPr marL="365760" lvl="1" indent="0">
              <a:buNone/>
            </a:pPr>
            <a:r>
              <a:rPr lang="en-US" sz="1600" b="1" dirty="0" smtClean="0"/>
              <a:t>@Profile </a:t>
            </a:r>
            <a:r>
              <a:rPr lang="en-US" sz="1600" dirty="0" smtClean="0"/>
              <a:t>Annotation used to create bean for specific environment</a:t>
            </a:r>
            <a:endParaRPr lang="en-US" sz="1600" dirty="0"/>
          </a:p>
          <a:p>
            <a:pPr marL="708660" lvl="1" indent="-342900">
              <a:buFont typeface="+mj-lt"/>
              <a:buAutoNum type="arabicPeriod"/>
            </a:pPr>
            <a:endParaRPr lang="en-US" sz="16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5449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8005"/>
            <a:ext cx="6777319" cy="61744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Conditional Beans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28934"/>
            <a:ext cx="6777317" cy="4403695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2000" dirty="0" smtClean="0"/>
              <a:t>Conditional Beans were introduced in spring 4.0 </a:t>
            </a:r>
          </a:p>
          <a:p>
            <a:pPr marL="68580" indent="0">
              <a:buNone/>
            </a:pPr>
            <a:r>
              <a:rPr lang="en-US" sz="2000" dirty="0" smtClean="0"/>
              <a:t>It works together with </a:t>
            </a:r>
            <a:r>
              <a:rPr lang="en-US" sz="2000" b="1" dirty="0" smtClean="0"/>
              <a:t>@Conditional</a:t>
            </a:r>
            <a:r>
              <a:rPr lang="en-US" sz="2000" dirty="0" smtClean="0"/>
              <a:t> annotation and </a:t>
            </a:r>
            <a:r>
              <a:rPr lang="en-US" sz="2000" b="1" dirty="0" smtClean="0"/>
              <a:t>Condition</a:t>
            </a:r>
            <a:r>
              <a:rPr lang="en-US" sz="2000" dirty="0" smtClean="0"/>
              <a:t> interface </a:t>
            </a:r>
          </a:p>
          <a:p>
            <a:pPr marL="68580" indent="0">
              <a:buNone/>
            </a:pPr>
            <a:r>
              <a:rPr lang="en-US" sz="2000" dirty="0" smtClean="0"/>
              <a:t>It allows developer to define strategy to create bean. These are not limited to environment </a:t>
            </a:r>
          </a:p>
          <a:p>
            <a:pPr marL="68580" indent="0">
              <a:buNone/>
            </a:pPr>
            <a:r>
              <a:rPr lang="en-US" sz="2000" dirty="0" smtClean="0"/>
              <a:t>Spring boot framework extensively uses this feature to create bean based on properties file information</a:t>
            </a:r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Bean</a:t>
            </a:r>
          </a:p>
          <a:p>
            <a:pPr marL="6858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   @Conditional(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StudentCondition.class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6858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StudentService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studentService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pPr marL="6858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       return new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StudentService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 marL="6858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   }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7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637599"/>
            <a:ext cx="6488758" cy="652843"/>
          </a:xfrm>
        </p:spPr>
        <p:txBody>
          <a:bodyPr/>
          <a:lstStyle/>
          <a:p>
            <a:r>
              <a:rPr lang="en-US" sz="2800" dirty="0" smtClean="0"/>
              <a:t>Aspect Oriented Programming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464216"/>
            <a:ext cx="7272339" cy="4644306"/>
          </a:xfrm>
        </p:spPr>
        <p:txBody>
          <a:bodyPr/>
          <a:lstStyle/>
          <a:p>
            <a:r>
              <a:rPr lang="en-US" b="1" dirty="0" smtClean="0"/>
              <a:t>Cross-cutting Concerns</a:t>
            </a:r>
            <a:r>
              <a:rPr lang="en-US" dirty="0" smtClean="0"/>
              <a:t> impact the application in many points. Ex: Logging, Security, Caching and Transaction Management are called cross-cutting concerns.</a:t>
            </a:r>
          </a:p>
          <a:p>
            <a:r>
              <a:rPr lang="en-US" dirty="0" smtClean="0"/>
              <a:t>Using AOP we can define common functionality in one place and we can declaratively define how and where this functionality can be applied.</a:t>
            </a:r>
          </a:p>
          <a:p>
            <a:r>
              <a:rPr lang="en-US" dirty="0" smtClean="0"/>
              <a:t>Cross cutting concerns are modularized into special classes are called </a:t>
            </a:r>
            <a:r>
              <a:rPr lang="en-US" b="1" dirty="0" smtClean="0"/>
              <a:t>aspects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8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8"/>
            <a:ext cx="6717091" cy="610036"/>
          </a:xfrm>
        </p:spPr>
        <p:txBody>
          <a:bodyPr/>
          <a:lstStyle/>
          <a:p>
            <a:r>
              <a:rPr lang="en-US" sz="2400" dirty="0" smtClean="0"/>
              <a:t>AOP Terminology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068510"/>
            <a:ext cx="7272339" cy="5057654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Aspect</a:t>
            </a:r>
            <a:r>
              <a:rPr lang="en-US" dirty="0" smtClean="0"/>
              <a:t>: modularization of cross-cutting concern </a:t>
            </a:r>
          </a:p>
          <a:p>
            <a:pPr marL="365760" lvl="1" indent="0">
              <a:buNone/>
            </a:pPr>
            <a:r>
              <a:rPr lang="en-US" sz="2000" dirty="0" smtClean="0"/>
              <a:t>ex: </a:t>
            </a:r>
            <a:r>
              <a:rPr lang="en-US" sz="1700" dirty="0" smtClean="0"/>
              <a:t>security Aspect will check whether calling person  has privileges to access </a:t>
            </a:r>
            <a:r>
              <a:rPr lang="en-US" sz="1700" b="1" dirty="0" err="1" smtClean="0"/>
              <a:t>checkBalance</a:t>
            </a:r>
            <a:r>
              <a:rPr lang="en-US" sz="1700" b="1" dirty="0" smtClean="0"/>
              <a:t>() </a:t>
            </a:r>
            <a:r>
              <a:rPr lang="en-US" sz="1700" dirty="0" smtClean="0"/>
              <a:t>method</a:t>
            </a:r>
            <a:endParaRPr lang="en-US" sz="2000" dirty="0" smtClean="0"/>
          </a:p>
          <a:p>
            <a:r>
              <a:rPr lang="en-US" b="1" dirty="0" smtClean="0"/>
              <a:t>Advice</a:t>
            </a:r>
            <a:r>
              <a:rPr lang="en-US" dirty="0" smtClean="0"/>
              <a:t>: Job of an Aspect called advice. </a:t>
            </a:r>
          </a:p>
          <a:p>
            <a:r>
              <a:rPr lang="en-US" b="1" dirty="0" err="1" smtClean="0"/>
              <a:t>Joinpoints</a:t>
            </a:r>
            <a:r>
              <a:rPr lang="en-US" dirty="0" smtClean="0"/>
              <a:t>: In an application there are many places where we can apply aspect. These points are called join points.</a:t>
            </a:r>
          </a:p>
          <a:p>
            <a:r>
              <a:rPr lang="en-US" b="1" dirty="0" err="1" smtClean="0"/>
              <a:t>Pointcuts</a:t>
            </a:r>
            <a:r>
              <a:rPr lang="en-US" dirty="0" smtClean="0"/>
              <a:t>: point cuts are the join points where we can woven advice.</a:t>
            </a:r>
          </a:p>
          <a:p>
            <a:r>
              <a:rPr lang="en-US" b="1" dirty="0" smtClean="0"/>
              <a:t>Introductions</a:t>
            </a:r>
            <a:r>
              <a:rPr lang="en-US" dirty="0" smtClean="0"/>
              <a:t>:  inject new methods and attributes into existing classes are called introductions.</a:t>
            </a:r>
          </a:p>
          <a:p>
            <a:r>
              <a:rPr lang="en-US" b="1" dirty="0" smtClean="0"/>
              <a:t>Weaving</a:t>
            </a:r>
            <a:r>
              <a:rPr lang="en-US" dirty="0" smtClean="0"/>
              <a:t>: process of applying aspects to target classes to create new proxies.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9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0929"/>
            <a:ext cx="6559238" cy="6880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Weaving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28934"/>
            <a:ext cx="6777317" cy="440369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Compile time Weaving</a:t>
            </a:r>
            <a:r>
              <a:rPr lang="en-US" dirty="0" smtClean="0"/>
              <a:t>: Aspects are woven when the target class is compiled. It requires special kind of compiler.</a:t>
            </a:r>
            <a:r>
              <a:rPr lang="en-US" b="1" dirty="0" smtClean="0">
                <a:solidFill>
                  <a:srgbClr val="FF0000"/>
                </a:solidFill>
              </a:rPr>
              <a:t> (works only on </a:t>
            </a:r>
            <a:r>
              <a:rPr lang="en-US" b="1" dirty="0" err="1" smtClean="0">
                <a:solidFill>
                  <a:srgbClr val="FF0000"/>
                </a:solidFill>
              </a:rPr>
              <a:t>AspectJ</a:t>
            </a:r>
            <a:r>
              <a:rPr lang="en-US" b="1" dirty="0" smtClean="0">
                <a:solidFill>
                  <a:srgbClr val="FF0000"/>
                </a:solidFill>
              </a:rPr>
              <a:t> programming model).</a:t>
            </a:r>
          </a:p>
          <a:p>
            <a:r>
              <a:rPr lang="en-US" b="1" dirty="0" err="1" smtClean="0"/>
              <a:t>Classloading</a:t>
            </a:r>
            <a:r>
              <a:rPr lang="en-US" b="1" dirty="0" smtClean="0"/>
              <a:t> time</a:t>
            </a:r>
            <a:r>
              <a:rPr lang="en-US" dirty="0" smtClean="0"/>
              <a:t>: Aspects are weaving when the class loaded by the class loader. This kind of weaving requires special kind of </a:t>
            </a:r>
            <a:r>
              <a:rPr lang="en-US" dirty="0" err="1" smtClean="0"/>
              <a:t>classLoader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(works only with </a:t>
            </a:r>
            <a:r>
              <a:rPr lang="en-US" b="1" dirty="0" err="1" smtClean="0">
                <a:solidFill>
                  <a:srgbClr val="FF0000"/>
                </a:solidFill>
              </a:rPr>
              <a:t>AspectJ</a:t>
            </a:r>
            <a:r>
              <a:rPr lang="en-US" b="1" dirty="0" smtClean="0">
                <a:solidFill>
                  <a:srgbClr val="FF0000"/>
                </a:solidFill>
              </a:rPr>
              <a:t> )</a:t>
            </a:r>
          </a:p>
          <a:p>
            <a:r>
              <a:rPr lang="en-US" b="1" dirty="0" smtClean="0"/>
              <a:t>Runtime weaving</a:t>
            </a:r>
            <a:r>
              <a:rPr lang="en-US" dirty="0" smtClean="0"/>
              <a:t>:  Aspects are woven during the runtime of the program execution. AOP container dynamically generates proxy objects that delegate the requests to target objects. </a:t>
            </a:r>
            <a:r>
              <a:rPr lang="en-US" b="1" dirty="0" smtClean="0">
                <a:solidFill>
                  <a:srgbClr val="008000"/>
                </a:solidFill>
              </a:rPr>
              <a:t>(Spring AOP supports only this)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0929"/>
            <a:ext cx="6777319" cy="846775"/>
          </a:xfrm>
        </p:spPr>
        <p:txBody>
          <a:bodyPr>
            <a:normAutofit/>
          </a:bodyPr>
          <a:lstStyle/>
          <a:p>
            <a:r>
              <a:rPr lang="en-US" dirty="0" smtClean="0"/>
              <a:t>Types of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81657"/>
            <a:ext cx="6777317" cy="3750972"/>
          </a:xfrm>
        </p:spPr>
        <p:txBody>
          <a:bodyPr/>
          <a:lstStyle/>
          <a:p>
            <a:r>
              <a:rPr lang="en-US" dirty="0" smtClean="0"/>
              <a:t>@Before</a:t>
            </a:r>
          </a:p>
          <a:p>
            <a:r>
              <a:rPr lang="en-US" dirty="0" smtClean="0"/>
              <a:t>@After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AfterReturning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AfterThrowing</a:t>
            </a:r>
            <a:endParaRPr lang="en-US" dirty="0" smtClean="0"/>
          </a:p>
          <a:p>
            <a:r>
              <a:rPr lang="en-US" dirty="0" smtClean="0"/>
              <a:t>@Around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0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68894"/>
            <a:ext cx="7024744" cy="6129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Configuring AOP in spring project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1858"/>
            <a:ext cx="6777317" cy="435077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It is just adding below annotations to configuration file</a:t>
            </a:r>
            <a:endParaRPr lang="en-US" dirty="0" smtClean="0"/>
          </a:p>
          <a:p>
            <a:pPr marL="68580" indent="0">
              <a:buNone/>
            </a:pPr>
            <a:endParaRPr lang="en-US" sz="2000" b="1" dirty="0" smtClean="0"/>
          </a:p>
          <a:p>
            <a:pPr marL="68580" indent="0">
              <a:buNone/>
            </a:pPr>
            <a:r>
              <a:rPr lang="en-US" sz="2000" b="1" dirty="0" smtClean="0"/>
              <a:t>@</a:t>
            </a:r>
            <a:r>
              <a:rPr lang="en-US" sz="2000" b="1" dirty="0"/>
              <a:t>Aspect</a:t>
            </a:r>
          </a:p>
          <a:p>
            <a:pPr marL="68580" indent="0">
              <a:buNone/>
            </a:pPr>
            <a:r>
              <a:rPr lang="en-US" sz="2000" b="1" dirty="0"/>
              <a:t>@</a:t>
            </a:r>
            <a:r>
              <a:rPr lang="en-US" sz="2000" b="1" dirty="0" err="1"/>
              <a:t>EnableAspectJAutoProxy</a:t>
            </a:r>
            <a:r>
              <a:rPr lang="en-US" sz="2000" b="1" dirty="0"/>
              <a:t>(</a:t>
            </a:r>
            <a:r>
              <a:rPr lang="en-US" sz="2000" b="1" dirty="0" err="1"/>
              <a:t>proxyTargetClass</a:t>
            </a:r>
            <a:r>
              <a:rPr lang="en-US" sz="2000" b="1" dirty="0"/>
              <a:t> = true</a:t>
            </a:r>
            <a:r>
              <a:rPr lang="en-US" sz="2000" b="1" dirty="0" smtClean="0"/>
              <a:t>)</a:t>
            </a:r>
          </a:p>
          <a:p>
            <a:pPr marL="68580" indent="0">
              <a:buNone/>
            </a:pPr>
            <a:endParaRPr lang="en-US" sz="2000" b="1" dirty="0" smtClean="0"/>
          </a:p>
          <a:p>
            <a:r>
              <a:rPr lang="en-US" sz="2000" dirty="0" smtClean="0"/>
              <a:t>And Writing some </a:t>
            </a:r>
            <a:r>
              <a:rPr lang="en-US" sz="2000" dirty="0" err="1" smtClean="0"/>
              <a:t>pointcuts</a:t>
            </a:r>
            <a:r>
              <a:rPr lang="en-US" sz="2000" dirty="0" smtClean="0"/>
              <a:t> and advice annotations</a:t>
            </a:r>
            <a:endParaRPr lang="en-US" b="1" dirty="0" smtClean="0"/>
          </a:p>
          <a:p>
            <a:pPr marL="68580" indent="0">
              <a:buNone/>
            </a:pPr>
            <a:r>
              <a:rPr lang="en-US" sz="2000" b="1" dirty="0" smtClean="0"/>
              <a:t> </a:t>
            </a:r>
            <a:r>
              <a:rPr lang="en-US" sz="1800" b="1" dirty="0"/>
              <a:t>@Before</a:t>
            </a:r>
            <a:r>
              <a:rPr lang="en-US" sz="1800" dirty="0"/>
              <a:t>("execution(** </a:t>
            </a:r>
            <a:r>
              <a:rPr lang="en-US" sz="1800" dirty="0" err="1" smtClean="0"/>
              <a:t>com.innominds.aop.service</a:t>
            </a:r>
            <a:r>
              <a:rPr lang="en-US" sz="1800" dirty="0"/>
              <a:t>.*.*())")</a:t>
            </a:r>
          </a:p>
          <a:p>
            <a:pPr marL="6858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public void </a:t>
            </a:r>
            <a:r>
              <a:rPr lang="en-US" sz="1800" b="1" dirty="0" err="1"/>
              <a:t>beforeMethod</a:t>
            </a:r>
            <a:r>
              <a:rPr lang="en-US" sz="1800" b="1" dirty="0"/>
              <a:t>() </a:t>
            </a:r>
            <a:r>
              <a:rPr lang="en-US" sz="1800" b="1" dirty="0" smtClean="0"/>
              <a:t>{ }</a:t>
            </a:r>
          </a:p>
          <a:p>
            <a:pPr marL="68580" indent="0">
              <a:buNone/>
            </a:pPr>
            <a:endParaRPr lang="en-US" sz="2000" b="1" dirty="0" smtClean="0"/>
          </a:p>
          <a:p>
            <a:pPr marL="68580" indent="0">
              <a:buNone/>
            </a:pPr>
            <a:r>
              <a:rPr lang="en-US" sz="2000" b="1" dirty="0" smtClean="0"/>
              <a:t>NOTE: Spring doesn’t provide its own annotations instead it depends on </a:t>
            </a:r>
            <a:r>
              <a:rPr lang="en-US" sz="2000" b="1" dirty="0" err="1" smtClean="0"/>
              <a:t>AspectJ</a:t>
            </a:r>
            <a:r>
              <a:rPr lang="en-US" sz="2000" b="1" dirty="0" smtClean="0"/>
              <a:t> annotations.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7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811493"/>
            <a:ext cx="7272339" cy="53146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Spring, aspects are woven into spring-managed beans at runtime by wrapping them with a proxy class. 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b="1" dirty="0" smtClean="0"/>
              <a:t>There are two types of proxy creation possible</a:t>
            </a:r>
          </a:p>
          <a:p>
            <a:r>
              <a:rPr lang="en-US" b="1" dirty="0" smtClean="0"/>
              <a:t>JDK Dynamic proxy</a:t>
            </a:r>
            <a:r>
              <a:rPr lang="en-US" dirty="0" smtClean="0"/>
              <a:t>: If we the services are invokes based on interfaces it creates proxy by implementing that interface.</a:t>
            </a:r>
          </a:p>
          <a:p>
            <a:r>
              <a:rPr lang="en-US" b="1" dirty="0" smtClean="0"/>
              <a:t>CGLIB Proxy</a:t>
            </a:r>
            <a:r>
              <a:rPr lang="en-US" dirty="0" smtClean="0"/>
              <a:t>:  it extends the existing target class and calls super class methods.</a:t>
            </a:r>
          </a:p>
          <a:p>
            <a:endParaRPr lang="en-US" dirty="0" smtClean="0"/>
          </a:p>
          <a:p>
            <a:r>
              <a:rPr lang="en-US" dirty="0" smtClean="0"/>
              <a:t>Proxy class poses as the target bean intercepting advised method calls and forwarding those calls to the target bean.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5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797"/>
            <a:ext cx="7024744" cy="771734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11192"/>
            <a:ext cx="6777317" cy="4121437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Spring Containers</a:t>
            </a:r>
          </a:p>
          <a:p>
            <a:r>
              <a:rPr lang="en-US" dirty="0" smtClean="0"/>
              <a:t>Spring </a:t>
            </a:r>
            <a:r>
              <a:rPr lang="en-US" dirty="0"/>
              <a:t>Bean Lifecycle</a:t>
            </a:r>
          </a:p>
          <a:p>
            <a:r>
              <a:rPr lang="en-US" dirty="0" smtClean="0"/>
              <a:t>Spring Annotations</a:t>
            </a:r>
            <a:endParaRPr lang="en-US" dirty="0"/>
          </a:p>
          <a:p>
            <a:r>
              <a:rPr lang="en-US" dirty="0"/>
              <a:t>Spring Bean Scopes</a:t>
            </a:r>
          </a:p>
          <a:p>
            <a:r>
              <a:rPr lang="en-US" dirty="0" smtClean="0"/>
              <a:t>Profiles &amp; Conditional </a:t>
            </a:r>
            <a:r>
              <a:rPr lang="en-US" dirty="0"/>
              <a:t>Beans</a:t>
            </a:r>
          </a:p>
          <a:p>
            <a:r>
              <a:rPr lang="en-US" dirty="0"/>
              <a:t>Spring AOP</a:t>
            </a:r>
          </a:p>
          <a:p>
            <a:r>
              <a:rPr lang="en-US" dirty="0" smtClean="0"/>
              <a:t>Spring Expression Language (</a:t>
            </a:r>
            <a:r>
              <a:rPr lang="en-US" dirty="0" err="1" smtClean="0"/>
              <a:t>SpEL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8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213" b="-16213"/>
          <a:stretch>
            <a:fillRect/>
          </a:stretch>
        </p:blipFill>
        <p:spPr>
          <a:xfrm>
            <a:off x="1043492" y="1693551"/>
            <a:ext cx="7216363" cy="446321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9024" y="907252"/>
            <a:ext cx="6778733" cy="632615"/>
          </a:xfrm>
        </p:spPr>
        <p:txBody>
          <a:bodyPr/>
          <a:lstStyle/>
          <a:p>
            <a:r>
              <a:rPr lang="en-US" sz="2400" dirty="0" smtClean="0"/>
              <a:t>How  JDK Proxy 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646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643"/>
            <a:ext cx="7024744" cy="822419"/>
          </a:xfrm>
        </p:spPr>
        <p:txBody>
          <a:bodyPr>
            <a:noAutofit/>
          </a:bodyPr>
          <a:lstStyle/>
          <a:p>
            <a:r>
              <a:rPr lang="en-US" sz="2400" dirty="0" smtClean="0"/>
              <a:t>Spring Expression Language with @Value annotation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52322"/>
            <a:ext cx="6777317" cy="3980307"/>
          </a:xfrm>
        </p:spPr>
        <p:txBody>
          <a:bodyPr/>
          <a:lstStyle/>
          <a:p>
            <a:r>
              <a:rPr lang="en-US" dirty="0" smtClean="0"/>
              <a:t>A powerful </a:t>
            </a:r>
            <a:r>
              <a:rPr lang="en-US" dirty="0"/>
              <a:t>expression language that supports querying and manipulating an object graph at runtime</a:t>
            </a:r>
            <a:r>
              <a:rPr lang="en-US" dirty="0" smtClean="0"/>
              <a:t>.</a:t>
            </a:r>
          </a:p>
          <a:p>
            <a:r>
              <a:rPr lang="en-US" dirty="0"/>
              <a:t> syntax to define the expression is of the form </a:t>
            </a:r>
            <a:r>
              <a:rPr lang="en-US" b="1" dirty="0">
                <a:solidFill>
                  <a:srgbClr val="D77C01"/>
                </a:solidFill>
              </a:rPr>
              <a:t>#{ &lt;expression string&gt; }</a:t>
            </a:r>
            <a:r>
              <a:rPr lang="en-US" dirty="0"/>
              <a:t>.</a:t>
            </a:r>
          </a:p>
          <a:p>
            <a:r>
              <a:rPr lang="en-US" dirty="0" smtClean="0"/>
              <a:t>@Value annotation used to bound the value from the spring expression language.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2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696425"/>
            <a:ext cx="7024744" cy="58295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@Primary and @Qualifier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70864"/>
            <a:ext cx="7024744" cy="4444771"/>
          </a:xfrm>
        </p:spPr>
        <p:txBody>
          <a:bodyPr/>
          <a:lstStyle/>
          <a:p>
            <a:r>
              <a:rPr lang="en-US" dirty="0" smtClean="0"/>
              <a:t>@Primary:  used to select one default implementation when multiple concrete classes available for single interface.</a:t>
            </a:r>
          </a:p>
          <a:p>
            <a:r>
              <a:rPr lang="en-US" dirty="0" smtClean="0"/>
              <a:t>@Qualifier: Used to select one of the implementation at the time of @</a:t>
            </a:r>
            <a:r>
              <a:rPr lang="en-US" dirty="0" err="1" smtClean="0"/>
              <a:t>Autowiring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2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12361"/>
            <a:ext cx="6777319" cy="63060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Spring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58270"/>
            <a:ext cx="6777317" cy="4174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Runwith</a:t>
            </a:r>
            <a:r>
              <a:rPr lang="en-US" dirty="0" smtClean="0"/>
              <a:t> : Used to select spring test runner with </a:t>
            </a:r>
            <a:r>
              <a:rPr lang="en-US" dirty="0" err="1" smtClean="0"/>
              <a:t>Junit</a:t>
            </a:r>
            <a:r>
              <a:rPr lang="en-US" dirty="0" smtClean="0"/>
              <a:t> Test cases</a:t>
            </a:r>
          </a:p>
          <a:p>
            <a:r>
              <a:rPr lang="en-US" b="1" dirty="0" smtClean="0"/>
              <a:t>@</a:t>
            </a:r>
            <a:r>
              <a:rPr lang="en-US" b="1" dirty="0" err="1" smtClean="0"/>
              <a:t>ContextConfiguration</a:t>
            </a:r>
            <a:r>
              <a:rPr lang="en-US" dirty="0" smtClean="0"/>
              <a:t>:  take spring configuration and creates container with test beans</a:t>
            </a:r>
          </a:p>
          <a:p>
            <a:r>
              <a:rPr lang="en-US" b="1" dirty="0" smtClean="0"/>
              <a:t>@</a:t>
            </a:r>
            <a:r>
              <a:rPr lang="en-US" b="1" dirty="0" err="1" smtClean="0"/>
              <a:t>ActiveProfiles</a:t>
            </a:r>
            <a:r>
              <a:rPr lang="en-US" dirty="0" smtClean="0"/>
              <a:t>:  enables profiles form test cases 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sz="1900" dirty="0"/>
              <a:t>@</a:t>
            </a:r>
            <a:r>
              <a:rPr lang="en-US" sz="1900" dirty="0" err="1"/>
              <a:t>RunWith</a:t>
            </a:r>
            <a:r>
              <a:rPr lang="en-US" sz="1900" dirty="0"/>
              <a:t>(SpringJUnit4ClassRunner.class)</a:t>
            </a:r>
          </a:p>
          <a:p>
            <a:pPr marL="68580" indent="0">
              <a:buNone/>
            </a:pPr>
            <a:r>
              <a:rPr lang="en-US" sz="1900" dirty="0"/>
              <a:t>@</a:t>
            </a:r>
            <a:r>
              <a:rPr lang="en-US" sz="1900" dirty="0" err="1"/>
              <a:t>ContextConfiguration</a:t>
            </a:r>
            <a:r>
              <a:rPr lang="en-US" sz="1900" dirty="0"/>
              <a:t>(classes = { </a:t>
            </a:r>
            <a:r>
              <a:rPr lang="en-US" sz="1900" dirty="0" err="1"/>
              <a:t>PaymentConfig.class</a:t>
            </a:r>
            <a:r>
              <a:rPr lang="en-US" sz="1900" dirty="0"/>
              <a:t> })</a:t>
            </a:r>
          </a:p>
          <a:p>
            <a:pPr marL="68580" indent="0">
              <a:buNone/>
            </a:pPr>
            <a:r>
              <a:rPr lang="en-US" sz="1900" dirty="0"/>
              <a:t>@</a:t>
            </a:r>
            <a:r>
              <a:rPr lang="en-US" sz="1900" dirty="0" err="1"/>
              <a:t>ActiveProfiles</a:t>
            </a:r>
            <a:r>
              <a:rPr lang="en-US" sz="1900" dirty="0"/>
              <a:t>(profiles = { "</a:t>
            </a:r>
            <a:r>
              <a:rPr lang="en-US" sz="1900" dirty="0" err="1"/>
              <a:t>dev</a:t>
            </a:r>
            <a:r>
              <a:rPr lang="en-US" sz="1900" dirty="0"/>
              <a:t>" })</a:t>
            </a:r>
          </a:p>
          <a:p>
            <a:pPr marL="68580" indent="0">
              <a:buNone/>
            </a:pPr>
            <a:r>
              <a:rPr lang="en-US" sz="1900" dirty="0"/>
              <a:t>public class </a:t>
            </a:r>
            <a:r>
              <a:rPr lang="en-US" sz="1900" dirty="0" err="1"/>
              <a:t>PaymentServiceTest</a:t>
            </a:r>
            <a:r>
              <a:rPr lang="en-US" sz="1900" dirty="0"/>
              <a:t> </a:t>
            </a:r>
            <a:r>
              <a:rPr lang="en-US" sz="1900" dirty="0" smtClean="0"/>
              <a:t>{}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21330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3287"/>
            <a:ext cx="7024744" cy="740929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IoC</a:t>
            </a:r>
            <a:r>
              <a:rPr lang="en-US" sz="3200" dirty="0" smtClean="0"/>
              <a:t> Introduction </a:t>
            </a:r>
            <a:r>
              <a:rPr lang="en-US" sz="2400" dirty="0" smtClean="0"/>
              <a:t>(from spring docs)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64216"/>
            <a:ext cx="7176627" cy="4368413"/>
          </a:xfrm>
        </p:spPr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b="1" dirty="0" err="1"/>
              <a:t>IoC</a:t>
            </a:r>
            <a:r>
              <a:rPr lang="en-US" dirty="0"/>
              <a:t> is also known as dependency injection (DI)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It is a process whereby objects define their dependencies, that is, the other objects they work with, only through </a:t>
            </a:r>
            <a:r>
              <a:rPr lang="en-US" dirty="0">
                <a:solidFill>
                  <a:srgbClr val="FF0000"/>
                </a:solidFill>
              </a:rPr>
              <a:t>constructor arguments</a:t>
            </a:r>
            <a:r>
              <a:rPr lang="en-US" dirty="0"/>
              <a:t>, arguments to a </a:t>
            </a:r>
            <a:r>
              <a:rPr lang="en-US" dirty="0">
                <a:solidFill>
                  <a:srgbClr val="FF0000"/>
                </a:solidFill>
              </a:rPr>
              <a:t>factory method</a:t>
            </a:r>
            <a:r>
              <a:rPr lang="en-US" dirty="0"/>
              <a:t>, or </a:t>
            </a:r>
            <a:r>
              <a:rPr lang="en-US" dirty="0">
                <a:solidFill>
                  <a:srgbClr val="FF0000"/>
                </a:solidFill>
              </a:rPr>
              <a:t>properties that are set on the object instance</a:t>
            </a:r>
            <a:r>
              <a:rPr lang="en-US" dirty="0"/>
              <a:t> after it is constructed or returned from a factory method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The container then injects those dependencies when it creates the bean. </a:t>
            </a:r>
          </a:p>
          <a:p>
            <a:r>
              <a:rPr lang="en-US" dirty="0"/>
              <a:t> This process is fundamentally the inverse, hence the name 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94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3288"/>
            <a:ext cx="7024744" cy="599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Types of Containers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64216"/>
            <a:ext cx="6777317" cy="4368413"/>
          </a:xfrm>
        </p:spPr>
        <p:txBody>
          <a:bodyPr>
            <a:normAutofit fontScale="40000" lnSpcReduction="20000"/>
          </a:bodyPr>
          <a:lstStyle/>
          <a:p>
            <a:endParaRPr lang="en-US" b="1" dirty="0" smtClean="0"/>
          </a:p>
          <a:p>
            <a:pPr marL="68580" indent="0">
              <a:buNone/>
            </a:pPr>
            <a:r>
              <a:rPr lang="en-US" sz="4300" b="1" dirty="0" smtClean="0"/>
              <a:t>Spring follows </a:t>
            </a:r>
            <a:r>
              <a:rPr lang="en-US" sz="4300" b="1" dirty="0" err="1" smtClean="0"/>
              <a:t>Ioc</a:t>
            </a:r>
            <a:r>
              <a:rPr lang="en-US" sz="4300" b="1" dirty="0" smtClean="0"/>
              <a:t> </a:t>
            </a:r>
            <a:r>
              <a:rPr lang="en-US" sz="4300" b="1" dirty="0" err="1" smtClean="0"/>
              <a:t>Priciple</a:t>
            </a:r>
            <a:r>
              <a:rPr lang="en-US" sz="4300" b="1" dirty="0" smtClean="0"/>
              <a:t> and implements its container.</a:t>
            </a:r>
          </a:p>
          <a:p>
            <a:pPr marL="68580" indent="0">
              <a:buNone/>
            </a:pPr>
            <a:endParaRPr lang="en-US" sz="4300" b="1" dirty="0" smtClean="0"/>
          </a:p>
          <a:p>
            <a:pPr marL="68580" indent="0">
              <a:buNone/>
            </a:pPr>
            <a:endParaRPr lang="en-US" sz="4300" b="1" dirty="0"/>
          </a:p>
          <a:p>
            <a:pPr marL="68580" indent="0">
              <a:buNone/>
            </a:pPr>
            <a:r>
              <a:rPr lang="en-US" sz="4300" b="1" dirty="0" smtClean="0"/>
              <a:t>There are two types of containers</a:t>
            </a:r>
          </a:p>
          <a:p>
            <a:pPr marL="68580" indent="0">
              <a:buNone/>
            </a:pPr>
            <a:endParaRPr lang="en-US" sz="4300" b="1" dirty="0" smtClean="0"/>
          </a:p>
          <a:p>
            <a:r>
              <a:rPr lang="en-US" sz="4300" b="1" dirty="0" err="1" smtClean="0"/>
              <a:t>BeanFactory</a:t>
            </a:r>
            <a:r>
              <a:rPr lang="en-US" sz="4300" dirty="0" smtClean="0"/>
              <a:t> </a:t>
            </a:r>
            <a:r>
              <a:rPr lang="en-US" sz="4300" dirty="0"/>
              <a:t>Container: This is the simplest container providing basic support for </a:t>
            </a:r>
            <a:r>
              <a:rPr lang="en-US" sz="4300" dirty="0" smtClean="0"/>
              <a:t>DI.</a:t>
            </a:r>
            <a:r>
              <a:rPr lang="en-US" sz="4300" dirty="0" smtClean="0">
                <a:solidFill>
                  <a:srgbClr val="FF0000"/>
                </a:solidFill>
              </a:rPr>
              <a:t> It creates beans on demands</a:t>
            </a:r>
            <a:endParaRPr lang="en-US" sz="4300" dirty="0" smtClean="0">
              <a:solidFill>
                <a:srgbClr val="FF0000"/>
              </a:solidFill>
            </a:endParaRPr>
          </a:p>
          <a:p>
            <a:pPr marL="68580" indent="0">
              <a:buNone/>
            </a:pPr>
            <a:endParaRPr lang="en-US" sz="4300" dirty="0" smtClean="0"/>
          </a:p>
          <a:p>
            <a:r>
              <a:rPr lang="en-US" sz="4300" b="1" dirty="0" err="1" smtClean="0"/>
              <a:t>ApplicationContext</a:t>
            </a:r>
            <a:r>
              <a:rPr lang="en-US" sz="4300" dirty="0"/>
              <a:t> Container</a:t>
            </a:r>
            <a:r>
              <a:rPr lang="en-US" sz="4300" dirty="0" smtClean="0"/>
              <a:t>: This </a:t>
            </a:r>
            <a:r>
              <a:rPr lang="en-US" sz="4300" dirty="0"/>
              <a:t>container adds more enterprise-specific functionality such as the ability to resolve textual messages from a properties file and the ability to publish application events to interested event listeners. </a:t>
            </a:r>
            <a:endParaRPr lang="en-US" sz="4300" dirty="0" smtClean="0"/>
          </a:p>
          <a:p>
            <a:pPr marL="68580" indent="0">
              <a:buNone/>
            </a:pPr>
            <a:r>
              <a:rPr lang="en-US" sz="4300" dirty="0"/>
              <a:t> </a:t>
            </a:r>
            <a:r>
              <a:rPr lang="en-US" sz="4300" dirty="0" smtClean="0"/>
              <a:t>   </a:t>
            </a:r>
            <a:r>
              <a:rPr lang="en-US" sz="4300" dirty="0" smtClean="0">
                <a:solidFill>
                  <a:srgbClr val="FF0000"/>
                </a:solidFill>
              </a:rPr>
              <a:t> It creates beans upon starting the application.</a:t>
            </a:r>
            <a:endParaRPr lang="en-US" sz="4300" dirty="0" smtClean="0">
              <a:solidFill>
                <a:srgbClr val="FF0000"/>
              </a:solidFill>
            </a:endParaRPr>
          </a:p>
          <a:p>
            <a:pPr marL="68580" indent="0">
              <a:buNone/>
            </a:pPr>
            <a:endParaRPr lang="en-US" sz="4300" dirty="0"/>
          </a:p>
          <a:p>
            <a:pPr marL="68580" indent="0">
              <a:buNone/>
            </a:pPr>
            <a:endParaRPr lang="en-US" sz="4300" b="1" u="sng" dirty="0" smtClean="0"/>
          </a:p>
          <a:p>
            <a:pPr marL="68580" indent="0">
              <a:buNone/>
            </a:pPr>
            <a:r>
              <a:rPr lang="en-US" sz="4300" dirty="0" smtClean="0"/>
              <a:t> </a:t>
            </a:r>
            <a:endParaRPr lang="en-US" sz="4300" dirty="0"/>
          </a:p>
          <a:p>
            <a:pPr marL="6858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435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11493"/>
            <a:ext cx="6777319" cy="705647"/>
          </a:xfrm>
        </p:spPr>
        <p:txBody>
          <a:bodyPr>
            <a:noAutofit/>
          </a:bodyPr>
          <a:lstStyle/>
          <a:p>
            <a:r>
              <a:rPr lang="en-US" sz="2800" dirty="0" smtClean="0"/>
              <a:t>Spring container hierarchy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553" b="-7553"/>
          <a:stretch>
            <a:fillRect/>
          </a:stretch>
        </p:blipFill>
        <p:spPr>
          <a:xfrm>
            <a:off x="1042988" y="1517650"/>
            <a:ext cx="6777037" cy="4314825"/>
          </a:xfrm>
        </p:spPr>
      </p:pic>
    </p:spTree>
    <p:extLst>
      <p:ext uri="{BB962C8B-B14F-4D97-AF65-F5344CB8AC3E}">
        <p14:creationId xmlns:p14="http://schemas.microsoft.com/office/powerpoint/2010/main" val="360686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0929"/>
            <a:ext cx="7024744" cy="617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Spring web application containers hierarchy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613" b="-3613"/>
          <a:stretch>
            <a:fillRect/>
          </a:stretch>
        </p:blipFill>
        <p:spPr>
          <a:xfrm>
            <a:off x="1042988" y="1358900"/>
            <a:ext cx="6777037" cy="4473575"/>
          </a:xfrm>
        </p:spPr>
      </p:pic>
    </p:spTree>
    <p:extLst>
      <p:ext uri="{BB962C8B-B14F-4D97-AF65-F5344CB8AC3E}">
        <p14:creationId xmlns:p14="http://schemas.microsoft.com/office/powerpoint/2010/main" val="3970381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709919"/>
          </a:xfrm>
        </p:spPr>
        <p:txBody>
          <a:bodyPr/>
          <a:lstStyle/>
          <a:p>
            <a:r>
              <a:rPr lang="en-US" sz="2400" dirty="0" smtClean="0"/>
              <a:t>Spring Bean Lifecycle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984556"/>
            <a:ext cx="7272339" cy="5141607"/>
          </a:xfrm>
        </p:spPr>
        <p:txBody>
          <a:bodyPr/>
          <a:lstStyle/>
          <a:p>
            <a:r>
              <a:rPr lang="en-US" sz="1600" b="1" dirty="0" smtClean="0"/>
              <a:t>Unlike normal java beans spring has various life cycle phases in which we can enhance spring bean.</a:t>
            </a:r>
          </a:p>
          <a:p>
            <a:pPr lvl="1"/>
            <a:r>
              <a:rPr lang="en-US" sz="1600" b="1" dirty="0" smtClean="0"/>
              <a:t>Instantiation</a:t>
            </a:r>
            <a:r>
              <a:rPr lang="en-US" sz="1600" dirty="0" smtClean="0"/>
              <a:t>: instantiation of the bean</a:t>
            </a:r>
          </a:p>
          <a:p>
            <a:pPr lvl="1"/>
            <a:r>
              <a:rPr lang="en-US" sz="1600" b="1" dirty="0" smtClean="0"/>
              <a:t>Populates properties</a:t>
            </a:r>
            <a:r>
              <a:rPr lang="en-US" sz="1600" dirty="0" smtClean="0"/>
              <a:t>: spring inject the properties and other object references.</a:t>
            </a:r>
          </a:p>
          <a:p>
            <a:pPr lvl="1"/>
            <a:r>
              <a:rPr lang="en-US" sz="1600" b="1" dirty="0" smtClean="0"/>
              <a:t>Interface </a:t>
            </a:r>
            <a:r>
              <a:rPr lang="en-US" sz="1600" b="1" dirty="0" err="1" smtClean="0"/>
              <a:t>BeanNameAware</a:t>
            </a:r>
            <a:r>
              <a:rPr lang="en-US" sz="1600" dirty="0" smtClean="0"/>
              <a:t> : </a:t>
            </a:r>
            <a:r>
              <a:rPr lang="en-US" sz="1600" dirty="0" err="1" smtClean="0"/>
              <a:t>setBeanName</a:t>
            </a:r>
            <a:r>
              <a:rPr lang="en-US" sz="1600" dirty="0" smtClean="0"/>
              <a:t> method</a:t>
            </a:r>
          </a:p>
          <a:p>
            <a:pPr lvl="1"/>
            <a:r>
              <a:rPr lang="en-US" sz="1600" b="1" dirty="0" smtClean="0"/>
              <a:t>Interface </a:t>
            </a:r>
            <a:r>
              <a:rPr lang="en-US" sz="1600" b="1" dirty="0" err="1" smtClean="0"/>
              <a:t>BeanFactoryAware</a:t>
            </a:r>
            <a:r>
              <a:rPr lang="en-US" sz="1600" dirty="0" smtClean="0"/>
              <a:t> :</a:t>
            </a:r>
            <a:r>
              <a:rPr lang="en-US" sz="1600" dirty="0" err="1" smtClean="0"/>
              <a:t>setBeanFactory</a:t>
            </a:r>
            <a:r>
              <a:rPr lang="en-US" sz="1600" dirty="0" smtClean="0"/>
              <a:t> method </a:t>
            </a:r>
          </a:p>
          <a:p>
            <a:pPr lvl="1"/>
            <a:r>
              <a:rPr lang="en-US" sz="1600" b="1" dirty="0" smtClean="0"/>
              <a:t>Interface </a:t>
            </a:r>
            <a:r>
              <a:rPr lang="en-US" sz="1600" b="1" dirty="0" err="1" smtClean="0"/>
              <a:t>ApplicationContextAware</a:t>
            </a:r>
            <a:r>
              <a:rPr lang="en-US" sz="1600" dirty="0" smtClean="0"/>
              <a:t>: </a:t>
            </a:r>
            <a:r>
              <a:rPr lang="en-US" sz="1600" dirty="0" err="1" smtClean="0"/>
              <a:t>setApplicationContext</a:t>
            </a:r>
            <a:r>
              <a:rPr lang="en-US" sz="1600" dirty="0" smtClean="0"/>
              <a:t> method</a:t>
            </a:r>
          </a:p>
          <a:p>
            <a:pPr lvl="1"/>
            <a:r>
              <a:rPr lang="en-US" sz="1600" b="1" dirty="0" smtClean="0"/>
              <a:t>Pre-initialization of </a:t>
            </a:r>
            <a:r>
              <a:rPr lang="en-US" sz="1600" b="1" dirty="0" err="1" smtClean="0"/>
              <a:t>BeanPostProcessor</a:t>
            </a:r>
            <a:endParaRPr lang="en-US" sz="1600" b="1" dirty="0" smtClean="0"/>
          </a:p>
          <a:p>
            <a:pPr lvl="1"/>
            <a:r>
              <a:rPr lang="en-US" sz="1600" b="1" dirty="0" smtClean="0">
                <a:solidFill>
                  <a:srgbClr val="D77C01"/>
                </a:solidFill>
              </a:rPr>
              <a:t>Interface </a:t>
            </a:r>
            <a:r>
              <a:rPr lang="en-US" sz="1600" b="1" dirty="0" err="1" smtClean="0">
                <a:solidFill>
                  <a:srgbClr val="D77C01"/>
                </a:solidFill>
              </a:rPr>
              <a:t>InitializingBean</a:t>
            </a:r>
            <a:r>
              <a:rPr lang="en-US" sz="1600" b="1" dirty="0" smtClean="0">
                <a:solidFill>
                  <a:srgbClr val="D77C01"/>
                </a:solidFill>
              </a:rPr>
              <a:t> : </a:t>
            </a:r>
            <a:r>
              <a:rPr lang="en-US" sz="1600" b="1" dirty="0" err="1" smtClean="0">
                <a:solidFill>
                  <a:srgbClr val="D77C01"/>
                </a:solidFill>
              </a:rPr>
              <a:t>afterPropertiesSet</a:t>
            </a:r>
            <a:r>
              <a:rPr lang="en-US" sz="1600" b="1" dirty="0" smtClean="0">
                <a:solidFill>
                  <a:srgbClr val="D77C01"/>
                </a:solidFill>
              </a:rPr>
              <a:t> </a:t>
            </a:r>
          </a:p>
          <a:p>
            <a:pPr lvl="1"/>
            <a:r>
              <a:rPr lang="en-US" sz="1600" b="1" dirty="0" smtClean="0"/>
              <a:t>Custom </a:t>
            </a:r>
            <a:r>
              <a:rPr lang="en-US" sz="1600" b="1" dirty="0" err="1" smtClean="0"/>
              <a:t>init</a:t>
            </a:r>
            <a:r>
              <a:rPr lang="en-US" sz="1600" b="1" dirty="0" smtClean="0"/>
              <a:t> method:  incase any custom </a:t>
            </a:r>
            <a:r>
              <a:rPr lang="en-US" sz="1600" b="1" dirty="0" err="1" smtClean="0"/>
              <a:t>init</a:t>
            </a:r>
            <a:r>
              <a:rPr lang="en-US" sz="1600" b="1" dirty="0" smtClean="0"/>
              <a:t> methods</a:t>
            </a:r>
          </a:p>
          <a:p>
            <a:pPr lvl="1"/>
            <a:r>
              <a:rPr lang="en-US" sz="1600" b="1" dirty="0" smtClean="0"/>
              <a:t>Post initialization of </a:t>
            </a:r>
            <a:r>
              <a:rPr lang="en-US" sz="1600" b="1" dirty="0" err="1" smtClean="0"/>
              <a:t>BeanPostProcessor</a:t>
            </a:r>
            <a:endParaRPr lang="en-US" sz="1600" b="1" dirty="0" smtClean="0"/>
          </a:p>
          <a:p>
            <a:pPr marL="365760" lvl="1" indent="0">
              <a:buNone/>
            </a:pPr>
            <a:r>
              <a:rPr lang="en-US" sz="1600" dirty="0" smtClean="0"/>
              <a:t>	&lt;&lt;&lt;&lt;&lt;&lt;&lt;  BEAN IS READ TO USE &gt;&gt;&gt;&gt;&gt;&gt;&gt;</a:t>
            </a:r>
          </a:p>
          <a:p>
            <a:pPr lvl="1"/>
            <a:r>
              <a:rPr lang="en-US" sz="1600" b="1" dirty="0" smtClean="0">
                <a:solidFill>
                  <a:srgbClr val="D77C01"/>
                </a:solidFill>
              </a:rPr>
              <a:t>Interface </a:t>
            </a:r>
            <a:r>
              <a:rPr lang="en-US" sz="1600" b="1" dirty="0" err="1" smtClean="0">
                <a:solidFill>
                  <a:srgbClr val="D77C01"/>
                </a:solidFill>
              </a:rPr>
              <a:t>DisposableBean</a:t>
            </a:r>
            <a:r>
              <a:rPr lang="en-US" sz="1600" b="1" dirty="0" smtClean="0">
                <a:solidFill>
                  <a:srgbClr val="D77C01"/>
                </a:solidFill>
              </a:rPr>
              <a:t> : destroy method</a:t>
            </a:r>
          </a:p>
          <a:p>
            <a:pPr lvl="1"/>
            <a:r>
              <a:rPr lang="en-US" sz="1600" b="1" dirty="0" smtClean="0"/>
              <a:t>Custom Destroy methods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15970"/>
            <a:ext cx="7024744" cy="6835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Java based configuration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40628"/>
            <a:ext cx="6777317" cy="4192001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Java based spring container can be created using below class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final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</a:rPr>
              <a:t>AnnotationConfigApplicationContext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aCtx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=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new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</a:rPr>
              <a:t>AnnotationConfigApplicationContext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68580" indent="0">
              <a:buNone/>
            </a:pPr>
            <a:endParaRPr lang="en-US" sz="1800" b="1" dirty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aCtx.register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CoreConfiguration.class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 //pass the configuration</a:t>
            </a:r>
            <a:endParaRPr lang="en-US" sz="1800" b="1" dirty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aCtx.refresh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();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// it will creates the registered beans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705647"/>
            <a:ext cx="6660008" cy="458670"/>
          </a:xfrm>
        </p:spPr>
        <p:txBody>
          <a:bodyPr/>
          <a:lstStyle/>
          <a:p>
            <a:r>
              <a:rPr lang="en-US" sz="2400" dirty="0" smtClean="0"/>
              <a:t>Spring Annotation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164317"/>
            <a:ext cx="7272339" cy="4961846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@Configuration</a:t>
            </a:r>
            <a:r>
              <a:rPr lang="en-US" sz="1800" dirty="0"/>
              <a:t>: Configuration file    </a:t>
            </a:r>
          </a:p>
          <a:p>
            <a:r>
              <a:rPr lang="en-US" sz="1800" b="1" dirty="0"/>
              <a:t>@Bean:</a:t>
            </a:r>
            <a:r>
              <a:rPr lang="en-US" sz="1800" dirty="0"/>
              <a:t> to declare a bean in Java configuration </a:t>
            </a:r>
          </a:p>
          <a:p>
            <a:r>
              <a:rPr lang="en-US" sz="1800" b="1" dirty="0" smtClean="0"/>
              <a:t>@Import </a:t>
            </a:r>
            <a:r>
              <a:rPr lang="en-US" sz="1800" dirty="0" smtClean="0"/>
              <a:t>: import another Java Configuration</a:t>
            </a:r>
          </a:p>
          <a:p>
            <a:r>
              <a:rPr lang="en-US" sz="1800" b="1" dirty="0" smtClean="0"/>
              <a:t>@</a:t>
            </a:r>
            <a:r>
              <a:rPr lang="en-US" sz="1800" b="1" dirty="0" err="1" smtClean="0"/>
              <a:t>ImportResource</a:t>
            </a:r>
            <a:r>
              <a:rPr lang="en-US" sz="1800" b="1" dirty="0" smtClean="0"/>
              <a:t> </a:t>
            </a:r>
            <a:r>
              <a:rPr lang="en-US" sz="1800" dirty="0" smtClean="0"/>
              <a:t>: import XML configuration</a:t>
            </a:r>
          </a:p>
          <a:p>
            <a:r>
              <a:rPr lang="en-US" sz="1800" b="1" dirty="0"/>
              <a:t>@</a:t>
            </a:r>
            <a:r>
              <a:rPr lang="en-US" sz="1800" b="1" dirty="0" err="1" smtClean="0"/>
              <a:t>ComponentScan</a:t>
            </a:r>
            <a:r>
              <a:rPr lang="en-US" sz="1800" dirty="0" smtClean="0"/>
              <a:t>: scans the beans starting with given base package</a:t>
            </a:r>
          </a:p>
          <a:p>
            <a:r>
              <a:rPr lang="en-US" sz="1800" b="1" dirty="0"/>
              <a:t>@Scope</a:t>
            </a:r>
            <a:r>
              <a:rPr lang="en-US" sz="1800" dirty="0"/>
              <a:t>: to define </a:t>
            </a:r>
            <a:r>
              <a:rPr lang="en-US" sz="1800" dirty="0" smtClean="0"/>
              <a:t>Scope </a:t>
            </a:r>
            <a:r>
              <a:rPr lang="en-US" sz="1800" dirty="0"/>
              <a:t>of a </a:t>
            </a:r>
            <a:r>
              <a:rPr lang="en-US" sz="1800" dirty="0" smtClean="0"/>
              <a:t>bean</a:t>
            </a:r>
            <a:endParaRPr lang="en-US" sz="1800" b="1" dirty="0" smtClean="0"/>
          </a:p>
          <a:p>
            <a:r>
              <a:rPr lang="en-US" sz="1800" b="1" dirty="0" smtClean="0"/>
              <a:t>@Conditional</a:t>
            </a:r>
            <a:r>
              <a:rPr lang="en-US" sz="1800" dirty="0" smtClean="0"/>
              <a:t>: this works with </a:t>
            </a:r>
            <a:r>
              <a:rPr lang="en-US" sz="1800" b="1" dirty="0" smtClean="0"/>
              <a:t>Condition</a:t>
            </a:r>
            <a:r>
              <a:rPr lang="en-US" sz="1800" dirty="0" smtClean="0"/>
              <a:t> interface</a:t>
            </a:r>
          </a:p>
          <a:p>
            <a:r>
              <a:rPr lang="en-US" sz="1800" b="1" dirty="0" smtClean="0"/>
              <a:t>@</a:t>
            </a:r>
            <a:r>
              <a:rPr lang="en-US" sz="1800" b="1" dirty="0" err="1" smtClean="0"/>
              <a:t>EnableAspectJAutoProxy</a:t>
            </a:r>
            <a:r>
              <a:rPr lang="en-US" sz="1800" dirty="0" smtClean="0"/>
              <a:t>: enabling  auto proxy, @Aspect</a:t>
            </a:r>
          </a:p>
          <a:p>
            <a:r>
              <a:rPr lang="en-US" sz="1800" b="1" dirty="0" smtClean="0"/>
              <a:t>@Primary</a:t>
            </a:r>
            <a:r>
              <a:rPr lang="en-US" sz="1800" dirty="0" smtClean="0"/>
              <a:t>: works with @Component </a:t>
            </a:r>
          </a:p>
          <a:p>
            <a:r>
              <a:rPr lang="en-US" sz="1800" b="1" dirty="0" smtClean="0"/>
              <a:t>@Qualifier</a:t>
            </a:r>
            <a:r>
              <a:rPr lang="en-US" sz="1800" dirty="0" smtClean="0"/>
              <a:t>: works with @</a:t>
            </a:r>
            <a:r>
              <a:rPr lang="en-US" sz="1800" dirty="0" err="1" smtClean="0"/>
              <a:t>Autowired</a:t>
            </a:r>
            <a:r>
              <a:rPr lang="en-US" sz="1800" dirty="0" smtClean="0"/>
              <a:t> and @Inject</a:t>
            </a:r>
          </a:p>
          <a:p>
            <a:r>
              <a:rPr lang="en-US" sz="1800" b="1" dirty="0" smtClean="0"/>
              <a:t>@</a:t>
            </a:r>
            <a:r>
              <a:rPr lang="en-US" sz="1800" b="1" dirty="0"/>
              <a:t>Value:</a:t>
            </a:r>
            <a:r>
              <a:rPr lang="en-US" sz="1800" dirty="0"/>
              <a:t> annotation spring express Language</a:t>
            </a:r>
          </a:p>
          <a:p>
            <a:endParaRPr lang="en-US" sz="1800" dirty="0"/>
          </a:p>
          <a:p>
            <a:r>
              <a:rPr lang="en-US" sz="1800" b="1" dirty="0" smtClean="0">
                <a:solidFill>
                  <a:srgbClr val="008000"/>
                </a:solidFill>
              </a:rPr>
              <a:t>@</a:t>
            </a:r>
            <a:r>
              <a:rPr lang="en-US" sz="1800" b="1" dirty="0" err="1" smtClean="0">
                <a:solidFill>
                  <a:srgbClr val="008000"/>
                </a:solidFill>
              </a:rPr>
              <a:t>ActiveProfiles</a:t>
            </a:r>
            <a:r>
              <a:rPr lang="en-US" sz="1800" b="1" dirty="0" smtClean="0">
                <a:solidFill>
                  <a:srgbClr val="008000"/>
                </a:solidFill>
              </a:rPr>
              <a:t>: choose profiles in Test cases</a:t>
            </a:r>
          </a:p>
          <a:p>
            <a:r>
              <a:rPr lang="en-US" sz="1800" b="1" dirty="0" smtClean="0">
                <a:solidFill>
                  <a:srgbClr val="008000"/>
                </a:solidFill>
              </a:rPr>
              <a:t>@</a:t>
            </a:r>
            <a:r>
              <a:rPr lang="en-US" sz="1800" b="1" dirty="0" err="1" smtClean="0">
                <a:solidFill>
                  <a:srgbClr val="008000"/>
                </a:solidFill>
              </a:rPr>
              <a:t>ContextConfiguration</a:t>
            </a:r>
            <a:r>
              <a:rPr lang="en-US" sz="1800" b="1" dirty="0" smtClean="0">
                <a:solidFill>
                  <a:srgbClr val="008000"/>
                </a:solidFill>
              </a:rPr>
              <a:t>: To load with configuration test cases</a:t>
            </a:r>
          </a:p>
          <a:p>
            <a:r>
              <a:rPr lang="en-US" sz="1800" b="1" dirty="0" smtClean="0">
                <a:solidFill>
                  <a:srgbClr val="008000"/>
                </a:solidFill>
              </a:rPr>
              <a:t>@</a:t>
            </a:r>
            <a:r>
              <a:rPr lang="en-US" sz="1800" b="1" dirty="0" err="1" smtClean="0">
                <a:solidFill>
                  <a:srgbClr val="008000"/>
                </a:solidFill>
              </a:rPr>
              <a:t>Runwith</a:t>
            </a:r>
            <a:r>
              <a:rPr lang="en-US" sz="1800" b="1" dirty="0" smtClean="0">
                <a:solidFill>
                  <a:srgbClr val="008000"/>
                </a:solidFill>
              </a:rPr>
              <a:t>: </a:t>
            </a:r>
            <a:r>
              <a:rPr lang="en-US" sz="1800" b="1" dirty="0" err="1" smtClean="0">
                <a:solidFill>
                  <a:srgbClr val="008000"/>
                </a:solidFill>
              </a:rPr>
              <a:t>Runwith</a:t>
            </a:r>
            <a:r>
              <a:rPr lang="en-US" sz="1800" b="1" dirty="0" smtClean="0">
                <a:solidFill>
                  <a:srgbClr val="008000"/>
                </a:solidFill>
              </a:rPr>
              <a:t>(SpringJUnit4ClassRunner)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1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1751</TotalTime>
  <Words>1402</Words>
  <Application>Microsoft Macintosh PowerPoint</Application>
  <PresentationFormat>On-screen Show (4:3)</PresentationFormat>
  <Paragraphs>173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Austin</vt:lpstr>
      <vt:lpstr>Spring Basics  annotation based  application development </vt:lpstr>
      <vt:lpstr>Index</vt:lpstr>
      <vt:lpstr>IoC Introduction (from spring docs)</vt:lpstr>
      <vt:lpstr>Types of Containers</vt:lpstr>
      <vt:lpstr>Spring container hierarchy</vt:lpstr>
      <vt:lpstr>Spring web application containers hierarchy</vt:lpstr>
      <vt:lpstr>Spring Bean Lifecycle</vt:lpstr>
      <vt:lpstr>Java based configuration</vt:lpstr>
      <vt:lpstr>Spring Annotation</vt:lpstr>
      <vt:lpstr>Basic Java based Annotations in Spring</vt:lpstr>
      <vt:lpstr>Spring Bean Scope Managing</vt:lpstr>
      <vt:lpstr>Enabling profile</vt:lpstr>
      <vt:lpstr>Conditional Beans</vt:lpstr>
      <vt:lpstr>Aspect Oriented Programming</vt:lpstr>
      <vt:lpstr>AOP Terminology</vt:lpstr>
      <vt:lpstr>Types of Weaving</vt:lpstr>
      <vt:lpstr>Types of Advice</vt:lpstr>
      <vt:lpstr>Configuring AOP in spring project</vt:lpstr>
      <vt:lpstr>PowerPoint Presentation</vt:lpstr>
      <vt:lpstr>How  JDK Proxy works</vt:lpstr>
      <vt:lpstr>Spring Expression Language with @Value annotation</vt:lpstr>
      <vt:lpstr>@Primary and @Qualifier</vt:lpstr>
      <vt:lpstr>Spring Testing</vt:lpstr>
    </vt:vector>
  </TitlesOfParts>
  <Company>Innominds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ThirupathiReddy Vajjala</dc:creator>
  <cp:lastModifiedBy>ThirupathiReddy Vajjala</cp:lastModifiedBy>
  <cp:revision>105</cp:revision>
  <cp:lastPrinted>2016-04-24T05:46:14Z</cp:lastPrinted>
  <dcterms:created xsi:type="dcterms:W3CDTF">2016-03-15T02:48:20Z</dcterms:created>
  <dcterms:modified xsi:type="dcterms:W3CDTF">2016-04-24T06:12:18Z</dcterms:modified>
</cp:coreProperties>
</file>