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9" r:id="rId3"/>
    <p:sldId id="289" r:id="rId4"/>
    <p:sldId id="292" r:id="rId5"/>
    <p:sldId id="291" r:id="rId6"/>
    <p:sldId id="275" r:id="rId7"/>
    <p:sldId id="276" r:id="rId8"/>
    <p:sldId id="287" r:id="rId9"/>
    <p:sldId id="288" r:id="rId10"/>
    <p:sldId id="293" r:id="rId11"/>
    <p:sldId id="270" r:id="rId12"/>
    <p:sldId id="259" r:id="rId13"/>
    <p:sldId id="278" r:id="rId14"/>
    <p:sldId id="279" r:id="rId15"/>
    <p:sldId id="267" r:id="rId16"/>
    <p:sldId id="280" r:id="rId17"/>
    <p:sldId id="290" r:id="rId18"/>
    <p:sldId id="261" r:id="rId19"/>
    <p:sldId id="262" r:id="rId20"/>
    <p:sldId id="286" r:id="rId21"/>
    <p:sldId id="285" r:id="rId22"/>
    <p:sldId id="274" r:id="rId23"/>
    <p:sldId id="263" r:id="rId24"/>
    <p:sldId id="27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25/04/16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09279"/>
            <a:ext cx="3313355" cy="2372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annotation based </a:t>
            </a:r>
            <a:br>
              <a:rPr lang="en-US" sz="1800" dirty="0" smtClean="0"/>
            </a:br>
            <a:r>
              <a:rPr lang="en-US" sz="1800" dirty="0" smtClean="0"/>
              <a:t>application 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972" y="3354773"/>
            <a:ext cx="3580867" cy="1196645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</a:t>
            </a:r>
          </a:p>
          <a:p>
            <a:r>
              <a:rPr lang="en-US" dirty="0" smtClean="0"/>
              <a:t>/</a:t>
            </a:r>
            <a:r>
              <a:rPr lang="en-US" dirty="0"/>
              <a:t>Innominds-</a:t>
            </a:r>
            <a:r>
              <a:rPr lang="en-US" dirty="0" err="1" smtClean="0"/>
              <a:t>jee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spring-java-</a:t>
            </a:r>
            <a:r>
              <a:rPr lang="en-US" dirty="0" smtClean="0"/>
              <a:t>training.git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6777319" cy="670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Spring bean lifecycle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61" r="161"/>
          <a:stretch>
            <a:fillRect/>
          </a:stretch>
        </p:blipFill>
        <p:spPr>
          <a:xfrm>
            <a:off x="1042988" y="1393825"/>
            <a:ext cx="7107237" cy="4654550"/>
          </a:xfrm>
        </p:spPr>
      </p:pic>
    </p:spTree>
    <p:extLst>
      <p:ext uri="{BB962C8B-B14F-4D97-AF65-F5344CB8AC3E}">
        <p14:creationId xmlns:p14="http://schemas.microsoft.com/office/powerpoint/2010/main" val="6853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5970"/>
            <a:ext cx="7024744" cy="68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 based configuration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0628"/>
            <a:ext cx="6777317" cy="419200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Java based spring container can be created using below </a:t>
            </a:r>
            <a:r>
              <a:rPr lang="en-US" dirty="0" smtClean="0"/>
              <a:t>code 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aCtx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=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aCtx.register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rgbClr val="BF4D00"/>
                </a:solidFill>
              </a:rPr>
              <a:t>MySpringConfig.class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/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/pass the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configuration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			(OR)</a:t>
            </a:r>
          </a:p>
          <a:p>
            <a:pPr marL="68580" indent="0"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aCtx.scan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(“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</a:rPr>
              <a:t>com.innomnids.lifecycle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”)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//pass base package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aCtx.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refresh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// it will creates the registered beans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705647"/>
            <a:ext cx="6660008" cy="458670"/>
          </a:xfrm>
        </p:spPr>
        <p:txBody>
          <a:bodyPr/>
          <a:lstStyle/>
          <a:p>
            <a:r>
              <a:rPr lang="en-US" sz="2400" dirty="0" smtClean="0"/>
              <a:t>Spring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64317"/>
            <a:ext cx="7272339" cy="4961846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@Configuration</a:t>
            </a:r>
            <a:r>
              <a:rPr lang="en-US" sz="1800" dirty="0"/>
              <a:t>: Configuration file    </a:t>
            </a:r>
          </a:p>
          <a:p>
            <a:r>
              <a:rPr lang="en-US" sz="1800" b="1" dirty="0"/>
              <a:t>@Bean:</a:t>
            </a:r>
            <a:r>
              <a:rPr lang="en-US" sz="1800" dirty="0"/>
              <a:t> to declare a bean in Java configuration </a:t>
            </a:r>
          </a:p>
          <a:p>
            <a:r>
              <a:rPr lang="en-US" sz="1800" b="1" dirty="0" smtClean="0"/>
              <a:t>@Import </a:t>
            </a:r>
            <a:r>
              <a:rPr lang="en-US" sz="1800" dirty="0" smtClean="0"/>
              <a:t>: import another Java Configuration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ImportResource</a:t>
            </a:r>
            <a:r>
              <a:rPr lang="en-US" sz="1800" b="1" dirty="0" smtClean="0"/>
              <a:t> </a:t>
            </a:r>
            <a:r>
              <a:rPr lang="en-US" sz="1800" dirty="0" smtClean="0"/>
              <a:t>: import XML configuration</a:t>
            </a:r>
          </a:p>
          <a:p>
            <a:r>
              <a:rPr lang="en-US" sz="1800" b="1" dirty="0"/>
              <a:t>@</a:t>
            </a:r>
            <a:r>
              <a:rPr lang="en-US" sz="1800" b="1" dirty="0" err="1" smtClean="0"/>
              <a:t>ComponentScan</a:t>
            </a:r>
            <a:r>
              <a:rPr lang="en-US" sz="1800" dirty="0" smtClean="0"/>
              <a:t>: scans the beans starting with given base package</a:t>
            </a:r>
          </a:p>
          <a:p>
            <a:r>
              <a:rPr lang="en-US" sz="1800" b="1" dirty="0"/>
              <a:t>@Scope</a:t>
            </a:r>
            <a:r>
              <a:rPr lang="en-US" sz="1800" dirty="0"/>
              <a:t>: to define </a:t>
            </a:r>
            <a:r>
              <a:rPr lang="en-US" sz="1800" dirty="0" smtClean="0"/>
              <a:t>Scope </a:t>
            </a:r>
            <a:r>
              <a:rPr lang="en-US" sz="1800" dirty="0"/>
              <a:t>of a </a:t>
            </a:r>
            <a:r>
              <a:rPr lang="en-US" sz="1800" dirty="0" smtClean="0"/>
              <a:t>bean</a:t>
            </a:r>
            <a:endParaRPr lang="en-US" sz="1800" b="1" dirty="0" smtClean="0"/>
          </a:p>
          <a:p>
            <a:r>
              <a:rPr lang="en-US" sz="1800" b="1" dirty="0" smtClean="0"/>
              <a:t>@Conditional</a:t>
            </a:r>
            <a:r>
              <a:rPr lang="en-US" sz="1800" dirty="0" smtClean="0"/>
              <a:t>: this works with </a:t>
            </a:r>
            <a:r>
              <a:rPr lang="en-US" sz="1800" b="1" dirty="0" smtClean="0"/>
              <a:t>Condition</a:t>
            </a:r>
            <a:r>
              <a:rPr lang="en-US" sz="1800" dirty="0" smtClean="0"/>
              <a:t> interface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EnableAspectJAutoProxy</a:t>
            </a:r>
            <a:r>
              <a:rPr lang="en-US" sz="1800" dirty="0" smtClean="0"/>
              <a:t>: enabling  auto proxy, @Aspect</a:t>
            </a:r>
          </a:p>
          <a:p>
            <a:r>
              <a:rPr lang="en-US" sz="1800" b="1" dirty="0" smtClean="0"/>
              <a:t>@Primary</a:t>
            </a:r>
            <a:r>
              <a:rPr lang="en-US" sz="1800" dirty="0" smtClean="0"/>
              <a:t>: works with @Component </a:t>
            </a:r>
          </a:p>
          <a:p>
            <a:r>
              <a:rPr lang="en-US" sz="1800" b="1" dirty="0" smtClean="0"/>
              <a:t>@Qualifier</a:t>
            </a:r>
            <a:r>
              <a:rPr lang="en-US" sz="1800" dirty="0" smtClean="0"/>
              <a:t>: works with @</a:t>
            </a:r>
            <a:r>
              <a:rPr lang="en-US" sz="1800" dirty="0" err="1" smtClean="0"/>
              <a:t>Autowired</a:t>
            </a:r>
            <a:r>
              <a:rPr lang="en-US" sz="1800" dirty="0" smtClean="0"/>
              <a:t> and @Inject</a:t>
            </a:r>
          </a:p>
          <a:p>
            <a:r>
              <a:rPr lang="en-US" sz="1800" b="1" dirty="0" smtClean="0"/>
              <a:t>@</a:t>
            </a:r>
            <a:r>
              <a:rPr lang="en-US" sz="1800" b="1" dirty="0"/>
              <a:t>Value:</a:t>
            </a:r>
            <a:r>
              <a:rPr lang="en-US" sz="1800" dirty="0"/>
              <a:t> annotation spring express Language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ActiveProfiles</a:t>
            </a:r>
            <a:r>
              <a:rPr lang="en-US" sz="1800" b="1" dirty="0" smtClean="0">
                <a:solidFill>
                  <a:srgbClr val="008000"/>
                </a:solidFill>
              </a:rPr>
              <a:t>: choose profiles in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ContextConfiguration</a:t>
            </a:r>
            <a:r>
              <a:rPr lang="en-US" sz="1800" b="1" dirty="0" smtClean="0">
                <a:solidFill>
                  <a:srgbClr val="008000"/>
                </a:solidFill>
              </a:rPr>
              <a:t>: To load with configuration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: 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(SpringJUnit4ClassRunner)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30"/>
            <a:ext cx="6777319" cy="529234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 </a:t>
            </a:r>
            <a:r>
              <a:rPr lang="en-US" sz="2400" dirty="0" smtClean="0"/>
              <a:t>Annotations </a:t>
            </a:r>
            <a:r>
              <a:rPr lang="en-US" sz="2400" dirty="0" smtClean="0"/>
              <a:t>in Spring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70164"/>
            <a:ext cx="6777317" cy="456246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@Configuration:</a:t>
            </a:r>
            <a:r>
              <a:rPr lang="en-US" dirty="0" smtClean="0"/>
              <a:t> </a:t>
            </a:r>
            <a:r>
              <a:rPr lang="en-US" sz="2000" dirty="0" smtClean="0"/>
              <a:t>Indicates </a:t>
            </a:r>
            <a:r>
              <a:rPr lang="en-US" sz="2000" dirty="0"/>
              <a:t>that a class declares one or more @Bean methods and may be processed by the Spring container to generate bean definitions and service requests for those beans at </a:t>
            </a:r>
            <a:r>
              <a:rPr lang="en-US" sz="2000" dirty="0" smtClean="0"/>
              <a:t>runtime</a:t>
            </a:r>
            <a:endParaRPr lang="en-US" dirty="0" smtClean="0"/>
          </a:p>
          <a:p>
            <a:r>
              <a:rPr lang="en-US" b="1" dirty="0" smtClean="0"/>
              <a:t>@Bean</a:t>
            </a:r>
            <a:r>
              <a:rPr lang="en-US" dirty="0" smtClean="0"/>
              <a:t>: </a:t>
            </a:r>
            <a:r>
              <a:rPr lang="en-US" sz="2000" dirty="0" smtClean="0"/>
              <a:t>Creates Spring bean from java object</a:t>
            </a:r>
            <a:endParaRPr lang="en-US" dirty="0" smtClean="0"/>
          </a:p>
          <a:p>
            <a:r>
              <a:rPr lang="en-US" b="1" dirty="0" smtClean="0"/>
              <a:t>@Import</a:t>
            </a:r>
            <a:r>
              <a:rPr lang="en-US" dirty="0" smtClean="0"/>
              <a:t>: Used to import configuration file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ImportResource</a:t>
            </a:r>
            <a:r>
              <a:rPr lang="en-US" dirty="0" smtClean="0"/>
              <a:t>: Used to import XML Based Configuration file</a:t>
            </a:r>
          </a:p>
          <a:p>
            <a:r>
              <a:rPr lang="en-US" b="1" dirty="0" err="1" smtClean="0"/>
              <a:t>ComponentScan</a:t>
            </a:r>
            <a:r>
              <a:rPr lang="en-US" b="1" dirty="0" smtClean="0"/>
              <a:t>:</a:t>
            </a:r>
            <a:r>
              <a:rPr lang="en-US" dirty="0" smtClean="0"/>
              <a:t> scans the spring beans on the given base package. It looks for </a:t>
            </a:r>
            <a:r>
              <a:rPr lang="en-US" b="1" dirty="0" smtClean="0"/>
              <a:t>@Service, @Component, @Controller, @Repository                      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b="1" dirty="0" smtClean="0"/>
              <a:t>          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5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6777319" cy="47631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Spring Bean Scopes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9599"/>
            <a:ext cx="6777317" cy="46330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Singleton</a:t>
            </a:r>
            <a:r>
              <a:rPr lang="en-US" dirty="0"/>
              <a:t>: Single bean per IOC </a:t>
            </a:r>
            <a:r>
              <a:rPr lang="en-US" dirty="0" smtClean="0"/>
              <a:t>container (default)</a:t>
            </a:r>
            <a:endParaRPr lang="en-US" dirty="0"/>
          </a:p>
          <a:p>
            <a:r>
              <a:rPr lang="en-US" b="1" dirty="0"/>
              <a:t>Prototype</a:t>
            </a:r>
            <a:r>
              <a:rPr lang="en-US" dirty="0"/>
              <a:t>: creates new bean  each time</a:t>
            </a:r>
          </a:p>
          <a:p>
            <a:pPr marL="68580" indent="0">
              <a:buNone/>
            </a:pPr>
            <a:r>
              <a:rPr lang="en-US" b="1" dirty="0"/>
              <a:t>WEB APPLICATION SCOPES</a:t>
            </a:r>
          </a:p>
          <a:p>
            <a:r>
              <a:rPr lang="en-US" b="1" dirty="0"/>
              <a:t>Request</a:t>
            </a:r>
            <a:r>
              <a:rPr lang="en-US" dirty="0"/>
              <a:t>: each request new bean created</a:t>
            </a:r>
          </a:p>
          <a:p>
            <a:r>
              <a:rPr lang="en-US" b="1" dirty="0"/>
              <a:t>Session</a:t>
            </a:r>
            <a:r>
              <a:rPr lang="en-US" dirty="0"/>
              <a:t>:  for each user session new bean created</a:t>
            </a:r>
          </a:p>
          <a:p>
            <a:r>
              <a:rPr lang="en-US" b="1" dirty="0"/>
              <a:t>Global Session</a:t>
            </a:r>
            <a:r>
              <a:rPr lang="en-US" dirty="0"/>
              <a:t>: Typically only valid when used in a </a:t>
            </a:r>
            <a:r>
              <a:rPr lang="en-US" dirty="0" err="1"/>
              <a:t>portlet</a:t>
            </a:r>
            <a:r>
              <a:rPr lang="en-US" dirty="0"/>
              <a:t> context.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100" b="1" dirty="0"/>
              <a:t>NOTE</a:t>
            </a:r>
            <a:r>
              <a:rPr lang="en-US" sz="2100" dirty="0"/>
              <a:t>: you can also create your own scope if these are not fit to your </a:t>
            </a:r>
            <a:r>
              <a:rPr lang="en-US" sz="2100" dirty="0" smtClean="0"/>
              <a:t>requirement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are two types of scope available in spring core container</a:t>
            </a:r>
          </a:p>
          <a:p>
            <a:pPr marL="68580" indent="0">
              <a:buNone/>
            </a:pPr>
            <a:r>
              <a:rPr lang="en-US" sz="1900" b="1" dirty="0" smtClean="0"/>
              <a:t>@Scope(</a:t>
            </a:r>
            <a:r>
              <a:rPr lang="en-US" sz="1900" b="1" dirty="0" err="1" smtClean="0"/>
              <a:t>ConfigurableBeanFactory.</a:t>
            </a:r>
            <a:r>
              <a:rPr lang="en-US" sz="1900" b="1" i="1" dirty="0" err="1" smtClean="0"/>
              <a:t>SCOPE_SINGLETON</a:t>
            </a:r>
            <a:r>
              <a:rPr lang="en-US" sz="1900" b="1" i="1" dirty="0" smtClean="0"/>
              <a:t>)</a:t>
            </a:r>
          </a:p>
          <a:p>
            <a:pPr marL="68580" indent="0">
              <a:buNone/>
            </a:pPr>
            <a:r>
              <a:rPr lang="en-US" sz="2000" b="1" dirty="0"/>
              <a:t>@Scope(</a:t>
            </a:r>
            <a:r>
              <a:rPr lang="en-US" sz="2000" b="1" dirty="0" err="1"/>
              <a:t>ConfigurableBeanFactory.</a:t>
            </a:r>
            <a:r>
              <a:rPr lang="en-US" sz="2000" b="1" i="1" dirty="0" err="1"/>
              <a:t>SCOPE_PROTOTYPE</a:t>
            </a:r>
            <a:r>
              <a:rPr lang="en-US" sz="2000" b="1" i="1" dirty="0"/>
              <a:t>)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3455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9134"/>
            <a:ext cx="6777319" cy="52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Enabling profile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58370"/>
            <a:ext cx="6777317" cy="447426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Spring Profiles were introduced in spring 3.1.</a:t>
            </a:r>
            <a:r>
              <a:rPr lang="en-US" sz="2000" dirty="0" smtClean="0"/>
              <a:t> </a:t>
            </a:r>
          </a:p>
          <a:p>
            <a:pPr marL="68580" indent="0">
              <a:buNone/>
            </a:pPr>
            <a:r>
              <a:rPr lang="en-US" sz="1800" dirty="0" smtClean="0"/>
              <a:t>It allows us to define beans by deployment regions such as “</a:t>
            </a:r>
            <a:r>
              <a:rPr lang="en-US" sz="1800" dirty="0" err="1" smtClean="0"/>
              <a:t>dev</a:t>
            </a:r>
            <a:r>
              <a:rPr lang="en-US" sz="1800" dirty="0" smtClean="0"/>
              <a:t>” , “</a:t>
            </a:r>
            <a:r>
              <a:rPr lang="en-US" sz="1800" dirty="0" err="1" smtClean="0"/>
              <a:t>qa</a:t>
            </a:r>
            <a:r>
              <a:rPr lang="en-US" sz="1800" dirty="0" smtClean="0"/>
              <a:t>”, “prod” etc.</a:t>
            </a:r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1800" dirty="0"/>
              <a:t>Spring profiles are enabled using the case insensitive tokens </a:t>
            </a:r>
            <a:r>
              <a:rPr lang="en-US" sz="1800" b="1" dirty="0" err="1"/>
              <a:t>spring.profiles.active</a:t>
            </a:r>
            <a:r>
              <a:rPr lang="en-US" sz="1800" dirty="0"/>
              <a:t> or </a:t>
            </a:r>
            <a:r>
              <a:rPr lang="en-US" sz="1800" b="1" dirty="0" err="1"/>
              <a:t>spring_profiles_active</a:t>
            </a:r>
            <a:r>
              <a:rPr lang="en-US" sz="1800" dirty="0" smtClean="0"/>
              <a:t>.</a:t>
            </a:r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1800" dirty="0"/>
              <a:t>Profile can be activated with below mentioned ways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an Environment Variable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a JVM Property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Web Parameter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 smtClean="0"/>
              <a:t>Programmatic</a:t>
            </a:r>
          </a:p>
          <a:p>
            <a:pPr marL="708660" lvl="1" indent="-342900">
              <a:buFont typeface="+mj-lt"/>
              <a:buAutoNum type="arabicPeriod"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b="1" dirty="0" smtClean="0"/>
              <a:t>@Profile </a:t>
            </a:r>
            <a:r>
              <a:rPr lang="en-US" sz="1600" dirty="0" smtClean="0"/>
              <a:t>Annotation used to create bean for specific environment</a:t>
            </a:r>
            <a:endParaRPr lang="en-US" sz="1600" dirty="0"/>
          </a:p>
          <a:p>
            <a:pPr marL="708660" lvl="1" indent="-342900">
              <a:buFont typeface="+mj-lt"/>
              <a:buAutoNum type="arabicPeriod"/>
            </a:pPr>
            <a:endParaRPr lang="en-US" sz="16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449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8005"/>
            <a:ext cx="6777319" cy="6174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Beans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934"/>
            <a:ext cx="6777317" cy="4403695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sz="2300" dirty="0" smtClean="0"/>
              <a:t>Conditional Beans were introduced in spring 4.0 </a:t>
            </a:r>
          </a:p>
          <a:p>
            <a:pPr marL="68580" indent="0">
              <a:buNone/>
            </a:pPr>
            <a:r>
              <a:rPr lang="en-US" sz="2300" dirty="0" smtClean="0"/>
              <a:t>It works together with </a:t>
            </a:r>
            <a:r>
              <a:rPr lang="en-US" sz="2300" b="1" dirty="0" smtClean="0"/>
              <a:t>@Conditional</a:t>
            </a:r>
            <a:r>
              <a:rPr lang="en-US" sz="2300" dirty="0" smtClean="0"/>
              <a:t> annotation and </a:t>
            </a:r>
            <a:r>
              <a:rPr lang="en-US" sz="2300" b="1" dirty="0" smtClean="0"/>
              <a:t>Condition</a:t>
            </a:r>
            <a:r>
              <a:rPr lang="en-US" sz="2300" dirty="0" smtClean="0"/>
              <a:t> interface </a:t>
            </a:r>
          </a:p>
          <a:p>
            <a:pPr marL="68580" indent="0">
              <a:buNone/>
            </a:pPr>
            <a:r>
              <a:rPr lang="en-US" sz="2300" dirty="0" smtClean="0"/>
              <a:t>It allows developer to define strategy to create bean. These are not limited to environment </a:t>
            </a:r>
          </a:p>
          <a:p>
            <a:pPr marL="68580" indent="0">
              <a:buNone/>
            </a:pPr>
            <a:r>
              <a:rPr lang="en-US" sz="2300" dirty="0" smtClean="0"/>
              <a:t>Spring boot framework extensively uses this feature to create bean based on properties file information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  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Bean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@Conditional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LinuxMailConditon.class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 {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return new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LinuxMailServiceImpl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68580" indent="0">
              <a:buNone/>
            </a:pPr>
            <a:endParaRPr lang="en-US" sz="1900" b="1" dirty="0"/>
          </a:p>
          <a:p>
            <a:pPr marL="68580" indent="0">
              <a:buNone/>
            </a:pPr>
            <a:r>
              <a:rPr lang="en-US" sz="1900" b="1" dirty="0"/>
              <a:t>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@Bean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@Conditional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WindowsMailConditon.class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mailService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return new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WindowsMailServiceImpl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marL="6858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7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86928"/>
            <a:ext cx="6673432" cy="552230"/>
          </a:xfrm>
        </p:spPr>
        <p:txBody>
          <a:bodyPr>
            <a:noAutofit/>
          </a:bodyPr>
          <a:lstStyle/>
          <a:p>
            <a:r>
              <a:rPr lang="en-US" sz="2400" dirty="0" smtClean="0"/>
              <a:t>JDBC Template condition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39158"/>
            <a:ext cx="6777317" cy="449347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b="1" dirty="0"/>
              <a:t>public class </a:t>
            </a:r>
            <a:r>
              <a:rPr lang="en-US" sz="1600" b="1" u="sng" dirty="0" err="1"/>
              <a:t>JdbcTemplateCondition</a:t>
            </a:r>
            <a:r>
              <a:rPr lang="en-US" sz="1600" b="1" u="sng" dirty="0"/>
              <a:t> implements Condition {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    @Override</a:t>
            </a:r>
          </a:p>
          <a:p>
            <a:pPr marL="6858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public </a:t>
            </a:r>
            <a:r>
              <a:rPr lang="en-US" sz="1600" b="1" dirty="0" err="1"/>
              <a:t>boolean</a:t>
            </a:r>
            <a:r>
              <a:rPr lang="en-US" sz="1600" b="1" dirty="0"/>
              <a:t> matches(</a:t>
            </a:r>
            <a:r>
              <a:rPr lang="en-US" sz="1600" b="1" u="sng" dirty="0" err="1"/>
              <a:t>ConditionContext</a:t>
            </a:r>
            <a:r>
              <a:rPr lang="en-US" sz="1600" b="1" u="sng" dirty="0"/>
              <a:t> context, </a:t>
            </a:r>
            <a:r>
              <a:rPr lang="en-US" sz="1600" b="1" u="sng" dirty="0" err="1"/>
              <a:t>AnnotatedTypeMetadata</a:t>
            </a:r>
            <a:r>
              <a:rPr lang="en-US" sz="1600" b="1" u="sng" dirty="0"/>
              <a:t> metadata) {</a:t>
            </a:r>
          </a:p>
          <a:p>
            <a:pPr marL="68580" indent="0">
              <a:buNone/>
            </a:pPr>
            <a:r>
              <a:rPr lang="en-US" sz="1600" dirty="0"/>
              <a:t>        </a:t>
            </a:r>
            <a:r>
              <a:rPr lang="en-US" sz="1600" b="1" dirty="0"/>
              <a:t>try </a:t>
            </a:r>
            <a:r>
              <a:rPr lang="en-US" sz="1600" b="1" dirty="0" smtClean="0"/>
              <a:t>{</a:t>
            </a:r>
            <a:r>
              <a:rPr lang="en-US" sz="1600" dirty="0" smtClean="0"/>
              <a:t>       	</a:t>
            </a:r>
            <a:r>
              <a:rPr lang="en-US" sz="1600" dirty="0" err="1" smtClean="0"/>
              <a:t>context.getClassLoader</a:t>
            </a:r>
            <a:r>
              <a:rPr lang="en-US" sz="1600" dirty="0"/>
              <a:t>().</a:t>
            </a:r>
            <a:r>
              <a:rPr lang="en-US" sz="1600" dirty="0" err="1"/>
              <a:t>loadClass</a:t>
            </a:r>
            <a:r>
              <a:rPr lang="en-US" sz="1600" dirty="0"/>
              <a:t>("</a:t>
            </a:r>
            <a:r>
              <a:rPr lang="en-US" sz="1600" dirty="0" err="1"/>
              <a:t>org.springframework.jdbc</a:t>
            </a:r>
            <a:r>
              <a:rPr lang="en-US" sz="1600" dirty="0" smtClean="0"/>
              <a:t>. </a:t>
            </a:r>
            <a:r>
              <a:rPr lang="en-US" sz="1600" dirty="0" err="1" smtClean="0"/>
              <a:t>core.JdbcTemplate</a:t>
            </a:r>
            <a:r>
              <a:rPr lang="en-US" sz="1600" dirty="0"/>
              <a:t>");</a:t>
            </a:r>
          </a:p>
          <a:p>
            <a:pPr marL="68580" indent="0">
              <a:buNone/>
            </a:pPr>
            <a:r>
              <a:rPr lang="is-IS" sz="1600" dirty="0"/>
              <a:t>            </a:t>
            </a:r>
            <a:r>
              <a:rPr lang="is-IS" sz="1600" b="1" dirty="0"/>
              <a:t>return true;</a:t>
            </a:r>
          </a:p>
          <a:p>
            <a:pPr marL="68580" indent="0">
              <a:buNone/>
            </a:pPr>
            <a:r>
              <a:rPr lang="fr-FR" sz="1600" dirty="0"/>
              <a:t>        } </a:t>
            </a:r>
            <a:r>
              <a:rPr lang="fr-FR" sz="1600" b="1" dirty="0"/>
              <a:t>catch (Exception e) {</a:t>
            </a:r>
          </a:p>
          <a:p>
            <a:pPr marL="68580" indent="0">
              <a:buNone/>
            </a:pPr>
            <a:r>
              <a:rPr lang="nb-NO" sz="1600" dirty="0"/>
              <a:t>            </a:t>
            </a:r>
            <a:r>
              <a:rPr lang="nb-NO" sz="1600" b="1" dirty="0" err="1"/>
              <a:t>return</a:t>
            </a:r>
            <a:r>
              <a:rPr lang="nb-NO" sz="1600" b="1" dirty="0"/>
              <a:t> false;</a:t>
            </a:r>
          </a:p>
          <a:p>
            <a:pPr marL="68580" indent="0">
              <a:buNone/>
            </a:pPr>
            <a:r>
              <a:rPr lang="nb-NO" sz="1600" dirty="0"/>
              <a:t>        }</a:t>
            </a:r>
          </a:p>
          <a:p>
            <a:pPr marL="68580" indent="0">
              <a:buNone/>
            </a:pPr>
            <a:r>
              <a:rPr lang="nb-NO" sz="1600" dirty="0"/>
              <a:t>    }</a:t>
            </a:r>
          </a:p>
          <a:p>
            <a:pPr marL="68580" indent="0">
              <a:buNone/>
            </a:pPr>
            <a:r>
              <a:rPr lang="nb-NO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712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637599"/>
            <a:ext cx="6488758" cy="652843"/>
          </a:xfrm>
        </p:spPr>
        <p:txBody>
          <a:bodyPr/>
          <a:lstStyle/>
          <a:p>
            <a:r>
              <a:rPr lang="en-US" sz="2800" dirty="0" smtClean="0"/>
              <a:t>Aspect Oriented Programming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464216"/>
            <a:ext cx="7272339" cy="4644306"/>
          </a:xfrm>
        </p:spPr>
        <p:txBody>
          <a:bodyPr/>
          <a:lstStyle/>
          <a:p>
            <a:r>
              <a:rPr lang="en-US" b="1" dirty="0" smtClean="0"/>
              <a:t>Cross-cutting Concerns</a:t>
            </a:r>
            <a:r>
              <a:rPr lang="en-US" dirty="0" smtClean="0"/>
              <a:t> impact the application in many points. Ex: Logging, Security, Caching and Transaction Management are called cross-cutting concerns.</a:t>
            </a:r>
          </a:p>
          <a:p>
            <a:r>
              <a:rPr lang="en-US" dirty="0" smtClean="0"/>
              <a:t>Using AOP we can define common functionality in one place and we can declaratively define how and where this functionality can be applied.</a:t>
            </a:r>
          </a:p>
          <a:p>
            <a:r>
              <a:rPr lang="en-US" dirty="0" smtClean="0"/>
              <a:t>Cross cutting concerns are modularized into special classes are called </a:t>
            </a:r>
            <a:r>
              <a:rPr lang="en-US" b="1" dirty="0" smtClean="0"/>
              <a:t>aspects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17091" cy="610036"/>
          </a:xfrm>
        </p:spPr>
        <p:txBody>
          <a:bodyPr/>
          <a:lstStyle/>
          <a:p>
            <a:r>
              <a:rPr lang="en-US" sz="2400" dirty="0" smtClean="0"/>
              <a:t>AOP Terminology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68510"/>
            <a:ext cx="7272339" cy="5057654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Aspect</a:t>
            </a:r>
            <a:r>
              <a:rPr lang="en-US" dirty="0" smtClean="0"/>
              <a:t>: modularization of cross-cutting concern </a:t>
            </a:r>
          </a:p>
          <a:p>
            <a:pPr marL="365760" lvl="1" indent="0">
              <a:buNone/>
            </a:pPr>
            <a:r>
              <a:rPr lang="en-US" sz="2000" dirty="0" smtClean="0"/>
              <a:t>ex: </a:t>
            </a:r>
            <a:r>
              <a:rPr lang="en-US" sz="1700" dirty="0" smtClean="0"/>
              <a:t>security Aspect will check whether calling person  has privileges to access </a:t>
            </a:r>
            <a:r>
              <a:rPr lang="en-US" sz="1700" b="1" dirty="0" err="1" smtClean="0"/>
              <a:t>checkBalance</a:t>
            </a:r>
            <a:r>
              <a:rPr lang="en-US" sz="1700" b="1" dirty="0" smtClean="0"/>
              <a:t>() </a:t>
            </a:r>
            <a:r>
              <a:rPr lang="en-US" sz="1700" dirty="0" smtClean="0"/>
              <a:t>method</a:t>
            </a:r>
            <a:endParaRPr lang="en-US" sz="2000" dirty="0" smtClean="0"/>
          </a:p>
          <a:p>
            <a:r>
              <a:rPr lang="en-US" b="1" dirty="0" smtClean="0"/>
              <a:t>Advice</a:t>
            </a:r>
            <a:r>
              <a:rPr lang="en-US" dirty="0" smtClean="0"/>
              <a:t>: Job of an Aspect called advice. </a:t>
            </a:r>
          </a:p>
          <a:p>
            <a:r>
              <a:rPr lang="en-US" b="1" dirty="0" err="1" smtClean="0"/>
              <a:t>Joinpoints</a:t>
            </a:r>
            <a:r>
              <a:rPr lang="en-US" dirty="0" smtClean="0"/>
              <a:t>: In an application there are many places where we can apply aspect. These points are called join points.</a:t>
            </a:r>
          </a:p>
          <a:p>
            <a:r>
              <a:rPr lang="en-US" b="1" dirty="0" err="1" smtClean="0"/>
              <a:t>Pointcuts</a:t>
            </a:r>
            <a:r>
              <a:rPr lang="en-US" dirty="0" smtClean="0"/>
              <a:t>: point cuts are the join points where we can woven advice.</a:t>
            </a:r>
          </a:p>
          <a:p>
            <a:r>
              <a:rPr lang="en-US" b="1" dirty="0" smtClean="0"/>
              <a:t>Introductions</a:t>
            </a:r>
            <a:r>
              <a:rPr lang="en-US" dirty="0" smtClean="0"/>
              <a:t>:  inject new methods and attributes into existing classes are called introductions.</a:t>
            </a:r>
          </a:p>
          <a:p>
            <a:r>
              <a:rPr lang="en-US" b="1" dirty="0" smtClean="0"/>
              <a:t>Weaving</a:t>
            </a:r>
            <a:r>
              <a:rPr lang="en-US" dirty="0" smtClean="0"/>
              <a:t>: process of applying aspects to target classes to create new proxies.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797"/>
            <a:ext cx="7024744" cy="77173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1192"/>
            <a:ext cx="6777317" cy="41214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Spring Containers</a:t>
            </a:r>
          </a:p>
          <a:p>
            <a:r>
              <a:rPr lang="en-US" dirty="0" smtClean="0"/>
              <a:t>Spring </a:t>
            </a:r>
            <a:r>
              <a:rPr lang="en-US" dirty="0"/>
              <a:t>Bean Lifecycle</a:t>
            </a:r>
          </a:p>
          <a:p>
            <a:r>
              <a:rPr lang="en-US" dirty="0" smtClean="0"/>
              <a:t>Spring Annotations</a:t>
            </a:r>
            <a:endParaRPr lang="en-US" dirty="0"/>
          </a:p>
          <a:p>
            <a:r>
              <a:rPr lang="en-US" dirty="0"/>
              <a:t>Spring Bean Scopes</a:t>
            </a:r>
          </a:p>
          <a:p>
            <a:r>
              <a:rPr lang="en-US" dirty="0" smtClean="0"/>
              <a:t>Profiles &amp; Conditional </a:t>
            </a:r>
            <a:r>
              <a:rPr lang="en-US" dirty="0"/>
              <a:t>Beans</a:t>
            </a:r>
          </a:p>
          <a:p>
            <a:r>
              <a:rPr lang="en-US" dirty="0"/>
              <a:t>Spring AOP</a:t>
            </a:r>
          </a:p>
          <a:p>
            <a:r>
              <a:rPr lang="en-US" dirty="0" smtClean="0"/>
              <a:t>Spring Expression Language (</a:t>
            </a:r>
            <a:r>
              <a:rPr lang="en-US" dirty="0" err="1" smtClean="0"/>
              <a:t>SpEL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559238" cy="688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934"/>
            <a:ext cx="6777317" cy="44036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Compile time Weaving</a:t>
            </a:r>
            <a:r>
              <a:rPr lang="en-US" dirty="0" smtClean="0"/>
              <a:t>: Aspects are woven when the target class is compiled. It requires special kind of compiler.</a:t>
            </a:r>
            <a:r>
              <a:rPr lang="en-US" b="1" dirty="0" smtClean="0">
                <a:solidFill>
                  <a:srgbClr val="FF0000"/>
                </a:solidFill>
              </a:rPr>
              <a:t> (works only on </a:t>
            </a:r>
            <a:r>
              <a:rPr lang="en-US" b="1" dirty="0" err="1" smtClean="0">
                <a:solidFill>
                  <a:srgbClr val="FF0000"/>
                </a:solidFill>
              </a:rPr>
              <a:t>AspectJ</a:t>
            </a:r>
            <a:r>
              <a:rPr lang="en-US" b="1" dirty="0" smtClean="0">
                <a:solidFill>
                  <a:srgbClr val="FF0000"/>
                </a:solidFill>
              </a:rPr>
              <a:t> programming model).</a:t>
            </a:r>
          </a:p>
          <a:p>
            <a:r>
              <a:rPr lang="en-US" b="1" dirty="0" err="1" smtClean="0"/>
              <a:t>Classloading</a:t>
            </a:r>
            <a:r>
              <a:rPr lang="en-US" b="1" dirty="0" smtClean="0"/>
              <a:t> time</a:t>
            </a:r>
            <a:r>
              <a:rPr lang="en-US" dirty="0" smtClean="0"/>
              <a:t>: Aspects are weaving when the class loaded by the class loader. This kind of weaving requires special kind of </a:t>
            </a:r>
            <a:r>
              <a:rPr lang="en-US" dirty="0" err="1" smtClean="0"/>
              <a:t>classLoader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(works only with </a:t>
            </a:r>
            <a:r>
              <a:rPr lang="en-US" b="1" dirty="0" err="1" smtClean="0">
                <a:solidFill>
                  <a:srgbClr val="FF0000"/>
                </a:solidFill>
              </a:rPr>
              <a:t>AspectJ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</a:p>
          <a:p>
            <a:r>
              <a:rPr lang="en-US" b="1" dirty="0" smtClean="0"/>
              <a:t>Runtime weaving</a:t>
            </a:r>
            <a:r>
              <a:rPr lang="en-US" dirty="0" smtClean="0"/>
              <a:t>:  Aspects are woven during the runtime of the program execution. AOP container dynamically generates proxy objects that delegate the requests to target objects. </a:t>
            </a:r>
            <a:r>
              <a:rPr lang="en-US" b="1" dirty="0" smtClean="0">
                <a:solidFill>
                  <a:srgbClr val="008000"/>
                </a:solidFill>
              </a:rPr>
              <a:t>(Spring AOP supports only this)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777319" cy="846775"/>
          </a:xfrm>
        </p:spPr>
        <p:txBody>
          <a:bodyPr>
            <a:normAutofit/>
          </a:bodyPr>
          <a:lstStyle/>
          <a:p>
            <a:r>
              <a:rPr lang="en-US" dirty="0" smtClean="0"/>
              <a:t>Types of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81657"/>
            <a:ext cx="6777317" cy="3750972"/>
          </a:xfrm>
        </p:spPr>
        <p:txBody>
          <a:bodyPr/>
          <a:lstStyle/>
          <a:p>
            <a:r>
              <a:rPr lang="en-US" dirty="0" smtClean="0"/>
              <a:t>@Before</a:t>
            </a:r>
          </a:p>
          <a:p>
            <a:r>
              <a:rPr lang="en-US" dirty="0" smtClean="0"/>
              <a:t>@After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AfterReturning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AfterThrowing</a:t>
            </a:r>
            <a:endParaRPr lang="en-US" dirty="0" smtClean="0"/>
          </a:p>
          <a:p>
            <a:r>
              <a:rPr lang="en-US" dirty="0" smtClean="0"/>
              <a:t>@Around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8894"/>
            <a:ext cx="7024744" cy="6129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Configuring AOP in spring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1858"/>
            <a:ext cx="7300105" cy="43507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just adding below annotations to configuration file</a:t>
            </a:r>
            <a:endParaRPr lang="en-US" sz="1800" b="1" dirty="0" smtClean="0"/>
          </a:p>
          <a:p>
            <a:pPr marL="68580" indent="0">
              <a:buNone/>
            </a:pPr>
            <a:r>
              <a:rPr lang="en-US" sz="1800" b="1" dirty="0" smtClean="0"/>
              <a:t>@</a:t>
            </a:r>
            <a:r>
              <a:rPr lang="en-US" sz="1800" b="1" dirty="0"/>
              <a:t>Aspect</a:t>
            </a:r>
          </a:p>
          <a:p>
            <a:pPr marL="68580" indent="0">
              <a:buNone/>
            </a:pPr>
            <a:r>
              <a:rPr lang="en-US" sz="1800" b="1" dirty="0"/>
              <a:t>@</a:t>
            </a:r>
            <a:r>
              <a:rPr lang="en-US" sz="1800" b="1" dirty="0" err="1"/>
              <a:t>EnableAspectJAutoProxy</a:t>
            </a:r>
            <a:r>
              <a:rPr lang="en-US" sz="1800" b="1" dirty="0"/>
              <a:t>(</a:t>
            </a:r>
            <a:r>
              <a:rPr lang="en-US" sz="1800" b="1" dirty="0" err="1"/>
              <a:t>proxyTargetClass</a:t>
            </a:r>
            <a:r>
              <a:rPr lang="en-US" sz="1800" b="1" dirty="0"/>
              <a:t> = true</a:t>
            </a:r>
            <a:r>
              <a:rPr lang="en-US" sz="1800" b="1" dirty="0" smtClean="0"/>
              <a:t>)</a:t>
            </a:r>
          </a:p>
          <a:p>
            <a:r>
              <a:rPr lang="en-US" sz="2000" dirty="0" smtClean="0"/>
              <a:t>And Writing some </a:t>
            </a:r>
            <a:r>
              <a:rPr lang="en-US" sz="2000" dirty="0" err="1" smtClean="0"/>
              <a:t>pointcuts</a:t>
            </a:r>
            <a:r>
              <a:rPr lang="en-US" sz="2000" dirty="0" smtClean="0"/>
              <a:t> and advice annotations</a:t>
            </a:r>
            <a:endParaRPr lang="en-US" b="1" dirty="0" smtClean="0"/>
          </a:p>
          <a:p>
            <a:pPr marL="68580" indent="0">
              <a:buNone/>
            </a:pPr>
            <a:r>
              <a:rPr lang="en-US" sz="2000" b="1" dirty="0" smtClean="0"/>
              <a:t>   </a:t>
            </a:r>
            <a:r>
              <a:rPr lang="en-US" sz="1800" dirty="0" smtClean="0"/>
              <a:t>@</a:t>
            </a:r>
            <a:r>
              <a:rPr lang="en-US" sz="1800" dirty="0"/>
              <a:t>Before("execution(** </a:t>
            </a:r>
            <a:r>
              <a:rPr lang="en-US" sz="1800" dirty="0" err="1" smtClean="0"/>
              <a:t>com.innominds.aop.service</a:t>
            </a:r>
            <a:r>
              <a:rPr lang="en-US" sz="1800" dirty="0"/>
              <a:t>.*.*())")</a:t>
            </a:r>
          </a:p>
          <a:p>
            <a:pPr marL="68580" indent="0">
              <a:buNone/>
            </a:pPr>
            <a:r>
              <a:rPr lang="en-US" sz="1800" dirty="0"/>
              <a:t>    public void </a:t>
            </a:r>
            <a:r>
              <a:rPr lang="en-US" sz="1800" dirty="0" err="1"/>
              <a:t>beforeMethod</a:t>
            </a:r>
            <a:r>
              <a:rPr lang="en-US" sz="1800" dirty="0"/>
              <a:t>() </a:t>
            </a:r>
            <a:r>
              <a:rPr lang="en-US" sz="1800" dirty="0" smtClean="0"/>
              <a:t>{ </a:t>
            </a:r>
          </a:p>
          <a:p>
            <a:pPr marL="68580" indent="0">
              <a:buNone/>
            </a:pPr>
            <a:r>
              <a:rPr lang="en-US" sz="1800" dirty="0" smtClean="0"/>
              <a:t>	//write JOB of aspect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    }</a:t>
            </a:r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NOTE: Spring doesn’t provide its own annotations instead it depends on </a:t>
            </a:r>
            <a:r>
              <a:rPr lang="en-US" sz="2000" b="1" dirty="0" err="1" smtClean="0"/>
              <a:t>AspectJ</a:t>
            </a:r>
            <a:r>
              <a:rPr lang="en-US" sz="2000" b="1" dirty="0" smtClean="0"/>
              <a:t> annotations.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811493"/>
            <a:ext cx="7272339" cy="5314670"/>
          </a:xfrm>
        </p:spPr>
        <p:txBody>
          <a:bodyPr>
            <a:normAutofit/>
          </a:bodyPr>
          <a:lstStyle/>
          <a:p>
            <a:r>
              <a:rPr lang="en-US" dirty="0" smtClean="0"/>
              <a:t>In Spring, aspects are woven into spring-managed beans at runtime by wrapping them with a proxy class. </a:t>
            </a:r>
          </a:p>
          <a:p>
            <a:pPr marL="68580" indent="0">
              <a:buNone/>
            </a:pPr>
            <a:r>
              <a:rPr lang="en-US" b="1" dirty="0" smtClean="0"/>
              <a:t>There are two types of proxy creation possible</a:t>
            </a:r>
          </a:p>
          <a:p>
            <a:r>
              <a:rPr lang="en-US" b="1" dirty="0" smtClean="0"/>
              <a:t>JDK Dynamic proxy</a:t>
            </a:r>
            <a:r>
              <a:rPr lang="en-US" dirty="0" smtClean="0"/>
              <a:t>: If </a:t>
            </a:r>
            <a:r>
              <a:rPr lang="en-US" dirty="0" smtClean="0"/>
              <a:t>the </a:t>
            </a:r>
            <a:r>
              <a:rPr lang="en-US" dirty="0" smtClean="0"/>
              <a:t>services are invokes based on interfaces it creates proxy by implementing that interface.</a:t>
            </a:r>
          </a:p>
          <a:p>
            <a:r>
              <a:rPr lang="en-US" b="1" dirty="0" smtClean="0"/>
              <a:t>CGLIB Proxy</a:t>
            </a:r>
            <a:r>
              <a:rPr lang="en-US" dirty="0" smtClean="0"/>
              <a:t>:  it extends the existing target class and calls super class methods.</a:t>
            </a:r>
          </a:p>
          <a:p>
            <a:endParaRPr lang="en-US" dirty="0" smtClean="0"/>
          </a:p>
          <a:p>
            <a:r>
              <a:rPr lang="en-US" dirty="0" smtClean="0"/>
              <a:t>Proxy class poses as the target bean intercepting advised method calls and forwarding those calls to the target bean.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213" b="-16213"/>
          <a:stretch>
            <a:fillRect/>
          </a:stretch>
        </p:blipFill>
        <p:spPr>
          <a:xfrm>
            <a:off x="1043492" y="1693551"/>
            <a:ext cx="7216363" cy="44632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9024" y="907252"/>
            <a:ext cx="6778733" cy="632615"/>
          </a:xfrm>
        </p:spPr>
        <p:txBody>
          <a:bodyPr/>
          <a:lstStyle/>
          <a:p>
            <a:r>
              <a:rPr lang="en-US" sz="2400" dirty="0" smtClean="0"/>
              <a:t>How  JDK Proxy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46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643"/>
            <a:ext cx="7024744" cy="822419"/>
          </a:xfrm>
        </p:spPr>
        <p:txBody>
          <a:bodyPr>
            <a:noAutofit/>
          </a:bodyPr>
          <a:lstStyle/>
          <a:p>
            <a:r>
              <a:rPr lang="en-US" sz="2400" dirty="0" smtClean="0"/>
              <a:t>Spring Expression Language with @Value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2322"/>
            <a:ext cx="6777317" cy="3980307"/>
          </a:xfrm>
        </p:spPr>
        <p:txBody>
          <a:bodyPr/>
          <a:lstStyle/>
          <a:p>
            <a:r>
              <a:rPr lang="en-US" dirty="0" smtClean="0"/>
              <a:t>A powerful </a:t>
            </a:r>
            <a:r>
              <a:rPr lang="en-US" dirty="0"/>
              <a:t>expression language that supports querying and manipulating an object graph at runtime</a:t>
            </a:r>
            <a:r>
              <a:rPr lang="en-US" dirty="0" smtClean="0"/>
              <a:t>.</a:t>
            </a:r>
          </a:p>
          <a:p>
            <a:r>
              <a:rPr lang="en-US" dirty="0"/>
              <a:t> syntax to define the expression is of the form </a:t>
            </a:r>
            <a:r>
              <a:rPr lang="en-US" b="1" dirty="0">
                <a:solidFill>
                  <a:srgbClr val="D77C01"/>
                </a:solidFill>
              </a:rPr>
              <a:t>#{ &lt;expression string&gt; }</a:t>
            </a:r>
            <a:r>
              <a:rPr lang="en-US" dirty="0"/>
              <a:t>.</a:t>
            </a:r>
          </a:p>
          <a:p>
            <a:r>
              <a:rPr lang="en-US" dirty="0" smtClean="0"/>
              <a:t>@Value annotation used to bound the value from the spring expression language.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696425"/>
            <a:ext cx="7024744" cy="58295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@Primary and @Qualifier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70864"/>
            <a:ext cx="7024744" cy="4444771"/>
          </a:xfrm>
        </p:spPr>
        <p:txBody>
          <a:bodyPr/>
          <a:lstStyle/>
          <a:p>
            <a:r>
              <a:rPr lang="en-US" dirty="0" smtClean="0"/>
              <a:t>@Primary:  used to select one default implementation when multiple concrete classes available for single interface.</a:t>
            </a:r>
          </a:p>
          <a:p>
            <a:r>
              <a:rPr lang="en-US" dirty="0" smtClean="0"/>
              <a:t>@Qualifier: Used to select one of the implementation at the time of @</a:t>
            </a:r>
            <a:r>
              <a:rPr lang="en-US" dirty="0" err="1" smtClean="0"/>
              <a:t>Autowiring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6777319" cy="6306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Spring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dirty="0" smtClean="0"/>
              <a:t> : Used to select spring test runner with </a:t>
            </a:r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ContextConfiguration</a:t>
            </a:r>
            <a:r>
              <a:rPr lang="en-US" dirty="0" smtClean="0"/>
              <a:t>:  take spring configuration and creates container with test beans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ActiveProfiles</a:t>
            </a:r>
            <a:r>
              <a:rPr lang="en-US" dirty="0" smtClean="0"/>
              <a:t>:  enables profiles form test cases 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RunWith</a:t>
            </a:r>
            <a:r>
              <a:rPr lang="en-US" sz="1900" dirty="0"/>
              <a:t>(SpringJUnit4ClassRunner.class)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ContextConfiguration</a:t>
            </a:r>
            <a:r>
              <a:rPr lang="en-US" sz="1900" dirty="0"/>
              <a:t>(classes = { </a:t>
            </a:r>
            <a:r>
              <a:rPr lang="en-US" sz="1900" dirty="0" err="1"/>
              <a:t>PaymentConfig.class</a:t>
            </a:r>
            <a:r>
              <a:rPr lang="en-US" sz="1900" dirty="0"/>
              <a:t> })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ActiveProfiles</a:t>
            </a:r>
            <a:r>
              <a:rPr lang="en-US" sz="1900" dirty="0"/>
              <a:t>(profiles = { "</a:t>
            </a:r>
            <a:r>
              <a:rPr lang="en-US" sz="1900" dirty="0" err="1"/>
              <a:t>dev</a:t>
            </a:r>
            <a:r>
              <a:rPr lang="en-US" sz="1900" dirty="0"/>
              <a:t>" })</a:t>
            </a:r>
          </a:p>
          <a:p>
            <a:pPr marL="68580" indent="0"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PaymentServiceTest</a:t>
            </a:r>
            <a:r>
              <a:rPr lang="en-US" sz="1900" dirty="0"/>
              <a:t> </a:t>
            </a:r>
            <a:r>
              <a:rPr lang="en-US" sz="1900" dirty="0" smtClean="0"/>
              <a:t>{}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1330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647436" cy="7232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started as a lightweight alternative to Java Enterprise </a:t>
            </a:r>
            <a:r>
              <a:rPr lang="en-US" dirty="0" smtClean="0"/>
              <a:t>Edition (using EJBs).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offered a simpler approach to enterprise Java development, utilizing dependency injection and aspect-oriented programming to achieve the capabilities of EJB with plain old Java objects </a:t>
            </a:r>
            <a:r>
              <a:rPr lang="en-US" sz="1900" dirty="0"/>
              <a:t>(POJOs)</a:t>
            </a:r>
            <a:r>
              <a:rPr lang="en-US" sz="1900" dirty="0" smtClean="0"/>
              <a:t>.</a:t>
            </a:r>
            <a:endParaRPr lang="en-US" dirty="0" smtClean="0"/>
          </a:p>
          <a:p>
            <a:r>
              <a:rPr lang="en-US" dirty="0"/>
              <a:t>Spring 2.5 introduced annotation-based component-scanning, which eliminated a great </a:t>
            </a:r>
            <a:r>
              <a:rPr lang="en-US" dirty="0" smtClean="0"/>
              <a:t>deal </a:t>
            </a:r>
            <a:r>
              <a:rPr lang="en-US" dirty="0"/>
              <a:t>of explicit XML configuration for an application’s own components. And Spring 3.0 introduced a Java-based configuration </a:t>
            </a:r>
            <a:r>
              <a:rPr lang="en-US" dirty="0" smtClean="0"/>
              <a:t>as </a:t>
            </a:r>
            <a:r>
              <a:rPr lang="en-US" dirty="0"/>
              <a:t>a type-safe and refactorable option to XML.</a:t>
            </a:r>
          </a:p>
        </p:txBody>
      </p:sp>
    </p:spTree>
    <p:extLst>
      <p:ext uri="{BB962C8B-B14F-4D97-AF65-F5344CB8AC3E}">
        <p14:creationId xmlns:p14="http://schemas.microsoft.com/office/powerpoint/2010/main" val="412454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068" r="-11068"/>
          <a:stretch>
            <a:fillRect/>
          </a:stretch>
        </p:blipFill>
        <p:spPr>
          <a:xfrm>
            <a:off x="1043492" y="740929"/>
            <a:ext cx="7712576" cy="5091701"/>
          </a:xfrm>
        </p:spPr>
      </p:pic>
    </p:spTree>
    <p:extLst>
      <p:ext uri="{BB962C8B-B14F-4D97-AF65-F5344CB8AC3E}">
        <p14:creationId xmlns:p14="http://schemas.microsoft.com/office/powerpoint/2010/main" val="391884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35079"/>
            <a:ext cx="6777319" cy="5998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as an integration framework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6010"/>
            <a:ext cx="6777317" cy="445661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Spring has support in different areas</a:t>
            </a:r>
            <a:endParaRPr lang="en-US" dirty="0"/>
          </a:p>
          <a:p>
            <a:pPr marL="68580" indent="0">
              <a:buNone/>
            </a:pPr>
            <a:r>
              <a:rPr lang="en-US" b="1" dirty="0" smtClean="0"/>
              <a:t>Web Layer</a:t>
            </a:r>
            <a:r>
              <a:rPr lang="en-US" dirty="0" smtClean="0"/>
              <a:t>:  we can integrate with HTML,JSP, </a:t>
            </a:r>
            <a:r>
              <a:rPr lang="en-US" dirty="0" err="1" smtClean="0"/>
              <a:t>thymeleaf</a:t>
            </a:r>
            <a:r>
              <a:rPr lang="en-US" dirty="0" smtClean="0"/>
              <a:t>, velocity, freemarker, tiles etc.</a:t>
            </a:r>
          </a:p>
          <a:p>
            <a:pPr marL="68580" indent="0">
              <a:buNone/>
            </a:pPr>
            <a:r>
              <a:rPr lang="en-US" b="1" dirty="0" smtClean="0"/>
              <a:t>Scripting </a:t>
            </a:r>
            <a:r>
              <a:rPr lang="en-US" dirty="0" smtClean="0"/>
              <a:t>: groovy, </a:t>
            </a:r>
            <a:r>
              <a:rPr lang="en-US" dirty="0" err="1" smtClean="0"/>
              <a:t>JRuby</a:t>
            </a:r>
            <a:r>
              <a:rPr lang="en-US" dirty="0" smtClean="0"/>
              <a:t>, </a:t>
            </a:r>
            <a:r>
              <a:rPr lang="en-US" dirty="0" err="1" smtClean="0"/>
              <a:t>BeanShell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Messaging</a:t>
            </a:r>
            <a:r>
              <a:rPr lang="en-US" dirty="0" smtClean="0"/>
              <a:t>: supports </a:t>
            </a:r>
            <a:r>
              <a:rPr lang="en-US" dirty="0" err="1"/>
              <a:t>A</a:t>
            </a:r>
            <a:r>
              <a:rPr lang="en-US" dirty="0" err="1" smtClean="0"/>
              <a:t>ctiveMQ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Security </a:t>
            </a:r>
            <a:r>
              <a:rPr lang="en-US" dirty="0" smtClean="0"/>
              <a:t>Method level and Http URLs</a:t>
            </a:r>
          </a:p>
          <a:p>
            <a:pPr marL="68580" indent="0">
              <a:buNone/>
            </a:pPr>
            <a:r>
              <a:rPr lang="en-US" b="1" dirty="0" smtClean="0"/>
              <a:t>ORM</a:t>
            </a:r>
            <a:r>
              <a:rPr lang="en-US" dirty="0" smtClean="0"/>
              <a:t> : hibernate, </a:t>
            </a:r>
            <a:r>
              <a:rPr lang="en-US" dirty="0" err="1" smtClean="0"/>
              <a:t>eclipselink</a:t>
            </a:r>
            <a:r>
              <a:rPr lang="en-US" dirty="0" smtClean="0"/>
              <a:t> with JPA</a:t>
            </a:r>
          </a:p>
          <a:p>
            <a:pPr marL="68580" indent="0">
              <a:buNone/>
            </a:pPr>
            <a:r>
              <a:rPr lang="en-US" b="1" dirty="0" err="1" smtClean="0"/>
              <a:t>NoSQL</a:t>
            </a:r>
            <a:r>
              <a:rPr lang="en-US" dirty="0" smtClean="0"/>
              <a:t>: supports </a:t>
            </a:r>
            <a:r>
              <a:rPr lang="en-US" dirty="0" err="1" smtClean="0"/>
              <a:t>MongoDB</a:t>
            </a:r>
            <a:r>
              <a:rPr lang="en-US" dirty="0" smtClean="0"/>
              <a:t>, elastic search</a:t>
            </a:r>
          </a:p>
          <a:p>
            <a:pPr marL="68580" indent="0">
              <a:buNone/>
            </a:pPr>
            <a:r>
              <a:rPr lang="en-US" dirty="0" smtClean="0"/>
              <a:t>Popular frameworks are also dependent on spring. Ex: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Hybris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, Mule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ESB</a:t>
            </a:r>
            <a:r>
              <a:rPr lang="en-US" sz="2000" dirty="0" smtClean="0"/>
              <a:t>, </a:t>
            </a:r>
            <a:r>
              <a:rPr lang="en-US" sz="2000" dirty="0" err="1" smtClean="0"/>
              <a:t>Liferay</a:t>
            </a:r>
            <a:r>
              <a:rPr lang="en-US" sz="2000" dirty="0" smtClean="0"/>
              <a:t>, Magnolia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4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7024744" cy="74092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IoC</a:t>
            </a:r>
            <a:r>
              <a:rPr lang="en-US" sz="3200" dirty="0" smtClean="0"/>
              <a:t> Introduction </a:t>
            </a:r>
            <a:r>
              <a:rPr lang="en-US" sz="2400" dirty="0" smtClean="0"/>
              <a:t>(from spring docs)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7176627" cy="4368413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b="1" dirty="0" err="1"/>
              <a:t>IoC</a:t>
            </a:r>
            <a:r>
              <a:rPr lang="en-US" dirty="0"/>
              <a:t> is also known as dependency injection (DI)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It is a process whereby objects define their dependencies, that is, the other objects they work with, only through </a:t>
            </a:r>
            <a:r>
              <a:rPr lang="en-US" dirty="0">
                <a:solidFill>
                  <a:srgbClr val="FF0000"/>
                </a:solidFill>
              </a:rPr>
              <a:t>constructor arguments</a:t>
            </a:r>
            <a:r>
              <a:rPr lang="en-US" dirty="0"/>
              <a:t>, arguments to a </a:t>
            </a:r>
            <a:r>
              <a:rPr lang="en-US" dirty="0">
                <a:solidFill>
                  <a:srgbClr val="FF0000"/>
                </a:solidFill>
              </a:rPr>
              <a:t>factory method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properties that are set on the object instance</a:t>
            </a:r>
            <a:r>
              <a:rPr lang="en-US" dirty="0"/>
              <a:t> after it is constructed or returned from a factory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The container then injects those dependencies when it creates the bean. </a:t>
            </a:r>
          </a:p>
          <a:p>
            <a:r>
              <a:rPr lang="en-US" dirty="0"/>
              <a:t> This process is fundamentally the inverse, hence the name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59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7024744" cy="59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Containers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3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r>
              <a:rPr lang="en-US" sz="7400" b="1" dirty="0" smtClean="0"/>
              <a:t>There </a:t>
            </a:r>
            <a:r>
              <a:rPr lang="en-US" sz="7400" b="1" dirty="0" smtClean="0"/>
              <a:t>are two types of containers</a:t>
            </a:r>
          </a:p>
          <a:p>
            <a:pPr marL="68580" indent="0">
              <a:buNone/>
            </a:pPr>
            <a:endParaRPr lang="en-US" sz="5500" b="1" dirty="0" smtClean="0"/>
          </a:p>
          <a:p>
            <a:r>
              <a:rPr lang="en-US" sz="5500" b="1" dirty="0" err="1" smtClean="0"/>
              <a:t>BeanFactory</a:t>
            </a:r>
            <a:r>
              <a:rPr lang="en-US" sz="5500" dirty="0" smtClean="0"/>
              <a:t> </a:t>
            </a:r>
            <a:r>
              <a:rPr lang="en-US" sz="5500" b="1" dirty="0"/>
              <a:t>Container</a:t>
            </a:r>
            <a:r>
              <a:rPr lang="en-US" sz="5500" dirty="0"/>
              <a:t>: This is the simplest container providing basic support for </a:t>
            </a:r>
            <a:r>
              <a:rPr lang="en-US" sz="5500" dirty="0" smtClean="0"/>
              <a:t>DI.</a:t>
            </a:r>
            <a:r>
              <a:rPr lang="en-US" sz="5500" dirty="0" smtClean="0">
                <a:solidFill>
                  <a:srgbClr val="FF0000"/>
                </a:solidFill>
              </a:rPr>
              <a:t> </a:t>
            </a:r>
            <a:endParaRPr lang="en-US" sz="5500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 </a:t>
            </a:r>
            <a:r>
              <a:rPr lang="en-US" sz="5500" dirty="0" smtClean="0">
                <a:solidFill>
                  <a:srgbClr val="FF0000"/>
                </a:solidFill>
              </a:rPr>
              <a:t>   </a:t>
            </a:r>
            <a:r>
              <a:rPr lang="en-US" sz="5500" dirty="0" smtClean="0">
                <a:solidFill>
                  <a:srgbClr val="FF0000"/>
                </a:solidFill>
              </a:rPr>
              <a:t>It </a:t>
            </a:r>
            <a:r>
              <a:rPr lang="en-US" sz="5500" dirty="0" smtClean="0">
                <a:solidFill>
                  <a:srgbClr val="FF0000"/>
                </a:solidFill>
              </a:rPr>
              <a:t>creates beans on </a:t>
            </a:r>
            <a:r>
              <a:rPr lang="en-US" sz="5500" dirty="0" smtClean="0">
                <a:solidFill>
                  <a:srgbClr val="FF0000"/>
                </a:solidFill>
              </a:rPr>
              <a:t>demand.</a:t>
            </a:r>
          </a:p>
          <a:p>
            <a:pPr marL="68580" indent="0">
              <a:buNone/>
            </a:pPr>
            <a:endParaRPr lang="en-US" sz="5500" dirty="0" smtClean="0"/>
          </a:p>
          <a:p>
            <a:r>
              <a:rPr lang="en-US" sz="5500" b="1" dirty="0" err="1" smtClean="0"/>
              <a:t>ApplicationContext</a:t>
            </a:r>
            <a:r>
              <a:rPr lang="en-US" sz="5500" dirty="0"/>
              <a:t> </a:t>
            </a:r>
            <a:r>
              <a:rPr lang="en-US" sz="5500" b="1" dirty="0"/>
              <a:t>Container</a:t>
            </a:r>
            <a:r>
              <a:rPr lang="en-US" sz="5500" dirty="0" smtClean="0"/>
              <a:t>: This </a:t>
            </a:r>
            <a:r>
              <a:rPr lang="en-US" sz="5500" dirty="0"/>
              <a:t>container adds more enterprise-specific functionality such as the ability to resolve textual messages from a properties file and the ability to publish application events to interested event listeners. </a:t>
            </a:r>
            <a:r>
              <a:rPr lang="en-US" sz="5500" dirty="0"/>
              <a:t> </a:t>
            </a:r>
            <a:r>
              <a:rPr lang="en-US" sz="5500" dirty="0" smtClean="0">
                <a:solidFill>
                  <a:srgbClr val="FF0000"/>
                </a:solidFill>
              </a:rPr>
              <a:t>It </a:t>
            </a:r>
            <a:r>
              <a:rPr lang="en-US" sz="5500" dirty="0" smtClean="0">
                <a:solidFill>
                  <a:srgbClr val="FF0000"/>
                </a:solidFill>
              </a:rPr>
              <a:t>creates beans upon starting the application</a:t>
            </a:r>
            <a:r>
              <a:rPr lang="en-US" sz="5500" dirty="0" smtClean="0">
                <a:solidFill>
                  <a:srgbClr val="FF0000"/>
                </a:solidFill>
              </a:rPr>
              <a:t>.</a:t>
            </a:r>
            <a:endParaRPr lang="en-US" sz="55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1493"/>
            <a:ext cx="6777319" cy="705647"/>
          </a:xfrm>
        </p:spPr>
        <p:txBody>
          <a:bodyPr>
            <a:noAutofit/>
          </a:bodyPr>
          <a:lstStyle/>
          <a:p>
            <a:r>
              <a:rPr lang="en-US" sz="2800" dirty="0" smtClean="0"/>
              <a:t>Spring container hierarchy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553" b="-7553"/>
          <a:stretch>
            <a:fillRect/>
          </a:stretch>
        </p:blipFill>
        <p:spPr>
          <a:xfrm>
            <a:off x="1042988" y="1517650"/>
            <a:ext cx="6777037" cy="4314825"/>
          </a:xfrm>
        </p:spPr>
      </p:pic>
    </p:spTree>
    <p:extLst>
      <p:ext uri="{BB962C8B-B14F-4D97-AF65-F5344CB8AC3E}">
        <p14:creationId xmlns:p14="http://schemas.microsoft.com/office/powerpoint/2010/main" val="360686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7024744" cy="617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Spring web application containers hierarchy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13" b="-3613"/>
          <a:stretch>
            <a:fillRect/>
          </a:stretch>
        </p:blipFill>
        <p:spPr>
          <a:xfrm>
            <a:off x="1042988" y="1358900"/>
            <a:ext cx="6777037" cy="4473575"/>
          </a:xfrm>
        </p:spPr>
      </p:pic>
    </p:spTree>
    <p:extLst>
      <p:ext uri="{BB962C8B-B14F-4D97-AF65-F5344CB8AC3E}">
        <p14:creationId xmlns:p14="http://schemas.microsoft.com/office/powerpoint/2010/main" val="397038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2320</TotalTime>
  <Words>1512</Words>
  <Application>Microsoft Macintosh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Spring Basics  annotation based  application development </vt:lpstr>
      <vt:lpstr>Index</vt:lpstr>
      <vt:lpstr>Introduction</vt:lpstr>
      <vt:lpstr>PowerPoint Presentation</vt:lpstr>
      <vt:lpstr>Spring as an integration framework</vt:lpstr>
      <vt:lpstr>IoC Introduction (from spring docs)</vt:lpstr>
      <vt:lpstr>Types of Containers</vt:lpstr>
      <vt:lpstr>Spring container hierarchy</vt:lpstr>
      <vt:lpstr>Spring web application containers hierarchy</vt:lpstr>
      <vt:lpstr>Spring bean lifecycle</vt:lpstr>
      <vt:lpstr>Java based configuration</vt:lpstr>
      <vt:lpstr>Spring Annotation</vt:lpstr>
      <vt:lpstr>Basic Annotations in Spring</vt:lpstr>
      <vt:lpstr>Spring Bean Scopes</vt:lpstr>
      <vt:lpstr>Enabling profile</vt:lpstr>
      <vt:lpstr>Conditional Beans</vt:lpstr>
      <vt:lpstr>JDBC Template condition</vt:lpstr>
      <vt:lpstr>Aspect Oriented Programming</vt:lpstr>
      <vt:lpstr>AOP Terminology</vt:lpstr>
      <vt:lpstr>Types of Weaving</vt:lpstr>
      <vt:lpstr>Types of Advice</vt:lpstr>
      <vt:lpstr>Configuring AOP in spring project</vt:lpstr>
      <vt:lpstr>PowerPoint Presentation</vt:lpstr>
      <vt:lpstr>How  JDK Proxy works</vt:lpstr>
      <vt:lpstr>Spring Expression Language with @Value annotation</vt:lpstr>
      <vt:lpstr>@Primary and @Qualifier</vt:lpstr>
      <vt:lpstr>Spring Testing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ThirupathiReddy Vajjala</dc:creator>
  <cp:lastModifiedBy>ThirupathiReddy Vajjala</cp:lastModifiedBy>
  <cp:revision>143</cp:revision>
  <cp:lastPrinted>2016-04-24T05:46:14Z</cp:lastPrinted>
  <dcterms:created xsi:type="dcterms:W3CDTF">2016-03-15T02:48:20Z</dcterms:created>
  <dcterms:modified xsi:type="dcterms:W3CDTF">2016-04-25T08:39:11Z</dcterms:modified>
</cp:coreProperties>
</file>