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69" r:id="rId3"/>
    <p:sldId id="275" r:id="rId4"/>
    <p:sldId id="276" r:id="rId5"/>
    <p:sldId id="258" r:id="rId6"/>
    <p:sldId id="270" r:id="rId7"/>
    <p:sldId id="259" r:id="rId8"/>
    <p:sldId id="278" r:id="rId9"/>
    <p:sldId id="279" r:id="rId10"/>
    <p:sldId id="267" r:id="rId11"/>
    <p:sldId id="280" r:id="rId12"/>
    <p:sldId id="261" r:id="rId13"/>
    <p:sldId id="262" r:id="rId14"/>
    <p:sldId id="274" r:id="rId15"/>
    <p:sldId id="263" r:id="rId16"/>
    <p:sldId id="271" r:id="rId17"/>
    <p:sldId id="282" r:id="rId18"/>
    <p:sldId id="283" r:id="rId19"/>
    <p:sldId id="284" r:id="rId20"/>
    <p:sldId id="264" r:id="rId21"/>
    <p:sldId id="265" r:id="rId22"/>
    <p:sldId id="266" r:id="rId23"/>
    <p:sldId id="272" r:id="rId24"/>
    <p:sldId id="273"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1160"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E90C4CEC-16D5-4229-B4DE-FDE9B679D7E2}" type="datetimeFigureOut">
              <a:rPr lang="en-US" smtClean="0"/>
              <a:t>21/04/16</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D6CC888B-D9F9-4E54-B722-F151A9F45E95}"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C4CEC-16D5-4229-B4DE-FDE9B679D7E2}" type="datetimeFigureOut">
              <a:rPr lang="en-US" smtClean="0"/>
              <a:t>21/04/16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C4CEC-16D5-4229-B4DE-FDE9B679D7E2}" type="datetimeFigureOut">
              <a:rPr lang="en-US" smtClean="0"/>
              <a:t>21/04/16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0C4CEC-16D5-4229-B4DE-FDE9B679D7E2}" type="datetimeFigureOut">
              <a:rPr lang="en-US" smtClean="0"/>
              <a:t>21/04/16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C4CEC-16D5-4229-B4DE-FDE9B679D7E2}" type="datetimeFigureOut">
              <a:rPr lang="en-US" smtClean="0"/>
              <a:t>21/04/16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90C4CEC-16D5-4229-B4DE-FDE9B679D7E2}" type="datetimeFigureOut">
              <a:rPr lang="en-US" smtClean="0"/>
              <a:t>21/04/16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BAE4E6-4D12-4A48-9B6B-6FA0B79BEE93}"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0C4CEC-16D5-4229-B4DE-FDE9B679D7E2}" type="datetimeFigureOut">
              <a:rPr lang="en-US" smtClean="0"/>
              <a:t>21/04/16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C4CEC-16D5-4229-B4DE-FDE9B679D7E2}" type="datetimeFigureOut">
              <a:rPr lang="en-US" smtClean="0"/>
              <a:t>21/04/16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C4CEC-16D5-4229-B4DE-FDE9B679D7E2}" type="datetimeFigureOut">
              <a:rPr lang="en-US" smtClean="0"/>
              <a:t>21/04/16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90C4CEC-16D5-4229-B4DE-FDE9B679D7E2}" type="datetimeFigureOut">
              <a:rPr lang="en-US" smtClean="0"/>
              <a:t>21/04/16</a:t>
            </a:fld>
            <a:endParaRPr lang="en-US"/>
          </a:p>
        </p:txBody>
      </p:sp>
      <p:sp>
        <p:nvSpPr>
          <p:cNvPr id="7" name="Slide Number Placeholder 6"/>
          <p:cNvSpPr>
            <a:spLocks noGrp="1"/>
          </p:cNvSpPr>
          <p:nvPr>
            <p:ph type="sldNum" sz="quarter" idx="12"/>
          </p:nvPr>
        </p:nvSpPr>
        <p:spPr/>
        <p:txBody>
          <a:bodyPr/>
          <a:lstStyle/>
          <a:p>
            <a:fld id="{5DBAE4E6-4D12-4A48-9B6B-6FA0B79BEE93}"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C4CEC-16D5-4229-B4DE-FDE9B679D7E2}" type="datetimeFigureOut">
              <a:rPr lang="en-US" smtClean="0"/>
              <a:t>21/04/16</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5DBAE4E6-4D12-4A48-9B6B-6FA0B79BEE9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E90C4CEC-16D5-4229-B4DE-FDE9B679D7E2}" type="datetimeFigureOut">
              <a:rPr lang="en-US" smtClean="0"/>
              <a:t>21/04/16</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5DBAE4E6-4D12-4A48-9B6B-6FA0B79BEE9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Spring Basics</a:t>
            </a:r>
            <a:endParaRPr lang="en-US" dirty="0"/>
          </a:p>
        </p:txBody>
      </p:sp>
      <p:sp>
        <p:nvSpPr>
          <p:cNvPr id="3" name="Subtitle 2"/>
          <p:cNvSpPr>
            <a:spLocks noGrp="1"/>
          </p:cNvSpPr>
          <p:nvPr>
            <p:ph type="subTitle" idx="1"/>
          </p:nvPr>
        </p:nvSpPr>
        <p:spPr/>
        <p:txBody>
          <a:bodyPr/>
          <a:lstStyle/>
          <a:p>
            <a:r>
              <a:rPr lang="en-US" dirty="0" smtClean="0"/>
              <a:t>ThirupathiReddy Vajjala</a:t>
            </a:r>
            <a:endParaRPr lang="en-US" dirty="0"/>
          </a:p>
        </p:txBody>
      </p:sp>
    </p:spTree>
    <p:extLst>
      <p:ext uri="{BB962C8B-B14F-4D97-AF65-F5344CB8AC3E}">
        <p14:creationId xmlns:p14="http://schemas.microsoft.com/office/powerpoint/2010/main" val="184641446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829134"/>
            <a:ext cx="6777319" cy="529235"/>
          </a:xfrm>
        </p:spPr>
        <p:txBody>
          <a:bodyPr>
            <a:normAutofit/>
          </a:bodyPr>
          <a:lstStyle/>
          <a:p>
            <a:r>
              <a:rPr lang="en-US" sz="2800" dirty="0" smtClean="0"/>
              <a:t>Enabling profile</a:t>
            </a:r>
            <a:endParaRPr lang="en-US" sz="2800" dirty="0"/>
          </a:p>
        </p:txBody>
      </p:sp>
      <p:sp>
        <p:nvSpPr>
          <p:cNvPr id="3" name="Content Placeholder 2"/>
          <p:cNvSpPr>
            <a:spLocks noGrp="1"/>
          </p:cNvSpPr>
          <p:nvPr>
            <p:ph idx="1"/>
          </p:nvPr>
        </p:nvSpPr>
        <p:spPr>
          <a:xfrm>
            <a:off x="1043492" y="1358370"/>
            <a:ext cx="6777317" cy="4474260"/>
          </a:xfrm>
        </p:spPr>
        <p:txBody>
          <a:bodyPr>
            <a:normAutofit lnSpcReduction="10000"/>
          </a:bodyPr>
          <a:lstStyle/>
          <a:p>
            <a:r>
              <a:rPr lang="en-US" sz="1800" dirty="0" smtClean="0"/>
              <a:t>Spring Profiles were introduced in spring 3.1.</a:t>
            </a:r>
            <a:r>
              <a:rPr lang="en-US" sz="2000" dirty="0" smtClean="0"/>
              <a:t> </a:t>
            </a:r>
          </a:p>
          <a:p>
            <a:pPr marL="68580" indent="0">
              <a:buNone/>
            </a:pPr>
            <a:r>
              <a:rPr lang="en-US" sz="1800" dirty="0" smtClean="0"/>
              <a:t>It allows us to define beans by deployment regions such as “</a:t>
            </a:r>
            <a:r>
              <a:rPr lang="en-US" sz="1800" dirty="0" err="1" smtClean="0"/>
              <a:t>dev</a:t>
            </a:r>
            <a:r>
              <a:rPr lang="en-US" sz="1800" dirty="0" smtClean="0"/>
              <a:t>” , “</a:t>
            </a:r>
            <a:r>
              <a:rPr lang="en-US" sz="1800" dirty="0" err="1" smtClean="0"/>
              <a:t>qa</a:t>
            </a:r>
            <a:r>
              <a:rPr lang="en-US" sz="1800" dirty="0" smtClean="0"/>
              <a:t>”, “prod” etc.</a:t>
            </a:r>
          </a:p>
          <a:p>
            <a:pPr marL="68580" indent="0">
              <a:buNone/>
            </a:pPr>
            <a:endParaRPr lang="en-US" sz="1800" dirty="0" smtClean="0"/>
          </a:p>
          <a:p>
            <a:r>
              <a:rPr lang="en-US" sz="1800" dirty="0"/>
              <a:t>Spring profiles are enabled using the case insensitive tokens </a:t>
            </a:r>
            <a:r>
              <a:rPr lang="en-US" sz="1800" b="1" dirty="0" err="1"/>
              <a:t>spring.profiles.active</a:t>
            </a:r>
            <a:r>
              <a:rPr lang="en-US" sz="1800" dirty="0"/>
              <a:t> or </a:t>
            </a:r>
            <a:r>
              <a:rPr lang="en-US" sz="1800" b="1" dirty="0" err="1"/>
              <a:t>spring_profiles_active</a:t>
            </a:r>
            <a:r>
              <a:rPr lang="en-US" sz="1800" dirty="0" smtClean="0"/>
              <a:t>.</a:t>
            </a:r>
          </a:p>
          <a:p>
            <a:pPr marL="68580" indent="0">
              <a:buNone/>
            </a:pPr>
            <a:endParaRPr lang="en-US" sz="1800" dirty="0" smtClean="0"/>
          </a:p>
          <a:p>
            <a:r>
              <a:rPr lang="en-US" sz="1800" dirty="0"/>
              <a:t>Profile can be activated with below mentioned ways</a:t>
            </a:r>
          </a:p>
          <a:p>
            <a:pPr marL="708660" lvl="1" indent="-342900">
              <a:buFont typeface="+mj-lt"/>
              <a:buAutoNum type="arabicPeriod"/>
            </a:pPr>
            <a:r>
              <a:rPr lang="en-US" sz="1600" dirty="0"/>
              <a:t>an Environment Variable</a:t>
            </a:r>
          </a:p>
          <a:p>
            <a:pPr marL="708660" lvl="1" indent="-342900">
              <a:buFont typeface="+mj-lt"/>
              <a:buAutoNum type="arabicPeriod"/>
            </a:pPr>
            <a:r>
              <a:rPr lang="en-US" sz="1600" dirty="0"/>
              <a:t>a JVM Property</a:t>
            </a:r>
          </a:p>
          <a:p>
            <a:pPr marL="708660" lvl="1" indent="-342900">
              <a:buFont typeface="+mj-lt"/>
              <a:buAutoNum type="arabicPeriod"/>
            </a:pPr>
            <a:r>
              <a:rPr lang="en-US" sz="1600" dirty="0"/>
              <a:t>Web Parameter</a:t>
            </a:r>
          </a:p>
          <a:p>
            <a:pPr marL="708660" lvl="1" indent="-342900">
              <a:buFont typeface="+mj-lt"/>
              <a:buAutoNum type="arabicPeriod"/>
            </a:pPr>
            <a:r>
              <a:rPr lang="en-US" sz="1600" dirty="0" smtClean="0"/>
              <a:t>Programmatic</a:t>
            </a:r>
          </a:p>
          <a:p>
            <a:pPr marL="708660" lvl="1" indent="-342900">
              <a:buFont typeface="+mj-lt"/>
              <a:buAutoNum type="arabicPeriod"/>
            </a:pPr>
            <a:endParaRPr lang="en-US" sz="1600" dirty="0" smtClean="0"/>
          </a:p>
          <a:p>
            <a:pPr marL="365760" lvl="1" indent="0">
              <a:buNone/>
            </a:pPr>
            <a:r>
              <a:rPr lang="en-US" sz="1600" b="1" dirty="0" smtClean="0"/>
              <a:t>@Profile </a:t>
            </a:r>
            <a:r>
              <a:rPr lang="en-US" sz="1600" dirty="0" smtClean="0"/>
              <a:t>Annotation used to create bean for specific environment</a:t>
            </a:r>
            <a:endParaRPr lang="en-US" sz="1600" dirty="0"/>
          </a:p>
          <a:p>
            <a:pPr marL="708660" lvl="1" indent="-342900">
              <a:buFont typeface="+mj-lt"/>
              <a:buAutoNum type="arabicPeriod"/>
            </a:pPr>
            <a:endParaRPr lang="en-US" sz="1600" dirty="0"/>
          </a:p>
          <a:p>
            <a:endParaRPr lang="en-US" sz="1800" dirty="0" smtClean="0"/>
          </a:p>
        </p:txBody>
      </p:sp>
    </p:spTree>
    <p:extLst>
      <p:ext uri="{BB962C8B-B14F-4D97-AF65-F5344CB8AC3E}">
        <p14:creationId xmlns:p14="http://schemas.microsoft.com/office/powerpoint/2010/main" val="18544907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88005"/>
            <a:ext cx="6777319" cy="617441"/>
          </a:xfrm>
        </p:spPr>
        <p:txBody>
          <a:bodyPr>
            <a:normAutofit/>
          </a:bodyPr>
          <a:lstStyle/>
          <a:p>
            <a:r>
              <a:rPr lang="en-US" sz="3200" dirty="0" smtClean="0"/>
              <a:t>Conditional Beans</a:t>
            </a:r>
            <a:endParaRPr lang="en-US" sz="3200" dirty="0"/>
          </a:p>
        </p:txBody>
      </p:sp>
      <p:sp>
        <p:nvSpPr>
          <p:cNvPr id="3" name="Content Placeholder 2"/>
          <p:cNvSpPr>
            <a:spLocks noGrp="1"/>
          </p:cNvSpPr>
          <p:nvPr>
            <p:ph idx="1"/>
          </p:nvPr>
        </p:nvSpPr>
        <p:spPr>
          <a:xfrm>
            <a:off x="1043492" y="1428934"/>
            <a:ext cx="6777317" cy="4403695"/>
          </a:xfrm>
        </p:spPr>
        <p:txBody>
          <a:bodyPr>
            <a:normAutofit lnSpcReduction="10000"/>
          </a:bodyPr>
          <a:lstStyle/>
          <a:p>
            <a:pPr marL="68580" indent="0">
              <a:buNone/>
            </a:pPr>
            <a:r>
              <a:rPr lang="en-US" sz="2000" dirty="0" smtClean="0"/>
              <a:t>Conditional Beans were introduced in spring 4.0 </a:t>
            </a:r>
          </a:p>
          <a:p>
            <a:pPr marL="68580" indent="0">
              <a:buNone/>
            </a:pPr>
            <a:r>
              <a:rPr lang="en-US" sz="2000" dirty="0" smtClean="0"/>
              <a:t>It works together with </a:t>
            </a:r>
            <a:r>
              <a:rPr lang="en-US" sz="2000" b="1" dirty="0" smtClean="0"/>
              <a:t>@Conditional</a:t>
            </a:r>
            <a:r>
              <a:rPr lang="en-US" sz="2000" dirty="0" smtClean="0"/>
              <a:t> annotation and </a:t>
            </a:r>
            <a:r>
              <a:rPr lang="en-US" sz="2000" b="1" dirty="0" smtClean="0"/>
              <a:t>Condition</a:t>
            </a:r>
            <a:r>
              <a:rPr lang="en-US" sz="2000" dirty="0" smtClean="0"/>
              <a:t> interface </a:t>
            </a:r>
          </a:p>
          <a:p>
            <a:pPr marL="68580" indent="0">
              <a:buNone/>
            </a:pPr>
            <a:r>
              <a:rPr lang="en-US" sz="2000" dirty="0" smtClean="0"/>
              <a:t>It allows developer to define strategy to create bean. These are not limited to environment </a:t>
            </a:r>
          </a:p>
          <a:p>
            <a:pPr marL="68580" indent="0">
              <a:buNone/>
            </a:pPr>
            <a:r>
              <a:rPr lang="en-US" sz="2000" dirty="0" smtClean="0"/>
              <a:t>Spring boot framework extensively uses this feature to create bean based on properties file information</a:t>
            </a:r>
          </a:p>
          <a:p>
            <a:pPr marL="68580" indent="0">
              <a:buNone/>
            </a:pPr>
            <a:endParaRPr lang="en-US" sz="2000" dirty="0" smtClean="0"/>
          </a:p>
          <a:p>
            <a:pPr marL="68580" indent="0">
              <a:buNone/>
            </a:pPr>
            <a:r>
              <a:rPr lang="en-US" sz="2000" dirty="0" smtClean="0"/>
              <a:t>  </a:t>
            </a:r>
            <a:r>
              <a:rPr lang="en-US" sz="2000" b="1" dirty="0" smtClean="0">
                <a:solidFill>
                  <a:schemeClr val="accent6">
                    <a:lumMod val="75000"/>
                  </a:schemeClr>
                </a:solidFill>
              </a:rPr>
              <a:t>  </a:t>
            </a:r>
            <a:r>
              <a:rPr lang="en-US" sz="1800" b="1" dirty="0" smtClean="0">
                <a:solidFill>
                  <a:schemeClr val="accent6">
                    <a:lumMod val="75000"/>
                  </a:schemeClr>
                </a:solidFill>
              </a:rPr>
              <a:t>@</a:t>
            </a:r>
            <a:r>
              <a:rPr lang="en-US" sz="1800" b="1" dirty="0">
                <a:solidFill>
                  <a:schemeClr val="accent6">
                    <a:lumMod val="75000"/>
                  </a:schemeClr>
                </a:solidFill>
              </a:rPr>
              <a:t>Bean</a:t>
            </a:r>
          </a:p>
          <a:p>
            <a:pPr marL="68580" indent="0">
              <a:buNone/>
            </a:pPr>
            <a:r>
              <a:rPr lang="en-US" sz="1800" b="1" dirty="0">
                <a:solidFill>
                  <a:schemeClr val="accent6">
                    <a:lumMod val="75000"/>
                  </a:schemeClr>
                </a:solidFill>
              </a:rPr>
              <a:t>    @Conditional(</a:t>
            </a:r>
            <a:r>
              <a:rPr lang="en-US" sz="1800" b="1" dirty="0" err="1">
                <a:solidFill>
                  <a:schemeClr val="accent6">
                    <a:lumMod val="75000"/>
                  </a:schemeClr>
                </a:solidFill>
              </a:rPr>
              <a:t>StudentCondition.class</a:t>
            </a:r>
            <a:r>
              <a:rPr lang="en-US" sz="1800" b="1" dirty="0">
                <a:solidFill>
                  <a:schemeClr val="accent6">
                    <a:lumMod val="75000"/>
                  </a:schemeClr>
                </a:solidFill>
              </a:rPr>
              <a:t>)</a:t>
            </a:r>
          </a:p>
          <a:p>
            <a:pPr marL="68580" indent="0">
              <a:buNone/>
            </a:pPr>
            <a:r>
              <a:rPr lang="en-US" sz="1800" b="1" dirty="0">
                <a:solidFill>
                  <a:schemeClr val="accent6">
                    <a:lumMod val="75000"/>
                  </a:schemeClr>
                </a:solidFill>
              </a:rPr>
              <a:t>    </a:t>
            </a:r>
            <a:r>
              <a:rPr lang="en-US" sz="1800" b="1" dirty="0" err="1">
                <a:solidFill>
                  <a:schemeClr val="accent6">
                    <a:lumMod val="75000"/>
                  </a:schemeClr>
                </a:solidFill>
              </a:rPr>
              <a:t>StudentService</a:t>
            </a:r>
            <a:r>
              <a:rPr lang="en-US" sz="1800" b="1" dirty="0">
                <a:solidFill>
                  <a:schemeClr val="accent6">
                    <a:lumMod val="75000"/>
                  </a:schemeClr>
                </a:solidFill>
              </a:rPr>
              <a:t> </a:t>
            </a:r>
            <a:r>
              <a:rPr lang="en-US" sz="1800" b="1" dirty="0" err="1">
                <a:solidFill>
                  <a:schemeClr val="accent6">
                    <a:lumMod val="75000"/>
                  </a:schemeClr>
                </a:solidFill>
              </a:rPr>
              <a:t>studentService</a:t>
            </a:r>
            <a:r>
              <a:rPr lang="en-US" sz="1800" b="1" dirty="0">
                <a:solidFill>
                  <a:schemeClr val="accent6">
                    <a:lumMod val="75000"/>
                  </a:schemeClr>
                </a:solidFill>
              </a:rPr>
              <a:t>() {</a:t>
            </a:r>
          </a:p>
          <a:p>
            <a:pPr marL="68580" indent="0">
              <a:buNone/>
            </a:pPr>
            <a:r>
              <a:rPr lang="en-US" sz="1800" b="1" dirty="0">
                <a:solidFill>
                  <a:schemeClr val="accent6">
                    <a:lumMod val="75000"/>
                  </a:schemeClr>
                </a:solidFill>
              </a:rPr>
              <a:t>        return new </a:t>
            </a:r>
            <a:r>
              <a:rPr lang="en-US" sz="1800" b="1" dirty="0" err="1">
                <a:solidFill>
                  <a:schemeClr val="accent6">
                    <a:lumMod val="75000"/>
                  </a:schemeClr>
                </a:solidFill>
              </a:rPr>
              <a:t>StudentService</a:t>
            </a:r>
            <a:r>
              <a:rPr lang="en-US" sz="1800" b="1" dirty="0">
                <a:solidFill>
                  <a:schemeClr val="accent6">
                    <a:lumMod val="75000"/>
                  </a:schemeClr>
                </a:solidFill>
              </a:rPr>
              <a:t>();</a:t>
            </a:r>
          </a:p>
          <a:p>
            <a:pPr marL="68580" indent="0">
              <a:buNone/>
            </a:pPr>
            <a:r>
              <a:rPr lang="en-US" sz="1800" b="1" dirty="0">
                <a:solidFill>
                  <a:schemeClr val="accent6">
                    <a:lumMod val="75000"/>
                  </a:schemeClr>
                </a:solidFill>
              </a:rPr>
              <a:t>    }</a:t>
            </a:r>
            <a:endParaRPr lang="en-US" sz="2000" b="1" dirty="0">
              <a:solidFill>
                <a:schemeClr val="accent6">
                  <a:lumMod val="75000"/>
                </a:schemeClr>
              </a:solidFill>
            </a:endParaRPr>
          </a:p>
        </p:txBody>
      </p:sp>
    </p:spTree>
    <p:extLst>
      <p:ext uri="{BB962C8B-B14F-4D97-AF65-F5344CB8AC3E}">
        <p14:creationId xmlns:p14="http://schemas.microsoft.com/office/powerpoint/2010/main" val="141827686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5" y="274637"/>
            <a:ext cx="6488758" cy="652843"/>
          </a:xfrm>
        </p:spPr>
        <p:txBody>
          <a:bodyPr/>
          <a:lstStyle/>
          <a:p>
            <a:r>
              <a:rPr lang="en-US" sz="2800" dirty="0" smtClean="0"/>
              <a:t>AOP Terminology</a:t>
            </a:r>
            <a:endParaRPr lang="en-US" sz="2800" dirty="0"/>
          </a:p>
        </p:txBody>
      </p:sp>
      <p:sp>
        <p:nvSpPr>
          <p:cNvPr id="3" name="Content Placeholder 2"/>
          <p:cNvSpPr>
            <a:spLocks noGrp="1"/>
          </p:cNvSpPr>
          <p:nvPr>
            <p:ph idx="1"/>
          </p:nvPr>
        </p:nvSpPr>
        <p:spPr>
          <a:xfrm>
            <a:off x="1089024" y="1112976"/>
            <a:ext cx="7272339" cy="5013187"/>
          </a:xfrm>
        </p:spPr>
        <p:txBody>
          <a:bodyPr/>
          <a:lstStyle/>
          <a:p>
            <a:r>
              <a:rPr lang="en-US" b="1" dirty="0" smtClean="0"/>
              <a:t>Cross-cutting Concerns</a:t>
            </a:r>
            <a:r>
              <a:rPr lang="en-US" dirty="0" smtClean="0"/>
              <a:t> impact the application in many points. Ex: Logging, Security, Caching and Transaction Management are called cross-cutting concerns.</a:t>
            </a:r>
          </a:p>
          <a:p>
            <a:r>
              <a:rPr lang="en-US" dirty="0" smtClean="0"/>
              <a:t>Using AOP we can define common functionality in one place and we can declaratively define how and where this functionality can be applied.</a:t>
            </a:r>
          </a:p>
          <a:p>
            <a:r>
              <a:rPr lang="en-US" dirty="0" smtClean="0"/>
              <a:t>Cross cutting concerns are modularized into special classes are called </a:t>
            </a:r>
            <a:r>
              <a:rPr lang="en-US" b="1" dirty="0" smtClean="0"/>
              <a:t>aspects</a:t>
            </a:r>
            <a:r>
              <a:rPr lang="en-US" dirty="0" smtClean="0"/>
              <a:t>.</a:t>
            </a:r>
            <a:endParaRPr lang="en-US" dirty="0"/>
          </a:p>
        </p:txBody>
      </p:sp>
    </p:spTree>
    <p:extLst>
      <p:ext uri="{BB962C8B-B14F-4D97-AF65-F5344CB8AC3E}">
        <p14:creationId xmlns:p14="http://schemas.microsoft.com/office/powerpoint/2010/main" val="368018249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4" y="274638"/>
            <a:ext cx="6717091" cy="610036"/>
          </a:xfrm>
        </p:spPr>
        <p:txBody>
          <a:bodyPr/>
          <a:lstStyle/>
          <a:p>
            <a:r>
              <a:rPr lang="en-US" sz="2400" dirty="0" smtClean="0"/>
              <a:t>AOP Terminology</a:t>
            </a:r>
            <a:endParaRPr lang="en-US" sz="2400" dirty="0"/>
          </a:p>
        </p:txBody>
      </p:sp>
      <p:sp>
        <p:nvSpPr>
          <p:cNvPr id="3" name="Content Placeholder 2"/>
          <p:cNvSpPr>
            <a:spLocks noGrp="1"/>
          </p:cNvSpPr>
          <p:nvPr>
            <p:ph idx="1"/>
          </p:nvPr>
        </p:nvSpPr>
        <p:spPr>
          <a:xfrm>
            <a:off x="1089024" y="1068510"/>
            <a:ext cx="7272339" cy="5057654"/>
          </a:xfrm>
        </p:spPr>
        <p:txBody>
          <a:bodyPr>
            <a:normAutofit fontScale="92500"/>
          </a:bodyPr>
          <a:lstStyle/>
          <a:p>
            <a:r>
              <a:rPr lang="en-US" b="1" dirty="0" smtClean="0"/>
              <a:t>Aspect</a:t>
            </a:r>
            <a:r>
              <a:rPr lang="en-US" dirty="0" smtClean="0"/>
              <a:t>: modularization of cross-cutting </a:t>
            </a:r>
            <a:r>
              <a:rPr lang="en-US" dirty="0" smtClean="0"/>
              <a:t>concern </a:t>
            </a:r>
          </a:p>
          <a:p>
            <a:pPr marL="365760" lvl="1" indent="0">
              <a:buNone/>
            </a:pPr>
            <a:r>
              <a:rPr lang="en-US" sz="2000" dirty="0" smtClean="0"/>
              <a:t>ex: </a:t>
            </a:r>
            <a:r>
              <a:rPr lang="en-US" sz="1700" dirty="0" smtClean="0"/>
              <a:t>security Aspect will check whether calling person  has privileges to access </a:t>
            </a:r>
            <a:r>
              <a:rPr lang="en-US" sz="1700" b="1" dirty="0" err="1" smtClean="0"/>
              <a:t>checkBalance</a:t>
            </a:r>
            <a:r>
              <a:rPr lang="en-US" sz="1700" b="1" dirty="0" smtClean="0"/>
              <a:t>() </a:t>
            </a:r>
            <a:r>
              <a:rPr lang="en-US" sz="1700" dirty="0" smtClean="0"/>
              <a:t>method</a:t>
            </a:r>
            <a:endParaRPr lang="en-US" sz="2000" dirty="0" smtClean="0"/>
          </a:p>
          <a:p>
            <a:r>
              <a:rPr lang="en-US" b="1" dirty="0" smtClean="0"/>
              <a:t>Advice</a:t>
            </a:r>
            <a:r>
              <a:rPr lang="en-US" dirty="0" smtClean="0"/>
              <a:t>: Job of an Aspect called advice. </a:t>
            </a:r>
          </a:p>
          <a:p>
            <a:r>
              <a:rPr lang="en-US" b="1" dirty="0" smtClean="0"/>
              <a:t>Join points</a:t>
            </a:r>
            <a:r>
              <a:rPr lang="en-US" dirty="0" smtClean="0"/>
              <a:t>: In an application there are many places where we can apply aspect. These points are called join points.</a:t>
            </a:r>
          </a:p>
          <a:p>
            <a:r>
              <a:rPr lang="en-US" b="1" dirty="0" smtClean="0"/>
              <a:t>Point cuts</a:t>
            </a:r>
            <a:r>
              <a:rPr lang="en-US" dirty="0" smtClean="0"/>
              <a:t>: point cuts are the join points where we can woven advice.</a:t>
            </a:r>
          </a:p>
          <a:p>
            <a:r>
              <a:rPr lang="en-US" b="1" dirty="0" smtClean="0"/>
              <a:t>Introductions</a:t>
            </a:r>
            <a:r>
              <a:rPr lang="en-US" dirty="0" smtClean="0"/>
              <a:t>:  inject new methods and attributes into existing classes are called introductions.</a:t>
            </a:r>
          </a:p>
          <a:p>
            <a:r>
              <a:rPr lang="en-US" b="1" dirty="0" smtClean="0"/>
              <a:t>Weaving</a:t>
            </a:r>
            <a:r>
              <a:rPr lang="en-US" dirty="0" smtClean="0"/>
              <a:t>: process of applying aspects to target classes to create new proxies.</a:t>
            </a:r>
            <a:endParaRPr lang="en-US" dirty="0"/>
          </a:p>
        </p:txBody>
      </p:sp>
    </p:spTree>
    <p:extLst>
      <p:ext uri="{BB962C8B-B14F-4D97-AF65-F5344CB8AC3E}">
        <p14:creationId xmlns:p14="http://schemas.microsoft.com/office/powerpoint/2010/main" val="260499937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868894"/>
            <a:ext cx="7024744" cy="612964"/>
          </a:xfrm>
        </p:spPr>
        <p:txBody>
          <a:bodyPr>
            <a:normAutofit/>
          </a:bodyPr>
          <a:lstStyle/>
          <a:p>
            <a:r>
              <a:rPr lang="en-US" sz="2800" dirty="0" smtClean="0"/>
              <a:t>Configuring AOP in spring project</a:t>
            </a:r>
            <a:endParaRPr lang="en-US" sz="3200" dirty="0"/>
          </a:p>
        </p:txBody>
      </p:sp>
      <p:sp>
        <p:nvSpPr>
          <p:cNvPr id="3" name="Content Placeholder 2"/>
          <p:cNvSpPr>
            <a:spLocks noGrp="1"/>
          </p:cNvSpPr>
          <p:nvPr>
            <p:ph idx="1"/>
          </p:nvPr>
        </p:nvSpPr>
        <p:spPr>
          <a:xfrm>
            <a:off x="1043492" y="1481858"/>
            <a:ext cx="6777317" cy="4350771"/>
          </a:xfrm>
        </p:spPr>
        <p:txBody>
          <a:bodyPr>
            <a:normAutofit/>
          </a:bodyPr>
          <a:lstStyle/>
          <a:p>
            <a:r>
              <a:rPr lang="en-US" sz="1800" dirty="0" smtClean="0"/>
              <a:t>It is just adding below annotations to configuration file</a:t>
            </a:r>
            <a:endParaRPr lang="en-US" dirty="0" smtClean="0"/>
          </a:p>
          <a:p>
            <a:pPr marL="68580" indent="0">
              <a:buNone/>
            </a:pPr>
            <a:endParaRPr lang="en-US" sz="2000" b="1" dirty="0" smtClean="0"/>
          </a:p>
          <a:p>
            <a:pPr marL="68580" indent="0">
              <a:buNone/>
            </a:pPr>
            <a:r>
              <a:rPr lang="en-US" sz="2000" b="1" dirty="0" smtClean="0"/>
              <a:t>@</a:t>
            </a:r>
            <a:r>
              <a:rPr lang="en-US" sz="2000" b="1" dirty="0"/>
              <a:t>Aspect</a:t>
            </a:r>
          </a:p>
          <a:p>
            <a:pPr marL="68580" indent="0">
              <a:buNone/>
            </a:pPr>
            <a:r>
              <a:rPr lang="en-US" sz="2000" b="1" dirty="0"/>
              <a:t>@</a:t>
            </a:r>
            <a:r>
              <a:rPr lang="en-US" sz="2000" b="1" dirty="0" err="1"/>
              <a:t>EnableAspectJAutoProxy</a:t>
            </a:r>
            <a:r>
              <a:rPr lang="en-US" sz="2000" b="1" dirty="0"/>
              <a:t>(</a:t>
            </a:r>
            <a:r>
              <a:rPr lang="en-US" sz="2000" b="1" dirty="0" err="1"/>
              <a:t>proxyTargetClass</a:t>
            </a:r>
            <a:r>
              <a:rPr lang="en-US" sz="2000" b="1" dirty="0"/>
              <a:t> = true</a:t>
            </a:r>
            <a:r>
              <a:rPr lang="en-US" sz="2000" b="1" dirty="0" smtClean="0"/>
              <a:t>)</a:t>
            </a:r>
          </a:p>
          <a:p>
            <a:pPr marL="68580" indent="0">
              <a:buNone/>
            </a:pPr>
            <a:endParaRPr lang="en-US" sz="2000" b="1" dirty="0" smtClean="0"/>
          </a:p>
          <a:p>
            <a:r>
              <a:rPr lang="en-US" sz="2000" dirty="0" smtClean="0"/>
              <a:t>And Writing some </a:t>
            </a:r>
            <a:r>
              <a:rPr lang="en-US" sz="2000" dirty="0" err="1" smtClean="0"/>
              <a:t>pointcuts</a:t>
            </a:r>
            <a:r>
              <a:rPr lang="en-US" sz="2000" dirty="0" smtClean="0"/>
              <a:t> and advice annotations</a:t>
            </a:r>
            <a:endParaRPr lang="en-US" b="1" dirty="0" smtClean="0"/>
          </a:p>
          <a:p>
            <a:pPr marL="68580" indent="0">
              <a:buNone/>
            </a:pPr>
            <a:r>
              <a:rPr lang="en-US" sz="2000" b="1" dirty="0" smtClean="0"/>
              <a:t> </a:t>
            </a:r>
            <a:r>
              <a:rPr lang="en-US" sz="1800" b="1" dirty="0"/>
              <a:t>@Before</a:t>
            </a:r>
            <a:r>
              <a:rPr lang="en-US" sz="1800" dirty="0"/>
              <a:t>("execution(** </a:t>
            </a:r>
            <a:r>
              <a:rPr lang="en-US" sz="1800" dirty="0" err="1" smtClean="0"/>
              <a:t>com.innominds.aop.service</a:t>
            </a:r>
            <a:r>
              <a:rPr lang="en-US" sz="1800" dirty="0"/>
              <a:t>.*.*())")</a:t>
            </a:r>
          </a:p>
          <a:p>
            <a:pPr marL="68580" indent="0">
              <a:buNone/>
            </a:pPr>
            <a:r>
              <a:rPr lang="en-US" sz="1800" dirty="0"/>
              <a:t>    </a:t>
            </a:r>
            <a:r>
              <a:rPr lang="en-US" sz="1800" b="1" dirty="0"/>
              <a:t>public void </a:t>
            </a:r>
            <a:r>
              <a:rPr lang="en-US" sz="1800" b="1" dirty="0" err="1"/>
              <a:t>beforeMethod</a:t>
            </a:r>
            <a:r>
              <a:rPr lang="en-US" sz="1800" b="1" dirty="0"/>
              <a:t>() </a:t>
            </a:r>
            <a:r>
              <a:rPr lang="en-US" sz="1800" b="1" dirty="0" smtClean="0"/>
              <a:t>{ </a:t>
            </a:r>
            <a:r>
              <a:rPr lang="en-US" sz="1800" b="1" dirty="0" smtClean="0"/>
              <a:t>}</a:t>
            </a:r>
          </a:p>
          <a:p>
            <a:pPr marL="68580" indent="0">
              <a:buNone/>
            </a:pPr>
            <a:endParaRPr lang="en-US" sz="2000" b="1" dirty="0" smtClean="0"/>
          </a:p>
          <a:p>
            <a:pPr marL="68580" indent="0">
              <a:buNone/>
            </a:pPr>
            <a:r>
              <a:rPr lang="en-US" sz="2000" b="1" dirty="0" smtClean="0"/>
              <a:t>NOTE: Spring doesn’t provide its own annotations instead it depends on </a:t>
            </a:r>
            <a:r>
              <a:rPr lang="en-US" sz="2000" b="1" dirty="0" err="1" smtClean="0"/>
              <a:t>AspectJ</a:t>
            </a:r>
            <a:r>
              <a:rPr lang="en-US" sz="2000" b="1" dirty="0" smtClean="0"/>
              <a:t> annotations.</a:t>
            </a:r>
            <a:endParaRPr lang="en-US" dirty="0"/>
          </a:p>
        </p:txBody>
      </p:sp>
    </p:spTree>
    <p:extLst>
      <p:ext uri="{BB962C8B-B14F-4D97-AF65-F5344CB8AC3E}">
        <p14:creationId xmlns:p14="http://schemas.microsoft.com/office/powerpoint/2010/main" val="65817923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9024" y="811493"/>
            <a:ext cx="7272339" cy="5314670"/>
          </a:xfrm>
        </p:spPr>
        <p:txBody>
          <a:bodyPr>
            <a:normAutofit lnSpcReduction="10000"/>
          </a:bodyPr>
          <a:lstStyle/>
          <a:p>
            <a:r>
              <a:rPr lang="en-US" dirty="0" smtClean="0"/>
              <a:t>In Spring, aspects are woven into spring-managed beans at runtime by wrapping them with a proxy class. </a:t>
            </a:r>
          </a:p>
          <a:p>
            <a:pPr marL="68580" indent="0">
              <a:buNone/>
            </a:pPr>
            <a:endParaRPr lang="en-US" dirty="0" smtClean="0"/>
          </a:p>
          <a:p>
            <a:pPr marL="68580" indent="0">
              <a:buNone/>
            </a:pPr>
            <a:r>
              <a:rPr lang="en-US" b="1" dirty="0" smtClean="0"/>
              <a:t>There are two types of proxy creation possible</a:t>
            </a:r>
          </a:p>
          <a:p>
            <a:r>
              <a:rPr lang="en-US" b="1" dirty="0" smtClean="0"/>
              <a:t>JDK Dynamic proxy</a:t>
            </a:r>
            <a:r>
              <a:rPr lang="en-US" dirty="0" smtClean="0"/>
              <a:t>: If we the services are invokes based on interfaces it creates proxy by implementing that interface.</a:t>
            </a:r>
          </a:p>
          <a:p>
            <a:r>
              <a:rPr lang="en-US" b="1" dirty="0" smtClean="0"/>
              <a:t>CGLIB Proxy</a:t>
            </a:r>
            <a:r>
              <a:rPr lang="en-US" dirty="0" smtClean="0"/>
              <a:t>:  it extends the existing target class and calls super class methods.</a:t>
            </a:r>
          </a:p>
          <a:p>
            <a:endParaRPr lang="en-US" dirty="0" smtClean="0"/>
          </a:p>
          <a:p>
            <a:r>
              <a:rPr lang="en-US" dirty="0" smtClean="0"/>
              <a:t>Proxy class poses as the target bean intercepting advised method calls and forwarding those calls to the target bean. </a:t>
            </a:r>
          </a:p>
          <a:p>
            <a:endParaRPr lang="en-US" dirty="0" smtClean="0"/>
          </a:p>
          <a:p>
            <a:endParaRPr lang="en-US" dirty="0"/>
          </a:p>
        </p:txBody>
      </p:sp>
    </p:spTree>
    <p:extLst>
      <p:ext uri="{BB962C8B-B14F-4D97-AF65-F5344CB8AC3E}">
        <p14:creationId xmlns:p14="http://schemas.microsoft.com/office/powerpoint/2010/main" val="49855649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t="-16213" b="-16213"/>
          <a:stretch>
            <a:fillRect/>
          </a:stretch>
        </p:blipFill>
        <p:spPr>
          <a:xfrm>
            <a:off x="1043492" y="1693551"/>
            <a:ext cx="7216363" cy="4463212"/>
          </a:xfrm>
          <a:prstGeom prst="rect">
            <a:avLst/>
          </a:prstGeom>
        </p:spPr>
      </p:pic>
      <p:sp>
        <p:nvSpPr>
          <p:cNvPr id="5" name="Title 1"/>
          <p:cNvSpPr>
            <a:spLocks noGrp="1"/>
          </p:cNvSpPr>
          <p:nvPr>
            <p:ph type="title"/>
          </p:nvPr>
        </p:nvSpPr>
        <p:spPr>
          <a:xfrm>
            <a:off x="1089024" y="907252"/>
            <a:ext cx="6778733" cy="632615"/>
          </a:xfrm>
        </p:spPr>
        <p:txBody>
          <a:bodyPr/>
          <a:lstStyle/>
          <a:p>
            <a:r>
              <a:rPr lang="en-US" sz="2400" dirty="0" smtClean="0"/>
              <a:t>How  </a:t>
            </a:r>
            <a:r>
              <a:rPr lang="en-US" sz="2400" dirty="0" smtClean="0"/>
              <a:t>JDK Proxy works</a:t>
            </a:r>
            <a:endParaRPr lang="en-US" sz="2400" dirty="0"/>
          </a:p>
        </p:txBody>
      </p:sp>
    </p:spTree>
    <p:extLst>
      <p:ext uri="{BB962C8B-B14F-4D97-AF65-F5344CB8AC3E}">
        <p14:creationId xmlns:p14="http://schemas.microsoft.com/office/powerpoint/2010/main" val="365646682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47643"/>
            <a:ext cx="7024744" cy="822419"/>
          </a:xfrm>
        </p:spPr>
        <p:txBody>
          <a:bodyPr>
            <a:noAutofit/>
          </a:bodyPr>
          <a:lstStyle/>
          <a:p>
            <a:r>
              <a:rPr lang="en-US" sz="2400" dirty="0" smtClean="0"/>
              <a:t>Spring Expression Language with @Value annotation</a:t>
            </a:r>
            <a:endParaRPr lang="en-US" sz="2400" dirty="0"/>
          </a:p>
        </p:txBody>
      </p:sp>
      <p:sp>
        <p:nvSpPr>
          <p:cNvPr id="3" name="Content Placeholder 2"/>
          <p:cNvSpPr>
            <a:spLocks noGrp="1"/>
          </p:cNvSpPr>
          <p:nvPr>
            <p:ph idx="1"/>
          </p:nvPr>
        </p:nvSpPr>
        <p:spPr>
          <a:xfrm>
            <a:off x="1043492" y="1852322"/>
            <a:ext cx="6777317" cy="3980307"/>
          </a:xfrm>
        </p:spPr>
        <p:txBody>
          <a:bodyPr/>
          <a:lstStyle/>
          <a:p>
            <a:r>
              <a:rPr lang="en-US" dirty="0" smtClean="0"/>
              <a:t>A powerful </a:t>
            </a:r>
            <a:r>
              <a:rPr lang="en-US" dirty="0"/>
              <a:t>expression language that supports querying and manipulating an object graph at runtime</a:t>
            </a:r>
            <a:r>
              <a:rPr lang="en-US" dirty="0" smtClean="0"/>
              <a:t>.</a:t>
            </a:r>
          </a:p>
          <a:p>
            <a:r>
              <a:rPr lang="en-US" dirty="0"/>
              <a:t> syntax to define the expression is of the form </a:t>
            </a:r>
            <a:r>
              <a:rPr lang="en-US" b="1" dirty="0">
                <a:solidFill>
                  <a:srgbClr val="D77C01"/>
                </a:solidFill>
              </a:rPr>
              <a:t>#{ &lt;expression string&gt; }</a:t>
            </a:r>
            <a:r>
              <a:rPr lang="en-US" dirty="0"/>
              <a:t>.</a:t>
            </a:r>
          </a:p>
          <a:p>
            <a:r>
              <a:rPr lang="en-US" dirty="0" smtClean="0"/>
              <a:t>@Value annotation used to bound the value from the spring expression language.</a:t>
            </a:r>
            <a:endParaRPr lang="en-US" dirty="0"/>
          </a:p>
          <a:p>
            <a:endParaRPr lang="en-US" dirty="0"/>
          </a:p>
        </p:txBody>
      </p:sp>
    </p:spTree>
    <p:extLst>
      <p:ext uri="{BB962C8B-B14F-4D97-AF65-F5344CB8AC3E}">
        <p14:creationId xmlns:p14="http://schemas.microsoft.com/office/powerpoint/2010/main" val="102522645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696425"/>
            <a:ext cx="7024744" cy="582959"/>
          </a:xfrm>
        </p:spPr>
        <p:txBody>
          <a:bodyPr>
            <a:normAutofit fontScale="90000"/>
          </a:bodyPr>
          <a:lstStyle/>
          <a:p>
            <a:r>
              <a:rPr lang="en-US" sz="3600" dirty="0" smtClean="0"/>
              <a:t>@Primary and @Qualifier</a:t>
            </a:r>
            <a:endParaRPr lang="en-US" sz="3600" dirty="0"/>
          </a:p>
        </p:txBody>
      </p:sp>
      <p:sp>
        <p:nvSpPr>
          <p:cNvPr id="3" name="Content Placeholder 2"/>
          <p:cNvSpPr>
            <a:spLocks noGrp="1"/>
          </p:cNvSpPr>
          <p:nvPr>
            <p:ph idx="1"/>
          </p:nvPr>
        </p:nvSpPr>
        <p:spPr>
          <a:xfrm>
            <a:off x="1043492" y="1570864"/>
            <a:ext cx="7024744" cy="4444771"/>
          </a:xfrm>
        </p:spPr>
        <p:txBody>
          <a:bodyPr/>
          <a:lstStyle/>
          <a:p>
            <a:r>
              <a:rPr lang="en-US" dirty="0" smtClean="0"/>
              <a:t>@Primary:  used to select one default implementation when multiple concrete classes available for single interface.</a:t>
            </a:r>
          </a:p>
          <a:p>
            <a:r>
              <a:rPr lang="en-US" dirty="0" smtClean="0"/>
              <a:t>@Qualifier: Used to select one of the implementation at the time of @</a:t>
            </a:r>
            <a:r>
              <a:rPr lang="en-US" dirty="0" err="1" smtClean="0"/>
              <a:t>Autowiring</a:t>
            </a:r>
            <a:endParaRPr lang="en-US" dirty="0"/>
          </a:p>
        </p:txBody>
      </p:sp>
    </p:spTree>
    <p:extLst>
      <p:ext uri="{BB962C8B-B14F-4D97-AF65-F5344CB8AC3E}">
        <p14:creationId xmlns:p14="http://schemas.microsoft.com/office/powerpoint/2010/main" val="2830122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12361"/>
            <a:ext cx="6777319" cy="630605"/>
          </a:xfrm>
        </p:spPr>
        <p:txBody>
          <a:bodyPr>
            <a:normAutofit/>
          </a:bodyPr>
          <a:lstStyle/>
          <a:p>
            <a:r>
              <a:rPr lang="en-US" sz="3200" dirty="0" smtClean="0"/>
              <a:t>Spring Testing</a:t>
            </a:r>
            <a:endParaRPr lang="en-US" sz="3200" dirty="0"/>
          </a:p>
        </p:txBody>
      </p:sp>
      <p:sp>
        <p:nvSpPr>
          <p:cNvPr id="3" name="Content Placeholder 2"/>
          <p:cNvSpPr>
            <a:spLocks noGrp="1"/>
          </p:cNvSpPr>
          <p:nvPr>
            <p:ph idx="1"/>
          </p:nvPr>
        </p:nvSpPr>
        <p:spPr>
          <a:xfrm>
            <a:off x="1043492" y="1658270"/>
            <a:ext cx="6777317" cy="4174360"/>
          </a:xfrm>
        </p:spPr>
        <p:txBody>
          <a:bodyPr/>
          <a:lstStyle/>
          <a:p>
            <a:r>
              <a:rPr lang="en-US" dirty="0" smtClean="0"/>
              <a:t>@</a:t>
            </a:r>
            <a:r>
              <a:rPr lang="en-US" dirty="0" err="1" smtClean="0"/>
              <a:t>Runwith</a:t>
            </a:r>
            <a:r>
              <a:rPr lang="en-US" dirty="0" smtClean="0"/>
              <a:t> : Used to select spring test runner with </a:t>
            </a:r>
            <a:r>
              <a:rPr lang="en-US" dirty="0" err="1" smtClean="0"/>
              <a:t>Junit</a:t>
            </a:r>
            <a:r>
              <a:rPr lang="en-US" dirty="0" smtClean="0"/>
              <a:t> Test cases</a:t>
            </a:r>
          </a:p>
          <a:p>
            <a:r>
              <a:rPr lang="en-US" dirty="0" smtClean="0"/>
              <a:t>@</a:t>
            </a:r>
            <a:r>
              <a:rPr lang="en-US" dirty="0" err="1" smtClean="0"/>
              <a:t>ContextConfiguration</a:t>
            </a:r>
            <a:r>
              <a:rPr lang="en-US" dirty="0" smtClean="0"/>
              <a:t>:  take spring configuration and creates container with test beans</a:t>
            </a:r>
          </a:p>
          <a:p>
            <a:r>
              <a:rPr lang="en-US" dirty="0" smtClean="0"/>
              <a:t>@</a:t>
            </a:r>
            <a:r>
              <a:rPr lang="en-US" dirty="0" err="1" smtClean="0"/>
              <a:t>ActiveProfiles</a:t>
            </a:r>
            <a:r>
              <a:rPr lang="en-US" dirty="0" smtClean="0"/>
              <a:t>:  enables profiles form </a:t>
            </a:r>
            <a:r>
              <a:rPr lang="en-US" smtClean="0"/>
              <a:t>test cases </a:t>
            </a:r>
            <a:endParaRPr lang="en-US" dirty="0"/>
          </a:p>
        </p:txBody>
      </p:sp>
    </p:spTree>
    <p:extLst>
      <p:ext uri="{BB962C8B-B14F-4D97-AF65-F5344CB8AC3E}">
        <p14:creationId xmlns:p14="http://schemas.microsoft.com/office/powerpoint/2010/main" val="121330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1797"/>
            <a:ext cx="7024744" cy="771734"/>
          </a:xfrm>
        </p:spPr>
        <p:txBody>
          <a:bodyPr/>
          <a:lstStyle/>
          <a:p>
            <a:r>
              <a:rPr lang="en-US" dirty="0" smtClean="0"/>
              <a:t>Index</a:t>
            </a:r>
            <a:endParaRPr lang="en-US" dirty="0"/>
          </a:p>
        </p:txBody>
      </p:sp>
      <p:sp>
        <p:nvSpPr>
          <p:cNvPr id="3" name="Content Placeholder 2"/>
          <p:cNvSpPr>
            <a:spLocks noGrp="1"/>
          </p:cNvSpPr>
          <p:nvPr>
            <p:ph idx="1"/>
          </p:nvPr>
        </p:nvSpPr>
        <p:spPr>
          <a:xfrm>
            <a:off x="1043492" y="1711192"/>
            <a:ext cx="6777317" cy="4121437"/>
          </a:xfrm>
        </p:spPr>
        <p:txBody>
          <a:bodyPr>
            <a:normAutofit fontScale="92500"/>
          </a:bodyPr>
          <a:lstStyle/>
          <a:p>
            <a:r>
              <a:rPr lang="en-US" dirty="0" smtClean="0"/>
              <a:t>Introduction</a:t>
            </a:r>
          </a:p>
          <a:p>
            <a:r>
              <a:rPr lang="en-US" dirty="0" smtClean="0"/>
              <a:t>Spring Containers</a:t>
            </a:r>
          </a:p>
          <a:p>
            <a:r>
              <a:rPr lang="en-US" dirty="0" smtClean="0"/>
              <a:t>Spring </a:t>
            </a:r>
            <a:r>
              <a:rPr lang="en-US" dirty="0"/>
              <a:t>Bean Lifecycle</a:t>
            </a:r>
          </a:p>
          <a:p>
            <a:r>
              <a:rPr lang="en-US" dirty="0"/>
              <a:t>Special Annotations</a:t>
            </a:r>
          </a:p>
          <a:p>
            <a:r>
              <a:rPr lang="en-US" dirty="0"/>
              <a:t>Spring Bean Scopes</a:t>
            </a:r>
          </a:p>
          <a:p>
            <a:r>
              <a:rPr lang="en-US" dirty="0"/>
              <a:t>Conditional Beans</a:t>
            </a:r>
          </a:p>
          <a:p>
            <a:r>
              <a:rPr lang="en-US" dirty="0"/>
              <a:t>Spring AOP</a:t>
            </a:r>
          </a:p>
          <a:p>
            <a:r>
              <a:rPr lang="en-US" dirty="0" smtClean="0"/>
              <a:t>Spring Java based web app configuration</a:t>
            </a:r>
          </a:p>
          <a:p>
            <a:r>
              <a:rPr lang="en-US" dirty="0" smtClean="0"/>
              <a:t>Spring Java based JPA configuration</a:t>
            </a:r>
          </a:p>
          <a:p>
            <a:r>
              <a:rPr lang="en-US" dirty="0" smtClean="0"/>
              <a:t>Spring Boot annotations </a:t>
            </a:r>
          </a:p>
          <a:p>
            <a:endParaRPr lang="en-US" dirty="0"/>
          </a:p>
        </p:txBody>
      </p:sp>
    </p:spTree>
    <p:extLst>
      <p:ext uri="{BB962C8B-B14F-4D97-AF65-F5344CB8AC3E}">
        <p14:creationId xmlns:p14="http://schemas.microsoft.com/office/powerpoint/2010/main" val="387178114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4" y="274637"/>
            <a:ext cx="6729251" cy="632615"/>
          </a:xfrm>
        </p:spPr>
        <p:txBody>
          <a:bodyPr/>
          <a:lstStyle/>
          <a:p>
            <a:r>
              <a:rPr lang="en-US" sz="2400" dirty="0" smtClean="0"/>
              <a:t>Spring </a:t>
            </a:r>
            <a:r>
              <a:rPr lang="en-US" sz="2400" dirty="0" err="1" smtClean="0"/>
              <a:t>WebMvc</a:t>
            </a:r>
            <a:endParaRPr lang="en-US" sz="2400" dirty="0"/>
          </a:p>
        </p:txBody>
      </p:sp>
      <p:sp>
        <p:nvSpPr>
          <p:cNvPr id="3" name="Content Placeholder 2"/>
          <p:cNvSpPr>
            <a:spLocks noGrp="1"/>
          </p:cNvSpPr>
          <p:nvPr>
            <p:ph idx="1"/>
          </p:nvPr>
        </p:nvSpPr>
        <p:spPr>
          <a:xfrm>
            <a:off x="1089024" y="1055712"/>
            <a:ext cx="7272339" cy="5070452"/>
          </a:xfrm>
        </p:spPr>
        <p:txBody>
          <a:bodyPr>
            <a:normAutofit fontScale="92500" lnSpcReduction="10000"/>
          </a:bodyPr>
          <a:lstStyle/>
          <a:p>
            <a:r>
              <a:rPr lang="en-US" dirty="0" smtClean="0"/>
              <a:t>Servlet 3.0 based container looks for the </a:t>
            </a:r>
            <a:r>
              <a:rPr lang="en-US" b="1" dirty="0" err="1" smtClean="0"/>
              <a:t>ServletContainerInitializer</a:t>
            </a:r>
            <a:r>
              <a:rPr lang="en-US" dirty="0" smtClean="0"/>
              <a:t> implementations for a valid web application. </a:t>
            </a:r>
            <a:r>
              <a:rPr lang="en-US" dirty="0" err="1"/>
              <a:t>w</a:t>
            </a:r>
            <a:r>
              <a:rPr lang="en-US" dirty="0" err="1" smtClean="0"/>
              <a:t>eb.xml</a:t>
            </a:r>
            <a:r>
              <a:rPr lang="en-US" dirty="0" smtClean="0"/>
              <a:t> is not required.</a:t>
            </a:r>
          </a:p>
          <a:p>
            <a:r>
              <a:rPr lang="en-US" dirty="0" smtClean="0"/>
              <a:t>Spring implements this class in </a:t>
            </a:r>
            <a:r>
              <a:rPr lang="en-US" b="1" dirty="0" err="1" smtClean="0"/>
              <a:t>SpringServletContainerInitializer</a:t>
            </a:r>
            <a:r>
              <a:rPr lang="en-US" dirty="0" smtClean="0"/>
              <a:t> and delegates to </a:t>
            </a:r>
            <a:r>
              <a:rPr lang="en-US" b="1" dirty="0" err="1" smtClean="0"/>
              <a:t>WebApplicationInitializer</a:t>
            </a:r>
            <a:r>
              <a:rPr lang="en-US" dirty="0" smtClean="0"/>
              <a:t> .</a:t>
            </a:r>
          </a:p>
          <a:p>
            <a:r>
              <a:rPr lang="en-US" dirty="0" smtClean="0"/>
              <a:t>Below class used to write </a:t>
            </a:r>
            <a:r>
              <a:rPr lang="en-US" dirty="0" err="1" smtClean="0"/>
              <a:t>web.xml</a:t>
            </a:r>
            <a:r>
              <a:rPr lang="en-US" dirty="0" smtClean="0"/>
              <a:t> content using java based configuration </a:t>
            </a:r>
            <a:r>
              <a:rPr lang="en-US" sz="2200" b="1" dirty="0" err="1" smtClean="0"/>
              <a:t>AbstractAnnotationConfigDispatchServletInitializer</a:t>
            </a:r>
            <a:r>
              <a:rPr lang="en-US" sz="2200" dirty="0" smtClean="0"/>
              <a:t> </a:t>
            </a:r>
            <a:endParaRPr lang="en-US" dirty="0" smtClean="0"/>
          </a:p>
          <a:p>
            <a:r>
              <a:rPr lang="en-US" dirty="0" err="1" smtClean="0"/>
              <a:t>getRootConfigClass</a:t>
            </a:r>
            <a:r>
              <a:rPr lang="en-US" dirty="0" smtClean="0"/>
              <a:t>() method returns configuration which is similar to </a:t>
            </a:r>
            <a:r>
              <a:rPr lang="en-US" i="1" dirty="0" err="1" smtClean="0"/>
              <a:t>applicationContext.xml</a:t>
            </a:r>
            <a:endParaRPr lang="en-US" i="1" dirty="0" smtClean="0"/>
          </a:p>
          <a:p>
            <a:r>
              <a:rPr lang="en-US" dirty="0" err="1" smtClean="0"/>
              <a:t>getServletConfigClasses</a:t>
            </a:r>
            <a:r>
              <a:rPr lang="en-US" dirty="0" smtClean="0"/>
              <a:t>() method returns configuration which  is similar to dispatch-</a:t>
            </a:r>
            <a:r>
              <a:rPr lang="en-US" dirty="0" err="1" smtClean="0"/>
              <a:t>servlet.xml</a:t>
            </a:r>
            <a:r>
              <a:rPr lang="en-US" dirty="0" smtClean="0"/>
              <a:t> </a:t>
            </a:r>
            <a:endParaRPr lang="en-US" dirty="0"/>
          </a:p>
        </p:txBody>
      </p:sp>
    </p:spTree>
    <p:extLst>
      <p:ext uri="{BB962C8B-B14F-4D97-AF65-F5344CB8AC3E}">
        <p14:creationId xmlns:p14="http://schemas.microsoft.com/office/powerpoint/2010/main" val="29614520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4" y="274637"/>
            <a:ext cx="6778733" cy="632615"/>
          </a:xfrm>
        </p:spPr>
        <p:txBody>
          <a:bodyPr/>
          <a:lstStyle/>
          <a:p>
            <a:r>
              <a:rPr lang="en-US" sz="2400" dirty="0" smtClean="0"/>
              <a:t>Dispatch-servlet equivalent java </a:t>
            </a:r>
            <a:r>
              <a:rPr lang="en-US" sz="2400" dirty="0" err="1" smtClean="0"/>
              <a:t>config</a:t>
            </a:r>
            <a:endParaRPr lang="en-US" sz="2400" dirty="0"/>
          </a:p>
        </p:txBody>
      </p:sp>
      <p:sp>
        <p:nvSpPr>
          <p:cNvPr id="3" name="Content Placeholder 2"/>
          <p:cNvSpPr>
            <a:spLocks noGrp="1"/>
          </p:cNvSpPr>
          <p:nvPr>
            <p:ph idx="1"/>
          </p:nvPr>
        </p:nvSpPr>
        <p:spPr>
          <a:xfrm>
            <a:off x="1089024" y="1022720"/>
            <a:ext cx="7272339" cy="5103443"/>
          </a:xfrm>
        </p:spPr>
        <p:txBody>
          <a:bodyPr/>
          <a:lstStyle/>
          <a:p>
            <a:r>
              <a:rPr lang="en-US" dirty="0" smtClean="0"/>
              <a:t>In-order to achieve this configuration write new class which extends </a:t>
            </a:r>
            <a:r>
              <a:rPr lang="en-US" b="1" dirty="0" err="1" smtClean="0"/>
              <a:t>WebMvcConfigurerAdapter</a:t>
            </a:r>
            <a:r>
              <a:rPr lang="en-US" b="1" dirty="0" smtClean="0"/>
              <a:t>. </a:t>
            </a:r>
            <a:endParaRPr lang="en-US" b="1" dirty="0"/>
          </a:p>
          <a:p>
            <a:r>
              <a:rPr lang="en-US" dirty="0" smtClean="0"/>
              <a:t>Annotate this class with </a:t>
            </a:r>
            <a:r>
              <a:rPr lang="en-US" b="1" dirty="0" smtClean="0"/>
              <a:t>@</a:t>
            </a:r>
            <a:r>
              <a:rPr lang="en-US" b="1" dirty="0" err="1" smtClean="0"/>
              <a:t>EnableWebMvc</a:t>
            </a:r>
            <a:r>
              <a:rPr lang="en-US" dirty="0" smtClean="0"/>
              <a:t> and override some of the methods or beans like </a:t>
            </a:r>
            <a:r>
              <a:rPr lang="en-US" dirty="0" err="1" smtClean="0"/>
              <a:t>localeResolver</a:t>
            </a:r>
            <a:r>
              <a:rPr lang="en-US" dirty="0" smtClean="0"/>
              <a:t> , </a:t>
            </a:r>
            <a:r>
              <a:rPr lang="en-US" dirty="0" err="1" smtClean="0"/>
              <a:t>viewResolver</a:t>
            </a:r>
            <a:r>
              <a:rPr lang="en-US" dirty="0" smtClean="0"/>
              <a:t> etc.</a:t>
            </a:r>
          </a:p>
          <a:p>
            <a:r>
              <a:rPr lang="en-US" dirty="0" smtClean="0"/>
              <a:t>Similarly to enable Security write a class which extends </a:t>
            </a:r>
            <a:r>
              <a:rPr lang="en-US" b="1" dirty="0" err="1" smtClean="0"/>
              <a:t>WebSecurityConfigurerAdapter</a:t>
            </a:r>
            <a:r>
              <a:rPr lang="en-US" dirty="0" smtClean="0"/>
              <a:t> and annotate method with </a:t>
            </a:r>
            <a:r>
              <a:rPr lang="en-US" b="1" dirty="0" smtClean="0"/>
              <a:t>@</a:t>
            </a:r>
            <a:r>
              <a:rPr lang="en-US" b="1" dirty="0" err="1" smtClean="0"/>
              <a:t>EnableWebMvcSecurity</a:t>
            </a:r>
            <a:endParaRPr lang="en-US" b="1" dirty="0"/>
          </a:p>
        </p:txBody>
      </p:sp>
    </p:spTree>
    <p:extLst>
      <p:ext uri="{BB962C8B-B14F-4D97-AF65-F5344CB8AC3E}">
        <p14:creationId xmlns:p14="http://schemas.microsoft.com/office/powerpoint/2010/main" val="44492971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4" y="274637"/>
            <a:ext cx="7026147" cy="682101"/>
          </a:xfrm>
        </p:spPr>
        <p:txBody>
          <a:bodyPr/>
          <a:lstStyle/>
          <a:p>
            <a:r>
              <a:rPr lang="en-US" sz="2400" dirty="0" smtClean="0"/>
              <a:t>JPA Configuration</a:t>
            </a:r>
            <a:endParaRPr lang="en-US" sz="2400" dirty="0"/>
          </a:p>
        </p:txBody>
      </p:sp>
      <p:sp>
        <p:nvSpPr>
          <p:cNvPr id="3" name="Content Placeholder 2"/>
          <p:cNvSpPr>
            <a:spLocks noGrp="1"/>
          </p:cNvSpPr>
          <p:nvPr>
            <p:ph idx="1"/>
          </p:nvPr>
        </p:nvSpPr>
        <p:spPr>
          <a:xfrm>
            <a:off x="1089024" y="1088702"/>
            <a:ext cx="7272339" cy="5037461"/>
          </a:xfrm>
        </p:spPr>
        <p:txBody>
          <a:bodyPr>
            <a:normAutofit fontScale="92500" lnSpcReduction="10000"/>
          </a:bodyPr>
          <a:lstStyle/>
          <a:p>
            <a:r>
              <a:rPr lang="en-US" dirty="0" smtClean="0"/>
              <a:t>JPA specification defines two types of entity managers</a:t>
            </a:r>
          </a:p>
          <a:p>
            <a:r>
              <a:rPr lang="en-US" dirty="0" smtClean="0"/>
              <a:t>  Application-managed and container-managed.</a:t>
            </a:r>
          </a:p>
          <a:p>
            <a:pPr marL="0" indent="0">
              <a:buNone/>
            </a:pPr>
            <a:r>
              <a:rPr lang="en-US" dirty="0"/>
              <a:t>A corresponding spring factory bean produces each flavor of entity manager factory:</a:t>
            </a:r>
          </a:p>
          <a:p>
            <a:pPr marL="0" lvl="0" indent="0">
              <a:buNone/>
            </a:pPr>
            <a:r>
              <a:rPr lang="en-US" b="1" dirty="0" err="1" smtClean="0"/>
              <a:t>LocalEntityManagerFactoryBean</a:t>
            </a:r>
            <a:r>
              <a:rPr lang="en-US" dirty="0" smtClean="0"/>
              <a:t> </a:t>
            </a:r>
            <a:r>
              <a:rPr lang="en-US" dirty="0"/>
              <a:t>produces an application-managed </a:t>
            </a:r>
            <a:r>
              <a:rPr lang="en-US" dirty="0" err="1"/>
              <a:t>EntityManagerFactory</a:t>
            </a:r>
            <a:r>
              <a:rPr lang="en-US" dirty="0"/>
              <a:t>.</a:t>
            </a:r>
          </a:p>
          <a:p>
            <a:pPr marL="0" indent="0">
              <a:buNone/>
            </a:pPr>
            <a:r>
              <a:rPr lang="en-US" dirty="0"/>
              <a:t> </a:t>
            </a:r>
            <a:r>
              <a:rPr lang="en-US" b="1" dirty="0" err="1" smtClean="0"/>
              <a:t>LocalContainerEntityManagerFactoryBean</a:t>
            </a:r>
            <a:r>
              <a:rPr lang="en-US" dirty="0" smtClean="0"/>
              <a:t> </a:t>
            </a:r>
            <a:r>
              <a:rPr lang="en-US" dirty="0"/>
              <a:t>produces a container-managed </a:t>
            </a:r>
            <a:r>
              <a:rPr lang="en-US" dirty="0" err="1"/>
              <a:t>EntityManagerFactory</a:t>
            </a:r>
            <a:r>
              <a:rPr lang="en-US" dirty="0"/>
              <a:t>.</a:t>
            </a:r>
          </a:p>
          <a:p>
            <a:pPr marL="0" indent="0">
              <a:buNone/>
            </a:pPr>
            <a:r>
              <a:rPr lang="en-US" b="1" dirty="0"/>
              <a:t> @</a:t>
            </a:r>
            <a:r>
              <a:rPr lang="en-US" b="1" dirty="0" err="1"/>
              <a:t>EnableJpaRepositories</a:t>
            </a:r>
            <a:r>
              <a:rPr lang="en-US" dirty="0"/>
              <a:t> </a:t>
            </a:r>
            <a:r>
              <a:rPr lang="en-US" dirty="0" smtClean="0"/>
              <a:t> tells the container that we are using JPA based repositories there is implementation required.</a:t>
            </a:r>
            <a:endParaRPr lang="en-US" dirty="0"/>
          </a:p>
          <a:p>
            <a:pPr marL="0" indent="0">
              <a:buNone/>
            </a:pPr>
            <a:endParaRPr lang="en-US" dirty="0"/>
          </a:p>
        </p:txBody>
      </p:sp>
    </p:spTree>
    <p:extLst>
      <p:ext uri="{BB962C8B-B14F-4D97-AF65-F5344CB8AC3E}">
        <p14:creationId xmlns:p14="http://schemas.microsoft.com/office/powerpoint/2010/main" val="268557865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12361"/>
            <a:ext cx="7024744" cy="840061"/>
          </a:xfrm>
        </p:spPr>
        <p:txBody>
          <a:bodyPr>
            <a:normAutofit/>
          </a:bodyPr>
          <a:lstStyle/>
          <a:p>
            <a:r>
              <a:rPr lang="en-US" dirty="0" smtClean="0"/>
              <a:t>Spring Boot Configuration</a:t>
            </a:r>
            <a:endParaRPr lang="en-US" dirty="0"/>
          </a:p>
        </p:txBody>
      </p:sp>
      <p:sp>
        <p:nvSpPr>
          <p:cNvPr id="3" name="Content Placeholder 2"/>
          <p:cNvSpPr>
            <a:spLocks noGrp="1"/>
          </p:cNvSpPr>
          <p:nvPr>
            <p:ph idx="1"/>
          </p:nvPr>
        </p:nvSpPr>
        <p:spPr>
          <a:xfrm>
            <a:off x="1043492" y="1675910"/>
            <a:ext cx="6777317" cy="4156719"/>
          </a:xfrm>
        </p:spPr>
        <p:txBody>
          <a:bodyPr>
            <a:normAutofit fontScale="92500"/>
          </a:bodyPr>
          <a:lstStyle/>
          <a:p>
            <a:r>
              <a:rPr lang="en-US" dirty="0" smtClean="0"/>
              <a:t>Add below maven dependency as parent in your </a:t>
            </a:r>
            <a:r>
              <a:rPr lang="en-US" dirty="0" err="1" smtClean="0"/>
              <a:t>pom.xml</a:t>
            </a:r>
            <a:endParaRPr lang="en-US" dirty="0" smtClean="0"/>
          </a:p>
          <a:p>
            <a:pPr marL="68580" indent="0">
              <a:buNone/>
            </a:pPr>
            <a:r>
              <a:rPr lang="en-US" sz="1800" dirty="0" smtClean="0"/>
              <a:t>   &lt;</a:t>
            </a:r>
            <a:r>
              <a:rPr lang="en-US" sz="1800" dirty="0"/>
              <a:t>parent&gt;</a:t>
            </a:r>
          </a:p>
          <a:p>
            <a:pPr marL="640080" lvl="2" indent="0">
              <a:buNone/>
            </a:pPr>
            <a:r>
              <a:rPr lang="en-US" sz="1400" dirty="0" smtClean="0"/>
              <a:t>&lt;</a:t>
            </a:r>
            <a:r>
              <a:rPr lang="en-US" sz="1400" dirty="0" err="1"/>
              <a:t>groupId</a:t>
            </a:r>
            <a:r>
              <a:rPr lang="en-US" sz="1400" dirty="0"/>
              <a:t>&gt;</a:t>
            </a:r>
            <a:r>
              <a:rPr lang="en-US" sz="1400" dirty="0" err="1"/>
              <a:t>org.springframework.boot</a:t>
            </a:r>
            <a:r>
              <a:rPr lang="en-US" sz="1400" dirty="0"/>
              <a:t>&lt;/</a:t>
            </a:r>
            <a:r>
              <a:rPr lang="en-US" sz="1400" dirty="0" err="1"/>
              <a:t>groupId</a:t>
            </a:r>
            <a:r>
              <a:rPr lang="en-US" sz="1400" dirty="0"/>
              <a:t>&gt;</a:t>
            </a:r>
          </a:p>
          <a:p>
            <a:pPr marL="640080" lvl="2" indent="0">
              <a:buNone/>
            </a:pPr>
            <a:r>
              <a:rPr lang="en-US" sz="1400" dirty="0" smtClean="0"/>
              <a:t>&lt;</a:t>
            </a:r>
            <a:r>
              <a:rPr lang="en-US" sz="1400" dirty="0" err="1"/>
              <a:t>artifactId</a:t>
            </a:r>
            <a:r>
              <a:rPr lang="en-US" sz="1400" dirty="0"/>
              <a:t>&gt;spring-boot-starter-parent&lt;/</a:t>
            </a:r>
            <a:r>
              <a:rPr lang="en-US" sz="1400" dirty="0" err="1"/>
              <a:t>artifactId</a:t>
            </a:r>
            <a:r>
              <a:rPr lang="en-US" sz="1400" dirty="0"/>
              <a:t>&gt;</a:t>
            </a:r>
          </a:p>
          <a:p>
            <a:pPr marL="640080" lvl="2" indent="0">
              <a:buNone/>
            </a:pPr>
            <a:r>
              <a:rPr lang="en-US" sz="1400" dirty="0" smtClean="0"/>
              <a:t>&lt;</a:t>
            </a:r>
            <a:r>
              <a:rPr lang="en-US" sz="1400" dirty="0"/>
              <a:t>version&gt;1.3.3.RELEASE&lt;/version</a:t>
            </a:r>
            <a:r>
              <a:rPr lang="en-US" sz="1400" dirty="0" smtClean="0"/>
              <a:t>&gt;</a:t>
            </a:r>
          </a:p>
          <a:p>
            <a:pPr marL="365760" lvl="1" indent="0">
              <a:buNone/>
            </a:pPr>
            <a:r>
              <a:rPr lang="en-US" sz="1800" dirty="0" smtClean="0"/>
              <a:t>&lt;</a:t>
            </a:r>
            <a:r>
              <a:rPr lang="en-US" sz="1800" dirty="0"/>
              <a:t>/parent</a:t>
            </a:r>
            <a:r>
              <a:rPr lang="en-US" sz="1800" dirty="0" smtClean="0"/>
              <a:t>&gt;</a:t>
            </a:r>
          </a:p>
          <a:p>
            <a:pPr marL="365760" lvl="1" indent="0">
              <a:buNone/>
            </a:pPr>
            <a:endParaRPr lang="en-US" sz="1800" dirty="0" smtClean="0"/>
          </a:p>
          <a:p>
            <a:r>
              <a:rPr lang="en-US" dirty="0" smtClean="0"/>
              <a:t>Add dependency as per your requirement</a:t>
            </a:r>
          </a:p>
          <a:p>
            <a:pPr marL="68580" indent="0">
              <a:buNone/>
            </a:pPr>
            <a:r>
              <a:rPr lang="en-US" sz="1700" dirty="0"/>
              <a:t>&lt;dependency&gt;</a:t>
            </a:r>
          </a:p>
          <a:p>
            <a:pPr marL="365760" lvl="1" indent="0">
              <a:buNone/>
            </a:pPr>
            <a:r>
              <a:rPr lang="en-US" sz="1600" dirty="0" smtClean="0"/>
              <a:t>&lt;</a:t>
            </a:r>
            <a:r>
              <a:rPr lang="en-US" sz="1600" dirty="0" err="1"/>
              <a:t>groupId</a:t>
            </a:r>
            <a:r>
              <a:rPr lang="en-US" sz="1600" dirty="0"/>
              <a:t>&gt;</a:t>
            </a:r>
            <a:r>
              <a:rPr lang="en-US" sz="1600" dirty="0" err="1"/>
              <a:t>org.springframework.boot</a:t>
            </a:r>
            <a:r>
              <a:rPr lang="en-US" sz="1600" dirty="0"/>
              <a:t>&lt;/</a:t>
            </a:r>
            <a:r>
              <a:rPr lang="en-US" sz="1600" dirty="0" err="1"/>
              <a:t>groupId</a:t>
            </a:r>
            <a:r>
              <a:rPr lang="en-US" sz="1600" dirty="0"/>
              <a:t>&gt;</a:t>
            </a:r>
          </a:p>
          <a:p>
            <a:pPr marL="365760" lvl="1" indent="0">
              <a:buNone/>
            </a:pPr>
            <a:r>
              <a:rPr lang="en-US" sz="1600" dirty="0" smtClean="0"/>
              <a:t>&lt;</a:t>
            </a:r>
            <a:r>
              <a:rPr lang="en-US" sz="1600" dirty="0" err="1"/>
              <a:t>artifactId</a:t>
            </a:r>
            <a:r>
              <a:rPr lang="en-US" sz="1600" dirty="0"/>
              <a:t>&gt;spring-boot-starter</a:t>
            </a:r>
            <a:r>
              <a:rPr lang="en-US" sz="1600" dirty="0" smtClean="0"/>
              <a:t>-xxx&lt;</a:t>
            </a:r>
            <a:r>
              <a:rPr lang="en-US" sz="1600" dirty="0"/>
              <a:t>/</a:t>
            </a:r>
            <a:r>
              <a:rPr lang="en-US" sz="1600" dirty="0" err="1"/>
              <a:t>artifactId</a:t>
            </a:r>
            <a:r>
              <a:rPr lang="en-US" sz="1600" dirty="0"/>
              <a:t>&gt;</a:t>
            </a:r>
          </a:p>
          <a:p>
            <a:pPr marL="68580" indent="0">
              <a:buNone/>
            </a:pPr>
            <a:r>
              <a:rPr lang="en-US" sz="1700" dirty="0" smtClean="0"/>
              <a:t>&lt;</a:t>
            </a:r>
            <a:r>
              <a:rPr lang="en-US" sz="1700" dirty="0"/>
              <a:t>/dependency&gt;</a:t>
            </a:r>
            <a:endParaRPr lang="en-US" dirty="0"/>
          </a:p>
        </p:txBody>
      </p:sp>
    </p:spTree>
    <p:extLst>
      <p:ext uri="{BB962C8B-B14F-4D97-AF65-F5344CB8AC3E}">
        <p14:creationId xmlns:p14="http://schemas.microsoft.com/office/powerpoint/2010/main" val="216272437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899700"/>
            <a:ext cx="6777317" cy="4932930"/>
          </a:xfrm>
        </p:spPr>
        <p:txBody>
          <a:bodyPr>
            <a:normAutofit/>
          </a:bodyPr>
          <a:lstStyle/>
          <a:p>
            <a:r>
              <a:rPr lang="en-US" dirty="0" smtClean="0"/>
              <a:t>Write simple java class and write below code in main method</a:t>
            </a:r>
          </a:p>
          <a:p>
            <a:pPr marL="68580" indent="0">
              <a:buNone/>
            </a:pPr>
            <a:r>
              <a:rPr lang="en-US" dirty="0"/>
              <a:t> </a:t>
            </a:r>
            <a:r>
              <a:rPr lang="en-US" sz="1900" b="1" dirty="0"/>
              <a:t>final </a:t>
            </a:r>
            <a:r>
              <a:rPr lang="en-US" sz="1900" b="1" dirty="0" err="1"/>
              <a:t>SpringApplication</a:t>
            </a:r>
            <a:r>
              <a:rPr lang="en-US" sz="1900" b="1" dirty="0"/>
              <a:t> application = new </a:t>
            </a:r>
            <a:r>
              <a:rPr lang="en-US" sz="1900" b="1" dirty="0" err="1"/>
              <a:t>SpringApplication</a:t>
            </a:r>
            <a:r>
              <a:rPr lang="en-US" sz="1900" b="1" dirty="0"/>
              <a:t>(</a:t>
            </a:r>
            <a:r>
              <a:rPr lang="en-US" sz="1900" b="1" dirty="0" err="1"/>
              <a:t>BootApplication.class</a:t>
            </a:r>
            <a:r>
              <a:rPr lang="en-US" sz="1900" b="1" dirty="0"/>
              <a:t>)</a:t>
            </a:r>
            <a:r>
              <a:rPr lang="en-US" sz="1900" b="1" dirty="0" smtClean="0"/>
              <a:t>;</a:t>
            </a:r>
          </a:p>
          <a:p>
            <a:pPr marL="68580" indent="0">
              <a:buNone/>
            </a:pPr>
            <a:endParaRPr lang="en-US" sz="1900" b="1" dirty="0"/>
          </a:p>
          <a:p>
            <a:pPr marL="68580" indent="0">
              <a:buNone/>
            </a:pPr>
            <a:r>
              <a:rPr lang="en-US" sz="1900" dirty="0"/>
              <a:t>        </a:t>
            </a:r>
            <a:r>
              <a:rPr lang="en-US" sz="1900" b="1" dirty="0"/>
              <a:t>final Properties properties = new Properties();</a:t>
            </a:r>
          </a:p>
          <a:p>
            <a:pPr marL="68580" indent="0">
              <a:buNone/>
            </a:pPr>
            <a:r>
              <a:rPr lang="en-US" sz="1900" dirty="0"/>
              <a:t>        </a:t>
            </a:r>
            <a:r>
              <a:rPr lang="en-US" sz="1900" dirty="0" err="1"/>
              <a:t>properties.put</a:t>
            </a:r>
            <a:r>
              <a:rPr lang="en-US" sz="1900" dirty="0"/>
              <a:t>("</a:t>
            </a:r>
            <a:r>
              <a:rPr lang="en-US" sz="1900" dirty="0" err="1"/>
              <a:t>server.servletPath</a:t>
            </a:r>
            <a:r>
              <a:rPr lang="en-US" sz="1900" dirty="0"/>
              <a:t>", "/</a:t>
            </a:r>
            <a:r>
              <a:rPr lang="en-US" sz="1900" dirty="0" err="1"/>
              <a:t>api</a:t>
            </a:r>
            <a:r>
              <a:rPr lang="en-US" sz="1900" dirty="0"/>
              <a:t>/*")</a:t>
            </a:r>
            <a:r>
              <a:rPr lang="en-US" sz="1900" dirty="0" smtClean="0"/>
              <a:t>;</a:t>
            </a:r>
          </a:p>
          <a:p>
            <a:pPr marL="68580" indent="0">
              <a:buNone/>
            </a:pPr>
            <a:r>
              <a:rPr lang="en-US" sz="1900" dirty="0" smtClean="0"/>
              <a:t>/</a:t>
            </a:r>
            <a:r>
              <a:rPr lang="en-US" sz="1900" dirty="0"/>
              <a:t>/ dispatch </a:t>
            </a:r>
            <a:r>
              <a:rPr lang="en-US" sz="1900" u="sng" dirty="0"/>
              <a:t>Servlet path can be set here</a:t>
            </a:r>
          </a:p>
          <a:p>
            <a:pPr marL="68580" indent="0">
              <a:buNone/>
            </a:pPr>
            <a:r>
              <a:rPr lang="en-US" sz="1900" dirty="0"/>
              <a:t>        </a:t>
            </a:r>
            <a:r>
              <a:rPr lang="en-US" sz="1900" dirty="0" err="1"/>
              <a:t>application.setBannerMode</a:t>
            </a:r>
            <a:r>
              <a:rPr lang="en-US" sz="1900" dirty="0"/>
              <a:t>(</a:t>
            </a:r>
            <a:r>
              <a:rPr lang="en-US" sz="1900" dirty="0" err="1"/>
              <a:t>Mode.</a:t>
            </a:r>
            <a:r>
              <a:rPr lang="en-US" sz="1900" b="1" i="1" dirty="0" err="1"/>
              <a:t>OFF</a:t>
            </a:r>
            <a:r>
              <a:rPr lang="en-US" sz="1900" b="1" i="1" dirty="0"/>
              <a:t>);</a:t>
            </a:r>
          </a:p>
          <a:p>
            <a:pPr marL="68580" indent="0">
              <a:buNone/>
            </a:pPr>
            <a:r>
              <a:rPr lang="en-US" sz="1900" dirty="0"/>
              <a:t>        </a:t>
            </a:r>
            <a:r>
              <a:rPr lang="en-US" sz="1900" dirty="0" err="1"/>
              <a:t>application.setDefaultProperties</a:t>
            </a:r>
            <a:r>
              <a:rPr lang="en-US" sz="1900" dirty="0"/>
              <a:t>(properties);</a:t>
            </a:r>
          </a:p>
          <a:p>
            <a:pPr marL="68580" indent="0">
              <a:buNone/>
            </a:pPr>
            <a:r>
              <a:rPr lang="en-US" sz="1900" dirty="0"/>
              <a:t>        </a:t>
            </a:r>
            <a:r>
              <a:rPr lang="en-US" sz="1900" dirty="0" err="1"/>
              <a:t>application.run</a:t>
            </a:r>
            <a:r>
              <a:rPr lang="en-US" sz="1900" dirty="0"/>
              <a:t>();</a:t>
            </a:r>
          </a:p>
        </p:txBody>
      </p:sp>
    </p:spTree>
    <p:extLst>
      <p:ext uri="{BB962C8B-B14F-4D97-AF65-F5344CB8AC3E}">
        <p14:creationId xmlns:p14="http://schemas.microsoft.com/office/powerpoint/2010/main" val="544636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4" y="274638"/>
            <a:ext cx="6731361" cy="766994"/>
          </a:xfrm>
        </p:spPr>
        <p:txBody>
          <a:bodyPr/>
          <a:lstStyle/>
          <a:p>
            <a:r>
              <a:rPr lang="en-US" sz="2800" dirty="0" smtClean="0"/>
              <a:t>Session Scope Bean</a:t>
            </a:r>
            <a:endParaRPr lang="en-US" sz="2800" dirty="0"/>
          </a:p>
        </p:txBody>
      </p:sp>
      <p:sp>
        <p:nvSpPr>
          <p:cNvPr id="3" name="Content Placeholder 2"/>
          <p:cNvSpPr>
            <a:spLocks noGrp="1"/>
          </p:cNvSpPr>
          <p:nvPr>
            <p:ph idx="1"/>
          </p:nvPr>
        </p:nvSpPr>
        <p:spPr>
          <a:xfrm>
            <a:off x="1089024" y="1155784"/>
            <a:ext cx="7272339" cy="4970380"/>
          </a:xfrm>
        </p:spPr>
        <p:txBody>
          <a:bodyPr/>
          <a:lstStyle/>
          <a:p>
            <a:r>
              <a:rPr lang="en-US" sz="2000" dirty="0" smtClean="0"/>
              <a:t>Session Scope Bean is created per session base.</a:t>
            </a:r>
          </a:p>
          <a:p>
            <a:r>
              <a:rPr lang="en-US" sz="2000" dirty="0" smtClean="0"/>
              <a:t>How can we inject Session Scope Bean into Singleton Bean? And how does it works?</a:t>
            </a:r>
          </a:p>
          <a:p>
            <a:pPr marL="0" indent="0">
              <a:buNone/>
            </a:pPr>
            <a:endParaRPr lang="en-US" sz="2000" dirty="0" smtClean="0"/>
          </a:p>
          <a:p>
            <a:pPr indent="-342900">
              <a:buFont typeface="Wingdings" charset="2"/>
              <a:buChar char="Ø"/>
            </a:pPr>
            <a:r>
              <a:rPr lang="en-US" sz="2000" b="1" dirty="0" smtClean="0"/>
              <a:t>Interface Injection</a:t>
            </a:r>
          </a:p>
          <a:p>
            <a:pPr marL="0" indent="0">
              <a:buNone/>
            </a:pPr>
            <a:r>
              <a:rPr lang="en-US" sz="1800" dirty="0" smtClean="0"/>
              <a:t>@</a:t>
            </a:r>
            <a:r>
              <a:rPr lang="en-US" sz="1800" dirty="0"/>
              <a:t>Scope(value = </a:t>
            </a:r>
            <a:r>
              <a:rPr lang="en-US" sz="1800" dirty="0" err="1"/>
              <a:t>WebApplicationContext.</a:t>
            </a:r>
            <a:r>
              <a:rPr lang="en-US" sz="1800" b="1" i="1" dirty="0" err="1"/>
              <a:t>SCOPE_SESSION</a:t>
            </a:r>
            <a:r>
              <a:rPr lang="en-US" sz="1800" b="1" i="1" dirty="0"/>
              <a:t>, </a:t>
            </a:r>
            <a:r>
              <a:rPr lang="en-US" sz="1800" b="1" i="1" dirty="0" err="1"/>
              <a:t>proxyMode</a:t>
            </a:r>
            <a:r>
              <a:rPr lang="en-US" sz="1800" b="1" i="1" dirty="0"/>
              <a:t> = </a:t>
            </a:r>
            <a:r>
              <a:rPr lang="en-US" sz="1800" b="1" i="1" dirty="0" err="1"/>
              <a:t>ScopedProxyMode.INTERFACES</a:t>
            </a:r>
            <a:r>
              <a:rPr lang="en-US" sz="1800" b="1" i="1" dirty="0"/>
              <a:t>)</a:t>
            </a:r>
            <a:endParaRPr lang="en-US" sz="1800" dirty="0"/>
          </a:p>
          <a:p>
            <a:pPr indent="-342900">
              <a:buFont typeface="Wingdings" charset="2"/>
              <a:buChar char="Ø"/>
            </a:pPr>
            <a:endParaRPr lang="en-US" sz="2000" dirty="0" smtClean="0"/>
          </a:p>
          <a:p>
            <a:pPr indent="-342900">
              <a:buFont typeface="Wingdings" charset="2"/>
              <a:buChar char="Ø"/>
            </a:pPr>
            <a:r>
              <a:rPr lang="en-US" sz="2000" b="1" dirty="0" smtClean="0"/>
              <a:t>Concrete Class Injection</a:t>
            </a:r>
          </a:p>
          <a:p>
            <a:pPr marL="0" indent="0">
              <a:buNone/>
            </a:pPr>
            <a:r>
              <a:rPr lang="en-US" sz="1800" dirty="0" smtClean="0"/>
              <a:t>@</a:t>
            </a:r>
            <a:r>
              <a:rPr lang="en-US" sz="1800" dirty="0"/>
              <a:t>Scope(value = </a:t>
            </a:r>
            <a:r>
              <a:rPr lang="en-US" sz="1800" dirty="0" err="1"/>
              <a:t>WebApplicationContext.</a:t>
            </a:r>
            <a:r>
              <a:rPr lang="en-US" sz="1800" b="1" i="1" dirty="0" err="1"/>
              <a:t>SCOPE_SESSION</a:t>
            </a:r>
            <a:r>
              <a:rPr lang="en-US" sz="1800" b="1" i="1" dirty="0"/>
              <a:t>, </a:t>
            </a:r>
            <a:r>
              <a:rPr lang="en-US" sz="1800" b="1" i="1" dirty="0" err="1"/>
              <a:t>proxyMode</a:t>
            </a:r>
            <a:r>
              <a:rPr lang="en-US" sz="1800" b="1" i="1" dirty="0"/>
              <a:t> = </a:t>
            </a:r>
            <a:r>
              <a:rPr lang="en-US" sz="1800" b="1" i="1" dirty="0" err="1"/>
              <a:t>ScopedProxyMode.TARGET_CLASS</a:t>
            </a:r>
            <a:r>
              <a:rPr lang="en-US" sz="1800" b="1" i="1" dirty="0" smtClean="0"/>
              <a:t>)</a:t>
            </a:r>
          </a:p>
          <a:p>
            <a:endParaRPr lang="en-US" b="1" i="1" dirty="0" smtClean="0"/>
          </a:p>
          <a:p>
            <a:pPr marL="0" indent="0">
              <a:buNone/>
            </a:pPr>
            <a:endParaRPr lang="en-US" dirty="0"/>
          </a:p>
        </p:txBody>
      </p:sp>
    </p:spTree>
    <p:extLst>
      <p:ext uri="{BB962C8B-B14F-4D97-AF65-F5344CB8AC3E}">
        <p14:creationId xmlns:p14="http://schemas.microsoft.com/office/powerpoint/2010/main" val="37361159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23287"/>
            <a:ext cx="7024744" cy="740929"/>
          </a:xfrm>
        </p:spPr>
        <p:txBody>
          <a:bodyPr>
            <a:normAutofit/>
          </a:bodyPr>
          <a:lstStyle/>
          <a:p>
            <a:r>
              <a:rPr lang="en-US" sz="3200" dirty="0" smtClean="0"/>
              <a:t>Introduction</a:t>
            </a:r>
            <a:endParaRPr lang="en-US" sz="3200" dirty="0"/>
          </a:p>
        </p:txBody>
      </p:sp>
      <p:sp>
        <p:nvSpPr>
          <p:cNvPr id="3" name="Content Placeholder 2"/>
          <p:cNvSpPr>
            <a:spLocks noGrp="1"/>
          </p:cNvSpPr>
          <p:nvPr>
            <p:ph idx="1"/>
          </p:nvPr>
        </p:nvSpPr>
        <p:spPr>
          <a:xfrm>
            <a:off x="1043492" y="1464216"/>
            <a:ext cx="6777317" cy="4368413"/>
          </a:xfrm>
        </p:spPr>
        <p:txBody>
          <a:bodyPr>
            <a:normAutofit fontScale="92500" lnSpcReduction="20000"/>
          </a:bodyPr>
          <a:lstStyle/>
          <a:p>
            <a:r>
              <a:rPr lang="en-US" b="1" dirty="0"/>
              <a:t>IOC(Inversion Of Controller):</a:t>
            </a:r>
            <a:r>
              <a:rPr lang="en-US" dirty="0"/>
              <a:t>   Giving control to the container to get instance of object is called Inversion of Control., means instead of you are creating object using new operator, let the container do that for you</a:t>
            </a:r>
            <a:r>
              <a:rPr lang="en-US" dirty="0" smtClean="0"/>
              <a:t>.</a:t>
            </a:r>
          </a:p>
          <a:p>
            <a:endParaRPr lang="en-US" dirty="0"/>
          </a:p>
          <a:p>
            <a:r>
              <a:rPr lang="en-US" b="1" dirty="0"/>
              <a:t>DI(Dependency Injection)</a:t>
            </a:r>
            <a:r>
              <a:rPr lang="en-US" dirty="0"/>
              <a:t>:  Way of injecting properties to an object is called Dependency injection.</a:t>
            </a:r>
          </a:p>
          <a:p>
            <a:pPr marL="68580" indent="0">
              <a:buNone/>
            </a:pPr>
            <a:endParaRPr lang="en-US" dirty="0"/>
          </a:p>
          <a:p>
            <a:pPr marL="68580" indent="0">
              <a:buNone/>
            </a:pPr>
            <a:r>
              <a:rPr lang="en-US" dirty="0"/>
              <a:t>    We have </a:t>
            </a:r>
            <a:r>
              <a:rPr lang="en-US" dirty="0" smtClean="0"/>
              <a:t>two types </a:t>
            </a:r>
            <a:r>
              <a:rPr lang="en-US" dirty="0"/>
              <a:t>of Dependency injection</a:t>
            </a:r>
          </a:p>
          <a:p>
            <a:pPr marL="68580" indent="0">
              <a:buNone/>
            </a:pPr>
            <a:r>
              <a:rPr lang="en-US" dirty="0"/>
              <a:t>        1)  Constructor Injection</a:t>
            </a:r>
          </a:p>
          <a:p>
            <a:pPr marL="68580" indent="0">
              <a:buNone/>
            </a:pPr>
            <a:r>
              <a:rPr lang="en-US" dirty="0"/>
              <a:t>        2)  Setter/Getter Injection</a:t>
            </a:r>
          </a:p>
        </p:txBody>
      </p:sp>
    </p:spTree>
    <p:extLst>
      <p:ext uri="{BB962C8B-B14F-4D97-AF65-F5344CB8AC3E}">
        <p14:creationId xmlns:p14="http://schemas.microsoft.com/office/powerpoint/2010/main" val="34425948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23288"/>
            <a:ext cx="7024744" cy="599800"/>
          </a:xfrm>
        </p:spPr>
        <p:txBody>
          <a:bodyPr>
            <a:normAutofit/>
          </a:bodyPr>
          <a:lstStyle/>
          <a:p>
            <a:r>
              <a:rPr lang="en-US" sz="3200" dirty="0" smtClean="0"/>
              <a:t>Types of Containers</a:t>
            </a:r>
            <a:endParaRPr lang="en-US" sz="3200" dirty="0"/>
          </a:p>
        </p:txBody>
      </p:sp>
      <p:sp>
        <p:nvSpPr>
          <p:cNvPr id="3" name="Content Placeholder 2"/>
          <p:cNvSpPr>
            <a:spLocks noGrp="1"/>
          </p:cNvSpPr>
          <p:nvPr>
            <p:ph idx="1"/>
          </p:nvPr>
        </p:nvSpPr>
        <p:spPr>
          <a:xfrm>
            <a:off x="1043492" y="1464216"/>
            <a:ext cx="6777317" cy="4368413"/>
          </a:xfrm>
        </p:spPr>
        <p:txBody>
          <a:bodyPr>
            <a:normAutofit fontScale="70000" lnSpcReduction="20000"/>
          </a:bodyPr>
          <a:lstStyle/>
          <a:p>
            <a:r>
              <a:rPr lang="en-US" b="1" dirty="0" err="1" smtClean="0"/>
              <a:t>BeanFactory</a:t>
            </a:r>
            <a:r>
              <a:rPr lang="en-US" dirty="0" smtClean="0"/>
              <a:t> </a:t>
            </a:r>
            <a:r>
              <a:rPr lang="en-US" dirty="0"/>
              <a:t>Container: This is the simplest container providing basic support for </a:t>
            </a:r>
            <a:r>
              <a:rPr lang="en-US" dirty="0" smtClean="0"/>
              <a:t>DI</a:t>
            </a:r>
          </a:p>
          <a:p>
            <a:pPr marL="68580" indent="0">
              <a:buNone/>
            </a:pPr>
            <a:endParaRPr lang="en-US" dirty="0" smtClean="0"/>
          </a:p>
          <a:p>
            <a:r>
              <a:rPr lang="en-US" b="1" dirty="0" err="1" smtClean="0"/>
              <a:t>ApplicationContext</a:t>
            </a:r>
            <a:r>
              <a:rPr lang="en-US" dirty="0"/>
              <a:t> Container</a:t>
            </a:r>
            <a:r>
              <a:rPr lang="en-US" dirty="0" smtClean="0"/>
              <a:t>: This </a:t>
            </a:r>
            <a:r>
              <a:rPr lang="en-US" dirty="0"/>
              <a:t>container adds more enterprise-specific functionality such as the ability to resolve textual messages from a properties file and the ability to publish application events to interested event listeners. </a:t>
            </a:r>
            <a:endParaRPr lang="en-US" dirty="0" smtClean="0"/>
          </a:p>
          <a:p>
            <a:pPr marL="68580" indent="0">
              <a:buNone/>
            </a:pPr>
            <a:endParaRPr lang="en-US" dirty="0" smtClean="0"/>
          </a:p>
          <a:p>
            <a:pPr marL="68580" indent="0">
              <a:buNone/>
            </a:pPr>
            <a:r>
              <a:rPr lang="en-US" dirty="0" smtClean="0"/>
              <a:t>There are three important implementation of spring container</a:t>
            </a:r>
            <a:endParaRPr lang="en-US" dirty="0"/>
          </a:p>
          <a:p>
            <a:pPr marL="68580" indent="0">
              <a:buNone/>
            </a:pPr>
            <a:endParaRPr lang="en-US" dirty="0"/>
          </a:p>
          <a:p>
            <a:r>
              <a:rPr lang="en-US" dirty="0" err="1" smtClean="0"/>
              <a:t>ClassPathXmlApplicationContext</a:t>
            </a:r>
            <a:endParaRPr lang="en-US" b="1" u="sng" dirty="0"/>
          </a:p>
          <a:p>
            <a:pPr marL="68580" indent="0">
              <a:buNone/>
            </a:pPr>
            <a:endParaRPr lang="en-US" dirty="0"/>
          </a:p>
          <a:p>
            <a:r>
              <a:rPr lang="en-US" dirty="0" err="1" smtClean="0"/>
              <a:t>FileSystemXmlApplicationContext</a:t>
            </a:r>
            <a:endParaRPr lang="en-US" b="1" u="sng" dirty="0"/>
          </a:p>
          <a:p>
            <a:pPr marL="68580" indent="0">
              <a:buNone/>
            </a:pPr>
            <a:endParaRPr lang="en-US" dirty="0"/>
          </a:p>
          <a:p>
            <a:r>
              <a:rPr lang="en-US" b="1" dirty="0" err="1" smtClean="0"/>
              <a:t>AnnotationConfigApplicationContext</a:t>
            </a:r>
            <a:endParaRPr lang="en-US" b="1" u="sng" dirty="0"/>
          </a:p>
          <a:p>
            <a:pPr marL="68580" indent="0">
              <a:buNone/>
            </a:pPr>
            <a:r>
              <a:rPr lang="en-US" dirty="0" smtClean="0"/>
              <a:t> </a:t>
            </a:r>
            <a:endParaRPr lang="en-US" dirty="0"/>
          </a:p>
          <a:p>
            <a:pPr marL="68580" indent="0">
              <a:buNone/>
            </a:pPr>
            <a:r>
              <a:rPr lang="en-US" dirty="0"/>
              <a:t> </a:t>
            </a:r>
            <a:endParaRPr lang="en-US" dirty="0"/>
          </a:p>
        </p:txBody>
      </p:sp>
    </p:spTree>
    <p:extLst>
      <p:ext uri="{BB962C8B-B14F-4D97-AF65-F5344CB8AC3E}">
        <p14:creationId xmlns:p14="http://schemas.microsoft.com/office/powerpoint/2010/main" val="58435546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4" y="274637"/>
            <a:ext cx="7272339" cy="709919"/>
          </a:xfrm>
        </p:spPr>
        <p:txBody>
          <a:bodyPr/>
          <a:lstStyle/>
          <a:p>
            <a:r>
              <a:rPr lang="en-US" sz="2400" dirty="0" smtClean="0"/>
              <a:t>Spring Bean Lifecycle</a:t>
            </a:r>
            <a:endParaRPr lang="en-US" sz="2400" dirty="0"/>
          </a:p>
        </p:txBody>
      </p:sp>
      <p:sp>
        <p:nvSpPr>
          <p:cNvPr id="3" name="Content Placeholder 2"/>
          <p:cNvSpPr>
            <a:spLocks noGrp="1"/>
          </p:cNvSpPr>
          <p:nvPr>
            <p:ph idx="1"/>
          </p:nvPr>
        </p:nvSpPr>
        <p:spPr>
          <a:xfrm>
            <a:off x="1089024" y="984556"/>
            <a:ext cx="7272339" cy="5141607"/>
          </a:xfrm>
        </p:spPr>
        <p:txBody>
          <a:bodyPr/>
          <a:lstStyle/>
          <a:p>
            <a:r>
              <a:rPr lang="en-US" sz="1600" b="1" dirty="0" smtClean="0"/>
              <a:t>Unlike normal java beans spring has various life cycle phases in which we can enhance spring bean.</a:t>
            </a:r>
          </a:p>
          <a:p>
            <a:pPr lvl="1"/>
            <a:r>
              <a:rPr lang="en-US" sz="1600" dirty="0" smtClean="0"/>
              <a:t>Instantiation: instantiation of the bean</a:t>
            </a:r>
          </a:p>
          <a:p>
            <a:pPr lvl="1"/>
            <a:r>
              <a:rPr lang="en-US" sz="1600" dirty="0" smtClean="0"/>
              <a:t>Populates properties: spring inject the properties and other object references.</a:t>
            </a:r>
          </a:p>
          <a:p>
            <a:pPr lvl="1"/>
            <a:r>
              <a:rPr lang="en-US" sz="1600" dirty="0" smtClean="0"/>
              <a:t>Interface </a:t>
            </a:r>
            <a:r>
              <a:rPr lang="en-US" sz="1600" dirty="0" err="1" smtClean="0"/>
              <a:t>BeanNameAware</a:t>
            </a:r>
            <a:r>
              <a:rPr lang="en-US" sz="1600" dirty="0" smtClean="0"/>
              <a:t> : </a:t>
            </a:r>
            <a:r>
              <a:rPr lang="en-US" sz="1600" dirty="0" err="1" smtClean="0"/>
              <a:t>setBeanName</a:t>
            </a:r>
            <a:r>
              <a:rPr lang="en-US" sz="1600" dirty="0" smtClean="0"/>
              <a:t> method</a:t>
            </a:r>
          </a:p>
          <a:p>
            <a:pPr lvl="1"/>
            <a:r>
              <a:rPr lang="en-US" sz="1600" dirty="0" smtClean="0"/>
              <a:t>Interface </a:t>
            </a:r>
            <a:r>
              <a:rPr lang="en-US" sz="1600" dirty="0" err="1" smtClean="0"/>
              <a:t>BeanFactoryAware</a:t>
            </a:r>
            <a:r>
              <a:rPr lang="en-US" sz="1600" dirty="0" smtClean="0"/>
              <a:t> :</a:t>
            </a:r>
            <a:r>
              <a:rPr lang="en-US" sz="1600" dirty="0" err="1" smtClean="0"/>
              <a:t>setBeanFactory</a:t>
            </a:r>
            <a:r>
              <a:rPr lang="en-US" sz="1600" dirty="0" smtClean="0"/>
              <a:t> method </a:t>
            </a:r>
          </a:p>
          <a:p>
            <a:pPr lvl="1"/>
            <a:r>
              <a:rPr lang="en-US" sz="1600" dirty="0" smtClean="0"/>
              <a:t>Interface </a:t>
            </a:r>
            <a:r>
              <a:rPr lang="en-US" sz="1600" dirty="0" err="1" smtClean="0"/>
              <a:t>ApplicationContextAware</a:t>
            </a:r>
            <a:r>
              <a:rPr lang="en-US" sz="1600" dirty="0" smtClean="0"/>
              <a:t>: </a:t>
            </a:r>
            <a:r>
              <a:rPr lang="en-US" sz="1600" dirty="0" err="1" smtClean="0"/>
              <a:t>setApplicationContext</a:t>
            </a:r>
            <a:r>
              <a:rPr lang="en-US" sz="1600" dirty="0" smtClean="0"/>
              <a:t> method</a:t>
            </a:r>
          </a:p>
          <a:p>
            <a:pPr lvl="1"/>
            <a:r>
              <a:rPr lang="en-US" sz="1600" dirty="0" smtClean="0"/>
              <a:t>Pre-initialization of </a:t>
            </a:r>
            <a:r>
              <a:rPr lang="en-US" sz="1600" dirty="0" err="1" smtClean="0"/>
              <a:t>BeanPostProcessor</a:t>
            </a:r>
            <a:endParaRPr lang="en-US" sz="1600" dirty="0" smtClean="0"/>
          </a:p>
          <a:p>
            <a:pPr lvl="1"/>
            <a:r>
              <a:rPr lang="en-US" sz="1600" b="1" dirty="0" smtClean="0"/>
              <a:t>Interface </a:t>
            </a:r>
            <a:r>
              <a:rPr lang="en-US" sz="1600" b="1" dirty="0" err="1" smtClean="0"/>
              <a:t>InitializingBean</a:t>
            </a:r>
            <a:r>
              <a:rPr lang="en-US" sz="1600" b="1" dirty="0" smtClean="0"/>
              <a:t> : </a:t>
            </a:r>
            <a:r>
              <a:rPr lang="en-US" sz="1600" b="1" dirty="0" err="1" smtClean="0"/>
              <a:t>afterPropertiesSet</a:t>
            </a:r>
            <a:r>
              <a:rPr lang="en-US" sz="1600" b="1" dirty="0" smtClean="0"/>
              <a:t> </a:t>
            </a:r>
          </a:p>
          <a:p>
            <a:pPr lvl="1"/>
            <a:r>
              <a:rPr lang="en-US" sz="1600" b="1" dirty="0" smtClean="0"/>
              <a:t>Custom </a:t>
            </a:r>
            <a:r>
              <a:rPr lang="en-US" sz="1600" b="1" dirty="0" err="1" smtClean="0"/>
              <a:t>init</a:t>
            </a:r>
            <a:r>
              <a:rPr lang="en-US" sz="1600" b="1" dirty="0" smtClean="0"/>
              <a:t> method:  incase any custom </a:t>
            </a:r>
            <a:r>
              <a:rPr lang="en-US" sz="1600" b="1" dirty="0" err="1" smtClean="0"/>
              <a:t>init</a:t>
            </a:r>
            <a:r>
              <a:rPr lang="en-US" sz="1600" b="1" dirty="0" smtClean="0"/>
              <a:t> methods</a:t>
            </a:r>
          </a:p>
          <a:p>
            <a:pPr lvl="1"/>
            <a:r>
              <a:rPr lang="en-US" sz="1600" dirty="0" smtClean="0"/>
              <a:t>Post initialization of </a:t>
            </a:r>
            <a:r>
              <a:rPr lang="en-US" sz="1600" dirty="0" err="1" smtClean="0"/>
              <a:t>BeanPostProcessor</a:t>
            </a:r>
            <a:endParaRPr lang="en-US" sz="1600" dirty="0" smtClean="0"/>
          </a:p>
          <a:p>
            <a:pPr marL="365760" lvl="1" indent="0">
              <a:buNone/>
            </a:pPr>
            <a:r>
              <a:rPr lang="en-US" sz="1600" dirty="0" smtClean="0"/>
              <a:t>	&lt;&lt;&lt;&lt;&lt;&lt;&lt;  BEAN IS READ TO USE &gt;&gt;&gt;&gt;&gt;&gt;&gt;</a:t>
            </a:r>
          </a:p>
          <a:p>
            <a:pPr lvl="1"/>
            <a:r>
              <a:rPr lang="en-US" sz="1600" b="1" dirty="0" smtClean="0"/>
              <a:t>Interface </a:t>
            </a:r>
            <a:r>
              <a:rPr lang="en-US" sz="1600" b="1" dirty="0" err="1" smtClean="0"/>
              <a:t>DisposableBean</a:t>
            </a:r>
            <a:r>
              <a:rPr lang="en-US" sz="1600" b="1" dirty="0" smtClean="0"/>
              <a:t> : destroy method</a:t>
            </a:r>
          </a:p>
          <a:p>
            <a:pPr lvl="1"/>
            <a:r>
              <a:rPr lang="en-US" sz="1600" b="1" dirty="0" smtClean="0"/>
              <a:t>Custom Destroy methods </a:t>
            </a:r>
          </a:p>
          <a:p>
            <a:pPr marL="0" indent="0">
              <a:buNone/>
            </a:pPr>
            <a:endParaRPr lang="en-US" dirty="0"/>
          </a:p>
        </p:txBody>
      </p:sp>
    </p:spTree>
    <p:extLst>
      <p:ext uri="{BB962C8B-B14F-4D97-AF65-F5344CB8AC3E}">
        <p14:creationId xmlns:p14="http://schemas.microsoft.com/office/powerpoint/2010/main" val="37150630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815970"/>
            <a:ext cx="7024744" cy="683528"/>
          </a:xfrm>
        </p:spPr>
        <p:txBody>
          <a:bodyPr>
            <a:normAutofit fontScale="90000"/>
          </a:bodyPr>
          <a:lstStyle/>
          <a:p>
            <a:r>
              <a:rPr lang="en-US" dirty="0" smtClean="0"/>
              <a:t>Java based configuration</a:t>
            </a:r>
            <a:endParaRPr lang="en-US" dirty="0"/>
          </a:p>
        </p:txBody>
      </p:sp>
      <p:sp>
        <p:nvSpPr>
          <p:cNvPr id="3" name="Content Placeholder 2"/>
          <p:cNvSpPr>
            <a:spLocks noGrp="1"/>
          </p:cNvSpPr>
          <p:nvPr>
            <p:ph idx="1"/>
          </p:nvPr>
        </p:nvSpPr>
        <p:spPr>
          <a:xfrm>
            <a:off x="1043492" y="1640628"/>
            <a:ext cx="6777317" cy="4192001"/>
          </a:xfrm>
        </p:spPr>
        <p:txBody>
          <a:bodyPr>
            <a:normAutofit/>
          </a:bodyPr>
          <a:lstStyle/>
          <a:p>
            <a:r>
              <a:rPr lang="en-US" dirty="0" smtClean="0"/>
              <a:t>Java based spring container can be created using below class</a:t>
            </a:r>
          </a:p>
          <a:p>
            <a:pPr marL="68580" indent="0">
              <a:buNone/>
            </a:pPr>
            <a:endParaRPr lang="en-US" dirty="0" smtClean="0"/>
          </a:p>
          <a:p>
            <a:pPr marL="68580" indent="0">
              <a:buNone/>
            </a:pPr>
            <a:r>
              <a:rPr lang="en-US" sz="2000" dirty="0">
                <a:solidFill>
                  <a:schemeClr val="bg2">
                    <a:lumMod val="50000"/>
                  </a:schemeClr>
                </a:solidFill>
              </a:rPr>
              <a:t> </a:t>
            </a:r>
            <a:r>
              <a:rPr lang="en-US" sz="2000" b="1" dirty="0">
                <a:solidFill>
                  <a:schemeClr val="bg2">
                    <a:lumMod val="50000"/>
                  </a:schemeClr>
                </a:solidFill>
              </a:rPr>
              <a:t>final </a:t>
            </a:r>
            <a:r>
              <a:rPr lang="en-US" sz="2000" b="1" dirty="0" err="1">
                <a:solidFill>
                  <a:schemeClr val="bg2">
                    <a:lumMod val="50000"/>
                  </a:schemeClr>
                </a:solidFill>
              </a:rPr>
              <a:t>AnnotationConfigApplicationContext</a:t>
            </a:r>
            <a:r>
              <a:rPr lang="en-US" sz="2000" b="1" dirty="0">
                <a:solidFill>
                  <a:schemeClr val="bg2">
                    <a:lumMod val="50000"/>
                  </a:schemeClr>
                </a:solidFill>
              </a:rPr>
              <a:t> </a:t>
            </a:r>
            <a:r>
              <a:rPr lang="en-US" sz="2000" b="1" dirty="0" err="1">
                <a:solidFill>
                  <a:schemeClr val="bg2">
                    <a:lumMod val="50000"/>
                  </a:schemeClr>
                </a:solidFill>
              </a:rPr>
              <a:t>aCtx</a:t>
            </a:r>
            <a:r>
              <a:rPr lang="en-US" sz="2000" b="1" dirty="0">
                <a:solidFill>
                  <a:schemeClr val="bg2">
                    <a:lumMod val="50000"/>
                  </a:schemeClr>
                </a:solidFill>
              </a:rPr>
              <a:t> = new </a:t>
            </a:r>
            <a:r>
              <a:rPr lang="en-US" sz="2000" b="1" dirty="0" err="1">
                <a:solidFill>
                  <a:schemeClr val="bg2">
                    <a:lumMod val="50000"/>
                  </a:schemeClr>
                </a:solidFill>
              </a:rPr>
              <a:t>AnnotationConfigApplicationContext</a:t>
            </a:r>
            <a:r>
              <a:rPr lang="en-US" sz="2000" b="1" dirty="0">
                <a:solidFill>
                  <a:schemeClr val="bg2">
                    <a:lumMod val="50000"/>
                  </a:schemeClr>
                </a:solidFill>
              </a:rPr>
              <a:t>();</a:t>
            </a:r>
          </a:p>
          <a:p>
            <a:pPr marL="68580" indent="0">
              <a:buNone/>
            </a:pPr>
            <a:r>
              <a:rPr lang="en-US" sz="2000" dirty="0">
                <a:solidFill>
                  <a:schemeClr val="bg2">
                    <a:lumMod val="50000"/>
                  </a:schemeClr>
                </a:solidFill>
              </a:rPr>
              <a:t>        </a:t>
            </a:r>
            <a:r>
              <a:rPr lang="en-US" sz="2000" dirty="0" err="1">
                <a:solidFill>
                  <a:schemeClr val="bg2">
                    <a:lumMod val="50000"/>
                  </a:schemeClr>
                </a:solidFill>
              </a:rPr>
              <a:t>aCtx.register</a:t>
            </a:r>
            <a:r>
              <a:rPr lang="en-US" sz="2000" dirty="0">
                <a:solidFill>
                  <a:schemeClr val="bg2">
                    <a:lumMod val="50000"/>
                  </a:schemeClr>
                </a:solidFill>
              </a:rPr>
              <a:t>(</a:t>
            </a:r>
            <a:r>
              <a:rPr lang="en-US" sz="2000" dirty="0" err="1">
                <a:solidFill>
                  <a:schemeClr val="bg2">
                    <a:lumMod val="50000"/>
                  </a:schemeClr>
                </a:solidFill>
              </a:rPr>
              <a:t>CoreConfiguration.</a:t>
            </a:r>
            <a:r>
              <a:rPr lang="en-US" sz="2000" b="1" dirty="0" err="1">
                <a:solidFill>
                  <a:schemeClr val="bg2">
                    <a:lumMod val="50000"/>
                  </a:schemeClr>
                </a:solidFill>
              </a:rPr>
              <a:t>class</a:t>
            </a:r>
            <a:r>
              <a:rPr lang="en-US" sz="2000" b="1" dirty="0">
                <a:solidFill>
                  <a:schemeClr val="bg2">
                    <a:lumMod val="50000"/>
                  </a:schemeClr>
                </a:solidFill>
              </a:rPr>
              <a:t>);</a:t>
            </a:r>
          </a:p>
          <a:p>
            <a:pPr marL="68580" indent="0">
              <a:buNone/>
            </a:pPr>
            <a:r>
              <a:rPr lang="en-US" sz="2000" dirty="0">
                <a:solidFill>
                  <a:schemeClr val="bg2">
                    <a:lumMod val="50000"/>
                  </a:schemeClr>
                </a:solidFill>
              </a:rPr>
              <a:t>        </a:t>
            </a:r>
            <a:r>
              <a:rPr lang="en-US" sz="2000" dirty="0" err="1">
                <a:solidFill>
                  <a:schemeClr val="bg2">
                    <a:lumMod val="50000"/>
                  </a:schemeClr>
                </a:solidFill>
              </a:rPr>
              <a:t>aCtx.refresh</a:t>
            </a:r>
            <a:r>
              <a:rPr lang="en-US" sz="2000" dirty="0">
                <a:solidFill>
                  <a:schemeClr val="bg2">
                    <a:lumMod val="50000"/>
                  </a:schemeClr>
                </a:solidFill>
              </a:rPr>
              <a:t>();</a:t>
            </a:r>
            <a:r>
              <a:rPr lang="en-US" sz="1600" dirty="0">
                <a:solidFill>
                  <a:schemeClr val="bg2">
                    <a:lumMod val="50000"/>
                  </a:schemeClr>
                </a:solidFill>
              </a:rPr>
              <a:t>// it will creates the registered beans</a:t>
            </a:r>
            <a:endParaRPr lang="en-US" sz="1600" dirty="0" smtClean="0">
              <a:solidFill>
                <a:schemeClr val="bg2">
                  <a:lumMod val="50000"/>
                </a:schemeClr>
              </a:solidFill>
            </a:endParaRPr>
          </a:p>
          <a:p>
            <a:pPr marL="68580" indent="0">
              <a:buNone/>
            </a:pPr>
            <a:endParaRPr lang="en-US" dirty="0"/>
          </a:p>
        </p:txBody>
      </p:sp>
    </p:spTree>
    <p:extLst>
      <p:ext uri="{BB962C8B-B14F-4D97-AF65-F5344CB8AC3E}">
        <p14:creationId xmlns:p14="http://schemas.microsoft.com/office/powerpoint/2010/main" val="273204685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25" y="705647"/>
            <a:ext cx="6660008" cy="458670"/>
          </a:xfrm>
        </p:spPr>
        <p:txBody>
          <a:bodyPr/>
          <a:lstStyle/>
          <a:p>
            <a:r>
              <a:rPr lang="en-US" sz="2400" dirty="0" smtClean="0"/>
              <a:t>Spring Annotation</a:t>
            </a:r>
            <a:endParaRPr lang="en-US" sz="2400" dirty="0"/>
          </a:p>
        </p:txBody>
      </p:sp>
      <p:sp>
        <p:nvSpPr>
          <p:cNvPr id="3" name="Content Placeholder 2"/>
          <p:cNvSpPr>
            <a:spLocks noGrp="1"/>
          </p:cNvSpPr>
          <p:nvPr>
            <p:ph idx="1"/>
          </p:nvPr>
        </p:nvSpPr>
        <p:spPr>
          <a:xfrm>
            <a:off x="1089024" y="1164317"/>
            <a:ext cx="7272339" cy="4961846"/>
          </a:xfrm>
        </p:spPr>
        <p:txBody>
          <a:bodyPr>
            <a:normAutofit lnSpcReduction="10000"/>
          </a:bodyPr>
          <a:lstStyle/>
          <a:p>
            <a:r>
              <a:rPr lang="en-US" sz="1800" b="1" dirty="0"/>
              <a:t>@Configuration</a:t>
            </a:r>
            <a:r>
              <a:rPr lang="en-US" sz="1800" dirty="0"/>
              <a:t>: Configuration file    </a:t>
            </a:r>
          </a:p>
          <a:p>
            <a:r>
              <a:rPr lang="en-US" sz="1800" b="1" dirty="0"/>
              <a:t>@Bean:</a:t>
            </a:r>
            <a:r>
              <a:rPr lang="en-US" sz="1800" dirty="0"/>
              <a:t> to declare a bean in Java configuration </a:t>
            </a:r>
          </a:p>
          <a:p>
            <a:r>
              <a:rPr lang="en-US" sz="1800" b="1" dirty="0" smtClean="0"/>
              <a:t>@</a:t>
            </a:r>
            <a:r>
              <a:rPr lang="en-US" sz="1800" b="1" dirty="0" smtClean="0"/>
              <a:t>Import </a:t>
            </a:r>
            <a:r>
              <a:rPr lang="en-US" sz="1800" dirty="0" smtClean="0"/>
              <a:t>: import another Java Configuration</a:t>
            </a:r>
          </a:p>
          <a:p>
            <a:r>
              <a:rPr lang="en-US" sz="1800" b="1" dirty="0" smtClean="0"/>
              <a:t>@</a:t>
            </a:r>
            <a:r>
              <a:rPr lang="en-US" sz="1800" b="1" dirty="0" err="1" smtClean="0"/>
              <a:t>ImportResource</a:t>
            </a:r>
            <a:r>
              <a:rPr lang="en-US" sz="1800" b="1" dirty="0" smtClean="0"/>
              <a:t> </a:t>
            </a:r>
            <a:r>
              <a:rPr lang="en-US" sz="1800" dirty="0" smtClean="0"/>
              <a:t>: import XML </a:t>
            </a:r>
            <a:r>
              <a:rPr lang="en-US" sz="1800" dirty="0" smtClean="0"/>
              <a:t>configuration</a:t>
            </a:r>
          </a:p>
          <a:p>
            <a:r>
              <a:rPr lang="en-US" sz="1800" b="1" dirty="0"/>
              <a:t>@</a:t>
            </a:r>
            <a:r>
              <a:rPr lang="en-US" sz="1800" b="1" dirty="0" err="1" smtClean="0"/>
              <a:t>ComponentScan</a:t>
            </a:r>
            <a:r>
              <a:rPr lang="en-US" sz="1800" dirty="0" smtClean="0"/>
              <a:t>: scans the beans starting with given base package</a:t>
            </a:r>
            <a:endParaRPr lang="en-US" sz="1800" dirty="0" smtClean="0"/>
          </a:p>
          <a:p>
            <a:r>
              <a:rPr lang="en-US" sz="1800" b="1" dirty="0"/>
              <a:t>@Scope</a:t>
            </a:r>
            <a:r>
              <a:rPr lang="en-US" sz="1800" dirty="0"/>
              <a:t>: to define </a:t>
            </a:r>
            <a:r>
              <a:rPr lang="en-US" sz="1800" dirty="0" smtClean="0"/>
              <a:t>Scope </a:t>
            </a:r>
            <a:r>
              <a:rPr lang="en-US" sz="1800" dirty="0"/>
              <a:t>of a </a:t>
            </a:r>
            <a:r>
              <a:rPr lang="en-US" sz="1800" dirty="0" smtClean="0"/>
              <a:t>bean</a:t>
            </a:r>
            <a:endParaRPr lang="en-US" sz="1800" b="1" dirty="0" smtClean="0"/>
          </a:p>
          <a:p>
            <a:r>
              <a:rPr lang="en-US" sz="1800" b="1" dirty="0" smtClean="0"/>
              <a:t>@</a:t>
            </a:r>
            <a:r>
              <a:rPr lang="en-US" sz="1800" b="1" dirty="0" smtClean="0"/>
              <a:t>Conditional</a:t>
            </a:r>
            <a:r>
              <a:rPr lang="en-US" sz="1800" dirty="0" smtClean="0"/>
              <a:t>: this works with </a:t>
            </a:r>
            <a:r>
              <a:rPr lang="en-US" sz="1800" b="1" dirty="0" smtClean="0"/>
              <a:t>Condition</a:t>
            </a:r>
            <a:r>
              <a:rPr lang="en-US" sz="1800" dirty="0" smtClean="0"/>
              <a:t> interface</a:t>
            </a:r>
          </a:p>
          <a:p>
            <a:r>
              <a:rPr lang="en-US" sz="1800" b="1" dirty="0" smtClean="0"/>
              <a:t>@</a:t>
            </a:r>
            <a:r>
              <a:rPr lang="en-US" sz="1800" b="1" dirty="0" err="1" smtClean="0"/>
              <a:t>EnableAspectJAutoProxy</a:t>
            </a:r>
            <a:r>
              <a:rPr lang="en-US" sz="1800" dirty="0" smtClean="0"/>
              <a:t>: enabling  auto proxy, @Aspect</a:t>
            </a:r>
          </a:p>
          <a:p>
            <a:r>
              <a:rPr lang="en-US" sz="1800" b="1" dirty="0" smtClean="0"/>
              <a:t>@Primary</a:t>
            </a:r>
            <a:r>
              <a:rPr lang="en-US" sz="1800" dirty="0" smtClean="0"/>
              <a:t>: works with @Component </a:t>
            </a:r>
          </a:p>
          <a:p>
            <a:r>
              <a:rPr lang="en-US" sz="1800" b="1" dirty="0" smtClean="0"/>
              <a:t>@Qualifier</a:t>
            </a:r>
            <a:r>
              <a:rPr lang="en-US" sz="1800" dirty="0" smtClean="0"/>
              <a:t>: works with @</a:t>
            </a:r>
            <a:r>
              <a:rPr lang="en-US" sz="1800" dirty="0" err="1" smtClean="0"/>
              <a:t>Autowired</a:t>
            </a:r>
            <a:r>
              <a:rPr lang="en-US" sz="1800" dirty="0" smtClean="0"/>
              <a:t> and @Inject</a:t>
            </a:r>
          </a:p>
          <a:p>
            <a:r>
              <a:rPr lang="en-US" sz="1800" b="1" dirty="0" smtClean="0"/>
              <a:t>@</a:t>
            </a:r>
            <a:r>
              <a:rPr lang="en-US" sz="1800" b="1" dirty="0"/>
              <a:t>Value:</a:t>
            </a:r>
            <a:r>
              <a:rPr lang="en-US" sz="1800" dirty="0"/>
              <a:t> annotation spring express Language</a:t>
            </a:r>
          </a:p>
          <a:p>
            <a:endParaRPr lang="en-US" sz="1800" dirty="0"/>
          </a:p>
          <a:p>
            <a:r>
              <a:rPr lang="en-US" sz="1800" b="1" dirty="0" smtClean="0">
                <a:solidFill>
                  <a:srgbClr val="008000"/>
                </a:solidFill>
              </a:rPr>
              <a:t>@</a:t>
            </a:r>
            <a:r>
              <a:rPr lang="en-US" sz="1800" b="1" dirty="0" err="1" smtClean="0">
                <a:solidFill>
                  <a:srgbClr val="008000"/>
                </a:solidFill>
              </a:rPr>
              <a:t>ActiveProfiles</a:t>
            </a:r>
            <a:r>
              <a:rPr lang="en-US" sz="1800" b="1" dirty="0" smtClean="0">
                <a:solidFill>
                  <a:srgbClr val="008000"/>
                </a:solidFill>
              </a:rPr>
              <a:t>: choose profiles in Test cases</a:t>
            </a:r>
          </a:p>
          <a:p>
            <a:r>
              <a:rPr lang="en-US" sz="1800" b="1" dirty="0" smtClean="0">
                <a:solidFill>
                  <a:srgbClr val="008000"/>
                </a:solidFill>
              </a:rPr>
              <a:t>@</a:t>
            </a:r>
            <a:r>
              <a:rPr lang="en-US" sz="1800" b="1" dirty="0" err="1" smtClean="0">
                <a:solidFill>
                  <a:srgbClr val="008000"/>
                </a:solidFill>
              </a:rPr>
              <a:t>ContextConfiguration</a:t>
            </a:r>
            <a:r>
              <a:rPr lang="en-US" sz="1800" b="1" dirty="0" smtClean="0">
                <a:solidFill>
                  <a:srgbClr val="008000"/>
                </a:solidFill>
              </a:rPr>
              <a:t>: To load with configuration test cases</a:t>
            </a:r>
          </a:p>
          <a:p>
            <a:r>
              <a:rPr lang="en-US" sz="1800" b="1" dirty="0" smtClean="0">
                <a:solidFill>
                  <a:srgbClr val="008000"/>
                </a:solidFill>
              </a:rPr>
              <a:t>@</a:t>
            </a:r>
            <a:r>
              <a:rPr lang="en-US" sz="1800" b="1" dirty="0" err="1" smtClean="0">
                <a:solidFill>
                  <a:srgbClr val="008000"/>
                </a:solidFill>
              </a:rPr>
              <a:t>Runwith</a:t>
            </a:r>
            <a:r>
              <a:rPr lang="en-US" sz="1800" b="1" dirty="0" smtClean="0">
                <a:solidFill>
                  <a:srgbClr val="008000"/>
                </a:solidFill>
              </a:rPr>
              <a:t>: </a:t>
            </a:r>
            <a:r>
              <a:rPr lang="en-US" sz="1800" b="1" dirty="0" err="1" smtClean="0">
                <a:solidFill>
                  <a:srgbClr val="008000"/>
                </a:solidFill>
              </a:rPr>
              <a:t>Runwith</a:t>
            </a:r>
            <a:r>
              <a:rPr lang="en-US" sz="1800" b="1" dirty="0" smtClean="0">
                <a:solidFill>
                  <a:srgbClr val="008000"/>
                </a:solidFill>
              </a:rPr>
              <a:t>(SpringJUnit4ClassRunner)      </a:t>
            </a:r>
          </a:p>
          <a:p>
            <a:endParaRPr lang="en-US" dirty="0"/>
          </a:p>
        </p:txBody>
      </p:sp>
    </p:spTree>
    <p:extLst>
      <p:ext uri="{BB962C8B-B14F-4D97-AF65-F5344CB8AC3E}">
        <p14:creationId xmlns:p14="http://schemas.microsoft.com/office/powerpoint/2010/main" val="237761552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40930"/>
            <a:ext cx="6777319" cy="529234"/>
          </a:xfrm>
        </p:spPr>
        <p:txBody>
          <a:bodyPr>
            <a:noAutofit/>
          </a:bodyPr>
          <a:lstStyle/>
          <a:p>
            <a:r>
              <a:rPr lang="en-US" sz="2400" dirty="0" smtClean="0"/>
              <a:t>Basic Java based Annotation in Spring</a:t>
            </a:r>
            <a:endParaRPr lang="en-US" sz="2400" dirty="0"/>
          </a:p>
        </p:txBody>
      </p:sp>
      <p:sp>
        <p:nvSpPr>
          <p:cNvPr id="3" name="Content Placeholder 2"/>
          <p:cNvSpPr>
            <a:spLocks noGrp="1"/>
          </p:cNvSpPr>
          <p:nvPr>
            <p:ph idx="1"/>
          </p:nvPr>
        </p:nvSpPr>
        <p:spPr>
          <a:xfrm>
            <a:off x="1043492" y="1270164"/>
            <a:ext cx="6777317" cy="4562465"/>
          </a:xfrm>
        </p:spPr>
        <p:txBody>
          <a:bodyPr>
            <a:normAutofit lnSpcReduction="10000"/>
          </a:bodyPr>
          <a:lstStyle/>
          <a:p>
            <a:r>
              <a:rPr lang="en-US" b="1" dirty="0" smtClean="0"/>
              <a:t>@Configuration:</a:t>
            </a:r>
            <a:r>
              <a:rPr lang="en-US" dirty="0" smtClean="0"/>
              <a:t> </a:t>
            </a:r>
            <a:r>
              <a:rPr lang="en-US" sz="2000" dirty="0" smtClean="0"/>
              <a:t>Indicates </a:t>
            </a:r>
            <a:r>
              <a:rPr lang="en-US" sz="2000" dirty="0"/>
              <a:t>that a class declares one or more @Bean methods and may be processed by the Spring container to generate bean definitions and service requests for those beans at </a:t>
            </a:r>
            <a:r>
              <a:rPr lang="en-US" sz="2000" dirty="0" smtClean="0"/>
              <a:t>runtime</a:t>
            </a:r>
            <a:endParaRPr lang="en-US" dirty="0" smtClean="0"/>
          </a:p>
          <a:p>
            <a:r>
              <a:rPr lang="en-US" b="1" dirty="0" smtClean="0"/>
              <a:t>@Bean</a:t>
            </a:r>
            <a:r>
              <a:rPr lang="en-US" dirty="0" smtClean="0"/>
              <a:t>: </a:t>
            </a:r>
            <a:r>
              <a:rPr lang="en-US" sz="2000" dirty="0" smtClean="0"/>
              <a:t>Creates Spring bean from java object</a:t>
            </a:r>
            <a:endParaRPr lang="en-US" dirty="0" smtClean="0"/>
          </a:p>
          <a:p>
            <a:r>
              <a:rPr lang="en-US" b="1" dirty="0" smtClean="0"/>
              <a:t>@Import</a:t>
            </a:r>
            <a:r>
              <a:rPr lang="en-US" dirty="0" smtClean="0"/>
              <a:t>: Used to import configuration file</a:t>
            </a:r>
          </a:p>
          <a:p>
            <a:r>
              <a:rPr lang="en-US" b="1" dirty="0" smtClean="0"/>
              <a:t>@</a:t>
            </a:r>
            <a:r>
              <a:rPr lang="en-US" b="1" dirty="0" err="1" smtClean="0"/>
              <a:t>ImportResource</a:t>
            </a:r>
            <a:r>
              <a:rPr lang="en-US" dirty="0" smtClean="0"/>
              <a:t>: Used to import XML Based Configuration file</a:t>
            </a:r>
          </a:p>
          <a:p>
            <a:r>
              <a:rPr lang="en-US" b="1" dirty="0" err="1" smtClean="0"/>
              <a:t>ComponentScan</a:t>
            </a:r>
            <a:r>
              <a:rPr lang="en-US" b="1" dirty="0" smtClean="0"/>
              <a:t>:</a:t>
            </a:r>
            <a:r>
              <a:rPr lang="en-US" dirty="0" smtClean="0"/>
              <a:t> scans the spring beans on the given base package. It looks for </a:t>
            </a:r>
            <a:r>
              <a:rPr lang="en-US" b="1" dirty="0" smtClean="0"/>
              <a:t>@Service, @Component, @Controller, @Repository</a:t>
            </a:r>
            <a:endParaRPr lang="en-US" b="1" dirty="0"/>
          </a:p>
        </p:txBody>
      </p:sp>
    </p:spTree>
    <p:extLst>
      <p:ext uri="{BB962C8B-B14F-4D97-AF65-F5344CB8AC3E}">
        <p14:creationId xmlns:p14="http://schemas.microsoft.com/office/powerpoint/2010/main" val="55584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723288"/>
            <a:ext cx="6777319" cy="476311"/>
          </a:xfrm>
        </p:spPr>
        <p:txBody>
          <a:bodyPr>
            <a:normAutofit fontScale="90000"/>
          </a:bodyPr>
          <a:lstStyle/>
          <a:p>
            <a:r>
              <a:rPr lang="en-US" sz="2800" dirty="0" smtClean="0"/>
              <a:t>Spring Bean Scope Managing</a:t>
            </a:r>
            <a:endParaRPr lang="en-US" sz="2800" dirty="0"/>
          </a:p>
        </p:txBody>
      </p:sp>
      <p:sp>
        <p:nvSpPr>
          <p:cNvPr id="3" name="Content Placeholder 2"/>
          <p:cNvSpPr>
            <a:spLocks noGrp="1"/>
          </p:cNvSpPr>
          <p:nvPr>
            <p:ph idx="1"/>
          </p:nvPr>
        </p:nvSpPr>
        <p:spPr>
          <a:xfrm>
            <a:off x="1043492" y="1199599"/>
            <a:ext cx="6777317" cy="4633031"/>
          </a:xfrm>
        </p:spPr>
        <p:txBody>
          <a:bodyPr>
            <a:normAutofit fontScale="85000" lnSpcReduction="20000"/>
          </a:bodyPr>
          <a:lstStyle/>
          <a:p>
            <a:r>
              <a:rPr lang="en-US" b="1" dirty="0"/>
              <a:t>Singleton</a:t>
            </a:r>
            <a:r>
              <a:rPr lang="en-US" dirty="0"/>
              <a:t>: Single bean per IOC </a:t>
            </a:r>
            <a:r>
              <a:rPr lang="en-US" dirty="0" smtClean="0"/>
              <a:t>container (default)</a:t>
            </a:r>
            <a:endParaRPr lang="en-US" dirty="0"/>
          </a:p>
          <a:p>
            <a:r>
              <a:rPr lang="en-US" b="1" dirty="0"/>
              <a:t>Prototype</a:t>
            </a:r>
            <a:r>
              <a:rPr lang="en-US" dirty="0"/>
              <a:t>: creates new bean  each time</a:t>
            </a:r>
          </a:p>
          <a:p>
            <a:pPr marL="68580" indent="0">
              <a:buNone/>
            </a:pPr>
            <a:r>
              <a:rPr lang="en-US" b="1" dirty="0"/>
              <a:t>WEB APPLICATION SCOPES</a:t>
            </a:r>
          </a:p>
          <a:p>
            <a:r>
              <a:rPr lang="en-US" b="1" dirty="0"/>
              <a:t>Request</a:t>
            </a:r>
            <a:r>
              <a:rPr lang="en-US" dirty="0"/>
              <a:t>: each request new bean created</a:t>
            </a:r>
          </a:p>
          <a:p>
            <a:r>
              <a:rPr lang="en-US" b="1" dirty="0"/>
              <a:t>Session</a:t>
            </a:r>
            <a:r>
              <a:rPr lang="en-US" dirty="0"/>
              <a:t>:  for each user session new bean created</a:t>
            </a:r>
          </a:p>
          <a:p>
            <a:r>
              <a:rPr lang="en-US" b="1" dirty="0"/>
              <a:t>Global Session</a:t>
            </a:r>
            <a:r>
              <a:rPr lang="en-US" dirty="0"/>
              <a:t>: Typically only valid when used in a </a:t>
            </a:r>
            <a:r>
              <a:rPr lang="en-US" dirty="0" err="1"/>
              <a:t>portlet</a:t>
            </a:r>
            <a:r>
              <a:rPr lang="en-US" dirty="0"/>
              <a:t> context. </a:t>
            </a:r>
            <a:endParaRPr lang="en-US" dirty="0" smtClean="0"/>
          </a:p>
          <a:p>
            <a:pPr marL="68580" indent="0">
              <a:buNone/>
            </a:pPr>
            <a:endParaRPr lang="en-US" dirty="0"/>
          </a:p>
          <a:p>
            <a:pPr marL="68580" indent="0">
              <a:buNone/>
            </a:pPr>
            <a:r>
              <a:rPr lang="en-US" sz="2100" b="1" dirty="0"/>
              <a:t>NOTE</a:t>
            </a:r>
            <a:r>
              <a:rPr lang="en-US" sz="2100" dirty="0"/>
              <a:t>: you can also create your own scope if these are not fit to your </a:t>
            </a:r>
            <a:r>
              <a:rPr lang="en-US" sz="2100" dirty="0" smtClean="0"/>
              <a:t>requirement</a:t>
            </a:r>
          </a:p>
          <a:p>
            <a:pPr marL="68580" indent="0">
              <a:buNone/>
            </a:pPr>
            <a:endParaRPr lang="en-US" dirty="0" smtClean="0"/>
          </a:p>
          <a:p>
            <a:pPr marL="68580" indent="0">
              <a:buNone/>
            </a:pPr>
            <a:r>
              <a:rPr lang="en-US" dirty="0" smtClean="0"/>
              <a:t>There are two types of scope available in spring core container</a:t>
            </a:r>
          </a:p>
          <a:p>
            <a:pPr marL="68580" indent="0">
              <a:buNone/>
            </a:pPr>
            <a:r>
              <a:rPr lang="en-US" sz="1900" b="1" dirty="0" smtClean="0"/>
              <a:t>@Scope(</a:t>
            </a:r>
            <a:r>
              <a:rPr lang="en-US" sz="1900" b="1" dirty="0" err="1" smtClean="0"/>
              <a:t>ConfigurableBeanFactory.</a:t>
            </a:r>
            <a:r>
              <a:rPr lang="en-US" sz="1900" b="1" i="1" dirty="0" err="1" smtClean="0"/>
              <a:t>SCOPE_SINGLETON</a:t>
            </a:r>
            <a:r>
              <a:rPr lang="en-US" sz="1900" b="1" i="1" dirty="0" smtClean="0"/>
              <a:t>)</a:t>
            </a:r>
          </a:p>
          <a:p>
            <a:pPr marL="68580" indent="0">
              <a:buNone/>
            </a:pPr>
            <a:r>
              <a:rPr lang="en-US" sz="2000" b="1" dirty="0"/>
              <a:t>@Scope(</a:t>
            </a:r>
            <a:r>
              <a:rPr lang="en-US" sz="2000" b="1" dirty="0" err="1"/>
              <a:t>ConfigurableBeanFactory.</a:t>
            </a:r>
            <a:r>
              <a:rPr lang="en-US" sz="2000" b="1" i="1" dirty="0" err="1"/>
              <a:t>SCOPE_PROTOTYPE</a:t>
            </a:r>
            <a:r>
              <a:rPr lang="en-US" sz="2000" b="1" i="1" dirty="0"/>
              <a:t>)</a:t>
            </a:r>
            <a:endParaRPr lang="en-US" sz="1900" b="1" dirty="0"/>
          </a:p>
        </p:txBody>
      </p:sp>
    </p:spTree>
    <p:extLst>
      <p:ext uri="{BB962C8B-B14F-4D97-AF65-F5344CB8AC3E}">
        <p14:creationId xmlns:p14="http://schemas.microsoft.com/office/powerpoint/2010/main" val="334558206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1421</TotalTime>
  <Words>1583</Words>
  <Application>Microsoft Macintosh PowerPoint</Application>
  <PresentationFormat>On-screen Show (4:3)</PresentationFormat>
  <Paragraphs>204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Austin</vt:lpstr>
      <vt:lpstr>Spring Basics</vt:lpstr>
      <vt:lpstr>Index</vt:lpstr>
      <vt:lpstr>Introduction</vt:lpstr>
      <vt:lpstr>Types of Containers</vt:lpstr>
      <vt:lpstr>Spring Bean Lifecycle</vt:lpstr>
      <vt:lpstr>Java based configuration</vt:lpstr>
      <vt:lpstr>Spring Annotation</vt:lpstr>
      <vt:lpstr>Basic Java based Annotation in Spring</vt:lpstr>
      <vt:lpstr>Spring Bean Scope Managing</vt:lpstr>
      <vt:lpstr>Enabling profile</vt:lpstr>
      <vt:lpstr>Conditional Beans</vt:lpstr>
      <vt:lpstr>AOP Terminology</vt:lpstr>
      <vt:lpstr>AOP Terminology</vt:lpstr>
      <vt:lpstr>Configuring AOP in spring project</vt:lpstr>
      <vt:lpstr>PowerPoint Presentation</vt:lpstr>
      <vt:lpstr>How  JDK Proxy works</vt:lpstr>
      <vt:lpstr>Spring Expression Language with @Value annotation</vt:lpstr>
      <vt:lpstr>@Primary and @Qualifier</vt:lpstr>
      <vt:lpstr>Spring Testing</vt:lpstr>
      <vt:lpstr>Spring WebMvc</vt:lpstr>
      <vt:lpstr>Dispatch-servlet equivalent java config</vt:lpstr>
      <vt:lpstr>JPA Configuration</vt:lpstr>
      <vt:lpstr>Spring Boot Configuration</vt:lpstr>
      <vt:lpstr>PowerPoint Presentation</vt:lpstr>
      <vt:lpstr>Session Scope Bean</vt:lpstr>
    </vt:vector>
  </TitlesOfParts>
  <Company>Innominds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Basics</dc:title>
  <dc:creator>ThirupathiReddy Vajjala</dc:creator>
  <cp:lastModifiedBy>ThirupathiReddy Vajjala</cp:lastModifiedBy>
  <cp:revision>71</cp:revision>
  <dcterms:created xsi:type="dcterms:W3CDTF">2016-03-15T02:48:20Z</dcterms:created>
  <dcterms:modified xsi:type="dcterms:W3CDTF">2016-04-21T16:41:53Z</dcterms:modified>
</cp:coreProperties>
</file>