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9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2233D26B-DFC2-4248-8ED0-AD3E108CBDD7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24/04/16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24/04/16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1" r:id="rId1"/>
    <p:sldLayoutId id="2147484742" r:id="rId2"/>
    <p:sldLayoutId id="2147484743" r:id="rId3"/>
    <p:sldLayoutId id="2147484744" r:id="rId4"/>
    <p:sldLayoutId id="2147484745" r:id="rId5"/>
    <p:sldLayoutId id="2147484746" r:id="rId6"/>
    <p:sldLayoutId id="2147484747" r:id="rId7"/>
    <p:sldLayoutId id="2147484748" r:id="rId8"/>
    <p:sldLayoutId id="2147484749" r:id="rId9"/>
    <p:sldLayoutId id="2147484750" r:id="rId10"/>
    <p:sldLayoutId id="214748475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33365" y="458671"/>
            <a:ext cx="3309803" cy="14289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Annotation based </a:t>
            </a:r>
            <a:br>
              <a:rPr lang="en-US" dirty="0" smtClean="0"/>
            </a:br>
            <a:r>
              <a:rPr lang="en-US" dirty="0" smtClean="0"/>
              <a:t>Spring web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733365" y="2840226"/>
            <a:ext cx="3309803" cy="2169863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</a:t>
            </a:r>
          </a:p>
          <a:p>
            <a:r>
              <a:rPr lang="en-US" dirty="0" smtClean="0"/>
              <a:t>/</a:t>
            </a:r>
            <a:r>
              <a:rPr lang="en-US" dirty="0"/>
              <a:t>Innominds-</a:t>
            </a:r>
            <a:r>
              <a:rPr lang="en-US" dirty="0" err="1" smtClean="0"/>
              <a:t>jee</a:t>
            </a:r>
            <a:endParaRPr lang="en-US" dirty="0" smtClean="0"/>
          </a:p>
          <a:p>
            <a:r>
              <a:rPr lang="en-US" dirty="0" smtClean="0"/>
              <a:t>/</a:t>
            </a:r>
            <a:r>
              <a:rPr lang="en-US" dirty="0"/>
              <a:t>spring-web-</a:t>
            </a:r>
            <a:r>
              <a:rPr lang="en-US" dirty="0" err="1"/>
              <a:t>training.git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7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292" y="727764"/>
            <a:ext cx="6594517" cy="5953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Resource Handlers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590" y="1446575"/>
            <a:ext cx="7461609" cy="43860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resource handlers for serving static resources such as images, </a:t>
            </a:r>
            <a:r>
              <a:rPr lang="en-US" dirty="0" smtClean="0"/>
              <a:t>CSS files </a:t>
            </a:r>
            <a:r>
              <a:rPr lang="en-US" dirty="0"/>
              <a:t>and others through Spring MVC including setting cache headers optimized for efficient loading in a web browser. Resources can be served out of locations under web application root, from the </a:t>
            </a:r>
            <a:r>
              <a:rPr lang="en-US" dirty="0" smtClean="0"/>
              <a:t>class path</a:t>
            </a:r>
            <a:r>
              <a:rPr lang="en-US" dirty="0"/>
              <a:t>, and others</a:t>
            </a:r>
            <a:r>
              <a:rPr lang="en-US" dirty="0" smtClean="0"/>
              <a:t>.</a:t>
            </a:r>
          </a:p>
          <a:p>
            <a:pPr marL="68580" indent="0">
              <a:buNone/>
            </a:pPr>
            <a:r>
              <a:rPr lang="en-US" sz="1700" b="1" dirty="0" smtClean="0"/>
              <a:t>@Override</a:t>
            </a:r>
          </a:p>
          <a:p>
            <a:pPr marL="68580" indent="0">
              <a:buNone/>
            </a:pPr>
            <a:r>
              <a:rPr lang="en-US" sz="1700" b="1" dirty="0" smtClean="0"/>
              <a:t>public </a:t>
            </a:r>
            <a:r>
              <a:rPr lang="en-US" sz="1700" b="1" dirty="0"/>
              <a:t>void </a:t>
            </a:r>
            <a:r>
              <a:rPr lang="en-US" sz="1700" b="1" dirty="0" err="1"/>
              <a:t>addResourceHandlers</a:t>
            </a:r>
            <a:r>
              <a:rPr lang="en-US" sz="1700" b="1" dirty="0"/>
              <a:t>(</a:t>
            </a:r>
            <a:r>
              <a:rPr lang="en-US" sz="1700" b="1" dirty="0" err="1"/>
              <a:t>ResourceHandlerRegistry</a:t>
            </a:r>
            <a:r>
              <a:rPr lang="en-US" sz="1700" b="1" dirty="0"/>
              <a:t> registry) {</a:t>
            </a:r>
          </a:p>
          <a:p>
            <a:pPr marL="68580" indent="0">
              <a:buNone/>
            </a:pPr>
            <a:r>
              <a:rPr lang="en-US" sz="1700" dirty="0"/>
              <a:t>        </a:t>
            </a:r>
            <a:r>
              <a:rPr lang="en-US" sz="1700" dirty="0" err="1"/>
              <a:t>registry.addResourceHandler</a:t>
            </a:r>
            <a:r>
              <a:rPr lang="en-US" sz="1700" dirty="0"/>
              <a:t>("/static/**")</a:t>
            </a:r>
            <a:r>
              <a:rPr lang="en-US" sz="1700" dirty="0" smtClean="0"/>
              <a:t>.  </a:t>
            </a:r>
          </a:p>
          <a:p>
            <a:pPr marL="68580" indent="0">
              <a:buNone/>
            </a:pPr>
            <a:r>
              <a:rPr lang="en-US" sz="1700" dirty="0"/>
              <a:t> </a:t>
            </a:r>
            <a:r>
              <a:rPr lang="en-US" sz="1700" dirty="0" smtClean="0"/>
              <a:t>        </a:t>
            </a:r>
            <a:r>
              <a:rPr lang="en-US" sz="1700" dirty="0" err="1" smtClean="0"/>
              <a:t>addResourceLocations</a:t>
            </a:r>
            <a:r>
              <a:rPr lang="en-US" sz="1700" dirty="0"/>
              <a:t>("</a:t>
            </a:r>
            <a:r>
              <a:rPr lang="en-US" sz="1700" dirty="0" err="1"/>
              <a:t>classpath</a:t>
            </a:r>
            <a:r>
              <a:rPr lang="en-US" sz="1700" dirty="0"/>
              <a:t>:/static/");</a:t>
            </a:r>
          </a:p>
          <a:p>
            <a:pPr marL="68580" indent="0">
              <a:buNone/>
            </a:pPr>
            <a:r>
              <a:rPr lang="en-US" sz="1700" dirty="0"/>
              <a:t> </a:t>
            </a:r>
            <a:r>
              <a:rPr lang="en-US" sz="1700" b="1" dirty="0" smtClean="0"/>
              <a:t>}</a:t>
            </a:r>
            <a:endParaRPr lang="en-US" sz="17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6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7"/>
            <a:ext cx="6777319" cy="56451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Writing simple REST service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87806"/>
            <a:ext cx="6777317" cy="454482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 smtClean="0"/>
              <a:t>Writing REST Service is simple with below steps</a:t>
            </a:r>
            <a:r>
              <a:rPr lang="en-US" sz="2800" dirty="0" smtClean="0"/>
              <a:t>…</a:t>
            </a:r>
          </a:p>
          <a:p>
            <a:r>
              <a:rPr lang="en-US" dirty="0" smtClean="0"/>
              <a:t>Annotate your controller with @</a:t>
            </a:r>
            <a:r>
              <a:rPr lang="en-US" dirty="0" err="1" smtClean="0"/>
              <a:t>RestController</a:t>
            </a:r>
            <a:r>
              <a:rPr lang="en-US" dirty="0" smtClean="0"/>
              <a:t> </a:t>
            </a:r>
          </a:p>
          <a:p>
            <a:pPr marL="68580" indent="0">
              <a:buNone/>
            </a:pPr>
            <a:r>
              <a:rPr lang="en-US" sz="2000" dirty="0" smtClean="0"/>
              <a:t>	This is equals to @Controller +@</a:t>
            </a:r>
            <a:r>
              <a:rPr lang="en-US" sz="2000" dirty="0" err="1" smtClean="0"/>
              <a:t>ResponseBody</a:t>
            </a:r>
            <a:endParaRPr lang="en-US" sz="2000" dirty="0" smtClean="0"/>
          </a:p>
          <a:p>
            <a:r>
              <a:rPr lang="en-US" dirty="0" smtClean="0"/>
              <a:t>Make sure appropriate message converters available in the class path. Spring will automatically creates message converters for you.</a:t>
            </a:r>
          </a:p>
          <a:p>
            <a:r>
              <a:rPr lang="en-US" dirty="0" smtClean="0"/>
              <a:t>Return required DTO Objects from the class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08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23287"/>
            <a:ext cx="6171163" cy="65272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Enabling Spring Security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34781"/>
            <a:ext cx="6777317" cy="429784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Write a class and annotate with </a:t>
            </a:r>
            <a:r>
              <a:rPr lang="en-US" sz="2000" b="1" dirty="0" smtClean="0"/>
              <a:t>@</a:t>
            </a:r>
            <a:r>
              <a:rPr lang="en-US" sz="2000" b="1" dirty="0" err="1" smtClean="0"/>
              <a:t>EnableWebSecurity</a:t>
            </a:r>
            <a:r>
              <a:rPr lang="en-US" sz="2000" dirty="0" smtClean="0"/>
              <a:t> and extend that class with </a:t>
            </a:r>
            <a:r>
              <a:rPr lang="en-US" sz="2000" b="1" dirty="0" err="1" smtClean="0"/>
              <a:t>WebSecurityConfigurerAdapter</a:t>
            </a:r>
            <a:endParaRPr lang="en-US" sz="2000" b="1" dirty="0" smtClean="0"/>
          </a:p>
          <a:p>
            <a:pPr marL="68580" indent="0">
              <a:buNone/>
            </a:pPr>
            <a:r>
              <a:rPr lang="en-US" sz="2000" b="1" dirty="0" smtClean="0"/>
              <a:t>This annotation looks for a instance of class </a:t>
            </a:r>
            <a:r>
              <a:rPr lang="en-US" sz="2000" dirty="0" err="1" smtClean="0"/>
              <a:t>WebSecurityConfigurer</a:t>
            </a:r>
            <a:r>
              <a:rPr lang="en-US" sz="2000" dirty="0" smtClean="0"/>
              <a:t> to read the security settings</a:t>
            </a:r>
            <a:endParaRPr lang="en-US" sz="2000" b="1" dirty="0"/>
          </a:p>
          <a:p>
            <a:r>
              <a:rPr lang="en-US" sz="2000" b="1" dirty="0" smtClean="0"/>
              <a:t>Override configure(</a:t>
            </a:r>
            <a:r>
              <a:rPr lang="en-US" sz="2000" b="1" dirty="0" err="1" smtClean="0"/>
              <a:t>HttpSecurity</a:t>
            </a:r>
            <a:r>
              <a:rPr lang="en-US" sz="2000" b="1" dirty="0" smtClean="0"/>
              <a:t> http) method</a:t>
            </a:r>
          </a:p>
          <a:p>
            <a:pPr marL="68580" indent="0">
              <a:buNone/>
            </a:pPr>
            <a:r>
              <a:rPr lang="en-US" sz="1800" dirty="0" err="1"/>
              <a:t>http.authorizeRequests</a:t>
            </a:r>
            <a:r>
              <a:rPr lang="en-US" sz="1800" dirty="0"/>
              <a:t>().</a:t>
            </a:r>
            <a:r>
              <a:rPr lang="en-US" sz="1800" dirty="0" err="1"/>
              <a:t>anyRequest</a:t>
            </a:r>
            <a:r>
              <a:rPr lang="en-US" sz="1800" dirty="0"/>
              <a:t>().authenticated().and().</a:t>
            </a:r>
            <a:r>
              <a:rPr lang="en-US" sz="1800" dirty="0" err="1"/>
              <a:t>formLogin</a:t>
            </a:r>
            <a:r>
              <a:rPr lang="en-US" sz="1800" dirty="0"/>
              <a:t>().and().</a:t>
            </a:r>
            <a:r>
              <a:rPr lang="en-US" sz="1800" dirty="0" err="1"/>
              <a:t>httpBasic</a:t>
            </a:r>
            <a:r>
              <a:rPr lang="en-US" sz="1800" dirty="0"/>
              <a:t>();</a:t>
            </a:r>
            <a:endParaRPr lang="en-US" sz="1800" b="1" dirty="0" smtClean="0"/>
          </a:p>
          <a:p>
            <a:r>
              <a:rPr lang="en-US" sz="2000" b="1" dirty="0" smtClean="0"/>
              <a:t>Configure Security filter proxy in the  </a:t>
            </a:r>
            <a:r>
              <a:rPr lang="en-US" sz="2000" b="1" dirty="0" err="1" smtClean="0"/>
              <a:t>WEBXMLConfig</a:t>
            </a:r>
            <a:r>
              <a:rPr lang="en-US" sz="2000" b="1" dirty="0" smtClean="0"/>
              <a:t> file </a:t>
            </a:r>
          </a:p>
          <a:p>
            <a:r>
              <a:rPr lang="en-US" sz="2000" b="1" dirty="0" smtClean="0"/>
              <a:t>Add </a:t>
            </a:r>
            <a:r>
              <a:rPr lang="en-US" sz="2000" b="1" dirty="0" err="1" smtClean="0"/>
              <a:t>authenticationProvider</a:t>
            </a:r>
            <a:r>
              <a:rPr lang="en-US" sz="2000" b="1" dirty="0" smtClean="0"/>
              <a:t> or </a:t>
            </a:r>
            <a:r>
              <a:rPr lang="en-US" sz="2000" b="1" dirty="0" err="1" smtClean="0"/>
              <a:t>inMemoryManager</a:t>
            </a:r>
            <a:r>
              <a:rPr lang="en-US" sz="2000" b="1" dirty="0" smtClean="0"/>
              <a:t> by overriding </a:t>
            </a:r>
          </a:p>
          <a:p>
            <a:pPr marL="68580" indent="0">
              <a:buNone/>
            </a:pPr>
            <a:r>
              <a:rPr lang="en-US" sz="2000" b="1" dirty="0" smtClean="0"/>
              <a:t>  </a:t>
            </a:r>
            <a:r>
              <a:rPr lang="en-US" sz="2000" b="1" dirty="0"/>
              <a:t>configure(</a:t>
            </a:r>
            <a:r>
              <a:rPr lang="en-US" sz="2000" b="1" dirty="0" err="1"/>
              <a:t>AuthenticationManagerBuilder</a:t>
            </a:r>
            <a:r>
              <a:rPr lang="en-US" sz="2000" b="1" dirty="0"/>
              <a:t> </a:t>
            </a:r>
            <a:r>
              <a:rPr lang="en-US" sz="2000" b="1" dirty="0" err="1"/>
              <a:t>auth</a:t>
            </a:r>
            <a:r>
              <a:rPr lang="en-US" sz="2000" b="1" dirty="0" smtClean="0"/>
              <a:t>)     </a:t>
            </a:r>
            <a:r>
              <a:rPr lang="en-US" sz="2000" dirty="0" smtClean="0"/>
              <a:t>method.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026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29134"/>
            <a:ext cx="6523958" cy="70564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Customizing spring security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34782"/>
            <a:ext cx="6777317" cy="4297848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 smtClean="0"/>
              <a:t>Following interfaces from spring security framework need to implement to customize spring security framework</a:t>
            </a:r>
          </a:p>
          <a:p>
            <a:pPr marL="411480" indent="-342900">
              <a:buAutoNum type="arabicPeriod"/>
            </a:pPr>
            <a:r>
              <a:rPr lang="en-US" sz="1800" b="1" dirty="0" err="1" smtClean="0"/>
              <a:t>UserDetails</a:t>
            </a:r>
            <a:r>
              <a:rPr lang="en-US" sz="1800" b="1" dirty="0" smtClean="0"/>
              <a:t>:</a:t>
            </a:r>
            <a:r>
              <a:rPr lang="en-US" sz="1800" dirty="0" smtClean="0"/>
              <a:t> contains username ,password and other account enable disable locking kind of properties.</a:t>
            </a:r>
          </a:p>
          <a:p>
            <a:pPr marL="411480" indent="-342900">
              <a:buAutoNum type="arabicPeriod"/>
            </a:pPr>
            <a:r>
              <a:rPr lang="en-US" sz="1800" b="1" dirty="0" err="1" smtClean="0"/>
              <a:t>GrantedAuthority</a:t>
            </a:r>
            <a:r>
              <a:rPr lang="en-US" sz="1800" b="1" dirty="0" smtClean="0"/>
              <a:t>: </a:t>
            </a:r>
            <a:r>
              <a:rPr lang="en-US" sz="1800" dirty="0" smtClean="0"/>
              <a:t>contains roles based we can grant access to the resources</a:t>
            </a:r>
          </a:p>
          <a:p>
            <a:pPr marL="411480" indent="-342900">
              <a:buAutoNum type="arabicPeriod"/>
            </a:pPr>
            <a:r>
              <a:rPr lang="en-US" sz="1800" b="1" dirty="0" err="1" smtClean="0"/>
              <a:t>UserDetailService</a:t>
            </a:r>
            <a:r>
              <a:rPr lang="en-US" sz="1800" b="1" dirty="0" smtClean="0"/>
              <a:t>:</a:t>
            </a:r>
            <a:r>
              <a:rPr lang="en-US" sz="1800" dirty="0" smtClean="0"/>
              <a:t> loads the user based on username and returns </a:t>
            </a:r>
            <a:r>
              <a:rPr lang="en-US" sz="1800" dirty="0" err="1" smtClean="0"/>
              <a:t>UserDetails</a:t>
            </a:r>
            <a:r>
              <a:rPr lang="en-US" sz="1800" dirty="0" smtClean="0"/>
              <a:t> object.</a:t>
            </a:r>
          </a:p>
          <a:p>
            <a:pPr marL="411480" indent="-342900">
              <a:buAutoNum type="arabicPeriod"/>
            </a:pPr>
            <a:r>
              <a:rPr lang="en-US" sz="1800" b="1" dirty="0" err="1" smtClean="0"/>
              <a:t>AuthenticationProvider</a:t>
            </a:r>
            <a:r>
              <a:rPr lang="en-US" sz="1800" b="1" dirty="0" smtClean="0"/>
              <a:t>:</a:t>
            </a:r>
            <a:r>
              <a:rPr lang="en-US" sz="1800" dirty="0" smtClean="0"/>
              <a:t> contains authenticate method to do check username and password against DB. If credentials are valid it has to return object of type </a:t>
            </a:r>
            <a:r>
              <a:rPr lang="en-US" sz="1800" dirty="0" err="1" smtClean="0"/>
              <a:t>UsernamePasswordAuthenticationToken</a:t>
            </a:r>
            <a:r>
              <a:rPr lang="en-US" sz="1800" dirty="0"/>
              <a:t> </a:t>
            </a:r>
            <a:r>
              <a:rPr lang="en-US" sz="1800" dirty="0" smtClean="0"/>
              <a:t>which takes valid username , password, authorities</a:t>
            </a:r>
            <a:endParaRPr lang="en-US" sz="1800" dirty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6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11493"/>
            <a:ext cx="6559238" cy="5998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Exception handing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39496"/>
            <a:ext cx="6777317" cy="4193134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 smtClean="0"/>
              <a:t>Web exception can be handled by overriding method below method in </a:t>
            </a:r>
            <a:r>
              <a:rPr lang="en-US" sz="1800" b="1" dirty="0" err="1" smtClean="0"/>
              <a:t>WebMvcConfigurerAdapter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sz="1400" dirty="0"/>
              <a:t>@Override</a:t>
            </a:r>
          </a:p>
          <a:p>
            <a:pPr marL="68580" indent="0">
              <a:buNone/>
            </a:pPr>
            <a:r>
              <a:rPr lang="en-US" sz="1400" dirty="0"/>
              <a:t> </a:t>
            </a:r>
            <a:r>
              <a:rPr lang="en-US" sz="1400" b="1" dirty="0" smtClean="0"/>
              <a:t>public </a:t>
            </a:r>
            <a:r>
              <a:rPr lang="en-US" sz="1400" b="1" dirty="0"/>
              <a:t>void </a:t>
            </a:r>
            <a:r>
              <a:rPr lang="en-US" sz="1400" b="1" dirty="0" err="1"/>
              <a:t>configureHandlerExceptionResolvers</a:t>
            </a:r>
            <a:r>
              <a:rPr lang="en-US" sz="1400" b="1" dirty="0"/>
              <a:t>(List&lt;</a:t>
            </a:r>
            <a:r>
              <a:rPr lang="en-US" sz="1400" b="1" dirty="0" err="1"/>
              <a:t>HandlerExceptionResolver</a:t>
            </a:r>
            <a:r>
              <a:rPr lang="en-US" sz="1400" b="1" dirty="0"/>
              <a:t>&gt; </a:t>
            </a:r>
            <a:r>
              <a:rPr lang="en-US" sz="1400" b="1" dirty="0" err="1"/>
              <a:t>exceptionResolvers</a:t>
            </a:r>
            <a:r>
              <a:rPr lang="en-US" sz="1400" b="1" dirty="0"/>
              <a:t>) {</a:t>
            </a:r>
          </a:p>
          <a:p>
            <a:pPr marL="68580" indent="0">
              <a:buNone/>
            </a:pPr>
            <a:r>
              <a:rPr lang="en-US" sz="1400" dirty="0"/>
              <a:t>        </a:t>
            </a:r>
            <a:r>
              <a:rPr lang="en-US" sz="1400" b="1" dirty="0" err="1"/>
              <a:t>super.configureHandlerExceptionResolvers</a:t>
            </a:r>
            <a:r>
              <a:rPr lang="en-US" sz="1400" b="1" dirty="0"/>
              <a:t>(</a:t>
            </a:r>
            <a:r>
              <a:rPr lang="en-US" sz="1400" b="1" dirty="0" err="1"/>
              <a:t>exceptionResolvers</a:t>
            </a:r>
            <a:r>
              <a:rPr lang="en-US" sz="1400" b="1" dirty="0"/>
              <a:t>);</a:t>
            </a:r>
          </a:p>
          <a:p>
            <a:pPr marL="6858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exceptionResolvers.add</a:t>
            </a:r>
            <a:r>
              <a:rPr lang="en-US" sz="1400" dirty="0"/>
              <a:t>(</a:t>
            </a:r>
            <a:r>
              <a:rPr lang="en-US" sz="1400" b="1" dirty="0"/>
              <a:t>new </a:t>
            </a:r>
            <a:r>
              <a:rPr lang="en-US" sz="1400" b="1" dirty="0" err="1"/>
              <a:t>CustomExceptionResolver</a:t>
            </a:r>
            <a:r>
              <a:rPr lang="en-US" sz="1400" b="1" dirty="0"/>
              <a:t>());</a:t>
            </a:r>
          </a:p>
          <a:p>
            <a:pPr marL="68580" indent="0">
              <a:buNone/>
            </a:pPr>
            <a:r>
              <a:rPr lang="en-US" sz="1400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3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6435760" cy="471834"/>
          </a:xfrm>
        </p:spPr>
        <p:txBody>
          <a:bodyPr>
            <a:noAutofit/>
          </a:bodyPr>
          <a:lstStyle/>
          <a:p>
            <a:r>
              <a:rPr lang="en-US" sz="2800" dirty="0" smtClean="0"/>
              <a:t>Writing custom exception resolver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6476"/>
            <a:ext cx="6777317" cy="4086154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b="1" dirty="0"/>
              <a:t>public class </a:t>
            </a:r>
            <a:r>
              <a:rPr lang="en-US" b="1" dirty="0" err="1"/>
              <a:t>CustomExceptionResolver</a:t>
            </a:r>
            <a:r>
              <a:rPr lang="en-US" b="1" dirty="0"/>
              <a:t> implements </a:t>
            </a:r>
            <a:r>
              <a:rPr lang="en-US" b="1" dirty="0" err="1"/>
              <a:t>HandlerExceptionResolver</a:t>
            </a:r>
            <a:r>
              <a:rPr lang="en-US" b="1" dirty="0"/>
              <a:t> {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 @Override</a:t>
            </a:r>
          </a:p>
          <a:p>
            <a:pPr marL="68580" indent="0">
              <a:buNone/>
            </a:pPr>
            <a:r>
              <a:rPr lang="en-US" dirty="0"/>
              <a:t>    </a:t>
            </a:r>
            <a:r>
              <a:rPr lang="en-US" b="1" dirty="0"/>
              <a:t>public </a:t>
            </a:r>
            <a:r>
              <a:rPr lang="en-US" b="1" dirty="0" err="1"/>
              <a:t>ModelAndView</a:t>
            </a:r>
            <a:r>
              <a:rPr lang="en-US" b="1" dirty="0"/>
              <a:t> </a:t>
            </a:r>
            <a:r>
              <a:rPr lang="en-US" b="1" dirty="0" err="1"/>
              <a:t>resolveException</a:t>
            </a:r>
            <a:r>
              <a:rPr lang="en-US" b="1" dirty="0"/>
              <a:t>(</a:t>
            </a:r>
            <a:r>
              <a:rPr lang="en-US" b="1" dirty="0" err="1"/>
              <a:t>HttpServletRequest</a:t>
            </a:r>
            <a:r>
              <a:rPr lang="en-US" b="1" dirty="0"/>
              <a:t> request, </a:t>
            </a:r>
            <a:r>
              <a:rPr lang="en-US" b="1" dirty="0" err="1"/>
              <a:t>HttpServletResponse</a:t>
            </a:r>
            <a:r>
              <a:rPr lang="en-US" b="1" dirty="0"/>
              <a:t> response, Object handler, Exception ex) {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ro-RO" b="1" dirty="0"/>
              <a:t> </a:t>
            </a:r>
            <a:r>
              <a:rPr lang="ro-RO" b="1" dirty="0" smtClean="0"/>
              <a:t>    final </a:t>
            </a:r>
            <a:r>
              <a:rPr lang="ro-RO" b="1" dirty="0"/>
              <a:t>ModelAndView mv = new ModelAndView("exception");</a:t>
            </a:r>
          </a:p>
          <a:p>
            <a:pPr marL="68580" indent="0">
              <a:buNone/>
            </a:pPr>
            <a:r>
              <a:rPr lang="ro-RO" dirty="0"/>
              <a:t>        mv.addObject("name", ex.getClass().getSimpleName());</a:t>
            </a:r>
          </a:p>
          <a:p>
            <a:pPr marL="68580" indent="0">
              <a:buNone/>
            </a:pPr>
            <a:r>
              <a:rPr lang="ro-RO" dirty="0"/>
              <a:t>        mv.addObject("message", ex.getMessage());</a:t>
            </a:r>
          </a:p>
          <a:p>
            <a:pPr marL="68580" indent="0">
              <a:buNone/>
            </a:pPr>
            <a:r>
              <a:rPr lang="ro-RO" dirty="0"/>
              <a:t>        mv.addObject("errorCode", response.getStatus());</a:t>
            </a:r>
          </a:p>
          <a:p>
            <a:pPr marL="68580" indent="0">
              <a:buNone/>
            </a:pPr>
            <a:r>
              <a:rPr lang="is-IS" dirty="0"/>
              <a:t>        </a:t>
            </a:r>
            <a:r>
              <a:rPr lang="is-IS" b="1" dirty="0"/>
              <a:t>return mv;</a:t>
            </a:r>
          </a:p>
          <a:p>
            <a:pPr marL="68580" indent="0">
              <a:buNone/>
            </a:pPr>
            <a:r>
              <a:rPr lang="is-IS" dirty="0"/>
              <a:t>    }</a:t>
            </a:r>
          </a:p>
          <a:p>
            <a:pPr marL="68580" indent="0">
              <a:buNone/>
            </a:pPr>
            <a:endParaRPr lang="is-IS" dirty="0"/>
          </a:p>
          <a:p>
            <a:pPr marL="68580" indent="0">
              <a:buNone/>
            </a:pPr>
            <a:r>
              <a:rPr lang="is-I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2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12361"/>
            <a:ext cx="6777319" cy="630605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RESTful</a:t>
            </a:r>
            <a:r>
              <a:rPr lang="en-US" sz="2800" dirty="0" smtClean="0"/>
              <a:t> service exception handling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81758"/>
            <a:ext cx="6777317" cy="4050872"/>
          </a:xfrm>
        </p:spPr>
        <p:txBody>
          <a:bodyPr/>
          <a:lstStyle/>
          <a:p>
            <a:r>
              <a:rPr lang="en-US" sz="1800" dirty="0" smtClean="0"/>
              <a:t>If you want exception message as JSON then write a class which extends </a:t>
            </a:r>
            <a:r>
              <a:rPr lang="en-US" sz="1800" b="1" dirty="0" err="1"/>
              <a:t>ResponseEntityExceptionHandler</a:t>
            </a:r>
            <a:r>
              <a:rPr lang="en-US" sz="1800" dirty="0" smtClean="0"/>
              <a:t> and annotate that class with @</a:t>
            </a:r>
            <a:r>
              <a:rPr lang="en-US" sz="1800" dirty="0" err="1" smtClean="0"/>
              <a:t>ControllerAdvice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Override  methods available in above handler class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sz="2000" dirty="0"/>
              <a:t>@</a:t>
            </a:r>
            <a:r>
              <a:rPr lang="en-US" sz="2000" dirty="0" err="1"/>
              <a:t>ControllerAdvice</a:t>
            </a:r>
            <a:endParaRPr lang="en-US" sz="1800" dirty="0"/>
          </a:p>
          <a:p>
            <a:pPr marL="68580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RESTExceptionHandler</a:t>
            </a:r>
            <a:r>
              <a:rPr lang="en-US" sz="2000" dirty="0"/>
              <a:t> extends </a:t>
            </a:r>
            <a:r>
              <a:rPr lang="en-US" sz="2000" dirty="0" err="1" smtClean="0"/>
              <a:t>ResponseEntityExceptionHandler</a:t>
            </a:r>
            <a:r>
              <a:rPr lang="en-US" sz="2000" dirty="0" smtClean="0"/>
              <a:t>{</a:t>
            </a:r>
          </a:p>
          <a:p>
            <a:pPr marL="68580" indent="0">
              <a:buNone/>
            </a:pPr>
            <a:endParaRPr lang="en-US" sz="2000" dirty="0"/>
          </a:p>
          <a:p>
            <a:pPr marL="6858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0534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05646"/>
            <a:ext cx="6777319" cy="61744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Index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99498"/>
            <a:ext cx="6777317" cy="4333131"/>
          </a:xfrm>
        </p:spPr>
        <p:txBody>
          <a:bodyPr/>
          <a:lstStyle/>
          <a:p>
            <a:r>
              <a:rPr lang="en-US" dirty="0" smtClean="0"/>
              <a:t>Spring Java based configuration</a:t>
            </a:r>
          </a:p>
          <a:p>
            <a:r>
              <a:rPr lang="en-US" dirty="0" smtClean="0"/>
              <a:t>Traditional Java web application </a:t>
            </a:r>
          </a:p>
          <a:p>
            <a:r>
              <a:rPr lang="en-US" dirty="0" smtClean="0"/>
              <a:t>Servlet </a:t>
            </a:r>
            <a:r>
              <a:rPr lang="en-US" smtClean="0"/>
              <a:t>3.0 </a:t>
            </a:r>
            <a:r>
              <a:rPr lang="en-US" smtClean="0"/>
              <a:t>container</a:t>
            </a:r>
            <a:endParaRPr lang="en-US" dirty="0" smtClean="0"/>
          </a:p>
          <a:p>
            <a:r>
              <a:rPr lang="en-US" dirty="0" smtClean="0"/>
              <a:t>Customizing web app with Spring Adapters</a:t>
            </a:r>
          </a:p>
          <a:p>
            <a:r>
              <a:rPr lang="en-US" dirty="0"/>
              <a:t>Securing your web </a:t>
            </a:r>
            <a:r>
              <a:rPr lang="en-US" dirty="0" smtClean="0"/>
              <a:t>pages</a:t>
            </a:r>
          </a:p>
          <a:p>
            <a:r>
              <a:rPr lang="en-US" dirty="0" smtClean="0"/>
              <a:t>Creating simple REST API </a:t>
            </a:r>
          </a:p>
          <a:p>
            <a:r>
              <a:rPr lang="en-US" dirty="0" smtClean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6167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05646"/>
            <a:ext cx="6777319" cy="793852"/>
          </a:xfrm>
        </p:spPr>
        <p:txBody>
          <a:bodyPr>
            <a:noAutofit/>
          </a:bodyPr>
          <a:lstStyle/>
          <a:p>
            <a:r>
              <a:rPr lang="en-US" sz="2800" dirty="0" smtClean="0"/>
              <a:t>Traditional Web application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8270"/>
            <a:ext cx="6777317" cy="4174360"/>
          </a:xfrm>
        </p:spPr>
        <p:txBody>
          <a:bodyPr/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myApp</a:t>
            </a: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    |static/ *.</a:t>
            </a:r>
            <a:r>
              <a:rPr lang="en-US" dirty="0" err="1" smtClean="0"/>
              <a:t>css</a:t>
            </a:r>
            <a:r>
              <a:rPr lang="en-US" dirty="0" smtClean="0"/>
              <a:t>, *.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68580" indent="0">
              <a:buNone/>
            </a:pPr>
            <a:r>
              <a:rPr lang="en-US" dirty="0"/>
              <a:t> </a:t>
            </a:r>
            <a:r>
              <a:rPr lang="en-US" dirty="0" smtClean="0"/>
              <a:t>   |-WEB-INF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 |classes/ *.class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smtClean="0"/>
              <a:t> |lib/*.jar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b="1" dirty="0" smtClean="0"/>
              <a:t> |-</a:t>
            </a:r>
            <a:r>
              <a:rPr lang="en-US" b="1" dirty="0" err="1" smtClean="0"/>
              <a:t>web.xml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0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58570"/>
            <a:ext cx="6576877" cy="51159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Configuring </a:t>
            </a:r>
            <a:r>
              <a:rPr lang="en-US" sz="2000" dirty="0" err="1" smtClean="0"/>
              <a:t>web.xml</a:t>
            </a:r>
            <a:r>
              <a:rPr lang="en-US" sz="2000" dirty="0" smtClean="0"/>
              <a:t> prior to servlet 3.0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64216"/>
            <a:ext cx="6777317" cy="4368414"/>
          </a:xfrm>
        </p:spPr>
        <p:txBody>
          <a:bodyPr>
            <a:normAutofit fontScale="40000" lnSpcReduction="20000"/>
          </a:bodyPr>
          <a:lstStyle/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 smtClean="0"/>
              <a:t>&lt;</a:t>
            </a:r>
            <a:r>
              <a:rPr lang="en-US" dirty="0"/>
              <a:t>web-app id="</a:t>
            </a:r>
            <a:r>
              <a:rPr lang="en-US" dirty="0" err="1"/>
              <a:t>WebApp_ID</a:t>
            </a:r>
            <a:r>
              <a:rPr lang="en-US" dirty="0"/>
              <a:t>" version="</a:t>
            </a:r>
            <a:r>
              <a:rPr lang="en-US" dirty="0" smtClean="0"/>
              <a:t>2.4”&gt;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68580" indent="0">
              <a:buNone/>
            </a:pPr>
            <a:r>
              <a:rPr lang="en-US" b="1" dirty="0"/>
              <a:t>&lt;context-</a:t>
            </a:r>
            <a:r>
              <a:rPr lang="en-US" b="1" dirty="0" err="1"/>
              <a:t>param</a:t>
            </a:r>
            <a:r>
              <a:rPr lang="en-US" b="1" dirty="0"/>
              <a:t>&gt;</a:t>
            </a:r>
          </a:p>
          <a:p>
            <a:pPr marL="68580" indent="0">
              <a:buNone/>
            </a:pPr>
            <a:r>
              <a:rPr lang="en-US" b="1" dirty="0"/>
              <a:t>    &lt;</a:t>
            </a:r>
            <a:r>
              <a:rPr lang="en-US" b="1" dirty="0" err="1"/>
              <a:t>param</a:t>
            </a:r>
            <a:r>
              <a:rPr lang="en-US" b="1" dirty="0"/>
              <a:t>-name&gt;</a:t>
            </a:r>
            <a:r>
              <a:rPr lang="en-US" b="1" dirty="0" err="1"/>
              <a:t>contextConfigLocation</a:t>
            </a:r>
            <a:r>
              <a:rPr lang="en-US" b="1" dirty="0"/>
              <a:t>&lt;/</a:t>
            </a:r>
            <a:r>
              <a:rPr lang="en-US" b="1" dirty="0" err="1"/>
              <a:t>param</a:t>
            </a:r>
            <a:r>
              <a:rPr lang="en-US" b="1" dirty="0"/>
              <a:t>-name&gt;</a:t>
            </a:r>
          </a:p>
          <a:p>
            <a:pPr marL="68580" indent="0">
              <a:buNone/>
            </a:pPr>
            <a:r>
              <a:rPr lang="en-US" b="1" dirty="0"/>
              <a:t>    &lt;</a:t>
            </a:r>
            <a:r>
              <a:rPr lang="en-US" b="1" dirty="0" err="1"/>
              <a:t>param</a:t>
            </a:r>
            <a:r>
              <a:rPr lang="en-US" b="1" dirty="0"/>
              <a:t>-value&gt;/WEB-INF/</a:t>
            </a:r>
            <a:r>
              <a:rPr lang="en-US" b="1" dirty="0" err="1"/>
              <a:t>applicationContext.xml</a:t>
            </a:r>
            <a:r>
              <a:rPr lang="en-US" b="1" dirty="0"/>
              <a:t>&lt;/</a:t>
            </a:r>
            <a:r>
              <a:rPr lang="en-US" b="1" dirty="0" err="1"/>
              <a:t>param</a:t>
            </a:r>
            <a:r>
              <a:rPr lang="en-US" b="1" dirty="0"/>
              <a:t>-value&gt;</a:t>
            </a:r>
          </a:p>
          <a:p>
            <a:pPr marL="68580" indent="0">
              <a:buNone/>
            </a:pPr>
            <a:r>
              <a:rPr lang="en-US" b="1" dirty="0"/>
              <a:t>&lt;/context-</a:t>
            </a:r>
            <a:r>
              <a:rPr lang="en-US" b="1" dirty="0" err="1"/>
              <a:t>param</a:t>
            </a:r>
            <a:r>
              <a:rPr lang="en-US" b="1" dirty="0" smtClean="0"/>
              <a:t>&gt;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b="1" dirty="0"/>
              <a:t>&lt;listener&gt;  </a:t>
            </a:r>
            <a:endParaRPr lang="en-US" b="1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&lt;listener-class&gt;</a:t>
            </a:r>
            <a:r>
              <a:rPr lang="en-US" b="1" dirty="0" err="1">
                <a:solidFill>
                  <a:srgbClr val="FF0000"/>
                </a:solidFill>
              </a:rPr>
              <a:t>org.springframework.web.context.ContextLoaderListener</a:t>
            </a:r>
            <a:r>
              <a:rPr lang="en-US" b="1" dirty="0"/>
              <a:t>&lt;/listener-class&gt;  </a:t>
            </a:r>
          </a:p>
          <a:p>
            <a:pPr marL="68580" indent="0">
              <a:buNone/>
            </a:pPr>
            <a:r>
              <a:rPr lang="en-US" b="1" dirty="0"/>
              <a:t>&lt;/listener&gt;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&lt;servlet&gt;</a:t>
            </a:r>
          </a:p>
          <a:p>
            <a:pPr marL="68580" indent="0">
              <a:buNone/>
            </a:pPr>
            <a:r>
              <a:rPr lang="en-US" dirty="0"/>
              <a:t>      &lt;servlet-name&gt;dispatcher&lt;/servlet-name&gt;</a:t>
            </a:r>
          </a:p>
          <a:p>
            <a:pPr marL="68580" indent="0">
              <a:buNone/>
            </a:pPr>
            <a:r>
              <a:rPr lang="en-US" dirty="0"/>
              <a:t>      &lt;servlet-class&gt;</a:t>
            </a:r>
          </a:p>
          <a:p>
            <a:pPr marL="6858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</a:t>
            </a:r>
            <a:r>
              <a:rPr lang="en-US" b="1" dirty="0" err="1">
                <a:solidFill>
                  <a:srgbClr val="FF0000"/>
                </a:solidFill>
              </a:rPr>
              <a:t>org.springframework.web.servlet.DispatcherServlet</a:t>
            </a:r>
            <a:endParaRPr lang="en-US" b="1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dirty="0"/>
              <a:t>      &lt;/servlet-class&gt;</a:t>
            </a:r>
          </a:p>
          <a:p>
            <a:pPr marL="68580" indent="0">
              <a:buNone/>
            </a:pPr>
            <a:r>
              <a:rPr lang="en-US" dirty="0"/>
              <a:t>      &lt;load-on-startup&gt;1&lt;/load-on-startup&gt;</a:t>
            </a:r>
          </a:p>
          <a:p>
            <a:pPr marL="68580" indent="0">
              <a:buNone/>
            </a:pPr>
            <a:r>
              <a:rPr lang="en-US" dirty="0"/>
              <a:t>   &lt;/servlet&gt;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   &lt;servlet-mapping&gt;</a:t>
            </a:r>
          </a:p>
          <a:p>
            <a:pPr marL="68580" indent="0">
              <a:buNone/>
            </a:pPr>
            <a:r>
              <a:rPr lang="en-US" dirty="0"/>
              <a:t>      &lt;servlet-name&gt;dispatcher&lt;/servlet-name&gt;</a:t>
            </a:r>
          </a:p>
          <a:p>
            <a:pPr marL="68580" indent="0">
              <a:buNone/>
            </a:pPr>
            <a:r>
              <a:rPr lang="en-US" dirty="0"/>
              <a:t>  </a:t>
            </a:r>
            <a:r>
              <a:rPr lang="en-US" b="1" dirty="0"/>
              <a:t>    &lt;</a:t>
            </a:r>
            <a:r>
              <a:rPr lang="en-US" b="1" dirty="0" err="1"/>
              <a:t>url</a:t>
            </a:r>
            <a:r>
              <a:rPr lang="en-US" b="1" dirty="0"/>
              <a:t>-pattern</a:t>
            </a:r>
            <a:r>
              <a:rPr lang="en-US" b="1" dirty="0" smtClean="0"/>
              <a:t>&gt;/*&lt;</a:t>
            </a:r>
            <a:r>
              <a:rPr lang="en-US" b="1" dirty="0"/>
              <a:t>/</a:t>
            </a:r>
            <a:r>
              <a:rPr lang="en-US" b="1" dirty="0" err="1"/>
              <a:t>url</a:t>
            </a:r>
            <a:r>
              <a:rPr lang="en-US" b="1" dirty="0"/>
              <a:t>-pattern&gt;</a:t>
            </a:r>
          </a:p>
          <a:p>
            <a:pPr marL="68580" indent="0">
              <a:buNone/>
            </a:pPr>
            <a:r>
              <a:rPr lang="en-US" dirty="0"/>
              <a:t>   &lt;/servlet-mapping&gt;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&lt;/web-app&gt;</a:t>
            </a:r>
          </a:p>
        </p:txBody>
      </p:sp>
    </p:spTree>
    <p:extLst>
      <p:ext uri="{BB962C8B-B14F-4D97-AF65-F5344CB8AC3E}">
        <p14:creationId xmlns:p14="http://schemas.microsoft.com/office/powerpoint/2010/main" val="3630978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76211"/>
            <a:ext cx="6777319" cy="5468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Servlet 3.0 container works (tomcat 7 +)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6576"/>
            <a:ext cx="6777317" cy="4386054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000" dirty="0"/>
              <a:t>In a Servlet 3.0 environment, the container looks for any classes </a:t>
            </a:r>
            <a:r>
              <a:rPr lang="en-US" sz="2000" dirty="0" smtClean="0"/>
              <a:t>in </a:t>
            </a:r>
            <a:r>
              <a:rPr lang="en-US" sz="2000" dirty="0"/>
              <a:t>the </a:t>
            </a:r>
            <a:r>
              <a:rPr lang="en-US" sz="2000" dirty="0" smtClean="0"/>
              <a:t>class path </a:t>
            </a:r>
            <a:r>
              <a:rPr lang="en-US" sz="2000" dirty="0"/>
              <a:t>that implement the </a:t>
            </a:r>
            <a:r>
              <a:rPr lang="en-US" sz="1800" b="1" i="1" dirty="0" err="1"/>
              <a:t>javax.servlet.ServletContainerInitializer</a:t>
            </a:r>
            <a:r>
              <a:rPr lang="en-US" sz="2000" dirty="0"/>
              <a:t> interface; if any are found, they’re used to configure the servlet container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Spring supplies an implementation of that interface called </a:t>
            </a:r>
            <a:r>
              <a:rPr lang="en-US" sz="2000" b="1" dirty="0" err="1"/>
              <a:t>SpringServletContainerInitializer</a:t>
            </a:r>
            <a:r>
              <a:rPr lang="en-US" sz="2000" dirty="0"/>
              <a:t> that, in turn, seeks out any classes that implement </a:t>
            </a:r>
            <a:r>
              <a:rPr lang="en-US" sz="2000" b="1" dirty="0" err="1"/>
              <a:t>WebApplicationInitializer</a:t>
            </a:r>
            <a:r>
              <a:rPr lang="en-US" sz="2000" dirty="0"/>
              <a:t> and delegates to them for configuration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Spring 3.2 introduced a convenient base implementation of </a:t>
            </a:r>
            <a:r>
              <a:rPr lang="en-US" sz="2000" b="1" dirty="0" err="1"/>
              <a:t>WebApplicationInitializer</a:t>
            </a:r>
            <a:r>
              <a:rPr lang="en-US" sz="2000" dirty="0"/>
              <a:t> called </a:t>
            </a:r>
            <a:r>
              <a:rPr lang="en-US" sz="1800" b="1" i="1" dirty="0" err="1" smtClean="0">
                <a:solidFill>
                  <a:srgbClr val="FF0000"/>
                </a:solidFill>
              </a:rPr>
              <a:t>AbstractAnnotationConfigDispatcherServletInitializer</a:t>
            </a:r>
            <a:endParaRPr 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43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7340"/>
            <a:ext cx="6777317" cy="4915289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/>
              <a:t>AbstractAnnotationConfigDispatcherServletInitializer</a:t>
            </a:r>
            <a:r>
              <a:rPr lang="en-US" sz="1800" dirty="0"/>
              <a:t> creates both a </a:t>
            </a:r>
            <a:r>
              <a:rPr lang="en-US" sz="1800" b="1" dirty="0" err="1"/>
              <a:t>DispatcherServlet</a:t>
            </a:r>
            <a:r>
              <a:rPr lang="en-US" sz="1800" dirty="0"/>
              <a:t> and a </a:t>
            </a:r>
            <a:r>
              <a:rPr lang="en-US" sz="1800" b="1" dirty="0" err="1"/>
              <a:t>ContextLoaderListener</a:t>
            </a:r>
            <a:r>
              <a:rPr lang="en-US" sz="1800" dirty="0"/>
              <a:t>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@Configuration classes returned from </a:t>
            </a:r>
            <a:r>
              <a:rPr lang="en-US" sz="1800" dirty="0" err="1">
                <a:solidFill>
                  <a:srgbClr val="FF0000"/>
                </a:solidFill>
              </a:rPr>
              <a:t>getServletConfigClasses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/>
              <a:t> will define beans for </a:t>
            </a:r>
            <a:r>
              <a:rPr lang="en-US" sz="1800" dirty="0" err="1"/>
              <a:t>DispatcherServlet’s</a:t>
            </a:r>
            <a:r>
              <a:rPr lang="en-US" sz="1800" dirty="0"/>
              <a:t> application context. </a:t>
            </a:r>
            <a:endParaRPr lang="en-US" sz="1800" dirty="0" smtClean="0"/>
          </a:p>
          <a:p>
            <a:pPr marL="68580" indent="0">
              <a:buNone/>
            </a:pPr>
            <a:r>
              <a:rPr lang="en-US" sz="1800" dirty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      </a:t>
            </a:r>
            <a:r>
              <a:rPr lang="en-US" sz="1800" dirty="0" smtClean="0"/>
              <a:t> </a:t>
            </a:r>
            <a:r>
              <a:rPr lang="en-US" sz="1800" dirty="0"/>
              <a:t>equals to </a:t>
            </a:r>
            <a:r>
              <a:rPr lang="en-US" sz="1800" b="1" dirty="0"/>
              <a:t>dispatcher-</a:t>
            </a:r>
            <a:r>
              <a:rPr lang="en-US" sz="1800" b="1" dirty="0" err="1"/>
              <a:t>servlet.xml</a:t>
            </a:r>
            <a:endParaRPr lang="en-US" sz="1800" dirty="0" smtClean="0"/>
          </a:p>
          <a:p>
            <a:pPr marL="68580" indent="0">
              <a:buNone/>
            </a:pPr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/>
              <a:t>@Configuration class’s returned </a:t>
            </a:r>
            <a:r>
              <a:rPr lang="en-US" sz="1800" dirty="0" err="1">
                <a:solidFill>
                  <a:srgbClr val="FF0000"/>
                </a:solidFill>
              </a:rPr>
              <a:t>getRootConfigClasses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/>
              <a:t> will be used to configure the application context created by </a:t>
            </a:r>
            <a:r>
              <a:rPr lang="en-US" sz="1800" dirty="0" err="1" smtClean="0"/>
              <a:t>ContextLoaderListener</a:t>
            </a:r>
            <a:endParaRPr lang="en-US" sz="1800" dirty="0" smtClean="0"/>
          </a:p>
          <a:p>
            <a:pPr marL="6858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>
                <a:sym typeface="Wingdings"/>
              </a:rPr>
              <a:t></a:t>
            </a:r>
            <a:r>
              <a:rPr lang="en-US" sz="1800" dirty="0"/>
              <a:t> equals to </a:t>
            </a:r>
            <a:r>
              <a:rPr lang="en-US" sz="1800" b="1" dirty="0" err="1" smtClean="0"/>
              <a:t>applicationContext.xml</a:t>
            </a:r>
            <a:endParaRPr lang="en-US" sz="1800" b="1" dirty="0" smtClean="0"/>
          </a:p>
          <a:p>
            <a:pPr marL="68580" indent="0">
              <a:buNone/>
            </a:pPr>
            <a:endParaRPr lang="en-US" sz="1800" b="1" dirty="0" smtClean="0"/>
          </a:p>
          <a:p>
            <a:r>
              <a:rPr lang="en-US" sz="1800" dirty="0" err="1" smtClean="0">
                <a:solidFill>
                  <a:srgbClr val="FF0000"/>
                </a:solidFill>
              </a:rPr>
              <a:t>getServletMappings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)</a:t>
            </a:r>
            <a:r>
              <a:rPr lang="en-US" sz="1800" dirty="0" smtClean="0"/>
              <a:t> will </a:t>
            </a:r>
            <a:r>
              <a:rPr lang="en-US" sz="1800" dirty="0" err="1" smtClean="0"/>
              <a:t>provde</a:t>
            </a:r>
            <a:r>
              <a:rPr lang="en-US" sz="1800" dirty="0" smtClean="0"/>
              <a:t> URL Mappings for </a:t>
            </a:r>
            <a:r>
              <a:rPr lang="en-US" sz="1800" dirty="0" err="1" smtClean="0"/>
              <a:t>dispatcherServlet</a:t>
            </a:r>
            <a:r>
              <a:rPr lang="en-US" sz="1800" dirty="0" smtClean="0"/>
              <a:t>.   </a:t>
            </a:r>
          </a:p>
          <a:p>
            <a:pPr marL="6858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smtClean="0">
                <a:sym typeface="Wingdings"/>
              </a:rPr>
              <a:t></a:t>
            </a:r>
            <a:r>
              <a:rPr lang="en-US" sz="1800" dirty="0" smtClean="0"/>
              <a:t>equals to </a:t>
            </a:r>
            <a:r>
              <a:rPr lang="en-US" sz="1800" b="1" dirty="0" smtClean="0"/>
              <a:t>&lt;</a:t>
            </a:r>
            <a:r>
              <a:rPr lang="en-US" sz="1800" b="1" dirty="0" err="1" smtClean="0"/>
              <a:t>url</a:t>
            </a:r>
            <a:r>
              <a:rPr lang="en-US" sz="1800" b="1" dirty="0" smtClean="0"/>
              <a:t>-pattern&gt;/&lt;/</a:t>
            </a:r>
            <a:r>
              <a:rPr lang="en-US" sz="1800" b="1" dirty="0" err="1" smtClean="0"/>
              <a:t>url</a:t>
            </a:r>
            <a:r>
              <a:rPr lang="en-US" sz="1800" b="1" dirty="0" smtClean="0"/>
              <a:t>-pattern&gt;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9329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89" y="774105"/>
            <a:ext cx="6777319" cy="507117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Adapters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81222"/>
            <a:ext cx="6777317" cy="4551408"/>
          </a:xfrm>
        </p:spPr>
        <p:txBody>
          <a:bodyPr>
            <a:normAutofit fontScale="92500"/>
          </a:bodyPr>
          <a:lstStyle/>
          <a:p>
            <a:pPr marL="68580" indent="0">
              <a:buNone/>
            </a:pPr>
            <a:r>
              <a:rPr lang="en-US" dirty="0" smtClean="0"/>
              <a:t>Spring comes with different adapters to custom spring web application rendering</a:t>
            </a:r>
            <a:endParaRPr lang="en-US" dirty="0"/>
          </a:p>
          <a:p>
            <a:pPr marL="68580" indent="0">
              <a:buNone/>
            </a:pPr>
            <a:r>
              <a:rPr lang="en-US" dirty="0" smtClean="0"/>
              <a:t>It allows us to customize …..</a:t>
            </a:r>
          </a:p>
          <a:p>
            <a:r>
              <a:rPr lang="en-US" dirty="0" smtClean="0"/>
              <a:t>View Resolvers</a:t>
            </a:r>
          </a:p>
          <a:p>
            <a:r>
              <a:rPr lang="en-US" dirty="0" smtClean="0"/>
              <a:t>CORS filters</a:t>
            </a:r>
          </a:p>
          <a:p>
            <a:r>
              <a:rPr lang="en-US" dirty="0" smtClean="0"/>
              <a:t>Exception resolvers</a:t>
            </a:r>
          </a:p>
          <a:p>
            <a:r>
              <a:rPr lang="en-US" dirty="0" smtClean="0"/>
              <a:t>Static Resource configuration</a:t>
            </a:r>
          </a:p>
          <a:p>
            <a:r>
              <a:rPr lang="en-US" dirty="0" smtClean="0"/>
              <a:t>Message converters</a:t>
            </a:r>
          </a:p>
          <a:p>
            <a:r>
              <a:rPr lang="en-US" dirty="0" smtClean="0"/>
              <a:t>Locale configuration</a:t>
            </a:r>
          </a:p>
          <a:p>
            <a:r>
              <a:rPr lang="en-US" dirty="0" smtClean="0"/>
              <a:t>Enabling security to the web URLs or methods</a:t>
            </a:r>
          </a:p>
          <a:p>
            <a:r>
              <a:rPr lang="en-US" dirty="0" smtClean="0"/>
              <a:t>And more….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62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70362"/>
            <a:ext cx="6982592" cy="493953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Customizing web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58270"/>
            <a:ext cx="6777317" cy="41743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 smtClean="0"/>
              <a:t>Web customization can achieved by writing  a class and annotate with </a:t>
            </a:r>
            <a:r>
              <a:rPr lang="en-US" sz="2000" b="1" dirty="0" smtClean="0"/>
              <a:t>@</a:t>
            </a:r>
            <a:r>
              <a:rPr lang="en-US" sz="2000" b="1" dirty="0" err="1" smtClean="0"/>
              <a:t>EnableWebMvc</a:t>
            </a:r>
            <a:r>
              <a:rPr lang="en-US" sz="2000" b="1" dirty="0" smtClean="0"/>
              <a:t> And </a:t>
            </a:r>
            <a:r>
              <a:rPr lang="en-US" sz="2000" dirty="0" smtClean="0"/>
              <a:t>Extend this </a:t>
            </a:r>
            <a:r>
              <a:rPr lang="en-US" sz="2000" dirty="0"/>
              <a:t>class with </a:t>
            </a:r>
            <a:r>
              <a:rPr lang="en-US" sz="2000" b="1" dirty="0" err="1" smtClean="0"/>
              <a:t>WebMvcConfigurerAdapter</a:t>
            </a:r>
            <a:endParaRPr lang="en-US" sz="2000" b="1" dirty="0" smtClean="0"/>
          </a:p>
          <a:p>
            <a:pPr marL="68580" indent="0">
              <a:buNone/>
            </a:pPr>
            <a:endParaRPr lang="en-US" sz="2000" b="1" dirty="0" smtClean="0"/>
          </a:p>
          <a:p>
            <a:pPr marL="68580" indent="0">
              <a:buNone/>
            </a:pPr>
            <a:r>
              <a:rPr lang="en-US" sz="2000" dirty="0" smtClean="0"/>
              <a:t>With this annotation container will look for a class in the class path which implements </a:t>
            </a:r>
            <a:r>
              <a:rPr lang="en-US" sz="2000" b="1" dirty="0" err="1" smtClean="0"/>
              <a:t>WebMvcConfigurer</a:t>
            </a:r>
            <a:r>
              <a:rPr lang="en-US" sz="2000" dirty="0" smtClean="0"/>
              <a:t> or extends </a:t>
            </a:r>
            <a:r>
              <a:rPr lang="en-US" sz="2000" dirty="0"/>
              <a:t> </a:t>
            </a:r>
            <a:r>
              <a:rPr lang="en-US" sz="2000" b="1" dirty="0" err="1" smtClean="0"/>
              <a:t>WebMvcConfigurerAdapter</a:t>
            </a:r>
            <a:r>
              <a:rPr lang="en-US" sz="2000" dirty="0"/>
              <a:t> </a:t>
            </a:r>
            <a:r>
              <a:rPr lang="en-US" sz="2000" dirty="0" smtClean="0"/>
              <a:t>to load the customized settings for web application</a:t>
            </a:r>
            <a:r>
              <a:rPr lang="en-US" sz="2000" b="1" dirty="0" smtClean="0"/>
              <a:t>.</a:t>
            </a:r>
            <a:endParaRPr lang="en-US" sz="2000" dirty="0" smtClean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endParaRPr lang="en-US" sz="2000" dirty="0" smtClean="0"/>
          </a:p>
          <a:p>
            <a:pPr marL="68580" indent="0">
              <a:buNone/>
            </a:pP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42876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91747"/>
            <a:ext cx="6594517" cy="471834"/>
          </a:xfrm>
        </p:spPr>
        <p:txBody>
          <a:bodyPr>
            <a:noAutofit/>
          </a:bodyPr>
          <a:lstStyle/>
          <a:p>
            <a:r>
              <a:rPr lang="en-US" sz="2800" dirty="0" smtClean="0"/>
              <a:t>CORS Mapping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6575"/>
            <a:ext cx="6777317" cy="4386055"/>
          </a:xfrm>
        </p:spPr>
        <p:txBody>
          <a:bodyPr>
            <a:normAutofit/>
          </a:bodyPr>
          <a:lstStyle/>
          <a:p>
            <a:r>
              <a:rPr lang="en-US" dirty="0"/>
              <a:t>Cross-origin resource sharing (CORS) is a mechanism that allows restricted resources </a:t>
            </a:r>
            <a:r>
              <a:rPr lang="en-US" dirty="0" smtClean="0"/>
              <a:t>on </a:t>
            </a:r>
            <a:r>
              <a:rPr lang="en-US" dirty="0"/>
              <a:t>a web page to be requested from another domain outside the domain from which the resource </a:t>
            </a:r>
            <a:r>
              <a:rPr lang="en-US" dirty="0" smtClean="0"/>
              <a:t>originated</a:t>
            </a:r>
          </a:p>
          <a:p>
            <a:endParaRPr lang="en-US" dirty="0" smtClean="0"/>
          </a:p>
          <a:p>
            <a:pPr marL="68580" indent="0">
              <a:buNone/>
            </a:pPr>
            <a:r>
              <a:rPr lang="en-US" sz="1800" dirty="0" smtClean="0"/>
              <a:t>  @</a:t>
            </a:r>
            <a:r>
              <a:rPr lang="en-US" sz="1800" dirty="0"/>
              <a:t>Override</a:t>
            </a:r>
          </a:p>
          <a:p>
            <a:pPr marL="68580" indent="0">
              <a:buNone/>
            </a:pPr>
            <a:r>
              <a:rPr lang="en-US" sz="1800" dirty="0"/>
              <a:t>    public void </a:t>
            </a:r>
            <a:r>
              <a:rPr lang="en-US" sz="1800" dirty="0" err="1"/>
              <a:t>addCorsMappings</a:t>
            </a:r>
            <a:r>
              <a:rPr lang="en-US" sz="1800" dirty="0"/>
              <a:t>(</a:t>
            </a:r>
            <a:r>
              <a:rPr lang="en-US" sz="1800" dirty="0" err="1"/>
              <a:t>CorsRegistry</a:t>
            </a:r>
            <a:r>
              <a:rPr lang="en-US" sz="1800" dirty="0"/>
              <a:t> registry) {</a:t>
            </a:r>
          </a:p>
          <a:p>
            <a:pPr marL="68580" indent="0">
              <a:buNone/>
            </a:pPr>
            <a:r>
              <a:rPr lang="en-US" sz="1800" dirty="0" smtClean="0"/>
              <a:t>	</a:t>
            </a:r>
            <a:r>
              <a:rPr lang="en-US" sz="1800" b="1" dirty="0" err="1" smtClean="0">
                <a:solidFill>
                  <a:srgbClr val="FF0000"/>
                </a:solidFill>
              </a:rPr>
              <a:t>registry.addMapping</a:t>
            </a:r>
            <a:r>
              <a:rPr lang="en-US" sz="1800" b="1" dirty="0">
                <a:solidFill>
                  <a:srgbClr val="FF0000"/>
                </a:solidFill>
              </a:rPr>
              <a:t>("/</a:t>
            </a:r>
            <a:r>
              <a:rPr lang="en-US" sz="1800" b="1" dirty="0" err="1">
                <a:solidFill>
                  <a:srgbClr val="FF0000"/>
                </a:solidFill>
              </a:rPr>
              <a:t>cors</a:t>
            </a:r>
            <a:r>
              <a:rPr lang="en-US" sz="1800" b="1" dirty="0">
                <a:solidFill>
                  <a:srgbClr val="FF0000"/>
                </a:solidFill>
              </a:rPr>
              <a:t>/**");</a:t>
            </a:r>
          </a:p>
          <a:p>
            <a:pPr marL="68580" indent="0">
              <a:buNone/>
            </a:pPr>
            <a:r>
              <a:rPr lang="en-US" sz="1800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22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2105</TotalTime>
  <Words>1024</Words>
  <Application>Microsoft Macintosh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  Annotation based  Spring web</vt:lpstr>
      <vt:lpstr>Index</vt:lpstr>
      <vt:lpstr>Traditional Web application</vt:lpstr>
      <vt:lpstr>Configuring web.xml prior to servlet 3.0</vt:lpstr>
      <vt:lpstr>How Servlet 3.0 container works (tomcat 7 +)</vt:lpstr>
      <vt:lpstr>PowerPoint Presentation</vt:lpstr>
      <vt:lpstr>Adapters </vt:lpstr>
      <vt:lpstr>Customizing web </vt:lpstr>
      <vt:lpstr>CORS Mapping</vt:lpstr>
      <vt:lpstr>Resource Handlers</vt:lpstr>
      <vt:lpstr>Writing simple REST service</vt:lpstr>
      <vt:lpstr>Enabling Spring Security</vt:lpstr>
      <vt:lpstr>Customizing spring security</vt:lpstr>
      <vt:lpstr>Exception handing </vt:lpstr>
      <vt:lpstr>Writing custom exception resolver </vt:lpstr>
      <vt:lpstr>RESTful service exception handling</vt:lpstr>
    </vt:vector>
  </TitlesOfParts>
  <Company>Innominds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web</dc:title>
  <dc:creator>ThirupathiReddy Vajjala</dc:creator>
  <cp:lastModifiedBy>ThirupathiReddy Vajjala</cp:lastModifiedBy>
  <cp:revision>63</cp:revision>
  <dcterms:created xsi:type="dcterms:W3CDTF">2016-04-22T05:54:16Z</dcterms:created>
  <dcterms:modified xsi:type="dcterms:W3CDTF">2016-04-24T07:48:55Z</dcterms:modified>
</cp:coreProperties>
</file>