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0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75" r:id="rId9"/>
    <p:sldId id="261" r:id="rId10"/>
    <p:sldId id="262" r:id="rId11"/>
    <p:sldId id="274" r:id="rId12"/>
    <p:sldId id="263" r:id="rId13"/>
    <p:sldId id="265" r:id="rId14"/>
    <p:sldId id="264" r:id="rId15"/>
    <p:sldId id="269" r:id="rId16"/>
    <p:sldId id="276" r:id="rId17"/>
    <p:sldId id="266" r:id="rId18"/>
    <p:sldId id="267" r:id="rId19"/>
    <p:sldId id="268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233D26B-DFC2-4248-8ED0-AD3E108CBDD7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33365" y="458671"/>
            <a:ext cx="3309803" cy="14289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Annotation based </a:t>
            </a:r>
            <a:br>
              <a:rPr lang="en-US" dirty="0" smtClean="0"/>
            </a:br>
            <a:r>
              <a:rPr lang="en-US" dirty="0" smtClean="0"/>
              <a:t>Spring web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33365" y="2840226"/>
            <a:ext cx="3309803" cy="2169863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</a:t>
            </a:r>
          </a:p>
          <a:p>
            <a:r>
              <a:rPr lang="en-US" dirty="0" smtClean="0"/>
              <a:t>/</a:t>
            </a:r>
            <a:r>
              <a:rPr lang="en-US" dirty="0"/>
              <a:t>Innominds-</a:t>
            </a:r>
            <a:r>
              <a:rPr lang="en-US" dirty="0" err="1" smtClean="0"/>
              <a:t>jee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spring-web-</a:t>
            </a:r>
            <a:r>
              <a:rPr lang="en-US" dirty="0" err="1"/>
              <a:t>training.git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774105"/>
            <a:ext cx="6777319" cy="507117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Adapters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81222"/>
            <a:ext cx="6777317" cy="4551408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Spring comes with different adapters to </a:t>
            </a:r>
            <a:r>
              <a:rPr lang="en-US" dirty="0" smtClean="0"/>
              <a:t>customize </a:t>
            </a:r>
            <a:r>
              <a:rPr lang="en-US" dirty="0" smtClean="0"/>
              <a:t>spring web </a:t>
            </a:r>
            <a:r>
              <a:rPr lang="en-US" dirty="0" smtClean="0"/>
              <a:t>applications.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900" dirty="0" smtClean="0"/>
              <a:t>There are alternative to xml based spring bean configurations in web applications.</a:t>
            </a:r>
          </a:p>
          <a:p>
            <a:pPr marL="68580" indent="0">
              <a:buNone/>
            </a:pPr>
            <a:endParaRPr lang="en-US" sz="1900" dirty="0"/>
          </a:p>
          <a:p>
            <a:pPr marL="68580" indent="0">
              <a:buNone/>
            </a:pPr>
            <a:r>
              <a:rPr lang="en-US" sz="2200" dirty="0" smtClean="0"/>
              <a:t>It allows us to customize …..</a:t>
            </a:r>
          </a:p>
          <a:p>
            <a:r>
              <a:rPr lang="en-US" sz="2200" dirty="0" smtClean="0"/>
              <a:t>View </a:t>
            </a:r>
            <a:r>
              <a:rPr lang="en-US" sz="2200" dirty="0" smtClean="0"/>
              <a:t>Resolvers </a:t>
            </a:r>
            <a:endParaRPr lang="en-US" sz="2200" dirty="0" smtClean="0"/>
          </a:p>
          <a:p>
            <a:r>
              <a:rPr lang="en-US" sz="2200" dirty="0" smtClean="0"/>
              <a:t>CORS filters</a:t>
            </a:r>
          </a:p>
          <a:p>
            <a:r>
              <a:rPr lang="en-US" sz="2200" dirty="0" smtClean="0"/>
              <a:t>Exception resolvers</a:t>
            </a:r>
          </a:p>
          <a:p>
            <a:r>
              <a:rPr lang="en-US" sz="2200" dirty="0" smtClean="0"/>
              <a:t>Static Resource configuration</a:t>
            </a:r>
          </a:p>
          <a:p>
            <a:r>
              <a:rPr lang="en-US" sz="2200" dirty="0" smtClean="0"/>
              <a:t>Message converters</a:t>
            </a:r>
          </a:p>
          <a:p>
            <a:r>
              <a:rPr lang="en-US" sz="2200" dirty="0" smtClean="0"/>
              <a:t>Locale configuration</a:t>
            </a:r>
          </a:p>
          <a:p>
            <a:r>
              <a:rPr lang="en-US" sz="2200" dirty="0" smtClean="0"/>
              <a:t>Enabling security to the web URLs or methods</a:t>
            </a:r>
          </a:p>
          <a:p>
            <a:r>
              <a:rPr lang="en-US" sz="2200" dirty="0" smtClean="0"/>
              <a:t>And more….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6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64418"/>
            <a:ext cx="6777319" cy="45866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Two important adapters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70064"/>
            <a:ext cx="6777317" cy="4262566"/>
          </a:xfrm>
        </p:spPr>
        <p:txBody>
          <a:bodyPr/>
          <a:lstStyle/>
          <a:p>
            <a:r>
              <a:rPr lang="en-US" b="1" dirty="0" err="1" smtClean="0"/>
              <a:t>WebMvcConfigurerAdapter</a:t>
            </a:r>
            <a:r>
              <a:rPr lang="en-US" b="1" dirty="0"/>
              <a:t> </a:t>
            </a:r>
            <a:r>
              <a:rPr lang="en-US" dirty="0" smtClean="0"/>
              <a:t>which implements</a:t>
            </a:r>
            <a:r>
              <a:rPr lang="en-US" b="1" dirty="0" smtClean="0"/>
              <a:t> </a:t>
            </a:r>
            <a:r>
              <a:rPr lang="en-US" dirty="0" err="1" smtClean="0"/>
              <a:t>WebMvcConfigurer</a:t>
            </a:r>
            <a:r>
              <a:rPr lang="en-US" dirty="0" smtClean="0"/>
              <a:t>. </a:t>
            </a:r>
            <a:endParaRPr lang="en-US" b="1" dirty="0" smtClean="0"/>
          </a:p>
          <a:p>
            <a:pPr marL="68580" indent="0">
              <a:buNone/>
            </a:pPr>
            <a:endParaRPr lang="en-US" b="1" dirty="0" smtClean="0"/>
          </a:p>
          <a:p>
            <a:r>
              <a:rPr lang="en-US" b="1" dirty="0" err="1" smtClean="0"/>
              <a:t>WebSecurityConfigurerAdapter</a:t>
            </a:r>
            <a:r>
              <a:rPr lang="en-US" dirty="0"/>
              <a:t> </a:t>
            </a:r>
            <a:r>
              <a:rPr lang="en-US" dirty="0" smtClean="0"/>
              <a:t>which implements </a:t>
            </a:r>
            <a:r>
              <a:rPr lang="en-US" dirty="0" err="1"/>
              <a:t>WebSecurityConfigurer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5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70362"/>
            <a:ext cx="6982592" cy="49395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Customizing web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8270"/>
            <a:ext cx="6777317" cy="41743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Web customization can achieved by writing  a class and annotate with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EnableWebMvc</a:t>
            </a:r>
            <a:r>
              <a:rPr lang="en-US" sz="2000" b="1" dirty="0" smtClean="0"/>
              <a:t> </a:t>
            </a:r>
            <a:r>
              <a:rPr lang="en-US" sz="2000" dirty="0" smtClean="0"/>
              <a:t>and Extend </a:t>
            </a:r>
            <a:r>
              <a:rPr lang="en-US" sz="2000" dirty="0" smtClean="0"/>
              <a:t>this </a:t>
            </a:r>
            <a:r>
              <a:rPr lang="en-US" sz="2000" dirty="0"/>
              <a:t>class with </a:t>
            </a:r>
            <a:r>
              <a:rPr lang="en-US" sz="2000" b="1" dirty="0" err="1" smtClean="0"/>
              <a:t>WebMvcConfigurerAdapter</a:t>
            </a:r>
            <a:endParaRPr lang="en-US" sz="2000" b="1" dirty="0" smtClean="0"/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dirty="0" smtClean="0"/>
              <a:t>With this annotation container will look for a class in the class path which implements </a:t>
            </a:r>
            <a:r>
              <a:rPr lang="en-US" sz="2000" b="1" dirty="0" err="1" smtClean="0"/>
              <a:t>WebMvcConfigurer</a:t>
            </a:r>
            <a:r>
              <a:rPr lang="en-US" sz="2000" dirty="0" smtClean="0"/>
              <a:t> or extends </a:t>
            </a:r>
            <a:r>
              <a:rPr lang="en-US" sz="2000" dirty="0"/>
              <a:t> </a:t>
            </a:r>
            <a:r>
              <a:rPr lang="en-US" sz="2000" b="1" dirty="0" err="1" smtClean="0"/>
              <a:t>WebMvcConfigurerAdapter</a:t>
            </a:r>
            <a:r>
              <a:rPr lang="en-US" sz="2000" dirty="0"/>
              <a:t> </a:t>
            </a:r>
            <a:r>
              <a:rPr lang="en-US" sz="2000" dirty="0" smtClean="0"/>
              <a:t>to load the customized settings for web application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2876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91747"/>
            <a:ext cx="6594517" cy="47183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CORS Mapping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6575"/>
            <a:ext cx="6777317" cy="4386055"/>
          </a:xfrm>
        </p:spPr>
        <p:txBody>
          <a:bodyPr>
            <a:normAutofit/>
          </a:bodyPr>
          <a:lstStyle/>
          <a:p>
            <a:r>
              <a:rPr lang="en-US" dirty="0"/>
              <a:t>Cross-origin resource sharing (CORS) is a mechanism that allows restricted resources </a:t>
            </a:r>
            <a:r>
              <a:rPr lang="en-US" dirty="0" smtClean="0"/>
              <a:t>on </a:t>
            </a:r>
            <a:r>
              <a:rPr lang="en-US" dirty="0"/>
              <a:t>a web page to be requested from another domain outside the domain from which the resource </a:t>
            </a:r>
            <a:r>
              <a:rPr lang="en-US" dirty="0" smtClean="0"/>
              <a:t>originated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sz="1800" dirty="0" smtClean="0"/>
              <a:t>  @</a:t>
            </a:r>
            <a:r>
              <a:rPr lang="en-US" sz="1800" dirty="0"/>
              <a:t>Override</a:t>
            </a:r>
          </a:p>
          <a:p>
            <a:pPr marL="68580" indent="0">
              <a:buNone/>
            </a:pPr>
            <a:r>
              <a:rPr lang="en-US" sz="1800" dirty="0"/>
              <a:t>    public void </a:t>
            </a:r>
            <a:r>
              <a:rPr lang="en-US" sz="1800" dirty="0" err="1"/>
              <a:t>addCorsMappings</a:t>
            </a:r>
            <a:r>
              <a:rPr lang="en-US" sz="1800" dirty="0"/>
              <a:t>(</a:t>
            </a:r>
            <a:r>
              <a:rPr lang="en-US" sz="1800" dirty="0" err="1"/>
              <a:t>CorsRegistry</a:t>
            </a:r>
            <a:r>
              <a:rPr lang="en-US" sz="1800" dirty="0"/>
              <a:t> registry) {</a:t>
            </a:r>
          </a:p>
          <a:p>
            <a:pPr marL="68580" indent="0">
              <a:buNone/>
            </a:pPr>
            <a:r>
              <a:rPr lang="en-US" sz="1800" dirty="0" smtClean="0"/>
              <a:t>	</a:t>
            </a:r>
            <a:r>
              <a:rPr lang="en-US" sz="1800" b="1" dirty="0" err="1" smtClean="0">
                <a:solidFill>
                  <a:srgbClr val="FF0000"/>
                </a:solidFill>
              </a:rPr>
              <a:t>registry.addMapping</a:t>
            </a:r>
            <a:r>
              <a:rPr lang="en-US" sz="1800" b="1" dirty="0">
                <a:solidFill>
                  <a:srgbClr val="FF0000"/>
                </a:solidFill>
              </a:rPr>
              <a:t>("/</a:t>
            </a:r>
            <a:r>
              <a:rPr lang="en-US" sz="1800" b="1" dirty="0" err="1">
                <a:solidFill>
                  <a:srgbClr val="FF0000"/>
                </a:solidFill>
              </a:rPr>
              <a:t>cors</a:t>
            </a:r>
            <a:r>
              <a:rPr lang="en-US" sz="1800" b="1" dirty="0">
                <a:solidFill>
                  <a:srgbClr val="FF0000"/>
                </a:solidFill>
              </a:rPr>
              <a:t>/**");</a:t>
            </a:r>
          </a:p>
          <a:p>
            <a:pPr marL="68580" indent="0">
              <a:buNone/>
            </a:pPr>
            <a:r>
              <a:rPr lang="en-US" sz="1800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2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92" y="727764"/>
            <a:ext cx="6594517" cy="5953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Resource Handlers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90" y="1446575"/>
            <a:ext cx="7461609" cy="4386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resource handlers for serving static resources such as images, </a:t>
            </a:r>
            <a:r>
              <a:rPr lang="en-US" dirty="0" smtClean="0"/>
              <a:t>CSS files </a:t>
            </a:r>
            <a:r>
              <a:rPr lang="en-US" dirty="0"/>
              <a:t>and others through Spring MVC including setting cache headers optimized for efficient loading in a web browser. Resources can be served out of locations under web application root, from the </a:t>
            </a:r>
            <a:r>
              <a:rPr lang="en-US" dirty="0" smtClean="0"/>
              <a:t>class path</a:t>
            </a:r>
            <a:r>
              <a:rPr lang="en-US" dirty="0"/>
              <a:t>, and others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sz="1700" b="1" dirty="0" smtClean="0"/>
              <a:t>@Override</a:t>
            </a:r>
          </a:p>
          <a:p>
            <a:pPr marL="68580" indent="0">
              <a:buNone/>
            </a:pPr>
            <a:r>
              <a:rPr lang="en-US" sz="1700" b="1" dirty="0" smtClean="0"/>
              <a:t>public </a:t>
            </a:r>
            <a:r>
              <a:rPr lang="en-US" sz="1700" b="1" dirty="0"/>
              <a:t>void </a:t>
            </a:r>
            <a:r>
              <a:rPr lang="en-US" sz="1700" b="1" dirty="0" err="1"/>
              <a:t>addResourceHandlers</a:t>
            </a:r>
            <a:r>
              <a:rPr lang="en-US" sz="1700" b="1" dirty="0"/>
              <a:t>(</a:t>
            </a:r>
            <a:r>
              <a:rPr lang="en-US" sz="1700" b="1" dirty="0" err="1"/>
              <a:t>ResourceHandlerRegistry</a:t>
            </a:r>
            <a:r>
              <a:rPr lang="en-US" sz="1700" b="1" dirty="0"/>
              <a:t> registry) {</a:t>
            </a:r>
          </a:p>
          <a:p>
            <a:pPr marL="6858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registry.addResourceHandler</a:t>
            </a:r>
            <a:r>
              <a:rPr lang="en-US" sz="1700" dirty="0"/>
              <a:t>("/static/**")</a:t>
            </a:r>
            <a:r>
              <a:rPr lang="en-US" sz="1700" dirty="0" smtClean="0"/>
              <a:t>.  </a:t>
            </a:r>
          </a:p>
          <a:p>
            <a:pPr marL="6858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 </a:t>
            </a:r>
            <a:r>
              <a:rPr lang="en-US" sz="1700" dirty="0" err="1" smtClean="0"/>
              <a:t>addResourceLocations</a:t>
            </a:r>
            <a:r>
              <a:rPr lang="en-US" sz="1700" dirty="0"/>
              <a:t>("</a:t>
            </a:r>
            <a:r>
              <a:rPr lang="en-US" sz="1700" dirty="0" err="1"/>
              <a:t>classpath</a:t>
            </a:r>
            <a:r>
              <a:rPr lang="en-US" sz="1700" dirty="0"/>
              <a:t>:/static/");</a:t>
            </a:r>
          </a:p>
          <a:p>
            <a:pPr marL="68580" indent="0">
              <a:buNone/>
            </a:pPr>
            <a:r>
              <a:rPr lang="en-US" sz="1700" dirty="0"/>
              <a:t> </a:t>
            </a:r>
            <a:r>
              <a:rPr lang="en-US" sz="1700" b="1" dirty="0" smtClean="0"/>
              <a:t>}</a:t>
            </a:r>
            <a:endParaRPr lang="en-US" sz="17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6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7"/>
            <a:ext cx="6777319" cy="56451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Writing simple REST 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87806"/>
            <a:ext cx="6777317" cy="454482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Writing REST Service is simple with below steps</a:t>
            </a:r>
            <a:r>
              <a:rPr lang="en-US" sz="2800" dirty="0" smtClean="0"/>
              <a:t>…</a:t>
            </a:r>
          </a:p>
          <a:p>
            <a:r>
              <a:rPr lang="en-US" dirty="0" smtClean="0"/>
              <a:t>Annotate your controller with @</a:t>
            </a:r>
            <a:r>
              <a:rPr lang="en-US" dirty="0" err="1" smtClean="0"/>
              <a:t>RestController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sz="2000" dirty="0" smtClean="0"/>
              <a:t>	This is equals to @Controller +@</a:t>
            </a:r>
            <a:r>
              <a:rPr lang="en-US" sz="2000" dirty="0" err="1" smtClean="0"/>
              <a:t>ResponseBody</a:t>
            </a:r>
            <a:endParaRPr lang="en-US" sz="2000" dirty="0" smtClean="0"/>
          </a:p>
          <a:p>
            <a:r>
              <a:rPr lang="en-US" dirty="0" smtClean="0"/>
              <a:t>Make sure appropriate message converters available in the class path. Spring will automatically creates message converters for you.</a:t>
            </a:r>
          </a:p>
          <a:p>
            <a:r>
              <a:rPr lang="en-US" dirty="0" smtClean="0"/>
              <a:t>Return required DTO Objects from the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0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6211"/>
            <a:ext cx="7024744" cy="6880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application scopes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93552"/>
            <a:ext cx="6777317" cy="4139078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Spring web application has two additional scopes ::</a:t>
            </a:r>
            <a:endParaRPr lang="en-US" dirty="0"/>
          </a:p>
          <a:p>
            <a:r>
              <a:rPr lang="en-US" b="1" dirty="0" smtClean="0"/>
              <a:t>Session scope:</a:t>
            </a:r>
            <a:r>
              <a:rPr lang="en-US" dirty="0" smtClean="0"/>
              <a:t> objects created per session based.</a:t>
            </a:r>
          </a:p>
          <a:p>
            <a:pPr marL="68580" indent="0">
              <a:buNone/>
            </a:pPr>
            <a:r>
              <a:rPr lang="en-US" sz="1800" b="1" dirty="0" smtClean="0"/>
              <a:t> </a:t>
            </a:r>
            <a:r>
              <a:rPr lang="en-US" sz="1600" b="1" dirty="0" smtClean="0"/>
              <a:t>@</a:t>
            </a:r>
            <a:r>
              <a:rPr lang="en-US" sz="1600" b="1" dirty="0"/>
              <a:t>Scope</a:t>
            </a:r>
            <a:r>
              <a:rPr lang="en-US" sz="1600" dirty="0"/>
              <a:t>(value = </a:t>
            </a:r>
            <a:r>
              <a:rPr lang="en-US" sz="1600" dirty="0" err="1"/>
              <a:t>WebApplicationContext.</a:t>
            </a:r>
            <a:r>
              <a:rPr lang="en-US" sz="1600" b="1" i="1" dirty="0" err="1"/>
              <a:t>SCOPE_SESSION</a:t>
            </a:r>
            <a:r>
              <a:rPr lang="en-US" sz="1600" b="1" i="1" dirty="0"/>
              <a:t>)</a:t>
            </a:r>
            <a:endParaRPr lang="en-US" sz="1600" dirty="0" smtClean="0"/>
          </a:p>
          <a:p>
            <a:r>
              <a:rPr lang="en-US" b="1" dirty="0" smtClean="0"/>
              <a:t>Request scope</a:t>
            </a:r>
            <a:r>
              <a:rPr lang="en-US" dirty="0" smtClean="0"/>
              <a:t>: objects created per request based.</a:t>
            </a:r>
          </a:p>
          <a:p>
            <a:pPr marL="68580" indent="0">
              <a:buNone/>
            </a:pPr>
            <a:r>
              <a:rPr lang="en-US" sz="1600" b="1" dirty="0" smtClean="0"/>
              <a:t>  @</a:t>
            </a:r>
            <a:r>
              <a:rPr lang="en-US" sz="1600" b="1" dirty="0"/>
              <a:t>Scope</a:t>
            </a:r>
            <a:r>
              <a:rPr lang="en-US" sz="1600" dirty="0"/>
              <a:t>(value = </a:t>
            </a:r>
            <a:r>
              <a:rPr lang="en-US" sz="1600" dirty="0" err="1"/>
              <a:t>WebApplicationContext.</a:t>
            </a:r>
            <a:r>
              <a:rPr lang="en-US" sz="1600" b="1" i="1" dirty="0" err="1"/>
              <a:t>SCOPE_REQUEST</a:t>
            </a:r>
            <a:r>
              <a:rPr lang="en-US" sz="1600" b="1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7"/>
            <a:ext cx="6171163" cy="6527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Steps to enable </a:t>
            </a:r>
            <a:r>
              <a:rPr lang="en-US" sz="2400" dirty="0" smtClean="0"/>
              <a:t>Spring Security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4781"/>
            <a:ext cx="6777317" cy="429784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Write a class and annotate with </a:t>
            </a:r>
            <a:r>
              <a:rPr lang="en-US" sz="1600" b="1" dirty="0" smtClean="0"/>
              <a:t>@</a:t>
            </a:r>
            <a:r>
              <a:rPr lang="en-US" sz="1600" b="1" dirty="0" err="1" smtClean="0"/>
              <a:t>EnableWebSecurity</a:t>
            </a:r>
            <a:r>
              <a:rPr lang="en-US" sz="1600" dirty="0" smtClean="0"/>
              <a:t> and extend that class with </a:t>
            </a:r>
            <a:r>
              <a:rPr lang="en-US" sz="1600" b="1" dirty="0" err="1" smtClean="0"/>
              <a:t>WebSecurityConfigurerAdapter</a:t>
            </a:r>
            <a:endParaRPr lang="en-US" sz="1600" b="1" dirty="0" smtClean="0"/>
          </a:p>
          <a:p>
            <a:pPr marL="365760" lvl="1" indent="0">
              <a:buNone/>
            </a:pPr>
            <a:r>
              <a:rPr lang="en-US" sz="1400" dirty="0" smtClean="0"/>
              <a:t>This annotation looks for a instance of class </a:t>
            </a:r>
            <a:r>
              <a:rPr lang="en-US" sz="1400" dirty="0" err="1" smtClean="0"/>
              <a:t>WebSecurityConfigurer</a:t>
            </a:r>
            <a:r>
              <a:rPr lang="en-US" sz="1400" dirty="0" smtClean="0"/>
              <a:t> to read the security </a:t>
            </a:r>
            <a:r>
              <a:rPr lang="en-US" sz="1400" dirty="0" smtClean="0"/>
              <a:t>settings</a:t>
            </a:r>
            <a:endParaRPr lang="en-US" sz="1600" b="1" dirty="0"/>
          </a:p>
          <a:p>
            <a:r>
              <a:rPr lang="en-US" sz="1600" dirty="0" smtClean="0"/>
              <a:t>Override configure(</a:t>
            </a:r>
            <a:r>
              <a:rPr lang="en-US" sz="1600" dirty="0" err="1" smtClean="0"/>
              <a:t>HttpSecurity</a:t>
            </a:r>
            <a:r>
              <a:rPr lang="en-US" sz="1600" dirty="0" smtClean="0"/>
              <a:t> http) method</a:t>
            </a:r>
          </a:p>
          <a:p>
            <a:pPr marL="36576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Ex: </a:t>
            </a:r>
            <a:r>
              <a:rPr lang="en-US" sz="1400" dirty="0"/>
              <a:t> </a:t>
            </a:r>
            <a:r>
              <a:rPr lang="en-US" sz="1400" dirty="0" err="1"/>
              <a:t>http.authorizeRequests</a:t>
            </a:r>
            <a:r>
              <a:rPr lang="en-US" sz="1400" dirty="0"/>
              <a:t>().</a:t>
            </a:r>
          </a:p>
          <a:p>
            <a:pPr marL="365760" lvl="1" indent="0">
              <a:buNone/>
            </a:pPr>
            <a:r>
              <a:rPr lang="ro-RO" sz="1400" dirty="0"/>
              <a:t>        antMatchers("/secure/**").</a:t>
            </a:r>
          </a:p>
          <a:p>
            <a:pPr marL="365760" lvl="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hasRole</a:t>
            </a:r>
            <a:r>
              <a:rPr lang="en-US" sz="1400" dirty="0"/>
              <a:t>("ADMIN").</a:t>
            </a:r>
          </a:p>
          <a:p>
            <a:pPr marL="365760" lvl="1" indent="0">
              <a:buNone/>
            </a:pPr>
            <a:r>
              <a:rPr lang="en-US" sz="1400" dirty="0"/>
              <a:t>        and().</a:t>
            </a:r>
            <a:r>
              <a:rPr lang="en-US" sz="1400" dirty="0" err="1"/>
              <a:t>formLogin</a:t>
            </a:r>
            <a:r>
              <a:rPr lang="en-US" sz="1400" dirty="0"/>
              <a:t>().</a:t>
            </a:r>
          </a:p>
          <a:p>
            <a:pPr marL="365760" lvl="1" indent="0">
              <a:buNone/>
            </a:pPr>
            <a:r>
              <a:rPr lang="en-US" sz="1400" dirty="0"/>
              <a:t>        and().logout().</a:t>
            </a:r>
            <a:r>
              <a:rPr lang="en-US" sz="1400" dirty="0" err="1"/>
              <a:t>logoutUrl</a:t>
            </a:r>
            <a:r>
              <a:rPr lang="en-US" sz="1400" dirty="0"/>
              <a:t>("/logout")</a:t>
            </a:r>
            <a:r>
              <a:rPr lang="en-US" sz="1400" dirty="0" smtClean="0"/>
              <a:t>;</a:t>
            </a:r>
            <a:endParaRPr lang="en-US" sz="1600" b="1" dirty="0" smtClean="0"/>
          </a:p>
          <a:p>
            <a:r>
              <a:rPr lang="en-US" sz="1600" dirty="0" smtClean="0"/>
              <a:t>Configure Security filter proxy in the  </a:t>
            </a:r>
            <a:r>
              <a:rPr lang="en-US" sz="1600" dirty="0" err="1" smtClean="0"/>
              <a:t>WEBXMLConfig</a:t>
            </a:r>
            <a:r>
              <a:rPr lang="en-US" sz="1600" dirty="0" smtClean="0"/>
              <a:t> file </a:t>
            </a:r>
          </a:p>
          <a:p>
            <a:r>
              <a:rPr lang="en-US" sz="1600" dirty="0" smtClean="0"/>
              <a:t>Add </a:t>
            </a:r>
            <a:r>
              <a:rPr lang="en-US" sz="1600" dirty="0" err="1" smtClean="0"/>
              <a:t>authenticationProvider</a:t>
            </a:r>
            <a:r>
              <a:rPr lang="en-US" sz="1600" dirty="0" smtClean="0"/>
              <a:t> or </a:t>
            </a:r>
            <a:r>
              <a:rPr lang="en-US" sz="1600" dirty="0" err="1" smtClean="0"/>
              <a:t>inMemoryManager</a:t>
            </a:r>
            <a:r>
              <a:rPr lang="en-US" sz="1600" dirty="0" smtClean="0"/>
              <a:t> by overriding </a:t>
            </a:r>
            <a:r>
              <a:rPr lang="en-US" sz="1600" dirty="0" smtClean="0"/>
              <a:t>below method</a:t>
            </a:r>
            <a:endParaRPr lang="en-US" sz="1600" dirty="0" smtClean="0"/>
          </a:p>
          <a:p>
            <a:pPr marL="68580" indent="0">
              <a:buNone/>
            </a:pPr>
            <a:r>
              <a:rPr lang="en-US" sz="1600" b="1" dirty="0" smtClean="0"/>
              <a:t> </a:t>
            </a:r>
            <a:r>
              <a:rPr lang="en-US" sz="1600" b="1" dirty="0" smtClean="0"/>
              <a:t>    </a:t>
            </a:r>
            <a:r>
              <a:rPr lang="en-US" sz="1600" b="1" dirty="0"/>
              <a:t>configure(</a:t>
            </a:r>
            <a:r>
              <a:rPr lang="en-US" sz="1600" b="1" dirty="0" err="1"/>
              <a:t>AuthenticationManagerBuilder</a:t>
            </a:r>
            <a:r>
              <a:rPr lang="en-US" sz="1600" b="1" dirty="0"/>
              <a:t> </a:t>
            </a:r>
            <a:r>
              <a:rPr lang="en-US" sz="1600" b="1" dirty="0" err="1"/>
              <a:t>auth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</a:p>
          <a:p>
            <a:pPr marL="365760" lvl="1" indent="0">
              <a:buNone/>
            </a:pPr>
            <a:r>
              <a:rPr lang="en-US" sz="1400" dirty="0" smtClean="0"/>
              <a:t>Ex: </a:t>
            </a:r>
            <a:r>
              <a:rPr lang="en-US" sz="1400" dirty="0" err="1" smtClean="0"/>
              <a:t>auth.inMemoryAuthentication</a:t>
            </a:r>
            <a:r>
              <a:rPr lang="en-US" sz="1400" dirty="0"/>
              <a:t>()</a:t>
            </a:r>
            <a:r>
              <a:rPr lang="en-US" sz="1400" dirty="0" smtClean="0"/>
              <a:t>.</a:t>
            </a:r>
          </a:p>
          <a:p>
            <a:pPr marL="365760" lvl="1" indent="0">
              <a:buNone/>
            </a:pPr>
            <a:r>
              <a:rPr lang="en-US" sz="1400" dirty="0" err="1" smtClean="0"/>
              <a:t>withUser</a:t>
            </a:r>
            <a:r>
              <a:rPr lang="en-US" sz="1400" dirty="0"/>
              <a:t>("</a:t>
            </a:r>
            <a:r>
              <a:rPr lang="en-US" sz="1400" u="sng" dirty="0"/>
              <a:t>admin").password("1234").roles("ADMIN"</a:t>
            </a:r>
            <a:r>
              <a:rPr lang="en-US" sz="1400" u="sng" dirty="0" smtClean="0"/>
              <a:t>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026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9134"/>
            <a:ext cx="6523958" cy="7056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Customizing spring security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4782"/>
            <a:ext cx="6777317" cy="42978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Following interfaces from spring security framework need to implement to customize spring security framework</a:t>
            </a:r>
          </a:p>
          <a:p>
            <a:pPr marL="411480" indent="-342900">
              <a:buAutoNum type="arabicPeriod"/>
            </a:pPr>
            <a:r>
              <a:rPr lang="en-US" sz="1800" b="1" dirty="0" err="1" smtClean="0"/>
              <a:t>UserDetails</a:t>
            </a:r>
            <a:r>
              <a:rPr lang="en-US" sz="1800" b="1" dirty="0" smtClean="0"/>
              <a:t>:</a:t>
            </a:r>
            <a:r>
              <a:rPr lang="en-US" sz="1800" dirty="0" smtClean="0"/>
              <a:t> contains username ,password and other account enable disable locking kind of properties.</a:t>
            </a:r>
          </a:p>
          <a:p>
            <a:pPr marL="411480" indent="-342900">
              <a:buAutoNum type="arabicPeriod"/>
            </a:pPr>
            <a:r>
              <a:rPr lang="en-US" sz="1800" b="1" dirty="0" err="1" smtClean="0"/>
              <a:t>GrantedAuthority</a:t>
            </a:r>
            <a:r>
              <a:rPr lang="en-US" sz="1800" b="1" dirty="0" smtClean="0"/>
              <a:t>: </a:t>
            </a:r>
            <a:r>
              <a:rPr lang="en-US" sz="1800" dirty="0" smtClean="0"/>
              <a:t>contains roles based we can grant access to the resources</a:t>
            </a:r>
          </a:p>
          <a:p>
            <a:pPr marL="411480" indent="-342900">
              <a:buAutoNum type="arabicPeriod"/>
            </a:pPr>
            <a:r>
              <a:rPr lang="en-US" sz="1800" b="1" dirty="0" err="1" smtClean="0"/>
              <a:t>UserDetailService</a:t>
            </a:r>
            <a:r>
              <a:rPr lang="en-US" sz="1800" b="1" dirty="0" smtClean="0"/>
              <a:t>:</a:t>
            </a:r>
            <a:r>
              <a:rPr lang="en-US" sz="1800" dirty="0" smtClean="0"/>
              <a:t> loads the user based on username and returns </a:t>
            </a:r>
            <a:r>
              <a:rPr lang="en-US" sz="1800" dirty="0" err="1" smtClean="0"/>
              <a:t>UserDetails</a:t>
            </a:r>
            <a:r>
              <a:rPr lang="en-US" sz="1800" dirty="0" smtClean="0"/>
              <a:t> object.</a:t>
            </a:r>
          </a:p>
          <a:p>
            <a:pPr marL="411480" indent="-342900">
              <a:buAutoNum type="arabicPeriod"/>
            </a:pPr>
            <a:r>
              <a:rPr lang="en-US" sz="1800" b="1" dirty="0" err="1" smtClean="0"/>
              <a:t>AuthenticationProvider</a:t>
            </a:r>
            <a:r>
              <a:rPr lang="en-US" sz="1800" b="1" dirty="0" smtClean="0"/>
              <a:t>:</a:t>
            </a:r>
            <a:r>
              <a:rPr lang="en-US" sz="1800" dirty="0" smtClean="0"/>
              <a:t> contains authenticate method to do check username and password against DB. If credentials are valid it has to return object of type </a:t>
            </a:r>
            <a:r>
              <a:rPr lang="en-US" sz="1800" dirty="0" err="1" smtClean="0"/>
              <a:t>UsernamePasswordAuthenticationToken</a:t>
            </a:r>
            <a:r>
              <a:rPr lang="en-US" sz="1800" dirty="0"/>
              <a:t> </a:t>
            </a:r>
            <a:r>
              <a:rPr lang="en-US" sz="1800" dirty="0" smtClean="0"/>
              <a:t>which takes valid username , password, authorities</a:t>
            </a:r>
            <a:endParaRPr lang="en-US" sz="18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6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1493"/>
            <a:ext cx="6559238" cy="599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Exception handing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39496"/>
            <a:ext cx="6777317" cy="419313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Web exception can be handled by overriding method below method in </a:t>
            </a:r>
            <a:r>
              <a:rPr lang="en-US" sz="1800" b="1" dirty="0" err="1" smtClean="0"/>
              <a:t>WebMvcConfigurerAdapter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sz="1400" dirty="0"/>
              <a:t>@Override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b="1" dirty="0" smtClean="0"/>
              <a:t>public </a:t>
            </a:r>
            <a:r>
              <a:rPr lang="en-US" sz="1400" b="1" dirty="0"/>
              <a:t>void </a:t>
            </a:r>
            <a:r>
              <a:rPr lang="en-US" sz="1400" b="1" dirty="0" err="1"/>
              <a:t>configureHandlerExceptionResolvers</a:t>
            </a:r>
            <a:r>
              <a:rPr lang="en-US" sz="1400" b="1" dirty="0"/>
              <a:t>(List&lt;</a:t>
            </a:r>
            <a:r>
              <a:rPr lang="en-US" sz="1400" b="1" dirty="0" err="1"/>
              <a:t>HandlerExceptionResolver</a:t>
            </a:r>
            <a:r>
              <a:rPr lang="en-US" sz="1400" b="1" dirty="0"/>
              <a:t>&gt; </a:t>
            </a:r>
            <a:r>
              <a:rPr lang="en-US" sz="1400" b="1" dirty="0" err="1"/>
              <a:t>exceptionResolvers</a:t>
            </a:r>
            <a:r>
              <a:rPr lang="en-US" sz="1400" b="1" dirty="0"/>
              <a:t>) {</a:t>
            </a:r>
          </a:p>
          <a:p>
            <a:pPr marL="68580" indent="0">
              <a:buNone/>
            </a:pPr>
            <a:r>
              <a:rPr lang="en-US" sz="1400" dirty="0"/>
              <a:t>        </a:t>
            </a:r>
            <a:r>
              <a:rPr lang="en-US" sz="1400" b="1" dirty="0" err="1"/>
              <a:t>super.configureHandlerExceptionResolvers</a:t>
            </a:r>
            <a:r>
              <a:rPr lang="en-US" sz="1400" b="1" dirty="0"/>
              <a:t>(</a:t>
            </a:r>
            <a:r>
              <a:rPr lang="en-US" sz="1400" b="1" dirty="0" err="1"/>
              <a:t>exceptionResolvers</a:t>
            </a:r>
            <a:r>
              <a:rPr lang="en-US" sz="1400" b="1" dirty="0"/>
              <a:t>);</a:t>
            </a:r>
          </a:p>
          <a:p>
            <a:pPr marL="6858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exceptionResolvers.add</a:t>
            </a:r>
            <a:r>
              <a:rPr lang="en-US" sz="1400" dirty="0"/>
              <a:t>(</a:t>
            </a:r>
            <a:r>
              <a:rPr lang="en-US" sz="1400" b="1" dirty="0"/>
              <a:t>new </a:t>
            </a:r>
            <a:r>
              <a:rPr lang="en-US" sz="1400" b="1" dirty="0" err="1"/>
              <a:t>CustomExceptionResolver</a:t>
            </a:r>
            <a:r>
              <a:rPr lang="en-US" sz="1400" b="1" dirty="0"/>
              <a:t>());</a:t>
            </a:r>
          </a:p>
          <a:p>
            <a:pPr marL="68580" indent="0">
              <a:buNone/>
            </a:pPr>
            <a:r>
              <a:rPr lang="en-US" sz="1400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5646"/>
            <a:ext cx="6777319" cy="6174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99498"/>
            <a:ext cx="6777317" cy="4333131"/>
          </a:xfrm>
        </p:spPr>
        <p:txBody>
          <a:bodyPr/>
          <a:lstStyle/>
          <a:p>
            <a:r>
              <a:rPr lang="en-US" dirty="0" smtClean="0"/>
              <a:t>Spring MVC</a:t>
            </a:r>
            <a:endParaRPr lang="en-US" dirty="0" smtClean="0"/>
          </a:p>
          <a:p>
            <a:r>
              <a:rPr lang="en-US" dirty="0" smtClean="0"/>
              <a:t>Traditional Java web application </a:t>
            </a:r>
          </a:p>
          <a:p>
            <a:r>
              <a:rPr lang="en-US" dirty="0" smtClean="0"/>
              <a:t>Servlet 3.0 container</a:t>
            </a:r>
          </a:p>
          <a:p>
            <a:r>
              <a:rPr lang="en-US" dirty="0" smtClean="0"/>
              <a:t>Customizing web app with Spring </a:t>
            </a:r>
            <a:r>
              <a:rPr lang="en-US" dirty="0" smtClean="0"/>
              <a:t>Adapters (</a:t>
            </a:r>
            <a:r>
              <a:rPr lang="en-US" sz="1800" dirty="0" smtClean="0"/>
              <a:t>available in spring 3.1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Securing your web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Creating simple REST API </a:t>
            </a:r>
          </a:p>
          <a:p>
            <a:r>
              <a:rPr lang="en-US" dirty="0" smtClean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6167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435760" cy="471834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Writing custom exception resolver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6476"/>
            <a:ext cx="6777317" cy="4086154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CustomExceptionResolver</a:t>
            </a:r>
            <a:r>
              <a:rPr lang="en-US" b="1" dirty="0"/>
              <a:t> implements </a:t>
            </a:r>
            <a:r>
              <a:rPr lang="en-US" b="1" dirty="0" err="1"/>
              <a:t>HandlerExceptionResolver</a:t>
            </a:r>
            <a:r>
              <a:rPr lang="en-US" b="1" dirty="0"/>
              <a:t> {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@Override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ModelAndView</a:t>
            </a:r>
            <a:r>
              <a:rPr lang="en-US" b="1" dirty="0"/>
              <a:t> </a:t>
            </a:r>
            <a:r>
              <a:rPr lang="en-US" b="1" dirty="0" err="1"/>
              <a:t>resolveException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request, </a:t>
            </a:r>
            <a:r>
              <a:rPr lang="en-US" b="1" dirty="0" err="1"/>
              <a:t>HttpServletResponse</a:t>
            </a:r>
            <a:r>
              <a:rPr lang="en-US" b="1" dirty="0"/>
              <a:t> response, Object handler, Exception ex) {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ro-RO" b="1" dirty="0"/>
              <a:t> </a:t>
            </a:r>
            <a:r>
              <a:rPr lang="ro-RO" b="1" dirty="0" smtClean="0"/>
              <a:t>    final </a:t>
            </a:r>
            <a:r>
              <a:rPr lang="ro-RO" b="1" dirty="0"/>
              <a:t>ModelAndView mv = new ModelAndView("exception");</a:t>
            </a:r>
          </a:p>
          <a:p>
            <a:pPr marL="68580" indent="0">
              <a:buNone/>
            </a:pPr>
            <a:r>
              <a:rPr lang="ro-RO" dirty="0"/>
              <a:t>        mv.addObject("name", ex.getClass().getSimpleName());</a:t>
            </a:r>
          </a:p>
          <a:p>
            <a:pPr marL="68580" indent="0">
              <a:buNone/>
            </a:pPr>
            <a:r>
              <a:rPr lang="ro-RO" dirty="0"/>
              <a:t>        mv.addObject("message", ex.getMessage());</a:t>
            </a:r>
          </a:p>
          <a:p>
            <a:pPr marL="68580" indent="0">
              <a:buNone/>
            </a:pPr>
            <a:r>
              <a:rPr lang="ro-RO" dirty="0"/>
              <a:t>        mv.addObject("errorCode", response.getStatus());</a:t>
            </a:r>
          </a:p>
          <a:p>
            <a:pPr marL="68580" indent="0">
              <a:buNone/>
            </a:pPr>
            <a:r>
              <a:rPr lang="is-IS" dirty="0"/>
              <a:t>        </a:t>
            </a:r>
            <a:r>
              <a:rPr lang="is-IS" b="1" dirty="0"/>
              <a:t>return mv;</a:t>
            </a:r>
          </a:p>
          <a:p>
            <a:pPr marL="68580" indent="0">
              <a:buNone/>
            </a:pPr>
            <a:r>
              <a:rPr lang="is-IS" dirty="0"/>
              <a:t>    }</a:t>
            </a:r>
          </a:p>
          <a:p>
            <a:pPr marL="68580" indent="0">
              <a:buNone/>
            </a:pPr>
            <a:endParaRPr lang="is-IS" dirty="0"/>
          </a:p>
          <a:p>
            <a:pPr marL="68580" indent="0">
              <a:buNone/>
            </a:pPr>
            <a:r>
              <a:rPr lang="is-I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2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2361"/>
            <a:ext cx="6777319" cy="63060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RESTful</a:t>
            </a:r>
            <a:r>
              <a:rPr lang="en-US" sz="2800" dirty="0" smtClean="0"/>
              <a:t> service exception handling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81758"/>
            <a:ext cx="6777317" cy="4050872"/>
          </a:xfrm>
        </p:spPr>
        <p:txBody>
          <a:bodyPr/>
          <a:lstStyle/>
          <a:p>
            <a:r>
              <a:rPr lang="en-US" sz="1800" dirty="0" smtClean="0"/>
              <a:t>If you want exception message as JSON then write a class which extends </a:t>
            </a:r>
            <a:r>
              <a:rPr lang="en-US" sz="1800" b="1" dirty="0" err="1"/>
              <a:t>ResponseEntityExceptionHandler</a:t>
            </a:r>
            <a:r>
              <a:rPr lang="en-US" sz="1800" dirty="0" smtClean="0"/>
              <a:t> and annotate that class with @</a:t>
            </a:r>
            <a:r>
              <a:rPr lang="en-US" sz="1800" dirty="0" err="1" smtClean="0"/>
              <a:t>ControllerAdvice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Override  methods available in above handler class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ControllerAdvice</a:t>
            </a:r>
            <a:endParaRPr lang="en-US" sz="1800" dirty="0"/>
          </a:p>
          <a:p>
            <a:pPr marL="6858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RESTExceptionHandler</a:t>
            </a:r>
            <a:r>
              <a:rPr lang="en-US" sz="2000" dirty="0"/>
              <a:t> extends </a:t>
            </a:r>
            <a:r>
              <a:rPr lang="en-US" sz="2000" dirty="0" err="1" smtClean="0"/>
              <a:t>ResponseEntityExceptionHandler</a:t>
            </a:r>
            <a:r>
              <a:rPr lang="en-US" sz="2000" dirty="0" smtClean="0"/>
              <a:t>{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053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6211"/>
            <a:ext cx="6312281" cy="5292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Spring MVC works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67" b="-667"/>
          <a:stretch>
            <a:fillRect/>
          </a:stretch>
        </p:blipFill>
        <p:spPr>
          <a:xfrm>
            <a:off x="1042988" y="1428750"/>
            <a:ext cx="6777037" cy="4403725"/>
          </a:xfrm>
        </p:spPr>
      </p:pic>
    </p:spTree>
    <p:extLst>
      <p:ext uri="{BB962C8B-B14F-4D97-AF65-F5344CB8AC3E}">
        <p14:creationId xmlns:p14="http://schemas.microsoft.com/office/powerpoint/2010/main" val="317718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929" r="-5929"/>
          <a:stretch>
            <a:fillRect/>
          </a:stretch>
        </p:blipFill>
        <p:spPr>
          <a:xfrm>
            <a:off x="1042988" y="793750"/>
            <a:ext cx="6777037" cy="5038725"/>
          </a:xfrm>
        </p:spPr>
      </p:pic>
    </p:spTree>
    <p:extLst>
      <p:ext uri="{BB962C8B-B14F-4D97-AF65-F5344CB8AC3E}">
        <p14:creationId xmlns:p14="http://schemas.microsoft.com/office/powerpoint/2010/main" val="67456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5646"/>
            <a:ext cx="6777319" cy="793852"/>
          </a:xfrm>
        </p:spPr>
        <p:txBody>
          <a:bodyPr>
            <a:noAutofit/>
          </a:bodyPr>
          <a:lstStyle/>
          <a:p>
            <a:r>
              <a:rPr lang="en-US" sz="2800" dirty="0" smtClean="0"/>
              <a:t>Traditional Web 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8270"/>
            <a:ext cx="6777317" cy="4174360"/>
          </a:xfrm>
        </p:spPr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myApp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|-static</a:t>
            </a:r>
            <a:r>
              <a:rPr lang="en-US" dirty="0" smtClean="0"/>
              <a:t>/ *.</a:t>
            </a:r>
            <a:r>
              <a:rPr lang="en-US" dirty="0" err="1" smtClean="0"/>
              <a:t>css</a:t>
            </a:r>
            <a:r>
              <a:rPr lang="en-US" dirty="0" smtClean="0"/>
              <a:t>, *.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   |-views/*.</a:t>
            </a:r>
            <a:r>
              <a:rPr lang="en-US" dirty="0" err="1" smtClean="0"/>
              <a:t>jsp</a:t>
            </a:r>
            <a:r>
              <a:rPr lang="en-US" dirty="0" smtClean="0"/>
              <a:t>,*.html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|-WEB-INF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/>
              <a:t>|-classes</a:t>
            </a:r>
            <a:r>
              <a:rPr lang="en-US" dirty="0" smtClean="0"/>
              <a:t>/ *.class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/>
              <a:t>|-lib</a:t>
            </a:r>
            <a:r>
              <a:rPr lang="en-US" dirty="0" smtClean="0"/>
              <a:t>/*.jar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b="1" dirty="0" smtClean="0"/>
              <a:t> |-</a:t>
            </a:r>
            <a:r>
              <a:rPr lang="en-US" b="1" dirty="0" err="1" smtClean="0"/>
              <a:t>web.xml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58570"/>
            <a:ext cx="6576877" cy="5115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Configuring </a:t>
            </a:r>
            <a:r>
              <a:rPr lang="en-US" sz="2000" dirty="0" smtClean="0"/>
              <a:t>Front Controller in </a:t>
            </a:r>
            <a:r>
              <a:rPr lang="en-US" sz="2000" dirty="0" err="1" smtClean="0"/>
              <a:t>web.xml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6777317" cy="4368414"/>
          </a:xfrm>
        </p:spPr>
        <p:txBody>
          <a:bodyPr>
            <a:normAutofit fontScale="40000" lnSpcReduction="20000"/>
          </a:bodyPr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en-US" dirty="0"/>
              <a:t>web-app id="</a:t>
            </a:r>
            <a:r>
              <a:rPr lang="en-US" dirty="0" err="1"/>
              <a:t>WebApp_ID</a:t>
            </a:r>
            <a:r>
              <a:rPr lang="en-US" dirty="0"/>
              <a:t>" version="</a:t>
            </a:r>
            <a:r>
              <a:rPr lang="en-US" dirty="0" smtClean="0"/>
              <a:t>2.4”&gt;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/>
              <a:t>&lt;context-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</a:p>
          <a:p>
            <a:pPr marL="68580" indent="0">
              <a:buNone/>
            </a:pPr>
            <a:r>
              <a:rPr lang="en-US" b="1" dirty="0"/>
              <a:t>    &lt;</a:t>
            </a:r>
            <a:r>
              <a:rPr lang="en-US" b="1" dirty="0" err="1"/>
              <a:t>param</a:t>
            </a:r>
            <a:r>
              <a:rPr lang="en-US" b="1" dirty="0"/>
              <a:t>-name&gt;</a:t>
            </a:r>
            <a:r>
              <a:rPr lang="en-US" b="1" dirty="0" err="1"/>
              <a:t>contextConfigLocation</a:t>
            </a:r>
            <a:r>
              <a:rPr lang="en-US" b="1" dirty="0"/>
              <a:t>&lt;/</a:t>
            </a:r>
            <a:r>
              <a:rPr lang="en-US" b="1" dirty="0" err="1"/>
              <a:t>param</a:t>
            </a:r>
            <a:r>
              <a:rPr lang="en-US" b="1" dirty="0"/>
              <a:t>-name&gt;</a:t>
            </a:r>
          </a:p>
          <a:p>
            <a:pPr marL="68580" indent="0">
              <a:buNone/>
            </a:pPr>
            <a:r>
              <a:rPr lang="en-US" b="1" dirty="0"/>
              <a:t>    &lt;</a:t>
            </a:r>
            <a:r>
              <a:rPr lang="en-US" b="1" dirty="0" err="1"/>
              <a:t>param</a:t>
            </a:r>
            <a:r>
              <a:rPr lang="en-US" b="1" dirty="0"/>
              <a:t>-value&gt;/WEB-INF/</a:t>
            </a:r>
            <a:r>
              <a:rPr lang="en-US" b="1" dirty="0" err="1"/>
              <a:t>applicationContext.xml</a:t>
            </a:r>
            <a:r>
              <a:rPr lang="en-US" b="1" dirty="0"/>
              <a:t>&lt;/</a:t>
            </a:r>
            <a:r>
              <a:rPr lang="en-US" b="1" dirty="0" err="1"/>
              <a:t>param</a:t>
            </a:r>
            <a:r>
              <a:rPr lang="en-US" b="1" dirty="0"/>
              <a:t>-value&gt;</a:t>
            </a:r>
          </a:p>
          <a:p>
            <a:pPr marL="68580" indent="0">
              <a:buNone/>
            </a:pPr>
            <a:r>
              <a:rPr lang="en-US" b="1" dirty="0"/>
              <a:t>&lt;/context-</a:t>
            </a:r>
            <a:r>
              <a:rPr lang="en-US" b="1" dirty="0" err="1"/>
              <a:t>param</a:t>
            </a:r>
            <a:r>
              <a:rPr lang="en-US" b="1" dirty="0" smtClean="0"/>
              <a:t>&gt;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/>
              <a:t>&lt;listener&gt;  </a:t>
            </a:r>
            <a:endParaRPr lang="en-US" b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&lt;listener-class&gt;</a:t>
            </a:r>
            <a:r>
              <a:rPr lang="en-US" b="1" dirty="0" err="1">
                <a:solidFill>
                  <a:srgbClr val="FF0000"/>
                </a:solidFill>
              </a:rPr>
              <a:t>org.springframework.web.context.ContextLoaderListener</a:t>
            </a:r>
            <a:r>
              <a:rPr lang="en-US" b="1" dirty="0"/>
              <a:t>&lt;/listener-class&gt;  </a:t>
            </a:r>
          </a:p>
          <a:p>
            <a:pPr marL="68580" indent="0">
              <a:buNone/>
            </a:pPr>
            <a:r>
              <a:rPr lang="en-US" b="1" dirty="0"/>
              <a:t>&lt;/listener&gt;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&lt;servlet&gt;</a:t>
            </a:r>
          </a:p>
          <a:p>
            <a:pPr marL="68580" indent="0">
              <a:buNone/>
            </a:pPr>
            <a:r>
              <a:rPr lang="en-US" dirty="0"/>
              <a:t>      &lt;servlet-name&gt;dispatcher&lt;/servlet-name&gt;</a:t>
            </a:r>
          </a:p>
          <a:p>
            <a:pPr marL="68580" indent="0">
              <a:buNone/>
            </a:pPr>
            <a:r>
              <a:rPr lang="en-US" dirty="0"/>
              <a:t>      &lt;servlet-class&gt;</a:t>
            </a:r>
          </a:p>
          <a:p>
            <a:pPr marL="6858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</a:t>
            </a:r>
            <a:r>
              <a:rPr lang="en-US" b="1" dirty="0" err="1">
                <a:solidFill>
                  <a:srgbClr val="FF0000"/>
                </a:solidFill>
              </a:rPr>
              <a:t>org.springframework.web.servlet.DispatcherServlet</a:t>
            </a:r>
            <a:endParaRPr lang="en-US" b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/>
              <a:t>      &lt;/servlet-class&gt;</a:t>
            </a:r>
          </a:p>
          <a:p>
            <a:pPr marL="68580" indent="0">
              <a:buNone/>
            </a:pPr>
            <a:r>
              <a:rPr lang="en-US" dirty="0"/>
              <a:t>      &lt;load-on-startup&gt;1&lt;/load-on-startup&gt;</a:t>
            </a:r>
          </a:p>
          <a:p>
            <a:pPr marL="68580" indent="0">
              <a:buNone/>
            </a:pPr>
            <a:r>
              <a:rPr lang="en-US" dirty="0"/>
              <a:t>   &lt;/servlet&gt;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&lt;servlet-mapping&gt;</a:t>
            </a:r>
          </a:p>
          <a:p>
            <a:pPr marL="68580" indent="0">
              <a:buNone/>
            </a:pPr>
            <a:r>
              <a:rPr lang="en-US" dirty="0"/>
              <a:t>      &lt;servlet-name&gt;dispatcher&lt;/servlet-name&gt;</a:t>
            </a:r>
          </a:p>
          <a:p>
            <a:pPr marL="68580" indent="0">
              <a:buNone/>
            </a:pPr>
            <a:r>
              <a:rPr lang="en-US" dirty="0"/>
              <a:t>  </a:t>
            </a:r>
            <a:r>
              <a:rPr lang="en-US" b="1" dirty="0"/>
              <a:t>    &lt;</a:t>
            </a:r>
            <a:r>
              <a:rPr lang="en-US" b="1" dirty="0" err="1"/>
              <a:t>url</a:t>
            </a:r>
            <a:r>
              <a:rPr lang="en-US" b="1" dirty="0"/>
              <a:t>-pattern</a:t>
            </a:r>
            <a:r>
              <a:rPr lang="en-US" b="1" dirty="0" smtClean="0"/>
              <a:t>&gt;/*&lt;</a:t>
            </a:r>
            <a:r>
              <a:rPr lang="en-US" b="1" dirty="0"/>
              <a:t>/</a:t>
            </a:r>
            <a:r>
              <a:rPr lang="en-US" b="1" dirty="0" err="1"/>
              <a:t>url</a:t>
            </a:r>
            <a:r>
              <a:rPr lang="en-US" b="1" dirty="0"/>
              <a:t>-pattern&gt;</a:t>
            </a:r>
          </a:p>
          <a:p>
            <a:pPr marL="68580" indent="0">
              <a:buNone/>
            </a:pPr>
            <a:r>
              <a:rPr lang="en-US" dirty="0"/>
              <a:t>   &lt;/servlet-mapping&gt;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363097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6211"/>
            <a:ext cx="6777319" cy="5468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Servlet 3.0 container works (tomcat 7 +)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6576"/>
            <a:ext cx="6777317" cy="438605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000" dirty="0"/>
              <a:t>In a Servlet 3.0 environment, the container looks for any classes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class path </a:t>
            </a:r>
            <a:r>
              <a:rPr lang="en-US" sz="2000" dirty="0"/>
              <a:t>that implement the </a:t>
            </a:r>
            <a:r>
              <a:rPr lang="en-US" sz="1800" b="1" i="1" dirty="0" err="1"/>
              <a:t>javax.servlet.ServletContainerInitializer</a:t>
            </a:r>
            <a:r>
              <a:rPr lang="en-US" sz="2000" dirty="0"/>
              <a:t> interface; if any are found, they’re used to configure the servlet container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Spring supplies an implementation of that interface called </a:t>
            </a:r>
            <a:r>
              <a:rPr lang="en-US" sz="1800" b="1" dirty="0" err="1"/>
              <a:t>SpringServletContainerInitializer</a:t>
            </a:r>
            <a:r>
              <a:rPr lang="en-US" sz="2000" dirty="0"/>
              <a:t> that, in turn, seeks out any classes that implement </a:t>
            </a:r>
            <a:r>
              <a:rPr lang="en-US" sz="1800" b="1" dirty="0" err="1" smtClean="0"/>
              <a:t>org.springframework.web.WebApplicationInitializer</a:t>
            </a:r>
            <a:r>
              <a:rPr lang="en-US" sz="1800" b="1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delegates to them for configuration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Spring 3.2 introduced a convenient base implementation of </a:t>
            </a:r>
            <a:r>
              <a:rPr lang="en-US" sz="1800" b="1" dirty="0" err="1"/>
              <a:t>WebApplicationInitializer</a:t>
            </a:r>
            <a:r>
              <a:rPr lang="en-US" sz="2000" dirty="0"/>
              <a:t> called </a:t>
            </a:r>
            <a:r>
              <a:rPr lang="en-US" sz="1800" b="1" dirty="0" err="1" smtClean="0">
                <a:solidFill>
                  <a:srgbClr val="FF0000"/>
                </a:solidFill>
              </a:rPr>
              <a:t>AbstractAnnotationConfigDispatcherServletInitializer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4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027" r="3027"/>
          <a:stretch>
            <a:fillRect/>
          </a:stretch>
        </p:blipFill>
        <p:spPr>
          <a:xfrm>
            <a:off x="1042988" y="828675"/>
            <a:ext cx="6777037" cy="5003800"/>
          </a:xfrm>
        </p:spPr>
      </p:pic>
    </p:spTree>
    <p:extLst>
      <p:ext uri="{BB962C8B-B14F-4D97-AF65-F5344CB8AC3E}">
        <p14:creationId xmlns:p14="http://schemas.microsoft.com/office/powerpoint/2010/main" val="287965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2986"/>
            <a:ext cx="6777317" cy="4209643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AbstractAnnotationConfigDispatcherServletInitializer</a:t>
            </a:r>
            <a:r>
              <a:rPr lang="en-US" sz="1400" dirty="0"/>
              <a:t> creates both a </a:t>
            </a:r>
            <a:r>
              <a:rPr lang="en-US" sz="1400" b="1" dirty="0" err="1"/>
              <a:t>DispatcherServlet</a:t>
            </a:r>
            <a:r>
              <a:rPr lang="en-US" sz="1400" dirty="0"/>
              <a:t> and a </a:t>
            </a:r>
            <a:r>
              <a:rPr lang="en-US" sz="1400" b="1" dirty="0" err="1"/>
              <a:t>ContextLoaderListener</a:t>
            </a:r>
            <a:r>
              <a:rPr lang="en-US" sz="1400" dirty="0"/>
              <a:t>.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>
                <a:solidFill>
                  <a:srgbClr val="FF0000"/>
                </a:solidFill>
              </a:rPr>
              <a:t>getServletConfigClasses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):  </a:t>
            </a:r>
            <a:r>
              <a:rPr lang="en-US" sz="1400" dirty="0" smtClean="0"/>
              <a:t>Create and Return Java configuration files. 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smtClean="0"/>
              <a:t>These files read by </a:t>
            </a:r>
            <a:r>
              <a:rPr lang="en-US" sz="1400" dirty="0" err="1" smtClean="0"/>
              <a:t>DispatcherServlet</a:t>
            </a:r>
            <a:endParaRPr lang="en-US" sz="1400" dirty="0" smtClean="0"/>
          </a:p>
          <a:p>
            <a:pPr marL="68580" indent="0">
              <a:buNone/>
            </a:pPr>
            <a:r>
              <a:rPr lang="en-US" sz="1400" dirty="0">
                <a:sym typeface="Wingdings"/>
              </a:rPr>
              <a:t> </a:t>
            </a:r>
            <a:r>
              <a:rPr lang="en-US" sz="1400" dirty="0" smtClean="0">
                <a:sym typeface="Wingdings"/>
              </a:rPr>
              <a:t>      </a:t>
            </a:r>
            <a:r>
              <a:rPr lang="en-US" sz="1400" dirty="0" smtClean="0"/>
              <a:t> </a:t>
            </a:r>
            <a:r>
              <a:rPr lang="en-US" sz="1400" dirty="0"/>
              <a:t>equals to </a:t>
            </a:r>
            <a:r>
              <a:rPr lang="en-US" sz="1400" b="1" dirty="0"/>
              <a:t>dispatcher-</a:t>
            </a:r>
            <a:r>
              <a:rPr lang="en-US" sz="1400" b="1" dirty="0" err="1"/>
              <a:t>servlet.xml</a:t>
            </a:r>
            <a:endParaRPr lang="en-US" sz="1400" dirty="0" smtClean="0"/>
          </a:p>
          <a:p>
            <a:pPr marL="68580" indent="0">
              <a:buNone/>
            </a:pPr>
            <a:endParaRPr lang="en-US" sz="1400" dirty="0"/>
          </a:p>
          <a:p>
            <a:r>
              <a:rPr lang="en-US" sz="1400" dirty="0" err="1" smtClean="0">
                <a:solidFill>
                  <a:srgbClr val="FF0000"/>
                </a:solidFill>
              </a:rPr>
              <a:t>getRootConfigClasses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):</a:t>
            </a:r>
            <a:r>
              <a:rPr lang="en-US" sz="1400" dirty="0" smtClean="0"/>
              <a:t>  </a:t>
            </a:r>
            <a:r>
              <a:rPr lang="en-US" sz="1400" dirty="0" smtClean="0"/>
              <a:t>Create and return Java Configuration files. These file read by</a:t>
            </a:r>
            <a:r>
              <a:rPr lang="en-US" sz="1400" dirty="0" smtClean="0"/>
              <a:t> </a:t>
            </a:r>
            <a:r>
              <a:rPr lang="en-US" sz="1400" dirty="0" err="1" smtClean="0"/>
              <a:t>ContextLoaderListener</a:t>
            </a:r>
            <a:endParaRPr lang="en-US" sz="1400" dirty="0" smtClean="0"/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>
                <a:sym typeface="Wingdings"/>
              </a:rPr>
              <a:t></a:t>
            </a:r>
            <a:r>
              <a:rPr lang="en-US" sz="1400" dirty="0"/>
              <a:t> equals to </a:t>
            </a:r>
            <a:r>
              <a:rPr lang="en-US" sz="1400" b="1" dirty="0" err="1" smtClean="0"/>
              <a:t>applicationContext.xml</a:t>
            </a:r>
            <a:endParaRPr lang="en-US" sz="1400" b="1" dirty="0" smtClean="0"/>
          </a:p>
          <a:p>
            <a:pPr marL="68580" indent="0">
              <a:buNone/>
            </a:pPr>
            <a:endParaRPr lang="en-US" sz="1400" b="1" dirty="0" smtClean="0"/>
          </a:p>
          <a:p>
            <a:r>
              <a:rPr lang="en-US" sz="1400" dirty="0" err="1" smtClean="0">
                <a:solidFill>
                  <a:srgbClr val="FF0000"/>
                </a:solidFill>
              </a:rPr>
              <a:t>getServletMappings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 will </a:t>
            </a:r>
            <a:r>
              <a:rPr lang="en-US" sz="1400" dirty="0" err="1" smtClean="0"/>
              <a:t>provde</a:t>
            </a:r>
            <a:r>
              <a:rPr lang="en-US" sz="1400" dirty="0" smtClean="0"/>
              <a:t> URL Mappings for </a:t>
            </a:r>
            <a:r>
              <a:rPr lang="en-US" sz="1400" dirty="0" err="1" smtClean="0"/>
              <a:t>dispatcherServlet</a:t>
            </a:r>
            <a:r>
              <a:rPr lang="en-US" sz="1400" dirty="0" smtClean="0"/>
              <a:t>.   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equals to 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-pattern&gt;/&lt;/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-pattern&gt;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329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2488</TotalTime>
  <Words>1167</Words>
  <Application>Microsoft Macintosh PowerPoint</Application>
  <PresentationFormat>On-screen Show (4:3)</PresentationFormat>
  <Paragraphs>164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  Annotation based  Spring web</vt:lpstr>
      <vt:lpstr>Index</vt:lpstr>
      <vt:lpstr>How Spring MVC works</vt:lpstr>
      <vt:lpstr>PowerPoint Presentation</vt:lpstr>
      <vt:lpstr>Traditional Web application</vt:lpstr>
      <vt:lpstr>Configuring Front Controller in web.xml</vt:lpstr>
      <vt:lpstr>How Servlet 3.0 container works (tomcat 7 +)</vt:lpstr>
      <vt:lpstr>PowerPoint Presentation</vt:lpstr>
      <vt:lpstr>PowerPoint Presentation</vt:lpstr>
      <vt:lpstr>Adapters </vt:lpstr>
      <vt:lpstr>Two important adapters</vt:lpstr>
      <vt:lpstr>Customizing web </vt:lpstr>
      <vt:lpstr>CORS Mapping</vt:lpstr>
      <vt:lpstr>Resource Handlers</vt:lpstr>
      <vt:lpstr>Writing simple REST service</vt:lpstr>
      <vt:lpstr>Web application scopes</vt:lpstr>
      <vt:lpstr>Steps to enable Spring Security</vt:lpstr>
      <vt:lpstr>Customizing spring security</vt:lpstr>
      <vt:lpstr>Exception handing </vt:lpstr>
      <vt:lpstr>Writing custom exception resolver </vt:lpstr>
      <vt:lpstr>RESTful service exception handling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</dc:title>
  <dc:creator>ThirupathiReddy Vajjala</dc:creator>
  <cp:lastModifiedBy>ThirupathiReddy Vajjala</cp:lastModifiedBy>
  <cp:revision>90</cp:revision>
  <dcterms:created xsi:type="dcterms:W3CDTF">2016-04-22T05:54:16Z</dcterms:created>
  <dcterms:modified xsi:type="dcterms:W3CDTF">2016-04-26T09:10:08Z</dcterms:modified>
</cp:coreProperties>
</file>