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29" r:id="rId6"/>
    <p:sldId id="348" r:id="rId7"/>
    <p:sldId id="345" r:id="rId8"/>
    <p:sldId id="346" r:id="rId9"/>
    <p:sldId id="34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A7C3A-248D-822F-0E14-1E0C11F1D039}" v="434" dt="2024-11-24T23:39:28.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96301"/>
  </p:normalViewPr>
  <p:slideViewPr>
    <p:cSldViewPr snapToGrid="0" showGuides="1">
      <p:cViewPr varScale="1">
        <p:scale>
          <a:sx n="119" d="100"/>
          <a:sy n="119" d="100"/>
        </p:scale>
        <p:origin x="232" y="25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pPr>
              <a:lnSpc>
                <a:spcPct val="100000"/>
              </a:lnSpc>
            </a:pPr>
            <a:r>
              <a:rPr lang="en-US" dirty="0"/>
              <a:t>Visualization and Analysis – </a:t>
            </a:r>
            <a:r>
              <a:rPr lang="en-US" sz="3600" b="0" dirty="0">
                <a:ea typeface="+mj-lt"/>
                <a:cs typeface="+mj-lt"/>
              </a:rPr>
              <a:t>is the a correlation between population size and violent crime rate in the United States?</a:t>
            </a:r>
            <a:br>
              <a:rPr lang="en-US" sz="4000" dirty="0"/>
            </a:b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vert="horz" lIns="0" tIns="0" rIns="0" bIns="0" rtlCol="0" anchor="t">
            <a:noAutofit/>
          </a:bodyPr>
          <a:lstStyle/>
          <a:p>
            <a:r>
              <a:rPr lang="en-US" sz="2000" dirty="0"/>
              <a:t>Group Id: A303          Date:  20/11/2024                 Name of Student Presenting: IQBAL UD DIN</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A303  Names of Student Attendees  (all group should attend to get feedback): </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7"/>
            <a:ext cx="10273912" cy="1049588"/>
          </a:xfrm>
        </p:spPr>
        <p:txBody>
          <a:bodyPr vert="horz" lIns="0" tIns="0" rIns="0" bIns="0" rtlCol="0" anchor="t">
            <a:noAutofit/>
          </a:bodyPr>
          <a:lstStyle/>
          <a:p>
            <a:r>
              <a:rPr lang="en-US" sz="2400" b="0" dirty="0">
                <a:latin typeface="Calibri"/>
                <a:ea typeface="Calibri"/>
                <a:cs typeface="Calibri"/>
              </a:rPr>
              <a:t>We are using the dataset</a:t>
            </a:r>
            <a:r>
              <a:rPr lang="en-US" sz="2400" b="0" dirty="0">
                <a:solidFill>
                  <a:srgbClr val="FF0000"/>
                </a:solidFill>
                <a:latin typeface="Calibri"/>
                <a:ea typeface="Calibri"/>
                <a:cs typeface="Calibri"/>
              </a:rPr>
              <a:t>   DS 285 and  </a:t>
            </a:r>
            <a:r>
              <a:rPr lang="en-US" sz="2400" b="0" dirty="0">
                <a:solidFill>
                  <a:srgbClr val="FF0000"/>
                </a:solidFill>
              </a:rPr>
              <a:t>Crimes </a:t>
            </a:r>
            <a:r>
              <a:rPr lang="en-US" sz="2400" b="0" dirty="0" err="1">
                <a:solidFill>
                  <a:srgbClr val="FF0000"/>
                </a:solidFill>
              </a:rPr>
              <a:t>dataset.csv</a:t>
            </a:r>
            <a:r>
              <a:rPr lang="en-US" sz="2400" b="0" dirty="0">
                <a:solidFill>
                  <a:srgbClr val="FF0000"/>
                </a:solidFill>
              </a:rPr>
              <a:t> </a:t>
            </a:r>
            <a:r>
              <a:rPr lang="en-US" sz="2400" b="0" dirty="0">
                <a:solidFill>
                  <a:schemeClr val="tx1"/>
                </a:solidFill>
                <a:latin typeface="Calibri"/>
                <a:ea typeface="Calibri"/>
                <a:cs typeface="Calibri"/>
              </a:rPr>
              <a:t>to answer our Research Question  </a:t>
            </a:r>
            <a:r>
              <a:rPr lang="en-US" sz="2400" b="0" dirty="0">
                <a:solidFill>
                  <a:srgbClr val="FF0000"/>
                </a:solidFill>
                <a:latin typeface="Calibri"/>
                <a:ea typeface="Calibri"/>
                <a:cs typeface="Calibri"/>
              </a:rPr>
              <a:t>“</a:t>
            </a:r>
            <a:r>
              <a:rPr lang="en-US" sz="2400" b="0" spc="0" dirty="0">
                <a:latin typeface="Times New Roman" panose="02020603050405020304" pitchFamily="18" charset="0"/>
                <a:cs typeface="Times New Roman" panose="02020603050405020304" pitchFamily="18" charset="0"/>
              </a:rPr>
              <a:t>Is there a correlation between </a:t>
            </a:r>
            <a:r>
              <a:rPr lang="en-US" sz="2400" b="0" spc="0" dirty="0">
                <a:solidFill>
                  <a:srgbClr val="FF0000"/>
                </a:solidFill>
                <a:latin typeface="Times New Roman" panose="02020603050405020304" pitchFamily="18" charset="0"/>
                <a:cs typeface="Times New Roman" panose="02020603050405020304" pitchFamily="18" charset="0"/>
              </a:rPr>
              <a:t>population size </a:t>
            </a:r>
            <a:r>
              <a:rPr lang="en-US" sz="2400" b="0" spc="0" dirty="0">
                <a:latin typeface="Times New Roman" panose="02020603050405020304" pitchFamily="18" charset="0"/>
                <a:cs typeface="Times New Roman" panose="02020603050405020304" pitchFamily="18" charset="0"/>
              </a:rPr>
              <a:t>and </a:t>
            </a:r>
            <a:r>
              <a:rPr lang="en-US" sz="2400" b="0" spc="0" dirty="0">
                <a:solidFill>
                  <a:srgbClr val="FF0000"/>
                </a:solidFill>
                <a:latin typeface="Times New Roman" panose="02020603050405020304" pitchFamily="18" charset="0"/>
                <a:cs typeface="Times New Roman" panose="02020603050405020304" pitchFamily="18" charset="0"/>
              </a:rPr>
              <a:t>violent crime rate </a:t>
            </a:r>
            <a:r>
              <a:rPr lang="en-US" sz="2400" b="0" spc="0" dirty="0">
                <a:latin typeface="Times New Roman" panose="02020603050405020304" pitchFamily="18" charset="0"/>
                <a:cs typeface="Times New Roman" panose="02020603050405020304" pitchFamily="18" charset="0"/>
              </a:rPr>
              <a:t>in the United States?</a:t>
            </a:r>
            <a:br>
              <a:rPr lang="en-US" sz="7200" b="0" spc="0" dirty="0">
                <a:latin typeface="Times New Roman" panose="02020603050405020304" pitchFamily="18" charset="0"/>
                <a:cs typeface="Times New Roman" panose="02020603050405020304" pitchFamily="18" charset="0"/>
              </a:rPr>
            </a:br>
            <a:br>
              <a:rPr lang="en-US" sz="3600" dirty="0"/>
            </a:br>
            <a:r>
              <a:rPr lang="en-US" sz="2400" b="0" dirty="0">
                <a:solidFill>
                  <a:srgbClr val="FF0000"/>
                </a:solidFill>
                <a:latin typeface="Calibri"/>
                <a:ea typeface="Calibri"/>
                <a:cs typeface="Calibri"/>
              </a:rPr>
              <a:t>”</a:t>
            </a:r>
            <a:r>
              <a:rPr lang="en-US" sz="2400" b="0" dirty="0">
                <a:solidFill>
                  <a:schemeClr val="tx1"/>
                </a:solidFill>
                <a:latin typeface="Calibri"/>
                <a:ea typeface="Calibri"/>
                <a:cs typeface="Calibri"/>
              </a:rPr>
              <a:t> </a:t>
            </a:r>
            <a:r>
              <a:rPr lang="en-US" sz="2400" baseline="30000" dirty="0">
                <a:solidFill>
                  <a:schemeClr val="tx1"/>
                </a:solidFill>
                <a:latin typeface="Calibri"/>
                <a:ea typeface="Calibri"/>
                <a:cs typeface="Calibri"/>
              </a:rPr>
              <a:t>1</a:t>
            </a: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14" name="TextBox 13">
            <a:extLst>
              <a:ext uri="{FF2B5EF4-FFF2-40B4-BE49-F238E27FC236}">
                <a16:creationId xmlns:a16="http://schemas.microsoft.com/office/drawing/2014/main" id="{0A4C457C-5DA3-C517-09E5-B11F2D78DF70}"/>
              </a:ext>
            </a:extLst>
          </p:cNvPr>
          <p:cNvSpPr txBox="1"/>
          <p:nvPr/>
        </p:nvSpPr>
        <p:spPr>
          <a:xfrm>
            <a:off x="501041" y="5085731"/>
            <a:ext cx="11690959" cy="1477328"/>
          </a:xfrm>
          <a:prstGeom prst="rect">
            <a:avLst/>
          </a:prstGeom>
          <a:solidFill>
            <a:srgbClr val="FFFF00"/>
          </a:solidFill>
        </p:spPr>
        <p:txBody>
          <a:bodyPr wrap="square">
            <a:spAutoFit/>
          </a:bodyPr>
          <a:lstStyle/>
          <a:p>
            <a:r>
              <a:rPr lang="en-US" baseline="30000" dirty="0">
                <a:solidFill>
                  <a:srgbClr val="FF0000"/>
                </a:solidFill>
                <a:latin typeface="Calibri" panose="020F0502020204030204" pitchFamily="34" charset="0"/>
                <a:cs typeface="Calibri" panose="020F0502020204030204" pitchFamily="34" charset="0"/>
              </a:rPr>
              <a:t>1 </a:t>
            </a:r>
            <a:r>
              <a:rPr lang="en-US" sz="1800" b="0" dirty="0">
                <a:solidFill>
                  <a:srgbClr val="FF0000"/>
                </a:solidFill>
                <a:latin typeface="Calibri" panose="020F0502020204030204" pitchFamily="34" charset="0"/>
                <a:cs typeface="Calibri" panose="020F0502020204030204" pitchFamily="34" charset="0"/>
              </a:rPr>
              <a:t>Be sure you follow one of the three prescribed RQ Templates – identifying the type of statistical analysis you will be using.  If you do not have the correct RQ, we will stop your presentation here.</a:t>
            </a:r>
          </a:p>
          <a:p>
            <a:r>
              <a:rPr lang="en-US" baseline="30000" dirty="0">
                <a:solidFill>
                  <a:srgbClr val="FF0000"/>
                </a:solidFill>
                <a:latin typeface="Calibri" panose="020F0502020204030204" pitchFamily="34" charset="0"/>
                <a:cs typeface="Calibri" panose="020F0502020204030204" pitchFamily="34" charset="0"/>
              </a:rPr>
              <a:t>2 </a:t>
            </a:r>
            <a:r>
              <a:rPr lang="en-US" dirty="0">
                <a:solidFill>
                  <a:srgbClr val="FF0000"/>
                </a:solidFill>
                <a:latin typeface="Calibri" panose="020F0502020204030204" pitchFamily="34" charset="0"/>
                <a:cs typeface="Calibri" panose="020F0502020204030204" pitchFamily="34" charset="0"/>
              </a:rPr>
              <a:t>The variable name in your RQ may be different from the column name in cases where the column names are abbreviations.  </a:t>
            </a:r>
            <a:endParaRPr lang="en-US" sz="1800" b="0" dirty="0">
              <a:solidFill>
                <a:srgbClr val="FF0000"/>
              </a:solidFill>
              <a:latin typeface="Calibri" panose="020F0502020204030204" pitchFamily="34" charset="0"/>
              <a:cs typeface="Calibri" panose="020F0502020204030204" pitchFamily="34" charset="0"/>
            </a:endParaRPr>
          </a:p>
          <a:p>
            <a:r>
              <a:rPr lang="en-US" baseline="30000" dirty="0">
                <a:solidFill>
                  <a:srgbClr val="FF0000"/>
                </a:solidFill>
                <a:latin typeface="Calibri" panose="020F0502020204030204" pitchFamily="34" charset="0"/>
                <a:cs typeface="Calibri" panose="020F0502020204030204" pitchFamily="34" charset="0"/>
              </a:rPr>
              <a:t>3.4.</a:t>
            </a:r>
            <a:r>
              <a:rPr lang="en-US" dirty="0">
                <a:solidFill>
                  <a:srgbClr val="FF0000"/>
                </a:solidFill>
                <a:latin typeface="Calibri" panose="020F0502020204030204" pitchFamily="34" charset="0"/>
                <a:cs typeface="Calibri" panose="020F0502020204030204" pitchFamily="34" charset="0"/>
              </a:rPr>
              <a:t>Be sure to identify which variable is your </a:t>
            </a:r>
            <a:r>
              <a:rPr lang="en-US" b="1" dirty="0">
                <a:solidFill>
                  <a:srgbClr val="FF0000"/>
                </a:solidFill>
                <a:latin typeface="Calibri" panose="020F0502020204030204" pitchFamily="34" charset="0"/>
                <a:cs typeface="Calibri" panose="020F0502020204030204" pitchFamily="34" charset="0"/>
              </a:rPr>
              <a:t>dependent variable </a:t>
            </a:r>
            <a:r>
              <a:rPr lang="en-US" dirty="0">
                <a:solidFill>
                  <a:srgbClr val="FF0000"/>
                </a:solidFill>
                <a:latin typeface="Calibri" panose="020F0502020204030204" pitchFamily="34" charset="0"/>
                <a:cs typeface="Calibri" panose="020F0502020204030204" pitchFamily="34" charset="0"/>
              </a:rPr>
              <a:t>and which one is your </a:t>
            </a:r>
            <a:r>
              <a:rPr lang="en-US" b="1" dirty="0">
                <a:solidFill>
                  <a:srgbClr val="FF0000"/>
                </a:solidFill>
                <a:latin typeface="Calibri" panose="020F0502020204030204" pitchFamily="34" charset="0"/>
                <a:cs typeface="Calibri" panose="020F0502020204030204" pitchFamily="34" charset="0"/>
              </a:rPr>
              <a:t>independent variable </a:t>
            </a:r>
            <a:r>
              <a:rPr lang="en-US" dirty="0">
                <a:solidFill>
                  <a:srgbClr val="FF0000"/>
                </a:solidFill>
                <a:latin typeface="Calibri" panose="020F0502020204030204" pitchFamily="34" charset="0"/>
                <a:cs typeface="Calibri" panose="020F0502020204030204" pitchFamily="34" charset="0"/>
              </a:rPr>
              <a:t>on this slide</a:t>
            </a:r>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501042" y="2407700"/>
            <a:ext cx="11059699" cy="1200329"/>
          </a:xfrm>
          <a:prstGeom prst="rect">
            <a:avLst/>
          </a:prstGeom>
          <a:noFill/>
        </p:spPr>
        <p:txBody>
          <a:bodyPr wrap="square" lIns="91440" tIns="45720" rIns="91440" bIns="45720" rtlCol="0" anchor="t">
            <a:spAutoFit/>
          </a:bodyPr>
          <a:lstStyle/>
          <a:p>
            <a:r>
              <a:rPr lang="en-GB" sz="2400" dirty="0">
                <a:solidFill>
                  <a:srgbClr val="FF0000"/>
                </a:solidFill>
              </a:rPr>
              <a:t>The </a:t>
            </a:r>
            <a:r>
              <a:rPr lang="en-GB" sz="2400" dirty="0">
                <a:solidFill>
                  <a:srgbClr val="FF0000"/>
                </a:solidFill>
                <a:ea typeface="+mn-lt"/>
                <a:cs typeface="+mn-lt"/>
              </a:rPr>
              <a:t>dataset contains 20 rows, </a:t>
            </a:r>
            <a:r>
              <a:rPr lang="en-GB" sz="2400" dirty="0">
                <a:solidFill>
                  <a:srgbClr val="FF0000"/>
                </a:solidFill>
              </a:rPr>
              <a:t>The variables we use are </a:t>
            </a:r>
            <a:r>
              <a:rPr lang="en-US" sz="2400" b="0" spc="0" dirty="0">
                <a:solidFill>
                  <a:srgbClr val="FF0000"/>
                </a:solidFill>
                <a:latin typeface="Times New Roman" panose="02020603050405020304" pitchFamily="18" charset="0"/>
                <a:cs typeface="Times New Roman" panose="02020603050405020304" pitchFamily="18" charset="0"/>
              </a:rPr>
              <a:t>Violent Crime Rate (Interval)</a:t>
            </a:r>
            <a:r>
              <a:rPr lang="en-US" sz="2400" b="0"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rPr>
              <a:t>(dependent variable) and </a:t>
            </a:r>
            <a:r>
              <a:rPr lang="en-US" sz="2400" b="0" spc="0" dirty="0">
                <a:solidFill>
                  <a:srgbClr val="FF0000"/>
                </a:solidFill>
                <a:latin typeface="Times New Roman" panose="02020603050405020304" pitchFamily="18" charset="0"/>
                <a:cs typeface="Times New Roman" panose="02020603050405020304" pitchFamily="18" charset="0"/>
              </a:rPr>
              <a:t>Population (Interval)</a:t>
            </a:r>
            <a:br>
              <a:rPr lang="en-US" sz="2400" spc="0" dirty="0">
                <a:solidFill>
                  <a:srgbClr val="FF0000"/>
                </a:solidFill>
                <a:latin typeface="Times New Roman" panose="02020603050405020304" pitchFamily="18" charset="0"/>
                <a:cs typeface="Times New Roman" panose="02020603050405020304" pitchFamily="18" charset="0"/>
              </a:rPr>
            </a:br>
            <a:r>
              <a:rPr lang="en-US" sz="2400" spc="0" dirty="0">
                <a:solidFill>
                  <a:srgbClr val="FF0000"/>
                </a:solidFill>
                <a:latin typeface="Times New Roman" panose="02020603050405020304" pitchFamily="18" charset="0"/>
                <a:cs typeface="Times New Roman" panose="02020603050405020304" pitchFamily="18" charset="0"/>
              </a:rPr>
              <a:t> </a:t>
            </a:r>
            <a:r>
              <a:rPr lang="en-GB" sz="2400" dirty="0">
                <a:solidFill>
                  <a:srgbClr val="FF0000"/>
                </a:solidFill>
              </a:rPr>
              <a:t>(independent variable)</a:t>
            </a:r>
            <a:endParaRPr lang="en-GB" sz="2400" dirty="0">
              <a:solidFill>
                <a:srgbClr val="FF0000"/>
              </a:solidFill>
              <a:cs typeface="Aria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1AC6FF-4F3F-398E-D481-71D21E04D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870" y="0"/>
            <a:ext cx="6752260" cy="6858000"/>
          </a:xfrm>
          <a:prstGeom prst="rect">
            <a:avLst/>
          </a:prstGeom>
        </p:spPr>
      </p:pic>
    </p:spTree>
    <p:extLst>
      <p:ext uri="{BB962C8B-B14F-4D97-AF65-F5344CB8AC3E}">
        <p14:creationId xmlns:p14="http://schemas.microsoft.com/office/powerpoint/2010/main" val="243524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11889DD-76BF-F76E-927B-D8B2C276ABA2}"/>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6FD73005-CCB2-99E6-100D-6446EEF1ECAA}"/>
              </a:ext>
            </a:extLst>
          </p:cNvPr>
          <p:cNvSpPr>
            <a:spLocks noGrp="1"/>
          </p:cNvSpPr>
          <p:nvPr>
            <p:ph type="sldNum" sz="quarter" idx="12"/>
          </p:nvPr>
        </p:nvSpPr>
        <p:spPr/>
        <p:txBody>
          <a:bodyPr/>
          <a:lstStyle/>
          <a:p>
            <a:fld id="{E4D355CA-84B7-41B1-B164-8BB439CC7C6B}" type="slidenum">
              <a:rPr lang="en-GB" smtClean="0"/>
              <a:pPr/>
              <a:t>4</a:t>
            </a:fld>
            <a:endParaRPr lang="en-GB" dirty="0"/>
          </a:p>
        </p:txBody>
      </p:sp>
      <p:pic>
        <p:nvPicPr>
          <p:cNvPr id="5" name="Picture 4" descr="A screenshot of a computer&#10;&#10;Description automatically generated">
            <a:extLst>
              <a:ext uri="{FF2B5EF4-FFF2-40B4-BE49-F238E27FC236}">
                <a16:creationId xmlns:a16="http://schemas.microsoft.com/office/drawing/2014/main" id="{89B4D56A-06D5-D861-6696-FB6DC963C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89" y="1033623"/>
            <a:ext cx="6511276" cy="4440577"/>
          </a:xfrm>
          <a:prstGeom prst="rect">
            <a:avLst/>
          </a:prstGeom>
        </p:spPr>
      </p:pic>
    </p:spTree>
    <p:extLst>
      <p:ext uri="{BB962C8B-B14F-4D97-AF65-F5344CB8AC3E}">
        <p14:creationId xmlns:p14="http://schemas.microsoft.com/office/powerpoint/2010/main" val="49930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3C804A0-C416-BFE9-66A7-4AFA764F5530}"/>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ADE3E71-EE15-7029-04E0-F14866CFBB5D}"/>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8" name="Subtitle 1">
            <a:extLst>
              <a:ext uri="{FF2B5EF4-FFF2-40B4-BE49-F238E27FC236}">
                <a16:creationId xmlns:a16="http://schemas.microsoft.com/office/drawing/2014/main" id="{10524E7B-F9B6-3160-84C7-BB4F5CD9252F}"/>
              </a:ext>
            </a:extLst>
          </p:cNvPr>
          <p:cNvSpPr>
            <a:spLocks noGrp="1"/>
          </p:cNvSpPr>
          <p:nvPr>
            <p:ph type="subTitle" idx="1"/>
          </p:nvPr>
        </p:nvSpPr>
        <p:spPr>
          <a:xfrm>
            <a:off x="965288" y="1080637"/>
            <a:ext cx="10110240" cy="588024"/>
          </a:xfrm>
        </p:spPr>
        <p:txBody>
          <a:bodyPr vert="horz" lIns="0" tIns="0" rIns="0" bIns="0" rtlCol="0" anchor="t">
            <a:noAutofit/>
          </a:bodyPr>
          <a:lstStyle/>
          <a:p>
            <a:endParaRPr lang="en-US" sz="2000" b="0" dirty="0">
              <a:latin typeface="Arial"/>
              <a:ea typeface="Calibri"/>
              <a:cs typeface="Arial"/>
            </a:endParaRPr>
          </a:p>
          <a:p>
            <a:endParaRPr lang="en-US" sz="2000" b="0" dirty="0">
              <a:latin typeface="Arial"/>
              <a:ea typeface="Calibri"/>
              <a:cs typeface="Arial"/>
            </a:endParaRPr>
          </a:p>
          <a:p>
            <a:endParaRPr lang="en-US" sz="2000" b="0" dirty="0">
              <a:latin typeface="Arial"/>
              <a:ea typeface="Calibri"/>
              <a:cs typeface="Arial"/>
            </a:endParaRPr>
          </a:p>
          <a:p>
            <a:r>
              <a:rPr lang="en-US" sz="2000" b="0" dirty="0">
                <a:latin typeface="Arial"/>
                <a:ea typeface="Calibri"/>
                <a:cs typeface="Arial"/>
              </a:rPr>
              <a:t>The Pearson correlation coefficient is -0.948, indicating a strong negative linear relationship between population size and violent crime rate.</a:t>
            </a:r>
            <a:endParaRPr lang="en-US" sz="2000" dirty="0">
              <a:solidFill>
                <a:schemeClr val="tx1"/>
              </a:solidFill>
              <a:latin typeface="Calibri"/>
              <a:ea typeface="Calibri"/>
              <a:cs typeface="Calibri"/>
            </a:endParaRPr>
          </a:p>
        </p:txBody>
      </p:sp>
      <p:sp>
        <p:nvSpPr>
          <p:cNvPr id="11" name="Subtitle 1">
            <a:extLst>
              <a:ext uri="{FF2B5EF4-FFF2-40B4-BE49-F238E27FC236}">
                <a16:creationId xmlns:a16="http://schemas.microsoft.com/office/drawing/2014/main" id="{E1A7E24E-DC24-AD99-5D78-DF09254DBB77}"/>
              </a:ext>
            </a:extLst>
          </p:cNvPr>
          <p:cNvSpPr txBox="1">
            <a:spLocks/>
          </p:cNvSpPr>
          <p:nvPr/>
        </p:nvSpPr>
        <p:spPr>
          <a:xfrm>
            <a:off x="965288" y="1530217"/>
            <a:ext cx="10110240" cy="588024"/>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000" dirty="0">
              <a:solidFill>
                <a:schemeClr val="tx1"/>
              </a:solidFill>
            </a:endParaRPr>
          </a:p>
        </p:txBody>
      </p:sp>
      <p:sp>
        <p:nvSpPr>
          <p:cNvPr id="12" name="Subtitle 1">
            <a:extLst>
              <a:ext uri="{FF2B5EF4-FFF2-40B4-BE49-F238E27FC236}">
                <a16:creationId xmlns:a16="http://schemas.microsoft.com/office/drawing/2014/main" id="{F98F251A-3444-AC64-1C34-5228F4134E79}"/>
              </a:ext>
            </a:extLst>
          </p:cNvPr>
          <p:cNvSpPr txBox="1">
            <a:spLocks/>
          </p:cNvSpPr>
          <p:nvPr/>
        </p:nvSpPr>
        <p:spPr>
          <a:xfrm>
            <a:off x="965288" y="1994918"/>
            <a:ext cx="10110240" cy="588024"/>
          </a:xfrm>
          <a:prstGeom prst="rect">
            <a:avLst/>
          </a:prstGeom>
        </p:spPr>
        <p:txBody>
          <a:bodyPr vert="horz" lIns="0" tIns="0" rIns="0" bIns="0" rtlCol="0" anchor="t">
            <a:noAutofit/>
          </a:bodyPr>
          <a:lstStyle>
            <a:lvl1pPr marL="0" indent="0" algn="l" defTabSz="914400" rtl="0" eaLnBrk="1" latinLnBrk="0" hangingPunct="1">
              <a:lnSpc>
                <a:spcPts val="2880"/>
              </a:lnSpc>
              <a:spcBef>
                <a:spcPts val="0"/>
              </a:spcBef>
              <a:spcAft>
                <a:spcPts val="992"/>
              </a:spcAft>
              <a:buFont typeface="Arial" panose="020B0604020202020204" pitchFamily="34" charset="0"/>
              <a:buNone/>
              <a:defRPr sz="3600" b="1" kern="3000" spc="-100" baseline="0">
                <a:solidFill>
                  <a:schemeClr val="tx2"/>
                </a:solidFill>
                <a:latin typeface="+mn-lt"/>
                <a:ea typeface="+mn-ea"/>
                <a:cs typeface="+mn-cs"/>
              </a:defRPr>
            </a:lvl1pPr>
            <a:lvl2pPr marL="457200" indent="0" algn="ctr" defTabSz="914400" rtl="0" eaLnBrk="1" latinLnBrk="0" hangingPunct="1">
              <a:lnSpc>
                <a:spcPts val="2880"/>
              </a:lnSpc>
              <a:spcBef>
                <a:spcPts val="0"/>
              </a:spcBef>
              <a:spcAft>
                <a:spcPts val="992"/>
              </a:spcAft>
              <a:buFont typeface="Arial" panose="020B0604020202020204" pitchFamily="34" charset="0"/>
              <a:buNone/>
              <a:defRPr sz="2000" kern="2000" spc="-100" baseline="0">
                <a:solidFill>
                  <a:srgbClr val="203232"/>
                </a:solidFill>
                <a:latin typeface="+mn-lt"/>
                <a:ea typeface="+mn-ea"/>
                <a:cs typeface="+mn-cs"/>
              </a:defRPr>
            </a:lvl2pPr>
            <a:lvl3pPr marL="914400" indent="0" algn="ctr" defTabSz="914400" rtl="0" eaLnBrk="1" latinLnBrk="0" hangingPunct="1">
              <a:lnSpc>
                <a:spcPts val="2880"/>
              </a:lnSpc>
              <a:spcBef>
                <a:spcPts val="0"/>
              </a:spcBef>
              <a:spcAft>
                <a:spcPts val="992"/>
              </a:spcAft>
              <a:buFont typeface="Arial" panose="020B0604020202020204" pitchFamily="34" charset="0"/>
              <a:buNone/>
              <a:defRPr sz="1800" kern="2000" spc="-100" baseline="0">
                <a:solidFill>
                  <a:srgbClr val="203232"/>
                </a:solidFill>
                <a:latin typeface="+mn-lt"/>
                <a:ea typeface="+mn-ea"/>
                <a:cs typeface="+mn-cs"/>
              </a:defRPr>
            </a:lvl3pPr>
            <a:lvl4pPr marL="1371600" indent="0" algn="ctr" defTabSz="914400" rtl="0" eaLnBrk="1" latinLnBrk="0" hangingPunct="1">
              <a:lnSpc>
                <a:spcPts val="2160"/>
              </a:lnSpc>
              <a:spcBef>
                <a:spcPts val="0"/>
              </a:spcBef>
              <a:buFont typeface="Arial" panose="020B0604020202020204" pitchFamily="34" charset="0"/>
              <a:buNone/>
              <a:defRPr sz="1600" kern="1200">
                <a:solidFill>
                  <a:srgbClr val="203232"/>
                </a:solidFill>
                <a:latin typeface="+mn-lt"/>
                <a:ea typeface="+mn-ea"/>
                <a:cs typeface="+mn-cs"/>
              </a:defRPr>
            </a:lvl4pPr>
            <a:lvl5pPr marL="1828800" indent="0" algn="ctr" defTabSz="914400" rtl="0" eaLnBrk="1" latinLnBrk="0" hangingPunct="1">
              <a:lnSpc>
                <a:spcPts val="2160"/>
              </a:lnSpc>
              <a:spcBef>
                <a:spcPts val="0"/>
              </a:spcBef>
              <a:buFont typeface="Arial" panose="020B0604020202020204" pitchFamily="34" charset="0"/>
              <a:buNone/>
              <a:defRPr sz="1600" b="1" kern="1200">
                <a:solidFill>
                  <a:srgbClr val="20323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400" dirty="0">
              <a:solidFill>
                <a:schemeClr val="tx1"/>
              </a:solidFill>
              <a:latin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cs typeface="Calibri" panose="020F0502020204030204" pitchFamily="34" charset="0"/>
            </a:endParaRPr>
          </a:p>
          <a:p>
            <a:r>
              <a:rPr lang="en-US" sz="2400" b="0" dirty="0">
                <a:solidFill>
                  <a:schemeClr val="tx1"/>
                </a:solidFill>
                <a:latin typeface="Calibri" panose="020F0502020204030204" pitchFamily="34" charset="0"/>
                <a:cs typeface="Calibri" panose="020F0502020204030204" pitchFamily="34" charset="0"/>
              </a:rPr>
              <a:t>The p-value is 2.18 × 10⁻¹⁰, which is far less than 0.05.</a:t>
            </a:r>
          </a:p>
          <a:p>
            <a:r>
              <a:rPr lang="en-US" sz="2400" b="0" dirty="0">
                <a:solidFill>
                  <a:schemeClr val="tx1"/>
                </a:solidFill>
                <a:latin typeface="Calibri" panose="020F0502020204030204" pitchFamily="34" charset="0"/>
                <a:cs typeface="Calibri" panose="020F0502020204030204" pitchFamily="34" charset="0"/>
              </a:rPr>
              <a:t>The result is statistically significant as the p-value &lt; 0.05.</a:t>
            </a:r>
          </a:p>
          <a:p>
            <a:r>
              <a:rPr lang="en-US" sz="2400" b="0" dirty="0">
                <a:solidFill>
                  <a:schemeClr val="tx1"/>
                </a:solidFill>
                <a:latin typeface="Calibri" panose="020F0502020204030204" pitchFamily="34" charset="0"/>
                <a:cs typeface="Calibri" panose="020F0502020204030204" pitchFamily="34" charset="0"/>
              </a:rPr>
              <a:t>The null hypothesis (H₀: no correlation) is rejected.</a:t>
            </a:r>
          </a:p>
          <a:p>
            <a:endParaRPr lang="en-US" sz="2400" b="0" dirty="0">
              <a:solidFill>
                <a:schemeClr val="tx1"/>
              </a:solidFill>
              <a:latin typeface="Calibri" panose="020F0502020204030204" pitchFamily="34" charset="0"/>
              <a:cs typeface="Calibri" panose="020F0502020204030204" pitchFamily="34" charset="0"/>
            </a:endParaRPr>
          </a:p>
          <a:p>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772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A9EB-3037-F71F-84C4-065AF061502F}"/>
              </a:ext>
            </a:extLst>
          </p:cNvPr>
          <p:cNvSpPr>
            <a:spLocks noGrp="1"/>
          </p:cNvSpPr>
          <p:nvPr>
            <p:ph type="title"/>
          </p:nvPr>
        </p:nvSpPr>
        <p:spPr>
          <a:xfrm>
            <a:off x="968377" y="1228641"/>
            <a:ext cx="10264773" cy="480144"/>
          </a:xfrm>
        </p:spPr>
        <p:txBody>
          <a:bodyPr/>
          <a:lstStyle/>
          <a:p>
            <a:r>
              <a:rPr lang="en-US" dirty="0">
                <a:cs typeface="Arial"/>
              </a:rPr>
              <a:t>Result</a:t>
            </a:r>
            <a:endParaRPr lang="en-US" dirty="0"/>
          </a:p>
        </p:txBody>
      </p:sp>
      <p:sp>
        <p:nvSpPr>
          <p:cNvPr id="3" name="Content Placeholder 2">
            <a:extLst>
              <a:ext uri="{FF2B5EF4-FFF2-40B4-BE49-F238E27FC236}">
                <a16:creationId xmlns:a16="http://schemas.microsoft.com/office/drawing/2014/main" id="{1EB374E9-C112-3CCE-AA9B-9E8549BED740}"/>
              </a:ext>
            </a:extLst>
          </p:cNvPr>
          <p:cNvSpPr>
            <a:spLocks noGrp="1"/>
          </p:cNvSpPr>
          <p:nvPr>
            <p:ph idx="1"/>
          </p:nvPr>
        </p:nvSpPr>
        <p:spPr>
          <a:xfrm>
            <a:off x="970139" y="1998732"/>
            <a:ext cx="10251722" cy="3894068"/>
          </a:xfrm>
        </p:spPr>
        <p:txBody>
          <a:bodyPr vert="horz" lIns="0" tIns="0" rIns="0" bIns="0" rtlCol="0" anchor="t">
            <a:noAutofit/>
          </a:bodyPr>
          <a:lstStyle/>
          <a:p>
            <a:r>
              <a:rPr lang="en-GB" sz="2000" dirty="0"/>
              <a:t>The results suggest a strong negative correlation between population size and violent crime rate in the United States. This implies that as the population increases, the violent crime rate per 100,000 inhabitants decreases. This finding could reflect broader socioeconomic trends or improved efficiency in crime prevention with larger populations.</a:t>
            </a:r>
            <a:endParaRPr lang="en-US" sz="2000" dirty="0">
              <a:cs typeface="Arial"/>
            </a:endParaRPr>
          </a:p>
        </p:txBody>
      </p:sp>
      <p:sp>
        <p:nvSpPr>
          <p:cNvPr id="4" name="Footer Placeholder 3">
            <a:extLst>
              <a:ext uri="{FF2B5EF4-FFF2-40B4-BE49-F238E27FC236}">
                <a16:creationId xmlns:a16="http://schemas.microsoft.com/office/drawing/2014/main" id="{D8D52172-4B47-C239-B9B1-6DC0A1C09CC8}"/>
              </a:ext>
            </a:extLst>
          </p:cNvPr>
          <p:cNvSpPr>
            <a:spLocks noGrp="1"/>
          </p:cNvSpPr>
          <p:nvPr>
            <p:ph type="ftr" sz="quarter" idx="11"/>
          </p:nvPr>
        </p:nvSpPr>
        <p:spPr/>
        <p:txBody>
          <a:bodyPr/>
          <a:lstStyle/>
          <a:p>
            <a:r>
              <a:rPr lang="en-GB" dirty="0"/>
              <a:t>PRESENTATION TITLE (ADD VIA INSERT, HEADER &amp; FOOTER)</a:t>
            </a:r>
          </a:p>
        </p:txBody>
      </p:sp>
      <p:sp>
        <p:nvSpPr>
          <p:cNvPr id="5" name="Slide Number Placeholder 4">
            <a:extLst>
              <a:ext uri="{FF2B5EF4-FFF2-40B4-BE49-F238E27FC236}">
                <a16:creationId xmlns:a16="http://schemas.microsoft.com/office/drawing/2014/main" id="{7AB608D9-D43C-CD43-C533-40D37F71D358}"/>
              </a:ext>
            </a:extLst>
          </p:cNvPr>
          <p:cNvSpPr>
            <a:spLocks noGrp="1"/>
          </p:cNvSpPr>
          <p:nvPr>
            <p:ph type="sldNum" sz="quarter" idx="12"/>
          </p:nvPr>
        </p:nvSpPr>
        <p:spPr/>
        <p:txBody>
          <a:bodyPr/>
          <a:lstStyle/>
          <a:p>
            <a:fld id="{E4D355CA-84B7-41B1-B164-8BB439CC7C6B}" type="slidenum">
              <a:rPr lang="en-GB" smtClean="0"/>
              <a:pPr/>
              <a:t>6</a:t>
            </a:fld>
            <a:endParaRPr lang="en-GB"/>
          </a:p>
        </p:txBody>
      </p:sp>
    </p:spTree>
    <p:extLst>
      <p:ext uri="{BB962C8B-B14F-4D97-AF65-F5344CB8AC3E}">
        <p14:creationId xmlns:p14="http://schemas.microsoft.com/office/powerpoint/2010/main" val="203385889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4223</TotalTime>
  <Words>379</Words>
  <Application>Microsoft Macintosh PowerPoint</Application>
  <PresentationFormat>Widescreen</PresentationFormat>
  <Paragraphs>31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Visualization and Analysis – is the a correlation between population size and violent crime rate in the United States?  </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Jawad Abdullah [Student-PECS]</cp:lastModifiedBy>
  <cp:revision>317</cp:revision>
  <dcterms:created xsi:type="dcterms:W3CDTF">2019-10-01T08:37:56Z</dcterms:created>
  <dcterms:modified xsi:type="dcterms:W3CDTF">2024-11-25T03:31:33Z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